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1" r:id="rId2"/>
    <p:sldMasterId id="2147483673" r:id="rId3"/>
  </p:sldMasterIdLst>
  <p:notesMasterIdLst>
    <p:notesMasterId r:id="rId31"/>
  </p:notesMasterIdLst>
  <p:sldIdLst>
    <p:sldId id="361" r:id="rId4"/>
    <p:sldId id="347" r:id="rId5"/>
    <p:sldId id="360" r:id="rId6"/>
    <p:sldId id="259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82" r:id="rId24"/>
    <p:sldId id="383" r:id="rId25"/>
    <p:sldId id="381" r:id="rId26"/>
    <p:sldId id="378" r:id="rId27"/>
    <p:sldId id="380" r:id="rId28"/>
    <p:sldId id="379" r:id="rId29"/>
    <p:sldId id="3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42" autoAdjust="0"/>
  </p:normalViewPr>
  <p:slideViewPr>
    <p:cSldViewPr snapToGrid="0" showGuides="1">
      <p:cViewPr varScale="1">
        <p:scale>
          <a:sx n="67" d="100"/>
          <a:sy n="67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25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6AA9D6BC-07CF-4258-9C38-59CE69CFCC8E}"/>
              </a:ext>
            </a:extLst>
          </p:cNvPr>
          <p:cNvSpPr txBox="1"/>
          <p:nvPr/>
        </p:nvSpPr>
        <p:spPr>
          <a:xfrm>
            <a:off x="125580" y="6444230"/>
            <a:ext cx="55411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AA667-36E5-482D-9F54-32B2E46999CA}"/>
              </a:ext>
            </a:extLst>
          </p:cNvPr>
          <p:cNvSpPr txBox="1"/>
          <p:nvPr/>
        </p:nvSpPr>
        <p:spPr>
          <a:xfrm>
            <a:off x="315024" y="429157"/>
            <a:ext cx="640010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D" sz="3600" b="1">
                <a:latin typeface="+mj-lt"/>
              </a:rPr>
              <a:t>Aturan Produksi </a:t>
            </a:r>
            <a:r>
              <a:rPr lang="en-ID" sz="3600">
                <a:latin typeface="+mj-lt"/>
              </a:rPr>
              <a:t>Untuk Suatu Tata Bahasa Regular Dan </a:t>
            </a:r>
            <a:r>
              <a:rPr lang="en-ID" sz="3600" b="1">
                <a:latin typeface="+mj-lt"/>
              </a:rPr>
              <a:t>FSA</a:t>
            </a:r>
            <a:r>
              <a:rPr lang="en-ID" sz="3600">
                <a:latin typeface="+mj-lt"/>
              </a:rPr>
              <a:t> Untuk Suatu Tata Bahasa Regular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4EB18-56FD-424D-A0AA-1D17E8496CA2}"/>
              </a:ext>
            </a:extLst>
          </p:cNvPr>
          <p:cNvSpPr txBox="1"/>
          <p:nvPr/>
        </p:nvSpPr>
        <p:spPr>
          <a:xfrm>
            <a:off x="396035" y="3116127"/>
            <a:ext cx="554112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>
                <a:cs typeface="Arial" pitchFamily="34" charset="0"/>
              </a:rPr>
              <a:t>Santi Rahayu, S.Kom., M.Kom.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93D984A-7FF2-46DF-AD58-08FD31F5846F}"/>
              </a:ext>
            </a:extLst>
          </p:cNvPr>
          <p:cNvGrpSpPr/>
          <p:nvPr/>
        </p:nvGrpSpPr>
        <p:grpSpPr>
          <a:xfrm>
            <a:off x="396035" y="2959109"/>
            <a:ext cx="4797003" cy="73891"/>
            <a:chOff x="0" y="0"/>
            <a:chExt cx="10600107" cy="3256589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E0670505-C8B5-4047-B581-EC4BA03BB9C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140C7AC-A4B0-41C1-83B5-7D71E4A1D0CB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290A7AF-8260-46F3-8861-19BBB69A299B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9FDBF792-D993-4F15-BC25-B0FFAFF3E98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CF73E0-A9F7-411F-9C7C-916648F3FDC0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B3FD885D-B877-465F-AE1C-435E0A791729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Kita bisa mengkonstruksi aturan produksi untuk otomata tersebut.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 = {a, b}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= S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Kita mulai dari state awal yaitu q0 yang dalam hal ini dilambangkan dengan S.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Bila S mendapat input a maka menuju ke q1 yang dalam hal ini dilambangkan dengan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 lvl="0" algn="just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aA  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Bila S mendapat input b maka menuju ke q4 yang dalam hal ini dilambangkan dengan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B.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en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bB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Karena q0 dalam hal ini sebagai state akhir dan masih memiliki transisi keluar, maka untuk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menandakannya sebagai state akhir kita buat :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є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setelah itu kita lihat q1 yang tadi telah kita lambangkan sebagai A.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A mendapat input b maka menuju q2 yang dalam hal ini dilambangkan sebagai C.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bC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539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kita lihat q4 yang telah kita identikkan sebagai B.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B mendapat input b maka menuju ke q5 yang kita lambangkan sebagai D.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bD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kita lihat q2 yang telah kita lambangkan sebagai C.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C mendapat input b maka menuju ke q3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(Tetapi karena q3  tidak mempunyai transisi keluar dan bukan merupakan state akhir maka dapat kita abaikan.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Jika C mendapat input a maka menuju ke S.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en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 → aS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kita lihat q5 yang telah kita lambangkan sebagai D.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D mendapat input b maka menuju ke S.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en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 → bS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D mendapat input a maka menuju ke q6 (tetapi karena q6 bukan merupakan state</a:t>
            </a: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akhir dan tidak ada transisi keluar dari q6 maka dapat diabaikan)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12721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Maka Diperoleh :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V = {S, A, B, C, D} 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id-ID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 = {S → aA | bB | є, A → bC, B → bD, C → aS, D → bS}</a:t>
            </a:r>
            <a:endParaRPr lang="en-ID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8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303058"/>
            <a:ext cx="11573196" cy="959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2:</a:t>
            </a:r>
          </a:p>
          <a:p>
            <a:pPr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erdapat Mesin FSA berikut</a:t>
            </a: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F3241-2E8B-4174-AB47-866124DAD994}"/>
              </a:ext>
            </a:extLst>
          </p:cNvPr>
          <p:cNvPicPr/>
          <p:nvPr/>
        </p:nvPicPr>
        <p:blipFill>
          <a:blip r:embed="rId2"/>
          <a:srcRect r="26744"/>
          <a:stretch>
            <a:fillRect/>
          </a:stretch>
        </p:blipFill>
        <p:spPr bwMode="auto">
          <a:xfrm>
            <a:off x="723900" y="1600200"/>
            <a:ext cx="7200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70BB6-B1D3-457F-A829-DF43CED8CD26}"/>
              </a:ext>
            </a:extLst>
          </p:cNvPr>
          <p:cNvSpPr txBox="1"/>
          <p:nvPr/>
        </p:nvSpPr>
        <p:spPr>
          <a:xfrm>
            <a:off x="375047" y="3657600"/>
            <a:ext cx="6093618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 = {a, b}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= S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303058"/>
            <a:ext cx="11573196" cy="5021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Kita mulai dari state awal yaitu q0 yang dalam hal ini dilambangkan dengan S.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Bila S mendapat input a maka menuju ke q1 yang dalam hal ini dilambangkan dengan A.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1357630" algn="just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aA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Bila S mendapat input a maka menuju ke S sendiri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1357630" algn="just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aS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Karena S adalah state awal dan bukan satu-satu nya state akhir maka tidak perlu</a:t>
            </a: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ditambahkan S → є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lvl="0" algn="just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kita lihat q1 yang dalam hal ini dilambangkan dengan A.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A mendapat input b maka menuju ke state q2 yang dalam hal ini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dilambangkan dengan B.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1357630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bB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7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303058"/>
            <a:ext cx="11573196" cy="57759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kita lihat q2 yang dalam hal ini dilambangkan dengan B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B mendapat input b maka menuju ke state q1 yang dalam hal ini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dilambangkan dengan A.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bA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B mendapat input a maka menuju ke state q3,  tetapi karena q3 buka merupakan state akhir dan tidak mempunyai transisi keluar maka dapat diabaikan.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Karena B merupakan state akhir dan mempunyai transisi keluar maka untuk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menandainya ditulis.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є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Maka diperoleh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V = {S, A, B}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 = {S → aA | aS, A → bB, B → bA | є}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6012873" y="1836570"/>
            <a:ext cx="602067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4400" b="1">
                <a:latin typeface="+mj-lt"/>
                <a:cs typeface="Arial" pitchFamily="34" charset="0"/>
              </a:rPr>
              <a:t>Finite State Automata untuk suatu tata bahasa Regular</a:t>
            </a:r>
            <a:endParaRPr lang="en-ID" sz="4400" b="1"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9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46323"/>
            <a:ext cx="11573197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/>
              <a:t>FSA </a:t>
            </a:r>
            <a:r>
              <a:rPr lang="id-ID" sz="3200" b="1"/>
              <a:t>untuk </a:t>
            </a:r>
            <a:r>
              <a:rPr lang="en-US" sz="3200" b="1"/>
              <a:t>S</a:t>
            </a:r>
            <a:r>
              <a:rPr lang="id-ID" sz="3200" b="1"/>
              <a:t>uatu </a:t>
            </a:r>
            <a:r>
              <a:rPr lang="en-US" sz="3200" b="1"/>
              <a:t>T</a:t>
            </a:r>
            <a:r>
              <a:rPr lang="id-ID" sz="3200" b="1"/>
              <a:t>ata </a:t>
            </a:r>
            <a:r>
              <a:rPr lang="en-US" sz="3200" b="1"/>
              <a:t>B</a:t>
            </a:r>
            <a:r>
              <a:rPr lang="id-ID" sz="3200" b="1"/>
              <a:t>ahasa Regular</a:t>
            </a:r>
            <a:endParaRPr lang="en-ID" sz="3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168679"/>
            <a:ext cx="11718559" cy="404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Bila sebelumnya dari suatu diagram transisi  Finite State Automata  kita bisa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membuat aturan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aturan produksinya, sebaliknya kita juga bisa mengkonstruksi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diagram transisi finite state automata  untuk suatu tata bahasa regular yang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diketahui aturan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aturan produksinya.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1 :</a:t>
            </a: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Misalkan terdapat tata bahasa regular dengan aturan produksi.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S → aB | bA | є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A → abaS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 algn="just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 → babS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Maka diagram transisi nya dapat digambarkan sebagai berikut: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02DAD-EE6B-490C-8B09-E7F5C899694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" y="798195"/>
            <a:ext cx="6906937" cy="50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82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2:</a:t>
            </a: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abA | B | baB | є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bS | b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aS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Maka dapat digambarkan sebagai berikut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05332-98D7-4641-B48A-102706FCF2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2633344"/>
            <a:ext cx="6177551" cy="404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9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55944" y="29447"/>
            <a:ext cx="56123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cs typeface="Arial" pitchFamily="34" charset="0"/>
              </a:rPr>
              <a:t>Pembahasan :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766A4-65A1-47D4-9A50-6371777C5BEF}"/>
              </a:ext>
            </a:extLst>
          </p:cNvPr>
          <p:cNvSpPr txBox="1"/>
          <p:nvPr/>
        </p:nvSpPr>
        <p:spPr>
          <a:xfrm>
            <a:off x="251082" y="1283266"/>
            <a:ext cx="7849931" cy="295574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3200">
                <a:cs typeface="Arial" pitchFamily="34" charset="0"/>
              </a:rPr>
              <a:t>Aturan Produksi</a:t>
            </a:r>
            <a:endParaRPr lang="en-US" sz="320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cs typeface="Arial" pitchFamily="34" charset="0"/>
              </a:rPr>
              <a:t>    </a:t>
            </a:r>
            <a:r>
              <a:rPr lang="id-ID" sz="3200">
                <a:cs typeface="Arial" pitchFamily="34" charset="0"/>
              </a:rPr>
              <a:t>untuk</a:t>
            </a:r>
            <a:r>
              <a:rPr lang="en-US" sz="3200">
                <a:cs typeface="Arial" pitchFamily="34" charset="0"/>
              </a:rPr>
              <a:t> </a:t>
            </a:r>
            <a:r>
              <a:rPr lang="id-ID" sz="3200">
                <a:cs typeface="Arial" pitchFamily="34" charset="0"/>
              </a:rPr>
              <a:t>Suatu Tata Bahasa Regular</a:t>
            </a:r>
            <a:endParaRPr lang="en-US" sz="3200"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id-ID" sz="3200">
                <a:cs typeface="Arial" pitchFamily="34" charset="0"/>
              </a:rPr>
              <a:t>Finite State Automata</a:t>
            </a:r>
            <a:endParaRPr lang="en-US" sz="3200"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cs typeface="Arial" pitchFamily="34" charset="0"/>
              </a:rPr>
              <a:t>    </a:t>
            </a:r>
            <a:r>
              <a:rPr lang="id-ID" sz="3200">
                <a:cs typeface="Arial" pitchFamily="34" charset="0"/>
              </a:rPr>
              <a:t>untuk </a:t>
            </a:r>
            <a:r>
              <a:rPr lang="en-US" sz="3200">
                <a:cs typeface="Arial" pitchFamily="34" charset="0"/>
              </a:rPr>
              <a:t>S</a:t>
            </a:r>
            <a:r>
              <a:rPr lang="id-ID" sz="3200">
                <a:cs typeface="Arial" pitchFamily="34" charset="0"/>
              </a:rPr>
              <a:t>uatu </a:t>
            </a:r>
            <a:r>
              <a:rPr lang="en-US" sz="3200">
                <a:cs typeface="Arial" pitchFamily="34" charset="0"/>
              </a:rPr>
              <a:t>T</a:t>
            </a:r>
            <a:r>
              <a:rPr lang="id-ID" sz="3200">
                <a:cs typeface="Arial" pitchFamily="34" charset="0"/>
              </a:rPr>
              <a:t>ata </a:t>
            </a:r>
            <a:r>
              <a:rPr lang="en-US" sz="3200">
                <a:cs typeface="Arial" pitchFamily="34" charset="0"/>
              </a:rPr>
              <a:t>B</a:t>
            </a:r>
            <a:r>
              <a:rPr lang="id-ID" sz="3200">
                <a:cs typeface="Arial" pitchFamily="34" charset="0"/>
              </a:rPr>
              <a:t>ahasa Regular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6012873" y="2513678"/>
            <a:ext cx="60206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>
                <a:latin typeface="+mj-lt"/>
                <a:cs typeface="Arial" pitchFamily="34" charset="0"/>
              </a:rPr>
              <a:t>Soal dan Jawaban</a:t>
            </a:r>
            <a:endParaRPr lang="en-ID" sz="4400" b="1"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1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Soal 1 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Berdasarkan ekspresi reguler berikut, tentukan minimal 5 input string yang dapat diterima: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c*(ab)*c*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B749E-B4DD-483F-9BE2-936981CCE42C}"/>
              </a:ext>
            </a:extLst>
          </p:cNvPr>
          <p:cNvSpPr txBox="1"/>
          <p:nvPr/>
        </p:nvSpPr>
        <p:spPr>
          <a:xfrm>
            <a:off x="236720" y="2249767"/>
            <a:ext cx="1171855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Jawaban 1 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Ekspresi reguler di atas mewakili string-string dengan pola berikut: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Dimulai dengan nol atau lebih 'c' (c*)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diikuti oleh satu 'a' dan satu 'b' secara bersamaan (ab)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Kemudian diikuti oleh nol atau lebih 'c' (c*)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5 string yang dapat diterima oleh ekspresi ini:</a:t>
            </a:r>
          </a:p>
          <a:p>
            <a:pPr marL="457200" indent="-457200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cabc</a:t>
            </a:r>
          </a:p>
          <a:p>
            <a:pPr marL="457200" indent="-457200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abcc</a:t>
            </a:r>
          </a:p>
          <a:p>
            <a:pPr marL="457200" indent="-457200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</a:t>
            </a:r>
          </a:p>
          <a:p>
            <a:pPr marL="457200" indent="-457200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cac</a:t>
            </a:r>
          </a:p>
          <a:p>
            <a:pPr marL="457200" indent="-457200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cabcc</a:t>
            </a:r>
          </a:p>
        </p:txBody>
      </p:sp>
    </p:spTree>
    <p:extLst>
      <p:ext uri="{BB962C8B-B14F-4D97-AF65-F5344CB8AC3E}">
        <p14:creationId xmlns:p14="http://schemas.microsoft.com/office/powerpoint/2010/main" val="2065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Soal 2 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Berdasarkan ekspresi reguler berikut, tentukan minimal 6 input string yang dapat diterima: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	(d* + ed*)(d* ∪ ed*)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B749E-B4DD-483F-9BE2-936981CCE42C}"/>
              </a:ext>
            </a:extLst>
          </p:cNvPr>
          <p:cNvSpPr txBox="1"/>
          <p:nvPr/>
        </p:nvSpPr>
        <p:spPr>
          <a:xfrm>
            <a:off x="236720" y="1863997"/>
            <a:ext cx="11718559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Jawaban 2 :</a:t>
            </a:r>
          </a:p>
          <a:p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Ekspresi reguler di atas mewakili string-string yang dapat diterima oleh salah satu dari dua ekspresi berikut: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d* ∪ ed*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d* ∪ ed*</a:t>
            </a:r>
          </a:p>
          <a:p>
            <a:pPr algn="l"/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6 string yang dapat diterima oleh ekspresi ini: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dd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ed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ded</a:t>
            </a:r>
          </a:p>
          <a:p>
            <a:pPr marL="457200" indent="-457200" algn="l">
              <a:buAutoNum type="arabicPeriod"/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edd</a:t>
            </a:r>
          </a:p>
        </p:txBody>
      </p:sp>
    </p:spTree>
    <p:extLst>
      <p:ext uri="{BB962C8B-B14F-4D97-AF65-F5344CB8AC3E}">
        <p14:creationId xmlns:p14="http://schemas.microsoft.com/office/powerpoint/2010/main" val="563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6012873" y="2513678"/>
            <a:ext cx="60206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>
                <a:latin typeface="+mj-lt"/>
                <a:cs typeface="Arial" pitchFamily="34" charset="0"/>
              </a:rPr>
              <a:t>Bahan Diskusi</a:t>
            </a:r>
            <a:endParaRPr lang="en-ID" sz="4400" b="1"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Soal 1 :</a:t>
            </a:r>
          </a:p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1.1.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Konstruksi kan tata bahasa regular untuk otomata berikut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E51DD-DF72-4309-A0E4-EBBBA9954F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66" y="1013838"/>
            <a:ext cx="8031372" cy="550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89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1.2.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Konstruksi kan tata bahasa regular untuk otomata berikut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461DC4-C4B7-48A7-B808-5B0A6ACBC89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594" y="1168400"/>
            <a:ext cx="907890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7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8" y="182842"/>
            <a:ext cx="11718559" cy="27938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Soal 2 :</a:t>
            </a:r>
          </a:p>
          <a:p>
            <a:pPr>
              <a:lnSpc>
                <a:spcPct val="150000"/>
              </a:lnSpc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Berdasarkan ER berikut, maka tentukan minimal 10 input string yang dapat diterima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2.1.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b*(ab)*a*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2.2.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(a* + b*)(a*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  <a:sym typeface="Symbol" panose="05050102010706020507" pitchFamily="18" charset="2"/>
              </a:rPr>
              <a:t>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b*)(a*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  <a:sym typeface="Symbol" panose="05050102010706020507" pitchFamily="18" charset="2"/>
              </a:rPr>
              <a:t>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b*)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2.3.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a*(baa*)*b*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8FBF43-A9E9-40AA-A4C1-C42A0F6445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F0B38-F024-4255-8A6B-44C84B307EB8}"/>
              </a:ext>
            </a:extLst>
          </p:cNvPr>
          <p:cNvSpPr txBox="1"/>
          <p:nvPr userDrawn="1"/>
        </p:nvSpPr>
        <p:spPr>
          <a:xfrm>
            <a:off x="6257925" y="1944056"/>
            <a:ext cx="53165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800">
                <a:solidFill>
                  <a:sysClr val="windowText" lastClr="000000"/>
                </a:solidFill>
                <a:cs typeface="Arial" pitchFamily="34" charset="0"/>
              </a:rPr>
              <a:t>"Tidak peduli seberapa banyak 'state' kebingungan yang kamu alami saat belajar, ingatlah bahwa wawasanmu akan semakin solid seiring waktu!"</a:t>
            </a:r>
            <a:endParaRPr lang="ko-KR" altLang="en-US" sz="28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F67F9-57E7-4501-9ED1-20953A4CD3C4}"/>
              </a:ext>
            </a:extLst>
          </p:cNvPr>
          <p:cNvSpPr txBox="1"/>
          <p:nvPr/>
        </p:nvSpPr>
        <p:spPr>
          <a:xfrm>
            <a:off x="552397" y="67597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>
                <a:cs typeface="Arial" pitchFamily="34" charset="0"/>
              </a:rPr>
              <a:t>Terimakasih</a:t>
            </a:r>
            <a:endParaRPr lang="en-US" altLang="ko-KR" sz="5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2E8406-E476-4FCC-87EB-2286510252EB}"/>
              </a:ext>
            </a:extLst>
          </p:cNvPr>
          <p:cNvSpPr txBox="1"/>
          <p:nvPr/>
        </p:nvSpPr>
        <p:spPr>
          <a:xfrm>
            <a:off x="6012873" y="1836571"/>
            <a:ext cx="602067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4400" b="1">
                <a:latin typeface="+mj-lt"/>
                <a:cs typeface="Arial" pitchFamily="34" charset="0"/>
              </a:rPr>
              <a:t>Aturan Produksi</a:t>
            </a:r>
            <a:r>
              <a:rPr lang="en-US" sz="4400" b="1">
                <a:latin typeface="+mj-lt"/>
                <a:cs typeface="Arial" pitchFamily="34" charset="0"/>
              </a:rPr>
              <a:t> </a:t>
            </a:r>
            <a:r>
              <a:rPr lang="id-ID" sz="4400" b="1">
                <a:latin typeface="+mj-lt"/>
                <a:cs typeface="Arial" pitchFamily="34" charset="0"/>
              </a:rPr>
              <a:t>untuk</a:t>
            </a:r>
            <a:r>
              <a:rPr lang="en-US" sz="4400" b="1">
                <a:latin typeface="+mj-lt"/>
                <a:cs typeface="Arial" pitchFamily="34" charset="0"/>
              </a:rPr>
              <a:t> </a:t>
            </a:r>
            <a:r>
              <a:rPr lang="id-ID" sz="4400" b="1">
                <a:latin typeface="+mj-lt"/>
                <a:cs typeface="Arial" pitchFamily="34" charset="0"/>
              </a:rPr>
              <a:t>Suatu</a:t>
            </a:r>
            <a:r>
              <a:rPr lang="en-US" sz="4400" b="1">
                <a:latin typeface="+mj-lt"/>
                <a:cs typeface="Arial" pitchFamily="34" charset="0"/>
              </a:rPr>
              <a:t> </a:t>
            </a:r>
            <a:r>
              <a:rPr lang="id-ID" sz="4400" b="1">
                <a:latin typeface="+mj-lt"/>
                <a:cs typeface="Arial" pitchFamily="34" charset="0"/>
              </a:rPr>
              <a:t>Tata</a:t>
            </a:r>
            <a:r>
              <a:rPr lang="en-US" sz="4400" b="1">
                <a:latin typeface="+mj-lt"/>
                <a:cs typeface="Arial" pitchFamily="34" charset="0"/>
              </a:rPr>
              <a:t> </a:t>
            </a:r>
            <a:r>
              <a:rPr lang="id-ID" sz="4400" b="1">
                <a:latin typeface="+mj-lt"/>
                <a:cs typeface="Arial" pitchFamily="34" charset="0"/>
              </a:rPr>
              <a:t>Bahasa Regular</a:t>
            </a:r>
            <a:endParaRPr lang="en-US" sz="4400" b="1"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46323"/>
            <a:ext cx="11573197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3200" b="1"/>
              <a:t>Aturan Produks</a:t>
            </a:r>
            <a:r>
              <a:rPr lang="en-US" sz="3200" b="1"/>
              <a:t>i </a:t>
            </a:r>
            <a:r>
              <a:rPr lang="id-ID" sz="3200" b="1"/>
              <a:t>untuk</a:t>
            </a:r>
            <a:r>
              <a:rPr lang="en-US" sz="3200" b="1"/>
              <a:t> </a:t>
            </a:r>
            <a:r>
              <a:rPr lang="id-ID" sz="3200" b="1"/>
              <a:t>Suatu Tata Bahasa Regular</a:t>
            </a:r>
            <a:endParaRPr lang="en-US" sz="3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164039" y="1168679"/>
            <a:ext cx="11573196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Batasan aturan produksi untuk bahasa regular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α → β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Suatu tata bahasa (Grammar) didefinisikan dengan 4 Tupel yaitu : V, T, P, dan S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Di mana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V = Himpunan simbol variabel / non terminal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 = Himpunan simbol terminal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 = Kumpulan aturan produksi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= Simbol awal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303058"/>
            <a:ext cx="11573196" cy="959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1:</a:t>
            </a:r>
          </a:p>
          <a:p>
            <a:pPr>
              <a:spcAft>
                <a:spcPts val="1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erdapat Mesin FSA berikut</a:t>
            </a:r>
            <a:r>
              <a:rPr lang="en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5C0D8-5971-493B-9EE3-0DD8A9094AC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67" y="1250318"/>
            <a:ext cx="6124707" cy="332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A4AD7-B701-46AD-81DE-2C86F3BB38FB}"/>
              </a:ext>
            </a:extLst>
          </p:cNvPr>
          <p:cNvSpPr txBox="1"/>
          <p:nvPr/>
        </p:nvSpPr>
        <p:spPr>
          <a:xfrm>
            <a:off x="102130" y="4892948"/>
            <a:ext cx="115731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Mesin  finite state automata  pada gambar di atas memiliki simbol input ‘a’ dan ‘b’. Simbol ‘a’ dan ‘b’ akan menjadi simbol terminal pada aturan  produksi yang akan kita bentuk.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61760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Misalnya kita tentukan simbol awal adalah S. Kita identikkan S dengan  state  awal q0. Dari q0 mendapat input a menjadi q1.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Bisa kita tuliskan sebagai aturan produksi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aE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Maka kita gunakan sebagai E dan bukan A karena menyatakan bagian yang belum terbangkitkan mulai dari state q1.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Dari q1 mendapat transisi – є (tanpa menerima input) ke q2 dan q3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Bisa kita tuliskan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 → A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 → B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(kita identikkan q2 sebagai A dan q3 sebagai B)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Dari q2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jika mendapat input a menuju ke  state q2  itu sendiri dan jika mendapat  input b menuju ke  state q4 yang merupakan  state akhir dan tidak menuju ke  state yang lainnya sehingga dapat dituliskan menjadi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aA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b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Dari q3   jika mendapat input b menuju ke state q3    itu sendiri dan jika mendapat  input b juga menuju ke  state  q4  yang merupakan  state  akhir dan tidak menuju ke  state  yang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lainnya sehingga dapat dituliskan menjadi :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bB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b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254271"/>
            <a:ext cx="11573196" cy="58067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Kumpulan aturan produksi yang kita peroleh bisa kita tuliskan sebagai berikut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→ aE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 → A | B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 → aA | b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 → bB | b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Secara formal tata bahasa yang diperoleh dari otomata tersebut adalah sebagai berikut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V = {S, E, A, B}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 = {a, b}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 = { S → aE, E → A | B, A → aA | b, B → bB | b }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indent="540385"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 = S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9D8215-F29E-4213-9FD7-B27E336130F1}"/>
              </a:ext>
            </a:extLst>
          </p:cNvPr>
          <p:cNvSpPr txBox="1"/>
          <p:nvPr/>
        </p:nvSpPr>
        <p:spPr>
          <a:xfrm>
            <a:off x="249767" y="117314"/>
            <a:ext cx="115731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Contoh 2: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A4AD7-B701-46AD-81DE-2C86F3BB38FB}"/>
              </a:ext>
            </a:extLst>
          </p:cNvPr>
          <p:cNvSpPr txBox="1"/>
          <p:nvPr/>
        </p:nvSpPr>
        <p:spPr>
          <a:xfrm>
            <a:off x="144992" y="5561446"/>
            <a:ext cx="118136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d-ID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Mesin  finite state automata  pada gambar di atas memiliki simbol input ‘a’ dan ‘b’. Simbol ‘a’ dan ‘b’ akan menjadi simbol terminal pada aturan  produksi yang akan kita bentuk. </a:t>
            </a:r>
            <a:endParaRPr lang="en-ID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0A0DB-3CB3-406F-92B7-7D74C0C4649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383" y="578979"/>
            <a:ext cx="6332770" cy="48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7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971"/>
      </a:accent1>
      <a:accent2>
        <a:srgbClr val="FF8C56"/>
      </a:accent2>
      <a:accent3>
        <a:srgbClr val="EED151"/>
      </a:accent3>
      <a:accent4>
        <a:srgbClr val="CBDA48"/>
      </a:accent4>
      <a:accent5>
        <a:srgbClr val="01C283"/>
      </a:accent5>
      <a:accent6>
        <a:srgbClr val="409FB3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</TotalTime>
  <Words>1407</Words>
  <Application>Microsoft Office PowerPoint</Application>
  <PresentationFormat>Widescreen</PresentationFormat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Santi Rahayu</cp:lastModifiedBy>
  <cp:revision>242</cp:revision>
  <dcterms:created xsi:type="dcterms:W3CDTF">2020-01-20T05:08:25Z</dcterms:created>
  <dcterms:modified xsi:type="dcterms:W3CDTF">2023-08-26T09:19:06Z</dcterms:modified>
</cp:coreProperties>
</file>