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notesMasterIdLst>
    <p:notesMasterId r:id="rId21"/>
  </p:notesMasterIdLst>
  <p:handoutMasterIdLst>
    <p:handoutMasterId r:id="rId22"/>
  </p:handoutMasterIdLst>
  <p:sldIdLst>
    <p:sldId id="317" r:id="rId4"/>
    <p:sldId id="363" r:id="rId5"/>
    <p:sldId id="271" r:id="rId6"/>
    <p:sldId id="366" r:id="rId7"/>
    <p:sldId id="367" r:id="rId8"/>
    <p:sldId id="368" r:id="rId9"/>
    <p:sldId id="369" r:id="rId10"/>
    <p:sldId id="378" r:id="rId11"/>
    <p:sldId id="370" r:id="rId12"/>
    <p:sldId id="371" r:id="rId13"/>
    <p:sldId id="372" r:id="rId14"/>
    <p:sldId id="373" r:id="rId15"/>
    <p:sldId id="374" r:id="rId16"/>
    <p:sldId id="375" r:id="rId17"/>
    <p:sldId id="376" r:id="rId18"/>
    <p:sldId id="377" r:id="rId19"/>
    <p:sldId id="31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72" autoAdjust="0"/>
    <p:restoredTop sz="94637" autoAdjust="0"/>
  </p:normalViewPr>
  <p:slideViewPr>
    <p:cSldViewPr snapToGrid="0" showGuides="1">
      <p:cViewPr varScale="1">
        <p:scale>
          <a:sx n="74" d="100"/>
          <a:sy n="74" d="100"/>
        </p:scale>
        <p:origin x="348" y="54"/>
      </p:cViewPr>
      <p:guideLst>
        <p:guide orient="horz" pos="2160"/>
        <p:guide pos="3840"/>
      </p:guideLst>
    </p:cSldViewPr>
  </p:slideViewPr>
  <p:notesTextViewPr>
    <p:cViewPr>
      <p:scale>
        <a:sx n="1" d="1"/>
        <a:sy n="1" d="1"/>
      </p:scale>
      <p:origin x="0" y="0"/>
    </p:cViewPr>
  </p:notesTextViewPr>
  <p:notesViewPr>
    <p:cSldViewPr snapToGrid="0" showGuides="1">
      <p:cViewPr varScale="1">
        <p:scale>
          <a:sx n="83" d="100"/>
          <a:sy n="83" d="100"/>
        </p:scale>
        <p:origin x="312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E503D-F517-43C1-AE47-C597A99A4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EB82D7-2EF5-46D7-9A30-A473478FEC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C7C688-19A5-4B26-AC9A-BB17B7DE14EA}" type="datetimeFigureOut">
              <a:rPr lang="en-US" smtClean="0"/>
              <a:t>11/13/2023</a:t>
            </a:fld>
            <a:endParaRPr lang="en-US"/>
          </a:p>
        </p:txBody>
      </p:sp>
      <p:sp>
        <p:nvSpPr>
          <p:cNvPr id="4" name="Footer Placeholder 3">
            <a:extLst>
              <a:ext uri="{FF2B5EF4-FFF2-40B4-BE49-F238E27FC236}">
                <a16:creationId xmlns:a16="http://schemas.microsoft.com/office/drawing/2014/main" id="{DE3EB5A5-B323-4135-AE34-B141AA5728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75C7BC-7163-438F-A6C4-AE30F6BDFC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E8C756-4F09-406E-8512-DF0CE0DDF0BF}" type="slidenum">
              <a:rPr lang="en-US" smtClean="0"/>
              <a:t>‹#›</a:t>
            </a:fld>
            <a:endParaRPr lang="en-US"/>
          </a:p>
        </p:txBody>
      </p:sp>
    </p:spTree>
    <p:extLst>
      <p:ext uri="{BB962C8B-B14F-4D97-AF65-F5344CB8AC3E}">
        <p14:creationId xmlns:p14="http://schemas.microsoft.com/office/powerpoint/2010/main" val="3132985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5D6A8-CCB7-4F72-9214-853C0933E3FF}" type="datetimeFigureOut">
              <a:rPr lang="en-ID" smtClean="0"/>
              <a:t>13/11/2023</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2E93B1-116E-4BDA-A3C0-2E39B91EC77F}" type="slidenum">
              <a:rPr lang="en-ID" smtClean="0"/>
              <a:t>‹#›</a:t>
            </a:fld>
            <a:endParaRPr lang="en-ID"/>
          </a:p>
        </p:txBody>
      </p:sp>
    </p:spTree>
    <p:extLst>
      <p:ext uri="{BB962C8B-B14F-4D97-AF65-F5344CB8AC3E}">
        <p14:creationId xmlns:p14="http://schemas.microsoft.com/office/powerpoint/2010/main" val="285989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72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748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181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C3C9FE5-AB1E-404E-9EB5-81D274A71722}"/>
              </a:ext>
            </a:extLst>
          </p:cNvPr>
          <p:cNvGrpSpPr/>
          <p:nvPr userDrawn="1"/>
        </p:nvGrpSpPr>
        <p:grpSpPr>
          <a:xfrm>
            <a:off x="9426469" y="2035643"/>
            <a:ext cx="1576801" cy="1576800"/>
            <a:chOff x="1201728" y="2038507"/>
            <a:chExt cx="1576801" cy="1576800"/>
          </a:xfrm>
        </p:grpSpPr>
        <p:sp>
          <p:nvSpPr>
            <p:cNvPr id="25" name="Rounded Rectangle 21">
              <a:extLst>
                <a:ext uri="{FF2B5EF4-FFF2-40B4-BE49-F238E27FC236}">
                  <a16:creationId xmlns:a16="http://schemas.microsoft.com/office/drawing/2014/main" id="{3961A115-70CC-45BB-98A0-A28E7D8DDCF9}"/>
                </a:ext>
              </a:extLst>
            </p:cNvPr>
            <p:cNvSpPr/>
            <p:nvPr userDrawn="1"/>
          </p:nvSpPr>
          <p:spPr>
            <a:xfrm rot="19500000">
              <a:off x="1214854" y="2038507"/>
              <a:ext cx="1563675" cy="1573936"/>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sp>
          <p:nvSpPr>
            <p:cNvPr id="26" name="Rounded Rectangle 8">
              <a:extLst>
                <a:ext uri="{FF2B5EF4-FFF2-40B4-BE49-F238E27FC236}">
                  <a16:creationId xmlns:a16="http://schemas.microsoft.com/office/drawing/2014/main" id="{E21298D3-FC3A-4D25-9A8C-EEA6B80608B2}"/>
                </a:ext>
              </a:extLst>
            </p:cNvPr>
            <p:cNvSpPr/>
            <p:nvPr userDrawn="1"/>
          </p:nvSpPr>
          <p:spPr>
            <a:xfrm rot="18300000">
              <a:off x="1196598" y="2046501"/>
              <a:ext cx="1573936" cy="1563675"/>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grpSp>
      <p:grpSp>
        <p:nvGrpSpPr>
          <p:cNvPr id="20" name="Group 19">
            <a:extLst>
              <a:ext uri="{FF2B5EF4-FFF2-40B4-BE49-F238E27FC236}">
                <a16:creationId xmlns:a16="http://schemas.microsoft.com/office/drawing/2014/main" id="{4794BB16-9568-49E9-A76B-B41333C99C28}"/>
              </a:ext>
            </a:extLst>
          </p:cNvPr>
          <p:cNvGrpSpPr/>
          <p:nvPr userDrawn="1"/>
        </p:nvGrpSpPr>
        <p:grpSpPr>
          <a:xfrm>
            <a:off x="5307598" y="2037075"/>
            <a:ext cx="1576801" cy="1576800"/>
            <a:chOff x="1201728" y="2038507"/>
            <a:chExt cx="1576801" cy="1576800"/>
          </a:xfrm>
        </p:grpSpPr>
        <p:sp>
          <p:nvSpPr>
            <p:cNvPr id="21" name="Rounded Rectangle 21">
              <a:extLst>
                <a:ext uri="{FF2B5EF4-FFF2-40B4-BE49-F238E27FC236}">
                  <a16:creationId xmlns:a16="http://schemas.microsoft.com/office/drawing/2014/main" id="{9EAAAE1F-6210-443C-B7B8-E98E8FB4A2BA}"/>
                </a:ext>
              </a:extLst>
            </p:cNvPr>
            <p:cNvSpPr/>
            <p:nvPr userDrawn="1"/>
          </p:nvSpPr>
          <p:spPr>
            <a:xfrm rot="19500000">
              <a:off x="1214854" y="2038507"/>
              <a:ext cx="1563675" cy="1573936"/>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sp>
          <p:nvSpPr>
            <p:cNvPr id="23" name="Rounded Rectangle 8">
              <a:extLst>
                <a:ext uri="{FF2B5EF4-FFF2-40B4-BE49-F238E27FC236}">
                  <a16:creationId xmlns:a16="http://schemas.microsoft.com/office/drawing/2014/main" id="{4B681E53-94D9-4E5B-BBE0-45FD7873B434}"/>
                </a:ext>
              </a:extLst>
            </p:cNvPr>
            <p:cNvSpPr/>
            <p:nvPr userDrawn="1"/>
          </p:nvSpPr>
          <p:spPr>
            <a:xfrm rot="18300000">
              <a:off x="1196598" y="2046501"/>
              <a:ext cx="1573936" cy="1563675"/>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grpSp>
      <p:grpSp>
        <p:nvGrpSpPr>
          <p:cNvPr id="3" name="Group 2">
            <a:extLst>
              <a:ext uri="{FF2B5EF4-FFF2-40B4-BE49-F238E27FC236}">
                <a16:creationId xmlns:a16="http://schemas.microsoft.com/office/drawing/2014/main" id="{511C3C90-83A3-4219-984E-0C27B4722780}"/>
              </a:ext>
            </a:extLst>
          </p:cNvPr>
          <p:cNvGrpSpPr/>
          <p:nvPr userDrawn="1"/>
        </p:nvGrpSpPr>
        <p:grpSpPr>
          <a:xfrm>
            <a:off x="1201728" y="2038507"/>
            <a:ext cx="1576801" cy="1576800"/>
            <a:chOff x="1201728" y="2038507"/>
            <a:chExt cx="1576801" cy="1576800"/>
          </a:xfrm>
        </p:grpSpPr>
        <p:sp>
          <p:nvSpPr>
            <p:cNvPr id="5" name="Rounded Rectangle 21">
              <a:extLst>
                <a:ext uri="{FF2B5EF4-FFF2-40B4-BE49-F238E27FC236}">
                  <a16:creationId xmlns:a16="http://schemas.microsoft.com/office/drawing/2014/main" id="{8D3E9FE6-8B38-47E1-BEA9-70052ACAE703}"/>
                </a:ext>
              </a:extLst>
            </p:cNvPr>
            <p:cNvSpPr/>
            <p:nvPr userDrawn="1"/>
          </p:nvSpPr>
          <p:spPr>
            <a:xfrm rot="19500000">
              <a:off x="1214854" y="2038507"/>
              <a:ext cx="1563675" cy="1573936"/>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sp>
          <p:nvSpPr>
            <p:cNvPr id="6" name="Rounded Rectangle 8">
              <a:extLst>
                <a:ext uri="{FF2B5EF4-FFF2-40B4-BE49-F238E27FC236}">
                  <a16:creationId xmlns:a16="http://schemas.microsoft.com/office/drawing/2014/main" id="{DA3D73F9-826B-4421-B93C-2444DD2AAEAF}"/>
                </a:ext>
              </a:extLst>
            </p:cNvPr>
            <p:cNvSpPr/>
            <p:nvPr userDrawn="1"/>
          </p:nvSpPr>
          <p:spPr>
            <a:xfrm rot="18300000">
              <a:off x="1196598" y="2046501"/>
              <a:ext cx="1573936" cy="1563675"/>
            </a:xfrm>
            <a:prstGeom prst="roundRect">
              <a:avLst>
                <a:gd name="adj" fmla="val 8219"/>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dirty="0"/>
            </a:p>
          </p:txBody>
        </p:sp>
      </p:grpSp>
      <p:sp>
        <p:nvSpPr>
          <p:cNvPr id="13" name="Picture Placeholder 2">
            <a:extLst>
              <a:ext uri="{FF2B5EF4-FFF2-40B4-BE49-F238E27FC236}">
                <a16:creationId xmlns:a16="http://schemas.microsoft.com/office/drawing/2014/main" id="{CF5452AA-88DA-404B-9070-237F302CC413}"/>
              </a:ext>
            </a:extLst>
          </p:cNvPr>
          <p:cNvSpPr>
            <a:spLocks noGrp="1"/>
          </p:cNvSpPr>
          <p:nvPr userDrawn="1">
            <p:ph type="pic" idx="1" hasCustomPrompt="1"/>
          </p:nvPr>
        </p:nvSpPr>
        <p:spPr>
          <a:xfrm>
            <a:off x="892129" y="1728891"/>
            <a:ext cx="2196000" cy="2196032"/>
          </a:xfrm>
          <a:prstGeom prst="diamond">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2">
            <a:extLst>
              <a:ext uri="{FF2B5EF4-FFF2-40B4-BE49-F238E27FC236}">
                <a16:creationId xmlns:a16="http://schemas.microsoft.com/office/drawing/2014/main" id="{FE5A71D8-2DE6-4888-9D28-BA9A6A477128}"/>
              </a:ext>
            </a:extLst>
          </p:cNvPr>
          <p:cNvSpPr>
            <a:spLocks noGrp="1"/>
          </p:cNvSpPr>
          <p:nvPr userDrawn="1">
            <p:ph type="pic" idx="11" hasCustomPrompt="1"/>
          </p:nvPr>
        </p:nvSpPr>
        <p:spPr>
          <a:xfrm>
            <a:off x="5004500" y="1728891"/>
            <a:ext cx="2196000" cy="2196032"/>
          </a:xfrm>
          <a:prstGeom prst="diamond">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5" name="Picture Placeholder 2">
            <a:extLst>
              <a:ext uri="{FF2B5EF4-FFF2-40B4-BE49-F238E27FC236}">
                <a16:creationId xmlns:a16="http://schemas.microsoft.com/office/drawing/2014/main" id="{F5C10DDF-04C5-44D7-83B8-C2946E6C368F}"/>
              </a:ext>
            </a:extLst>
          </p:cNvPr>
          <p:cNvSpPr>
            <a:spLocks noGrp="1"/>
          </p:cNvSpPr>
          <p:nvPr userDrawn="1">
            <p:ph type="pic" idx="12" hasCustomPrompt="1"/>
          </p:nvPr>
        </p:nvSpPr>
        <p:spPr>
          <a:xfrm>
            <a:off x="9116870" y="1728891"/>
            <a:ext cx="2196000" cy="2196032"/>
          </a:xfrm>
          <a:prstGeom prst="diamond">
            <a:avLst/>
          </a:prstGeom>
          <a:solidFill>
            <a:schemeClr val="bg1">
              <a:lumMod val="95000"/>
            </a:schemeClr>
          </a:solidFill>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7" name="Rectangle 16">
            <a:extLst>
              <a:ext uri="{FF2B5EF4-FFF2-40B4-BE49-F238E27FC236}">
                <a16:creationId xmlns:a16="http://schemas.microsoft.com/office/drawing/2014/main" id="{0EA33FD7-78A1-4A67-82B2-A73F2B9D7930}"/>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8CED0DD5-72D0-4ECD-A39F-EE1ACB348793}"/>
              </a:ext>
            </a:extLst>
          </p:cNvPr>
          <p:cNvSpPr>
            <a:spLocks noGrp="1"/>
          </p:cNvSpPr>
          <p:nvPr userDrawn="1">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87088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52C9A214-9DA2-47C3-BE60-018A16769CDC}"/>
              </a:ext>
            </a:extLst>
          </p:cNvPr>
          <p:cNvSpPr>
            <a:spLocks noGrp="1"/>
          </p:cNvSpPr>
          <p:nvPr>
            <p:ph type="pic" idx="14" hasCustomPrompt="1"/>
          </p:nvPr>
        </p:nvSpPr>
        <p:spPr>
          <a:xfrm>
            <a:off x="0" y="-9526"/>
            <a:ext cx="7184425" cy="6886575"/>
          </a:xfrm>
          <a:custGeom>
            <a:avLst/>
            <a:gdLst>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304398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4710909 h 6877050"/>
              <a:gd name="connsiteX17" fmla="*/ 0 w 7155850"/>
              <a:gd name="connsiteY17"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1323481 w 7155850"/>
              <a:gd name="connsiteY14" fmla="*/ 6866659 h 6877050"/>
              <a:gd name="connsiteX15" fmla="*/ 0 w 7155850"/>
              <a:gd name="connsiteY15" fmla="*/ 6858000 h 6877050"/>
              <a:gd name="connsiteX16" fmla="*/ 0 w 7155850"/>
              <a:gd name="connsiteY16"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2358530 w 7155850"/>
              <a:gd name="connsiteY12" fmla="*/ 6877050 h 6877050"/>
              <a:gd name="connsiteX13" fmla="*/ 1329860 w 7155850"/>
              <a:gd name="connsiteY13" fmla="*/ 6877050 h 6877050"/>
              <a:gd name="connsiteX14" fmla="*/ 0 w 7155850"/>
              <a:gd name="connsiteY14" fmla="*/ 6858000 h 6877050"/>
              <a:gd name="connsiteX15" fmla="*/ 0 w 7155850"/>
              <a:gd name="connsiteY15"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1329860 w 7155850"/>
              <a:gd name="connsiteY12" fmla="*/ 6877050 h 6877050"/>
              <a:gd name="connsiteX13" fmla="*/ 0 w 7155850"/>
              <a:gd name="connsiteY13" fmla="*/ 6858000 h 6877050"/>
              <a:gd name="connsiteX14" fmla="*/ 0 w 7155850"/>
              <a:gd name="connsiteY14"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2356294 w 7155850"/>
              <a:gd name="connsiteY11" fmla="*/ 6873416 h 6877050"/>
              <a:gd name="connsiteX12" fmla="*/ 0 w 7155850"/>
              <a:gd name="connsiteY12" fmla="*/ 6858000 h 6877050"/>
              <a:gd name="connsiteX13" fmla="*/ 0 w 7155850"/>
              <a:gd name="connsiteY13"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3459898 w 7155850"/>
              <a:gd name="connsiteY7" fmla="*/ 6039202 h 6877050"/>
              <a:gd name="connsiteX8" fmla="*/ 2945517 w 7155850"/>
              <a:gd name="connsiteY8" fmla="*/ 6877050 h 6877050"/>
              <a:gd name="connsiteX9" fmla="*/ 2928567 w 7155850"/>
              <a:gd name="connsiteY9" fmla="*/ 6849441 h 6877050"/>
              <a:gd name="connsiteX10" fmla="*/ 2911768 w 7155850"/>
              <a:gd name="connsiteY10" fmla="*/ 6877050 h 6877050"/>
              <a:gd name="connsiteX11" fmla="*/ 0 w 7155850"/>
              <a:gd name="connsiteY11" fmla="*/ 6858000 h 6877050"/>
              <a:gd name="connsiteX12" fmla="*/ 0 w 7155850"/>
              <a:gd name="connsiteY12"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3440621 w 7155850"/>
              <a:gd name="connsiteY6" fmla="*/ 6007873 h 6877050"/>
              <a:gd name="connsiteX7" fmla="*/ 2945517 w 7155850"/>
              <a:gd name="connsiteY7" fmla="*/ 6877050 h 6877050"/>
              <a:gd name="connsiteX8" fmla="*/ 2928567 w 7155850"/>
              <a:gd name="connsiteY8" fmla="*/ 6849441 h 6877050"/>
              <a:gd name="connsiteX9" fmla="*/ 2911768 w 7155850"/>
              <a:gd name="connsiteY9" fmla="*/ 6877050 h 6877050"/>
              <a:gd name="connsiteX10" fmla="*/ 0 w 7155850"/>
              <a:gd name="connsiteY10" fmla="*/ 6858000 h 6877050"/>
              <a:gd name="connsiteX11" fmla="*/ 0 w 7155850"/>
              <a:gd name="connsiteY11"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3759438 w 7155850"/>
              <a:gd name="connsiteY5" fmla="*/ 5483894 h 6877050"/>
              <a:gd name="connsiteX6" fmla="*/ 2945517 w 7155850"/>
              <a:gd name="connsiteY6" fmla="*/ 6877050 h 6877050"/>
              <a:gd name="connsiteX7" fmla="*/ 2928567 w 7155850"/>
              <a:gd name="connsiteY7" fmla="*/ 6849441 h 6877050"/>
              <a:gd name="connsiteX8" fmla="*/ 2911768 w 7155850"/>
              <a:gd name="connsiteY8" fmla="*/ 6877050 h 6877050"/>
              <a:gd name="connsiteX9" fmla="*/ 0 w 7155850"/>
              <a:gd name="connsiteY9" fmla="*/ 6858000 h 6877050"/>
              <a:gd name="connsiteX10" fmla="*/ 0 w 7155850"/>
              <a:gd name="connsiteY10"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3780151 w 7155850"/>
              <a:gd name="connsiteY4" fmla="*/ 5517557 h 6877050"/>
              <a:gd name="connsiteX5" fmla="*/ 2945517 w 7155850"/>
              <a:gd name="connsiteY5" fmla="*/ 6877050 h 6877050"/>
              <a:gd name="connsiteX6" fmla="*/ 2928567 w 7155850"/>
              <a:gd name="connsiteY6" fmla="*/ 6849441 h 6877050"/>
              <a:gd name="connsiteX7" fmla="*/ 2911768 w 7155850"/>
              <a:gd name="connsiteY7" fmla="*/ 6877050 h 6877050"/>
              <a:gd name="connsiteX8" fmla="*/ 0 w 7155850"/>
              <a:gd name="connsiteY8" fmla="*/ 6858000 h 6877050"/>
              <a:gd name="connsiteX9" fmla="*/ 0 w 7155850"/>
              <a:gd name="connsiteY9" fmla="*/ 0 h 6877050"/>
              <a:gd name="connsiteX0" fmla="*/ 0 w 7155850"/>
              <a:gd name="connsiteY0" fmla="*/ 0 h 6877050"/>
              <a:gd name="connsiteX1" fmla="*/ 7096125 w 7155850"/>
              <a:gd name="connsiteY1" fmla="*/ 0 h 6877050"/>
              <a:gd name="connsiteX2" fmla="*/ 7084534 w 7155850"/>
              <a:gd name="connsiteY2" fmla="*/ 19050 h 6877050"/>
              <a:gd name="connsiteX3" fmla="*/ 7155850 w 7155850"/>
              <a:gd name="connsiteY3" fmla="*/ 19050 h 6877050"/>
              <a:gd name="connsiteX4" fmla="*/ 2945517 w 7155850"/>
              <a:gd name="connsiteY4" fmla="*/ 6877050 h 6877050"/>
              <a:gd name="connsiteX5" fmla="*/ 2928567 w 7155850"/>
              <a:gd name="connsiteY5" fmla="*/ 6849441 h 6877050"/>
              <a:gd name="connsiteX6" fmla="*/ 2911768 w 7155850"/>
              <a:gd name="connsiteY6" fmla="*/ 6877050 h 6877050"/>
              <a:gd name="connsiteX7" fmla="*/ 0 w 7155850"/>
              <a:gd name="connsiteY7" fmla="*/ 6858000 h 6877050"/>
              <a:gd name="connsiteX8" fmla="*/ 0 w 7155850"/>
              <a:gd name="connsiteY8" fmla="*/ 0 h 6877050"/>
              <a:gd name="connsiteX0" fmla="*/ 0 w 7155850"/>
              <a:gd name="connsiteY0" fmla="*/ 0 h 6877050"/>
              <a:gd name="connsiteX1" fmla="*/ 7096125 w 7155850"/>
              <a:gd name="connsiteY1" fmla="*/ 0 h 6877050"/>
              <a:gd name="connsiteX2" fmla="*/ 7155850 w 7155850"/>
              <a:gd name="connsiteY2" fmla="*/ 19050 h 6877050"/>
              <a:gd name="connsiteX3" fmla="*/ 2945517 w 7155850"/>
              <a:gd name="connsiteY3" fmla="*/ 6877050 h 6877050"/>
              <a:gd name="connsiteX4" fmla="*/ 2928567 w 7155850"/>
              <a:gd name="connsiteY4" fmla="*/ 6849441 h 6877050"/>
              <a:gd name="connsiteX5" fmla="*/ 2911768 w 7155850"/>
              <a:gd name="connsiteY5" fmla="*/ 6877050 h 6877050"/>
              <a:gd name="connsiteX6" fmla="*/ 0 w 7155850"/>
              <a:gd name="connsiteY6" fmla="*/ 6858000 h 6877050"/>
              <a:gd name="connsiteX7" fmla="*/ 0 w 7155850"/>
              <a:gd name="connsiteY7" fmla="*/ 0 h 6877050"/>
              <a:gd name="connsiteX0" fmla="*/ 0 w 7155850"/>
              <a:gd name="connsiteY0" fmla="*/ 0 h 6877050"/>
              <a:gd name="connsiteX1" fmla="*/ 7155850 w 7155850"/>
              <a:gd name="connsiteY1" fmla="*/ 19050 h 6877050"/>
              <a:gd name="connsiteX2" fmla="*/ 2945517 w 7155850"/>
              <a:gd name="connsiteY2" fmla="*/ 6877050 h 6877050"/>
              <a:gd name="connsiteX3" fmla="*/ 2928567 w 7155850"/>
              <a:gd name="connsiteY3" fmla="*/ 6849441 h 6877050"/>
              <a:gd name="connsiteX4" fmla="*/ 2911768 w 7155850"/>
              <a:gd name="connsiteY4" fmla="*/ 6877050 h 6877050"/>
              <a:gd name="connsiteX5" fmla="*/ 0 w 7155850"/>
              <a:gd name="connsiteY5" fmla="*/ 6858000 h 6877050"/>
              <a:gd name="connsiteX6" fmla="*/ 0 w 7155850"/>
              <a:gd name="connsiteY6" fmla="*/ 0 h 6877050"/>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2911768 w 7184425"/>
              <a:gd name="connsiteY4" fmla="*/ 6886575 h 6886575"/>
              <a:gd name="connsiteX5" fmla="*/ 0 w 7184425"/>
              <a:gd name="connsiteY5" fmla="*/ 6867525 h 6886575"/>
              <a:gd name="connsiteX6" fmla="*/ 0 w 7184425"/>
              <a:gd name="connsiteY6"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2928567 w 7184425"/>
              <a:gd name="connsiteY3" fmla="*/ 6858966 h 6886575"/>
              <a:gd name="connsiteX4" fmla="*/ 0 w 7184425"/>
              <a:gd name="connsiteY4" fmla="*/ 6867525 h 6886575"/>
              <a:gd name="connsiteX5" fmla="*/ 0 w 7184425"/>
              <a:gd name="connsiteY5" fmla="*/ 9525 h 6886575"/>
              <a:gd name="connsiteX0" fmla="*/ 0 w 7184425"/>
              <a:gd name="connsiteY0" fmla="*/ 9525 h 6886575"/>
              <a:gd name="connsiteX1" fmla="*/ 7184425 w 7184425"/>
              <a:gd name="connsiteY1" fmla="*/ 0 h 6886575"/>
              <a:gd name="connsiteX2" fmla="*/ 2945517 w 7184425"/>
              <a:gd name="connsiteY2" fmla="*/ 6886575 h 6886575"/>
              <a:gd name="connsiteX3" fmla="*/ 0 w 7184425"/>
              <a:gd name="connsiteY3" fmla="*/ 6867525 h 6886575"/>
              <a:gd name="connsiteX4" fmla="*/ 0 w 7184425"/>
              <a:gd name="connsiteY4" fmla="*/ 9525 h 6886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4425" h="6886575">
                <a:moveTo>
                  <a:pt x="0" y="9525"/>
                </a:moveTo>
                <a:lnTo>
                  <a:pt x="7184425" y="0"/>
                </a:lnTo>
                <a:lnTo>
                  <a:pt x="2945517" y="6886575"/>
                </a:lnTo>
                <a:lnTo>
                  <a:pt x="0" y="6867525"/>
                </a:lnTo>
                <a:lnTo>
                  <a:pt x="0" y="9525"/>
                </a:lnTo>
                <a:close/>
              </a:path>
            </a:pathLst>
          </a:custGeom>
          <a:solidFill>
            <a:schemeClr val="bg1">
              <a:lumMod val="95000"/>
            </a:schemeClr>
          </a:solidFill>
        </p:spPr>
        <p:txBody>
          <a:bodyPr wrap="square" anchor="ctr">
            <a:noAutofit/>
          </a:bodyPr>
          <a:lstStyle>
            <a:lvl1pPr marL="0" indent="0" algn="ctr">
              <a:buNone/>
              <a:defRPr sz="18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 </a:t>
            </a:r>
            <a:endParaRPr lang="ko-KR" altLang="en-US" dirty="0"/>
          </a:p>
        </p:txBody>
      </p:sp>
    </p:spTree>
    <p:extLst>
      <p:ext uri="{BB962C8B-B14F-4D97-AF65-F5344CB8AC3E}">
        <p14:creationId xmlns:p14="http://schemas.microsoft.com/office/powerpoint/2010/main" val="1985677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C84DF9-D037-45BD-8FD1-FC052EA0D381}"/>
              </a:ext>
            </a:extLst>
          </p:cNvPr>
          <p:cNvSpPr/>
          <p:nvPr userDrawn="1"/>
        </p:nvSpPr>
        <p:spPr>
          <a:xfrm>
            <a:off x="3397776" y="2717708"/>
            <a:ext cx="8794226" cy="240487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5" name="Group 3">
            <a:extLst>
              <a:ext uri="{FF2B5EF4-FFF2-40B4-BE49-F238E27FC236}">
                <a16:creationId xmlns:a16="http://schemas.microsoft.com/office/drawing/2014/main" id="{EAB2CE11-41A3-4695-A4AD-933F01A3740B}"/>
              </a:ext>
            </a:extLst>
          </p:cNvPr>
          <p:cNvGrpSpPr/>
          <p:nvPr userDrawn="1"/>
        </p:nvGrpSpPr>
        <p:grpSpPr>
          <a:xfrm>
            <a:off x="733478" y="1571013"/>
            <a:ext cx="2664296" cy="4683693"/>
            <a:chOff x="445712" y="1449040"/>
            <a:chExt cx="2113018" cy="3924176"/>
          </a:xfrm>
        </p:grpSpPr>
        <p:sp>
          <p:nvSpPr>
            <p:cNvPr id="6" name="Rounded Rectangle 4">
              <a:extLst>
                <a:ext uri="{FF2B5EF4-FFF2-40B4-BE49-F238E27FC236}">
                  <a16:creationId xmlns:a16="http://schemas.microsoft.com/office/drawing/2014/main" id="{2077F0CB-74CC-44DA-B0A3-6B32D359FF65}"/>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7" name="Rectangle 5">
              <a:extLst>
                <a:ext uri="{FF2B5EF4-FFF2-40B4-BE49-F238E27FC236}">
                  <a16:creationId xmlns:a16="http://schemas.microsoft.com/office/drawing/2014/main" id="{40EF6CD2-4A74-45AA-9688-00853EAC84F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6">
              <a:extLst>
                <a:ext uri="{FF2B5EF4-FFF2-40B4-BE49-F238E27FC236}">
                  <a16:creationId xmlns:a16="http://schemas.microsoft.com/office/drawing/2014/main" id="{D3F02DAD-26CE-4969-9C71-236E7BD76B4E}"/>
                </a:ext>
              </a:extLst>
            </p:cNvPr>
            <p:cNvGrpSpPr/>
            <p:nvPr userDrawn="1"/>
          </p:nvGrpSpPr>
          <p:grpSpPr>
            <a:xfrm>
              <a:off x="1407705" y="5045834"/>
              <a:ext cx="211967" cy="211967"/>
              <a:chOff x="1549420" y="5712364"/>
              <a:chExt cx="312583" cy="312583"/>
            </a:xfrm>
          </p:grpSpPr>
          <p:sp>
            <p:nvSpPr>
              <p:cNvPr id="9" name="Oval 7">
                <a:extLst>
                  <a:ext uri="{FF2B5EF4-FFF2-40B4-BE49-F238E27FC236}">
                    <a16:creationId xmlns:a16="http://schemas.microsoft.com/office/drawing/2014/main" id="{37268947-67E4-4F53-8D2A-001290B0285C}"/>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8">
                <a:extLst>
                  <a:ext uri="{FF2B5EF4-FFF2-40B4-BE49-F238E27FC236}">
                    <a16:creationId xmlns:a16="http://schemas.microsoft.com/office/drawing/2014/main" id="{8FB939D9-61E8-4287-B74F-BD947882E678}"/>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id="{65AD63DB-3B29-46CA-B871-B48A85A25DDB}"/>
              </a:ext>
            </a:extLst>
          </p:cNvPr>
          <p:cNvSpPr>
            <a:spLocks noGrp="1"/>
          </p:cNvSpPr>
          <p:nvPr>
            <p:ph type="pic" idx="12" hasCustomPrompt="1"/>
          </p:nvPr>
        </p:nvSpPr>
        <p:spPr>
          <a:xfrm>
            <a:off x="921396" y="1982583"/>
            <a:ext cx="2288460" cy="375307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2" name="Rectangle 11">
            <a:extLst>
              <a:ext uri="{FF2B5EF4-FFF2-40B4-BE49-F238E27FC236}">
                <a16:creationId xmlns:a16="http://schemas.microsoft.com/office/drawing/2014/main" id="{B6269FE5-023F-4561-8BA8-426E61BDB51A}"/>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9">
            <a:extLst>
              <a:ext uri="{FF2B5EF4-FFF2-40B4-BE49-F238E27FC236}">
                <a16:creationId xmlns:a16="http://schemas.microsoft.com/office/drawing/2014/main" id="{4841331A-2854-4C6D-9077-CB1D2F421321}"/>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200545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97E4757-8097-45D7-8EA5-8EBA3BC2364F}"/>
              </a:ext>
            </a:extLst>
          </p:cNvPr>
          <p:cNvGrpSpPr/>
          <p:nvPr userDrawn="1"/>
        </p:nvGrpSpPr>
        <p:grpSpPr>
          <a:xfrm>
            <a:off x="3631989" y="3294209"/>
            <a:ext cx="4928023" cy="2707615"/>
            <a:chOff x="-548507" y="477868"/>
            <a:chExt cx="11570449" cy="6357177"/>
          </a:xfrm>
        </p:grpSpPr>
        <p:sp>
          <p:nvSpPr>
            <p:cNvPr id="5" name="Freeform: Shape 4">
              <a:extLst>
                <a:ext uri="{FF2B5EF4-FFF2-40B4-BE49-F238E27FC236}">
                  <a16:creationId xmlns:a16="http://schemas.microsoft.com/office/drawing/2014/main" id="{DBA3B8B5-DDA8-4D52-A08B-D4FCFB1EFADA}"/>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1933EC2-C4E3-4F09-9B9E-6D9229ACE3F9}"/>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DC54F712-4E18-4362-998E-FA1A69B6827A}"/>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252E08CB-EA13-4237-B12D-09F626F146E5}"/>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C32F5F06-05AB-4423-AC6C-C4482C2ED1B2}"/>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0" name="Group 9">
              <a:extLst>
                <a:ext uri="{FF2B5EF4-FFF2-40B4-BE49-F238E27FC236}">
                  <a16:creationId xmlns:a16="http://schemas.microsoft.com/office/drawing/2014/main" id="{812065C9-FDF8-4219-88B0-F40F83873FBE}"/>
                </a:ext>
              </a:extLst>
            </p:cNvPr>
            <p:cNvGrpSpPr/>
            <p:nvPr/>
          </p:nvGrpSpPr>
          <p:grpSpPr>
            <a:xfrm>
              <a:off x="1606" y="6382978"/>
              <a:ext cx="413937" cy="115242"/>
              <a:chOff x="5955" y="6353672"/>
              <a:chExt cx="413937" cy="115242"/>
            </a:xfrm>
          </p:grpSpPr>
          <p:sp>
            <p:nvSpPr>
              <p:cNvPr id="15" name="Rectangle: Rounded Corners 14">
                <a:extLst>
                  <a:ext uri="{FF2B5EF4-FFF2-40B4-BE49-F238E27FC236}">
                    <a16:creationId xmlns:a16="http://schemas.microsoft.com/office/drawing/2014/main" id="{F05894DC-55A3-44E5-AA52-6D37CFC7C4D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AB3E9F2-BB5E-4CD6-9E55-16A7DF162FD8}"/>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9542699D-DEF5-47FE-8F4B-F75C394A08A4}"/>
                </a:ext>
              </a:extLst>
            </p:cNvPr>
            <p:cNvGrpSpPr/>
            <p:nvPr/>
          </p:nvGrpSpPr>
          <p:grpSpPr>
            <a:xfrm>
              <a:off x="9855291" y="6381600"/>
              <a:ext cx="885989" cy="115242"/>
              <a:chOff x="5955" y="6353672"/>
              <a:chExt cx="413937" cy="115242"/>
            </a:xfrm>
          </p:grpSpPr>
          <p:sp>
            <p:nvSpPr>
              <p:cNvPr id="13" name="Rectangle: Rounded Corners 12">
                <a:extLst>
                  <a:ext uri="{FF2B5EF4-FFF2-40B4-BE49-F238E27FC236}">
                    <a16:creationId xmlns:a16="http://schemas.microsoft.com/office/drawing/2014/main" id="{0B930AEF-92FB-4586-9CCC-289C31313EF2}"/>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DBA0D98E-596D-4B10-96EA-2F55BC31AB3B}"/>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Freeform: Shape 11">
              <a:extLst>
                <a:ext uri="{FF2B5EF4-FFF2-40B4-BE49-F238E27FC236}">
                  <a16:creationId xmlns:a16="http://schemas.microsoft.com/office/drawing/2014/main" id="{A363A919-5974-4276-9518-2745A1C75489}"/>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 name="그림 개체 틀 2">
            <a:extLst>
              <a:ext uri="{FF2B5EF4-FFF2-40B4-BE49-F238E27FC236}">
                <a16:creationId xmlns:a16="http://schemas.microsoft.com/office/drawing/2014/main" id="{C70177A7-4E03-44B8-A2CB-D0A1D4726718}"/>
              </a:ext>
            </a:extLst>
          </p:cNvPr>
          <p:cNvSpPr>
            <a:spLocks noGrp="1"/>
          </p:cNvSpPr>
          <p:nvPr>
            <p:ph type="pic" sz="quarter" idx="14" hasCustomPrompt="1"/>
          </p:nvPr>
        </p:nvSpPr>
        <p:spPr>
          <a:xfrm>
            <a:off x="4331991" y="3448211"/>
            <a:ext cx="3528018" cy="2175491"/>
          </a:xfrm>
          <a:prstGeom prst="rect">
            <a:avLst/>
          </a:prstGeom>
          <a:solidFill>
            <a:schemeClr val="bg1">
              <a:lumMod val="95000"/>
            </a:schemeClr>
          </a:solidFill>
          <a:ln w="19050">
            <a:no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7" name="Rectangle 16">
            <a:extLst>
              <a:ext uri="{FF2B5EF4-FFF2-40B4-BE49-F238E27FC236}">
                <a16:creationId xmlns:a16="http://schemas.microsoft.com/office/drawing/2014/main" id="{A1B101E8-381D-4D31-AD1A-8A29457825B9}"/>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9">
            <a:extLst>
              <a:ext uri="{FF2B5EF4-FFF2-40B4-BE49-F238E27FC236}">
                <a16:creationId xmlns:a16="http://schemas.microsoft.com/office/drawing/2014/main" id="{2AA06F9E-CDC4-4FD7-8F09-87BC24D7CCD3}"/>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909049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Images &amp; Contents Layout">
    <p:spTree>
      <p:nvGrpSpPr>
        <p:cNvPr id="1" name=""/>
        <p:cNvGrpSpPr/>
        <p:nvPr/>
      </p:nvGrpSpPr>
      <p:grpSpPr>
        <a:xfrm>
          <a:off x="0" y="0"/>
          <a:ext cx="0" cy="0"/>
          <a:chOff x="0" y="0"/>
          <a:chExt cx="0" cy="0"/>
        </a:xfrm>
      </p:grpSpPr>
      <p:sp>
        <p:nvSpPr>
          <p:cNvPr id="5" name="Picture Placeholder 2"/>
          <p:cNvSpPr>
            <a:spLocks noGrp="1"/>
          </p:cNvSpPr>
          <p:nvPr>
            <p:ph type="pic" idx="10" hasCustomPrompt="1"/>
          </p:nvPr>
        </p:nvSpPr>
        <p:spPr>
          <a:xfrm>
            <a:off x="0" y="0"/>
            <a:ext cx="6096000" cy="6858000"/>
          </a:xfrm>
          <a:prstGeom prst="rect">
            <a:avLst/>
          </a:prstGeom>
          <a:solidFill>
            <a:schemeClr val="bg1">
              <a:lumMod val="95000"/>
            </a:schemeClr>
          </a:solidFill>
          <a:ln w="12700">
            <a:noFill/>
          </a:ln>
        </p:spPr>
        <p:txBody>
          <a:bodyPr anchor="ctr"/>
          <a:lstStyle>
            <a:lvl1pPr marL="0" indent="0" algn="ctr">
              <a:buNone/>
              <a:defRPr sz="18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357728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4063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523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4AA959-99F8-4F27-976D-6355A8A24AE6}"/>
              </a:ext>
            </a:extLst>
          </p:cNvPr>
          <p:cNvSpPr/>
          <p:nvPr userDrawn="1"/>
        </p:nvSpPr>
        <p:spPr>
          <a:xfrm>
            <a:off x="0" y="0"/>
            <a:ext cx="12191999" cy="1063756"/>
          </a:xfrm>
          <a:prstGeom prst="rect">
            <a:avLst/>
          </a:prstGeom>
          <a:gradFill flip="none" rotWithShape="1">
            <a:gsLst>
              <a:gs pos="0">
                <a:schemeClr val="accent1">
                  <a:alpha val="70000"/>
                </a:schemeClr>
              </a:gs>
              <a:gs pos="100000">
                <a:schemeClr val="accent2">
                  <a:alpha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191461"/>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064022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FE3B4E-D51E-4474-BC0A-8D7DBC01EECC}"/>
              </a:ext>
            </a:extLst>
          </p:cNvPr>
          <p:cNvSpPr/>
          <p:nvPr userDrawn="1"/>
        </p:nvSpPr>
        <p:spPr>
          <a:xfrm>
            <a:off x="0" y="0"/>
            <a:ext cx="12192000" cy="6858000"/>
          </a:xfrm>
          <a:prstGeom prst="rect">
            <a:avLst/>
          </a:prstGeom>
          <a:gradFill flip="none" rotWithShape="1">
            <a:gsLst>
              <a:gs pos="0">
                <a:schemeClr val="bg1">
                  <a:alpha val="8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440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36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721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891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8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65" r:id="rId10"/>
    <p:sldLayoutId id="2147483676" r:id="rId11"/>
    <p:sldLayoutId id="2147483677" r:id="rId12"/>
    <p:sldLayoutId id="2147483680" r:id="rId13"/>
    <p:sldLayoutId id="2147483683" r:id="rId14"/>
    <p:sldLayoutId id="214748368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hyperlink" Target="https://drive.google.com/drive/folders/1f3FtGl55TcikfxC1SFCCCVmWFUFZOQoQ?usp=sharing"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hyperlink" Target="https://drive.google.com/drive/folders/1f3FtGl55TcikfxC1SFCCCVmWFUFZOQoQ?usp=sharing" TargetMode="Externa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anaconda.com/download"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626F23F-61BC-4438-B906-C10C8232AA27}"/>
              </a:ext>
            </a:extLst>
          </p:cNvPr>
          <p:cNvSpPr/>
          <p:nvPr/>
        </p:nvSpPr>
        <p:spPr>
          <a:xfrm>
            <a:off x="0" y="3940935"/>
            <a:ext cx="12192000" cy="2452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2"/>
            <a:extLst>
              <a:ext uri="{FF2B5EF4-FFF2-40B4-BE49-F238E27FC236}">
                <a16:creationId xmlns:a16="http://schemas.microsoft.com/office/drawing/2014/main" id="{64038CDC-BED9-4EF8-BAE6-309E096D292D}"/>
              </a:ext>
            </a:extLst>
          </p:cNvPr>
          <p:cNvSpPr txBox="1"/>
          <p:nvPr/>
        </p:nvSpPr>
        <p:spPr>
          <a:xfrm>
            <a:off x="0" y="6507424"/>
            <a:ext cx="12191853" cy="246221"/>
          </a:xfrm>
          <a:prstGeom prst="rect">
            <a:avLst/>
          </a:prstGeom>
          <a:noFill/>
        </p:spPr>
        <p:txBody>
          <a:bodyPr wrap="square" rtlCol="0">
            <a:spAutoFit/>
          </a:bodyPr>
          <a:lstStyle/>
          <a:p>
            <a:pPr algn="ctr"/>
            <a:r>
              <a:rPr lang="en-US" altLang="ko-KR" sz="1000" dirty="0">
                <a:solidFill>
                  <a:schemeClr val="bg1"/>
                </a:solidFill>
                <a:cs typeface="Arial" pitchFamily="34" charset="0"/>
                <a:hlinkClick r:id="rId2">
                  <a:extLst>
                    <a:ext uri="{A12FA001-AC4F-418D-AE19-62706E023703}">
                      <ahyp:hlinkClr xmlns:ahyp="http://schemas.microsoft.com/office/drawing/2018/hyperlinkcolor" val="tx"/>
                    </a:ext>
                  </a:extLst>
                </a:hlinkClick>
              </a:rPr>
              <a:t>http://www.free-powerpoint-templates-design.com</a:t>
            </a:r>
            <a:endParaRPr lang="ko-KR" altLang="en-US" sz="1000" dirty="0">
              <a:solidFill>
                <a:schemeClr val="bg1"/>
              </a:solidFill>
              <a:cs typeface="Arial" pitchFamily="34" charset="0"/>
            </a:endParaRPr>
          </a:p>
        </p:txBody>
      </p:sp>
      <p:sp>
        <p:nvSpPr>
          <p:cNvPr id="10" name="TextBox 9">
            <a:extLst>
              <a:ext uri="{FF2B5EF4-FFF2-40B4-BE49-F238E27FC236}">
                <a16:creationId xmlns:a16="http://schemas.microsoft.com/office/drawing/2014/main" id="{BF913EA5-5B9E-4F05-A8F0-4531AB5BD20D}"/>
              </a:ext>
            </a:extLst>
          </p:cNvPr>
          <p:cNvSpPr txBox="1"/>
          <p:nvPr/>
        </p:nvSpPr>
        <p:spPr>
          <a:xfrm>
            <a:off x="0" y="4626814"/>
            <a:ext cx="12192000" cy="523220"/>
          </a:xfrm>
          <a:prstGeom prst="rect">
            <a:avLst/>
          </a:prstGeom>
          <a:noFill/>
        </p:spPr>
        <p:txBody>
          <a:bodyPr wrap="square" rtlCol="0" anchor="ctr">
            <a:spAutoFit/>
          </a:bodyPr>
          <a:lstStyle/>
          <a:p>
            <a:pPr algn="ctr"/>
            <a:r>
              <a:rPr lang="it-IT" sz="2800">
                <a:latin typeface="+mj-lt"/>
              </a:rPr>
              <a:t>Ekspresi Regular (ER)</a:t>
            </a:r>
            <a:endParaRPr lang="ko-KR" altLang="en-US" sz="2800" dirty="0">
              <a:latin typeface="+mj-lt"/>
              <a:cs typeface="Arial" pitchFamily="34" charset="0"/>
            </a:endParaRPr>
          </a:p>
        </p:txBody>
      </p:sp>
      <p:sp>
        <p:nvSpPr>
          <p:cNvPr id="11" name="TextBox 10">
            <a:extLst>
              <a:ext uri="{FF2B5EF4-FFF2-40B4-BE49-F238E27FC236}">
                <a16:creationId xmlns:a16="http://schemas.microsoft.com/office/drawing/2014/main" id="{9D714428-39F5-41EC-B1F4-8347B77A8C8E}"/>
              </a:ext>
            </a:extLst>
          </p:cNvPr>
          <p:cNvSpPr txBox="1"/>
          <p:nvPr/>
        </p:nvSpPr>
        <p:spPr>
          <a:xfrm>
            <a:off x="142" y="5835913"/>
            <a:ext cx="12191853" cy="379656"/>
          </a:xfrm>
          <a:prstGeom prst="rect">
            <a:avLst/>
          </a:prstGeom>
          <a:noFill/>
        </p:spPr>
        <p:txBody>
          <a:bodyPr wrap="square" rtlCol="0" anchor="ctr">
            <a:spAutoFit/>
          </a:bodyPr>
          <a:lstStyle/>
          <a:p>
            <a:pPr algn="ctr"/>
            <a:r>
              <a:rPr lang="en-US" altLang="ko-KR" sz="1867">
                <a:cs typeface="Arial" pitchFamily="34" charset="0"/>
              </a:rPr>
              <a:t>Santi Rahayu, S.Kom., M.Kom.</a:t>
            </a:r>
            <a:endParaRPr lang="ko-KR" altLang="en-US" sz="1867" dirty="0">
              <a:cs typeface="Arial" pitchFamily="34" charset="0"/>
            </a:endParaRPr>
          </a:p>
        </p:txBody>
      </p:sp>
    </p:spTree>
    <p:extLst>
      <p:ext uri="{BB962C8B-B14F-4D97-AF65-F5344CB8AC3E}">
        <p14:creationId xmlns:p14="http://schemas.microsoft.com/office/powerpoint/2010/main" val="2607079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CBB3F0-D638-438B-A002-5724C37FC838}"/>
              </a:ext>
            </a:extLst>
          </p:cNvPr>
          <p:cNvSpPr txBox="1"/>
          <p:nvPr/>
        </p:nvSpPr>
        <p:spPr>
          <a:xfrm>
            <a:off x="128789" y="161673"/>
            <a:ext cx="11934422" cy="4524315"/>
          </a:xfrm>
          <a:prstGeom prst="rect">
            <a:avLst/>
          </a:prstGeom>
          <a:noFill/>
        </p:spPr>
        <p:txBody>
          <a:bodyPr wrap="square" rtlCol="0">
            <a:spAutoFit/>
          </a:bodyPr>
          <a:lstStyle/>
          <a:p>
            <a:r>
              <a:rPr lang="en-ID" sz="2400">
                <a:solidFill>
                  <a:srgbClr val="24292F"/>
                </a:solidFill>
                <a:latin typeface="+mj-lt"/>
              </a:rPr>
              <a:t>Beberapa karakter khusus dalam ekspresi reguler meliputi:</a:t>
            </a:r>
          </a:p>
          <a:p>
            <a:pPr marL="457200" indent="-457200">
              <a:buFont typeface="+mj-lt"/>
              <a:buAutoNum type="arabicPeriod"/>
            </a:pPr>
            <a:r>
              <a:rPr lang="en-ID" sz="2400">
                <a:solidFill>
                  <a:srgbClr val="24292F"/>
                </a:solidFill>
                <a:latin typeface="+mj-lt"/>
              </a:rPr>
              <a:t>. : Cocok dengan karakter apa pun kecuali baris baru</a:t>
            </a:r>
          </a:p>
          <a:p>
            <a:pPr marL="457200" indent="-457200">
              <a:buFont typeface="+mj-lt"/>
              <a:buAutoNum type="arabicPeriod"/>
            </a:pPr>
            <a:r>
              <a:rPr lang="en-ID" sz="2400">
                <a:solidFill>
                  <a:srgbClr val="24292F"/>
                </a:solidFill>
                <a:latin typeface="+mj-lt"/>
              </a:rPr>
              <a:t>*: Cocokkan nol atau lebih kemunculan karakter sebelumnya</a:t>
            </a:r>
          </a:p>
          <a:p>
            <a:pPr marL="457200" indent="-457200">
              <a:buFont typeface="+mj-lt"/>
              <a:buAutoNum type="arabicPeriod"/>
            </a:pPr>
            <a:r>
              <a:rPr lang="en-ID" sz="2400">
                <a:solidFill>
                  <a:srgbClr val="24292F"/>
                </a:solidFill>
                <a:latin typeface="+mj-lt"/>
              </a:rPr>
              <a:t>+ : Cocokkan satu atau lebih kemunculan karakter sebelumnya</a:t>
            </a:r>
          </a:p>
          <a:p>
            <a:pPr marL="457200" indent="-457200">
              <a:buFont typeface="+mj-lt"/>
              <a:buAutoNum type="arabicPeriod"/>
            </a:pPr>
            <a:r>
              <a:rPr lang="en-ID" sz="2400">
                <a:solidFill>
                  <a:srgbClr val="24292F"/>
                </a:solidFill>
                <a:latin typeface="+mj-lt"/>
              </a:rPr>
              <a:t>? : Cocokkan nol atau satu kemunculan karakter sebelumnya</a:t>
            </a:r>
          </a:p>
          <a:p>
            <a:pPr marL="457200" indent="-457200">
              <a:buFont typeface="+mj-lt"/>
              <a:buAutoNum type="arabicPeriod"/>
            </a:pPr>
            <a:r>
              <a:rPr lang="en-ID" sz="2400">
                <a:solidFill>
                  <a:srgbClr val="24292F"/>
                </a:solidFill>
                <a:latin typeface="+mj-lt"/>
              </a:rPr>
              <a:t>[ ] : Cocokkan karakter yang ada di dalam tanda kurung siku</a:t>
            </a:r>
          </a:p>
          <a:p>
            <a:pPr marL="457200" indent="-457200">
              <a:buFont typeface="+mj-lt"/>
              <a:buAutoNum type="arabicPeriod"/>
            </a:pPr>
            <a:r>
              <a:rPr lang="en-ID" sz="2400">
                <a:solidFill>
                  <a:srgbClr val="24292F"/>
                </a:solidFill>
                <a:latin typeface="+mj-lt"/>
              </a:rPr>
              <a:t>( ) : Membuat grup untuk memperlakukan bagian ekspresi sebagai satu kesatuan</a:t>
            </a:r>
          </a:p>
          <a:p>
            <a:pPr marL="457200" indent="-457200">
              <a:buFont typeface="+mj-lt"/>
              <a:buAutoNum type="arabicPeriod"/>
            </a:pPr>
            <a:endParaRPr lang="en-ID" sz="2400">
              <a:solidFill>
                <a:srgbClr val="24292F"/>
              </a:solidFill>
              <a:latin typeface="+mj-lt"/>
            </a:endParaRPr>
          </a:p>
          <a:p>
            <a:r>
              <a:rPr lang="en-ID" sz="2400">
                <a:solidFill>
                  <a:srgbClr val="24292F"/>
                </a:solidFill>
                <a:latin typeface="+mj-lt"/>
              </a:rPr>
              <a:t>Namun, ekspresi reguler dapat menjadi kompleks tergantung pada kasus penggunaan dan pola yang ingin diidentifikasi. Oleh karena itu, memahami dan menguasai konsep ekspresi reguler sangat penting bagi mereka yang sering berurusan dengan pemrosesan teks.</a:t>
            </a:r>
          </a:p>
        </p:txBody>
      </p:sp>
    </p:spTree>
    <p:extLst>
      <p:ext uri="{BB962C8B-B14F-4D97-AF65-F5344CB8AC3E}">
        <p14:creationId xmlns:p14="http://schemas.microsoft.com/office/powerpoint/2010/main" val="626882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1D9D9-215B-4540-9DE8-44D2E30B6D32}"/>
              </a:ext>
            </a:extLst>
          </p:cNvPr>
          <p:cNvSpPr/>
          <p:nvPr/>
        </p:nvSpPr>
        <p:spPr>
          <a:xfrm>
            <a:off x="597876" y="494008"/>
            <a:ext cx="7561386" cy="5869984"/>
          </a:xfrm>
          <a:custGeom>
            <a:avLst/>
            <a:gdLst>
              <a:gd name="connsiteX0" fmla="*/ 0 w 8299938"/>
              <a:gd name="connsiteY0" fmla="*/ 0 h 6858000"/>
              <a:gd name="connsiteX1" fmla="*/ 8299938 w 8299938"/>
              <a:gd name="connsiteY1" fmla="*/ 0 h 6858000"/>
              <a:gd name="connsiteX2" fmla="*/ 8299938 w 8299938"/>
              <a:gd name="connsiteY2" fmla="*/ 6858000 h 6858000"/>
              <a:gd name="connsiteX3" fmla="*/ 0 w 8299938"/>
              <a:gd name="connsiteY3" fmla="*/ 6858000 h 6858000"/>
              <a:gd name="connsiteX4" fmla="*/ 0 w 8299938"/>
              <a:gd name="connsiteY4" fmla="*/ 0 h 6858000"/>
              <a:gd name="connsiteX0" fmla="*/ 0 w 8299938"/>
              <a:gd name="connsiteY0" fmla="*/ 0 h 6858000"/>
              <a:gd name="connsiteX1" fmla="*/ 8299938 w 8299938"/>
              <a:gd name="connsiteY1" fmla="*/ 0 h 6858000"/>
              <a:gd name="connsiteX2" fmla="*/ 6603023 w 8299938"/>
              <a:gd name="connsiteY2" fmla="*/ 6858000 h 6858000"/>
              <a:gd name="connsiteX3" fmla="*/ 0 w 8299938"/>
              <a:gd name="connsiteY3" fmla="*/ 6858000 h 6858000"/>
              <a:gd name="connsiteX4" fmla="*/ 0 w 8299938"/>
              <a:gd name="connsiteY4" fmla="*/ 0 h 6858000"/>
              <a:gd name="connsiteX0" fmla="*/ 0 w 8299938"/>
              <a:gd name="connsiteY0" fmla="*/ 0 h 6858000"/>
              <a:gd name="connsiteX1" fmla="*/ 8299938 w 8299938"/>
              <a:gd name="connsiteY1" fmla="*/ 0 h 6858000"/>
              <a:gd name="connsiteX2" fmla="*/ 6330462 w 8299938"/>
              <a:gd name="connsiteY2" fmla="*/ 6840416 h 6858000"/>
              <a:gd name="connsiteX3" fmla="*/ 0 w 8299938"/>
              <a:gd name="connsiteY3" fmla="*/ 6858000 h 6858000"/>
              <a:gd name="connsiteX4" fmla="*/ 0 w 8299938"/>
              <a:gd name="connsiteY4" fmla="*/ 0 h 6858000"/>
              <a:gd name="connsiteX0" fmla="*/ 0 w 8299938"/>
              <a:gd name="connsiteY0" fmla="*/ 0 h 6858000"/>
              <a:gd name="connsiteX1" fmla="*/ 8299938 w 8299938"/>
              <a:gd name="connsiteY1" fmla="*/ 0 h 6858000"/>
              <a:gd name="connsiteX2" fmla="*/ 5846885 w 8299938"/>
              <a:gd name="connsiteY2" fmla="*/ 6858000 h 6858000"/>
              <a:gd name="connsiteX3" fmla="*/ 0 w 8299938"/>
              <a:gd name="connsiteY3" fmla="*/ 6858000 h 6858000"/>
              <a:gd name="connsiteX4" fmla="*/ 0 w 82999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938" h="6858000">
                <a:moveTo>
                  <a:pt x="0" y="0"/>
                </a:moveTo>
                <a:lnTo>
                  <a:pt x="8299938" y="0"/>
                </a:lnTo>
                <a:lnTo>
                  <a:pt x="5846885"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EACE2C-F0BB-4B26-BDA0-E1B66FC049A7}"/>
              </a:ext>
            </a:extLst>
          </p:cNvPr>
          <p:cNvSpPr txBox="1"/>
          <p:nvPr/>
        </p:nvSpPr>
        <p:spPr>
          <a:xfrm>
            <a:off x="1558343" y="2690576"/>
            <a:ext cx="4803819" cy="830997"/>
          </a:xfrm>
          <a:prstGeom prst="rect">
            <a:avLst/>
          </a:prstGeom>
          <a:noFill/>
        </p:spPr>
        <p:txBody>
          <a:bodyPr wrap="square" rtlCol="0" anchor="ctr">
            <a:spAutoFit/>
          </a:bodyPr>
          <a:lstStyle/>
          <a:p>
            <a:r>
              <a:rPr lang="en-US" altLang="ko-KR" sz="4800" b="1">
                <a:latin typeface="+mj-lt"/>
                <a:cs typeface="Arial" pitchFamily="34" charset="0"/>
              </a:rPr>
              <a:t>Notasi ER</a:t>
            </a:r>
            <a:endParaRPr lang="ko-KR" altLang="en-US" sz="4800" b="1" dirty="0">
              <a:latin typeface="+mj-lt"/>
              <a:cs typeface="Arial" pitchFamily="34" charset="0"/>
            </a:endParaRPr>
          </a:p>
        </p:txBody>
      </p:sp>
    </p:spTree>
    <p:extLst>
      <p:ext uri="{BB962C8B-B14F-4D97-AF65-F5344CB8AC3E}">
        <p14:creationId xmlns:p14="http://schemas.microsoft.com/office/powerpoint/2010/main" val="298523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28789" y="-14541"/>
            <a:ext cx="11677785" cy="584775"/>
          </a:xfrm>
          <a:prstGeom prst="rect">
            <a:avLst/>
          </a:prstGeom>
          <a:noFill/>
        </p:spPr>
        <p:txBody>
          <a:bodyPr wrap="square" rtlCol="0">
            <a:spAutoFit/>
          </a:bodyPr>
          <a:lstStyle/>
          <a:p>
            <a:pPr algn="ctr"/>
            <a:r>
              <a:rPr lang="en-US" sz="3200" b="1" i="0">
                <a:solidFill>
                  <a:srgbClr val="24292F"/>
                </a:solidFill>
                <a:effectLst/>
                <a:latin typeface="+mj-lt"/>
              </a:rPr>
              <a:t>Notasi ER</a:t>
            </a:r>
            <a:endParaRPr lang="en-ID" sz="3200" b="1">
              <a:solidFill>
                <a:srgbClr val="24292F"/>
              </a:solidFill>
              <a:latin typeface="+mj-lt"/>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9CBB3F0-D638-438B-A002-5724C37FC838}"/>
                  </a:ext>
                </a:extLst>
              </p:cNvPr>
              <p:cNvSpPr txBox="1"/>
              <p:nvPr/>
            </p:nvSpPr>
            <p:spPr>
              <a:xfrm>
                <a:off x="128789" y="625313"/>
                <a:ext cx="11934422" cy="4455835"/>
              </a:xfrm>
              <a:prstGeom prst="rect">
                <a:avLst/>
              </a:prstGeom>
              <a:noFill/>
            </p:spPr>
            <p:txBody>
              <a:bodyPr wrap="square" rtlCol="0">
                <a:spAutoFit/>
              </a:bodyPr>
              <a:lstStyle/>
              <a:p>
                <a:pPr>
                  <a:lnSpc>
                    <a:spcPct val="150000"/>
                  </a:lnSpc>
                </a:pPr>
                <a:r>
                  <a:rPr lang="id-ID" sz="2400">
                    <a:solidFill>
                      <a:srgbClr val="24292F"/>
                    </a:solidFill>
                    <a:latin typeface="+mj-lt"/>
                  </a:rPr>
                  <a:t>Meta karakter dari ER, akan kita bahas sebagai notasi ER yang sering digunakan adalah berikut ini:</a:t>
                </a:r>
                <a:endParaRPr lang="en-ID" sz="2400">
                  <a:solidFill>
                    <a:srgbClr val="24292F"/>
                  </a:solidFill>
                  <a:latin typeface="+mj-lt"/>
                </a:endParaRPr>
              </a:p>
              <a:p>
                <a:pPr marL="457200" indent="-457200">
                  <a:lnSpc>
                    <a:spcPct val="150000"/>
                  </a:lnSpc>
                  <a:buFont typeface="+mj-lt"/>
                  <a:buAutoNum type="arabicParenR"/>
                </a:pPr>
                <a:r>
                  <a:rPr lang="id-ID" sz="2400">
                    <a:solidFill>
                      <a:srgbClr val="24292F"/>
                    </a:solidFill>
                    <a:latin typeface="+mj-lt"/>
                  </a:rPr>
                  <a:t>*  yaitu karakter asterisk, yang berarti bisa tidak muncul, bisa juga muncul lebih dari satu kali.</a:t>
                </a:r>
                <a:endParaRPr lang="en-US" sz="2400">
                  <a:solidFill>
                    <a:srgbClr val="24292F"/>
                  </a:solidFill>
                  <a:latin typeface="+mj-lt"/>
                </a:endParaRPr>
              </a:p>
              <a:p>
                <a:pPr marL="457200" indent="-457200">
                  <a:lnSpc>
                    <a:spcPct val="150000"/>
                  </a:lnSpc>
                  <a:buFont typeface="+mj-lt"/>
                  <a:buAutoNum type="arabicParenR"/>
                </a:pPr>
                <a14:m>
                  <m:oMath xmlns:m="http://schemas.openxmlformats.org/officeDocument/2006/math">
                    <m:sSup>
                      <m:sSupPr>
                        <m:ctrlPr>
                          <a:rPr lang="en-ID" sz="2400" i="1">
                            <a:solidFill>
                              <a:srgbClr val="24292F"/>
                            </a:solidFill>
                            <a:latin typeface="Cambria Math" panose="02040503050406030204" pitchFamily="18" charset="0"/>
                          </a:rPr>
                        </m:ctrlPr>
                      </m:sSupPr>
                      <m:e>
                        <m:r>
                          <a:rPr lang="id-ID" sz="2400">
                            <a:solidFill>
                              <a:srgbClr val="24292F"/>
                            </a:solidFill>
                            <a:latin typeface="Cambria Math" panose="02040503050406030204" pitchFamily="18" charset="0"/>
                          </a:rPr>
                          <m:t> </m:t>
                        </m:r>
                      </m:e>
                      <m:sup>
                        <m:r>
                          <a:rPr lang="id-ID" sz="2400">
                            <a:solidFill>
                              <a:srgbClr val="24292F"/>
                            </a:solidFill>
                            <a:latin typeface="Cambria Math" panose="02040503050406030204" pitchFamily="18" charset="0"/>
                          </a:rPr>
                          <m:t>+</m:t>
                        </m:r>
                      </m:sup>
                    </m:sSup>
                  </m:oMath>
                </a14:m>
                <a:r>
                  <a:rPr lang="id-ID" sz="2400">
                    <a:solidFill>
                      <a:srgbClr val="24292F"/>
                    </a:solidFill>
                    <a:latin typeface="+mj-lt"/>
                  </a:rPr>
                  <a:t> yaitu minimal muncul satu kali</a:t>
                </a:r>
                <a:endParaRPr lang="en-US" sz="2400">
                  <a:solidFill>
                    <a:srgbClr val="24292F"/>
                  </a:solidFill>
                  <a:latin typeface="+mj-lt"/>
                </a:endParaRPr>
              </a:p>
              <a:p>
                <a:pPr marL="457200" indent="-457200">
                  <a:lnSpc>
                    <a:spcPct val="150000"/>
                  </a:lnSpc>
                  <a:buFont typeface="+mj-lt"/>
                  <a:buAutoNum type="arabicParenR"/>
                </a:pPr>
                <a:r>
                  <a:rPr lang="id-ID" sz="2400">
                    <a:solidFill>
                      <a:srgbClr val="24292F"/>
                    </a:solidFill>
                    <a:latin typeface="+mj-lt"/>
                  </a:rPr>
                  <a:t>+ atau ∪ berarti union</a:t>
                </a:r>
                <a:endParaRPr lang="en-US" sz="2400">
                  <a:solidFill>
                    <a:srgbClr val="24292F"/>
                  </a:solidFill>
                  <a:latin typeface="+mj-lt"/>
                </a:endParaRPr>
              </a:p>
              <a:p>
                <a:pPr marL="457200" indent="-457200">
                  <a:lnSpc>
                    <a:spcPct val="150000"/>
                  </a:lnSpc>
                  <a:buFont typeface="+mj-lt"/>
                  <a:buAutoNum type="arabicParenR"/>
                </a:pPr>
                <a:r>
                  <a:rPr lang="id-ID" sz="2400">
                    <a:solidFill>
                      <a:srgbClr val="24292F"/>
                    </a:solidFill>
                    <a:latin typeface="+mj-lt"/>
                  </a:rPr>
                  <a:t>. (Titik) artinya konkatenasi, biasanya titik bisa dihilangkan. Misalnya : ab bermakna sama seperti a.b</a:t>
                </a:r>
                <a:endParaRPr lang="en-ID" sz="2400">
                  <a:solidFill>
                    <a:srgbClr val="24292F"/>
                  </a:solidFill>
                  <a:latin typeface="+mj-lt"/>
                </a:endParaRPr>
              </a:p>
            </p:txBody>
          </p:sp>
        </mc:Choice>
        <mc:Fallback xmlns="">
          <p:sp>
            <p:nvSpPr>
              <p:cNvPr id="3" name="TextBox 2">
                <a:extLst>
                  <a:ext uri="{FF2B5EF4-FFF2-40B4-BE49-F238E27FC236}">
                    <a16:creationId xmlns:a16="http://schemas.microsoft.com/office/drawing/2014/main" id="{49CBB3F0-D638-438B-A002-5724C37FC838}"/>
                  </a:ext>
                </a:extLst>
              </p:cNvPr>
              <p:cNvSpPr txBox="1">
                <a:spLocks noRot="1" noChangeAspect="1" noMove="1" noResize="1" noEditPoints="1" noAdjustHandles="1" noChangeArrowheads="1" noChangeShapeType="1" noTextEdit="1"/>
              </p:cNvSpPr>
              <p:nvPr/>
            </p:nvSpPr>
            <p:spPr>
              <a:xfrm>
                <a:off x="128789" y="625313"/>
                <a:ext cx="11934422" cy="4455835"/>
              </a:xfrm>
              <a:prstGeom prst="rect">
                <a:avLst/>
              </a:prstGeom>
              <a:blipFill>
                <a:blip r:embed="rId2"/>
                <a:stretch>
                  <a:fillRect l="-766" r="-1175" b="-2326"/>
                </a:stretch>
              </a:blipFill>
            </p:spPr>
            <p:txBody>
              <a:bodyPr/>
              <a:lstStyle/>
              <a:p>
                <a:r>
                  <a:rPr lang="en-ID">
                    <a:noFill/>
                  </a:rPr>
                  <a:t> </a:t>
                </a:r>
              </a:p>
            </p:txBody>
          </p:sp>
        </mc:Fallback>
      </mc:AlternateContent>
    </p:spTree>
    <p:extLst>
      <p:ext uri="{BB962C8B-B14F-4D97-AF65-F5344CB8AC3E}">
        <p14:creationId xmlns:p14="http://schemas.microsoft.com/office/powerpoint/2010/main" val="7997396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9CBB3F0-D638-438B-A002-5724C37FC838}"/>
                  </a:ext>
                </a:extLst>
              </p:cNvPr>
              <p:cNvSpPr txBox="1"/>
              <p:nvPr/>
            </p:nvSpPr>
            <p:spPr>
              <a:xfrm>
                <a:off x="128789" y="32885"/>
                <a:ext cx="11934422" cy="6812121"/>
              </a:xfrm>
              <a:prstGeom prst="rect">
                <a:avLst/>
              </a:prstGeom>
              <a:noFill/>
            </p:spPr>
            <p:txBody>
              <a:bodyPr wrap="square" rtlCol="0">
                <a:spAutoFit/>
              </a:bodyPr>
              <a:lstStyle/>
              <a:p>
                <a:r>
                  <a:rPr lang="id-ID" sz="2000">
                    <a:solidFill>
                      <a:srgbClr val="24292F"/>
                    </a:solidFill>
                    <a:latin typeface="+mj-lt"/>
                  </a:rPr>
                  <a:t>Agar lebih jelas, baiknya kita simak contoh ER berikut :</a:t>
                </a:r>
                <a:endParaRPr lang="en-ID" sz="2000">
                  <a:solidFill>
                    <a:srgbClr val="24292F"/>
                  </a:solidFill>
                  <a:latin typeface="+mj-lt"/>
                </a:endParaRPr>
              </a:p>
              <a:p>
                <a:pPr marL="457200" indent="-457200">
                  <a:buFont typeface="+mj-lt"/>
                  <a:buAutoNum type="alphaLcPeriod"/>
                </a:pPr>
                <a:r>
                  <a:rPr lang="id-ID" sz="2000">
                    <a:solidFill>
                      <a:srgbClr val="24292F"/>
                    </a:solidFill>
                    <a:latin typeface="+mj-lt"/>
                  </a:rPr>
                  <a:t>ER : ab*cc </a:t>
                </a:r>
                <a:endParaRPr lang="en-ID" sz="2000">
                  <a:solidFill>
                    <a:srgbClr val="24292F"/>
                  </a:solidFill>
                  <a:latin typeface="+mj-lt"/>
                </a:endParaRPr>
              </a:p>
              <a:p>
                <a:pPr marL="450850" algn="just"/>
                <a:r>
                  <a:rPr lang="id-ID" sz="2000">
                    <a:solidFill>
                      <a:srgbClr val="24292F"/>
                    </a:solidFill>
                    <a:latin typeface="+mj-lt"/>
                  </a:rPr>
                  <a:t>string yang dapat dibentuk: abcc,abbbcc, abbbbcc,acu, dst ( b bisa tidak muncul atau muncul sejumlah behingga kali didampingi dengan satu a diawal (konkatenasi ab) serta diakhiri konkatenasi cc</a:t>
                </a:r>
                <a:endParaRPr lang="en-ID" sz="2000">
                  <a:solidFill>
                    <a:srgbClr val="24292F"/>
                  </a:solidFill>
                  <a:latin typeface="+mj-lt"/>
                </a:endParaRPr>
              </a:p>
              <a:p>
                <a:pPr marL="457200" indent="-457200" algn="just" defTabSz="541338">
                  <a:buFont typeface="+mj-lt"/>
                  <a:buAutoNum type="alphaLcPeriod" startAt="2"/>
                </a:pPr>
                <a:r>
                  <a:rPr lang="id-ID" sz="2000">
                    <a:solidFill>
                      <a:srgbClr val="24292F"/>
                    </a:solidFill>
                    <a:latin typeface="+mj-lt"/>
                  </a:rPr>
                  <a:t>ER: 010* </a:t>
                </a:r>
                <a:endParaRPr lang="en-ID" sz="2000">
                  <a:solidFill>
                    <a:srgbClr val="24292F"/>
                  </a:solidFill>
                  <a:latin typeface="+mj-lt"/>
                </a:endParaRPr>
              </a:p>
              <a:p>
                <a:pPr marL="450850" algn="just">
                  <a:spcAft>
                    <a:spcPts val="1000"/>
                  </a:spcAft>
                </a:pPr>
                <a:r>
                  <a:rPr lang="id-ID" sz="2000">
                    <a:solidFill>
                      <a:srgbClr val="24292F"/>
                    </a:solidFill>
                    <a:latin typeface="+mj-lt"/>
                  </a:rPr>
                  <a:t>string yang dapat dibentuk: 01, 010, 0100, 01000, dst (jumlah 0 diakhir boleh tidak muncul atau muncul sejumlah berhingga kali didampingi konkatenasi 01 diawal )</a:t>
                </a:r>
                <a:endParaRPr lang="en-ID" sz="2000">
                  <a:solidFill>
                    <a:srgbClr val="24292F"/>
                  </a:solidFill>
                  <a:latin typeface="+mj-lt"/>
                </a:endParaRPr>
              </a:p>
              <a:p>
                <a:pPr marL="457200" indent="-457200" algn="just" defTabSz="901700">
                  <a:spcAft>
                    <a:spcPts val="1000"/>
                  </a:spcAft>
                  <a:buFont typeface="+mj-lt"/>
                  <a:buAutoNum type="alphaLcPeriod" startAt="3"/>
                </a:pPr>
                <a:r>
                  <a:rPr lang="id-ID" sz="2000">
                    <a:solidFill>
                      <a:srgbClr val="24292F"/>
                    </a:solidFill>
                    <a:latin typeface="+mj-lt"/>
                  </a:rPr>
                  <a:t>ER: </a:t>
                </a:r>
                <a14:m>
                  <m:oMath xmlns:m="http://schemas.openxmlformats.org/officeDocument/2006/math">
                    <m:sSup>
                      <m:sSupPr>
                        <m:ctrlPr>
                          <a:rPr lang="en-ID" sz="2000" i="1">
                            <a:solidFill>
                              <a:srgbClr val="24292F"/>
                            </a:solidFill>
                            <a:latin typeface="Cambria Math" panose="02040503050406030204" pitchFamily="18" charset="0"/>
                          </a:rPr>
                        </m:ctrlPr>
                      </m:sSupPr>
                      <m:e>
                        <m:r>
                          <a:rPr lang="id-ID" sz="2000">
                            <a:solidFill>
                              <a:srgbClr val="24292F"/>
                            </a:solidFill>
                            <a:latin typeface="Cambria Math" panose="02040503050406030204" pitchFamily="18" charset="0"/>
                          </a:rPr>
                          <m:t>𝒂</m:t>
                        </m:r>
                      </m:e>
                      <m:sup>
                        <m:r>
                          <a:rPr lang="id-ID" sz="2000">
                            <a:solidFill>
                              <a:srgbClr val="24292F"/>
                            </a:solidFill>
                            <a:latin typeface="Cambria Math" panose="02040503050406030204" pitchFamily="18" charset="0"/>
                          </a:rPr>
                          <m:t>+</m:t>
                        </m:r>
                      </m:sup>
                    </m:sSup>
                  </m:oMath>
                </a14:m>
                <a:r>
                  <a:rPr lang="id-ID" sz="2000">
                    <a:solidFill>
                      <a:srgbClr val="24292F"/>
                    </a:solidFill>
                    <a:latin typeface="+mj-lt"/>
                  </a:rPr>
                  <a:t>d </a:t>
                </a:r>
                <a:endParaRPr lang="en-ID" sz="2000">
                  <a:solidFill>
                    <a:srgbClr val="24292F"/>
                  </a:solidFill>
                  <a:latin typeface="+mj-lt"/>
                </a:endParaRPr>
              </a:p>
              <a:p>
                <a:pPr marL="450850" algn="just"/>
                <a:r>
                  <a:rPr lang="id-ID" sz="2000">
                    <a:solidFill>
                      <a:srgbClr val="24292F"/>
                    </a:solidFill>
                    <a:latin typeface="+mj-lt"/>
                  </a:rPr>
                  <a:t>string yang dapat dibentuk: ad, aad, aaad, dst (karakter a harus muncul minimal 1 atau muncul sejumlah berhingga kali di dampingi konkatenasi dengan karakter d (ad)</a:t>
                </a:r>
                <a:endParaRPr lang="en-ID" sz="2000">
                  <a:solidFill>
                    <a:srgbClr val="24292F"/>
                  </a:solidFill>
                  <a:latin typeface="+mj-lt"/>
                </a:endParaRPr>
              </a:p>
              <a:p>
                <a:pPr marL="457200" indent="-457200" algn="just">
                  <a:buFont typeface="+mj-lt"/>
                  <a:buAutoNum type="alphaLcPeriod" startAt="4"/>
                </a:pPr>
                <a:r>
                  <a:rPr lang="id-ID" sz="2000">
                    <a:solidFill>
                      <a:srgbClr val="24292F"/>
                    </a:solidFill>
                    <a:latin typeface="+mj-lt"/>
                  </a:rPr>
                  <a:t>ER: a*∪b* (ingat ‘∪’ berarti atau) </a:t>
                </a:r>
                <a:endParaRPr lang="en-ID" sz="2000">
                  <a:solidFill>
                    <a:srgbClr val="24292F"/>
                  </a:solidFill>
                  <a:latin typeface="+mj-lt"/>
                </a:endParaRPr>
              </a:p>
              <a:p>
                <a:pPr marL="450850"/>
                <a:r>
                  <a:rPr lang="id-ID" sz="2000">
                    <a:solidFill>
                      <a:srgbClr val="24292F"/>
                    </a:solidFill>
                    <a:latin typeface="+mj-lt"/>
                  </a:rPr>
                  <a:t>string yang dapat dibentuk : a, b, aa, bb, aaa, bbb, aaaa, bbbb, dst</a:t>
                </a:r>
                <a:endParaRPr lang="en-US" sz="2000">
                  <a:solidFill>
                    <a:srgbClr val="24292F"/>
                  </a:solidFill>
                  <a:latin typeface="+mj-lt"/>
                </a:endParaRPr>
              </a:p>
              <a:p>
                <a:pPr marL="457200" indent="-457200" defTabSz="901700">
                  <a:buFont typeface="+mj-lt"/>
                  <a:buAutoNum type="alphaLcPeriod" startAt="5"/>
                </a:pPr>
                <a:r>
                  <a:rPr lang="id-ID" sz="2000">
                    <a:solidFill>
                      <a:srgbClr val="24292F"/>
                    </a:solidFill>
                    <a:latin typeface="+mj-lt"/>
                  </a:rPr>
                  <a:t>ER: (a∪b) </a:t>
                </a:r>
                <a:endParaRPr lang="en-ID" sz="2000">
                  <a:solidFill>
                    <a:srgbClr val="24292F"/>
                  </a:solidFill>
                  <a:latin typeface="+mj-lt"/>
                </a:endParaRPr>
              </a:p>
              <a:p>
                <a:pPr marL="450850" algn="just"/>
                <a:r>
                  <a:rPr lang="id-ID" sz="2000">
                    <a:solidFill>
                      <a:srgbClr val="24292F"/>
                    </a:solidFill>
                    <a:latin typeface="+mj-lt"/>
                  </a:rPr>
                  <a:t>string yang dapat dibentuk : a, b </a:t>
                </a:r>
                <a:endParaRPr lang="en-ID" sz="2000">
                  <a:solidFill>
                    <a:srgbClr val="24292F"/>
                  </a:solidFill>
                  <a:latin typeface="+mj-lt"/>
                </a:endParaRPr>
              </a:p>
              <a:p>
                <a:pPr marL="457200" indent="-457200" algn="just" defTabSz="1158875">
                  <a:buFont typeface="+mj-lt"/>
                  <a:buAutoNum type="alphaLcPeriod" startAt="6"/>
                </a:pPr>
                <a:r>
                  <a:rPr lang="id-ID" sz="2000">
                    <a:solidFill>
                      <a:srgbClr val="24292F"/>
                    </a:solidFill>
                    <a:latin typeface="+mj-lt"/>
                  </a:rPr>
                  <a:t>ER: (a∪b)*</a:t>
                </a:r>
                <a:endParaRPr lang="en-US" sz="2000">
                  <a:solidFill>
                    <a:srgbClr val="24292F"/>
                  </a:solidFill>
                  <a:latin typeface="+mj-lt"/>
                </a:endParaRPr>
              </a:p>
              <a:p>
                <a:pPr marL="450850" algn="just"/>
                <a:r>
                  <a:rPr lang="id-ID" sz="2000">
                    <a:solidFill>
                      <a:srgbClr val="24292F"/>
                    </a:solidFill>
                    <a:latin typeface="+mj-lt"/>
                  </a:rPr>
                  <a:t>string yang dibandingkan: a, b, ab, ba, abb, bba, aaaa, bbbb untai yang memuat a atau b</a:t>
                </a:r>
                <a:endParaRPr lang="en-US" sz="2000">
                  <a:solidFill>
                    <a:srgbClr val="24292F"/>
                  </a:solidFill>
                  <a:latin typeface="+mj-lt"/>
                </a:endParaRPr>
              </a:p>
              <a:p>
                <a:pPr marL="450850" indent="-450850" algn="just">
                  <a:buFont typeface="+mj-lt"/>
                  <a:buAutoNum type="alphaLcPeriod" startAt="7"/>
                </a:pPr>
                <a:r>
                  <a:rPr lang="id-ID" sz="2000">
                    <a:solidFill>
                      <a:srgbClr val="24292F"/>
                    </a:solidFill>
                    <a:latin typeface="+mj-lt"/>
                  </a:rPr>
                  <a:t>ER: 01 *+ 0</a:t>
                </a:r>
                <a:endParaRPr lang="en-US" sz="2000">
                  <a:solidFill>
                    <a:srgbClr val="24292F"/>
                  </a:solidFill>
                  <a:latin typeface="+mj-lt"/>
                </a:endParaRPr>
              </a:p>
              <a:p>
                <a:pPr algn="just"/>
                <a:endParaRPr lang="en-US" sz="2000">
                  <a:solidFill>
                    <a:srgbClr val="24292F"/>
                  </a:solidFill>
                  <a:latin typeface="+mj-lt"/>
                </a:endParaRPr>
              </a:p>
              <a:p>
                <a:pPr algn="just"/>
                <a:r>
                  <a:rPr lang="id-ID" sz="2000">
                    <a:solidFill>
                      <a:srgbClr val="24292F"/>
                    </a:solidFill>
                    <a:latin typeface="+mj-lt"/>
                  </a:rPr>
                  <a:t>Contoh string yang dapat dibentuk: 0, 01, 011, 0111,01111 (string berawalan dengan 0, dan selanjutnya diikuti dengan deret 1)</a:t>
                </a:r>
                <a:endParaRPr lang="en-ID" sz="2000">
                  <a:solidFill>
                    <a:srgbClr val="24292F"/>
                  </a:solidFill>
                  <a:latin typeface="+mj-lt"/>
                </a:endParaRPr>
              </a:p>
            </p:txBody>
          </p:sp>
        </mc:Choice>
        <mc:Fallback xmlns="">
          <p:sp>
            <p:nvSpPr>
              <p:cNvPr id="3" name="TextBox 2">
                <a:extLst>
                  <a:ext uri="{FF2B5EF4-FFF2-40B4-BE49-F238E27FC236}">
                    <a16:creationId xmlns:a16="http://schemas.microsoft.com/office/drawing/2014/main" id="{49CBB3F0-D638-438B-A002-5724C37FC838}"/>
                  </a:ext>
                </a:extLst>
              </p:cNvPr>
              <p:cNvSpPr txBox="1">
                <a:spLocks noRot="1" noChangeAspect="1" noMove="1" noResize="1" noEditPoints="1" noAdjustHandles="1" noChangeArrowheads="1" noChangeShapeType="1" noTextEdit="1"/>
              </p:cNvSpPr>
              <p:nvPr/>
            </p:nvSpPr>
            <p:spPr>
              <a:xfrm>
                <a:off x="128789" y="32885"/>
                <a:ext cx="11934422" cy="6812121"/>
              </a:xfrm>
              <a:prstGeom prst="rect">
                <a:avLst/>
              </a:prstGeom>
              <a:blipFill>
                <a:blip r:embed="rId2"/>
                <a:stretch>
                  <a:fillRect l="-511" t="-358" r="-562" b="-626"/>
                </a:stretch>
              </a:blipFill>
            </p:spPr>
            <p:txBody>
              <a:bodyPr/>
              <a:lstStyle/>
              <a:p>
                <a:r>
                  <a:rPr lang="en-ID">
                    <a:noFill/>
                  </a:rPr>
                  <a:t> </a:t>
                </a:r>
              </a:p>
            </p:txBody>
          </p:sp>
        </mc:Fallback>
      </mc:AlternateContent>
    </p:spTree>
    <p:extLst>
      <p:ext uri="{BB962C8B-B14F-4D97-AF65-F5344CB8AC3E}">
        <p14:creationId xmlns:p14="http://schemas.microsoft.com/office/powerpoint/2010/main" val="854211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CBB3F0-D638-438B-A002-5724C37FC838}"/>
              </a:ext>
            </a:extLst>
          </p:cNvPr>
          <p:cNvSpPr txBox="1"/>
          <p:nvPr/>
        </p:nvSpPr>
        <p:spPr>
          <a:xfrm>
            <a:off x="257578" y="548040"/>
            <a:ext cx="11934422" cy="1015663"/>
          </a:xfrm>
          <a:prstGeom prst="rect">
            <a:avLst/>
          </a:prstGeom>
          <a:noFill/>
        </p:spPr>
        <p:txBody>
          <a:bodyPr wrap="square" rtlCol="0">
            <a:spAutoFit/>
          </a:bodyPr>
          <a:lstStyle/>
          <a:p>
            <a:r>
              <a:rPr lang="en-US" sz="2000">
                <a:solidFill>
                  <a:srgbClr val="24292F"/>
                </a:solidFill>
                <a:latin typeface="+mj-lt"/>
              </a:rPr>
              <a:t>Contoh di slide sebelumnya jika diterapkan pada Python lihat di :</a:t>
            </a:r>
          </a:p>
          <a:p>
            <a:r>
              <a:rPr lang="en-ID" sz="2000">
                <a:solidFill>
                  <a:srgbClr val="24292F"/>
                </a:solidFill>
                <a:latin typeface="+mj-lt"/>
                <a:hlinkClick r:id="rId2"/>
              </a:rPr>
              <a:t>https://drive.google.com/drive/folders/1f3FtGl55TcikfxC1SFCCCVmWFUFZOQoQ?usp=sharing</a:t>
            </a:r>
            <a:endParaRPr lang="en-ID" sz="2000">
              <a:solidFill>
                <a:srgbClr val="24292F"/>
              </a:solidFill>
              <a:latin typeface="+mj-lt"/>
            </a:endParaRPr>
          </a:p>
          <a:p>
            <a:endParaRPr lang="en-ID" sz="2000">
              <a:solidFill>
                <a:srgbClr val="24292F"/>
              </a:solidFill>
              <a:latin typeface="+mj-lt"/>
            </a:endParaRPr>
          </a:p>
        </p:txBody>
      </p:sp>
    </p:spTree>
    <p:extLst>
      <p:ext uri="{BB962C8B-B14F-4D97-AF65-F5344CB8AC3E}">
        <p14:creationId xmlns:p14="http://schemas.microsoft.com/office/powerpoint/2010/main" val="898610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1D9D9-215B-4540-9DE8-44D2E30B6D32}"/>
              </a:ext>
            </a:extLst>
          </p:cNvPr>
          <p:cNvSpPr/>
          <p:nvPr/>
        </p:nvSpPr>
        <p:spPr>
          <a:xfrm>
            <a:off x="597876" y="494008"/>
            <a:ext cx="7561386" cy="5869984"/>
          </a:xfrm>
          <a:custGeom>
            <a:avLst/>
            <a:gdLst>
              <a:gd name="connsiteX0" fmla="*/ 0 w 8299938"/>
              <a:gd name="connsiteY0" fmla="*/ 0 h 6858000"/>
              <a:gd name="connsiteX1" fmla="*/ 8299938 w 8299938"/>
              <a:gd name="connsiteY1" fmla="*/ 0 h 6858000"/>
              <a:gd name="connsiteX2" fmla="*/ 8299938 w 8299938"/>
              <a:gd name="connsiteY2" fmla="*/ 6858000 h 6858000"/>
              <a:gd name="connsiteX3" fmla="*/ 0 w 8299938"/>
              <a:gd name="connsiteY3" fmla="*/ 6858000 h 6858000"/>
              <a:gd name="connsiteX4" fmla="*/ 0 w 8299938"/>
              <a:gd name="connsiteY4" fmla="*/ 0 h 6858000"/>
              <a:gd name="connsiteX0" fmla="*/ 0 w 8299938"/>
              <a:gd name="connsiteY0" fmla="*/ 0 h 6858000"/>
              <a:gd name="connsiteX1" fmla="*/ 8299938 w 8299938"/>
              <a:gd name="connsiteY1" fmla="*/ 0 h 6858000"/>
              <a:gd name="connsiteX2" fmla="*/ 6603023 w 8299938"/>
              <a:gd name="connsiteY2" fmla="*/ 6858000 h 6858000"/>
              <a:gd name="connsiteX3" fmla="*/ 0 w 8299938"/>
              <a:gd name="connsiteY3" fmla="*/ 6858000 h 6858000"/>
              <a:gd name="connsiteX4" fmla="*/ 0 w 8299938"/>
              <a:gd name="connsiteY4" fmla="*/ 0 h 6858000"/>
              <a:gd name="connsiteX0" fmla="*/ 0 w 8299938"/>
              <a:gd name="connsiteY0" fmla="*/ 0 h 6858000"/>
              <a:gd name="connsiteX1" fmla="*/ 8299938 w 8299938"/>
              <a:gd name="connsiteY1" fmla="*/ 0 h 6858000"/>
              <a:gd name="connsiteX2" fmla="*/ 6330462 w 8299938"/>
              <a:gd name="connsiteY2" fmla="*/ 6840416 h 6858000"/>
              <a:gd name="connsiteX3" fmla="*/ 0 w 8299938"/>
              <a:gd name="connsiteY3" fmla="*/ 6858000 h 6858000"/>
              <a:gd name="connsiteX4" fmla="*/ 0 w 8299938"/>
              <a:gd name="connsiteY4" fmla="*/ 0 h 6858000"/>
              <a:gd name="connsiteX0" fmla="*/ 0 w 8299938"/>
              <a:gd name="connsiteY0" fmla="*/ 0 h 6858000"/>
              <a:gd name="connsiteX1" fmla="*/ 8299938 w 8299938"/>
              <a:gd name="connsiteY1" fmla="*/ 0 h 6858000"/>
              <a:gd name="connsiteX2" fmla="*/ 5846885 w 8299938"/>
              <a:gd name="connsiteY2" fmla="*/ 6858000 h 6858000"/>
              <a:gd name="connsiteX3" fmla="*/ 0 w 8299938"/>
              <a:gd name="connsiteY3" fmla="*/ 6858000 h 6858000"/>
              <a:gd name="connsiteX4" fmla="*/ 0 w 82999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938" h="6858000">
                <a:moveTo>
                  <a:pt x="0" y="0"/>
                </a:moveTo>
                <a:lnTo>
                  <a:pt x="8299938" y="0"/>
                </a:lnTo>
                <a:lnTo>
                  <a:pt x="5846885"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EACE2C-F0BB-4B26-BDA0-E1B66FC049A7}"/>
              </a:ext>
            </a:extLst>
          </p:cNvPr>
          <p:cNvSpPr txBox="1"/>
          <p:nvPr/>
        </p:nvSpPr>
        <p:spPr>
          <a:xfrm>
            <a:off x="1558343" y="2690576"/>
            <a:ext cx="4803819" cy="830997"/>
          </a:xfrm>
          <a:prstGeom prst="rect">
            <a:avLst/>
          </a:prstGeom>
          <a:noFill/>
        </p:spPr>
        <p:txBody>
          <a:bodyPr wrap="square" rtlCol="0" anchor="ctr">
            <a:spAutoFit/>
          </a:bodyPr>
          <a:lstStyle/>
          <a:p>
            <a:r>
              <a:rPr lang="en-US" altLang="ko-KR" sz="4800" b="1">
                <a:latin typeface="+mj-lt"/>
                <a:cs typeface="Arial" pitchFamily="34" charset="0"/>
              </a:rPr>
              <a:t>Bahan Diskusi</a:t>
            </a:r>
            <a:endParaRPr lang="ko-KR" altLang="en-US" sz="4800" b="1" dirty="0">
              <a:latin typeface="+mj-lt"/>
              <a:cs typeface="Arial" pitchFamily="34" charset="0"/>
            </a:endParaRPr>
          </a:p>
        </p:txBody>
      </p:sp>
    </p:spTree>
    <p:extLst>
      <p:ext uri="{BB962C8B-B14F-4D97-AF65-F5344CB8AC3E}">
        <p14:creationId xmlns:p14="http://schemas.microsoft.com/office/powerpoint/2010/main" val="3487026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CBB3F0-D638-438B-A002-5724C37FC838}"/>
              </a:ext>
            </a:extLst>
          </p:cNvPr>
          <p:cNvSpPr txBox="1"/>
          <p:nvPr/>
        </p:nvSpPr>
        <p:spPr>
          <a:xfrm>
            <a:off x="128789" y="213187"/>
            <a:ext cx="11934422" cy="461665"/>
          </a:xfrm>
          <a:prstGeom prst="rect">
            <a:avLst/>
          </a:prstGeom>
          <a:noFill/>
        </p:spPr>
        <p:txBody>
          <a:bodyPr wrap="square" rtlCol="0">
            <a:spAutoFit/>
          </a:bodyPr>
          <a:lstStyle/>
          <a:p>
            <a:r>
              <a:rPr lang="en-US" sz="2400">
                <a:solidFill>
                  <a:srgbClr val="24292F"/>
                </a:solidFill>
                <a:latin typeface="+mj-lt"/>
              </a:rPr>
              <a:t>Soal :</a:t>
            </a:r>
            <a:endParaRPr lang="en-ID" sz="2400">
              <a:solidFill>
                <a:srgbClr val="24292F"/>
              </a:solidFill>
              <a:latin typeface="+mj-lt"/>
            </a:endParaRPr>
          </a:p>
        </p:txBody>
      </p:sp>
    </p:spTree>
    <p:extLst>
      <p:ext uri="{BB962C8B-B14F-4D97-AF65-F5344CB8AC3E}">
        <p14:creationId xmlns:p14="http://schemas.microsoft.com/office/powerpoint/2010/main" val="2610260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8CF959-4651-4C64-A08C-8F2BDE46A824}"/>
              </a:ext>
            </a:extLst>
          </p:cNvPr>
          <p:cNvSpPr txBox="1"/>
          <p:nvPr/>
        </p:nvSpPr>
        <p:spPr>
          <a:xfrm>
            <a:off x="412124" y="3590541"/>
            <a:ext cx="11578107" cy="2246769"/>
          </a:xfrm>
          <a:prstGeom prst="rect">
            <a:avLst/>
          </a:prstGeom>
          <a:noFill/>
        </p:spPr>
        <p:txBody>
          <a:bodyPr wrap="square" rtlCol="0" anchor="ctr">
            <a:spAutoFit/>
          </a:bodyPr>
          <a:lstStyle/>
          <a:p>
            <a:pPr algn="ctr"/>
            <a:r>
              <a:rPr lang="en-ID" sz="2800">
                <a:cs typeface="Arial" pitchFamily="34" charset="0"/>
              </a:rPr>
              <a:t>"Kuliah seakan-akan seperti perjalanan mencari harta karun, terutama ketika kamu merasa pernah salah jurusan 'X marks the spot' dengan memilih Teknik Informatika. Tapi tahukah kamu? Dalam dunia digital, 'X' itu kadang hanya tanda koordinat untuk tempat terbaik menemukan kesuksesan!" 💼💻🗺️🎓</a:t>
            </a:r>
            <a:endParaRPr lang="ko-KR" altLang="en-US" sz="2800" dirty="0">
              <a:cs typeface="Arial" pitchFamily="34" charset="0"/>
            </a:endParaRPr>
          </a:p>
        </p:txBody>
      </p:sp>
    </p:spTree>
    <p:extLst>
      <p:ext uri="{BB962C8B-B14F-4D97-AF65-F5344CB8AC3E}">
        <p14:creationId xmlns:p14="http://schemas.microsoft.com/office/powerpoint/2010/main" val="1832103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C8168AF-6739-4155-9E80-018C119AD175}"/>
              </a:ext>
            </a:extLst>
          </p:cNvPr>
          <p:cNvSpPr/>
          <p:nvPr/>
        </p:nvSpPr>
        <p:spPr>
          <a:xfrm>
            <a:off x="0" y="0"/>
            <a:ext cx="12192000" cy="6858000"/>
          </a:xfrm>
          <a:prstGeom prst="rect">
            <a:avLst/>
          </a:pr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4" name="Title 1">
            <a:extLst>
              <a:ext uri="{FF2B5EF4-FFF2-40B4-BE49-F238E27FC236}">
                <a16:creationId xmlns:a16="http://schemas.microsoft.com/office/drawing/2014/main" id="{4CE0E168-F3F0-4B15-9CE7-D4E63151486A}"/>
              </a:ext>
            </a:extLst>
          </p:cNvPr>
          <p:cNvSpPr txBox="1">
            <a:spLocks/>
          </p:cNvSpPr>
          <p:nvPr/>
        </p:nvSpPr>
        <p:spPr>
          <a:xfrm>
            <a:off x="0" y="93481"/>
            <a:ext cx="12192000" cy="59292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ko-KR" sz="3200">
                <a:ln w="0"/>
                <a:effectLst>
                  <a:outerShdw blurRad="38100" dist="25400" dir="5400000" algn="ctr" rotWithShape="0">
                    <a:srgbClr val="6E747A">
                      <a:alpha val="43000"/>
                    </a:srgbClr>
                  </a:outerShdw>
                </a:effectLst>
              </a:rPr>
              <a:t>Pembahasan :</a:t>
            </a:r>
            <a:endParaRPr lang="ko-KR" altLang="en-US" sz="3200">
              <a:ln w="0"/>
              <a:effectLst>
                <a:outerShdw blurRad="38100" dist="25400" dir="5400000" algn="ctr" rotWithShape="0">
                  <a:srgbClr val="6E747A">
                    <a:alpha val="43000"/>
                  </a:srgbClr>
                </a:outerShdw>
              </a:effectLst>
            </a:endParaRPr>
          </a:p>
        </p:txBody>
      </p:sp>
      <p:sp>
        <p:nvSpPr>
          <p:cNvPr id="10" name="Google Shape;82;p14">
            <a:extLst>
              <a:ext uri="{FF2B5EF4-FFF2-40B4-BE49-F238E27FC236}">
                <a16:creationId xmlns:a16="http://schemas.microsoft.com/office/drawing/2014/main" id="{0F038D99-BB68-4676-B664-C1D29E1CF2C2}"/>
              </a:ext>
            </a:extLst>
          </p:cNvPr>
          <p:cNvSpPr txBox="1">
            <a:spLocks/>
          </p:cNvSpPr>
          <p:nvPr/>
        </p:nvSpPr>
        <p:spPr>
          <a:xfrm>
            <a:off x="269314" y="779885"/>
            <a:ext cx="5951182" cy="1190583"/>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IBM Plex Sans Condensed"/>
              <a:buNone/>
              <a:defRPr sz="2400" b="0" i="0" u="none" strike="noStrike" cap="none">
                <a:solidFill>
                  <a:schemeClr val="dk1"/>
                </a:solidFill>
                <a:latin typeface="IBM Plex Sans Condensed"/>
                <a:ea typeface="IBM Plex Sans Condensed"/>
                <a:cs typeface="IBM Plex Sans Condensed"/>
                <a:sym typeface="IBM Plex Sans Condensed"/>
              </a:defRPr>
            </a:lvl1pPr>
            <a:lvl2pPr marL="914400" marR="0" lvl="1" indent="-381000" algn="l" rtl="0">
              <a:lnSpc>
                <a:spcPct val="115000"/>
              </a:lnSpc>
              <a:spcBef>
                <a:spcPts val="800"/>
              </a:spcBef>
              <a:spcAft>
                <a:spcPts val="0"/>
              </a:spcAft>
              <a:buClr>
                <a:schemeClr val="dk1"/>
              </a:buClr>
              <a:buSzPts val="3000"/>
              <a:buFont typeface="IBM Plex Sans Condensed"/>
              <a:buNone/>
              <a:defRPr sz="3000" b="0" i="0" u="none" strike="noStrike" cap="none">
                <a:solidFill>
                  <a:schemeClr val="dk1"/>
                </a:solidFill>
                <a:latin typeface="IBM Plex Sans Condensed"/>
                <a:ea typeface="IBM Plex Sans Condensed"/>
                <a:cs typeface="IBM Plex Sans Condensed"/>
                <a:sym typeface="IBM Plex Sans Condensed"/>
              </a:defRPr>
            </a:lvl2pPr>
            <a:lvl3pPr marL="1371600" marR="0" lvl="2" indent="-381000" algn="l" rtl="0">
              <a:lnSpc>
                <a:spcPct val="115000"/>
              </a:lnSpc>
              <a:spcBef>
                <a:spcPts val="800"/>
              </a:spcBef>
              <a:spcAft>
                <a:spcPts val="0"/>
              </a:spcAft>
              <a:buClr>
                <a:schemeClr val="dk1"/>
              </a:buClr>
              <a:buSzPts val="3000"/>
              <a:buFont typeface="IBM Plex Sans Condensed"/>
              <a:buNone/>
              <a:defRPr sz="3000" b="0" i="0" u="none" strike="noStrike" cap="none">
                <a:solidFill>
                  <a:schemeClr val="dk1"/>
                </a:solidFill>
                <a:latin typeface="IBM Plex Sans Condensed"/>
                <a:ea typeface="IBM Plex Sans Condensed"/>
                <a:cs typeface="IBM Plex Sans Condensed"/>
                <a:sym typeface="IBM Plex Sans Condensed"/>
              </a:defRPr>
            </a:lvl3pPr>
            <a:lvl4pPr marL="1828800" marR="0" lvl="3" indent="-381000" algn="l" rtl="0">
              <a:lnSpc>
                <a:spcPct val="115000"/>
              </a:lnSpc>
              <a:spcBef>
                <a:spcPts val="800"/>
              </a:spcBef>
              <a:spcAft>
                <a:spcPts val="0"/>
              </a:spcAft>
              <a:buClr>
                <a:schemeClr val="dk1"/>
              </a:buClr>
              <a:buSzPts val="3000"/>
              <a:buFont typeface="IBM Plex Sans Condensed"/>
              <a:buNone/>
              <a:defRPr sz="3000" b="0" i="0" u="none" strike="noStrike" cap="none">
                <a:solidFill>
                  <a:schemeClr val="dk1"/>
                </a:solidFill>
                <a:latin typeface="IBM Plex Sans Condensed"/>
                <a:ea typeface="IBM Plex Sans Condensed"/>
                <a:cs typeface="IBM Plex Sans Condensed"/>
                <a:sym typeface="IBM Plex Sans Condensed"/>
              </a:defRPr>
            </a:lvl4pPr>
            <a:lvl5pPr marL="2286000" marR="0" lvl="4" indent="-381000" algn="l" rtl="0">
              <a:lnSpc>
                <a:spcPct val="115000"/>
              </a:lnSpc>
              <a:spcBef>
                <a:spcPts val="800"/>
              </a:spcBef>
              <a:spcAft>
                <a:spcPts val="0"/>
              </a:spcAft>
              <a:buClr>
                <a:schemeClr val="dk1"/>
              </a:buClr>
              <a:buSzPts val="3000"/>
              <a:buFont typeface="IBM Plex Sans Condensed"/>
              <a:buNone/>
              <a:defRPr sz="3000" b="0" i="0" u="none" strike="noStrike" cap="none">
                <a:solidFill>
                  <a:schemeClr val="dk1"/>
                </a:solidFill>
                <a:latin typeface="IBM Plex Sans Condensed"/>
                <a:ea typeface="IBM Plex Sans Condensed"/>
                <a:cs typeface="IBM Plex Sans Condensed"/>
                <a:sym typeface="IBM Plex Sans Condensed"/>
              </a:defRPr>
            </a:lvl5pPr>
            <a:lvl6pPr marL="2743200" marR="0" lvl="5" indent="-381000" algn="l" rtl="0">
              <a:lnSpc>
                <a:spcPct val="115000"/>
              </a:lnSpc>
              <a:spcBef>
                <a:spcPts val="800"/>
              </a:spcBef>
              <a:spcAft>
                <a:spcPts val="0"/>
              </a:spcAft>
              <a:buClr>
                <a:schemeClr val="dk1"/>
              </a:buClr>
              <a:buSzPts val="3000"/>
              <a:buFont typeface="IBM Plex Sans Condensed"/>
              <a:buNone/>
              <a:defRPr sz="3000" b="0" i="0" u="none" strike="noStrike" cap="none">
                <a:solidFill>
                  <a:schemeClr val="dk1"/>
                </a:solidFill>
                <a:latin typeface="IBM Plex Sans Condensed"/>
                <a:ea typeface="IBM Plex Sans Condensed"/>
                <a:cs typeface="IBM Plex Sans Condensed"/>
                <a:sym typeface="IBM Plex Sans Condensed"/>
              </a:defRPr>
            </a:lvl6pPr>
            <a:lvl7pPr marL="3200400" marR="0" lvl="6" indent="-381000" algn="l" rtl="0">
              <a:lnSpc>
                <a:spcPct val="115000"/>
              </a:lnSpc>
              <a:spcBef>
                <a:spcPts val="800"/>
              </a:spcBef>
              <a:spcAft>
                <a:spcPts val="0"/>
              </a:spcAft>
              <a:buClr>
                <a:schemeClr val="dk1"/>
              </a:buClr>
              <a:buSzPts val="3000"/>
              <a:buFont typeface="IBM Plex Sans Condensed"/>
              <a:buNone/>
              <a:defRPr sz="3000" b="0" i="0" u="none" strike="noStrike" cap="none">
                <a:solidFill>
                  <a:schemeClr val="dk1"/>
                </a:solidFill>
                <a:latin typeface="IBM Plex Sans Condensed"/>
                <a:ea typeface="IBM Plex Sans Condensed"/>
                <a:cs typeface="IBM Plex Sans Condensed"/>
                <a:sym typeface="IBM Plex Sans Condensed"/>
              </a:defRPr>
            </a:lvl7pPr>
            <a:lvl8pPr marL="3657600" marR="0" lvl="7" indent="-381000" algn="l" rtl="0">
              <a:lnSpc>
                <a:spcPct val="115000"/>
              </a:lnSpc>
              <a:spcBef>
                <a:spcPts val="800"/>
              </a:spcBef>
              <a:spcAft>
                <a:spcPts val="0"/>
              </a:spcAft>
              <a:buClr>
                <a:schemeClr val="dk1"/>
              </a:buClr>
              <a:buSzPts val="3000"/>
              <a:buFont typeface="IBM Plex Sans Condensed"/>
              <a:buNone/>
              <a:defRPr sz="3000" b="0" i="0" u="none" strike="noStrike" cap="none">
                <a:solidFill>
                  <a:schemeClr val="dk1"/>
                </a:solidFill>
                <a:latin typeface="IBM Plex Sans Condensed"/>
                <a:ea typeface="IBM Plex Sans Condensed"/>
                <a:cs typeface="IBM Plex Sans Condensed"/>
                <a:sym typeface="IBM Plex Sans Condensed"/>
              </a:defRPr>
            </a:lvl8pPr>
            <a:lvl9pPr marL="4114800" marR="0" lvl="8" indent="-381000" algn="l" rtl="0">
              <a:lnSpc>
                <a:spcPct val="115000"/>
              </a:lnSpc>
              <a:spcBef>
                <a:spcPts val="800"/>
              </a:spcBef>
              <a:spcAft>
                <a:spcPts val="800"/>
              </a:spcAft>
              <a:buClr>
                <a:schemeClr val="dk1"/>
              </a:buClr>
              <a:buSzPts val="3000"/>
              <a:buFont typeface="IBM Plex Sans Condensed"/>
              <a:buNone/>
              <a:defRPr sz="3000" b="0" i="0" u="none" strike="noStrike" cap="none">
                <a:solidFill>
                  <a:schemeClr val="dk1"/>
                </a:solidFill>
                <a:latin typeface="IBM Plex Sans Condensed"/>
                <a:ea typeface="IBM Plex Sans Condensed"/>
                <a:cs typeface="IBM Plex Sans Condensed"/>
                <a:sym typeface="IBM Plex Sans Condensed"/>
              </a:defRPr>
            </a:lvl9pPr>
          </a:lstStyle>
          <a:p>
            <a:pPr indent="-457200">
              <a:spcAft>
                <a:spcPts val="800"/>
              </a:spcAft>
              <a:buFont typeface="Wingdings" panose="05000000000000000000" pitchFamily="2" charset="2"/>
              <a:buChar char="v"/>
            </a:pPr>
            <a:r>
              <a:rPr lang="en-US">
                <a:solidFill>
                  <a:schemeClr val="tx1"/>
                </a:solidFill>
              </a:rPr>
              <a:t>Definisi ER</a:t>
            </a:r>
          </a:p>
          <a:p>
            <a:pPr indent="-457200">
              <a:spcAft>
                <a:spcPts val="800"/>
              </a:spcAft>
              <a:buFont typeface="Wingdings" panose="05000000000000000000" pitchFamily="2" charset="2"/>
              <a:buChar char="v"/>
            </a:pPr>
            <a:r>
              <a:rPr lang="en-US">
                <a:solidFill>
                  <a:schemeClr val="tx1"/>
                </a:solidFill>
              </a:rPr>
              <a:t>Notasi ER</a:t>
            </a:r>
            <a:endParaRPr lang="en-ID">
              <a:solidFill>
                <a:schemeClr val="tx1"/>
              </a:solidFill>
            </a:endParaRPr>
          </a:p>
        </p:txBody>
      </p:sp>
    </p:spTree>
    <p:extLst>
      <p:ext uri="{BB962C8B-B14F-4D97-AF65-F5344CB8AC3E}">
        <p14:creationId xmlns:p14="http://schemas.microsoft.com/office/powerpoint/2010/main" val="3129797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1D9D9-215B-4540-9DE8-44D2E30B6D32}"/>
              </a:ext>
            </a:extLst>
          </p:cNvPr>
          <p:cNvSpPr/>
          <p:nvPr/>
        </p:nvSpPr>
        <p:spPr>
          <a:xfrm>
            <a:off x="597876" y="494008"/>
            <a:ext cx="7561386" cy="5869984"/>
          </a:xfrm>
          <a:custGeom>
            <a:avLst/>
            <a:gdLst>
              <a:gd name="connsiteX0" fmla="*/ 0 w 8299938"/>
              <a:gd name="connsiteY0" fmla="*/ 0 h 6858000"/>
              <a:gd name="connsiteX1" fmla="*/ 8299938 w 8299938"/>
              <a:gd name="connsiteY1" fmla="*/ 0 h 6858000"/>
              <a:gd name="connsiteX2" fmla="*/ 8299938 w 8299938"/>
              <a:gd name="connsiteY2" fmla="*/ 6858000 h 6858000"/>
              <a:gd name="connsiteX3" fmla="*/ 0 w 8299938"/>
              <a:gd name="connsiteY3" fmla="*/ 6858000 h 6858000"/>
              <a:gd name="connsiteX4" fmla="*/ 0 w 8299938"/>
              <a:gd name="connsiteY4" fmla="*/ 0 h 6858000"/>
              <a:gd name="connsiteX0" fmla="*/ 0 w 8299938"/>
              <a:gd name="connsiteY0" fmla="*/ 0 h 6858000"/>
              <a:gd name="connsiteX1" fmla="*/ 8299938 w 8299938"/>
              <a:gd name="connsiteY1" fmla="*/ 0 h 6858000"/>
              <a:gd name="connsiteX2" fmla="*/ 6603023 w 8299938"/>
              <a:gd name="connsiteY2" fmla="*/ 6858000 h 6858000"/>
              <a:gd name="connsiteX3" fmla="*/ 0 w 8299938"/>
              <a:gd name="connsiteY3" fmla="*/ 6858000 h 6858000"/>
              <a:gd name="connsiteX4" fmla="*/ 0 w 8299938"/>
              <a:gd name="connsiteY4" fmla="*/ 0 h 6858000"/>
              <a:gd name="connsiteX0" fmla="*/ 0 w 8299938"/>
              <a:gd name="connsiteY0" fmla="*/ 0 h 6858000"/>
              <a:gd name="connsiteX1" fmla="*/ 8299938 w 8299938"/>
              <a:gd name="connsiteY1" fmla="*/ 0 h 6858000"/>
              <a:gd name="connsiteX2" fmla="*/ 6330462 w 8299938"/>
              <a:gd name="connsiteY2" fmla="*/ 6840416 h 6858000"/>
              <a:gd name="connsiteX3" fmla="*/ 0 w 8299938"/>
              <a:gd name="connsiteY3" fmla="*/ 6858000 h 6858000"/>
              <a:gd name="connsiteX4" fmla="*/ 0 w 8299938"/>
              <a:gd name="connsiteY4" fmla="*/ 0 h 6858000"/>
              <a:gd name="connsiteX0" fmla="*/ 0 w 8299938"/>
              <a:gd name="connsiteY0" fmla="*/ 0 h 6858000"/>
              <a:gd name="connsiteX1" fmla="*/ 8299938 w 8299938"/>
              <a:gd name="connsiteY1" fmla="*/ 0 h 6858000"/>
              <a:gd name="connsiteX2" fmla="*/ 5846885 w 8299938"/>
              <a:gd name="connsiteY2" fmla="*/ 6858000 h 6858000"/>
              <a:gd name="connsiteX3" fmla="*/ 0 w 8299938"/>
              <a:gd name="connsiteY3" fmla="*/ 6858000 h 6858000"/>
              <a:gd name="connsiteX4" fmla="*/ 0 w 82999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938" h="6858000">
                <a:moveTo>
                  <a:pt x="0" y="0"/>
                </a:moveTo>
                <a:lnTo>
                  <a:pt x="8299938" y="0"/>
                </a:lnTo>
                <a:lnTo>
                  <a:pt x="5846885" y="6858000"/>
                </a:lnTo>
                <a:lnTo>
                  <a:pt x="0" y="685800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2EACE2C-F0BB-4B26-BDA0-E1B66FC049A7}"/>
              </a:ext>
            </a:extLst>
          </p:cNvPr>
          <p:cNvSpPr txBox="1"/>
          <p:nvPr/>
        </p:nvSpPr>
        <p:spPr>
          <a:xfrm>
            <a:off x="1558343" y="2690576"/>
            <a:ext cx="4803819" cy="830997"/>
          </a:xfrm>
          <a:prstGeom prst="rect">
            <a:avLst/>
          </a:prstGeom>
          <a:noFill/>
        </p:spPr>
        <p:txBody>
          <a:bodyPr wrap="square" rtlCol="0" anchor="ctr">
            <a:spAutoFit/>
          </a:bodyPr>
          <a:lstStyle/>
          <a:p>
            <a:r>
              <a:rPr lang="en-US" altLang="ko-KR" sz="4800" b="1">
                <a:latin typeface="+mj-lt"/>
                <a:cs typeface="Arial" pitchFamily="34" charset="0"/>
              </a:rPr>
              <a:t>Definisi ER</a:t>
            </a:r>
            <a:endParaRPr lang="ko-KR" altLang="en-US" sz="4800" b="1" dirty="0">
              <a:latin typeface="+mj-lt"/>
              <a:cs typeface="Arial" pitchFamily="34" charset="0"/>
            </a:endParaRPr>
          </a:p>
        </p:txBody>
      </p:sp>
    </p:spTree>
    <p:extLst>
      <p:ext uri="{BB962C8B-B14F-4D97-AF65-F5344CB8AC3E}">
        <p14:creationId xmlns:p14="http://schemas.microsoft.com/office/powerpoint/2010/main" val="2116302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E8616D3A-4995-4484-B0CB-D9D80B46C9DD}"/>
              </a:ext>
            </a:extLst>
          </p:cNvPr>
          <p:cNvSpPr txBox="1"/>
          <p:nvPr/>
        </p:nvSpPr>
        <p:spPr>
          <a:xfrm>
            <a:off x="128789" y="-14541"/>
            <a:ext cx="11677785" cy="584775"/>
          </a:xfrm>
          <a:prstGeom prst="rect">
            <a:avLst/>
          </a:prstGeom>
          <a:noFill/>
        </p:spPr>
        <p:txBody>
          <a:bodyPr wrap="square" rtlCol="0">
            <a:spAutoFit/>
          </a:bodyPr>
          <a:lstStyle/>
          <a:p>
            <a:pPr algn="ctr"/>
            <a:r>
              <a:rPr lang="en-ID" sz="3200" b="1" i="0">
                <a:solidFill>
                  <a:srgbClr val="24292F"/>
                </a:solidFill>
                <a:effectLst/>
                <a:latin typeface="+mj-lt"/>
              </a:rPr>
              <a:t>Definisi </a:t>
            </a:r>
            <a:r>
              <a:rPr lang="en-ID" sz="3200" b="1">
                <a:solidFill>
                  <a:srgbClr val="24292F"/>
                </a:solidFill>
                <a:latin typeface="+mj-lt"/>
              </a:rPr>
              <a:t>ER (</a:t>
            </a:r>
            <a:r>
              <a:rPr lang="en-US" sz="3200" b="1">
                <a:solidFill>
                  <a:srgbClr val="24292F"/>
                </a:solidFill>
                <a:latin typeface="+mj-lt"/>
              </a:rPr>
              <a:t>R</a:t>
            </a:r>
            <a:r>
              <a:rPr lang="id-ID" sz="3200" b="1">
                <a:solidFill>
                  <a:srgbClr val="24292F"/>
                </a:solidFill>
                <a:latin typeface="+mj-lt"/>
              </a:rPr>
              <a:t>egular </a:t>
            </a:r>
            <a:r>
              <a:rPr lang="en-US" sz="3200" b="1">
                <a:solidFill>
                  <a:srgbClr val="24292F"/>
                </a:solidFill>
                <a:latin typeface="+mj-lt"/>
              </a:rPr>
              <a:t>E</a:t>
            </a:r>
            <a:r>
              <a:rPr lang="id-ID" sz="3200" b="1">
                <a:solidFill>
                  <a:srgbClr val="24292F"/>
                </a:solidFill>
                <a:latin typeface="+mj-lt"/>
              </a:rPr>
              <a:t>xpression</a:t>
            </a:r>
            <a:r>
              <a:rPr lang="en-US" sz="3200" b="1">
                <a:solidFill>
                  <a:srgbClr val="24292F"/>
                </a:solidFill>
                <a:latin typeface="+mj-lt"/>
              </a:rPr>
              <a:t>)</a:t>
            </a:r>
            <a:endParaRPr lang="en-ID" sz="3200" b="1">
              <a:solidFill>
                <a:srgbClr val="24292F"/>
              </a:solidFill>
              <a:latin typeface="+mj-lt"/>
            </a:endParaRPr>
          </a:p>
        </p:txBody>
      </p:sp>
      <p:sp>
        <p:nvSpPr>
          <p:cNvPr id="3" name="TextBox 2">
            <a:extLst>
              <a:ext uri="{FF2B5EF4-FFF2-40B4-BE49-F238E27FC236}">
                <a16:creationId xmlns:a16="http://schemas.microsoft.com/office/drawing/2014/main" id="{49CBB3F0-D638-438B-A002-5724C37FC838}"/>
              </a:ext>
            </a:extLst>
          </p:cNvPr>
          <p:cNvSpPr txBox="1"/>
          <p:nvPr/>
        </p:nvSpPr>
        <p:spPr>
          <a:xfrm>
            <a:off x="128789" y="625313"/>
            <a:ext cx="11934422" cy="6001643"/>
          </a:xfrm>
          <a:prstGeom prst="rect">
            <a:avLst/>
          </a:prstGeom>
          <a:noFill/>
        </p:spPr>
        <p:txBody>
          <a:bodyPr wrap="square" rtlCol="0">
            <a:spAutoFit/>
          </a:bodyPr>
          <a:lstStyle/>
          <a:p>
            <a:r>
              <a:rPr lang="id-ID" sz="2400">
                <a:solidFill>
                  <a:srgbClr val="24292F"/>
                </a:solidFill>
                <a:latin typeface="+mj-lt"/>
              </a:rPr>
              <a:t>Sebuah bahasa dinyatakan regular jika terdapat finite state automata yang dapat</a:t>
            </a:r>
            <a:r>
              <a:rPr lang="en-US" sz="2400">
                <a:solidFill>
                  <a:srgbClr val="24292F"/>
                </a:solidFill>
                <a:latin typeface="+mj-lt"/>
              </a:rPr>
              <a:t> </a:t>
            </a:r>
            <a:r>
              <a:rPr lang="id-ID" sz="2400">
                <a:solidFill>
                  <a:srgbClr val="24292F"/>
                </a:solidFill>
                <a:latin typeface="+mj-lt"/>
              </a:rPr>
              <a:t>menerimannya. Bahasa-bahasa yang dapat diterima oleh suatu finite automata bisa</a:t>
            </a:r>
            <a:r>
              <a:rPr lang="en-US" sz="2400">
                <a:solidFill>
                  <a:srgbClr val="24292F"/>
                </a:solidFill>
                <a:latin typeface="+mj-lt"/>
              </a:rPr>
              <a:t> </a:t>
            </a:r>
            <a:r>
              <a:rPr lang="id-ID" sz="2400">
                <a:solidFill>
                  <a:srgbClr val="24292F"/>
                </a:solidFill>
                <a:latin typeface="+mj-lt"/>
              </a:rPr>
              <a:t>dinyatakan secara sederhana dengan ekspresi regular (regular expression). ER</a:t>
            </a:r>
            <a:r>
              <a:rPr lang="en-US" sz="2400">
                <a:solidFill>
                  <a:srgbClr val="24292F"/>
                </a:solidFill>
                <a:latin typeface="+mj-lt"/>
              </a:rPr>
              <a:t> </a:t>
            </a:r>
            <a:r>
              <a:rPr lang="id-ID" sz="2400">
                <a:solidFill>
                  <a:srgbClr val="24292F"/>
                </a:solidFill>
                <a:latin typeface="+mj-lt"/>
              </a:rPr>
              <a:t>merupakan salah satu implementasi dari operasi pencocokan pola (Pattern</a:t>
            </a:r>
            <a:r>
              <a:rPr lang="en-US" sz="2400">
                <a:solidFill>
                  <a:srgbClr val="24292F"/>
                </a:solidFill>
                <a:latin typeface="+mj-lt"/>
              </a:rPr>
              <a:t> </a:t>
            </a:r>
            <a:r>
              <a:rPr lang="id-ID" sz="2400">
                <a:solidFill>
                  <a:srgbClr val="24292F"/>
                </a:solidFill>
                <a:latin typeface="+mj-lt"/>
              </a:rPr>
              <a:t>Recognation) untuk sebuah text atau string, sehingga kita dapat mencari text yang</a:t>
            </a:r>
            <a:r>
              <a:rPr lang="en-US" sz="2400">
                <a:solidFill>
                  <a:srgbClr val="24292F"/>
                </a:solidFill>
                <a:latin typeface="+mj-lt"/>
              </a:rPr>
              <a:t> </a:t>
            </a:r>
            <a:r>
              <a:rPr lang="id-ID" sz="2400">
                <a:solidFill>
                  <a:srgbClr val="24292F"/>
                </a:solidFill>
                <a:latin typeface="+mj-lt"/>
              </a:rPr>
              <a:t>sesuai dengan sebuah pola atau aturan tertentu, melakukan validasi terhadap input</a:t>
            </a:r>
            <a:r>
              <a:rPr lang="en-US" sz="2400">
                <a:solidFill>
                  <a:srgbClr val="24292F"/>
                </a:solidFill>
                <a:latin typeface="+mj-lt"/>
              </a:rPr>
              <a:t> </a:t>
            </a:r>
            <a:r>
              <a:rPr lang="id-ID" sz="2400">
                <a:solidFill>
                  <a:srgbClr val="24292F"/>
                </a:solidFill>
                <a:latin typeface="+mj-lt"/>
              </a:rPr>
              <a:t>data, pencarian (searching) untai kar</a:t>
            </a:r>
            <a:r>
              <a:rPr lang="en-US" sz="2400">
                <a:solidFill>
                  <a:srgbClr val="24292F"/>
                </a:solidFill>
                <a:latin typeface="+mj-lt"/>
              </a:rPr>
              <a:t>a</a:t>
            </a:r>
            <a:r>
              <a:rPr lang="id-ID" sz="2400">
                <a:solidFill>
                  <a:srgbClr val="24292F"/>
                </a:solidFill>
                <a:latin typeface="+mj-lt"/>
              </a:rPr>
              <a:t>kter (string) pada suatu file, biasanya fasilitas ini</a:t>
            </a:r>
            <a:r>
              <a:rPr lang="en-US" sz="2400">
                <a:solidFill>
                  <a:srgbClr val="24292F"/>
                </a:solidFill>
                <a:latin typeface="+mj-lt"/>
              </a:rPr>
              <a:t> </a:t>
            </a:r>
            <a:r>
              <a:rPr lang="id-ID" sz="2400">
                <a:solidFill>
                  <a:srgbClr val="24292F"/>
                </a:solidFill>
                <a:latin typeface="+mj-lt"/>
              </a:rPr>
              <a:t>ada pada text editor, dan lain lain</a:t>
            </a:r>
            <a:r>
              <a:rPr lang="en-US" sz="2400">
                <a:solidFill>
                  <a:srgbClr val="24292F"/>
                </a:solidFill>
                <a:latin typeface="+mj-lt"/>
              </a:rPr>
              <a:t>.</a:t>
            </a:r>
          </a:p>
          <a:p>
            <a:endParaRPr lang="en-US" sz="2400">
              <a:solidFill>
                <a:srgbClr val="24292F"/>
              </a:solidFill>
              <a:latin typeface="+mj-lt"/>
            </a:endParaRPr>
          </a:p>
          <a:p>
            <a:r>
              <a:rPr lang="id-ID" sz="2400">
                <a:solidFill>
                  <a:srgbClr val="24292F"/>
                </a:solidFill>
                <a:latin typeface="+mj-lt"/>
              </a:rPr>
              <a:t>ER juga merupakan fasilitas yang dapat digunakan untuk melakukan evaluasi suatu data  string terhadap pola tertentu. Terdapat banyak pola yang didukung oleh ER termasuk character class yang meliputi alphanumerik, digit, dan lain-lain. Selain itu ER dapat sangat bermanfaat dalam kompilasi terutama untuk proses pengolahan source code, untuk memilah-milah (scanning) sintak, token-token, analisis kesalahan dan sebagainya. ER juga sangat berguna untuk validasi string yang biasanya dipakai untuk input.</a:t>
            </a:r>
            <a:endParaRPr lang="en-ID" sz="2400">
              <a:solidFill>
                <a:srgbClr val="24292F"/>
              </a:solidFill>
              <a:latin typeface="+mj-lt"/>
            </a:endParaRPr>
          </a:p>
        </p:txBody>
      </p:sp>
    </p:spTree>
    <p:extLst>
      <p:ext uri="{BB962C8B-B14F-4D97-AF65-F5344CB8AC3E}">
        <p14:creationId xmlns:p14="http://schemas.microsoft.com/office/powerpoint/2010/main" val="1550591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CBB3F0-D638-438B-A002-5724C37FC838}"/>
              </a:ext>
            </a:extLst>
          </p:cNvPr>
          <p:cNvSpPr txBox="1"/>
          <p:nvPr/>
        </p:nvSpPr>
        <p:spPr>
          <a:xfrm>
            <a:off x="128789" y="161673"/>
            <a:ext cx="11934422" cy="4154984"/>
          </a:xfrm>
          <a:prstGeom prst="rect">
            <a:avLst/>
          </a:prstGeom>
          <a:noFill/>
        </p:spPr>
        <p:txBody>
          <a:bodyPr wrap="square" rtlCol="0">
            <a:spAutoFit/>
          </a:bodyPr>
          <a:lstStyle/>
          <a:p>
            <a:r>
              <a:rPr lang="id-ID" sz="2400">
                <a:solidFill>
                  <a:srgbClr val="24292F"/>
                </a:solidFill>
                <a:latin typeface="+mj-lt"/>
              </a:rPr>
              <a:t>ER yang paling sederhana adalah rangkaian beberapa huruf, angka, atau keduanya.</a:t>
            </a:r>
            <a:r>
              <a:rPr lang="en-US" sz="2400">
                <a:solidFill>
                  <a:srgbClr val="24292F"/>
                </a:solidFill>
                <a:latin typeface="+mj-lt"/>
              </a:rPr>
              <a:t> </a:t>
            </a:r>
            <a:r>
              <a:rPr lang="id-ID" sz="2400">
                <a:solidFill>
                  <a:srgbClr val="24292F"/>
                </a:solidFill>
                <a:latin typeface="+mj-lt"/>
              </a:rPr>
              <a:t>ER semacam itu akan cocok dengan sembarang string yang mengandung rangkaian</a:t>
            </a:r>
            <a:r>
              <a:rPr lang="en-US" sz="2400">
                <a:solidFill>
                  <a:srgbClr val="24292F"/>
                </a:solidFill>
                <a:latin typeface="+mj-lt"/>
              </a:rPr>
              <a:t> </a:t>
            </a:r>
            <a:r>
              <a:rPr lang="id-ID" sz="2400">
                <a:solidFill>
                  <a:srgbClr val="24292F"/>
                </a:solidFill>
                <a:latin typeface="+mj-lt"/>
              </a:rPr>
              <a:t>(pola sederhana) tersebut. Misalnya ER ‘der’ cocok dengan sembarang string yang</a:t>
            </a:r>
            <a:r>
              <a:rPr lang="en-US" sz="2400">
                <a:solidFill>
                  <a:srgbClr val="24292F"/>
                </a:solidFill>
                <a:latin typeface="+mj-lt"/>
              </a:rPr>
              <a:t> </a:t>
            </a:r>
            <a:r>
              <a:rPr lang="id-ID" sz="2400">
                <a:solidFill>
                  <a:srgbClr val="24292F"/>
                </a:solidFill>
                <a:latin typeface="+mj-lt"/>
              </a:rPr>
              <a:t>mengandung ‘der di record manapun. Jenis ER lain memungkinkan  kita  untuk</a:t>
            </a:r>
            <a:r>
              <a:rPr lang="en-US" sz="2400">
                <a:solidFill>
                  <a:srgbClr val="24292F"/>
                </a:solidFill>
                <a:latin typeface="+mj-lt"/>
              </a:rPr>
              <a:t> </a:t>
            </a:r>
            <a:r>
              <a:rPr lang="id-ID" sz="2400">
                <a:solidFill>
                  <a:srgbClr val="24292F"/>
                </a:solidFill>
                <a:latin typeface="+mj-lt"/>
              </a:rPr>
              <a:t>menentukan kelas string lain yang lebih komplek</a:t>
            </a:r>
            <a:r>
              <a:rPr lang="en-US" sz="2400">
                <a:solidFill>
                  <a:srgbClr val="24292F"/>
                </a:solidFill>
                <a:latin typeface="+mj-lt"/>
              </a:rPr>
              <a:t>s.</a:t>
            </a:r>
          </a:p>
          <a:p>
            <a:endParaRPr lang="en-US" sz="2400">
              <a:solidFill>
                <a:srgbClr val="24292F"/>
              </a:solidFill>
              <a:latin typeface="+mj-lt"/>
            </a:endParaRPr>
          </a:p>
          <a:p>
            <a:r>
              <a:rPr lang="id-ID" sz="2400">
                <a:solidFill>
                  <a:srgbClr val="24292F"/>
                </a:solidFill>
                <a:latin typeface="+mj-lt"/>
              </a:rPr>
              <a:t>ER terdiri dari kombinasi antara karakter normal, karakter meta tertentu dan meta</a:t>
            </a:r>
            <a:r>
              <a:rPr lang="en-US" sz="2400">
                <a:solidFill>
                  <a:srgbClr val="24292F"/>
                </a:solidFill>
                <a:latin typeface="+mj-lt"/>
              </a:rPr>
              <a:t> </a:t>
            </a:r>
            <a:r>
              <a:rPr lang="id-ID" sz="2400">
                <a:solidFill>
                  <a:srgbClr val="24292F"/>
                </a:solidFill>
                <a:latin typeface="+mj-lt"/>
              </a:rPr>
              <a:t>sequences. Karakter normal mewakili karakter itu sendiri (Karakter Literal). Meta</a:t>
            </a:r>
            <a:r>
              <a:rPr lang="en-US" sz="2400">
                <a:solidFill>
                  <a:srgbClr val="24292F"/>
                </a:solidFill>
                <a:latin typeface="+mj-lt"/>
              </a:rPr>
              <a:t> </a:t>
            </a:r>
            <a:r>
              <a:rPr lang="id-ID" sz="2400">
                <a:solidFill>
                  <a:srgbClr val="24292F"/>
                </a:solidFill>
                <a:latin typeface="+mj-lt"/>
              </a:rPr>
              <a:t>karakter dan meta sequences adalah karakter atau sequences yang</a:t>
            </a:r>
            <a:r>
              <a:rPr lang="en-US" sz="2400">
                <a:solidFill>
                  <a:srgbClr val="24292F"/>
                </a:solidFill>
                <a:latin typeface="+mj-lt"/>
              </a:rPr>
              <a:t> </a:t>
            </a:r>
            <a:r>
              <a:rPr lang="id-ID" sz="2400">
                <a:solidFill>
                  <a:srgbClr val="24292F"/>
                </a:solidFill>
                <a:latin typeface="+mj-lt"/>
              </a:rPr>
              <a:t>merepresentasikan</a:t>
            </a:r>
            <a:r>
              <a:rPr lang="en-US" sz="2400">
                <a:solidFill>
                  <a:srgbClr val="24292F"/>
                </a:solidFill>
                <a:latin typeface="+mj-lt"/>
              </a:rPr>
              <a:t> </a:t>
            </a:r>
            <a:r>
              <a:rPr lang="id-ID" sz="2400">
                <a:solidFill>
                  <a:srgbClr val="24292F"/>
                </a:solidFill>
                <a:latin typeface="+mj-lt"/>
              </a:rPr>
              <a:t>maksud tertentu, misalnya: kuantitas, lokasi, atau tipe dari karakter</a:t>
            </a:r>
            <a:r>
              <a:rPr lang="en-US" sz="2400">
                <a:solidFill>
                  <a:srgbClr val="24292F"/>
                </a:solidFill>
                <a:latin typeface="+mj-lt"/>
              </a:rPr>
              <a:t> </a:t>
            </a:r>
            <a:r>
              <a:rPr lang="id-ID" sz="2400">
                <a:solidFill>
                  <a:srgbClr val="24292F"/>
                </a:solidFill>
                <a:latin typeface="+mj-lt"/>
              </a:rPr>
              <a:t>tertentu</a:t>
            </a:r>
            <a:r>
              <a:rPr lang="en-US" sz="2400">
                <a:solidFill>
                  <a:srgbClr val="24292F"/>
                </a:solidFill>
                <a:latin typeface="+mj-lt"/>
              </a:rPr>
              <a:t>.</a:t>
            </a:r>
            <a:endParaRPr lang="en-ID" sz="2400">
              <a:solidFill>
                <a:srgbClr val="24292F"/>
              </a:solidFill>
              <a:latin typeface="+mj-lt"/>
            </a:endParaRPr>
          </a:p>
        </p:txBody>
      </p:sp>
    </p:spTree>
    <p:extLst>
      <p:ext uri="{BB962C8B-B14F-4D97-AF65-F5344CB8AC3E}">
        <p14:creationId xmlns:p14="http://schemas.microsoft.com/office/powerpoint/2010/main" val="4131152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CBB3F0-D638-438B-A002-5724C37FC838}"/>
              </a:ext>
            </a:extLst>
          </p:cNvPr>
          <p:cNvSpPr txBox="1"/>
          <p:nvPr/>
        </p:nvSpPr>
        <p:spPr>
          <a:xfrm>
            <a:off x="128789" y="161673"/>
            <a:ext cx="11934422" cy="5450979"/>
          </a:xfrm>
          <a:prstGeom prst="rect">
            <a:avLst/>
          </a:prstGeom>
          <a:noFill/>
        </p:spPr>
        <p:txBody>
          <a:bodyPr wrap="square" rtlCol="0">
            <a:spAutoFit/>
          </a:bodyPr>
          <a:lstStyle/>
          <a:p>
            <a:r>
              <a:rPr lang="id-ID" sz="2400">
                <a:solidFill>
                  <a:srgbClr val="24292F"/>
                </a:solidFill>
                <a:latin typeface="+mj-lt"/>
              </a:rPr>
              <a:t>Kegunaan ER di dalam pencocokan pola, berikut ini beberapa aplikasi ER  pada pencocokan pola yang banyak digunakan  untuk validasi beberapa string berikut ini. </a:t>
            </a:r>
            <a:endParaRPr lang="en-ID" sz="2400">
              <a:solidFill>
                <a:srgbClr val="24292F"/>
              </a:solidFill>
              <a:latin typeface="+mj-lt"/>
            </a:endParaRPr>
          </a:p>
          <a:p>
            <a:pPr marL="0" lvl="2" indent="-228600">
              <a:lnSpc>
                <a:spcPct val="150000"/>
              </a:lnSpc>
              <a:buFont typeface="Wingdings" panose="05000000000000000000" pitchFamily="2" charset="2"/>
              <a:buChar char=""/>
            </a:pPr>
            <a:r>
              <a:rPr lang="id-ID" sz="2400">
                <a:solidFill>
                  <a:srgbClr val="24292F"/>
                </a:solidFill>
                <a:latin typeface="+mj-lt"/>
              </a:rPr>
              <a:t>username dan password </a:t>
            </a:r>
            <a:endParaRPr lang="en-ID" sz="2400">
              <a:solidFill>
                <a:srgbClr val="24292F"/>
              </a:solidFill>
              <a:latin typeface="+mj-lt"/>
            </a:endParaRPr>
          </a:p>
          <a:p>
            <a:pPr marL="0" lvl="2" indent="-228600">
              <a:lnSpc>
                <a:spcPct val="150000"/>
              </a:lnSpc>
              <a:buFont typeface="Wingdings" panose="05000000000000000000" pitchFamily="2" charset="2"/>
              <a:buChar char=""/>
            </a:pPr>
            <a:r>
              <a:rPr lang="id-ID" sz="2400">
                <a:solidFill>
                  <a:srgbClr val="24292F"/>
                </a:solidFill>
                <a:latin typeface="+mj-lt"/>
              </a:rPr>
              <a:t>e-mail,  URL dan HTML tag </a:t>
            </a:r>
            <a:endParaRPr lang="en-ID" sz="2400">
              <a:solidFill>
                <a:srgbClr val="24292F"/>
              </a:solidFill>
              <a:latin typeface="+mj-lt"/>
            </a:endParaRPr>
          </a:p>
          <a:p>
            <a:pPr marL="0" lvl="2" indent="-228600">
              <a:lnSpc>
                <a:spcPct val="150000"/>
              </a:lnSpc>
              <a:buFont typeface="Wingdings" panose="05000000000000000000" pitchFamily="2" charset="2"/>
              <a:buChar char=""/>
            </a:pPr>
            <a:r>
              <a:rPr lang="id-ID" sz="2400">
                <a:solidFill>
                  <a:srgbClr val="24292F"/>
                </a:solidFill>
                <a:latin typeface="+mj-lt"/>
              </a:rPr>
              <a:t>alamat IP </a:t>
            </a:r>
            <a:endParaRPr lang="en-ID" sz="2400">
              <a:solidFill>
                <a:srgbClr val="24292F"/>
              </a:solidFill>
              <a:latin typeface="+mj-lt"/>
            </a:endParaRPr>
          </a:p>
          <a:p>
            <a:pPr marL="0" lvl="2" indent="-228600">
              <a:lnSpc>
                <a:spcPct val="150000"/>
              </a:lnSpc>
              <a:spcAft>
                <a:spcPts val="1000"/>
              </a:spcAft>
              <a:buFont typeface="Wingdings" panose="05000000000000000000" pitchFamily="2" charset="2"/>
              <a:buChar char=""/>
            </a:pPr>
            <a:r>
              <a:rPr lang="id-ID" sz="2400">
                <a:solidFill>
                  <a:srgbClr val="24292F"/>
                </a:solidFill>
                <a:latin typeface="+mj-lt"/>
              </a:rPr>
              <a:t>nomor telepon</a:t>
            </a:r>
            <a:endParaRPr lang="en-ID" sz="2400">
              <a:solidFill>
                <a:srgbClr val="24292F"/>
              </a:solidFill>
              <a:latin typeface="+mj-lt"/>
            </a:endParaRPr>
          </a:p>
          <a:p>
            <a:pPr marL="0" lvl="2">
              <a:lnSpc>
                <a:spcPct val="150000"/>
              </a:lnSpc>
              <a:spcAft>
                <a:spcPts val="1000"/>
              </a:spcAft>
            </a:pPr>
            <a:endParaRPr lang="en-ID" sz="2400">
              <a:solidFill>
                <a:srgbClr val="24292F"/>
              </a:solidFill>
              <a:latin typeface="+mj-lt"/>
            </a:endParaRPr>
          </a:p>
          <a:p>
            <a:pPr marL="0" lvl="2">
              <a:lnSpc>
                <a:spcPct val="150000"/>
              </a:lnSpc>
              <a:spcAft>
                <a:spcPts val="1000"/>
              </a:spcAft>
            </a:pPr>
            <a:r>
              <a:rPr lang="id-ID" sz="2400">
                <a:solidFill>
                  <a:srgbClr val="24292F"/>
                </a:solidFill>
                <a:latin typeface="+mj-lt"/>
              </a:rPr>
              <a:t>Bahasa pemrograman yang menerapkan ER mulai dari Perl, PHP, Python, Java, JavaScript hingga VB. Diterapkan pada Unix melalui utility grep dan  awk, begitu juga dengan Windows dan OS lain dengan berbagai program lainnya.</a:t>
            </a:r>
            <a:endParaRPr lang="en-ID" sz="2400">
              <a:solidFill>
                <a:srgbClr val="24292F"/>
              </a:solidFill>
              <a:latin typeface="+mj-lt"/>
            </a:endParaRPr>
          </a:p>
        </p:txBody>
      </p:sp>
    </p:spTree>
    <p:extLst>
      <p:ext uri="{BB962C8B-B14F-4D97-AF65-F5344CB8AC3E}">
        <p14:creationId xmlns:p14="http://schemas.microsoft.com/office/powerpoint/2010/main" val="3418826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CBB3F0-D638-438B-A002-5724C37FC838}"/>
              </a:ext>
            </a:extLst>
          </p:cNvPr>
          <p:cNvSpPr txBox="1"/>
          <p:nvPr/>
        </p:nvSpPr>
        <p:spPr>
          <a:xfrm>
            <a:off x="128789" y="161673"/>
            <a:ext cx="11934422" cy="6617196"/>
          </a:xfrm>
          <a:prstGeom prst="rect">
            <a:avLst/>
          </a:prstGeom>
          <a:noFill/>
        </p:spPr>
        <p:txBody>
          <a:bodyPr wrap="square" rtlCol="0">
            <a:spAutoFit/>
          </a:bodyPr>
          <a:lstStyle/>
          <a:p>
            <a:r>
              <a:rPr lang="en-US" sz="2400">
                <a:solidFill>
                  <a:srgbClr val="24292F"/>
                </a:solidFill>
                <a:latin typeface="+mj-lt"/>
              </a:rPr>
              <a:t>B</a:t>
            </a:r>
            <a:r>
              <a:rPr lang="en-ID" sz="2400">
                <a:solidFill>
                  <a:srgbClr val="24292F"/>
                </a:solidFill>
                <a:latin typeface="+mj-lt"/>
              </a:rPr>
              <a:t>erikut adalah beberapa contoh penggunaan ekspresi reguler dalam pemrograman Python :</a:t>
            </a:r>
          </a:p>
          <a:p>
            <a:pPr marL="457200" indent="-457200">
              <a:buAutoNum type="arabicPeriod"/>
            </a:pPr>
            <a:r>
              <a:rPr lang="en-ID" sz="2400">
                <a:solidFill>
                  <a:srgbClr val="24292F"/>
                </a:solidFill>
                <a:latin typeface="+mj-lt"/>
              </a:rPr>
              <a:t>Validasi Email: Menggunakan ekspresi reguler untuk memvalidasi apakah suatu string merupakan alamat email yang valid.</a:t>
            </a:r>
          </a:p>
          <a:p>
            <a:pPr marL="457200" indent="-457200">
              <a:buAutoNum type="arabicPeriod"/>
            </a:pPr>
            <a:r>
              <a:rPr lang="en-ID" sz="2400">
                <a:solidFill>
                  <a:srgbClr val="24292F"/>
                </a:solidFill>
                <a:latin typeface="+mj-lt"/>
              </a:rPr>
              <a:t>Ekstraksi Nomor Telepon: Menggunakan ekspresi reguler untuk mengekstrak nomor telepon dari suatu teks.</a:t>
            </a:r>
          </a:p>
          <a:p>
            <a:pPr marL="457200" indent="-457200">
              <a:buAutoNum type="arabicPeriod"/>
            </a:pPr>
            <a:r>
              <a:rPr lang="nn-NO" sz="2400">
                <a:solidFill>
                  <a:srgbClr val="24292F"/>
                </a:solidFill>
                <a:latin typeface="+mj-lt"/>
              </a:rPr>
              <a:t>Pencarian Kata Kunci: Menggunakan ekspresi reguler untuk mencari kata kunci tertentu dalam teks.</a:t>
            </a:r>
            <a:endParaRPr lang="en-ID" sz="2400">
              <a:solidFill>
                <a:srgbClr val="24292F"/>
              </a:solidFill>
              <a:latin typeface="+mj-lt"/>
            </a:endParaRPr>
          </a:p>
          <a:p>
            <a:pPr marL="457200" indent="-457200">
              <a:buAutoNum type="arabicPeriod"/>
            </a:pPr>
            <a:r>
              <a:rPr lang="en-ID" sz="2400">
                <a:solidFill>
                  <a:srgbClr val="24292F"/>
                </a:solidFill>
                <a:latin typeface="+mj-lt"/>
              </a:rPr>
              <a:t>Penggantian Teks: Menggunakan ekspresi reguler untuk menggantikan teks tertentu dengan teks lainnya.</a:t>
            </a:r>
          </a:p>
          <a:p>
            <a:pPr marL="457200" indent="-457200">
              <a:buAutoNum type="arabicPeriod"/>
            </a:pPr>
            <a:endParaRPr lang="en-ID" sz="2400">
              <a:solidFill>
                <a:srgbClr val="24292F"/>
              </a:solidFill>
              <a:latin typeface="+mj-lt"/>
            </a:endParaRPr>
          </a:p>
          <a:p>
            <a:r>
              <a:rPr lang="en-ID" sz="2400">
                <a:solidFill>
                  <a:srgbClr val="24292F"/>
                </a:solidFill>
                <a:latin typeface="+mj-lt"/>
              </a:rPr>
              <a:t>Penggunaan ekspresi reguler dalam pemrograman Python sangat fleksibel dan dapat disesuaikan dengan kebutuhan Anda. Dalam contoh-contoh di atas, ekspresi reguler digunakan untuk validasi, pencarian, ekstraksi, dan penggantian teks.</a:t>
            </a:r>
          </a:p>
          <a:p>
            <a:endParaRPr lang="en-ID" sz="2400">
              <a:solidFill>
                <a:srgbClr val="24292F"/>
              </a:solidFill>
              <a:latin typeface="+mj-lt"/>
            </a:endParaRPr>
          </a:p>
          <a:p>
            <a:r>
              <a:rPr lang="en-ID" sz="2400">
                <a:solidFill>
                  <a:srgbClr val="24292F"/>
                </a:solidFill>
                <a:latin typeface="+mj-lt"/>
              </a:rPr>
              <a:t>Link source code :</a:t>
            </a:r>
          </a:p>
          <a:p>
            <a:r>
              <a:rPr lang="en-ID" sz="2000">
                <a:solidFill>
                  <a:srgbClr val="24292F"/>
                </a:solidFill>
                <a:latin typeface="+mj-lt"/>
                <a:hlinkClick r:id="rId2"/>
              </a:rPr>
              <a:t>https://drive.google.com/drive/folders/1f3FtGl55TcikfxC1SFCCCVmWFUFZOQoQ?usp=sharing</a:t>
            </a:r>
            <a:endParaRPr lang="en-ID" sz="2000">
              <a:solidFill>
                <a:srgbClr val="24292F"/>
              </a:solidFill>
              <a:latin typeface="+mj-lt"/>
            </a:endParaRPr>
          </a:p>
          <a:p>
            <a:endParaRPr lang="en-ID" sz="2000">
              <a:solidFill>
                <a:srgbClr val="24292F"/>
              </a:solidFill>
              <a:latin typeface="+mj-lt"/>
            </a:endParaRPr>
          </a:p>
        </p:txBody>
      </p:sp>
    </p:spTree>
    <p:extLst>
      <p:ext uri="{BB962C8B-B14F-4D97-AF65-F5344CB8AC3E}">
        <p14:creationId xmlns:p14="http://schemas.microsoft.com/office/powerpoint/2010/main" val="2156115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CBB3F0-D638-438B-A002-5724C37FC838}"/>
              </a:ext>
            </a:extLst>
          </p:cNvPr>
          <p:cNvSpPr txBox="1"/>
          <p:nvPr/>
        </p:nvSpPr>
        <p:spPr>
          <a:xfrm>
            <a:off x="128789" y="161673"/>
            <a:ext cx="11934422" cy="2246769"/>
          </a:xfrm>
          <a:prstGeom prst="rect">
            <a:avLst/>
          </a:prstGeom>
          <a:noFill/>
        </p:spPr>
        <p:txBody>
          <a:bodyPr wrap="square" rtlCol="0">
            <a:spAutoFit/>
          </a:bodyPr>
          <a:lstStyle/>
          <a:p>
            <a:r>
              <a:rPr lang="en-US" sz="2400">
                <a:solidFill>
                  <a:srgbClr val="24292F"/>
                </a:solidFill>
                <a:latin typeface="+mj-lt"/>
              </a:rPr>
              <a:t>Python Jupyter Notebook bisa diinstall atau bisa online :</a:t>
            </a:r>
          </a:p>
          <a:p>
            <a:pPr marL="457200" indent="-457200">
              <a:buFont typeface="Arial" panose="020B0604020202020204" pitchFamily="34" charset="0"/>
              <a:buChar char="•"/>
            </a:pPr>
            <a:r>
              <a:rPr lang="en-US" sz="2400">
                <a:solidFill>
                  <a:srgbClr val="24292F"/>
                </a:solidFill>
                <a:latin typeface="+mj-lt"/>
              </a:rPr>
              <a:t>Install Anaconda untuk paket lengkap belajar Python :</a:t>
            </a:r>
          </a:p>
          <a:p>
            <a:pPr marL="450850"/>
            <a:r>
              <a:rPr lang="en-ID" sz="2000">
                <a:solidFill>
                  <a:srgbClr val="24292F"/>
                </a:solidFill>
                <a:latin typeface="+mj-lt"/>
                <a:hlinkClick r:id="rId2"/>
              </a:rPr>
              <a:t>https://www.anaconda.com/download</a:t>
            </a:r>
            <a:endParaRPr lang="en-ID" sz="2000">
              <a:solidFill>
                <a:srgbClr val="24292F"/>
              </a:solidFill>
              <a:latin typeface="+mj-lt"/>
            </a:endParaRPr>
          </a:p>
          <a:p>
            <a:pPr marL="457200" indent="-457200">
              <a:buFont typeface="Arial" panose="020B0604020202020204" pitchFamily="34" charset="0"/>
              <a:buChar char="•"/>
            </a:pPr>
            <a:r>
              <a:rPr lang="en-ID" sz="2400">
                <a:solidFill>
                  <a:srgbClr val="24292F"/>
                </a:solidFill>
                <a:latin typeface="+mj-lt"/>
              </a:rPr>
              <a:t>Python melalui Google Drive :</a:t>
            </a:r>
          </a:p>
          <a:p>
            <a:pPr marL="914400" lvl="1" indent="-457200">
              <a:buFont typeface="Courier New" panose="02070309020205020404" pitchFamily="49" charset="0"/>
              <a:buChar char="o"/>
            </a:pPr>
            <a:r>
              <a:rPr lang="en-ID" sz="2400">
                <a:solidFill>
                  <a:srgbClr val="24292F"/>
                </a:solidFill>
                <a:latin typeface="+mj-lt"/>
              </a:rPr>
              <a:t>Buka Google Drive -&gt; New Folder -&gt; More -&gt; +Connect more apps -&gt; ketikkan Colaboratory -&gt; Install -&gt; Python sudah embedded ke Gdrive</a:t>
            </a:r>
            <a:endParaRPr lang="en-ID" sz="2000">
              <a:solidFill>
                <a:srgbClr val="24292F"/>
              </a:solidFill>
              <a:latin typeface="+mj-lt"/>
            </a:endParaRPr>
          </a:p>
        </p:txBody>
      </p:sp>
      <p:pic>
        <p:nvPicPr>
          <p:cNvPr id="4" name="Picture 3">
            <a:extLst>
              <a:ext uri="{FF2B5EF4-FFF2-40B4-BE49-F238E27FC236}">
                <a16:creationId xmlns:a16="http://schemas.microsoft.com/office/drawing/2014/main" id="{69F26405-BC95-42B5-8635-1DE7DDBE23A0}"/>
              </a:ext>
            </a:extLst>
          </p:cNvPr>
          <p:cNvPicPr>
            <a:picLocks noChangeAspect="1"/>
          </p:cNvPicPr>
          <p:nvPr/>
        </p:nvPicPr>
        <p:blipFill>
          <a:blip r:embed="rId3"/>
          <a:stretch>
            <a:fillRect/>
          </a:stretch>
        </p:blipFill>
        <p:spPr>
          <a:xfrm>
            <a:off x="1198875" y="2412507"/>
            <a:ext cx="2896607" cy="3390499"/>
          </a:xfrm>
          <a:prstGeom prst="rect">
            <a:avLst/>
          </a:prstGeom>
        </p:spPr>
      </p:pic>
    </p:spTree>
    <p:extLst>
      <p:ext uri="{BB962C8B-B14F-4D97-AF65-F5344CB8AC3E}">
        <p14:creationId xmlns:p14="http://schemas.microsoft.com/office/powerpoint/2010/main" val="4149483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CBB3F0-D638-438B-A002-5724C37FC838}"/>
              </a:ext>
            </a:extLst>
          </p:cNvPr>
          <p:cNvSpPr txBox="1"/>
          <p:nvPr/>
        </p:nvSpPr>
        <p:spPr>
          <a:xfrm>
            <a:off x="128789" y="161673"/>
            <a:ext cx="11934422" cy="2677656"/>
          </a:xfrm>
          <a:prstGeom prst="rect">
            <a:avLst/>
          </a:prstGeom>
          <a:noFill/>
        </p:spPr>
        <p:txBody>
          <a:bodyPr wrap="square" rtlCol="0">
            <a:spAutoFit/>
          </a:bodyPr>
          <a:lstStyle/>
          <a:p>
            <a:r>
              <a:rPr lang="en-ID" sz="2400">
                <a:solidFill>
                  <a:srgbClr val="24292F"/>
                </a:solidFill>
                <a:latin typeface="+mj-lt"/>
              </a:rPr>
              <a:t>Ekspresi Reguler (ER), atau dalam bahasa Inggris disebut Regular Expression (regex atau regexp), adalah suatu urutan karakter yang membentuk pola pencarian dan manipulasi teks. ER digunakan untuk mencocokkan atau mengidentifikasi pola tertentu dalam sebuah teks, melakukan pencarian dan penggantian string, serta melakukan berbagai operasi pemrosesan teks lainnya. ER sangat berguna dalam pemrograman, pengembangan web, pemrosesan bahasa alami, dan banyak bidang lainnya.</a:t>
            </a:r>
          </a:p>
          <a:p>
            <a:r>
              <a:rPr lang="it-IT" sz="2400">
                <a:solidFill>
                  <a:srgbClr val="24292F"/>
                </a:solidFill>
                <a:latin typeface="+mj-lt"/>
              </a:rPr>
              <a:t>Contoh sederhana dari ekspresi reguler adalah:</a:t>
            </a:r>
            <a:endParaRPr lang="en-ID" sz="2400">
              <a:solidFill>
                <a:srgbClr val="24292F"/>
              </a:solidFill>
              <a:latin typeface="+mj-lt"/>
            </a:endParaRPr>
          </a:p>
        </p:txBody>
      </p:sp>
      <p:pic>
        <p:nvPicPr>
          <p:cNvPr id="4" name="Picture 3">
            <a:extLst>
              <a:ext uri="{FF2B5EF4-FFF2-40B4-BE49-F238E27FC236}">
                <a16:creationId xmlns:a16="http://schemas.microsoft.com/office/drawing/2014/main" id="{8E4953CD-725F-44AB-9511-5D236E6B21AB}"/>
              </a:ext>
            </a:extLst>
          </p:cNvPr>
          <p:cNvPicPr>
            <a:picLocks noChangeAspect="1"/>
          </p:cNvPicPr>
          <p:nvPr/>
        </p:nvPicPr>
        <p:blipFill>
          <a:blip r:embed="rId2"/>
          <a:stretch>
            <a:fillRect/>
          </a:stretch>
        </p:blipFill>
        <p:spPr>
          <a:xfrm>
            <a:off x="300507" y="2947987"/>
            <a:ext cx="3429989" cy="1804317"/>
          </a:xfrm>
          <a:prstGeom prst="rect">
            <a:avLst/>
          </a:prstGeom>
        </p:spPr>
      </p:pic>
      <p:sp>
        <p:nvSpPr>
          <p:cNvPr id="5" name="TextBox 4">
            <a:extLst>
              <a:ext uri="{FF2B5EF4-FFF2-40B4-BE49-F238E27FC236}">
                <a16:creationId xmlns:a16="http://schemas.microsoft.com/office/drawing/2014/main" id="{4677C907-4328-4D0D-AC61-02407ED20F78}"/>
              </a:ext>
            </a:extLst>
          </p:cNvPr>
          <p:cNvSpPr txBox="1"/>
          <p:nvPr/>
        </p:nvSpPr>
        <p:spPr>
          <a:xfrm>
            <a:off x="128789" y="4860962"/>
            <a:ext cx="11934422" cy="1569660"/>
          </a:xfrm>
          <a:prstGeom prst="rect">
            <a:avLst/>
          </a:prstGeom>
          <a:noFill/>
        </p:spPr>
        <p:txBody>
          <a:bodyPr wrap="square" rtlCol="0">
            <a:spAutoFit/>
          </a:bodyPr>
          <a:lstStyle/>
          <a:p>
            <a:r>
              <a:rPr lang="it-IT" sz="2400">
                <a:solidFill>
                  <a:srgbClr val="24292F"/>
                </a:solidFill>
                <a:latin typeface="+mj-lt"/>
              </a:rPr>
              <a:t>Dalam ekspresi reguler di atas, `\d` </a:t>
            </a:r>
            <a:r>
              <a:rPr lang="en-ID" sz="2400">
                <a:solidFill>
                  <a:srgbClr val="24292F"/>
                </a:solidFill>
                <a:latin typeface="+mj-lt"/>
              </a:rPr>
              <a:t>menggantikan digit (0-9), dan angka di dalam kurung kurawal mengindikasikan jumlah karakter yang diharapkan. Sehingga ekspresi di atas akan cocok dengan pola tiga digit, tanda hubung, dua digit, tanda hubung, dan empat digit, mirip dengan format nomor sosial (misalnya: 123-45-6789).</a:t>
            </a:r>
          </a:p>
        </p:txBody>
      </p:sp>
    </p:spTree>
    <p:extLst>
      <p:ext uri="{BB962C8B-B14F-4D97-AF65-F5344CB8AC3E}">
        <p14:creationId xmlns:p14="http://schemas.microsoft.com/office/powerpoint/2010/main" val="3452584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Cover and End Slide Master">
  <a:themeElements>
    <a:clrScheme name="ALLPPT-COLOR-A36">
      <a:dk1>
        <a:sysClr val="windowText" lastClr="000000"/>
      </a:dk1>
      <a:lt1>
        <a:sysClr val="window" lastClr="FFFFFF"/>
      </a:lt1>
      <a:dk2>
        <a:srgbClr val="1F497D"/>
      </a:dk2>
      <a:lt2>
        <a:srgbClr val="EEECE1"/>
      </a:lt2>
      <a:accent1>
        <a:srgbClr val="F5679D"/>
      </a:accent1>
      <a:accent2>
        <a:srgbClr val="B754BA"/>
      </a:accent2>
      <a:accent3>
        <a:srgbClr val="F5679D"/>
      </a:accent3>
      <a:accent4>
        <a:srgbClr val="B754BA"/>
      </a:accent4>
      <a:accent5>
        <a:srgbClr val="F5679D"/>
      </a:accent5>
      <a:accent6>
        <a:srgbClr val="B754BA"/>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6">
      <a:dk1>
        <a:sysClr val="windowText" lastClr="000000"/>
      </a:dk1>
      <a:lt1>
        <a:sysClr val="window" lastClr="FFFFFF"/>
      </a:lt1>
      <a:dk2>
        <a:srgbClr val="1F497D"/>
      </a:dk2>
      <a:lt2>
        <a:srgbClr val="EEECE1"/>
      </a:lt2>
      <a:accent1>
        <a:srgbClr val="F5679D"/>
      </a:accent1>
      <a:accent2>
        <a:srgbClr val="B754BA"/>
      </a:accent2>
      <a:accent3>
        <a:srgbClr val="F5679D"/>
      </a:accent3>
      <a:accent4>
        <a:srgbClr val="B754BA"/>
      </a:accent4>
      <a:accent5>
        <a:srgbClr val="F5679D"/>
      </a:accent5>
      <a:accent6>
        <a:srgbClr val="B754BA"/>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6">
      <a:dk1>
        <a:sysClr val="windowText" lastClr="000000"/>
      </a:dk1>
      <a:lt1>
        <a:sysClr val="window" lastClr="FFFFFF"/>
      </a:lt1>
      <a:dk2>
        <a:srgbClr val="1F497D"/>
      </a:dk2>
      <a:lt2>
        <a:srgbClr val="EEECE1"/>
      </a:lt2>
      <a:accent1>
        <a:srgbClr val="F5679D"/>
      </a:accent1>
      <a:accent2>
        <a:srgbClr val="B754BA"/>
      </a:accent2>
      <a:accent3>
        <a:srgbClr val="F5679D"/>
      </a:accent3>
      <a:accent4>
        <a:srgbClr val="B754BA"/>
      </a:accent4>
      <a:accent5>
        <a:srgbClr val="F5679D"/>
      </a:accent5>
      <a:accent6>
        <a:srgbClr val="B754BA"/>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4299</TotalTime>
  <Words>1229</Words>
  <Application>Microsoft Office PowerPoint</Application>
  <PresentationFormat>Widescreen</PresentationFormat>
  <Paragraphs>76</Paragraphs>
  <Slides>17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Calibri</vt:lpstr>
      <vt:lpstr>Cambria Math</vt:lpstr>
      <vt:lpstr>Courier New</vt:lpstr>
      <vt:lpstr>IBM Plex Sans Condensed</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Santi Rahayu</cp:lastModifiedBy>
  <cp:revision>288</cp:revision>
  <dcterms:created xsi:type="dcterms:W3CDTF">2019-01-14T06:35:35Z</dcterms:created>
  <dcterms:modified xsi:type="dcterms:W3CDTF">2023-11-13T09:05:15Z</dcterms:modified>
</cp:coreProperties>
</file>