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33"/>
  </p:notesMasterIdLst>
  <p:sldIdLst>
    <p:sldId id="318" r:id="rId4"/>
    <p:sldId id="274" r:id="rId5"/>
    <p:sldId id="346" r:id="rId6"/>
    <p:sldId id="278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31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8" autoAdjust="0"/>
    <p:restoredTop sz="94637" autoAdjust="0"/>
  </p:normalViewPr>
  <p:slideViewPr>
    <p:cSldViewPr snapToGrid="0" showGuides="1">
      <p:cViewPr varScale="1">
        <p:scale>
          <a:sx n="63" d="100"/>
          <a:sy n="63" d="100"/>
        </p:scale>
        <p:origin x="72" y="29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8214A-D8B3-4915-8962-B43E5231684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158C4-8972-4A9B-866C-EFB23766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06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17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76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56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13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96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b="0" i="0">
                <a:solidFill>
                  <a:srgbClr val="374151"/>
                </a:solidFill>
                <a:effectLst/>
                <a:latin typeface="Söhne"/>
              </a:rPr>
              <a:t>Σ = {0}, </a:t>
            </a:r>
            <a:r>
              <a:rPr lang="en-ID" b="0" i="0">
                <a:solidFill>
                  <a:srgbClr val="374151"/>
                </a:solidFill>
                <a:effectLst/>
                <a:latin typeface="Söhne"/>
              </a:rPr>
              <a:t>itu berarti bahwa alfabet atau himpunan simbol-simbol yang digunakan dalam bahasa atau otomata tersebut hanya terdiri dari satu simbol, yaitu angka 0</a:t>
            </a:r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28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51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70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29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92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76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16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29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0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1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D" b="0" i="0">
                <a:solidFill>
                  <a:srgbClr val="374151"/>
                </a:solidFill>
                <a:effectLst/>
                <a:latin typeface="Söhne"/>
              </a:rPr>
              <a:t>Simbol </a:t>
            </a:r>
            <a:r>
              <a:rPr lang="el-GR" b="0" i="0">
                <a:solidFill>
                  <a:srgbClr val="374151"/>
                </a:solidFill>
                <a:effectLst/>
                <a:latin typeface="Söhne"/>
              </a:rPr>
              <a:t>δ' </a:t>
            </a:r>
            <a:r>
              <a:rPr lang="en-ID" b="0" i="0">
                <a:solidFill>
                  <a:srgbClr val="374151"/>
                </a:solidFill>
                <a:effectLst/>
                <a:latin typeface="Söhne"/>
              </a:rPr>
              <a:t>dalam alfabet Yunani dibaca sebagai "delta prime" atau "delta dash". Dalam beberapa konteks, simbol ini juga bisa merujuk pada variasi atau turunan dari simbol </a:t>
            </a:r>
            <a:r>
              <a:rPr lang="el-GR" b="0" i="0">
                <a:solidFill>
                  <a:srgbClr val="374151"/>
                </a:solidFill>
                <a:effectLst/>
                <a:latin typeface="Söhne"/>
              </a:rPr>
              <a:t>δ (</a:t>
            </a:r>
            <a:r>
              <a:rPr lang="en-ID" b="0" i="0">
                <a:solidFill>
                  <a:srgbClr val="374151"/>
                </a:solidFill>
                <a:effectLst/>
                <a:latin typeface="Söhne"/>
              </a:rPr>
              <a:t>delta). Misalnya, dalam matematika, kita bisa menggunakan </a:t>
            </a:r>
            <a:r>
              <a:rPr lang="el-GR" b="0" i="0">
                <a:solidFill>
                  <a:srgbClr val="374151"/>
                </a:solidFill>
                <a:effectLst/>
                <a:latin typeface="Söhne"/>
              </a:rPr>
              <a:t>δ' </a:t>
            </a:r>
            <a:r>
              <a:rPr lang="en-ID" b="0" i="0">
                <a:solidFill>
                  <a:srgbClr val="374151"/>
                </a:solidFill>
                <a:effectLst/>
                <a:latin typeface="Söhne"/>
              </a:rPr>
              <a:t>untuk menunjukkan turunan pertama dari suatu variabel.</a:t>
            </a:r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3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3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2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10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10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4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5459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5065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:a16="http://schemas.microsoft.com/office/drawing/2014/main" id="{CB821F81-D971-447A-9F62-3EA4CC06FAB5}"/>
              </a:ext>
            </a:extLst>
          </p:cNvPr>
          <p:cNvGrpSpPr/>
          <p:nvPr userDrawn="1"/>
        </p:nvGrpSpPr>
        <p:grpSpPr>
          <a:xfrm>
            <a:off x="695113" y="3086064"/>
            <a:ext cx="4041398" cy="3178628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2569" y="3263177"/>
            <a:ext cx="3705117" cy="2109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78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11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8" r:id="rId10"/>
    <p:sldLayoutId id="2147483675" r:id="rId11"/>
    <p:sldLayoutId id="2147483665" r:id="rId12"/>
    <p:sldLayoutId id="2147483676" r:id="rId13"/>
    <p:sldLayoutId id="2147483677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30" name="TextBox 29">
            <a:hlinkClick r:id="rId2"/>
            <a:extLst>
              <a:ext uri="{FF2B5EF4-FFF2-40B4-BE49-F238E27FC236}">
                <a16:creationId xmlns:a16="http://schemas.microsoft.com/office/drawing/2014/main" id="{CDC4192D-84E9-4F3F-9604-7F6D64D0572A}"/>
              </a:ext>
            </a:extLst>
          </p:cNvPr>
          <p:cNvSpPr txBox="1"/>
          <p:nvPr/>
        </p:nvSpPr>
        <p:spPr>
          <a:xfrm>
            <a:off x="700164" y="6298219"/>
            <a:ext cx="6153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A5B418-7A5F-44EA-82E3-8A2612CBABD9}"/>
              </a:ext>
            </a:extLst>
          </p:cNvPr>
          <p:cNvSpPr txBox="1"/>
          <p:nvPr/>
        </p:nvSpPr>
        <p:spPr>
          <a:xfrm>
            <a:off x="470538" y="947909"/>
            <a:ext cx="1043786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D" altLang="ko-KR" sz="4400">
                <a:cs typeface="Arial" pitchFamily="34" charset="0"/>
              </a:rPr>
              <a:t>Ekuivalensi NFA dengan </a:t>
            </a:r>
            <a:r>
              <a:rPr lang="az-Cyrl-AZ" altLang="ko-KR" sz="4400">
                <a:cs typeface="Arial" pitchFamily="34" charset="0"/>
              </a:rPr>
              <a:t>Є-</a:t>
            </a:r>
            <a:r>
              <a:rPr lang="en-ID" altLang="ko-KR" sz="4400">
                <a:cs typeface="Arial" pitchFamily="34" charset="0"/>
              </a:rPr>
              <a:t>Move</a:t>
            </a:r>
          </a:p>
          <a:p>
            <a:r>
              <a:rPr lang="en-ID" altLang="ko-KR" sz="4400">
                <a:cs typeface="Arial" pitchFamily="34" charset="0"/>
              </a:rPr>
              <a:t>Ke NFA tanpa </a:t>
            </a:r>
            <a:r>
              <a:rPr lang="az-Cyrl-AZ" altLang="ko-KR" sz="4400">
                <a:cs typeface="Arial" pitchFamily="34" charset="0"/>
              </a:rPr>
              <a:t>Є-</a:t>
            </a:r>
            <a:r>
              <a:rPr lang="en-ID" altLang="ko-KR" sz="4400">
                <a:cs typeface="Arial" pitchFamily="34" charset="0"/>
              </a:rPr>
              <a:t>Move</a:t>
            </a:r>
            <a:endParaRPr lang="ko-KR" altLang="en-US" sz="4400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3DD5DA-3E06-4076-85C4-A64BE98A12DF}"/>
              </a:ext>
            </a:extLst>
          </p:cNvPr>
          <p:cNvSpPr txBox="1"/>
          <p:nvPr/>
        </p:nvSpPr>
        <p:spPr>
          <a:xfrm>
            <a:off x="625084" y="4124987"/>
            <a:ext cx="61537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>
                <a:cs typeface="Arial" pitchFamily="34" charset="0"/>
              </a:rPr>
              <a:t>Santi Rahayu, S.Kom., M.Kom.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158262" y="144211"/>
            <a:ext cx="11843238" cy="6569578"/>
          </a:xfrm>
          <a:prstGeom prst="frame">
            <a:avLst>
              <a:gd name="adj1" fmla="val 6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9194FD-B992-4FAE-8B0D-4A724A27D295}"/>
              </a:ext>
            </a:extLst>
          </p:cNvPr>
          <p:cNvSpPr txBox="1"/>
          <p:nvPr/>
        </p:nvSpPr>
        <p:spPr>
          <a:xfrm>
            <a:off x="145348" y="60915"/>
            <a:ext cx="11901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000"/>
              </a:spcAft>
              <a:buFont typeface="+mj-lt"/>
              <a:buAutoNum type="arabicPeriod" startAt="5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Kemudian, tentukanlah himpunan  state  akhir untuk NFA tanpa  є – move ini. Himpunan state akhir semula adalah {q3}. Karena tidak ada state lain yang є – closure – nya memuat q3 , maka himpunan state akhir sekarang tetap {q3}. Sehingga diperoleh diagram transisi sebagai berikut.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237EA-163E-4D42-9995-2FA75298F21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480" y="1672430"/>
            <a:ext cx="6912398" cy="422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8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9194FD-B992-4FAE-8B0D-4A724A27D295}"/>
              </a:ext>
            </a:extLst>
          </p:cNvPr>
          <p:cNvSpPr txBox="1"/>
          <p:nvPr/>
        </p:nvSpPr>
        <p:spPr>
          <a:xfrm>
            <a:off x="145348" y="193183"/>
            <a:ext cx="11901303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Contoh 2 :</a:t>
            </a:r>
          </a:p>
          <a:p>
            <a:pPr algn="just"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uat NFA yang ekuivalen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dari diagram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NFA є – move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berikut</a:t>
            </a:r>
            <a:endParaRPr 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14659D-1EF3-4A32-8B88-49305EAE633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646" y="1456166"/>
            <a:ext cx="4345297" cy="416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258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9194FD-B992-4FAE-8B0D-4A724A27D295}"/>
              </a:ext>
            </a:extLst>
          </p:cNvPr>
          <p:cNvSpPr txBox="1"/>
          <p:nvPr/>
        </p:nvSpPr>
        <p:spPr>
          <a:xfrm>
            <a:off x="145348" y="12877"/>
            <a:ext cx="11901303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Jawab 2 :</a:t>
            </a:r>
          </a:p>
          <a:p>
            <a:pPr algn="just"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 5 langkah proses, yaitu :</a:t>
            </a:r>
          </a:p>
          <a:p>
            <a:pPr algn="just"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Buatlah tabel transisi dari NFA є – move di atas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3CD10-246C-430E-868D-D9F26457CF1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275" y="1443926"/>
            <a:ext cx="4650842" cy="284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B8A170-9EED-4EBF-8E8E-480F5E0571A8}"/>
              </a:ext>
            </a:extLst>
          </p:cNvPr>
          <p:cNvSpPr txBox="1"/>
          <p:nvPr/>
        </p:nvSpPr>
        <p:spPr>
          <a:xfrm>
            <a:off x="145348" y="4429249"/>
            <a:ext cx="1190130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Tentukan є-closure untuk setiap state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1" algn="just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Є – Closure ( q0 ) = { q0, q1 }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1" algn="just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Є – Closure (q1 ) = { q1 }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1" algn="just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Є – Closure (q2 ) = { q0, q1, q2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}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B8A170-9EED-4EBF-8E8E-480F5E0571A8}"/>
              </a:ext>
            </a:extLst>
          </p:cNvPr>
          <p:cNvSpPr txBox="1"/>
          <p:nvPr/>
        </p:nvSpPr>
        <p:spPr>
          <a:xfrm>
            <a:off x="145348" y="204978"/>
            <a:ext cx="11901303" cy="579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000"/>
              </a:spcAft>
              <a:buFont typeface="+mj-lt"/>
              <a:buAutoNum type="arabicPeriod" startAt="3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Carilah setiap fungsi transisi hasil dari pengubahan NFA є – move ke NFA tanpa є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move.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Fungsi transisi itu ditandai dengan simbol δ’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 (q0 , a )  = є_cl (δ (є_cl(q0),a))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371600" indent="457200"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є_cl (q0)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586230" indent="242570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{ q0,  q1} 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586230" indent="242570"/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(q0 , b )  = є_cl (δ (є_cl(q0),b))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586230" indent="242570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є_cl (q2)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586230" indent="242570"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{ q0, q1 , q2}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586230" indent="242570">
              <a:spcAft>
                <a:spcPts val="1000"/>
              </a:spcAft>
            </a:pP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31215" indent="831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δ’ (q1 , a )  = є_cl (δ (є_cl(q1),a))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	       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є_cl (Ø 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	       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Ø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7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B8A170-9EED-4EBF-8E8E-480F5E0571A8}"/>
              </a:ext>
            </a:extLst>
          </p:cNvPr>
          <p:cNvSpPr txBox="1"/>
          <p:nvPr/>
        </p:nvSpPr>
        <p:spPr>
          <a:xfrm>
            <a:off x="145348" y="204978"/>
            <a:ext cx="11901303" cy="543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δ’ (q1 , b )  = є_cl (δ (є_cl(q1),b))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1"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	     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= є_cl (q2)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45615" lvl="1" indent="831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{ q0, q1  , q2}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45615" lvl="1" indent="83185">
              <a:spcAft>
                <a:spcPts val="1000"/>
              </a:spcAft>
            </a:pP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914400" lvl="1" indent="45720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(q2 , a )  = є_cl (δ (є_cl(q2),a))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828800" lvl="1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= є_cl (q0)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828800" lvl="1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{ q0, q1 } 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828800" lvl="1">
              <a:spcAft>
                <a:spcPts val="1000"/>
              </a:spcAft>
            </a:pP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914400" lvl="1" indent="45720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(q2 , b )  = є_cl (δ (є_cl(q2),b))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45615" lvl="1" indent="831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є_cl (q2)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45615" lvl="1" indent="831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{ q0, q1  , q2}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B8A170-9EED-4EBF-8E8E-480F5E0571A8}"/>
              </a:ext>
            </a:extLst>
          </p:cNvPr>
          <p:cNvSpPr txBox="1"/>
          <p:nvPr/>
        </p:nvSpPr>
        <p:spPr>
          <a:xfrm>
            <a:off x="145348" y="204978"/>
            <a:ext cx="11901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000"/>
              </a:spcAft>
              <a:buFont typeface="+mj-lt"/>
              <a:buAutoNum type="arabicPeriod" startAt="4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Buatlah tabel transisi dari fungsi transisi yang telah dibuat pada langkah sebelumnya.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712B9-AD38-4B10-8F0C-51F1F47B00A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311" y="1035974"/>
            <a:ext cx="5805671" cy="479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55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B8A170-9EED-4EBF-8E8E-480F5E0571A8}"/>
              </a:ext>
            </a:extLst>
          </p:cNvPr>
          <p:cNvSpPr txBox="1"/>
          <p:nvPr/>
        </p:nvSpPr>
        <p:spPr>
          <a:xfrm>
            <a:off x="145348" y="204978"/>
            <a:ext cx="11901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000"/>
              </a:spcAft>
              <a:buFont typeface="+mj-lt"/>
              <a:buAutoNum type="arabicPeriod" startAt="5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Kemudian, tentukanlah himpunan  state  akhir untuk NFA tanpa  є – move ini. Himpunan state akhir semula adalah {q0}. Kita lihat є_cl (q2) = { q0, q1, q2} , maka himpunan state akhir sekarang adalah {q0, q2 }. Sehingga diperoleh diagram transisi sebagai berikut.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DEA0B-F108-4548-921D-CEDA013C0DE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5745" y="1969220"/>
            <a:ext cx="4883844" cy="441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01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9194FD-B992-4FAE-8B0D-4A724A27D295}"/>
              </a:ext>
            </a:extLst>
          </p:cNvPr>
          <p:cNvSpPr txBox="1"/>
          <p:nvPr/>
        </p:nvSpPr>
        <p:spPr>
          <a:xfrm>
            <a:off x="145348" y="193183"/>
            <a:ext cx="11901303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Contoh 3 :</a:t>
            </a:r>
          </a:p>
          <a:p>
            <a:pPr algn="just"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uat NFA yang ekuivalen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dari diagram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NFA є – move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berikut</a:t>
            </a:r>
            <a:endParaRPr 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1AF78C-2C4B-4DDB-9586-A124C836DFF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684" y="1370062"/>
            <a:ext cx="5477127" cy="20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14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9194FD-B992-4FAE-8B0D-4A724A27D295}"/>
              </a:ext>
            </a:extLst>
          </p:cNvPr>
          <p:cNvSpPr txBox="1"/>
          <p:nvPr/>
        </p:nvSpPr>
        <p:spPr>
          <a:xfrm>
            <a:off x="145348" y="12877"/>
            <a:ext cx="11901303" cy="6304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Jawab 3 :</a:t>
            </a:r>
          </a:p>
          <a:p>
            <a:pPr algn="just"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Diketahui :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Σ = {0}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 5 langkah proses, yaitu :</a:t>
            </a:r>
          </a:p>
          <a:p>
            <a:pPr marL="457200" indent="-457200" algn="just">
              <a:spcAft>
                <a:spcPts val="1000"/>
              </a:spcAft>
              <a:buAutoNum type="arabicPeriod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Buatlah tabel transisi dari NFA є – move di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sebelumnya</a:t>
            </a:r>
          </a:p>
          <a:p>
            <a:pPr marL="457200" indent="-457200" algn="just">
              <a:spcAft>
                <a:spcPts val="1000"/>
              </a:spcAft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 algn="just">
              <a:spcAft>
                <a:spcPts val="1000"/>
              </a:spcAft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 algn="just">
              <a:spcAft>
                <a:spcPts val="1000"/>
              </a:spcAft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 algn="just">
              <a:spcAft>
                <a:spcPts val="1000"/>
              </a:spcAft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 algn="just">
              <a:spcAft>
                <a:spcPts val="1000"/>
              </a:spcAft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 algn="just">
              <a:spcAft>
                <a:spcPts val="1000"/>
              </a:spcAft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 algn="just">
              <a:spcAft>
                <a:spcPts val="1000"/>
              </a:spcAft>
              <a:buAutoNum type="arabicPeriod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Tentukan є-closure untuk setiap state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48590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Є – Closure ( q0 ) = { q0, q1 }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48590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Є – Closure (q1 ) = { q1 }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BB74B-602B-4B76-A5E7-FD4E41E081D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707" y="1875040"/>
            <a:ext cx="3396384" cy="258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56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9194FD-B992-4FAE-8B0D-4A724A27D295}"/>
              </a:ext>
            </a:extLst>
          </p:cNvPr>
          <p:cNvSpPr txBox="1"/>
          <p:nvPr/>
        </p:nvSpPr>
        <p:spPr>
          <a:xfrm>
            <a:off x="145348" y="12877"/>
            <a:ext cx="11901303" cy="405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000"/>
              </a:spcAft>
              <a:buFont typeface="+mj-lt"/>
              <a:buAutoNum type="arabicPeriod" startAt="3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Carilah setiap fungsi transisi hasil dari pengubahan NFA є – move ke NFA tanpa є – move. Fungsi transisi itu ditandai dengan simbol δ’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48590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(q0 , 0 )  = є_cl (δ (є_cl(q0),0))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943100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= є_cl (q0)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94310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{ q0,  q1} 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943100">
              <a:spcAft>
                <a:spcPts val="1000"/>
              </a:spcAft>
            </a:pP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914400" indent="45720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δ’ (q1 , 0 )  = є_cl (δ (є_cl(q1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943100"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= є_cl (Ø 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          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Ø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AA93F-331F-4FA0-ACA9-8DF9E6D9325F}"/>
              </a:ext>
            </a:extLst>
          </p:cNvPr>
          <p:cNvSpPr txBox="1"/>
          <p:nvPr/>
        </p:nvSpPr>
        <p:spPr>
          <a:xfrm>
            <a:off x="145347" y="4266223"/>
            <a:ext cx="11901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000"/>
              </a:spcAft>
              <a:buFont typeface="+mj-lt"/>
              <a:buAutoNum type="arabicPeriod" startAt="4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Buatlah tabel transisi dari fungsi transisi yang telah dibuat pada langkah sebelumnya.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701B4-C0EF-42F2-AED8-E8C6958E714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2382" y="4681720"/>
            <a:ext cx="2781330" cy="206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36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91A18A-7559-4485-BC2C-6ACBBA9F87DF}"/>
              </a:ext>
            </a:extLst>
          </p:cNvPr>
          <p:cNvSpPr txBox="1"/>
          <p:nvPr/>
        </p:nvSpPr>
        <p:spPr>
          <a:xfrm>
            <a:off x="5454594" y="2907884"/>
            <a:ext cx="6529588" cy="12618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altLang="ko-KR" sz="2700" b="1">
                <a:cs typeface="Arial" pitchFamily="34" charset="0"/>
              </a:rPr>
              <a:t>Ekuivalensi NFA dengan </a:t>
            </a:r>
            <a:r>
              <a:rPr lang="az-Cyrl-AZ" altLang="ko-KR" sz="2700" b="1">
                <a:cs typeface="Arial" pitchFamily="34" charset="0"/>
              </a:rPr>
              <a:t>Є-</a:t>
            </a:r>
            <a:r>
              <a:rPr lang="en-ID" altLang="ko-KR" sz="2700" b="1">
                <a:cs typeface="Arial" pitchFamily="34" charset="0"/>
              </a:rPr>
              <a:t>Move Ke NFA tanpa </a:t>
            </a:r>
            <a:r>
              <a:rPr lang="az-Cyrl-AZ" altLang="ko-KR" sz="2700" b="1">
                <a:cs typeface="Arial" pitchFamily="34" charset="0"/>
              </a:rPr>
              <a:t>Є-</a:t>
            </a:r>
            <a:r>
              <a:rPr lang="en-ID" altLang="ko-KR" sz="2700" b="1">
                <a:cs typeface="Arial" pitchFamily="34" charset="0"/>
              </a:rPr>
              <a:t>Move</a:t>
            </a:r>
            <a:endParaRPr lang="ko-KR" altLang="en-US" sz="2700" b="1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958978" y="5654727"/>
            <a:ext cx="367518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4400">
                <a:solidFill>
                  <a:schemeClr val="tx1"/>
                </a:solidFill>
                <a:effectLst/>
                <a:latin typeface="+mj-lt"/>
              </a:rPr>
              <a:t>Pembahasan :</a:t>
            </a:r>
            <a:endParaRPr lang="ko-KR" altLang="en-US" sz="440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Frame 31">
            <a:extLst>
              <a:ext uri="{FF2B5EF4-FFF2-40B4-BE49-F238E27FC236}">
                <a16:creationId xmlns:a16="http://schemas.microsoft.com/office/drawing/2014/main" id="{7743A25F-03FC-44F7-8250-3C453927250D}"/>
              </a:ext>
            </a:extLst>
          </p:cNvPr>
          <p:cNvSpPr/>
          <p:nvPr/>
        </p:nvSpPr>
        <p:spPr>
          <a:xfrm>
            <a:off x="383931" y="449155"/>
            <a:ext cx="4825280" cy="6021984"/>
          </a:xfrm>
          <a:prstGeom prst="frame">
            <a:avLst>
              <a:gd name="adj1" fmla="val 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9194FD-B992-4FAE-8B0D-4A724A27D295}"/>
              </a:ext>
            </a:extLst>
          </p:cNvPr>
          <p:cNvSpPr txBox="1"/>
          <p:nvPr/>
        </p:nvSpPr>
        <p:spPr>
          <a:xfrm>
            <a:off x="145348" y="12877"/>
            <a:ext cx="11901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000"/>
              </a:spcAft>
              <a:buFont typeface="+mj-lt"/>
              <a:buAutoNum type="arabicPeriod" startAt="5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Kemudian, tentukanlah himpunan  state  akhir untuk NFA tanpa  є – move ini. Himpunan  state  akhir semula adalah {q1}.  Kita lihat  є_cl (q0) =  { q0,  q1  }  , maka himpunan state akhir sekarang adalah {q0, q1 }. Sehingga diperoleh diagram transisi sebagai berikut.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D268E-4721-476B-8E73-A228353B2F1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5508" y="1908666"/>
            <a:ext cx="5982370" cy="262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7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9194FD-B992-4FAE-8B0D-4A724A27D295}"/>
              </a:ext>
            </a:extLst>
          </p:cNvPr>
          <p:cNvSpPr txBox="1"/>
          <p:nvPr/>
        </p:nvSpPr>
        <p:spPr>
          <a:xfrm>
            <a:off x="145348" y="193183"/>
            <a:ext cx="11901303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Contoh 4 :</a:t>
            </a:r>
          </a:p>
          <a:p>
            <a:pPr algn="just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Buatlah NFA tanpa є – move yang ekuivalen  dengan NFA є – Move pada gambar berikut ini.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Σ = {0, 1, 2}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8EA85-A4C5-4D00-B4E3-C1717769CEB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604" y="2205066"/>
            <a:ext cx="7542846" cy="24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9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9194FD-B992-4FAE-8B0D-4A724A27D295}"/>
              </a:ext>
            </a:extLst>
          </p:cNvPr>
          <p:cNvSpPr txBox="1"/>
          <p:nvPr/>
        </p:nvSpPr>
        <p:spPr>
          <a:xfrm>
            <a:off x="145348" y="12877"/>
            <a:ext cx="11901303" cy="617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Jawab 4 :</a:t>
            </a:r>
          </a:p>
          <a:p>
            <a:pPr algn="just"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 5 langkah proses, yaitu :</a:t>
            </a:r>
          </a:p>
          <a:p>
            <a:pPr marL="457200" indent="-457200" algn="just">
              <a:spcAft>
                <a:spcPts val="1000"/>
              </a:spcAft>
              <a:buAutoNum type="arabicPeriod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Buatlah tabel transisi dari NFA є – move di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sebelumnya</a:t>
            </a:r>
          </a:p>
          <a:p>
            <a:pPr marL="457200" indent="-457200" algn="just">
              <a:spcAft>
                <a:spcPts val="1000"/>
              </a:spcAft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 algn="just">
              <a:spcAft>
                <a:spcPts val="1000"/>
              </a:spcAft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 algn="just">
              <a:spcAft>
                <a:spcPts val="1000"/>
              </a:spcAft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 algn="just">
              <a:spcAft>
                <a:spcPts val="1000"/>
              </a:spcAft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 algn="just">
              <a:spcAft>
                <a:spcPts val="1000"/>
              </a:spcAft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 algn="just">
              <a:spcAft>
                <a:spcPts val="1000"/>
              </a:spcAft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 algn="just">
              <a:spcAft>
                <a:spcPts val="1000"/>
              </a:spcAft>
              <a:buAutoNum type="arabicPeriod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Tentukan є-closure untuk setiap state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Є – Closure ( q0 ) = { q0, q1,  q2}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Є – Closure (q1 ) = { q1, q2}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Є – Closure (q2 ) = {q2}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D1859-815D-4BE1-B013-9C166DAFC33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569" y="1512194"/>
            <a:ext cx="5356891" cy="247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19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9194FD-B992-4FAE-8B0D-4A724A27D295}"/>
              </a:ext>
            </a:extLst>
          </p:cNvPr>
          <p:cNvSpPr txBox="1"/>
          <p:nvPr/>
        </p:nvSpPr>
        <p:spPr>
          <a:xfrm>
            <a:off x="145348" y="12877"/>
            <a:ext cx="11901303" cy="649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000"/>
              </a:spcAft>
              <a:buFont typeface="+mj-lt"/>
              <a:buAutoNum type="arabicPeriod" startAt="3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Carilah setiap fungsi transisi hasil dari pengubahan NFA є – move ke NFA tanpa є – move. Fungsi transisi itu ditandai dengan simbol δ’ 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(q0 , 0 )  = є_cl (δ (є_cl(q0),0))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	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= є_cl (q0)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	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= { q0,  q1, q2}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(q0 , 1 )  = є_cl (δ (є_cl(q0),1))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	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є_cl (q1)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	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{q1, q2}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(q0 , 2 )  = є_cl (δ (є_cl(q0),2))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	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є_cl (q2)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	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{q2}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(q1 , 0 )  = є_cl (δ (є_cl(q1),0))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	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є_cl (Ø)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586230" indent="242570"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{ Ø }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4AA93F-331F-4FA0-ACA9-8DF9E6D9325F}"/>
              </a:ext>
            </a:extLst>
          </p:cNvPr>
          <p:cNvSpPr txBox="1"/>
          <p:nvPr/>
        </p:nvSpPr>
        <p:spPr>
          <a:xfrm>
            <a:off x="145347" y="209373"/>
            <a:ext cx="11901303" cy="6304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45720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(q1 , 1 )  = є_cl (δ (є_cl(q1),1))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 indent="457200"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є_cl (q1)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 indent="457200"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{q1, q2}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586230" indent="24257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45720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(q1 , 2 )  = є_cl (δ (є_cl(q1),2))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 indent="457200"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= є_cl (q2)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 indent="45720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{q2}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45720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(q2 , 0 )  = є_cl (δ (є_cl(q2),0))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 indent="45720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є_cl (Ø)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129030" indent="45720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{ Ø } 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45720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(q2, 1 )  = є_cl (δ (є_cl(q2),1))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48590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є_cl (Ø)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48590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{ Ø }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4AA93F-331F-4FA0-ACA9-8DF9E6D9325F}"/>
              </a:ext>
            </a:extLst>
          </p:cNvPr>
          <p:cNvSpPr txBox="1"/>
          <p:nvPr/>
        </p:nvSpPr>
        <p:spPr>
          <a:xfrm>
            <a:off x="145347" y="209373"/>
            <a:ext cx="11901303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45720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(q2 , 2 )  = є_cl (δ (є_cl(q2),2))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485900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= є_cl (q2)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48590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{q2}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9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4AA93F-331F-4FA0-ACA9-8DF9E6D9325F}"/>
              </a:ext>
            </a:extLst>
          </p:cNvPr>
          <p:cNvSpPr txBox="1"/>
          <p:nvPr/>
        </p:nvSpPr>
        <p:spPr>
          <a:xfrm>
            <a:off x="145347" y="157857"/>
            <a:ext cx="11901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000"/>
              </a:spcAft>
              <a:buFont typeface="+mj-lt"/>
              <a:buAutoNum type="arabicPeriod" startAt="4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Buatlah tabel transisi dari fungsi transisi yang telah dibuat pada langkah sebelumnya.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E9743-59A4-42CE-BE4E-35A0596CE2F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248" y="988854"/>
            <a:ext cx="8064755" cy="265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41A022-9BD3-4B23-B568-32624D02296D}"/>
              </a:ext>
            </a:extLst>
          </p:cNvPr>
          <p:cNvSpPr txBox="1"/>
          <p:nvPr/>
        </p:nvSpPr>
        <p:spPr>
          <a:xfrm>
            <a:off x="103032" y="3812145"/>
            <a:ext cx="1190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000"/>
              </a:spcAft>
              <a:buFont typeface="+mj-lt"/>
              <a:buAutoNum type="arabicPeriod" startAt="5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impunan  state  akhir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{q0,  q1,  q2}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830421" y="3112370"/>
            <a:ext cx="477715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sz="4000">
                <a:effectLst/>
              </a:rPr>
              <a:t>Bahan Diskusi</a:t>
            </a:r>
            <a:endParaRPr lang="ko-KR" altLang="en-US" sz="4000">
              <a:effectLst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2D8ABFD-32F4-48D4-A747-54E2A7C16EFD}"/>
              </a:ext>
            </a:extLst>
          </p:cNvPr>
          <p:cNvSpPr/>
          <p:nvPr/>
        </p:nvSpPr>
        <p:spPr>
          <a:xfrm>
            <a:off x="6649914" y="2496817"/>
            <a:ext cx="4957659" cy="1938992"/>
          </a:xfrm>
          <a:prstGeom prst="frame">
            <a:avLst>
              <a:gd name="adj1" fmla="val 32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9194FD-B992-4FAE-8B0D-4A724A27D295}"/>
              </a:ext>
            </a:extLst>
          </p:cNvPr>
          <p:cNvSpPr txBox="1"/>
          <p:nvPr/>
        </p:nvSpPr>
        <p:spPr>
          <a:xfrm>
            <a:off x="179079" y="183074"/>
            <a:ext cx="1190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Soal 1 :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2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4871986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>
                <a:solidFill>
                  <a:schemeClr val="bg1"/>
                </a:solidFill>
                <a:cs typeface="Arial" pitchFamily="34" charset="0"/>
              </a:rPr>
              <a:t>Terimakasih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553792" y="5887648"/>
            <a:ext cx="11140225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ID" sz="1867">
                <a:solidFill>
                  <a:schemeClr val="bg1"/>
                </a:solidFill>
                <a:cs typeface="Arial" pitchFamily="34" charset="0"/>
              </a:rPr>
              <a:t>"Kuliah dan wisuda itu seperti crafting di game. Kamu kumpulin material ilmu, lalu kamu pake buat upgrade diri sendiri. Dan saat kamu sudah full level, tadaa! Karaktermu jadi lulusan sejati! 🎮🎓“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35589AA-CC95-4039-BAAD-5A45BF58E08C}"/>
              </a:ext>
            </a:extLst>
          </p:cNvPr>
          <p:cNvSpPr/>
          <p:nvPr/>
        </p:nvSpPr>
        <p:spPr>
          <a:xfrm>
            <a:off x="224911" y="4871986"/>
            <a:ext cx="11758411" cy="1925029"/>
          </a:xfrm>
          <a:prstGeom prst="frame">
            <a:avLst>
              <a:gd name="adj1" fmla="val 32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830421" y="2496817"/>
            <a:ext cx="477715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ID" altLang="ko-KR" sz="4000">
                <a:effectLst/>
              </a:rPr>
              <a:t>Ekuivalensi NFA dengan </a:t>
            </a:r>
            <a:r>
              <a:rPr lang="az-Cyrl-AZ" altLang="ko-KR" sz="4000">
                <a:effectLst/>
              </a:rPr>
              <a:t>Є-</a:t>
            </a:r>
            <a:r>
              <a:rPr lang="en-ID" altLang="ko-KR" sz="4000">
                <a:effectLst/>
              </a:rPr>
              <a:t>Move Ke NFA tanpa </a:t>
            </a:r>
            <a:r>
              <a:rPr lang="az-Cyrl-AZ" altLang="ko-KR" sz="4000">
                <a:effectLst/>
              </a:rPr>
              <a:t>Є-</a:t>
            </a:r>
            <a:r>
              <a:rPr lang="en-ID" altLang="ko-KR" sz="4000">
                <a:effectLst/>
              </a:rPr>
              <a:t>Move</a:t>
            </a:r>
            <a:endParaRPr lang="ko-KR" altLang="en-US" sz="4000">
              <a:effectLst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2D8ABFD-32F4-48D4-A747-54E2A7C16EFD}"/>
              </a:ext>
            </a:extLst>
          </p:cNvPr>
          <p:cNvSpPr/>
          <p:nvPr/>
        </p:nvSpPr>
        <p:spPr>
          <a:xfrm>
            <a:off x="6649914" y="2496817"/>
            <a:ext cx="4957659" cy="1938992"/>
          </a:xfrm>
          <a:prstGeom prst="frame">
            <a:avLst>
              <a:gd name="adj1" fmla="val 32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57819"/>
            <a:ext cx="11573197" cy="1217769"/>
          </a:xfrm>
          <a:prstGeom prst="rect">
            <a:avLst/>
          </a:prstGeom>
        </p:spPr>
        <p:txBody>
          <a:bodyPr/>
          <a:lstStyle/>
          <a:p>
            <a:r>
              <a:rPr lang="en-ID" altLang="ko-KR" sz="3600"/>
              <a:t>Ekuivalensi NFA dengan </a:t>
            </a:r>
            <a:r>
              <a:rPr lang="az-Cyrl-AZ" altLang="ko-KR" sz="3600"/>
              <a:t>Є-</a:t>
            </a:r>
            <a:r>
              <a:rPr lang="en-ID" altLang="ko-KR" sz="3600"/>
              <a:t>Move</a:t>
            </a:r>
          </a:p>
          <a:p>
            <a:r>
              <a:rPr lang="en-ID" altLang="ko-KR" sz="3600"/>
              <a:t>Ke NFA tanpa </a:t>
            </a:r>
            <a:r>
              <a:rPr lang="az-Cyrl-AZ" altLang="ko-KR" sz="3600"/>
              <a:t>Є-</a:t>
            </a:r>
            <a:r>
              <a:rPr lang="en-ID" altLang="ko-KR" sz="3600"/>
              <a:t>Move</a:t>
            </a:r>
            <a:endParaRPr lang="ko-KR" altLang="en-US" sz="3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194FD-B992-4FAE-8B0D-4A724A27D295}"/>
              </a:ext>
            </a:extLst>
          </p:cNvPr>
          <p:cNvSpPr txBox="1"/>
          <p:nvPr/>
        </p:nvSpPr>
        <p:spPr>
          <a:xfrm>
            <a:off x="179079" y="1380808"/>
            <a:ext cx="11901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 sebuah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NFA (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Non-Deterministic Finite Automata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dengan є – move dapat kita peroleh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NFA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tanpa є – move yang ekuivalen.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id-ID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Contoh 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 :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ila kita punya NFA є – move, seperti pada gambar di bawah ini.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A91A0-2D17-49B1-9238-C3792C6A732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886" y="3593141"/>
            <a:ext cx="6225124" cy="320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9194FD-B992-4FAE-8B0D-4A724A27D295}"/>
              </a:ext>
            </a:extLst>
          </p:cNvPr>
          <p:cNvSpPr txBox="1"/>
          <p:nvPr/>
        </p:nvSpPr>
        <p:spPr>
          <a:xfrm>
            <a:off x="145348" y="60915"/>
            <a:ext cx="11901303" cy="648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 NFA є – move di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sebelumnya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akan dibuat NFA yang ekuivalen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dengan 5 langkah berikut :</a:t>
            </a:r>
          </a:p>
          <a:p>
            <a:pPr marL="457200" indent="-457200">
              <a:buAutoNum type="arabicPeriod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Buatlah tabel transisi dari NFA є – move di atas.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Tentukan є-closure untuk setiap state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038860">
              <a:lnSpc>
                <a:spcPct val="150000"/>
              </a:lnSpc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Є – Closure ( q0 ) = { q0, q1 }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038860">
              <a:lnSpc>
                <a:spcPct val="150000"/>
              </a:lnSpc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Є – Closure ( q1 ) = { q1 }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038860">
              <a:lnSpc>
                <a:spcPct val="150000"/>
              </a:lnSpc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Є – Closure ( q2 ) = { q2 }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038860">
              <a:lnSpc>
                <a:spcPct val="150000"/>
              </a:lnSpc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Є – Closure ( q3 ) = { q3 }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7BB223-5218-42B0-84D9-889CBA8C383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893" y="1160889"/>
            <a:ext cx="3518034" cy="269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230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9194FD-B992-4FAE-8B0D-4A724A27D295}"/>
              </a:ext>
            </a:extLst>
          </p:cNvPr>
          <p:cNvSpPr txBox="1"/>
          <p:nvPr/>
        </p:nvSpPr>
        <p:spPr>
          <a:xfrm>
            <a:off x="145348" y="60915"/>
            <a:ext cx="11901303" cy="6304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1000"/>
              </a:spcAft>
              <a:buFont typeface="+mj-lt"/>
              <a:buAutoNum type="arabicPeriod" startAt="3"/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Carilah setiap fungsi transisi hasil dari pengubahan NFA є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move ke NFA tanpa є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move. Fungsi transisi itu ditandai dengan simbol δ’</a:t>
            </a: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(q0 , a )  = є_cl (δ (є_cl(q0),a)) </a:t>
            </a: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		 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= є_cl (q2) </a:t>
            </a: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       = { q2 }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(q0 , b ) = є_cl (δ (є_cl(q0),b)) </a:t>
            </a: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	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= є_cl (q3) </a:t>
            </a: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		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= { q3 }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(q1 , a )  = є_cl (δ (є_cl(q1),a)) </a:t>
            </a: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		 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є_cl (q2) </a:t>
            </a: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		 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{ q2 } </a:t>
            </a: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1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9194FD-B992-4FAE-8B0D-4A724A27D295}"/>
              </a:ext>
            </a:extLst>
          </p:cNvPr>
          <p:cNvSpPr txBox="1"/>
          <p:nvPr/>
        </p:nvSpPr>
        <p:spPr>
          <a:xfrm>
            <a:off x="145348" y="60915"/>
            <a:ext cx="11901303" cy="543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(q1 , b ) = є_cl (δ (є_cl(q1),b)) </a:t>
            </a: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		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= є_cl (q2) </a:t>
            </a: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		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= { q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}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(q2 , a ) = є_cl (δ (є_cl(q2),a)) </a:t>
            </a: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		 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є_cl (Ø) </a:t>
            </a: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		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Ø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(q2 , b ) = є_cl (δ (є_cl(q2),b)) </a:t>
            </a: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		 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є_cl (Ø) </a:t>
            </a: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		 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Ø</a:t>
            </a:r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9194FD-B992-4FAE-8B0D-4A724A27D295}"/>
              </a:ext>
            </a:extLst>
          </p:cNvPr>
          <p:cNvSpPr txBox="1"/>
          <p:nvPr/>
        </p:nvSpPr>
        <p:spPr>
          <a:xfrm>
            <a:off x="145348" y="60915"/>
            <a:ext cx="1190130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026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(q3 , a ) = є_cl (δ (є_cl(q3),a))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		 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є_cl (Ø)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 indent="10414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Ø 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 indent="104140">
              <a:spcAft>
                <a:spcPts val="1000"/>
              </a:spcAft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δ’ (q3 , b ) = є_cl (δ (є_cl(q3),b))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 indent="10414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 є_cl (Ø)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810260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=Ø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9194FD-B992-4FAE-8B0D-4A724A27D295}"/>
              </a:ext>
            </a:extLst>
          </p:cNvPr>
          <p:cNvSpPr txBox="1"/>
          <p:nvPr/>
        </p:nvSpPr>
        <p:spPr>
          <a:xfrm>
            <a:off x="145348" y="60915"/>
            <a:ext cx="11901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000"/>
              </a:spcAft>
              <a:buFont typeface="+mj-lt"/>
              <a:buAutoNum type="arabicPeriod" startAt="4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Buatlah tabel transisi dari fungsi transisi yang telah dibuat pada langkah sebelumnya.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1FEB4-B065-468E-BDAB-0FD3E1921B1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127" y="891912"/>
            <a:ext cx="4048618" cy="306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75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4413</TotalTime>
  <Words>1863</Words>
  <Application>Microsoft Office PowerPoint</Application>
  <PresentationFormat>Widescreen</PresentationFormat>
  <Paragraphs>199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Söhne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sansanhayyu</cp:lastModifiedBy>
  <cp:revision>212</cp:revision>
  <dcterms:created xsi:type="dcterms:W3CDTF">2019-01-14T06:35:35Z</dcterms:created>
  <dcterms:modified xsi:type="dcterms:W3CDTF">2024-05-21T01:29:45Z</dcterms:modified>
</cp:coreProperties>
</file>