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Lst>
  <p:notesMasterIdLst>
    <p:notesMasterId r:id="rId40"/>
  </p:notesMasterIdLst>
  <p:sldIdLst>
    <p:sldId id="256" r:id="rId3"/>
    <p:sldId id="263" r:id="rId4"/>
    <p:sldId id="303" r:id="rId5"/>
    <p:sldId id="281" r:id="rId6"/>
    <p:sldId id="274" r:id="rId7"/>
    <p:sldId id="275" r:id="rId8"/>
    <p:sldId id="276" r:id="rId9"/>
    <p:sldId id="277" r:id="rId10"/>
    <p:sldId id="278" r:id="rId11"/>
    <p:sldId id="279" r:id="rId12"/>
    <p:sldId id="280" r:id="rId13"/>
    <p:sldId id="257" r:id="rId14"/>
    <p:sldId id="282" r:id="rId15"/>
    <p:sldId id="283" r:id="rId16"/>
    <p:sldId id="284" r:id="rId17"/>
    <p:sldId id="285" r:id="rId18"/>
    <p:sldId id="286" r:id="rId19"/>
    <p:sldId id="287" r:id="rId20"/>
    <p:sldId id="288" r:id="rId21"/>
    <p:sldId id="289" r:id="rId22"/>
    <p:sldId id="293" r:id="rId23"/>
    <p:sldId id="290" r:id="rId24"/>
    <p:sldId id="294" r:id="rId25"/>
    <p:sldId id="291" r:id="rId26"/>
    <p:sldId id="292" r:id="rId27"/>
    <p:sldId id="295" r:id="rId28"/>
    <p:sldId id="296" r:id="rId29"/>
    <p:sldId id="297" r:id="rId30"/>
    <p:sldId id="298" r:id="rId31"/>
    <p:sldId id="299" r:id="rId32"/>
    <p:sldId id="300" r:id="rId33"/>
    <p:sldId id="301" r:id="rId34"/>
    <p:sldId id="302" r:id="rId35"/>
    <p:sldId id="304" r:id="rId36"/>
    <p:sldId id="305" r:id="rId37"/>
    <p:sldId id="306" r:id="rId38"/>
    <p:sldId id="265"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0"/>
    <a:srgbClr val="008BD0"/>
    <a:srgbClr val="00A7FA"/>
    <a:srgbClr val="FB5252"/>
    <a:srgbClr val="FA1E1E"/>
    <a:srgbClr val="FC7878"/>
    <a:srgbClr val="7DD4FF"/>
    <a:srgbClr val="DDF4FF"/>
    <a:srgbClr val="C9EDFF"/>
    <a:srgbClr val="6DC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37" autoAdjust="0"/>
  </p:normalViewPr>
  <p:slideViewPr>
    <p:cSldViewPr snapToGrid="0" showGuides="1">
      <p:cViewPr>
        <p:scale>
          <a:sx n="70" d="100"/>
          <a:sy n="70" d="100"/>
        </p:scale>
        <p:origin x="738" y="8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9D02A-8680-4DFB-8B09-661F735DFCA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866A176D-D952-43F9-95C1-2A86ED05D992}">
      <dgm:prSet phldrT="[Text]"/>
      <dgm:spPr/>
      <dgm:t>
        <a:bodyPr/>
        <a:lstStyle/>
        <a:p>
          <a:r>
            <a:rPr lang="en-US"/>
            <a:t>FSA</a:t>
          </a:r>
          <a:endParaRPr lang="en-ID"/>
        </a:p>
      </dgm:t>
    </dgm:pt>
    <dgm:pt modelId="{8EB8F207-E93F-4A6A-BF72-26F8AA310D81}" type="parTrans" cxnId="{206DA76E-BEB1-44D3-A833-D5977557FA35}">
      <dgm:prSet/>
      <dgm:spPr/>
      <dgm:t>
        <a:bodyPr/>
        <a:lstStyle/>
        <a:p>
          <a:endParaRPr lang="en-ID"/>
        </a:p>
      </dgm:t>
    </dgm:pt>
    <dgm:pt modelId="{E9FB46DF-18BF-4B8F-A9B7-14E9B3CD1C8A}" type="sibTrans" cxnId="{206DA76E-BEB1-44D3-A833-D5977557FA35}">
      <dgm:prSet/>
      <dgm:spPr/>
      <dgm:t>
        <a:bodyPr/>
        <a:lstStyle/>
        <a:p>
          <a:endParaRPr lang="en-ID"/>
        </a:p>
      </dgm:t>
    </dgm:pt>
    <dgm:pt modelId="{D56D757F-1174-4210-ABC1-5DBCEAC3503E}">
      <dgm:prSet phldrT="[Text]"/>
      <dgm:spPr/>
      <dgm:t>
        <a:bodyPr/>
        <a:lstStyle/>
        <a:p>
          <a:r>
            <a:rPr lang="en-US"/>
            <a:t>DFA</a:t>
          </a:r>
          <a:endParaRPr lang="en-ID"/>
        </a:p>
      </dgm:t>
    </dgm:pt>
    <dgm:pt modelId="{5D9E437E-020C-40A7-8CC0-1FFCDC748CCD}" type="parTrans" cxnId="{B9A6AB08-FFA9-4073-BD0A-77BC0BB65377}">
      <dgm:prSet/>
      <dgm:spPr/>
      <dgm:t>
        <a:bodyPr/>
        <a:lstStyle/>
        <a:p>
          <a:endParaRPr lang="en-ID"/>
        </a:p>
      </dgm:t>
    </dgm:pt>
    <dgm:pt modelId="{8F53604E-19A7-4C8C-89E3-56DC5D2B220F}" type="sibTrans" cxnId="{B9A6AB08-FFA9-4073-BD0A-77BC0BB65377}">
      <dgm:prSet/>
      <dgm:spPr/>
      <dgm:t>
        <a:bodyPr/>
        <a:lstStyle/>
        <a:p>
          <a:endParaRPr lang="en-ID"/>
        </a:p>
      </dgm:t>
    </dgm:pt>
    <dgm:pt modelId="{1BCA34AC-8D2F-42D8-83DD-994EAFF1D8DD}">
      <dgm:prSet phldrT="[Text]"/>
      <dgm:spPr/>
      <dgm:t>
        <a:bodyPr/>
        <a:lstStyle/>
        <a:p>
          <a:r>
            <a:rPr lang="en-US"/>
            <a:t>NFA</a:t>
          </a:r>
          <a:endParaRPr lang="en-ID"/>
        </a:p>
      </dgm:t>
    </dgm:pt>
    <dgm:pt modelId="{1B3C3397-7DCF-4FEF-B5B7-80CBE693E804}" type="parTrans" cxnId="{F5EB7826-3CC1-4D3E-A10A-96C8F1474340}">
      <dgm:prSet/>
      <dgm:spPr/>
      <dgm:t>
        <a:bodyPr/>
        <a:lstStyle/>
        <a:p>
          <a:endParaRPr lang="en-ID"/>
        </a:p>
      </dgm:t>
    </dgm:pt>
    <dgm:pt modelId="{DA92D2F4-453B-4AC3-9944-67076B886F93}" type="sibTrans" cxnId="{F5EB7826-3CC1-4D3E-A10A-96C8F1474340}">
      <dgm:prSet/>
      <dgm:spPr/>
      <dgm:t>
        <a:bodyPr/>
        <a:lstStyle/>
        <a:p>
          <a:endParaRPr lang="en-ID"/>
        </a:p>
      </dgm:t>
    </dgm:pt>
    <dgm:pt modelId="{B6E81352-0D49-45AD-A1A9-374CDE31292E}" type="pres">
      <dgm:prSet presAssocID="{6649D02A-8680-4DFB-8B09-661F735DFCAC}" presName="diagram" presStyleCnt="0">
        <dgm:presLayoutVars>
          <dgm:chPref val="1"/>
          <dgm:dir/>
          <dgm:animOne val="branch"/>
          <dgm:animLvl val="lvl"/>
          <dgm:resizeHandles val="exact"/>
        </dgm:presLayoutVars>
      </dgm:prSet>
      <dgm:spPr/>
    </dgm:pt>
    <dgm:pt modelId="{18FC1429-04AA-4745-9919-6A2FB8DA8229}" type="pres">
      <dgm:prSet presAssocID="{866A176D-D952-43F9-95C1-2A86ED05D992}" presName="root1" presStyleCnt="0"/>
      <dgm:spPr/>
    </dgm:pt>
    <dgm:pt modelId="{417DB0BF-39D1-4D5D-A126-8D14CA3A3AAD}" type="pres">
      <dgm:prSet presAssocID="{866A176D-D952-43F9-95C1-2A86ED05D992}" presName="LevelOneTextNode" presStyleLbl="node0" presStyleIdx="0" presStyleCnt="1">
        <dgm:presLayoutVars>
          <dgm:chPref val="3"/>
        </dgm:presLayoutVars>
      </dgm:prSet>
      <dgm:spPr/>
    </dgm:pt>
    <dgm:pt modelId="{3E007648-10BE-4DEF-811B-98D5D193DE62}" type="pres">
      <dgm:prSet presAssocID="{866A176D-D952-43F9-95C1-2A86ED05D992}" presName="level2hierChild" presStyleCnt="0"/>
      <dgm:spPr/>
    </dgm:pt>
    <dgm:pt modelId="{44F9E483-58F6-4048-9DD3-BC57E1581C04}" type="pres">
      <dgm:prSet presAssocID="{5D9E437E-020C-40A7-8CC0-1FFCDC748CCD}" presName="conn2-1" presStyleLbl="parChTrans1D2" presStyleIdx="0" presStyleCnt="2"/>
      <dgm:spPr/>
    </dgm:pt>
    <dgm:pt modelId="{0064B2C2-1E97-4FF0-B729-D7BDE2B0160E}" type="pres">
      <dgm:prSet presAssocID="{5D9E437E-020C-40A7-8CC0-1FFCDC748CCD}" presName="connTx" presStyleLbl="parChTrans1D2" presStyleIdx="0" presStyleCnt="2"/>
      <dgm:spPr/>
    </dgm:pt>
    <dgm:pt modelId="{C03AEBB4-EF68-42DA-AB22-9B549DB5271E}" type="pres">
      <dgm:prSet presAssocID="{D56D757F-1174-4210-ABC1-5DBCEAC3503E}" presName="root2" presStyleCnt="0"/>
      <dgm:spPr/>
    </dgm:pt>
    <dgm:pt modelId="{FC7CAD39-9CBE-450A-9734-4A81D478CA0E}" type="pres">
      <dgm:prSet presAssocID="{D56D757F-1174-4210-ABC1-5DBCEAC3503E}" presName="LevelTwoTextNode" presStyleLbl="node2" presStyleIdx="0" presStyleCnt="2">
        <dgm:presLayoutVars>
          <dgm:chPref val="3"/>
        </dgm:presLayoutVars>
      </dgm:prSet>
      <dgm:spPr/>
    </dgm:pt>
    <dgm:pt modelId="{69B0D060-E4C3-4754-A594-58FC9D540E2A}" type="pres">
      <dgm:prSet presAssocID="{D56D757F-1174-4210-ABC1-5DBCEAC3503E}" presName="level3hierChild" presStyleCnt="0"/>
      <dgm:spPr/>
    </dgm:pt>
    <dgm:pt modelId="{FACBD8EB-712F-43FC-8317-D6A88574C981}" type="pres">
      <dgm:prSet presAssocID="{1B3C3397-7DCF-4FEF-B5B7-80CBE693E804}" presName="conn2-1" presStyleLbl="parChTrans1D2" presStyleIdx="1" presStyleCnt="2"/>
      <dgm:spPr/>
    </dgm:pt>
    <dgm:pt modelId="{6B4E41C4-0D8D-4711-81F8-D5DEB47111F3}" type="pres">
      <dgm:prSet presAssocID="{1B3C3397-7DCF-4FEF-B5B7-80CBE693E804}" presName="connTx" presStyleLbl="parChTrans1D2" presStyleIdx="1" presStyleCnt="2"/>
      <dgm:spPr/>
    </dgm:pt>
    <dgm:pt modelId="{BA544210-CB42-4290-9936-729619C655FF}" type="pres">
      <dgm:prSet presAssocID="{1BCA34AC-8D2F-42D8-83DD-994EAFF1D8DD}" presName="root2" presStyleCnt="0"/>
      <dgm:spPr/>
    </dgm:pt>
    <dgm:pt modelId="{E2454E3A-3867-441B-85B3-D01D620DB8AD}" type="pres">
      <dgm:prSet presAssocID="{1BCA34AC-8D2F-42D8-83DD-994EAFF1D8DD}" presName="LevelTwoTextNode" presStyleLbl="node2" presStyleIdx="1" presStyleCnt="2">
        <dgm:presLayoutVars>
          <dgm:chPref val="3"/>
        </dgm:presLayoutVars>
      </dgm:prSet>
      <dgm:spPr/>
    </dgm:pt>
    <dgm:pt modelId="{746C28F9-9A57-448B-9988-9CC640338D6B}" type="pres">
      <dgm:prSet presAssocID="{1BCA34AC-8D2F-42D8-83DD-994EAFF1D8DD}" presName="level3hierChild" presStyleCnt="0"/>
      <dgm:spPr/>
    </dgm:pt>
  </dgm:ptLst>
  <dgm:cxnLst>
    <dgm:cxn modelId="{B9A6AB08-FFA9-4073-BD0A-77BC0BB65377}" srcId="{866A176D-D952-43F9-95C1-2A86ED05D992}" destId="{D56D757F-1174-4210-ABC1-5DBCEAC3503E}" srcOrd="0" destOrd="0" parTransId="{5D9E437E-020C-40A7-8CC0-1FFCDC748CCD}" sibTransId="{8F53604E-19A7-4C8C-89E3-56DC5D2B220F}"/>
    <dgm:cxn modelId="{9CDC2525-6862-475B-9CF4-C3C93BE83D55}" type="presOf" srcId="{5D9E437E-020C-40A7-8CC0-1FFCDC748CCD}" destId="{44F9E483-58F6-4048-9DD3-BC57E1581C04}" srcOrd="0" destOrd="0" presId="urn:microsoft.com/office/officeart/2005/8/layout/hierarchy2"/>
    <dgm:cxn modelId="{F5EB7826-3CC1-4D3E-A10A-96C8F1474340}" srcId="{866A176D-D952-43F9-95C1-2A86ED05D992}" destId="{1BCA34AC-8D2F-42D8-83DD-994EAFF1D8DD}" srcOrd="1" destOrd="0" parTransId="{1B3C3397-7DCF-4FEF-B5B7-80CBE693E804}" sibTransId="{DA92D2F4-453B-4AC3-9944-67076B886F93}"/>
    <dgm:cxn modelId="{8482662E-72E6-435B-AEA7-8DAB18F97C63}" type="presOf" srcId="{1B3C3397-7DCF-4FEF-B5B7-80CBE693E804}" destId="{FACBD8EB-712F-43FC-8317-D6A88574C981}" srcOrd="0" destOrd="0" presId="urn:microsoft.com/office/officeart/2005/8/layout/hierarchy2"/>
    <dgm:cxn modelId="{5E76CC3E-4F32-4DCE-85F1-163834631128}" type="presOf" srcId="{1B3C3397-7DCF-4FEF-B5B7-80CBE693E804}" destId="{6B4E41C4-0D8D-4711-81F8-D5DEB47111F3}" srcOrd="1" destOrd="0" presId="urn:microsoft.com/office/officeart/2005/8/layout/hierarchy2"/>
    <dgm:cxn modelId="{171A8861-16D3-4AA5-B0F3-599AD95747F7}" type="presOf" srcId="{1BCA34AC-8D2F-42D8-83DD-994EAFF1D8DD}" destId="{E2454E3A-3867-441B-85B3-D01D620DB8AD}" srcOrd="0" destOrd="0" presId="urn:microsoft.com/office/officeart/2005/8/layout/hierarchy2"/>
    <dgm:cxn modelId="{206DA76E-BEB1-44D3-A833-D5977557FA35}" srcId="{6649D02A-8680-4DFB-8B09-661F735DFCAC}" destId="{866A176D-D952-43F9-95C1-2A86ED05D992}" srcOrd="0" destOrd="0" parTransId="{8EB8F207-E93F-4A6A-BF72-26F8AA310D81}" sibTransId="{E9FB46DF-18BF-4B8F-A9B7-14E9B3CD1C8A}"/>
    <dgm:cxn modelId="{5A63256F-1EB6-4B42-B056-F4CF5A34C260}" type="presOf" srcId="{5D9E437E-020C-40A7-8CC0-1FFCDC748CCD}" destId="{0064B2C2-1E97-4FF0-B729-D7BDE2B0160E}" srcOrd="1" destOrd="0" presId="urn:microsoft.com/office/officeart/2005/8/layout/hierarchy2"/>
    <dgm:cxn modelId="{5171FEAF-DFCE-4F5E-A727-288535C78A91}" type="presOf" srcId="{6649D02A-8680-4DFB-8B09-661F735DFCAC}" destId="{B6E81352-0D49-45AD-A1A9-374CDE31292E}" srcOrd="0" destOrd="0" presId="urn:microsoft.com/office/officeart/2005/8/layout/hierarchy2"/>
    <dgm:cxn modelId="{7E6B09F4-C37B-4EC5-9B40-D14B50C07DF3}" type="presOf" srcId="{D56D757F-1174-4210-ABC1-5DBCEAC3503E}" destId="{FC7CAD39-9CBE-450A-9734-4A81D478CA0E}" srcOrd="0" destOrd="0" presId="urn:microsoft.com/office/officeart/2005/8/layout/hierarchy2"/>
    <dgm:cxn modelId="{664766F6-34BC-49FF-A35D-3293B184AAD0}" type="presOf" srcId="{866A176D-D952-43F9-95C1-2A86ED05D992}" destId="{417DB0BF-39D1-4D5D-A126-8D14CA3A3AAD}" srcOrd="0" destOrd="0" presId="urn:microsoft.com/office/officeart/2005/8/layout/hierarchy2"/>
    <dgm:cxn modelId="{84215792-B38E-486E-8ECE-37577E8F9B59}" type="presParOf" srcId="{B6E81352-0D49-45AD-A1A9-374CDE31292E}" destId="{18FC1429-04AA-4745-9919-6A2FB8DA8229}" srcOrd="0" destOrd="0" presId="urn:microsoft.com/office/officeart/2005/8/layout/hierarchy2"/>
    <dgm:cxn modelId="{ECA9422C-FBDF-4C78-8EBF-F052643881D5}" type="presParOf" srcId="{18FC1429-04AA-4745-9919-6A2FB8DA8229}" destId="{417DB0BF-39D1-4D5D-A126-8D14CA3A3AAD}" srcOrd="0" destOrd="0" presId="urn:microsoft.com/office/officeart/2005/8/layout/hierarchy2"/>
    <dgm:cxn modelId="{EA3F7DD4-E944-4CAA-89BE-D01722788D12}" type="presParOf" srcId="{18FC1429-04AA-4745-9919-6A2FB8DA8229}" destId="{3E007648-10BE-4DEF-811B-98D5D193DE62}" srcOrd="1" destOrd="0" presId="urn:microsoft.com/office/officeart/2005/8/layout/hierarchy2"/>
    <dgm:cxn modelId="{5D33C1D3-A616-41C1-85D7-6A2788019946}" type="presParOf" srcId="{3E007648-10BE-4DEF-811B-98D5D193DE62}" destId="{44F9E483-58F6-4048-9DD3-BC57E1581C04}" srcOrd="0" destOrd="0" presId="urn:microsoft.com/office/officeart/2005/8/layout/hierarchy2"/>
    <dgm:cxn modelId="{A8AB5B1B-3272-440C-9127-A62187718C4A}" type="presParOf" srcId="{44F9E483-58F6-4048-9DD3-BC57E1581C04}" destId="{0064B2C2-1E97-4FF0-B729-D7BDE2B0160E}" srcOrd="0" destOrd="0" presId="urn:microsoft.com/office/officeart/2005/8/layout/hierarchy2"/>
    <dgm:cxn modelId="{85590271-332E-4021-B27B-0C18B0076231}" type="presParOf" srcId="{3E007648-10BE-4DEF-811B-98D5D193DE62}" destId="{C03AEBB4-EF68-42DA-AB22-9B549DB5271E}" srcOrd="1" destOrd="0" presId="urn:microsoft.com/office/officeart/2005/8/layout/hierarchy2"/>
    <dgm:cxn modelId="{A5105F4A-8B18-4DC6-8653-2BC86BCEDCB6}" type="presParOf" srcId="{C03AEBB4-EF68-42DA-AB22-9B549DB5271E}" destId="{FC7CAD39-9CBE-450A-9734-4A81D478CA0E}" srcOrd="0" destOrd="0" presId="urn:microsoft.com/office/officeart/2005/8/layout/hierarchy2"/>
    <dgm:cxn modelId="{90A3E4E2-7024-4FC5-897C-E398C263B49F}" type="presParOf" srcId="{C03AEBB4-EF68-42DA-AB22-9B549DB5271E}" destId="{69B0D060-E4C3-4754-A594-58FC9D540E2A}" srcOrd="1" destOrd="0" presId="urn:microsoft.com/office/officeart/2005/8/layout/hierarchy2"/>
    <dgm:cxn modelId="{24A21E82-802C-4FFE-90E3-D87F257BE332}" type="presParOf" srcId="{3E007648-10BE-4DEF-811B-98D5D193DE62}" destId="{FACBD8EB-712F-43FC-8317-D6A88574C981}" srcOrd="2" destOrd="0" presId="urn:microsoft.com/office/officeart/2005/8/layout/hierarchy2"/>
    <dgm:cxn modelId="{86823640-523F-426A-95B7-7561ACDA890E}" type="presParOf" srcId="{FACBD8EB-712F-43FC-8317-D6A88574C981}" destId="{6B4E41C4-0D8D-4711-81F8-D5DEB47111F3}" srcOrd="0" destOrd="0" presId="urn:microsoft.com/office/officeart/2005/8/layout/hierarchy2"/>
    <dgm:cxn modelId="{C129AD4F-DED5-4D7B-AD94-71103E3DBBD7}" type="presParOf" srcId="{3E007648-10BE-4DEF-811B-98D5D193DE62}" destId="{BA544210-CB42-4290-9936-729619C655FF}" srcOrd="3" destOrd="0" presId="urn:microsoft.com/office/officeart/2005/8/layout/hierarchy2"/>
    <dgm:cxn modelId="{3440F63E-A308-4827-B710-2708B7733EF7}" type="presParOf" srcId="{BA544210-CB42-4290-9936-729619C655FF}" destId="{E2454E3A-3867-441B-85B3-D01D620DB8AD}" srcOrd="0" destOrd="0" presId="urn:microsoft.com/office/officeart/2005/8/layout/hierarchy2"/>
    <dgm:cxn modelId="{781D0C94-5E0F-47E1-AE8D-CE6B55873723}" type="presParOf" srcId="{BA544210-CB42-4290-9936-729619C655FF}" destId="{746C28F9-9A57-448B-9988-9CC640338D6B}"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DB0BF-39D1-4D5D-A126-8D14CA3A3AAD}">
      <dsp:nvSpPr>
        <dsp:cNvPr id="0" name=""/>
        <dsp:cNvSpPr/>
      </dsp:nvSpPr>
      <dsp:spPr>
        <a:xfrm>
          <a:off x="6349" y="1863989"/>
          <a:ext cx="3381375" cy="1690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a:t>FSA</a:t>
          </a:r>
          <a:endParaRPr lang="en-ID" sz="6500" kern="1200"/>
        </a:p>
      </dsp:txBody>
      <dsp:txXfrm>
        <a:off x="55868" y="1913508"/>
        <a:ext cx="3282337" cy="1591649"/>
      </dsp:txXfrm>
    </dsp:sp>
    <dsp:sp modelId="{44F9E483-58F6-4048-9DD3-BC57E1581C04}">
      <dsp:nvSpPr>
        <dsp:cNvPr id="0" name=""/>
        <dsp:cNvSpPr/>
      </dsp:nvSpPr>
      <dsp:spPr>
        <a:xfrm rot="19457599">
          <a:off x="3231164" y="2195179"/>
          <a:ext cx="1665670" cy="56162"/>
        </a:xfrm>
        <a:custGeom>
          <a:avLst/>
          <a:gdLst/>
          <a:ahLst/>
          <a:cxnLst/>
          <a:rect l="0" t="0" r="0" b="0"/>
          <a:pathLst>
            <a:path>
              <a:moveTo>
                <a:pt x="0" y="28081"/>
              </a:moveTo>
              <a:lnTo>
                <a:pt x="1665670" y="280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4022358" y="2181619"/>
        <a:ext cx="83283" cy="83283"/>
      </dsp:txXfrm>
    </dsp:sp>
    <dsp:sp modelId="{FC7CAD39-9CBE-450A-9734-4A81D478CA0E}">
      <dsp:nvSpPr>
        <dsp:cNvPr id="0" name=""/>
        <dsp:cNvSpPr/>
      </dsp:nvSpPr>
      <dsp:spPr>
        <a:xfrm>
          <a:off x="4740275" y="891844"/>
          <a:ext cx="3381375" cy="1690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a:t>DFA</a:t>
          </a:r>
          <a:endParaRPr lang="en-ID" sz="6500" kern="1200"/>
        </a:p>
      </dsp:txBody>
      <dsp:txXfrm>
        <a:off x="4789794" y="941363"/>
        <a:ext cx="3282337" cy="1591649"/>
      </dsp:txXfrm>
    </dsp:sp>
    <dsp:sp modelId="{FACBD8EB-712F-43FC-8317-D6A88574C981}">
      <dsp:nvSpPr>
        <dsp:cNvPr id="0" name=""/>
        <dsp:cNvSpPr/>
      </dsp:nvSpPr>
      <dsp:spPr>
        <a:xfrm rot="2142401">
          <a:off x="3231164" y="3167325"/>
          <a:ext cx="1665670" cy="56162"/>
        </a:xfrm>
        <a:custGeom>
          <a:avLst/>
          <a:gdLst/>
          <a:ahLst/>
          <a:cxnLst/>
          <a:rect l="0" t="0" r="0" b="0"/>
          <a:pathLst>
            <a:path>
              <a:moveTo>
                <a:pt x="0" y="28081"/>
              </a:moveTo>
              <a:lnTo>
                <a:pt x="1665670" y="280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4022358" y="3153764"/>
        <a:ext cx="83283" cy="83283"/>
      </dsp:txXfrm>
    </dsp:sp>
    <dsp:sp modelId="{E2454E3A-3867-441B-85B3-D01D620DB8AD}">
      <dsp:nvSpPr>
        <dsp:cNvPr id="0" name=""/>
        <dsp:cNvSpPr/>
      </dsp:nvSpPr>
      <dsp:spPr>
        <a:xfrm>
          <a:off x="4740275" y="2836135"/>
          <a:ext cx="3381375" cy="1690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a:t>NFA</a:t>
          </a:r>
          <a:endParaRPr lang="en-ID" sz="6500" kern="1200"/>
        </a:p>
      </dsp:txBody>
      <dsp:txXfrm>
        <a:off x="4789794" y="2885654"/>
        <a:ext cx="3282337" cy="15916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87571-67ED-4D5C-8A51-7B273F6C9558}" type="datetimeFigureOut">
              <a:rPr lang="en-US" smtClean="0"/>
              <a:t>3/16/2024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99A76-1D45-489B-B381-45DC2D2554EF}" type="slidenum">
              <a:rPr lang="en-US" smtClean="0"/>
              <a:t>‹#›</a:t>
            </a:fld>
            <a:endParaRPr lang="en-US"/>
          </a:p>
        </p:txBody>
      </p:sp>
    </p:spTree>
    <p:extLst>
      <p:ext uri="{BB962C8B-B14F-4D97-AF65-F5344CB8AC3E}">
        <p14:creationId xmlns:p14="http://schemas.microsoft.com/office/powerpoint/2010/main" val="220410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='https://www.freepik.com/vectors/people'&gt;People vector created by stories - www.freepik.com&lt;/a&gt;</a:t>
            </a:r>
          </a:p>
        </p:txBody>
      </p:sp>
      <p:sp>
        <p:nvSpPr>
          <p:cNvPr id="4" name="Slide Number Placeholder 3"/>
          <p:cNvSpPr>
            <a:spLocks noGrp="1"/>
          </p:cNvSpPr>
          <p:nvPr>
            <p:ph type="sldNum" sz="quarter" idx="5"/>
          </p:nvPr>
        </p:nvSpPr>
        <p:spPr/>
        <p:txBody>
          <a:bodyPr/>
          <a:lstStyle/>
          <a:p>
            <a:fld id="{3B299A76-1D45-489B-B381-45DC2D2554EF}" type="slidenum">
              <a:rPr lang="en-US" smtClean="0"/>
              <a:t>1</a:t>
            </a:fld>
            <a:endParaRPr lang="en-US"/>
          </a:p>
        </p:txBody>
      </p:sp>
    </p:spTree>
    <p:extLst>
      <p:ext uri="{BB962C8B-B14F-4D97-AF65-F5344CB8AC3E}">
        <p14:creationId xmlns:p14="http://schemas.microsoft.com/office/powerpoint/2010/main" val="2177305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31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6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='https://www.freepik.com/vectors/people'&gt;People vector created by stories - www.freepik.com&lt;/a&gt;</a:t>
            </a:r>
          </a:p>
        </p:txBody>
      </p:sp>
      <p:sp>
        <p:nvSpPr>
          <p:cNvPr id="4" name="Slide Number Placeholder 3"/>
          <p:cNvSpPr>
            <a:spLocks noGrp="1"/>
          </p:cNvSpPr>
          <p:nvPr>
            <p:ph type="sldNum" sz="quarter" idx="5"/>
          </p:nvPr>
        </p:nvSpPr>
        <p:spPr/>
        <p:txBody>
          <a:bodyPr/>
          <a:lstStyle/>
          <a:p>
            <a:fld id="{3B299A76-1D45-489B-B381-45DC2D2554EF}" type="slidenum">
              <a:rPr lang="en-US" smtClean="0"/>
              <a:t>12</a:t>
            </a:fld>
            <a:endParaRPr lang="en-US"/>
          </a:p>
        </p:txBody>
      </p:sp>
    </p:spTree>
    <p:extLst>
      <p:ext uri="{BB962C8B-B14F-4D97-AF65-F5344CB8AC3E}">
        <p14:creationId xmlns:p14="http://schemas.microsoft.com/office/powerpoint/2010/main" val="3814249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033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75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13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43541"/>
                </a:solidFill>
                <a:effectLst/>
                <a:latin typeface="Söhne"/>
              </a:rPr>
              <a:t>Simbol </a:t>
            </a:r>
            <a:r>
              <a:rPr lang="el-GR" b="0" i="0">
                <a:solidFill>
                  <a:srgbClr val="343541"/>
                </a:solidFill>
                <a:effectLst/>
                <a:latin typeface="Söhne"/>
              </a:rPr>
              <a:t>δ</a:t>
            </a:r>
            <a:r>
              <a:rPr lang="en-US" b="0" i="0">
                <a:solidFill>
                  <a:srgbClr val="343541"/>
                </a:solidFill>
                <a:effectLst/>
                <a:latin typeface="Söhne"/>
              </a:rPr>
              <a:t> dibaca delta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926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='https://www.freepik.com/vectors/people'&gt;People vector created by stories - www.freepik.com&lt;/a&gt;</a:t>
            </a:r>
          </a:p>
        </p:txBody>
      </p:sp>
      <p:sp>
        <p:nvSpPr>
          <p:cNvPr id="4" name="Slide Number Placeholder 3"/>
          <p:cNvSpPr>
            <a:spLocks noGrp="1"/>
          </p:cNvSpPr>
          <p:nvPr>
            <p:ph type="sldNum" sz="quarter" idx="5"/>
          </p:nvPr>
        </p:nvSpPr>
        <p:spPr/>
        <p:txBody>
          <a:bodyPr/>
          <a:lstStyle/>
          <a:p>
            <a:fld id="{3B299A76-1D45-489B-B381-45DC2D2554EF}" type="slidenum">
              <a:rPr lang="en-US" smtClean="0"/>
              <a:t>17</a:t>
            </a:fld>
            <a:endParaRPr lang="en-US"/>
          </a:p>
        </p:txBody>
      </p:sp>
    </p:spTree>
    <p:extLst>
      <p:ext uri="{BB962C8B-B14F-4D97-AF65-F5344CB8AC3E}">
        <p14:creationId xmlns:p14="http://schemas.microsoft.com/office/powerpoint/2010/main" val="131854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302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85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='https://www.freepik.com/vectors/education'&gt;Education vector created by stories - www.freepik.com&lt;/a&gt;</a:t>
            </a:r>
          </a:p>
        </p:txBody>
      </p:sp>
      <p:sp>
        <p:nvSpPr>
          <p:cNvPr id="4" name="Slide Number Placeholder 3"/>
          <p:cNvSpPr>
            <a:spLocks noGrp="1"/>
          </p:cNvSpPr>
          <p:nvPr>
            <p:ph type="sldNum" sz="quarter" idx="5"/>
          </p:nvPr>
        </p:nvSpPr>
        <p:spPr/>
        <p:txBody>
          <a:bodyPr/>
          <a:lstStyle/>
          <a:p>
            <a:fld id="{3B299A76-1D45-489B-B381-45DC2D2554EF}" type="slidenum">
              <a:rPr lang="en-US" smtClean="0"/>
              <a:t>2</a:t>
            </a:fld>
            <a:endParaRPr lang="en-US"/>
          </a:p>
        </p:txBody>
      </p:sp>
    </p:spTree>
    <p:extLst>
      <p:ext uri="{BB962C8B-B14F-4D97-AF65-F5344CB8AC3E}">
        <p14:creationId xmlns:p14="http://schemas.microsoft.com/office/powerpoint/2010/main" val="2043769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534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='https://www.freepik.com/vectors/people'&gt;People vector created by stories - www.freepik.com&lt;/a&gt;</a:t>
            </a:r>
          </a:p>
        </p:txBody>
      </p:sp>
      <p:sp>
        <p:nvSpPr>
          <p:cNvPr id="4" name="Slide Number Placeholder 3"/>
          <p:cNvSpPr>
            <a:spLocks noGrp="1"/>
          </p:cNvSpPr>
          <p:nvPr>
            <p:ph type="sldNum" sz="quarter" idx="5"/>
          </p:nvPr>
        </p:nvSpPr>
        <p:spPr/>
        <p:txBody>
          <a:bodyPr/>
          <a:lstStyle/>
          <a:p>
            <a:fld id="{3B299A76-1D45-489B-B381-45DC2D2554EF}" type="slidenum">
              <a:rPr lang="en-US" smtClean="0"/>
              <a:t>21</a:t>
            </a:fld>
            <a:endParaRPr lang="en-US"/>
          </a:p>
        </p:txBody>
      </p:sp>
    </p:spTree>
    <p:extLst>
      <p:ext uri="{BB962C8B-B14F-4D97-AF65-F5344CB8AC3E}">
        <p14:creationId xmlns:p14="http://schemas.microsoft.com/office/powerpoint/2010/main" val="690107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786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18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381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990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890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121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466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11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299A76-1D45-489B-B381-45DC2D2554EF}" type="slidenum">
              <a:rPr lang="en-US" smtClean="0"/>
              <a:t>3</a:t>
            </a:fld>
            <a:endParaRPr lang="en-US"/>
          </a:p>
        </p:txBody>
      </p:sp>
    </p:spTree>
    <p:extLst>
      <p:ext uri="{BB962C8B-B14F-4D97-AF65-F5344CB8AC3E}">
        <p14:creationId xmlns:p14="http://schemas.microsoft.com/office/powerpoint/2010/main" val="2186115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792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='https://www.freepik.com/vectors/people'&gt;People vector created by stories - www.freepik.com&lt;/a&gt;</a:t>
            </a:r>
          </a:p>
        </p:txBody>
      </p:sp>
      <p:sp>
        <p:nvSpPr>
          <p:cNvPr id="4" name="Slide Number Placeholder 3"/>
          <p:cNvSpPr>
            <a:spLocks noGrp="1"/>
          </p:cNvSpPr>
          <p:nvPr>
            <p:ph type="sldNum" sz="quarter" idx="5"/>
          </p:nvPr>
        </p:nvSpPr>
        <p:spPr/>
        <p:txBody>
          <a:bodyPr/>
          <a:lstStyle/>
          <a:p>
            <a:fld id="{3B299A76-1D45-489B-B381-45DC2D2554EF}" type="slidenum">
              <a:rPr lang="en-US" smtClean="0"/>
              <a:t>31</a:t>
            </a:fld>
            <a:endParaRPr lang="en-US"/>
          </a:p>
        </p:txBody>
      </p:sp>
    </p:spTree>
    <p:extLst>
      <p:ext uri="{BB962C8B-B14F-4D97-AF65-F5344CB8AC3E}">
        <p14:creationId xmlns:p14="http://schemas.microsoft.com/office/powerpoint/2010/main" val="2864094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608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465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='https://www.freepik.com/vectors/people'&gt;People vector created by stories - www.freepik.com&lt;/a&gt;</a:t>
            </a:r>
          </a:p>
        </p:txBody>
      </p:sp>
      <p:sp>
        <p:nvSpPr>
          <p:cNvPr id="4" name="Slide Number Placeholder 3"/>
          <p:cNvSpPr>
            <a:spLocks noGrp="1"/>
          </p:cNvSpPr>
          <p:nvPr>
            <p:ph type="sldNum" sz="quarter" idx="5"/>
          </p:nvPr>
        </p:nvSpPr>
        <p:spPr/>
        <p:txBody>
          <a:bodyPr/>
          <a:lstStyle/>
          <a:p>
            <a:fld id="{3B299A76-1D45-489B-B381-45DC2D2554EF}" type="slidenum">
              <a:rPr lang="en-US" smtClean="0"/>
              <a:t>34</a:t>
            </a:fld>
            <a:endParaRPr lang="en-US"/>
          </a:p>
        </p:txBody>
      </p:sp>
    </p:spTree>
    <p:extLst>
      <p:ext uri="{BB962C8B-B14F-4D97-AF65-F5344CB8AC3E}">
        <p14:creationId xmlns:p14="http://schemas.microsoft.com/office/powerpoint/2010/main" val="763610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581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194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='https://www.freepik.com/vectors/people'&gt;People vector created by </a:t>
            </a:r>
            <a:r>
              <a:rPr lang="en-US" dirty="0" err="1"/>
              <a:t>pikisuperstar</a:t>
            </a:r>
            <a:r>
              <a:rPr lang="en-US" dirty="0"/>
              <a:t> - www.freepik.com&lt;/a&gt;</a:t>
            </a:r>
          </a:p>
        </p:txBody>
      </p:sp>
      <p:sp>
        <p:nvSpPr>
          <p:cNvPr id="4" name="Slide Number Placeholder 3"/>
          <p:cNvSpPr>
            <a:spLocks noGrp="1"/>
          </p:cNvSpPr>
          <p:nvPr>
            <p:ph type="sldNum" sz="quarter" idx="5"/>
          </p:nvPr>
        </p:nvSpPr>
        <p:spPr/>
        <p:txBody>
          <a:bodyPr/>
          <a:lstStyle/>
          <a:p>
            <a:fld id="{3B299A76-1D45-489B-B381-45DC2D2554EF}" type="slidenum">
              <a:rPr lang="en-US" smtClean="0"/>
              <a:t>37</a:t>
            </a:fld>
            <a:endParaRPr lang="en-US"/>
          </a:p>
        </p:txBody>
      </p:sp>
    </p:spTree>
    <p:extLst>
      <p:ext uri="{BB962C8B-B14F-4D97-AF65-F5344CB8AC3E}">
        <p14:creationId xmlns:p14="http://schemas.microsoft.com/office/powerpoint/2010/main" val="129370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='https://www.freepik.com/vectors/people'&gt;People vector created by stories - www.freepik.com&lt;/a&gt;</a:t>
            </a:r>
          </a:p>
        </p:txBody>
      </p:sp>
      <p:sp>
        <p:nvSpPr>
          <p:cNvPr id="4" name="Slide Number Placeholder 3"/>
          <p:cNvSpPr>
            <a:spLocks noGrp="1"/>
          </p:cNvSpPr>
          <p:nvPr>
            <p:ph type="sldNum" sz="quarter" idx="5"/>
          </p:nvPr>
        </p:nvSpPr>
        <p:spPr/>
        <p:txBody>
          <a:bodyPr/>
          <a:lstStyle/>
          <a:p>
            <a:fld id="{3B299A76-1D45-489B-B381-45DC2D2554EF}" type="slidenum">
              <a:rPr lang="en-US" smtClean="0"/>
              <a:t>4</a:t>
            </a:fld>
            <a:endParaRPr lang="en-US"/>
          </a:p>
        </p:txBody>
      </p:sp>
    </p:spTree>
    <p:extLst>
      <p:ext uri="{BB962C8B-B14F-4D97-AF65-F5344CB8AC3E}">
        <p14:creationId xmlns:p14="http://schemas.microsoft.com/office/powerpoint/2010/main" val="207287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03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S</a:t>
            </a:r>
            <a:r>
              <a:rPr lang="id-ID" sz="1800">
                <a:effectLst/>
                <a:latin typeface="Calibri" panose="020F0502020204030204" pitchFamily="34" charset="0"/>
                <a:ea typeface="Calibri" panose="020F0502020204030204" pitchFamily="34" charset="0"/>
                <a:cs typeface="Times New Roman" panose="02020603050405020304" pitchFamily="18" charset="0"/>
              </a:rPr>
              <a:t>tate atau dapat dikatakan sebagai posisi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25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Inisialisasi adalah k</a:t>
            </a:r>
            <a:r>
              <a:rPr lang="id-ID" sz="1800">
                <a:effectLst/>
                <a:latin typeface="Calibri" panose="020F0502020204030204" pitchFamily="34" charset="0"/>
                <a:ea typeface="Calibri" panose="020F0502020204030204" pitchFamily="34" charset="0"/>
                <a:cs typeface="Times New Roman" panose="02020603050405020304" pitchFamily="18" charset="0"/>
              </a:rPr>
              <a:t>ondisi awal saat mesin belum menerima uang kertas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90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281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EE67-7A75-494E-98A3-D8E57C5B2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15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C0E4-DB37-48E1-BD74-50C3B3E190A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27254A7-42FC-4D9A-904F-27D5728E4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7EC255-369B-44B5-9968-339892B81467}"/>
              </a:ext>
            </a:extLst>
          </p:cNvPr>
          <p:cNvSpPr>
            <a:spLocks noGrp="1"/>
          </p:cNvSpPr>
          <p:nvPr>
            <p:ph type="dt" sz="half" idx="10"/>
          </p:nvPr>
        </p:nvSpPr>
        <p:spPr>
          <a:xfrm>
            <a:off x="838200" y="6356350"/>
            <a:ext cx="2743200" cy="365125"/>
          </a:xfrm>
          <a:prstGeom prst="rect">
            <a:avLst/>
          </a:prstGeom>
        </p:spPr>
        <p:txBody>
          <a:bodyPr/>
          <a:lstStyle/>
          <a:p>
            <a:fld id="{C8DD7615-E0C9-4E18-A2C4-4A1B070EDDE5}" type="datetime1">
              <a:rPr lang="en-US" smtClean="0"/>
              <a:t>3/16/2024</a:t>
            </a:fld>
            <a:endParaRPr lang="en-US"/>
          </a:p>
        </p:txBody>
      </p:sp>
      <p:sp>
        <p:nvSpPr>
          <p:cNvPr id="5" name="Footer Placeholder 4">
            <a:extLst>
              <a:ext uri="{FF2B5EF4-FFF2-40B4-BE49-F238E27FC236}">
                <a16:creationId xmlns:a16="http://schemas.microsoft.com/office/drawing/2014/main" id="{E1DDE873-A7FC-4F89-AFFE-FB8E820AF9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76ECD4-D11D-463C-89A4-6E1ADC216D8F}"/>
              </a:ext>
            </a:extLst>
          </p:cNvPr>
          <p:cNvSpPr>
            <a:spLocks noGrp="1"/>
          </p:cNvSpPr>
          <p:nvPr>
            <p:ph type="sldNum" sz="quarter" idx="12"/>
          </p:nvPr>
        </p:nvSpPr>
        <p:spPr/>
        <p:txBody>
          <a:bodyPr/>
          <a:lstStyle/>
          <a:p>
            <a:fld id="{89CD6E39-4852-418B-BA35-BEEEB494AB9E}" type="slidenum">
              <a:rPr lang="en-US" smtClean="0"/>
              <a:t>‹#›</a:t>
            </a:fld>
            <a:endParaRPr lang="en-US"/>
          </a:p>
        </p:txBody>
      </p:sp>
    </p:spTree>
    <p:extLst>
      <p:ext uri="{BB962C8B-B14F-4D97-AF65-F5344CB8AC3E}">
        <p14:creationId xmlns:p14="http://schemas.microsoft.com/office/powerpoint/2010/main" val="363976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043D-2CB0-484B-9144-3C413A0D6B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4CEE5C-CB84-4693-84CE-64810F874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3B2BD-FB25-41FC-A1CA-6F7D852423D4}"/>
              </a:ext>
            </a:extLst>
          </p:cNvPr>
          <p:cNvSpPr>
            <a:spLocks noGrp="1"/>
          </p:cNvSpPr>
          <p:nvPr>
            <p:ph type="dt" sz="half" idx="10"/>
          </p:nvPr>
        </p:nvSpPr>
        <p:spPr>
          <a:xfrm>
            <a:off x="838200" y="6356350"/>
            <a:ext cx="2743200" cy="365125"/>
          </a:xfrm>
          <a:prstGeom prst="rect">
            <a:avLst/>
          </a:prstGeom>
        </p:spPr>
        <p:txBody>
          <a:bodyPr/>
          <a:lstStyle/>
          <a:p>
            <a:fld id="{433918F2-0711-453B-AB79-051458DCE5DE}" type="datetime1">
              <a:rPr lang="en-US" smtClean="0"/>
              <a:t>3/16/2024</a:t>
            </a:fld>
            <a:endParaRPr lang="en-US"/>
          </a:p>
        </p:txBody>
      </p:sp>
      <p:sp>
        <p:nvSpPr>
          <p:cNvPr id="5" name="Footer Placeholder 4">
            <a:extLst>
              <a:ext uri="{FF2B5EF4-FFF2-40B4-BE49-F238E27FC236}">
                <a16:creationId xmlns:a16="http://schemas.microsoft.com/office/drawing/2014/main" id="{011D79BA-C81A-4C7D-BDD5-2611601FB6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0F2CEE-EDDF-43C5-805A-F2AC9ACF960D}"/>
              </a:ext>
            </a:extLst>
          </p:cNvPr>
          <p:cNvSpPr>
            <a:spLocks noGrp="1"/>
          </p:cNvSpPr>
          <p:nvPr>
            <p:ph type="sldNum" sz="quarter" idx="12"/>
          </p:nvPr>
        </p:nvSpPr>
        <p:spPr/>
        <p:txBody>
          <a:bodyPr/>
          <a:lstStyle/>
          <a:p>
            <a:fld id="{89CD6E39-4852-418B-BA35-BEEEB494AB9E}" type="slidenum">
              <a:rPr lang="en-US" smtClean="0"/>
              <a:t>‹#›</a:t>
            </a:fld>
            <a:endParaRPr lang="en-US"/>
          </a:p>
        </p:txBody>
      </p:sp>
    </p:spTree>
    <p:extLst>
      <p:ext uri="{BB962C8B-B14F-4D97-AF65-F5344CB8AC3E}">
        <p14:creationId xmlns:p14="http://schemas.microsoft.com/office/powerpoint/2010/main" val="71097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0E6F2-D711-4442-896F-7E6697EC2C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9449C0-A5ED-4B7D-9813-86D4268DD6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B545D-9E6B-46D9-883F-E7EF36676FAA}"/>
              </a:ext>
            </a:extLst>
          </p:cNvPr>
          <p:cNvSpPr>
            <a:spLocks noGrp="1"/>
          </p:cNvSpPr>
          <p:nvPr>
            <p:ph type="dt" sz="half" idx="10"/>
          </p:nvPr>
        </p:nvSpPr>
        <p:spPr>
          <a:xfrm>
            <a:off x="838200" y="6356350"/>
            <a:ext cx="2743200" cy="365125"/>
          </a:xfrm>
          <a:prstGeom prst="rect">
            <a:avLst/>
          </a:prstGeom>
        </p:spPr>
        <p:txBody>
          <a:bodyPr/>
          <a:lstStyle/>
          <a:p>
            <a:fld id="{CB533A68-DE81-4FAB-A242-843199367FAF}" type="datetime1">
              <a:rPr lang="en-US" smtClean="0"/>
              <a:t>3/16/2024</a:t>
            </a:fld>
            <a:endParaRPr lang="en-US"/>
          </a:p>
        </p:txBody>
      </p:sp>
      <p:sp>
        <p:nvSpPr>
          <p:cNvPr id="5" name="Footer Placeholder 4">
            <a:extLst>
              <a:ext uri="{FF2B5EF4-FFF2-40B4-BE49-F238E27FC236}">
                <a16:creationId xmlns:a16="http://schemas.microsoft.com/office/drawing/2014/main" id="{F590ED54-A312-4EC4-96A9-1B673ED8D3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55BB82-9475-4F88-BC07-0C071DC05FAC}"/>
              </a:ext>
            </a:extLst>
          </p:cNvPr>
          <p:cNvSpPr>
            <a:spLocks noGrp="1"/>
          </p:cNvSpPr>
          <p:nvPr>
            <p:ph type="sldNum" sz="quarter" idx="12"/>
          </p:nvPr>
        </p:nvSpPr>
        <p:spPr/>
        <p:txBody>
          <a:bodyPr/>
          <a:lstStyle/>
          <a:p>
            <a:fld id="{89CD6E39-4852-418B-BA35-BEEEB494AB9E}" type="slidenum">
              <a:rPr lang="en-US" smtClean="0"/>
              <a:t>‹#›</a:t>
            </a:fld>
            <a:endParaRPr lang="en-US"/>
          </a:p>
        </p:txBody>
      </p:sp>
    </p:spTree>
    <p:extLst>
      <p:ext uri="{BB962C8B-B14F-4D97-AF65-F5344CB8AC3E}">
        <p14:creationId xmlns:p14="http://schemas.microsoft.com/office/powerpoint/2010/main" val="1591856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07B1E-6427-4C34-9A89-1E8A6754B707}"/>
              </a:ext>
            </a:extLst>
          </p:cNvPr>
          <p:cNvSpPr>
            <a:spLocks noGrp="1"/>
          </p:cNvSpPr>
          <p:nvPr>
            <p:ph type="dt" sz="half" idx="10"/>
          </p:nvPr>
        </p:nvSpPr>
        <p:spPr/>
        <p:txBody>
          <a:bodyPr/>
          <a:lstStyle/>
          <a:p>
            <a:fld id="{3F32A01C-61EC-4D49-878D-066848BDDCD0}" type="datetimeFigureOut">
              <a:rPr lang="en-ID" smtClean="0"/>
              <a:t>16/03/2024</a:t>
            </a:fld>
            <a:endParaRPr lang="en-ID"/>
          </a:p>
        </p:txBody>
      </p:sp>
      <p:sp>
        <p:nvSpPr>
          <p:cNvPr id="3" name="Footer Placeholder 2">
            <a:extLst>
              <a:ext uri="{FF2B5EF4-FFF2-40B4-BE49-F238E27FC236}">
                <a16:creationId xmlns:a16="http://schemas.microsoft.com/office/drawing/2014/main" id="{305E90D4-8C75-4436-BFAA-F71273A4FE8B}"/>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8A2F622D-A25F-4DC1-9B66-12C9945E4568}"/>
              </a:ext>
            </a:extLst>
          </p:cNvPr>
          <p:cNvSpPr>
            <a:spLocks noGrp="1"/>
          </p:cNvSpPr>
          <p:nvPr>
            <p:ph type="sldNum" sz="quarter" idx="12"/>
          </p:nvPr>
        </p:nvSpPr>
        <p:spPr/>
        <p:txBody>
          <a:bodyPr/>
          <a:lstStyle/>
          <a:p>
            <a:fld id="{DDB828C7-9901-42AB-BCDB-95692AF75EFB}" type="slidenum">
              <a:rPr lang="en-ID" smtClean="0"/>
              <a:t>‹#›</a:t>
            </a:fld>
            <a:endParaRPr lang="en-ID"/>
          </a:p>
        </p:txBody>
      </p:sp>
    </p:spTree>
    <p:extLst>
      <p:ext uri="{BB962C8B-B14F-4D97-AF65-F5344CB8AC3E}">
        <p14:creationId xmlns:p14="http://schemas.microsoft.com/office/powerpoint/2010/main" val="2990215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6437C02-0FE9-4694-A7B5-DAA2E7F92826}"/>
              </a:ext>
            </a:extLst>
          </p:cNvPr>
          <p:cNvSpPr>
            <a:spLocks noGrp="1"/>
          </p:cNvSpPr>
          <p:nvPr>
            <p:ph type="dt" sz="half" idx="10"/>
          </p:nvPr>
        </p:nvSpPr>
        <p:spPr/>
        <p:txBody>
          <a:bodyPr/>
          <a:lstStyle/>
          <a:p>
            <a:fld id="{7D1D4DD3-678E-4AFD-A40F-E4DACEA77179}" type="datetime1">
              <a:rPr lang="en-US" smtClean="0"/>
              <a:t>3/16/2024</a:t>
            </a:fld>
            <a:endParaRPr lang="en-US"/>
          </a:p>
        </p:txBody>
      </p:sp>
      <p:sp>
        <p:nvSpPr>
          <p:cNvPr id="5" name="Footer Placeholder 4">
            <a:extLst>
              <a:ext uri="{FF2B5EF4-FFF2-40B4-BE49-F238E27FC236}">
                <a16:creationId xmlns:a16="http://schemas.microsoft.com/office/drawing/2014/main" id="{B6259E44-CD78-4CC7-8AA4-C4FF8D368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3EE96-960C-45FC-BB52-209ED2441814}"/>
              </a:ext>
            </a:extLst>
          </p:cNvPr>
          <p:cNvSpPr>
            <a:spLocks noGrp="1"/>
          </p:cNvSpPr>
          <p:nvPr>
            <p:ph type="sldNum" sz="quarter" idx="12"/>
          </p:nvPr>
        </p:nvSpPr>
        <p:spPr/>
        <p:txBody>
          <a:bodyPr/>
          <a:lstStyle/>
          <a:p>
            <a:fld id="{313DEBBE-1EFA-4D2E-88F5-083B206EF4A4}" type="slidenum">
              <a:rPr lang="en-US" smtClean="0"/>
              <a:t>‹#›</a:t>
            </a:fld>
            <a:endParaRPr lang="en-US"/>
          </a:p>
        </p:txBody>
      </p:sp>
      <p:sp>
        <p:nvSpPr>
          <p:cNvPr id="17" name="Rectangle 16">
            <a:extLst>
              <a:ext uri="{FF2B5EF4-FFF2-40B4-BE49-F238E27FC236}">
                <a16:creationId xmlns:a16="http://schemas.microsoft.com/office/drawing/2014/main" id="{940D0FF3-A2B2-493D-8FE0-A9B0D0F67B95}"/>
              </a:ext>
            </a:extLst>
          </p:cNvPr>
          <p:cNvSpPr/>
          <p:nvPr userDrawn="1"/>
        </p:nvSpPr>
        <p:spPr>
          <a:xfrm>
            <a:off x="10223500" y="6356350"/>
            <a:ext cx="1968500" cy="501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Rectangle 17">
            <a:extLst>
              <a:ext uri="{FF2B5EF4-FFF2-40B4-BE49-F238E27FC236}">
                <a16:creationId xmlns:a16="http://schemas.microsoft.com/office/drawing/2014/main" id="{DBED446B-6B6E-4F72-A142-4F2CFE0B7463}"/>
              </a:ext>
            </a:extLst>
          </p:cNvPr>
          <p:cNvSpPr/>
          <p:nvPr userDrawn="1"/>
        </p:nvSpPr>
        <p:spPr>
          <a:xfrm>
            <a:off x="215900" y="196850"/>
            <a:ext cx="11760200" cy="64643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Rectangle 18">
            <a:extLst>
              <a:ext uri="{FF2B5EF4-FFF2-40B4-BE49-F238E27FC236}">
                <a16:creationId xmlns:a16="http://schemas.microsoft.com/office/drawing/2014/main" id="{D2179AD8-EB94-48B9-85DE-CEB8A1CAEB16}"/>
              </a:ext>
            </a:extLst>
          </p:cNvPr>
          <p:cNvSpPr/>
          <p:nvPr userDrawn="1"/>
        </p:nvSpPr>
        <p:spPr>
          <a:xfrm>
            <a:off x="584200" y="0"/>
            <a:ext cx="2921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345885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FE0D-CC14-46DA-AB14-5F1C3E6EFA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5578B3-429F-4CDA-8D81-8FAC5693B0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01118-C97A-4566-9A69-2ABC372335C9}"/>
              </a:ext>
            </a:extLst>
          </p:cNvPr>
          <p:cNvSpPr>
            <a:spLocks noGrp="1"/>
          </p:cNvSpPr>
          <p:nvPr>
            <p:ph type="dt" sz="half" idx="10"/>
          </p:nvPr>
        </p:nvSpPr>
        <p:spPr>
          <a:xfrm>
            <a:off x="838200" y="6356350"/>
            <a:ext cx="2743200" cy="365125"/>
          </a:xfrm>
          <a:prstGeom prst="rect">
            <a:avLst/>
          </a:prstGeom>
        </p:spPr>
        <p:txBody>
          <a:bodyPr/>
          <a:lstStyle/>
          <a:p>
            <a:fld id="{0DC001C5-7255-4FC7-B7FC-DF4A1E9D8673}" type="datetime1">
              <a:rPr lang="en-US" smtClean="0"/>
              <a:t>3/16/2024</a:t>
            </a:fld>
            <a:endParaRPr lang="en-US"/>
          </a:p>
        </p:txBody>
      </p:sp>
      <p:sp>
        <p:nvSpPr>
          <p:cNvPr id="5" name="Footer Placeholder 4">
            <a:extLst>
              <a:ext uri="{FF2B5EF4-FFF2-40B4-BE49-F238E27FC236}">
                <a16:creationId xmlns:a16="http://schemas.microsoft.com/office/drawing/2014/main" id="{2A1A8421-1462-4732-B2E9-495D517471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0E61DD-F651-433B-B27A-F47D010999B0}"/>
              </a:ext>
            </a:extLst>
          </p:cNvPr>
          <p:cNvSpPr>
            <a:spLocks noGrp="1"/>
          </p:cNvSpPr>
          <p:nvPr>
            <p:ph type="sldNum" sz="quarter" idx="12"/>
          </p:nvPr>
        </p:nvSpPr>
        <p:spPr/>
        <p:txBody>
          <a:bodyPr/>
          <a:lstStyle/>
          <a:p>
            <a:fld id="{89CD6E39-4852-418B-BA35-BEEEB494AB9E}" type="slidenum">
              <a:rPr lang="en-US" smtClean="0"/>
              <a:t>‹#›</a:t>
            </a:fld>
            <a:endParaRPr lang="en-US"/>
          </a:p>
        </p:txBody>
      </p:sp>
    </p:spTree>
    <p:extLst>
      <p:ext uri="{BB962C8B-B14F-4D97-AF65-F5344CB8AC3E}">
        <p14:creationId xmlns:p14="http://schemas.microsoft.com/office/powerpoint/2010/main" val="325049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FE0D-CC14-46DA-AB14-5F1C3E6EFA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5578B3-429F-4CDA-8D81-8FAC5693B0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01118-C97A-4566-9A69-2ABC372335C9}"/>
              </a:ext>
            </a:extLst>
          </p:cNvPr>
          <p:cNvSpPr>
            <a:spLocks noGrp="1"/>
          </p:cNvSpPr>
          <p:nvPr>
            <p:ph type="dt" sz="half" idx="10"/>
          </p:nvPr>
        </p:nvSpPr>
        <p:spPr>
          <a:xfrm>
            <a:off x="838200" y="6356350"/>
            <a:ext cx="2743200" cy="365125"/>
          </a:xfrm>
          <a:prstGeom prst="rect">
            <a:avLst/>
          </a:prstGeom>
        </p:spPr>
        <p:txBody>
          <a:bodyPr/>
          <a:lstStyle/>
          <a:p>
            <a:fld id="{0DC001C5-7255-4FC7-B7FC-DF4A1E9D8673}" type="datetime1">
              <a:rPr lang="en-US" smtClean="0"/>
              <a:t>3/16/2024</a:t>
            </a:fld>
            <a:endParaRPr lang="en-US"/>
          </a:p>
        </p:txBody>
      </p:sp>
      <p:sp>
        <p:nvSpPr>
          <p:cNvPr id="5" name="Footer Placeholder 4">
            <a:extLst>
              <a:ext uri="{FF2B5EF4-FFF2-40B4-BE49-F238E27FC236}">
                <a16:creationId xmlns:a16="http://schemas.microsoft.com/office/drawing/2014/main" id="{2A1A8421-1462-4732-B2E9-495D517471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0E61DD-F651-433B-B27A-F47D010999B0}"/>
              </a:ext>
            </a:extLst>
          </p:cNvPr>
          <p:cNvSpPr>
            <a:spLocks noGrp="1"/>
          </p:cNvSpPr>
          <p:nvPr>
            <p:ph type="sldNum" sz="quarter" idx="12"/>
          </p:nvPr>
        </p:nvSpPr>
        <p:spPr/>
        <p:txBody>
          <a:bodyPr/>
          <a:lstStyle/>
          <a:p>
            <a:fld id="{89CD6E39-4852-418B-BA35-BEEEB494AB9E}" type="slidenum">
              <a:rPr lang="en-US" smtClean="0"/>
              <a:t>‹#›</a:t>
            </a:fld>
            <a:endParaRPr lang="en-US"/>
          </a:p>
        </p:txBody>
      </p:sp>
    </p:spTree>
    <p:extLst>
      <p:ext uri="{BB962C8B-B14F-4D97-AF65-F5344CB8AC3E}">
        <p14:creationId xmlns:p14="http://schemas.microsoft.com/office/powerpoint/2010/main" val="358339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F77F1-9CAD-481E-AC2C-B240B1E3F2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E931CD-0035-4382-BD54-039FA0048E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3AA8E0-1D50-42B7-B3D3-60E05F1F351C}"/>
              </a:ext>
            </a:extLst>
          </p:cNvPr>
          <p:cNvSpPr>
            <a:spLocks noGrp="1"/>
          </p:cNvSpPr>
          <p:nvPr>
            <p:ph type="dt" sz="half" idx="10"/>
          </p:nvPr>
        </p:nvSpPr>
        <p:spPr>
          <a:xfrm>
            <a:off x="838200" y="6356350"/>
            <a:ext cx="2743200" cy="365125"/>
          </a:xfrm>
          <a:prstGeom prst="rect">
            <a:avLst/>
          </a:prstGeom>
        </p:spPr>
        <p:txBody>
          <a:bodyPr/>
          <a:lstStyle/>
          <a:p>
            <a:fld id="{2A10CCFF-6790-43EC-BCC2-3258DD065AE9}" type="datetime1">
              <a:rPr lang="en-US" smtClean="0"/>
              <a:t>3/16/2024</a:t>
            </a:fld>
            <a:endParaRPr lang="en-US"/>
          </a:p>
        </p:txBody>
      </p:sp>
      <p:sp>
        <p:nvSpPr>
          <p:cNvPr id="5" name="Footer Placeholder 4">
            <a:extLst>
              <a:ext uri="{FF2B5EF4-FFF2-40B4-BE49-F238E27FC236}">
                <a16:creationId xmlns:a16="http://schemas.microsoft.com/office/drawing/2014/main" id="{94CCC33F-007D-4595-9719-75F99E47D2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157E4F-C042-4A56-9F5B-C28A9D6F0C2E}"/>
              </a:ext>
            </a:extLst>
          </p:cNvPr>
          <p:cNvSpPr>
            <a:spLocks noGrp="1"/>
          </p:cNvSpPr>
          <p:nvPr>
            <p:ph type="sldNum" sz="quarter" idx="12"/>
          </p:nvPr>
        </p:nvSpPr>
        <p:spPr/>
        <p:txBody>
          <a:bodyPr/>
          <a:lstStyle/>
          <a:p>
            <a:fld id="{89CD6E39-4852-418B-BA35-BEEEB494AB9E}" type="slidenum">
              <a:rPr lang="en-US" smtClean="0"/>
              <a:t>‹#›</a:t>
            </a:fld>
            <a:endParaRPr lang="en-US"/>
          </a:p>
        </p:txBody>
      </p:sp>
    </p:spTree>
    <p:extLst>
      <p:ext uri="{BB962C8B-B14F-4D97-AF65-F5344CB8AC3E}">
        <p14:creationId xmlns:p14="http://schemas.microsoft.com/office/powerpoint/2010/main" val="312440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52DC-76EB-417F-A96E-70E6260743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FB9FE0-5C44-479D-8F9D-85CCD4757C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C2E7B8-2000-45F6-A359-16301006C3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A9F491-FC2F-4105-B70F-183D004BB511}"/>
              </a:ext>
            </a:extLst>
          </p:cNvPr>
          <p:cNvSpPr>
            <a:spLocks noGrp="1"/>
          </p:cNvSpPr>
          <p:nvPr>
            <p:ph type="dt" sz="half" idx="10"/>
          </p:nvPr>
        </p:nvSpPr>
        <p:spPr>
          <a:xfrm>
            <a:off x="838200" y="6356350"/>
            <a:ext cx="2743200" cy="365125"/>
          </a:xfrm>
          <a:prstGeom prst="rect">
            <a:avLst/>
          </a:prstGeom>
        </p:spPr>
        <p:txBody>
          <a:bodyPr/>
          <a:lstStyle/>
          <a:p>
            <a:fld id="{9AA45889-811D-4E32-9BD3-116F26347A01}" type="datetime1">
              <a:rPr lang="en-US" smtClean="0"/>
              <a:t>3/16/2024</a:t>
            </a:fld>
            <a:endParaRPr lang="en-US"/>
          </a:p>
        </p:txBody>
      </p:sp>
      <p:sp>
        <p:nvSpPr>
          <p:cNvPr id="6" name="Footer Placeholder 5">
            <a:extLst>
              <a:ext uri="{FF2B5EF4-FFF2-40B4-BE49-F238E27FC236}">
                <a16:creationId xmlns:a16="http://schemas.microsoft.com/office/drawing/2014/main" id="{EC7BFBA5-77CF-418C-88B7-4B32890DB1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CEC94D-1BFC-443F-B17F-B94791A80359}"/>
              </a:ext>
            </a:extLst>
          </p:cNvPr>
          <p:cNvSpPr>
            <a:spLocks noGrp="1"/>
          </p:cNvSpPr>
          <p:nvPr>
            <p:ph type="sldNum" sz="quarter" idx="12"/>
          </p:nvPr>
        </p:nvSpPr>
        <p:spPr/>
        <p:txBody>
          <a:bodyPr/>
          <a:lstStyle/>
          <a:p>
            <a:fld id="{89CD6E39-4852-418B-BA35-BEEEB494AB9E}" type="slidenum">
              <a:rPr lang="en-US" smtClean="0"/>
              <a:t>‹#›</a:t>
            </a:fld>
            <a:endParaRPr lang="en-US"/>
          </a:p>
        </p:txBody>
      </p:sp>
    </p:spTree>
    <p:extLst>
      <p:ext uri="{BB962C8B-B14F-4D97-AF65-F5344CB8AC3E}">
        <p14:creationId xmlns:p14="http://schemas.microsoft.com/office/powerpoint/2010/main" val="302381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FB6C-6AB4-4824-8849-97E62CB02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7FF1B-345E-4F1E-A760-566DA7584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534FD3-1137-49A5-B717-33EB49DD9B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BF0FC0-7942-4ACA-A62F-386584CB9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DEA9E5-1D42-43EF-8BC2-7683F28B79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D6765D-5896-4DED-8261-99573A4ECF58}"/>
              </a:ext>
            </a:extLst>
          </p:cNvPr>
          <p:cNvSpPr>
            <a:spLocks noGrp="1"/>
          </p:cNvSpPr>
          <p:nvPr>
            <p:ph type="dt" sz="half" idx="10"/>
          </p:nvPr>
        </p:nvSpPr>
        <p:spPr>
          <a:xfrm>
            <a:off x="838200" y="6356350"/>
            <a:ext cx="2743200" cy="365125"/>
          </a:xfrm>
          <a:prstGeom prst="rect">
            <a:avLst/>
          </a:prstGeom>
        </p:spPr>
        <p:txBody>
          <a:bodyPr/>
          <a:lstStyle/>
          <a:p>
            <a:fld id="{4DE1C93B-29E8-43DE-B83B-CAD349A2A5E7}" type="datetime1">
              <a:rPr lang="en-US" smtClean="0"/>
              <a:t>3/16/2024</a:t>
            </a:fld>
            <a:endParaRPr lang="en-US"/>
          </a:p>
        </p:txBody>
      </p:sp>
      <p:sp>
        <p:nvSpPr>
          <p:cNvPr id="8" name="Footer Placeholder 7">
            <a:extLst>
              <a:ext uri="{FF2B5EF4-FFF2-40B4-BE49-F238E27FC236}">
                <a16:creationId xmlns:a16="http://schemas.microsoft.com/office/drawing/2014/main" id="{563105B8-255A-41CE-8F3A-A9C2C44517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A28F1A2-F06B-4C28-8046-01A0EFE9E423}"/>
              </a:ext>
            </a:extLst>
          </p:cNvPr>
          <p:cNvSpPr>
            <a:spLocks noGrp="1"/>
          </p:cNvSpPr>
          <p:nvPr>
            <p:ph type="sldNum" sz="quarter" idx="12"/>
          </p:nvPr>
        </p:nvSpPr>
        <p:spPr/>
        <p:txBody>
          <a:bodyPr/>
          <a:lstStyle/>
          <a:p>
            <a:fld id="{89CD6E39-4852-418B-BA35-BEEEB494AB9E}" type="slidenum">
              <a:rPr lang="en-US" smtClean="0"/>
              <a:t>‹#›</a:t>
            </a:fld>
            <a:endParaRPr lang="en-US"/>
          </a:p>
        </p:txBody>
      </p:sp>
    </p:spTree>
    <p:extLst>
      <p:ext uri="{BB962C8B-B14F-4D97-AF65-F5344CB8AC3E}">
        <p14:creationId xmlns:p14="http://schemas.microsoft.com/office/powerpoint/2010/main" val="197324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497C-E908-4957-9ED6-ED66C48EB3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D4CAF0-6E97-45F7-9366-5E7B449EDCFB}"/>
              </a:ext>
            </a:extLst>
          </p:cNvPr>
          <p:cNvSpPr>
            <a:spLocks noGrp="1"/>
          </p:cNvSpPr>
          <p:nvPr>
            <p:ph type="dt" sz="half" idx="10"/>
          </p:nvPr>
        </p:nvSpPr>
        <p:spPr>
          <a:xfrm>
            <a:off x="838200" y="6356350"/>
            <a:ext cx="2743200" cy="365125"/>
          </a:xfrm>
          <a:prstGeom prst="rect">
            <a:avLst/>
          </a:prstGeom>
        </p:spPr>
        <p:txBody>
          <a:bodyPr/>
          <a:lstStyle/>
          <a:p>
            <a:fld id="{4E4BB598-6D0E-4C06-917A-9B0293215A76}" type="datetime1">
              <a:rPr lang="en-US" smtClean="0"/>
              <a:t>3/16/2024</a:t>
            </a:fld>
            <a:endParaRPr lang="en-US"/>
          </a:p>
        </p:txBody>
      </p:sp>
      <p:sp>
        <p:nvSpPr>
          <p:cNvPr id="4" name="Footer Placeholder 3">
            <a:extLst>
              <a:ext uri="{FF2B5EF4-FFF2-40B4-BE49-F238E27FC236}">
                <a16:creationId xmlns:a16="http://schemas.microsoft.com/office/drawing/2014/main" id="{B164893D-2A3B-4568-A3C8-D85043C1D9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E1F2E67-A61C-4DF7-B50D-39D66BA2FEE0}"/>
              </a:ext>
            </a:extLst>
          </p:cNvPr>
          <p:cNvSpPr>
            <a:spLocks noGrp="1"/>
          </p:cNvSpPr>
          <p:nvPr>
            <p:ph type="sldNum" sz="quarter" idx="12"/>
          </p:nvPr>
        </p:nvSpPr>
        <p:spPr/>
        <p:txBody>
          <a:bodyPr/>
          <a:lstStyle/>
          <a:p>
            <a:fld id="{89CD6E39-4852-418B-BA35-BEEEB494AB9E}" type="slidenum">
              <a:rPr lang="en-US" smtClean="0"/>
              <a:t>‹#›</a:t>
            </a:fld>
            <a:endParaRPr lang="en-US"/>
          </a:p>
        </p:txBody>
      </p:sp>
    </p:spTree>
    <p:extLst>
      <p:ext uri="{BB962C8B-B14F-4D97-AF65-F5344CB8AC3E}">
        <p14:creationId xmlns:p14="http://schemas.microsoft.com/office/powerpoint/2010/main" val="69152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DC57D-C0C1-4FEC-89D3-5DE0A71DA991}"/>
              </a:ext>
            </a:extLst>
          </p:cNvPr>
          <p:cNvSpPr>
            <a:spLocks noGrp="1"/>
          </p:cNvSpPr>
          <p:nvPr>
            <p:ph type="dt" sz="half" idx="10"/>
          </p:nvPr>
        </p:nvSpPr>
        <p:spPr>
          <a:xfrm>
            <a:off x="838200" y="6356350"/>
            <a:ext cx="2743200" cy="365125"/>
          </a:xfrm>
          <a:prstGeom prst="rect">
            <a:avLst/>
          </a:prstGeom>
        </p:spPr>
        <p:txBody>
          <a:bodyPr/>
          <a:lstStyle/>
          <a:p>
            <a:fld id="{588911C9-554B-44C6-AD16-EB8CEF9CC95D}" type="datetime1">
              <a:rPr lang="en-US" smtClean="0"/>
              <a:t>3/16/2024</a:t>
            </a:fld>
            <a:endParaRPr lang="en-US"/>
          </a:p>
        </p:txBody>
      </p:sp>
      <p:sp>
        <p:nvSpPr>
          <p:cNvPr id="3" name="Footer Placeholder 2">
            <a:extLst>
              <a:ext uri="{FF2B5EF4-FFF2-40B4-BE49-F238E27FC236}">
                <a16:creationId xmlns:a16="http://schemas.microsoft.com/office/drawing/2014/main" id="{B0D46466-8738-4099-B890-5A5ECEB20C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EED2262-5764-47F7-A1F8-489CB95B2979}"/>
              </a:ext>
            </a:extLst>
          </p:cNvPr>
          <p:cNvSpPr>
            <a:spLocks noGrp="1"/>
          </p:cNvSpPr>
          <p:nvPr>
            <p:ph type="sldNum" sz="quarter" idx="12"/>
          </p:nvPr>
        </p:nvSpPr>
        <p:spPr/>
        <p:txBody>
          <a:bodyPr/>
          <a:lstStyle/>
          <a:p>
            <a:fld id="{89CD6E39-4852-418B-BA35-BEEEB494AB9E}" type="slidenum">
              <a:rPr lang="en-US" smtClean="0"/>
              <a:t>‹#›</a:t>
            </a:fld>
            <a:endParaRPr lang="en-US"/>
          </a:p>
        </p:txBody>
      </p:sp>
    </p:spTree>
    <p:extLst>
      <p:ext uri="{BB962C8B-B14F-4D97-AF65-F5344CB8AC3E}">
        <p14:creationId xmlns:p14="http://schemas.microsoft.com/office/powerpoint/2010/main" val="325592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741E-77A2-435A-A1F2-77B94AF84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247E9-A94C-4022-8A42-72286D0CA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19704-D222-458C-A5A6-8F7A2DF68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C141C-0BC9-4498-AC06-DB37C2A6C686}"/>
              </a:ext>
            </a:extLst>
          </p:cNvPr>
          <p:cNvSpPr>
            <a:spLocks noGrp="1"/>
          </p:cNvSpPr>
          <p:nvPr>
            <p:ph type="dt" sz="half" idx="10"/>
          </p:nvPr>
        </p:nvSpPr>
        <p:spPr>
          <a:xfrm>
            <a:off x="838200" y="6356350"/>
            <a:ext cx="2743200" cy="365125"/>
          </a:xfrm>
          <a:prstGeom prst="rect">
            <a:avLst/>
          </a:prstGeom>
        </p:spPr>
        <p:txBody>
          <a:bodyPr/>
          <a:lstStyle/>
          <a:p>
            <a:fld id="{16010B52-04BB-4CA7-B7F1-C67FE0D1AA4E}" type="datetime1">
              <a:rPr lang="en-US" smtClean="0"/>
              <a:t>3/16/2024</a:t>
            </a:fld>
            <a:endParaRPr lang="en-US"/>
          </a:p>
        </p:txBody>
      </p:sp>
      <p:sp>
        <p:nvSpPr>
          <p:cNvPr id="6" name="Footer Placeholder 5">
            <a:extLst>
              <a:ext uri="{FF2B5EF4-FFF2-40B4-BE49-F238E27FC236}">
                <a16:creationId xmlns:a16="http://schemas.microsoft.com/office/drawing/2014/main" id="{9B078992-5FF2-4D7C-B2E5-25ED91FFDE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448CDF-CD83-4954-8227-9F00DC5911D1}"/>
              </a:ext>
            </a:extLst>
          </p:cNvPr>
          <p:cNvSpPr>
            <a:spLocks noGrp="1"/>
          </p:cNvSpPr>
          <p:nvPr>
            <p:ph type="sldNum" sz="quarter" idx="12"/>
          </p:nvPr>
        </p:nvSpPr>
        <p:spPr/>
        <p:txBody>
          <a:bodyPr/>
          <a:lstStyle/>
          <a:p>
            <a:fld id="{89CD6E39-4852-418B-BA35-BEEEB494AB9E}" type="slidenum">
              <a:rPr lang="en-US" smtClean="0"/>
              <a:t>‹#›</a:t>
            </a:fld>
            <a:endParaRPr lang="en-US"/>
          </a:p>
        </p:txBody>
      </p:sp>
    </p:spTree>
    <p:extLst>
      <p:ext uri="{BB962C8B-B14F-4D97-AF65-F5344CB8AC3E}">
        <p14:creationId xmlns:p14="http://schemas.microsoft.com/office/powerpoint/2010/main" val="364919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D981-3E1E-41CE-A013-53089FCA1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CAF7A9-CE6C-4DC1-83A1-B28124AC3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D6002C-24C6-4C38-ADC9-7EE635B70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337AA-ED1A-4F39-9891-8AFD78C94D88}"/>
              </a:ext>
            </a:extLst>
          </p:cNvPr>
          <p:cNvSpPr>
            <a:spLocks noGrp="1"/>
          </p:cNvSpPr>
          <p:nvPr>
            <p:ph type="dt" sz="half" idx="10"/>
          </p:nvPr>
        </p:nvSpPr>
        <p:spPr>
          <a:xfrm>
            <a:off x="838200" y="6356350"/>
            <a:ext cx="2743200" cy="365125"/>
          </a:xfrm>
          <a:prstGeom prst="rect">
            <a:avLst/>
          </a:prstGeom>
        </p:spPr>
        <p:txBody>
          <a:bodyPr/>
          <a:lstStyle/>
          <a:p>
            <a:fld id="{FF661286-B79F-463A-BDFF-4F5F5709F1CB}" type="datetime1">
              <a:rPr lang="en-US" smtClean="0"/>
              <a:t>3/16/2024</a:t>
            </a:fld>
            <a:endParaRPr lang="en-US"/>
          </a:p>
        </p:txBody>
      </p:sp>
      <p:sp>
        <p:nvSpPr>
          <p:cNvPr id="6" name="Footer Placeholder 5">
            <a:extLst>
              <a:ext uri="{FF2B5EF4-FFF2-40B4-BE49-F238E27FC236}">
                <a16:creationId xmlns:a16="http://schemas.microsoft.com/office/drawing/2014/main" id="{926C8917-5AD7-403A-B947-06F6018F25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0E1011-D250-497B-BCF1-CFC28546D729}"/>
              </a:ext>
            </a:extLst>
          </p:cNvPr>
          <p:cNvSpPr>
            <a:spLocks noGrp="1"/>
          </p:cNvSpPr>
          <p:nvPr>
            <p:ph type="sldNum" sz="quarter" idx="12"/>
          </p:nvPr>
        </p:nvSpPr>
        <p:spPr/>
        <p:txBody>
          <a:bodyPr/>
          <a:lstStyle/>
          <a:p>
            <a:fld id="{89CD6E39-4852-418B-BA35-BEEEB494AB9E}" type="slidenum">
              <a:rPr lang="en-US" smtClean="0"/>
              <a:t>‹#›</a:t>
            </a:fld>
            <a:endParaRPr lang="en-US"/>
          </a:p>
        </p:txBody>
      </p:sp>
    </p:spTree>
    <p:extLst>
      <p:ext uri="{BB962C8B-B14F-4D97-AF65-F5344CB8AC3E}">
        <p14:creationId xmlns:p14="http://schemas.microsoft.com/office/powerpoint/2010/main" val="115278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A6F2B6D-7695-492C-8B3E-8B0A763BEEC5}"/>
              </a:ext>
            </a:extLst>
          </p:cNvPr>
          <p:cNvGraphicFramePr>
            <a:graphicFrameLocks noChangeAspect="1"/>
          </p:cNvGraphicFramePr>
          <p:nvPr userDrawn="1">
            <p:custDataLst>
              <p:tags r:id="rId13"/>
            </p:custDataLst>
            <p:extLst>
              <p:ext uri="{D42A27DB-BD31-4B8C-83A1-F6EECF244321}">
                <p14:modId xmlns:p14="http://schemas.microsoft.com/office/powerpoint/2010/main" val="3278832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83" imgH="384" progId="TCLayout.ActiveDocument.1">
                  <p:embed/>
                </p:oleObj>
              </mc:Choice>
              <mc:Fallback>
                <p:oleObj name="think-cell Slide" r:id="rId15" imgW="383" imgH="38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FED7291-A198-47D8-8A2D-94D6F27E6D52}"/>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Arial Black" panose="020B0A04020102020204" pitchFamily="34" charset="0"/>
              <a:ea typeface="+mj-ea"/>
              <a:cs typeface="+mj-cs"/>
              <a:sym typeface="Arial Black" panose="020B0A04020102020204" pitchFamily="34" charset="0"/>
            </a:endParaRPr>
          </a:p>
        </p:txBody>
      </p:sp>
      <p:sp>
        <p:nvSpPr>
          <p:cNvPr id="9" name="Rectangle: Rounded Corners 8">
            <a:extLst>
              <a:ext uri="{FF2B5EF4-FFF2-40B4-BE49-F238E27FC236}">
                <a16:creationId xmlns:a16="http://schemas.microsoft.com/office/drawing/2014/main" id="{BCB40A58-7472-4C04-ADBA-585309315BEA}"/>
              </a:ext>
            </a:extLst>
          </p:cNvPr>
          <p:cNvSpPr/>
          <p:nvPr userDrawn="1"/>
        </p:nvSpPr>
        <p:spPr>
          <a:xfrm>
            <a:off x="11353800" y="6454416"/>
            <a:ext cx="388256" cy="162642"/>
          </a:xfrm>
          <a:prstGeom prst="roundRect">
            <a:avLst>
              <a:gd name="adj" fmla="val 50000"/>
            </a:avLst>
          </a:prstGeom>
          <a:solidFill>
            <a:srgbClr val="007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7F83416-4BE0-49D0-8A1E-AFA9ABEEF94A}"/>
              </a:ext>
            </a:extLst>
          </p:cNvPr>
          <p:cNvSpPr>
            <a:spLocks noGrp="1"/>
          </p:cNvSpPr>
          <p:nvPr>
            <p:ph type="title"/>
          </p:nvPr>
        </p:nvSpPr>
        <p:spPr>
          <a:xfrm>
            <a:off x="507999" y="365125"/>
            <a:ext cx="11234057" cy="955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A967F01-1958-4B99-825B-2DDDEA3E876B}"/>
              </a:ext>
            </a:extLst>
          </p:cNvPr>
          <p:cNvSpPr>
            <a:spLocks noGrp="1"/>
          </p:cNvSpPr>
          <p:nvPr>
            <p:ph type="body" idx="1"/>
          </p:nvPr>
        </p:nvSpPr>
        <p:spPr>
          <a:xfrm>
            <a:off x="507999" y="1465943"/>
            <a:ext cx="11234057" cy="47110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C38DD61-540A-41B8-91A6-126351087DEE}"/>
              </a:ext>
            </a:extLst>
          </p:cNvPr>
          <p:cNvSpPr>
            <a:spLocks noGrp="1"/>
          </p:cNvSpPr>
          <p:nvPr>
            <p:ph type="sldNum" sz="quarter" idx="4"/>
          </p:nvPr>
        </p:nvSpPr>
        <p:spPr>
          <a:xfrm>
            <a:off x="11347532" y="6480742"/>
            <a:ext cx="394524" cy="116341"/>
          </a:xfrm>
          <a:prstGeom prst="roundRect">
            <a:avLst>
              <a:gd name="adj" fmla="val 50000"/>
            </a:avLst>
          </a:prstGeom>
        </p:spPr>
        <p:txBody>
          <a:bodyPr vert="horz" lIns="0" tIns="0" rIns="0" bIns="0" rtlCol="0" anchor="ctr"/>
          <a:lstStyle>
            <a:lvl1pPr algn="ctr">
              <a:defRPr sz="1000" b="1">
                <a:solidFill>
                  <a:schemeClr val="bg1"/>
                </a:solidFill>
              </a:defRPr>
            </a:lvl1pPr>
          </a:lstStyle>
          <a:p>
            <a:fld id="{89CD6E39-4852-418B-BA35-BEEEB494AB9E}" type="slidenum">
              <a:rPr lang="en-US" smtClean="0"/>
              <a:pPr/>
              <a:t>‹#›</a:t>
            </a:fld>
            <a:endParaRPr lang="en-US" dirty="0"/>
          </a:p>
        </p:txBody>
      </p:sp>
    </p:spTree>
    <p:extLst>
      <p:ext uri="{BB962C8B-B14F-4D97-AF65-F5344CB8AC3E}">
        <p14:creationId xmlns:p14="http://schemas.microsoft.com/office/powerpoint/2010/main" val="185618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F69E96A-3411-454A-861E-32BFDE9B172C}"/>
              </a:ext>
            </a:extLst>
          </p:cNvPr>
          <p:cNvGraphicFramePr>
            <a:graphicFrameLocks noChangeAspect="1"/>
          </p:cNvGraphicFramePr>
          <p:nvPr userDrawn="1">
            <p:custDataLst>
              <p:tags r:id="rId5"/>
            </p:custDataLst>
            <p:extLst>
              <p:ext uri="{D42A27DB-BD31-4B8C-83A1-F6EECF244321}">
                <p14:modId xmlns:p14="http://schemas.microsoft.com/office/powerpoint/2010/main" val="3233674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83" imgH="384" progId="TCLayout.ActiveDocument.1">
                  <p:embed/>
                </p:oleObj>
              </mc:Choice>
              <mc:Fallback>
                <p:oleObj name="think-cell Slide" r:id="rId7" imgW="383" imgH="38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9742283-F053-4E70-A197-54D5D9962D22}"/>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Bahnschrift" panose="020B0502040204020203" pitchFamily="34" charset="0"/>
              <a:ea typeface="+mj-ea"/>
              <a:cs typeface="+mj-cs"/>
              <a:sym typeface="Bahnschrift" panose="020B0502040204020203" pitchFamily="34" charset="0"/>
            </a:endParaRPr>
          </a:p>
        </p:txBody>
      </p:sp>
      <p:sp>
        <p:nvSpPr>
          <p:cNvPr id="2" name="Title Placeholder 1">
            <a:extLst>
              <a:ext uri="{FF2B5EF4-FFF2-40B4-BE49-F238E27FC236}">
                <a16:creationId xmlns:a16="http://schemas.microsoft.com/office/drawing/2014/main" id="{70D28C36-06A6-4687-99BA-A709C0EB5F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3D4BD70-3CB1-4CF2-B956-6C0AF1AA7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F9440B9-E739-4FE5-9BD0-8C1124717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2A01C-61EC-4D49-878D-066848BDDCD0}" type="datetimeFigureOut">
              <a:rPr lang="en-ID" smtClean="0"/>
              <a:t>16/03/2024</a:t>
            </a:fld>
            <a:endParaRPr lang="en-ID"/>
          </a:p>
        </p:txBody>
      </p:sp>
      <p:sp>
        <p:nvSpPr>
          <p:cNvPr id="5" name="Footer Placeholder 4">
            <a:extLst>
              <a:ext uri="{FF2B5EF4-FFF2-40B4-BE49-F238E27FC236}">
                <a16:creationId xmlns:a16="http://schemas.microsoft.com/office/drawing/2014/main" id="{97439059-A5DB-4AFA-87B8-190DB28F7C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74099BD2-E85E-4D1D-BA49-DDEA0BA69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828C7-9901-42AB-BCDB-95692AF75EFB}" type="slidenum">
              <a:rPr lang="en-ID" smtClean="0"/>
              <a:t>‹#›</a:t>
            </a:fld>
            <a:endParaRPr lang="en-ID"/>
          </a:p>
        </p:txBody>
      </p:sp>
    </p:spTree>
    <p:extLst>
      <p:ext uri="{BB962C8B-B14F-4D97-AF65-F5344CB8AC3E}">
        <p14:creationId xmlns:p14="http://schemas.microsoft.com/office/powerpoint/2010/main" val="239548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xml"/><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5.bin"/><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6.emf"/><Relationship Id="rId5" Type="http://schemas.openxmlformats.org/officeDocument/2006/relationships/image" Target="../media/image1.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shopee.co.id/Vending-Machine-Mesin-Penjual-Minuman-Makanan-Otomatis-Self-Service-i.43448417.331436808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563B3CB-E83B-45B3-855D-583180F7C328}"/>
              </a:ext>
            </a:extLst>
          </p:cNvPr>
          <p:cNvGraphicFramePr>
            <a:graphicFrameLocks noChangeAspect="1"/>
          </p:cNvGraphicFramePr>
          <p:nvPr>
            <p:custDataLst>
              <p:tags r:id="rId1"/>
            </p:custDataLst>
            <p:extLst>
              <p:ext uri="{D42A27DB-BD31-4B8C-83A1-F6EECF244321}">
                <p14:modId xmlns:p14="http://schemas.microsoft.com/office/powerpoint/2010/main" val="184353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12" name="Graphic 1">
            <a:extLst>
              <a:ext uri="{FF2B5EF4-FFF2-40B4-BE49-F238E27FC236}">
                <a16:creationId xmlns:a16="http://schemas.microsoft.com/office/drawing/2014/main" id="{DA2C6802-34B1-49C2-8ACE-C3E7025AC6C3}"/>
              </a:ext>
            </a:extLst>
          </p:cNvPr>
          <p:cNvSpPr/>
          <p:nvPr/>
        </p:nvSpPr>
        <p:spPr>
          <a:xfrm>
            <a:off x="2401108" y="0"/>
            <a:ext cx="9263195" cy="6873020"/>
          </a:xfrm>
          <a:custGeom>
            <a:avLst/>
            <a:gdLst>
              <a:gd name="connsiteX0" fmla="*/ 4284345 w 4276725"/>
              <a:gd name="connsiteY0" fmla="*/ 0 h 3800475"/>
              <a:gd name="connsiteX1" fmla="*/ 4284345 w 4276725"/>
              <a:gd name="connsiteY1" fmla="*/ 3802380 h 3800475"/>
              <a:gd name="connsiteX2" fmla="*/ 0 w 4276725"/>
              <a:gd name="connsiteY2" fmla="*/ 3802380 h 3800475"/>
              <a:gd name="connsiteX3" fmla="*/ 681990 w 4276725"/>
              <a:gd name="connsiteY3" fmla="*/ 3081338 h 3800475"/>
              <a:gd name="connsiteX4" fmla="*/ 1017270 w 4276725"/>
              <a:gd name="connsiteY4" fmla="*/ 2989898 h 3800475"/>
              <a:gd name="connsiteX5" fmla="*/ 1293495 w 4276725"/>
              <a:gd name="connsiteY5" fmla="*/ 2791778 h 3800475"/>
              <a:gd name="connsiteX6" fmla="*/ 1277303 w 4276725"/>
              <a:gd name="connsiteY6" fmla="*/ 2306003 h 3800475"/>
              <a:gd name="connsiteX7" fmla="*/ 1073468 w 4276725"/>
              <a:gd name="connsiteY7" fmla="*/ 1844993 h 3800475"/>
              <a:gd name="connsiteX8" fmla="*/ 1226820 w 4276725"/>
              <a:gd name="connsiteY8" fmla="*/ 1402080 h 3800475"/>
              <a:gd name="connsiteX9" fmla="*/ 1595438 w 4276725"/>
              <a:gd name="connsiteY9" fmla="*/ 1284923 h 3800475"/>
              <a:gd name="connsiteX10" fmla="*/ 1679258 w 4276725"/>
              <a:gd name="connsiteY10" fmla="*/ 1001078 h 3800475"/>
              <a:gd name="connsiteX11" fmla="*/ 1604010 w 4276725"/>
              <a:gd name="connsiteY11" fmla="*/ 701040 h 3800475"/>
              <a:gd name="connsiteX12" fmla="*/ 1735455 w 4276725"/>
              <a:gd name="connsiteY12" fmla="*/ 134303 h 3800475"/>
              <a:gd name="connsiteX13" fmla="*/ 1868805 w 4276725"/>
              <a:gd name="connsiteY13" fmla="*/ 0 h 3800475"/>
              <a:gd name="connsiteX14" fmla="*/ 4284345 w 4276725"/>
              <a:gd name="connsiteY14" fmla="*/ 0 h 380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6725" h="3800475">
                <a:moveTo>
                  <a:pt x="4284345" y="0"/>
                </a:moveTo>
                <a:lnTo>
                  <a:pt x="4284345" y="3802380"/>
                </a:lnTo>
                <a:lnTo>
                  <a:pt x="0" y="3802380"/>
                </a:lnTo>
                <a:cubicBezTo>
                  <a:pt x="96203" y="3472815"/>
                  <a:pt x="354330" y="3188970"/>
                  <a:pt x="681990" y="3081338"/>
                </a:cubicBezTo>
                <a:cubicBezTo>
                  <a:pt x="792480" y="3045143"/>
                  <a:pt x="907733" y="3027998"/>
                  <a:pt x="1017270" y="2989898"/>
                </a:cubicBezTo>
                <a:cubicBezTo>
                  <a:pt x="1126808" y="2952750"/>
                  <a:pt x="1234440" y="2890838"/>
                  <a:pt x="1293495" y="2791778"/>
                </a:cubicBezTo>
                <a:cubicBezTo>
                  <a:pt x="1380173" y="2646998"/>
                  <a:pt x="1344930" y="2460308"/>
                  <a:pt x="1277303" y="2306003"/>
                </a:cubicBezTo>
                <a:cubicBezTo>
                  <a:pt x="1209675" y="2151698"/>
                  <a:pt x="1111568" y="2008823"/>
                  <a:pt x="1073468" y="1844993"/>
                </a:cubicBezTo>
                <a:cubicBezTo>
                  <a:pt x="1035368" y="1681163"/>
                  <a:pt x="1077278" y="1480185"/>
                  <a:pt x="1226820" y="1402080"/>
                </a:cubicBezTo>
                <a:cubicBezTo>
                  <a:pt x="1342073" y="1342073"/>
                  <a:pt x="1495425" y="1367790"/>
                  <a:pt x="1595438" y="1284923"/>
                </a:cubicBezTo>
                <a:cubicBezTo>
                  <a:pt x="1674495" y="1219200"/>
                  <a:pt x="1693545" y="1102995"/>
                  <a:pt x="1679258" y="1001078"/>
                </a:cubicBezTo>
                <a:cubicBezTo>
                  <a:pt x="1664970" y="899160"/>
                  <a:pt x="1624013" y="802958"/>
                  <a:pt x="1604010" y="701040"/>
                </a:cubicBezTo>
                <a:cubicBezTo>
                  <a:pt x="1565910" y="504825"/>
                  <a:pt x="1614488" y="293370"/>
                  <a:pt x="1735455" y="134303"/>
                </a:cubicBezTo>
                <a:cubicBezTo>
                  <a:pt x="1773555" y="83820"/>
                  <a:pt x="1819275" y="38100"/>
                  <a:pt x="1868805" y="0"/>
                </a:cubicBezTo>
                <a:lnTo>
                  <a:pt x="4284345" y="0"/>
                </a:lnTo>
                <a:close/>
              </a:path>
            </a:pathLst>
          </a:custGeom>
          <a:solidFill>
            <a:schemeClr val="bg1">
              <a:lumMod val="95000"/>
            </a:schemeClr>
          </a:solidFill>
          <a:ln w="9525" cap="flat">
            <a:noFill/>
            <a:prstDash val="solid"/>
            <a:miter/>
          </a:ln>
        </p:spPr>
        <p:txBody>
          <a:bodyPr rtlCol="0" anchor="ctr"/>
          <a:lstStyle/>
          <a:p>
            <a:endParaRPr lang="en-ID"/>
          </a:p>
        </p:txBody>
      </p:sp>
      <p:sp>
        <p:nvSpPr>
          <p:cNvPr id="711" name="Graphic 1">
            <a:extLst>
              <a:ext uri="{FF2B5EF4-FFF2-40B4-BE49-F238E27FC236}">
                <a16:creationId xmlns:a16="http://schemas.microsoft.com/office/drawing/2014/main" id="{797D97F6-388A-4C27-82A3-62B33A433E7D}"/>
              </a:ext>
            </a:extLst>
          </p:cNvPr>
          <p:cNvSpPr/>
          <p:nvPr/>
        </p:nvSpPr>
        <p:spPr>
          <a:xfrm>
            <a:off x="2618822" y="0"/>
            <a:ext cx="9558646" cy="6873020"/>
          </a:xfrm>
          <a:custGeom>
            <a:avLst/>
            <a:gdLst>
              <a:gd name="connsiteX0" fmla="*/ 4284345 w 4276725"/>
              <a:gd name="connsiteY0" fmla="*/ 0 h 3800475"/>
              <a:gd name="connsiteX1" fmla="*/ 4284345 w 4276725"/>
              <a:gd name="connsiteY1" fmla="*/ 3802380 h 3800475"/>
              <a:gd name="connsiteX2" fmla="*/ 0 w 4276725"/>
              <a:gd name="connsiteY2" fmla="*/ 3802380 h 3800475"/>
              <a:gd name="connsiteX3" fmla="*/ 681990 w 4276725"/>
              <a:gd name="connsiteY3" fmla="*/ 3081338 h 3800475"/>
              <a:gd name="connsiteX4" fmla="*/ 1017270 w 4276725"/>
              <a:gd name="connsiteY4" fmla="*/ 2989898 h 3800475"/>
              <a:gd name="connsiteX5" fmla="*/ 1293495 w 4276725"/>
              <a:gd name="connsiteY5" fmla="*/ 2791778 h 3800475"/>
              <a:gd name="connsiteX6" fmla="*/ 1277303 w 4276725"/>
              <a:gd name="connsiteY6" fmla="*/ 2306003 h 3800475"/>
              <a:gd name="connsiteX7" fmla="*/ 1073468 w 4276725"/>
              <a:gd name="connsiteY7" fmla="*/ 1844993 h 3800475"/>
              <a:gd name="connsiteX8" fmla="*/ 1226820 w 4276725"/>
              <a:gd name="connsiteY8" fmla="*/ 1402080 h 3800475"/>
              <a:gd name="connsiteX9" fmla="*/ 1595438 w 4276725"/>
              <a:gd name="connsiteY9" fmla="*/ 1284923 h 3800475"/>
              <a:gd name="connsiteX10" fmla="*/ 1679258 w 4276725"/>
              <a:gd name="connsiteY10" fmla="*/ 1001078 h 3800475"/>
              <a:gd name="connsiteX11" fmla="*/ 1604010 w 4276725"/>
              <a:gd name="connsiteY11" fmla="*/ 701040 h 3800475"/>
              <a:gd name="connsiteX12" fmla="*/ 1735455 w 4276725"/>
              <a:gd name="connsiteY12" fmla="*/ 134303 h 3800475"/>
              <a:gd name="connsiteX13" fmla="*/ 1868805 w 4276725"/>
              <a:gd name="connsiteY13" fmla="*/ 0 h 3800475"/>
              <a:gd name="connsiteX14" fmla="*/ 4284345 w 4276725"/>
              <a:gd name="connsiteY14" fmla="*/ 0 h 380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6725" h="3800475">
                <a:moveTo>
                  <a:pt x="4284345" y="0"/>
                </a:moveTo>
                <a:lnTo>
                  <a:pt x="4284345" y="3802380"/>
                </a:lnTo>
                <a:lnTo>
                  <a:pt x="0" y="3802380"/>
                </a:lnTo>
                <a:cubicBezTo>
                  <a:pt x="96203" y="3472815"/>
                  <a:pt x="354330" y="3188970"/>
                  <a:pt x="681990" y="3081338"/>
                </a:cubicBezTo>
                <a:cubicBezTo>
                  <a:pt x="792480" y="3045143"/>
                  <a:pt x="907733" y="3027998"/>
                  <a:pt x="1017270" y="2989898"/>
                </a:cubicBezTo>
                <a:cubicBezTo>
                  <a:pt x="1126808" y="2952750"/>
                  <a:pt x="1234440" y="2890838"/>
                  <a:pt x="1293495" y="2791778"/>
                </a:cubicBezTo>
                <a:cubicBezTo>
                  <a:pt x="1380173" y="2646998"/>
                  <a:pt x="1344930" y="2460308"/>
                  <a:pt x="1277303" y="2306003"/>
                </a:cubicBezTo>
                <a:cubicBezTo>
                  <a:pt x="1209675" y="2151698"/>
                  <a:pt x="1111568" y="2008823"/>
                  <a:pt x="1073468" y="1844993"/>
                </a:cubicBezTo>
                <a:cubicBezTo>
                  <a:pt x="1035368" y="1681163"/>
                  <a:pt x="1077278" y="1480185"/>
                  <a:pt x="1226820" y="1402080"/>
                </a:cubicBezTo>
                <a:cubicBezTo>
                  <a:pt x="1342073" y="1342073"/>
                  <a:pt x="1495425" y="1367790"/>
                  <a:pt x="1595438" y="1284923"/>
                </a:cubicBezTo>
                <a:cubicBezTo>
                  <a:pt x="1674495" y="1219200"/>
                  <a:pt x="1693545" y="1102995"/>
                  <a:pt x="1679258" y="1001078"/>
                </a:cubicBezTo>
                <a:cubicBezTo>
                  <a:pt x="1664970" y="899160"/>
                  <a:pt x="1624013" y="802958"/>
                  <a:pt x="1604010" y="701040"/>
                </a:cubicBezTo>
                <a:cubicBezTo>
                  <a:pt x="1565910" y="504825"/>
                  <a:pt x="1614488" y="293370"/>
                  <a:pt x="1735455" y="134303"/>
                </a:cubicBezTo>
                <a:cubicBezTo>
                  <a:pt x="1773555" y="83820"/>
                  <a:pt x="1819275" y="38100"/>
                  <a:pt x="1868805" y="0"/>
                </a:cubicBezTo>
                <a:lnTo>
                  <a:pt x="4284345" y="0"/>
                </a:lnTo>
                <a:close/>
              </a:path>
            </a:pathLst>
          </a:custGeom>
          <a:gradFill>
            <a:gsLst>
              <a:gs pos="100000">
                <a:srgbClr val="006496"/>
              </a:gs>
              <a:gs pos="0">
                <a:srgbClr val="0077B5"/>
              </a:gs>
            </a:gsLst>
            <a:lin ang="5400000" scaled="1"/>
          </a:gradFill>
          <a:ln w="9525" cap="flat">
            <a:noFill/>
            <a:prstDash val="solid"/>
            <a:miter/>
          </a:ln>
          <a:effectLst>
            <a:innerShdw blurRad="63500" dist="50800" dir="13500000">
              <a:prstClr val="black">
                <a:alpha val="20000"/>
              </a:prstClr>
            </a:innerShdw>
          </a:effectLst>
        </p:spPr>
        <p:txBody>
          <a:bodyPr rtlCol="0" anchor="ctr"/>
          <a:lstStyle/>
          <a:p>
            <a:endParaRPr lang="en-ID"/>
          </a:p>
        </p:txBody>
      </p:sp>
      <p:grpSp>
        <p:nvGrpSpPr>
          <p:cNvPr id="6" name="Group 4">
            <a:extLst>
              <a:ext uri="{FF2B5EF4-FFF2-40B4-BE49-F238E27FC236}">
                <a16:creationId xmlns:a16="http://schemas.microsoft.com/office/drawing/2014/main" id="{9FE578AF-5122-41F7-B516-0DB816ECEC4F}"/>
              </a:ext>
            </a:extLst>
          </p:cNvPr>
          <p:cNvGrpSpPr>
            <a:grpSpLocks noChangeAspect="1"/>
          </p:cNvGrpSpPr>
          <p:nvPr/>
        </p:nvGrpSpPr>
        <p:grpSpPr bwMode="auto">
          <a:xfrm>
            <a:off x="6552673" y="1340503"/>
            <a:ext cx="5111630" cy="4438249"/>
            <a:chOff x="3620" y="594"/>
            <a:chExt cx="3712" cy="3223"/>
          </a:xfrm>
        </p:grpSpPr>
        <p:grpSp>
          <p:nvGrpSpPr>
            <p:cNvPr id="8" name="Group 205">
              <a:extLst>
                <a:ext uri="{FF2B5EF4-FFF2-40B4-BE49-F238E27FC236}">
                  <a16:creationId xmlns:a16="http://schemas.microsoft.com/office/drawing/2014/main" id="{65ADD016-B59C-473B-AC79-AEE208413A97}"/>
                </a:ext>
              </a:extLst>
            </p:cNvPr>
            <p:cNvGrpSpPr>
              <a:grpSpLocks/>
            </p:cNvGrpSpPr>
            <p:nvPr/>
          </p:nvGrpSpPr>
          <p:grpSpPr bwMode="auto">
            <a:xfrm>
              <a:off x="3620" y="594"/>
              <a:ext cx="3712" cy="3223"/>
              <a:chOff x="3620" y="594"/>
              <a:chExt cx="3712" cy="3223"/>
            </a:xfrm>
          </p:grpSpPr>
          <p:sp>
            <p:nvSpPr>
              <p:cNvPr id="102" name="Rectangle 7">
                <a:extLst>
                  <a:ext uri="{FF2B5EF4-FFF2-40B4-BE49-F238E27FC236}">
                    <a16:creationId xmlns:a16="http://schemas.microsoft.com/office/drawing/2014/main" id="{D6650CB7-2B0E-4E78-9E4E-6989D3C3050E}"/>
                  </a:ext>
                </a:extLst>
              </p:cNvPr>
              <p:cNvSpPr>
                <a:spLocks noChangeArrowheads="1"/>
              </p:cNvSpPr>
              <p:nvPr/>
            </p:nvSpPr>
            <p:spPr bwMode="auto">
              <a:xfrm>
                <a:off x="3753" y="841"/>
                <a:ext cx="1240" cy="6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
                <a:extLst>
                  <a:ext uri="{FF2B5EF4-FFF2-40B4-BE49-F238E27FC236}">
                    <a16:creationId xmlns:a16="http://schemas.microsoft.com/office/drawing/2014/main" id="{E65E454D-2380-4C49-8514-E83E583D05A4}"/>
                  </a:ext>
                </a:extLst>
              </p:cNvPr>
              <p:cNvSpPr>
                <a:spLocks noChangeArrowheads="1"/>
              </p:cNvSpPr>
              <p:nvPr/>
            </p:nvSpPr>
            <p:spPr bwMode="auto">
              <a:xfrm>
                <a:off x="3810" y="606"/>
                <a:ext cx="55" cy="235"/>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
                <a:extLst>
                  <a:ext uri="{FF2B5EF4-FFF2-40B4-BE49-F238E27FC236}">
                    <a16:creationId xmlns:a16="http://schemas.microsoft.com/office/drawing/2014/main" id="{A31A2394-8846-4E72-82E1-5B55A4EDAE34}"/>
                  </a:ext>
                </a:extLst>
              </p:cNvPr>
              <p:cNvSpPr>
                <a:spLocks noChangeArrowheads="1"/>
              </p:cNvSpPr>
              <p:nvPr/>
            </p:nvSpPr>
            <p:spPr bwMode="auto">
              <a:xfrm>
                <a:off x="4074" y="606"/>
                <a:ext cx="54" cy="235"/>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
                <a:extLst>
                  <a:ext uri="{FF2B5EF4-FFF2-40B4-BE49-F238E27FC236}">
                    <a16:creationId xmlns:a16="http://schemas.microsoft.com/office/drawing/2014/main" id="{D15D40CA-4C84-4436-83AB-549DD0CF9ADC}"/>
                  </a:ext>
                </a:extLst>
              </p:cNvPr>
              <p:cNvSpPr>
                <a:spLocks/>
              </p:cNvSpPr>
              <p:nvPr/>
            </p:nvSpPr>
            <p:spPr bwMode="auto">
              <a:xfrm>
                <a:off x="4373" y="599"/>
                <a:ext cx="95" cy="242"/>
              </a:xfrm>
              <a:custGeom>
                <a:avLst/>
                <a:gdLst>
                  <a:gd name="T0" fmla="*/ 95 w 95"/>
                  <a:gd name="T1" fmla="*/ 232 h 242"/>
                  <a:gd name="T2" fmla="*/ 40 w 95"/>
                  <a:gd name="T3" fmla="*/ 242 h 242"/>
                  <a:gd name="T4" fmla="*/ 0 w 95"/>
                  <a:gd name="T5" fmla="*/ 9 h 242"/>
                  <a:gd name="T6" fmla="*/ 54 w 95"/>
                  <a:gd name="T7" fmla="*/ 0 h 242"/>
                  <a:gd name="T8" fmla="*/ 95 w 95"/>
                  <a:gd name="T9" fmla="*/ 232 h 242"/>
                </a:gdLst>
                <a:ahLst/>
                <a:cxnLst>
                  <a:cxn ang="0">
                    <a:pos x="T0" y="T1"/>
                  </a:cxn>
                  <a:cxn ang="0">
                    <a:pos x="T2" y="T3"/>
                  </a:cxn>
                  <a:cxn ang="0">
                    <a:pos x="T4" y="T5"/>
                  </a:cxn>
                  <a:cxn ang="0">
                    <a:pos x="T6" y="T7"/>
                  </a:cxn>
                  <a:cxn ang="0">
                    <a:pos x="T8" y="T9"/>
                  </a:cxn>
                </a:cxnLst>
                <a:rect l="0" t="0" r="r" b="b"/>
                <a:pathLst>
                  <a:path w="95" h="242">
                    <a:moveTo>
                      <a:pt x="95" y="232"/>
                    </a:moveTo>
                    <a:lnTo>
                      <a:pt x="40" y="242"/>
                    </a:lnTo>
                    <a:lnTo>
                      <a:pt x="0" y="9"/>
                    </a:lnTo>
                    <a:lnTo>
                      <a:pt x="54" y="0"/>
                    </a:lnTo>
                    <a:lnTo>
                      <a:pt x="95" y="232"/>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1">
                <a:extLst>
                  <a:ext uri="{FF2B5EF4-FFF2-40B4-BE49-F238E27FC236}">
                    <a16:creationId xmlns:a16="http://schemas.microsoft.com/office/drawing/2014/main" id="{0AA003B4-08FB-4C2E-A6DF-3E04842525AB}"/>
                  </a:ext>
                </a:extLst>
              </p:cNvPr>
              <p:cNvSpPr>
                <a:spLocks noChangeArrowheads="1"/>
              </p:cNvSpPr>
              <p:nvPr/>
            </p:nvSpPr>
            <p:spPr bwMode="auto">
              <a:xfrm>
                <a:off x="3876" y="637"/>
                <a:ext cx="55" cy="204"/>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2">
                <a:extLst>
                  <a:ext uri="{FF2B5EF4-FFF2-40B4-BE49-F238E27FC236}">
                    <a16:creationId xmlns:a16="http://schemas.microsoft.com/office/drawing/2014/main" id="{10660A12-4383-48C2-8B64-6FC2E8207BB6}"/>
                  </a:ext>
                </a:extLst>
              </p:cNvPr>
              <p:cNvSpPr>
                <a:spLocks noChangeArrowheads="1"/>
              </p:cNvSpPr>
              <p:nvPr/>
            </p:nvSpPr>
            <p:spPr bwMode="auto">
              <a:xfrm>
                <a:off x="4002" y="637"/>
                <a:ext cx="55" cy="204"/>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3">
                <a:extLst>
                  <a:ext uri="{FF2B5EF4-FFF2-40B4-BE49-F238E27FC236}">
                    <a16:creationId xmlns:a16="http://schemas.microsoft.com/office/drawing/2014/main" id="{EA46F711-2CD8-4864-8F03-EF7D800D64EC}"/>
                  </a:ext>
                </a:extLst>
              </p:cNvPr>
              <p:cNvSpPr>
                <a:spLocks noChangeArrowheads="1"/>
              </p:cNvSpPr>
              <p:nvPr/>
            </p:nvSpPr>
            <p:spPr bwMode="auto">
              <a:xfrm>
                <a:off x="4318" y="637"/>
                <a:ext cx="55" cy="204"/>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4">
                <a:extLst>
                  <a:ext uri="{FF2B5EF4-FFF2-40B4-BE49-F238E27FC236}">
                    <a16:creationId xmlns:a16="http://schemas.microsoft.com/office/drawing/2014/main" id="{33E57BA7-2B63-4223-B696-8C237623C218}"/>
                  </a:ext>
                </a:extLst>
              </p:cNvPr>
              <p:cNvSpPr>
                <a:spLocks/>
              </p:cNvSpPr>
              <p:nvPr/>
            </p:nvSpPr>
            <p:spPr bwMode="auto">
              <a:xfrm>
                <a:off x="4147" y="630"/>
                <a:ext cx="98" cy="211"/>
              </a:xfrm>
              <a:custGeom>
                <a:avLst/>
                <a:gdLst>
                  <a:gd name="T0" fmla="*/ 98 w 98"/>
                  <a:gd name="T1" fmla="*/ 199 h 211"/>
                  <a:gd name="T2" fmla="*/ 43 w 98"/>
                  <a:gd name="T3" fmla="*/ 211 h 211"/>
                  <a:gd name="T4" fmla="*/ 0 w 98"/>
                  <a:gd name="T5" fmla="*/ 11 h 211"/>
                  <a:gd name="T6" fmla="*/ 52 w 98"/>
                  <a:gd name="T7" fmla="*/ 0 h 211"/>
                  <a:gd name="T8" fmla="*/ 98 w 98"/>
                  <a:gd name="T9" fmla="*/ 199 h 211"/>
                </a:gdLst>
                <a:ahLst/>
                <a:cxnLst>
                  <a:cxn ang="0">
                    <a:pos x="T0" y="T1"/>
                  </a:cxn>
                  <a:cxn ang="0">
                    <a:pos x="T2" y="T3"/>
                  </a:cxn>
                  <a:cxn ang="0">
                    <a:pos x="T4" y="T5"/>
                  </a:cxn>
                  <a:cxn ang="0">
                    <a:pos x="T6" y="T7"/>
                  </a:cxn>
                  <a:cxn ang="0">
                    <a:pos x="T8" y="T9"/>
                  </a:cxn>
                </a:cxnLst>
                <a:rect l="0" t="0" r="r" b="b"/>
                <a:pathLst>
                  <a:path w="98" h="211">
                    <a:moveTo>
                      <a:pt x="98" y="199"/>
                    </a:moveTo>
                    <a:lnTo>
                      <a:pt x="43" y="211"/>
                    </a:lnTo>
                    <a:lnTo>
                      <a:pt x="0" y="11"/>
                    </a:lnTo>
                    <a:lnTo>
                      <a:pt x="52" y="0"/>
                    </a:lnTo>
                    <a:lnTo>
                      <a:pt x="98" y="199"/>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5">
                <a:extLst>
                  <a:ext uri="{FF2B5EF4-FFF2-40B4-BE49-F238E27FC236}">
                    <a16:creationId xmlns:a16="http://schemas.microsoft.com/office/drawing/2014/main" id="{603FE29F-9873-4051-B034-7FE7EEDBE231}"/>
                  </a:ext>
                </a:extLst>
              </p:cNvPr>
              <p:cNvSpPr>
                <a:spLocks noChangeArrowheads="1"/>
              </p:cNvSpPr>
              <p:nvPr/>
            </p:nvSpPr>
            <p:spPr bwMode="auto">
              <a:xfrm>
                <a:off x="3952" y="594"/>
                <a:ext cx="27" cy="247"/>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6">
                <a:extLst>
                  <a:ext uri="{FF2B5EF4-FFF2-40B4-BE49-F238E27FC236}">
                    <a16:creationId xmlns:a16="http://schemas.microsoft.com/office/drawing/2014/main" id="{840268E3-199A-46F6-9EDB-0D6401F93ADC}"/>
                  </a:ext>
                </a:extLst>
              </p:cNvPr>
              <p:cNvSpPr>
                <a:spLocks noChangeArrowheads="1"/>
              </p:cNvSpPr>
              <p:nvPr/>
            </p:nvSpPr>
            <p:spPr bwMode="auto">
              <a:xfrm>
                <a:off x="4275" y="594"/>
                <a:ext cx="29" cy="247"/>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7">
                <a:extLst>
                  <a:ext uri="{FF2B5EF4-FFF2-40B4-BE49-F238E27FC236}">
                    <a16:creationId xmlns:a16="http://schemas.microsoft.com/office/drawing/2014/main" id="{461ECE2B-2144-4E66-9F08-468E38371E72}"/>
                  </a:ext>
                </a:extLst>
              </p:cNvPr>
              <p:cNvSpPr>
                <a:spLocks noChangeArrowheads="1"/>
              </p:cNvSpPr>
              <p:nvPr/>
            </p:nvSpPr>
            <p:spPr bwMode="auto">
              <a:xfrm>
                <a:off x="4606" y="653"/>
                <a:ext cx="266" cy="186"/>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8">
                <a:extLst>
                  <a:ext uri="{FF2B5EF4-FFF2-40B4-BE49-F238E27FC236}">
                    <a16:creationId xmlns:a16="http://schemas.microsoft.com/office/drawing/2014/main" id="{5E21192C-21C8-4B20-8A09-A749BFE480DB}"/>
                  </a:ext>
                </a:extLst>
              </p:cNvPr>
              <p:cNvSpPr>
                <a:spLocks noChangeArrowheads="1"/>
              </p:cNvSpPr>
              <p:nvPr/>
            </p:nvSpPr>
            <p:spPr bwMode="auto">
              <a:xfrm>
                <a:off x="3753" y="1316"/>
                <a:ext cx="1240" cy="6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9">
                <a:extLst>
                  <a:ext uri="{FF2B5EF4-FFF2-40B4-BE49-F238E27FC236}">
                    <a16:creationId xmlns:a16="http://schemas.microsoft.com/office/drawing/2014/main" id="{DE25A432-A6D8-451E-AFC3-EB2843460C24}"/>
                  </a:ext>
                </a:extLst>
              </p:cNvPr>
              <p:cNvSpPr>
                <a:spLocks noChangeArrowheads="1"/>
              </p:cNvSpPr>
              <p:nvPr/>
            </p:nvSpPr>
            <p:spPr bwMode="auto">
              <a:xfrm>
                <a:off x="4881" y="1081"/>
                <a:ext cx="55" cy="235"/>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20">
                <a:extLst>
                  <a:ext uri="{FF2B5EF4-FFF2-40B4-BE49-F238E27FC236}">
                    <a16:creationId xmlns:a16="http://schemas.microsoft.com/office/drawing/2014/main" id="{71D1CDC2-D93B-4530-B26B-005F2DA8EFE4}"/>
                  </a:ext>
                </a:extLst>
              </p:cNvPr>
              <p:cNvSpPr>
                <a:spLocks noChangeArrowheads="1"/>
              </p:cNvSpPr>
              <p:nvPr/>
            </p:nvSpPr>
            <p:spPr bwMode="auto">
              <a:xfrm>
                <a:off x="4615" y="1081"/>
                <a:ext cx="55" cy="235"/>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1">
                <a:extLst>
                  <a:ext uri="{FF2B5EF4-FFF2-40B4-BE49-F238E27FC236}">
                    <a16:creationId xmlns:a16="http://schemas.microsoft.com/office/drawing/2014/main" id="{B4B19F8B-419A-4C55-929A-B81D17A25776}"/>
                  </a:ext>
                </a:extLst>
              </p:cNvPr>
              <p:cNvSpPr>
                <a:spLocks/>
              </p:cNvSpPr>
              <p:nvPr/>
            </p:nvSpPr>
            <p:spPr bwMode="auto">
              <a:xfrm>
                <a:off x="4275" y="1074"/>
                <a:ext cx="95" cy="242"/>
              </a:xfrm>
              <a:custGeom>
                <a:avLst/>
                <a:gdLst>
                  <a:gd name="T0" fmla="*/ 0 w 95"/>
                  <a:gd name="T1" fmla="*/ 232 h 242"/>
                  <a:gd name="T2" fmla="*/ 55 w 95"/>
                  <a:gd name="T3" fmla="*/ 242 h 242"/>
                  <a:gd name="T4" fmla="*/ 95 w 95"/>
                  <a:gd name="T5" fmla="*/ 9 h 242"/>
                  <a:gd name="T6" fmla="*/ 41 w 95"/>
                  <a:gd name="T7" fmla="*/ 0 h 242"/>
                  <a:gd name="T8" fmla="*/ 0 w 95"/>
                  <a:gd name="T9" fmla="*/ 232 h 242"/>
                </a:gdLst>
                <a:ahLst/>
                <a:cxnLst>
                  <a:cxn ang="0">
                    <a:pos x="T0" y="T1"/>
                  </a:cxn>
                  <a:cxn ang="0">
                    <a:pos x="T2" y="T3"/>
                  </a:cxn>
                  <a:cxn ang="0">
                    <a:pos x="T4" y="T5"/>
                  </a:cxn>
                  <a:cxn ang="0">
                    <a:pos x="T6" y="T7"/>
                  </a:cxn>
                  <a:cxn ang="0">
                    <a:pos x="T8" y="T9"/>
                  </a:cxn>
                </a:cxnLst>
                <a:rect l="0" t="0" r="r" b="b"/>
                <a:pathLst>
                  <a:path w="95" h="242">
                    <a:moveTo>
                      <a:pt x="0" y="232"/>
                    </a:moveTo>
                    <a:lnTo>
                      <a:pt x="55" y="242"/>
                    </a:lnTo>
                    <a:lnTo>
                      <a:pt x="95" y="9"/>
                    </a:lnTo>
                    <a:lnTo>
                      <a:pt x="41" y="0"/>
                    </a:lnTo>
                    <a:lnTo>
                      <a:pt x="0" y="232"/>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22">
                <a:extLst>
                  <a:ext uri="{FF2B5EF4-FFF2-40B4-BE49-F238E27FC236}">
                    <a16:creationId xmlns:a16="http://schemas.microsoft.com/office/drawing/2014/main" id="{45621EA8-A0B9-4FE9-B40A-7B17F8ADB849}"/>
                  </a:ext>
                </a:extLst>
              </p:cNvPr>
              <p:cNvSpPr>
                <a:spLocks noChangeArrowheads="1"/>
              </p:cNvSpPr>
              <p:nvPr/>
            </p:nvSpPr>
            <p:spPr bwMode="auto">
              <a:xfrm>
                <a:off x="4812" y="1112"/>
                <a:ext cx="55" cy="204"/>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23">
                <a:extLst>
                  <a:ext uri="{FF2B5EF4-FFF2-40B4-BE49-F238E27FC236}">
                    <a16:creationId xmlns:a16="http://schemas.microsoft.com/office/drawing/2014/main" id="{7031F58C-0C91-486D-B9B5-7F36278666C2}"/>
                  </a:ext>
                </a:extLst>
              </p:cNvPr>
              <p:cNvSpPr>
                <a:spLocks noChangeArrowheads="1"/>
              </p:cNvSpPr>
              <p:nvPr/>
            </p:nvSpPr>
            <p:spPr bwMode="auto">
              <a:xfrm>
                <a:off x="4686" y="1112"/>
                <a:ext cx="55" cy="204"/>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24">
                <a:extLst>
                  <a:ext uri="{FF2B5EF4-FFF2-40B4-BE49-F238E27FC236}">
                    <a16:creationId xmlns:a16="http://schemas.microsoft.com/office/drawing/2014/main" id="{614A816F-F2B4-4EDB-A6B0-1D36071C2EEC}"/>
                  </a:ext>
                </a:extLst>
              </p:cNvPr>
              <p:cNvSpPr>
                <a:spLocks noChangeArrowheads="1"/>
              </p:cNvSpPr>
              <p:nvPr/>
            </p:nvSpPr>
            <p:spPr bwMode="auto">
              <a:xfrm>
                <a:off x="4370" y="1112"/>
                <a:ext cx="55" cy="204"/>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5">
                <a:extLst>
                  <a:ext uri="{FF2B5EF4-FFF2-40B4-BE49-F238E27FC236}">
                    <a16:creationId xmlns:a16="http://schemas.microsoft.com/office/drawing/2014/main" id="{5A9EA234-1A7F-4B74-9DAE-A55283BD0E9E}"/>
                  </a:ext>
                </a:extLst>
              </p:cNvPr>
              <p:cNvSpPr>
                <a:spLocks/>
              </p:cNvSpPr>
              <p:nvPr/>
            </p:nvSpPr>
            <p:spPr bwMode="auto">
              <a:xfrm>
                <a:off x="4501" y="1105"/>
                <a:ext cx="97" cy="211"/>
              </a:xfrm>
              <a:custGeom>
                <a:avLst/>
                <a:gdLst>
                  <a:gd name="T0" fmla="*/ 0 w 97"/>
                  <a:gd name="T1" fmla="*/ 199 h 211"/>
                  <a:gd name="T2" fmla="*/ 52 w 97"/>
                  <a:gd name="T3" fmla="*/ 211 h 211"/>
                  <a:gd name="T4" fmla="*/ 97 w 97"/>
                  <a:gd name="T5" fmla="*/ 11 h 211"/>
                  <a:gd name="T6" fmla="*/ 43 w 97"/>
                  <a:gd name="T7" fmla="*/ 0 h 211"/>
                  <a:gd name="T8" fmla="*/ 0 w 97"/>
                  <a:gd name="T9" fmla="*/ 199 h 211"/>
                </a:gdLst>
                <a:ahLst/>
                <a:cxnLst>
                  <a:cxn ang="0">
                    <a:pos x="T0" y="T1"/>
                  </a:cxn>
                  <a:cxn ang="0">
                    <a:pos x="T2" y="T3"/>
                  </a:cxn>
                  <a:cxn ang="0">
                    <a:pos x="T4" y="T5"/>
                  </a:cxn>
                  <a:cxn ang="0">
                    <a:pos x="T6" y="T7"/>
                  </a:cxn>
                  <a:cxn ang="0">
                    <a:pos x="T8" y="T9"/>
                  </a:cxn>
                </a:cxnLst>
                <a:rect l="0" t="0" r="r" b="b"/>
                <a:pathLst>
                  <a:path w="97" h="211">
                    <a:moveTo>
                      <a:pt x="0" y="199"/>
                    </a:moveTo>
                    <a:lnTo>
                      <a:pt x="52" y="211"/>
                    </a:lnTo>
                    <a:lnTo>
                      <a:pt x="97" y="11"/>
                    </a:lnTo>
                    <a:lnTo>
                      <a:pt x="43" y="0"/>
                    </a:lnTo>
                    <a:lnTo>
                      <a:pt x="0" y="199"/>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26">
                <a:extLst>
                  <a:ext uri="{FF2B5EF4-FFF2-40B4-BE49-F238E27FC236}">
                    <a16:creationId xmlns:a16="http://schemas.microsoft.com/office/drawing/2014/main" id="{50950D14-DB45-446D-812C-581487DD6793}"/>
                  </a:ext>
                </a:extLst>
              </p:cNvPr>
              <p:cNvSpPr>
                <a:spLocks noChangeArrowheads="1"/>
              </p:cNvSpPr>
              <p:nvPr/>
            </p:nvSpPr>
            <p:spPr bwMode="auto">
              <a:xfrm>
                <a:off x="4765" y="1069"/>
                <a:ext cx="28" cy="247"/>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27">
                <a:extLst>
                  <a:ext uri="{FF2B5EF4-FFF2-40B4-BE49-F238E27FC236}">
                    <a16:creationId xmlns:a16="http://schemas.microsoft.com/office/drawing/2014/main" id="{F9F9AE5F-41F5-4721-8C9F-E92F1C9CC29A}"/>
                  </a:ext>
                </a:extLst>
              </p:cNvPr>
              <p:cNvSpPr>
                <a:spLocks noChangeArrowheads="1"/>
              </p:cNvSpPr>
              <p:nvPr/>
            </p:nvSpPr>
            <p:spPr bwMode="auto">
              <a:xfrm>
                <a:off x="4439" y="1069"/>
                <a:ext cx="29" cy="247"/>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28">
                <a:extLst>
                  <a:ext uri="{FF2B5EF4-FFF2-40B4-BE49-F238E27FC236}">
                    <a16:creationId xmlns:a16="http://schemas.microsoft.com/office/drawing/2014/main" id="{AE08D7AF-3992-448D-9A7B-2815C98C397B}"/>
                  </a:ext>
                </a:extLst>
              </p:cNvPr>
              <p:cNvSpPr>
                <a:spLocks noChangeArrowheads="1"/>
              </p:cNvSpPr>
              <p:nvPr/>
            </p:nvSpPr>
            <p:spPr bwMode="auto">
              <a:xfrm>
                <a:off x="3872" y="1128"/>
                <a:ext cx="266" cy="186"/>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29">
                <a:extLst>
                  <a:ext uri="{FF2B5EF4-FFF2-40B4-BE49-F238E27FC236}">
                    <a16:creationId xmlns:a16="http://schemas.microsoft.com/office/drawing/2014/main" id="{32EE45A6-27EC-46EE-AA29-FCEC07D02676}"/>
                  </a:ext>
                </a:extLst>
              </p:cNvPr>
              <p:cNvSpPr>
                <a:spLocks noChangeArrowheads="1"/>
              </p:cNvSpPr>
              <p:nvPr/>
            </p:nvSpPr>
            <p:spPr bwMode="auto">
              <a:xfrm>
                <a:off x="5898" y="618"/>
                <a:ext cx="1244" cy="1377"/>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30">
                <a:extLst>
                  <a:ext uri="{FF2B5EF4-FFF2-40B4-BE49-F238E27FC236}">
                    <a16:creationId xmlns:a16="http://schemas.microsoft.com/office/drawing/2014/main" id="{A7C5A2BE-BA18-41F2-B946-58E3CCB9CE18}"/>
                  </a:ext>
                </a:extLst>
              </p:cNvPr>
              <p:cNvSpPr>
                <a:spLocks noChangeArrowheads="1"/>
              </p:cNvSpPr>
              <p:nvPr/>
            </p:nvSpPr>
            <p:spPr bwMode="auto">
              <a:xfrm>
                <a:off x="5898" y="618"/>
                <a:ext cx="1244"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31">
                <a:extLst>
                  <a:ext uri="{FF2B5EF4-FFF2-40B4-BE49-F238E27FC236}">
                    <a16:creationId xmlns:a16="http://schemas.microsoft.com/office/drawing/2014/main" id="{B414C1EF-5351-468D-AF9C-567286E8266F}"/>
                  </a:ext>
                </a:extLst>
              </p:cNvPr>
              <p:cNvSpPr>
                <a:spLocks noChangeArrowheads="1"/>
              </p:cNvSpPr>
              <p:nvPr/>
            </p:nvSpPr>
            <p:spPr bwMode="auto">
              <a:xfrm>
                <a:off x="5952" y="672"/>
                <a:ext cx="1138" cy="1271"/>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32">
                <a:extLst>
                  <a:ext uri="{FF2B5EF4-FFF2-40B4-BE49-F238E27FC236}">
                    <a16:creationId xmlns:a16="http://schemas.microsoft.com/office/drawing/2014/main" id="{1C4167A3-7FDF-4923-8405-28D55CB39FF9}"/>
                  </a:ext>
                </a:extLst>
              </p:cNvPr>
              <p:cNvSpPr>
                <a:spLocks noChangeArrowheads="1"/>
              </p:cNvSpPr>
              <p:nvPr/>
            </p:nvSpPr>
            <p:spPr bwMode="auto">
              <a:xfrm>
                <a:off x="5952" y="672"/>
                <a:ext cx="1138"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
                <a:extLst>
                  <a:ext uri="{FF2B5EF4-FFF2-40B4-BE49-F238E27FC236}">
                    <a16:creationId xmlns:a16="http://schemas.microsoft.com/office/drawing/2014/main" id="{1A994030-A226-4B48-A3CE-B5F4F474A085}"/>
                  </a:ext>
                </a:extLst>
              </p:cNvPr>
              <p:cNvSpPr>
                <a:spLocks/>
              </p:cNvSpPr>
              <p:nvPr/>
            </p:nvSpPr>
            <p:spPr bwMode="auto">
              <a:xfrm>
                <a:off x="5952" y="672"/>
                <a:ext cx="323" cy="1204"/>
              </a:xfrm>
              <a:custGeom>
                <a:avLst/>
                <a:gdLst>
                  <a:gd name="T0" fmla="*/ 323 w 323"/>
                  <a:gd name="T1" fmla="*/ 0 h 1204"/>
                  <a:gd name="T2" fmla="*/ 0 w 323"/>
                  <a:gd name="T3" fmla="*/ 1204 h 1204"/>
                  <a:gd name="T4" fmla="*/ 0 w 323"/>
                  <a:gd name="T5" fmla="*/ 554 h 1204"/>
                  <a:gd name="T6" fmla="*/ 147 w 323"/>
                  <a:gd name="T7" fmla="*/ 0 h 1204"/>
                  <a:gd name="T8" fmla="*/ 323 w 323"/>
                  <a:gd name="T9" fmla="*/ 0 h 1204"/>
                </a:gdLst>
                <a:ahLst/>
                <a:cxnLst>
                  <a:cxn ang="0">
                    <a:pos x="T0" y="T1"/>
                  </a:cxn>
                  <a:cxn ang="0">
                    <a:pos x="T2" y="T3"/>
                  </a:cxn>
                  <a:cxn ang="0">
                    <a:pos x="T4" y="T5"/>
                  </a:cxn>
                  <a:cxn ang="0">
                    <a:pos x="T6" y="T7"/>
                  </a:cxn>
                  <a:cxn ang="0">
                    <a:pos x="T8" y="T9"/>
                  </a:cxn>
                </a:cxnLst>
                <a:rect l="0" t="0" r="r" b="b"/>
                <a:pathLst>
                  <a:path w="323" h="1204">
                    <a:moveTo>
                      <a:pt x="323" y="0"/>
                    </a:moveTo>
                    <a:lnTo>
                      <a:pt x="0" y="1204"/>
                    </a:lnTo>
                    <a:lnTo>
                      <a:pt x="0" y="554"/>
                    </a:lnTo>
                    <a:lnTo>
                      <a:pt x="147" y="0"/>
                    </a:lnTo>
                    <a:lnTo>
                      <a:pt x="3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4">
                <a:extLst>
                  <a:ext uri="{FF2B5EF4-FFF2-40B4-BE49-F238E27FC236}">
                    <a16:creationId xmlns:a16="http://schemas.microsoft.com/office/drawing/2014/main" id="{F034B9A7-A80C-4D2D-AF99-0DAC4EE7CDBD}"/>
                  </a:ext>
                </a:extLst>
              </p:cNvPr>
              <p:cNvSpPr>
                <a:spLocks/>
              </p:cNvSpPr>
              <p:nvPr/>
            </p:nvSpPr>
            <p:spPr bwMode="auto">
              <a:xfrm>
                <a:off x="5952" y="672"/>
                <a:ext cx="323" cy="1204"/>
              </a:xfrm>
              <a:custGeom>
                <a:avLst/>
                <a:gdLst>
                  <a:gd name="T0" fmla="*/ 323 w 323"/>
                  <a:gd name="T1" fmla="*/ 0 h 1204"/>
                  <a:gd name="T2" fmla="*/ 0 w 323"/>
                  <a:gd name="T3" fmla="*/ 1204 h 1204"/>
                  <a:gd name="T4" fmla="*/ 0 w 323"/>
                  <a:gd name="T5" fmla="*/ 554 h 1204"/>
                  <a:gd name="T6" fmla="*/ 147 w 323"/>
                  <a:gd name="T7" fmla="*/ 0 h 1204"/>
                  <a:gd name="T8" fmla="*/ 323 w 323"/>
                  <a:gd name="T9" fmla="*/ 0 h 1204"/>
                </a:gdLst>
                <a:ahLst/>
                <a:cxnLst>
                  <a:cxn ang="0">
                    <a:pos x="T0" y="T1"/>
                  </a:cxn>
                  <a:cxn ang="0">
                    <a:pos x="T2" y="T3"/>
                  </a:cxn>
                  <a:cxn ang="0">
                    <a:pos x="T4" y="T5"/>
                  </a:cxn>
                  <a:cxn ang="0">
                    <a:pos x="T6" y="T7"/>
                  </a:cxn>
                  <a:cxn ang="0">
                    <a:pos x="T8" y="T9"/>
                  </a:cxn>
                </a:cxnLst>
                <a:rect l="0" t="0" r="r" b="b"/>
                <a:pathLst>
                  <a:path w="323" h="1204">
                    <a:moveTo>
                      <a:pt x="323" y="0"/>
                    </a:moveTo>
                    <a:lnTo>
                      <a:pt x="0" y="1204"/>
                    </a:lnTo>
                    <a:lnTo>
                      <a:pt x="0" y="554"/>
                    </a:lnTo>
                    <a:lnTo>
                      <a:pt x="147" y="0"/>
                    </a:lnTo>
                    <a:lnTo>
                      <a:pt x="3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5">
                <a:extLst>
                  <a:ext uri="{FF2B5EF4-FFF2-40B4-BE49-F238E27FC236}">
                    <a16:creationId xmlns:a16="http://schemas.microsoft.com/office/drawing/2014/main" id="{8C1AA863-EF95-4892-9191-9633D0638A9C}"/>
                  </a:ext>
                </a:extLst>
              </p:cNvPr>
              <p:cNvSpPr>
                <a:spLocks/>
              </p:cNvSpPr>
              <p:nvPr/>
            </p:nvSpPr>
            <p:spPr bwMode="auto">
              <a:xfrm>
                <a:off x="6016" y="672"/>
                <a:ext cx="402" cy="1271"/>
              </a:xfrm>
              <a:custGeom>
                <a:avLst/>
                <a:gdLst>
                  <a:gd name="T0" fmla="*/ 402 w 402"/>
                  <a:gd name="T1" fmla="*/ 0 h 1271"/>
                  <a:gd name="T2" fmla="*/ 64 w 402"/>
                  <a:gd name="T3" fmla="*/ 1271 h 1271"/>
                  <a:gd name="T4" fmla="*/ 0 w 402"/>
                  <a:gd name="T5" fmla="*/ 1271 h 1271"/>
                  <a:gd name="T6" fmla="*/ 338 w 402"/>
                  <a:gd name="T7" fmla="*/ 0 h 1271"/>
                  <a:gd name="T8" fmla="*/ 402 w 402"/>
                  <a:gd name="T9" fmla="*/ 0 h 1271"/>
                </a:gdLst>
                <a:ahLst/>
                <a:cxnLst>
                  <a:cxn ang="0">
                    <a:pos x="T0" y="T1"/>
                  </a:cxn>
                  <a:cxn ang="0">
                    <a:pos x="T2" y="T3"/>
                  </a:cxn>
                  <a:cxn ang="0">
                    <a:pos x="T4" y="T5"/>
                  </a:cxn>
                  <a:cxn ang="0">
                    <a:pos x="T6" y="T7"/>
                  </a:cxn>
                  <a:cxn ang="0">
                    <a:pos x="T8" y="T9"/>
                  </a:cxn>
                </a:cxnLst>
                <a:rect l="0" t="0" r="r" b="b"/>
                <a:pathLst>
                  <a:path w="402" h="1271">
                    <a:moveTo>
                      <a:pt x="402" y="0"/>
                    </a:moveTo>
                    <a:lnTo>
                      <a:pt x="64" y="1271"/>
                    </a:lnTo>
                    <a:lnTo>
                      <a:pt x="0" y="1271"/>
                    </a:lnTo>
                    <a:lnTo>
                      <a:pt x="338" y="0"/>
                    </a:lnTo>
                    <a:lnTo>
                      <a:pt x="4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6">
                <a:extLst>
                  <a:ext uri="{FF2B5EF4-FFF2-40B4-BE49-F238E27FC236}">
                    <a16:creationId xmlns:a16="http://schemas.microsoft.com/office/drawing/2014/main" id="{D2A32EEB-B53E-439A-946F-B646BA4883D2}"/>
                  </a:ext>
                </a:extLst>
              </p:cNvPr>
              <p:cNvSpPr>
                <a:spLocks/>
              </p:cNvSpPr>
              <p:nvPr/>
            </p:nvSpPr>
            <p:spPr bwMode="auto">
              <a:xfrm>
                <a:off x="6016" y="672"/>
                <a:ext cx="402" cy="1271"/>
              </a:xfrm>
              <a:custGeom>
                <a:avLst/>
                <a:gdLst>
                  <a:gd name="T0" fmla="*/ 402 w 402"/>
                  <a:gd name="T1" fmla="*/ 0 h 1271"/>
                  <a:gd name="T2" fmla="*/ 64 w 402"/>
                  <a:gd name="T3" fmla="*/ 1271 h 1271"/>
                  <a:gd name="T4" fmla="*/ 0 w 402"/>
                  <a:gd name="T5" fmla="*/ 1271 h 1271"/>
                  <a:gd name="T6" fmla="*/ 338 w 402"/>
                  <a:gd name="T7" fmla="*/ 0 h 1271"/>
                  <a:gd name="T8" fmla="*/ 402 w 402"/>
                  <a:gd name="T9" fmla="*/ 0 h 1271"/>
                </a:gdLst>
                <a:ahLst/>
                <a:cxnLst>
                  <a:cxn ang="0">
                    <a:pos x="T0" y="T1"/>
                  </a:cxn>
                  <a:cxn ang="0">
                    <a:pos x="T2" y="T3"/>
                  </a:cxn>
                  <a:cxn ang="0">
                    <a:pos x="T4" y="T5"/>
                  </a:cxn>
                  <a:cxn ang="0">
                    <a:pos x="T6" y="T7"/>
                  </a:cxn>
                  <a:cxn ang="0">
                    <a:pos x="T8" y="T9"/>
                  </a:cxn>
                </a:cxnLst>
                <a:rect l="0" t="0" r="r" b="b"/>
                <a:pathLst>
                  <a:path w="402" h="1271">
                    <a:moveTo>
                      <a:pt x="402" y="0"/>
                    </a:moveTo>
                    <a:lnTo>
                      <a:pt x="64" y="1271"/>
                    </a:lnTo>
                    <a:lnTo>
                      <a:pt x="0" y="1271"/>
                    </a:lnTo>
                    <a:lnTo>
                      <a:pt x="338" y="0"/>
                    </a:lnTo>
                    <a:lnTo>
                      <a:pt x="4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37">
                <a:extLst>
                  <a:ext uri="{FF2B5EF4-FFF2-40B4-BE49-F238E27FC236}">
                    <a16:creationId xmlns:a16="http://schemas.microsoft.com/office/drawing/2014/main" id="{C37F8F3D-5CFE-4825-A045-BF71674FC7CC}"/>
                  </a:ext>
                </a:extLst>
              </p:cNvPr>
              <p:cNvSpPr>
                <a:spLocks/>
              </p:cNvSpPr>
              <p:nvPr/>
            </p:nvSpPr>
            <p:spPr bwMode="auto">
              <a:xfrm>
                <a:off x="6845" y="1019"/>
                <a:ext cx="245" cy="924"/>
              </a:xfrm>
              <a:custGeom>
                <a:avLst/>
                <a:gdLst>
                  <a:gd name="T0" fmla="*/ 245 w 245"/>
                  <a:gd name="T1" fmla="*/ 0 h 924"/>
                  <a:gd name="T2" fmla="*/ 245 w 245"/>
                  <a:gd name="T3" fmla="*/ 653 h 924"/>
                  <a:gd name="T4" fmla="*/ 174 w 245"/>
                  <a:gd name="T5" fmla="*/ 924 h 924"/>
                  <a:gd name="T6" fmla="*/ 0 w 245"/>
                  <a:gd name="T7" fmla="*/ 924 h 924"/>
                  <a:gd name="T8" fmla="*/ 245 w 245"/>
                  <a:gd name="T9" fmla="*/ 0 h 924"/>
                </a:gdLst>
                <a:ahLst/>
                <a:cxnLst>
                  <a:cxn ang="0">
                    <a:pos x="T0" y="T1"/>
                  </a:cxn>
                  <a:cxn ang="0">
                    <a:pos x="T2" y="T3"/>
                  </a:cxn>
                  <a:cxn ang="0">
                    <a:pos x="T4" y="T5"/>
                  </a:cxn>
                  <a:cxn ang="0">
                    <a:pos x="T6" y="T7"/>
                  </a:cxn>
                  <a:cxn ang="0">
                    <a:pos x="T8" y="T9"/>
                  </a:cxn>
                </a:cxnLst>
                <a:rect l="0" t="0" r="r" b="b"/>
                <a:pathLst>
                  <a:path w="245" h="924">
                    <a:moveTo>
                      <a:pt x="245" y="0"/>
                    </a:moveTo>
                    <a:lnTo>
                      <a:pt x="245" y="653"/>
                    </a:lnTo>
                    <a:lnTo>
                      <a:pt x="174" y="924"/>
                    </a:lnTo>
                    <a:lnTo>
                      <a:pt x="0" y="924"/>
                    </a:lnTo>
                    <a:lnTo>
                      <a:pt x="2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38">
                <a:extLst>
                  <a:ext uri="{FF2B5EF4-FFF2-40B4-BE49-F238E27FC236}">
                    <a16:creationId xmlns:a16="http://schemas.microsoft.com/office/drawing/2014/main" id="{1A22C031-0F79-404A-94F1-7DD08ECEF88D}"/>
                  </a:ext>
                </a:extLst>
              </p:cNvPr>
              <p:cNvSpPr>
                <a:spLocks noChangeArrowheads="1"/>
              </p:cNvSpPr>
              <p:nvPr/>
            </p:nvSpPr>
            <p:spPr bwMode="auto">
              <a:xfrm>
                <a:off x="6498" y="618"/>
                <a:ext cx="43" cy="1377"/>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39">
                <a:extLst>
                  <a:ext uri="{FF2B5EF4-FFF2-40B4-BE49-F238E27FC236}">
                    <a16:creationId xmlns:a16="http://schemas.microsoft.com/office/drawing/2014/main" id="{81F3A000-A67D-4616-8F37-A0EC7A2C4A2B}"/>
                  </a:ext>
                </a:extLst>
              </p:cNvPr>
              <p:cNvSpPr>
                <a:spLocks noChangeArrowheads="1"/>
              </p:cNvSpPr>
              <p:nvPr/>
            </p:nvSpPr>
            <p:spPr bwMode="auto">
              <a:xfrm>
                <a:off x="6498" y="618"/>
                <a:ext cx="43"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40">
                <a:extLst>
                  <a:ext uri="{FF2B5EF4-FFF2-40B4-BE49-F238E27FC236}">
                    <a16:creationId xmlns:a16="http://schemas.microsoft.com/office/drawing/2014/main" id="{FDAF1A55-DF29-486D-8A00-434B23E225A9}"/>
                  </a:ext>
                </a:extLst>
              </p:cNvPr>
              <p:cNvSpPr>
                <a:spLocks noChangeArrowheads="1"/>
              </p:cNvSpPr>
              <p:nvPr/>
            </p:nvSpPr>
            <p:spPr bwMode="auto">
              <a:xfrm>
                <a:off x="5919" y="898"/>
                <a:ext cx="1199" cy="45"/>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41">
                <a:extLst>
                  <a:ext uri="{FF2B5EF4-FFF2-40B4-BE49-F238E27FC236}">
                    <a16:creationId xmlns:a16="http://schemas.microsoft.com/office/drawing/2014/main" id="{5D726F85-1980-4D4C-90D9-9F654E98AC0C}"/>
                  </a:ext>
                </a:extLst>
              </p:cNvPr>
              <p:cNvSpPr>
                <a:spLocks/>
              </p:cNvSpPr>
              <p:nvPr/>
            </p:nvSpPr>
            <p:spPr bwMode="auto">
              <a:xfrm>
                <a:off x="6869" y="2323"/>
                <a:ext cx="463" cy="767"/>
              </a:xfrm>
              <a:custGeom>
                <a:avLst/>
                <a:gdLst>
                  <a:gd name="T0" fmla="*/ 183 w 195"/>
                  <a:gd name="T1" fmla="*/ 168 h 323"/>
                  <a:gd name="T2" fmla="*/ 163 w 195"/>
                  <a:gd name="T3" fmla="*/ 166 h 323"/>
                  <a:gd name="T4" fmla="*/ 144 w 195"/>
                  <a:gd name="T5" fmla="*/ 128 h 323"/>
                  <a:gd name="T6" fmla="*/ 172 w 195"/>
                  <a:gd name="T7" fmla="*/ 105 h 323"/>
                  <a:gd name="T8" fmla="*/ 160 w 195"/>
                  <a:gd name="T9" fmla="*/ 91 h 323"/>
                  <a:gd name="T10" fmla="*/ 152 w 195"/>
                  <a:gd name="T11" fmla="*/ 92 h 323"/>
                  <a:gd name="T12" fmla="*/ 144 w 195"/>
                  <a:gd name="T13" fmla="*/ 143 h 323"/>
                  <a:gd name="T14" fmla="*/ 121 w 195"/>
                  <a:gd name="T15" fmla="*/ 223 h 323"/>
                  <a:gd name="T16" fmla="*/ 103 w 195"/>
                  <a:gd name="T17" fmla="*/ 250 h 323"/>
                  <a:gd name="T18" fmla="*/ 99 w 195"/>
                  <a:gd name="T19" fmla="*/ 158 h 323"/>
                  <a:gd name="T20" fmla="*/ 119 w 195"/>
                  <a:gd name="T21" fmla="*/ 80 h 323"/>
                  <a:gd name="T22" fmla="*/ 99 w 195"/>
                  <a:gd name="T23" fmla="*/ 39 h 323"/>
                  <a:gd name="T24" fmla="*/ 113 w 195"/>
                  <a:gd name="T25" fmla="*/ 14 h 323"/>
                  <a:gd name="T26" fmla="*/ 74 w 195"/>
                  <a:gd name="T27" fmla="*/ 20 h 323"/>
                  <a:gd name="T28" fmla="*/ 91 w 195"/>
                  <a:gd name="T29" fmla="*/ 44 h 323"/>
                  <a:gd name="T30" fmla="*/ 112 w 195"/>
                  <a:gd name="T31" fmla="*/ 76 h 323"/>
                  <a:gd name="T32" fmla="*/ 91 w 195"/>
                  <a:gd name="T33" fmla="*/ 111 h 323"/>
                  <a:gd name="T34" fmla="*/ 82 w 195"/>
                  <a:gd name="T35" fmla="*/ 90 h 323"/>
                  <a:gd name="T36" fmla="*/ 65 w 195"/>
                  <a:gd name="T37" fmla="*/ 125 h 323"/>
                  <a:gd name="T38" fmla="*/ 86 w 195"/>
                  <a:gd name="T39" fmla="*/ 126 h 323"/>
                  <a:gd name="T40" fmla="*/ 91 w 195"/>
                  <a:gd name="T41" fmla="*/ 165 h 323"/>
                  <a:gd name="T42" fmla="*/ 91 w 195"/>
                  <a:gd name="T43" fmla="*/ 222 h 323"/>
                  <a:gd name="T44" fmla="*/ 74 w 195"/>
                  <a:gd name="T45" fmla="*/ 197 h 323"/>
                  <a:gd name="T46" fmla="*/ 51 w 195"/>
                  <a:gd name="T47" fmla="*/ 118 h 323"/>
                  <a:gd name="T48" fmla="*/ 43 w 195"/>
                  <a:gd name="T49" fmla="*/ 67 h 323"/>
                  <a:gd name="T50" fmla="*/ 35 w 195"/>
                  <a:gd name="T51" fmla="*/ 66 h 323"/>
                  <a:gd name="T52" fmla="*/ 23 w 195"/>
                  <a:gd name="T53" fmla="*/ 80 h 323"/>
                  <a:gd name="T54" fmla="*/ 51 w 195"/>
                  <a:gd name="T55" fmla="*/ 103 h 323"/>
                  <a:gd name="T56" fmla="*/ 32 w 195"/>
                  <a:gd name="T57" fmla="*/ 141 h 323"/>
                  <a:gd name="T58" fmla="*/ 13 w 195"/>
                  <a:gd name="T59" fmla="*/ 143 h 323"/>
                  <a:gd name="T60" fmla="*/ 35 w 195"/>
                  <a:gd name="T61" fmla="*/ 166 h 323"/>
                  <a:gd name="T62" fmla="*/ 83 w 195"/>
                  <a:gd name="T63" fmla="*/ 275 h 323"/>
                  <a:gd name="T64" fmla="*/ 86 w 195"/>
                  <a:gd name="T65" fmla="*/ 281 h 323"/>
                  <a:gd name="T66" fmla="*/ 86 w 195"/>
                  <a:gd name="T67" fmla="*/ 289 h 323"/>
                  <a:gd name="T68" fmla="*/ 90 w 195"/>
                  <a:gd name="T69" fmla="*/ 287 h 323"/>
                  <a:gd name="T70" fmla="*/ 96 w 195"/>
                  <a:gd name="T71" fmla="*/ 295 h 323"/>
                  <a:gd name="T72" fmla="*/ 98 w 195"/>
                  <a:gd name="T73" fmla="*/ 323 h 323"/>
                  <a:gd name="T74" fmla="*/ 113 w 195"/>
                  <a:gd name="T75" fmla="*/ 301 h 323"/>
                  <a:gd name="T76" fmla="*/ 161 w 195"/>
                  <a:gd name="T77" fmla="*/ 192 h 323"/>
                  <a:gd name="T78" fmla="*/ 183 w 195"/>
                  <a:gd name="T79" fmla="*/ 16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323">
                    <a:moveTo>
                      <a:pt x="183" y="168"/>
                    </a:moveTo>
                    <a:cubicBezTo>
                      <a:pt x="175" y="156"/>
                      <a:pt x="163" y="166"/>
                      <a:pt x="163" y="166"/>
                    </a:cubicBezTo>
                    <a:cubicBezTo>
                      <a:pt x="165" y="144"/>
                      <a:pt x="144" y="128"/>
                      <a:pt x="144" y="128"/>
                    </a:cubicBezTo>
                    <a:cubicBezTo>
                      <a:pt x="144" y="128"/>
                      <a:pt x="169" y="128"/>
                      <a:pt x="172" y="105"/>
                    </a:cubicBezTo>
                    <a:cubicBezTo>
                      <a:pt x="174" y="87"/>
                      <a:pt x="168" y="89"/>
                      <a:pt x="160" y="91"/>
                    </a:cubicBezTo>
                    <a:cubicBezTo>
                      <a:pt x="158" y="92"/>
                      <a:pt x="155" y="92"/>
                      <a:pt x="152" y="92"/>
                    </a:cubicBezTo>
                    <a:cubicBezTo>
                      <a:pt x="141" y="92"/>
                      <a:pt x="130" y="125"/>
                      <a:pt x="144" y="143"/>
                    </a:cubicBezTo>
                    <a:cubicBezTo>
                      <a:pt x="159" y="161"/>
                      <a:pt x="155" y="192"/>
                      <a:pt x="121" y="223"/>
                    </a:cubicBezTo>
                    <a:cubicBezTo>
                      <a:pt x="113" y="230"/>
                      <a:pt x="107" y="240"/>
                      <a:pt x="103" y="250"/>
                    </a:cubicBezTo>
                    <a:cubicBezTo>
                      <a:pt x="106" y="223"/>
                      <a:pt x="107" y="184"/>
                      <a:pt x="99" y="158"/>
                    </a:cubicBezTo>
                    <a:cubicBezTo>
                      <a:pt x="86" y="114"/>
                      <a:pt x="112" y="102"/>
                      <a:pt x="119" y="80"/>
                    </a:cubicBezTo>
                    <a:cubicBezTo>
                      <a:pt x="127" y="58"/>
                      <a:pt x="99" y="39"/>
                      <a:pt x="99" y="39"/>
                    </a:cubicBezTo>
                    <a:cubicBezTo>
                      <a:pt x="99" y="39"/>
                      <a:pt x="125" y="27"/>
                      <a:pt x="113" y="14"/>
                    </a:cubicBezTo>
                    <a:cubicBezTo>
                      <a:pt x="100" y="0"/>
                      <a:pt x="74" y="2"/>
                      <a:pt x="74" y="20"/>
                    </a:cubicBezTo>
                    <a:cubicBezTo>
                      <a:pt x="74" y="38"/>
                      <a:pt x="91" y="44"/>
                      <a:pt x="91" y="44"/>
                    </a:cubicBezTo>
                    <a:cubicBezTo>
                      <a:pt x="91" y="44"/>
                      <a:pt x="112" y="65"/>
                      <a:pt x="112" y="76"/>
                    </a:cubicBezTo>
                    <a:cubicBezTo>
                      <a:pt x="112" y="87"/>
                      <a:pt x="91" y="111"/>
                      <a:pt x="91" y="111"/>
                    </a:cubicBezTo>
                    <a:cubicBezTo>
                      <a:pt x="91" y="111"/>
                      <a:pt x="101" y="91"/>
                      <a:pt x="82" y="90"/>
                    </a:cubicBezTo>
                    <a:cubicBezTo>
                      <a:pt x="64" y="89"/>
                      <a:pt x="58" y="114"/>
                      <a:pt x="65" y="125"/>
                    </a:cubicBezTo>
                    <a:cubicBezTo>
                      <a:pt x="73" y="136"/>
                      <a:pt x="86" y="126"/>
                      <a:pt x="86" y="126"/>
                    </a:cubicBezTo>
                    <a:cubicBezTo>
                      <a:pt x="86" y="126"/>
                      <a:pt x="87" y="150"/>
                      <a:pt x="91" y="165"/>
                    </a:cubicBezTo>
                    <a:cubicBezTo>
                      <a:pt x="93" y="171"/>
                      <a:pt x="92" y="196"/>
                      <a:pt x="91" y="222"/>
                    </a:cubicBezTo>
                    <a:cubicBezTo>
                      <a:pt x="87" y="212"/>
                      <a:pt x="82" y="204"/>
                      <a:pt x="74" y="197"/>
                    </a:cubicBezTo>
                    <a:cubicBezTo>
                      <a:pt x="40" y="167"/>
                      <a:pt x="36" y="136"/>
                      <a:pt x="51" y="118"/>
                    </a:cubicBezTo>
                    <a:cubicBezTo>
                      <a:pt x="66" y="99"/>
                      <a:pt x="54" y="67"/>
                      <a:pt x="43" y="67"/>
                    </a:cubicBezTo>
                    <a:cubicBezTo>
                      <a:pt x="40" y="67"/>
                      <a:pt x="38" y="66"/>
                      <a:pt x="35" y="66"/>
                    </a:cubicBezTo>
                    <a:cubicBezTo>
                      <a:pt x="27" y="64"/>
                      <a:pt x="21" y="62"/>
                      <a:pt x="23" y="80"/>
                    </a:cubicBezTo>
                    <a:cubicBezTo>
                      <a:pt x="27" y="103"/>
                      <a:pt x="51" y="103"/>
                      <a:pt x="51" y="103"/>
                    </a:cubicBezTo>
                    <a:cubicBezTo>
                      <a:pt x="51" y="103"/>
                      <a:pt x="30" y="118"/>
                      <a:pt x="32" y="141"/>
                    </a:cubicBezTo>
                    <a:cubicBezTo>
                      <a:pt x="32" y="141"/>
                      <a:pt x="20" y="131"/>
                      <a:pt x="13" y="143"/>
                    </a:cubicBezTo>
                    <a:cubicBezTo>
                      <a:pt x="0" y="164"/>
                      <a:pt x="30" y="177"/>
                      <a:pt x="35" y="166"/>
                    </a:cubicBezTo>
                    <a:cubicBezTo>
                      <a:pt x="35" y="166"/>
                      <a:pt x="98" y="211"/>
                      <a:pt x="83" y="275"/>
                    </a:cubicBezTo>
                    <a:cubicBezTo>
                      <a:pt x="86" y="281"/>
                      <a:pt x="86" y="281"/>
                      <a:pt x="86" y="281"/>
                    </a:cubicBezTo>
                    <a:cubicBezTo>
                      <a:pt x="86" y="286"/>
                      <a:pt x="86" y="289"/>
                      <a:pt x="86" y="289"/>
                    </a:cubicBezTo>
                    <a:cubicBezTo>
                      <a:pt x="90" y="287"/>
                      <a:pt x="90" y="287"/>
                      <a:pt x="90" y="287"/>
                    </a:cubicBezTo>
                    <a:cubicBezTo>
                      <a:pt x="96" y="295"/>
                      <a:pt x="96" y="295"/>
                      <a:pt x="96" y="295"/>
                    </a:cubicBezTo>
                    <a:cubicBezTo>
                      <a:pt x="96" y="311"/>
                      <a:pt x="98" y="323"/>
                      <a:pt x="98" y="323"/>
                    </a:cubicBezTo>
                    <a:cubicBezTo>
                      <a:pt x="113" y="301"/>
                      <a:pt x="113" y="301"/>
                      <a:pt x="113" y="301"/>
                    </a:cubicBezTo>
                    <a:cubicBezTo>
                      <a:pt x="97" y="237"/>
                      <a:pt x="161" y="192"/>
                      <a:pt x="161" y="192"/>
                    </a:cubicBezTo>
                    <a:cubicBezTo>
                      <a:pt x="166" y="202"/>
                      <a:pt x="195" y="189"/>
                      <a:pt x="183" y="16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42">
                <a:extLst>
                  <a:ext uri="{FF2B5EF4-FFF2-40B4-BE49-F238E27FC236}">
                    <a16:creationId xmlns:a16="http://schemas.microsoft.com/office/drawing/2014/main" id="{C0762266-819B-4211-AD30-97779F87013C}"/>
                  </a:ext>
                </a:extLst>
              </p:cNvPr>
              <p:cNvSpPr>
                <a:spLocks noEditPoints="1"/>
              </p:cNvSpPr>
              <p:nvPr/>
            </p:nvSpPr>
            <p:spPr bwMode="auto">
              <a:xfrm>
                <a:off x="6893" y="2335"/>
                <a:ext cx="418" cy="622"/>
              </a:xfrm>
              <a:custGeom>
                <a:avLst/>
                <a:gdLst>
                  <a:gd name="T0" fmla="*/ 22 w 176"/>
                  <a:gd name="T1" fmla="*/ 133 h 262"/>
                  <a:gd name="T2" fmla="*/ 22 w 176"/>
                  <a:gd name="T3" fmla="*/ 136 h 262"/>
                  <a:gd name="T4" fmla="*/ 12 w 176"/>
                  <a:gd name="T5" fmla="*/ 132 h 262"/>
                  <a:gd name="T6" fmla="*/ 0 w 176"/>
                  <a:gd name="T7" fmla="*/ 148 h 262"/>
                  <a:gd name="T8" fmla="*/ 25 w 176"/>
                  <a:gd name="T9" fmla="*/ 161 h 262"/>
                  <a:gd name="T10" fmla="*/ 29 w 176"/>
                  <a:gd name="T11" fmla="*/ 111 h 262"/>
                  <a:gd name="T12" fmla="*/ 13 w 176"/>
                  <a:gd name="T13" fmla="*/ 68 h 262"/>
                  <a:gd name="T14" fmla="*/ 28 w 176"/>
                  <a:gd name="T15" fmla="*/ 95 h 262"/>
                  <a:gd name="T16" fmla="*/ 25 w 176"/>
                  <a:gd name="T17" fmla="*/ 61 h 262"/>
                  <a:gd name="T18" fmla="*/ 82 w 176"/>
                  <a:gd name="T19" fmla="*/ 0 h 262"/>
                  <a:gd name="T20" fmla="*/ 81 w 176"/>
                  <a:gd name="T21" fmla="*/ 39 h 262"/>
                  <a:gd name="T22" fmla="*/ 102 w 176"/>
                  <a:gd name="T23" fmla="*/ 71 h 262"/>
                  <a:gd name="T24" fmla="*/ 81 w 176"/>
                  <a:gd name="T25" fmla="*/ 106 h 262"/>
                  <a:gd name="T26" fmla="*/ 81 w 176"/>
                  <a:gd name="T27" fmla="*/ 106 h 262"/>
                  <a:gd name="T28" fmla="*/ 72 w 176"/>
                  <a:gd name="T29" fmla="*/ 85 h 262"/>
                  <a:gd name="T30" fmla="*/ 59 w 176"/>
                  <a:gd name="T31" fmla="*/ 90 h 262"/>
                  <a:gd name="T32" fmla="*/ 65 w 176"/>
                  <a:gd name="T33" fmla="*/ 125 h 262"/>
                  <a:gd name="T34" fmla="*/ 81 w 176"/>
                  <a:gd name="T35" fmla="*/ 160 h 262"/>
                  <a:gd name="T36" fmla="*/ 81 w 176"/>
                  <a:gd name="T37" fmla="*/ 217 h 262"/>
                  <a:gd name="T38" fmla="*/ 66 w 176"/>
                  <a:gd name="T39" fmla="*/ 211 h 262"/>
                  <a:gd name="T40" fmla="*/ 74 w 176"/>
                  <a:gd name="T41" fmla="*/ 262 h 262"/>
                  <a:gd name="T42" fmla="*/ 151 w 176"/>
                  <a:gd name="T43" fmla="*/ 187 h 262"/>
                  <a:gd name="T44" fmla="*/ 176 w 176"/>
                  <a:gd name="T45" fmla="*/ 173 h 262"/>
                  <a:gd name="T46" fmla="*/ 164 w 176"/>
                  <a:gd name="T47" fmla="*/ 157 h 262"/>
                  <a:gd name="T48" fmla="*/ 153 w 176"/>
                  <a:gd name="T49" fmla="*/ 161 h 262"/>
                  <a:gd name="T50" fmla="*/ 154 w 176"/>
                  <a:gd name="T51" fmla="*/ 159 h 262"/>
                  <a:gd name="T52" fmla="*/ 134 w 176"/>
                  <a:gd name="T53" fmla="*/ 123 h 262"/>
                  <a:gd name="T54" fmla="*/ 162 w 176"/>
                  <a:gd name="T55" fmla="*/ 100 h 262"/>
                  <a:gd name="T56" fmla="*/ 157 w 176"/>
                  <a:gd name="T57" fmla="*/ 85 h 262"/>
                  <a:gd name="T58" fmla="*/ 143 w 176"/>
                  <a:gd name="T59" fmla="*/ 87 h 262"/>
                  <a:gd name="T60" fmla="*/ 142 w 176"/>
                  <a:gd name="T61" fmla="*/ 87 h 262"/>
                  <a:gd name="T62" fmla="*/ 134 w 176"/>
                  <a:gd name="T63" fmla="*/ 138 h 262"/>
                  <a:gd name="T64" fmla="*/ 111 w 176"/>
                  <a:gd name="T65" fmla="*/ 218 h 262"/>
                  <a:gd name="T66" fmla="*/ 93 w 176"/>
                  <a:gd name="T67" fmla="*/ 245 h 262"/>
                  <a:gd name="T68" fmla="*/ 95 w 176"/>
                  <a:gd name="T69" fmla="*/ 205 h 262"/>
                  <a:gd name="T70" fmla="*/ 85 w 176"/>
                  <a:gd name="T71" fmla="*/ 130 h 262"/>
                  <a:gd name="T72" fmla="*/ 111 w 176"/>
                  <a:gd name="T73" fmla="*/ 67 h 262"/>
                  <a:gd name="T74" fmla="*/ 89 w 176"/>
                  <a:gd name="T75" fmla="*/ 34 h 262"/>
                  <a:gd name="T76" fmla="*/ 106 w 176"/>
                  <a:gd name="T77" fmla="*/ 16 h 262"/>
                  <a:gd name="T78" fmla="*/ 82 w 176"/>
                  <a:gd name="T7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262">
                    <a:moveTo>
                      <a:pt x="29" y="111"/>
                    </a:moveTo>
                    <a:cubicBezTo>
                      <a:pt x="25" y="117"/>
                      <a:pt x="22" y="124"/>
                      <a:pt x="22" y="133"/>
                    </a:cubicBezTo>
                    <a:cubicBezTo>
                      <a:pt x="22" y="134"/>
                      <a:pt x="22" y="135"/>
                      <a:pt x="22" y="136"/>
                    </a:cubicBezTo>
                    <a:cubicBezTo>
                      <a:pt x="22" y="136"/>
                      <a:pt x="22" y="136"/>
                      <a:pt x="22" y="136"/>
                    </a:cubicBezTo>
                    <a:cubicBezTo>
                      <a:pt x="22" y="136"/>
                      <a:pt x="22" y="136"/>
                      <a:pt x="22" y="136"/>
                    </a:cubicBezTo>
                    <a:cubicBezTo>
                      <a:pt x="22" y="136"/>
                      <a:pt x="17" y="132"/>
                      <a:pt x="12" y="132"/>
                    </a:cubicBezTo>
                    <a:cubicBezTo>
                      <a:pt x="9" y="132"/>
                      <a:pt x="5" y="133"/>
                      <a:pt x="3" y="138"/>
                    </a:cubicBezTo>
                    <a:cubicBezTo>
                      <a:pt x="1" y="141"/>
                      <a:pt x="0" y="145"/>
                      <a:pt x="0" y="148"/>
                    </a:cubicBezTo>
                    <a:cubicBezTo>
                      <a:pt x="0" y="158"/>
                      <a:pt x="10" y="165"/>
                      <a:pt x="18" y="165"/>
                    </a:cubicBezTo>
                    <a:cubicBezTo>
                      <a:pt x="21" y="165"/>
                      <a:pt x="24" y="164"/>
                      <a:pt x="25" y="161"/>
                    </a:cubicBezTo>
                    <a:cubicBezTo>
                      <a:pt x="25" y="161"/>
                      <a:pt x="28" y="164"/>
                      <a:pt x="33" y="168"/>
                    </a:cubicBezTo>
                    <a:cubicBezTo>
                      <a:pt x="29" y="111"/>
                      <a:pt x="29" y="111"/>
                      <a:pt x="29" y="111"/>
                    </a:cubicBezTo>
                    <a:moveTo>
                      <a:pt x="18" y="60"/>
                    </a:moveTo>
                    <a:cubicBezTo>
                      <a:pt x="15" y="60"/>
                      <a:pt x="13" y="61"/>
                      <a:pt x="13" y="68"/>
                    </a:cubicBezTo>
                    <a:cubicBezTo>
                      <a:pt x="13" y="70"/>
                      <a:pt x="13" y="72"/>
                      <a:pt x="13" y="75"/>
                    </a:cubicBezTo>
                    <a:cubicBezTo>
                      <a:pt x="15" y="86"/>
                      <a:pt x="22" y="92"/>
                      <a:pt x="28" y="95"/>
                    </a:cubicBezTo>
                    <a:cubicBezTo>
                      <a:pt x="26" y="61"/>
                      <a:pt x="26" y="61"/>
                      <a:pt x="26" y="61"/>
                    </a:cubicBezTo>
                    <a:cubicBezTo>
                      <a:pt x="25" y="61"/>
                      <a:pt x="25" y="61"/>
                      <a:pt x="25" y="61"/>
                    </a:cubicBezTo>
                    <a:cubicBezTo>
                      <a:pt x="23" y="60"/>
                      <a:pt x="20" y="60"/>
                      <a:pt x="18" y="60"/>
                    </a:cubicBezTo>
                    <a:moveTo>
                      <a:pt x="82" y="0"/>
                    </a:moveTo>
                    <a:cubicBezTo>
                      <a:pt x="72" y="0"/>
                      <a:pt x="64" y="5"/>
                      <a:pt x="64" y="15"/>
                    </a:cubicBezTo>
                    <a:cubicBezTo>
                      <a:pt x="64" y="33"/>
                      <a:pt x="81" y="39"/>
                      <a:pt x="81" y="39"/>
                    </a:cubicBezTo>
                    <a:cubicBezTo>
                      <a:pt x="81" y="39"/>
                      <a:pt x="102" y="60"/>
                      <a:pt x="102" y="71"/>
                    </a:cubicBezTo>
                    <a:cubicBezTo>
                      <a:pt x="102" y="71"/>
                      <a:pt x="102" y="71"/>
                      <a:pt x="102" y="71"/>
                    </a:cubicBezTo>
                    <a:cubicBezTo>
                      <a:pt x="102" y="71"/>
                      <a:pt x="102" y="71"/>
                      <a:pt x="102" y="71"/>
                    </a:cubicBezTo>
                    <a:cubicBezTo>
                      <a:pt x="102" y="82"/>
                      <a:pt x="81" y="106"/>
                      <a:pt x="81" y="106"/>
                    </a:cubicBezTo>
                    <a:cubicBezTo>
                      <a:pt x="81" y="106"/>
                      <a:pt x="81" y="106"/>
                      <a:pt x="81" y="106"/>
                    </a:cubicBezTo>
                    <a:cubicBezTo>
                      <a:pt x="81" y="106"/>
                      <a:pt x="81" y="106"/>
                      <a:pt x="81" y="106"/>
                    </a:cubicBezTo>
                    <a:cubicBezTo>
                      <a:pt x="81" y="106"/>
                      <a:pt x="84" y="101"/>
                      <a:pt x="84" y="96"/>
                    </a:cubicBezTo>
                    <a:cubicBezTo>
                      <a:pt x="84" y="91"/>
                      <a:pt x="81" y="85"/>
                      <a:pt x="72" y="85"/>
                    </a:cubicBezTo>
                    <a:cubicBezTo>
                      <a:pt x="72" y="85"/>
                      <a:pt x="72" y="85"/>
                      <a:pt x="71" y="85"/>
                    </a:cubicBezTo>
                    <a:cubicBezTo>
                      <a:pt x="66" y="85"/>
                      <a:pt x="62" y="87"/>
                      <a:pt x="59" y="90"/>
                    </a:cubicBezTo>
                    <a:cubicBezTo>
                      <a:pt x="61" y="124"/>
                      <a:pt x="61" y="124"/>
                      <a:pt x="61" y="124"/>
                    </a:cubicBezTo>
                    <a:cubicBezTo>
                      <a:pt x="62" y="125"/>
                      <a:pt x="63" y="125"/>
                      <a:pt x="65" y="125"/>
                    </a:cubicBezTo>
                    <a:cubicBezTo>
                      <a:pt x="71" y="125"/>
                      <a:pt x="76" y="121"/>
                      <a:pt x="76" y="121"/>
                    </a:cubicBezTo>
                    <a:cubicBezTo>
                      <a:pt x="76" y="121"/>
                      <a:pt x="77" y="145"/>
                      <a:pt x="81" y="160"/>
                    </a:cubicBezTo>
                    <a:cubicBezTo>
                      <a:pt x="82" y="162"/>
                      <a:pt x="82" y="168"/>
                      <a:pt x="82" y="175"/>
                    </a:cubicBezTo>
                    <a:cubicBezTo>
                      <a:pt x="82" y="186"/>
                      <a:pt x="82" y="201"/>
                      <a:pt x="81" y="217"/>
                    </a:cubicBezTo>
                    <a:cubicBezTo>
                      <a:pt x="77" y="207"/>
                      <a:pt x="72" y="199"/>
                      <a:pt x="65" y="192"/>
                    </a:cubicBezTo>
                    <a:cubicBezTo>
                      <a:pt x="66" y="211"/>
                      <a:pt x="66" y="211"/>
                      <a:pt x="66" y="211"/>
                    </a:cubicBezTo>
                    <a:cubicBezTo>
                      <a:pt x="71" y="222"/>
                      <a:pt x="75" y="236"/>
                      <a:pt x="75" y="250"/>
                    </a:cubicBezTo>
                    <a:cubicBezTo>
                      <a:pt x="75" y="254"/>
                      <a:pt x="75" y="258"/>
                      <a:pt x="74" y="262"/>
                    </a:cubicBezTo>
                    <a:cubicBezTo>
                      <a:pt x="101" y="262"/>
                      <a:pt x="101" y="262"/>
                      <a:pt x="101" y="262"/>
                    </a:cubicBezTo>
                    <a:cubicBezTo>
                      <a:pt x="109" y="216"/>
                      <a:pt x="151" y="187"/>
                      <a:pt x="151" y="187"/>
                    </a:cubicBezTo>
                    <a:cubicBezTo>
                      <a:pt x="152" y="189"/>
                      <a:pt x="154" y="190"/>
                      <a:pt x="158" y="190"/>
                    </a:cubicBezTo>
                    <a:cubicBezTo>
                      <a:pt x="165" y="190"/>
                      <a:pt x="176" y="184"/>
                      <a:pt x="176" y="173"/>
                    </a:cubicBezTo>
                    <a:cubicBezTo>
                      <a:pt x="176" y="170"/>
                      <a:pt x="175" y="167"/>
                      <a:pt x="173" y="163"/>
                    </a:cubicBezTo>
                    <a:cubicBezTo>
                      <a:pt x="170" y="159"/>
                      <a:pt x="167" y="157"/>
                      <a:pt x="164" y="157"/>
                    </a:cubicBezTo>
                    <a:cubicBezTo>
                      <a:pt x="158" y="157"/>
                      <a:pt x="153" y="161"/>
                      <a:pt x="153" y="161"/>
                    </a:cubicBezTo>
                    <a:cubicBezTo>
                      <a:pt x="153" y="161"/>
                      <a:pt x="153" y="161"/>
                      <a:pt x="153" y="161"/>
                    </a:cubicBezTo>
                    <a:cubicBezTo>
                      <a:pt x="153" y="161"/>
                      <a:pt x="153" y="161"/>
                      <a:pt x="153" y="161"/>
                    </a:cubicBezTo>
                    <a:cubicBezTo>
                      <a:pt x="154" y="161"/>
                      <a:pt x="154" y="160"/>
                      <a:pt x="154" y="159"/>
                    </a:cubicBezTo>
                    <a:cubicBezTo>
                      <a:pt x="154" y="137"/>
                      <a:pt x="134" y="123"/>
                      <a:pt x="134" y="123"/>
                    </a:cubicBezTo>
                    <a:cubicBezTo>
                      <a:pt x="134" y="123"/>
                      <a:pt x="134" y="123"/>
                      <a:pt x="134" y="123"/>
                    </a:cubicBezTo>
                    <a:cubicBezTo>
                      <a:pt x="134" y="123"/>
                      <a:pt x="134" y="123"/>
                      <a:pt x="134" y="123"/>
                    </a:cubicBezTo>
                    <a:cubicBezTo>
                      <a:pt x="134" y="123"/>
                      <a:pt x="159" y="123"/>
                      <a:pt x="162" y="100"/>
                    </a:cubicBezTo>
                    <a:cubicBezTo>
                      <a:pt x="162" y="97"/>
                      <a:pt x="163" y="95"/>
                      <a:pt x="163" y="93"/>
                    </a:cubicBezTo>
                    <a:cubicBezTo>
                      <a:pt x="163" y="87"/>
                      <a:pt x="160" y="85"/>
                      <a:pt x="157" y="85"/>
                    </a:cubicBezTo>
                    <a:cubicBezTo>
                      <a:pt x="155" y="85"/>
                      <a:pt x="153" y="86"/>
                      <a:pt x="150" y="86"/>
                    </a:cubicBezTo>
                    <a:cubicBezTo>
                      <a:pt x="148" y="87"/>
                      <a:pt x="145" y="87"/>
                      <a:pt x="143" y="87"/>
                    </a:cubicBezTo>
                    <a:cubicBezTo>
                      <a:pt x="142" y="87"/>
                      <a:pt x="142" y="87"/>
                      <a:pt x="142" y="87"/>
                    </a:cubicBezTo>
                    <a:cubicBezTo>
                      <a:pt x="142" y="87"/>
                      <a:pt x="142" y="87"/>
                      <a:pt x="142" y="87"/>
                    </a:cubicBezTo>
                    <a:cubicBezTo>
                      <a:pt x="135" y="87"/>
                      <a:pt x="127" y="102"/>
                      <a:pt x="127" y="117"/>
                    </a:cubicBezTo>
                    <a:cubicBezTo>
                      <a:pt x="127" y="124"/>
                      <a:pt x="129" y="132"/>
                      <a:pt x="134" y="138"/>
                    </a:cubicBezTo>
                    <a:cubicBezTo>
                      <a:pt x="139" y="145"/>
                      <a:pt x="142" y="153"/>
                      <a:pt x="142" y="162"/>
                    </a:cubicBezTo>
                    <a:cubicBezTo>
                      <a:pt x="142" y="178"/>
                      <a:pt x="133" y="198"/>
                      <a:pt x="111" y="218"/>
                    </a:cubicBezTo>
                    <a:cubicBezTo>
                      <a:pt x="103" y="225"/>
                      <a:pt x="97" y="235"/>
                      <a:pt x="93" y="245"/>
                    </a:cubicBezTo>
                    <a:cubicBezTo>
                      <a:pt x="93" y="245"/>
                      <a:pt x="93" y="245"/>
                      <a:pt x="93" y="245"/>
                    </a:cubicBezTo>
                    <a:cubicBezTo>
                      <a:pt x="93" y="245"/>
                      <a:pt x="93" y="245"/>
                      <a:pt x="93" y="245"/>
                    </a:cubicBezTo>
                    <a:cubicBezTo>
                      <a:pt x="95" y="233"/>
                      <a:pt x="95" y="219"/>
                      <a:pt x="95" y="205"/>
                    </a:cubicBezTo>
                    <a:cubicBezTo>
                      <a:pt x="95" y="186"/>
                      <a:pt x="94" y="167"/>
                      <a:pt x="89" y="153"/>
                    </a:cubicBezTo>
                    <a:cubicBezTo>
                      <a:pt x="87" y="144"/>
                      <a:pt x="85" y="136"/>
                      <a:pt x="85" y="130"/>
                    </a:cubicBezTo>
                    <a:cubicBezTo>
                      <a:pt x="85" y="104"/>
                      <a:pt x="103" y="92"/>
                      <a:pt x="109" y="75"/>
                    </a:cubicBezTo>
                    <a:cubicBezTo>
                      <a:pt x="110" y="72"/>
                      <a:pt x="111" y="70"/>
                      <a:pt x="111" y="67"/>
                    </a:cubicBezTo>
                    <a:cubicBezTo>
                      <a:pt x="111" y="49"/>
                      <a:pt x="89" y="34"/>
                      <a:pt x="89" y="34"/>
                    </a:cubicBezTo>
                    <a:cubicBezTo>
                      <a:pt x="89" y="34"/>
                      <a:pt x="89" y="34"/>
                      <a:pt x="89" y="34"/>
                    </a:cubicBezTo>
                    <a:cubicBezTo>
                      <a:pt x="89" y="34"/>
                      <a:pt x="89" y="34"/>
                      <a:pt x="89" y="34"/>
                    </a:cubicBezTo>
                    <a:cubicBezTo>
                      <a:pt x="89" y="34"/>
                      <a:pt x="106" y="27"/>
                      <a:pt x="106" y="16"/>
                    </a:cubicBezTo>
                    <a:cubicBezTo>
                      <a:pt x="106" y="14"/>
                      <a:pt x="105" y="11"/>
                      <a:pt x="103" y="9"/>
                    </a:cubicBezTo>
                    <a:cubicBezTo>
                      <a:pt x="97" y="3"/>
                      <a:pt x="89" y="0"/>
                      <a:pt x="82" y="0"/>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43">
                <a:extLst>
                  <a:ext uri="{FF2B5EF4-FFF2-40B4-BE49-F238E27FC236}">
                    <a16:creationId xmlns:a16="http://schemas.microsoft.com/office/drawing/2014/main" id="{B590880B-DA21-4E8E-845B-EB54DB1F6B40}"/>
                  </a:ext>
                </a:extLst>
              </p:cNvPr>
              <p:cNvSpPr>
                <a:spLocks/>
              </p:cNvSpPr>
              <p:nvPr/>
            </p:nvSpPr>
            <p:spPr bwMode="auto">
              <a:xfrm>
                <a:off x="6893" y="2997"/>
                <a:ext cx="418" cy="376"/>
              </a:xfrm>
              <a:custGeom>
                <a:avLst/>
                <a:gdLst>
                  <a:gd name="T0" fmla="*/ 380 w 418"/>
                  <a:gd name="T1" fmla="*/ 376 h 376"/>
                  <a:gd name="T2" fmla="*/ 35 w 418"/>
                  <a:gd name="T3" fmla="*/ 376 h 376"/>
                  <a:gd name="T4" fmla="*/ 0 w 418"/>
                  <a:gd name="T5" fmla="*/ 0 h 376"/>
                  <a:gd name="T6" fmla="*/ 418 w 418"/>
                  <a:gd name="T7" fmla="*/ 0 h 376"/>
                  <a:gd name="T8" fmla="*/ 380 w 418"/>
                  <a:gd name="T9" fmla="*/ 376 h 376"/>
                </a:gdLst>
                <a:ahLst/>
                <a:cxnLst>
                  <a:cxn ang="0">
                    <a:pos x="T0" y="T1"/>
                  </a:cxn>
                  <a:cxn ang="0">
                    <a:pos x="T2" y="T3"/>
                  </a:cxn>
                  <a:cxn ang="0">
                    <a:pos x="T4" y="T5"/>
                  </a:cxn>
                  <a:cxn ang="0">
                    <a:pos x="T6" y="T7"/>
                  </a:cxn>
                  <a:cxn ang="0">
                    <a:pos x="T8" y="T9"/>
                  </a:cxn>
                </a:cxnLst>
                <a:rect l="0" t="0" r="r" b="b"/>
                <a:pathLst>
                  <a:path w="418" h="376">
                    <a:moveTo>
                      <a:pt x="380" y="376"/>
                    </a:moveTo>
                    <a:lnTo>
                      <a:pt x="35" y="376"/>
                    </a:lnTo>
                    <a:lnTo>
                      <a:pt x="0" y="0"/>
                    </a:lnTo>
                    <a:lnTo>
                      <a:pt x="418" y="0"/>
                    </a:lnTo>
                    <a:lnTo>
                      <a:pt x="380" y="37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44">
                <a:extLst>
                  <a:ext uri="{FF2B5EF4-FFF2-40B4-BE49-F238E27FC236}">
                    <a16:creationId xmlns:a16="http://schemas.microsoft.com/office/drawing/2014/main" id="{A40239FA-F402-4657-A40B-E4E31A7AD040}"/>
                  </a:ext>
                </a:extLst>
              </p:cNvPr>
              <p:cNvSpPr>
                <a:spLocks/>
              </p:cNvSpPr>
              <p:nvPr/>
            </p:nvSpPr>
            <p:spPr bwMode="auto">
              <a:xfrm>
                <a:off x="6893" y="2997"/>
                <a:ext cx="418" cy="376"/>
              </a:xfrm>
              <a:custGeom>
                <a:avLst/>
                <a:gdLst>
                  <a:gd name="T0" fmla="*/ 380 w 418"/>
                  <a:gd name="T1" fmla="*/ 376 h 376"/>
                  <a:gd name="T2" fmla="*/ 35 w 418"/>
                  <a:gd name="T3" fmla="*/ 376 h 376"/>
                  <a:gd name="T4" fmla="*/ 0 w 418"/>
                  <a:gd name="T5" fmla="*/ 0 h 376"/>
                  <a:gd name="T6" fmla="*/ 418 w 418"/>
                  <a:gd name="T7" fmla="*/ 0 h 376"/>
                  <a:gd name="T8" fmla="*/ 380 w 418"/>
                  <a:gd name="T9" fmla="*/ 376 h 376"/>
                </a:gdLst>
                <a:ahLst/>
                <a:cxnLst>
                  <a:cxn ang="0">
                    <a:pos x="T0" y="T1"/>
                  </a:cxn>
                  <a:cxn ang="0">
                    <a:pos x="T2" y="T3"/>
                  </a:cxn>
                  <a:cxn ang="0">
                    <a:pos x="T4" y="T5"/>
                  </a:cxn>
                  <a:cxn ang="0">
                    <a:pos x="T6" y="T7"/>
                  </a:cxn>
                  <a:cxn ang="0">
                    <a:pos x="T8" y="T9"/>
                  </a:cxn>
                </a:cxnLst>
                <a:rect l="0" t="0" r="r" b="b"/>
                <a:pathLst>
                  <a:path w="418" h="376">
                    <a:moveTo>
                      <a:pt x="380" y="376"/>
                    </a:moveTo>
                    <a:lnTo>
                      <a:pt x="35" y="376"/>
                    </a:lnTo>
                    <a:lnTo>
                      <a:pt x="0" y="0"/>
                    </a:lnTo>
                    <a:lnTo>
                      <a:pt x="418" y="0"/>
                    </a:lnTo>
                    <a:lnTo>
                      <a:pt x="380" y="376"/>
                    </a:lnTo>
                  </a:path>
                </a:pathLst>
              </a:custGeom>
              <a:solidFill>
                <a:srgbClr val="68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45">
                <a:extLst>
                  <a:ext uri="{FF2B5EF4-FFF2-40B4-BE49-F238E27FC236}">
                    <a16:creationId xmlns:a16="http://schemas.microsoft.com/office/drawing/2014/main" id="{999A8CE7-9106-47B8-97FC-78EC9EAA0DD0}"/>
                  </a:ext>
                </a:extLst>
              </p:cNvPr>
              <p:cNvSpPr>
                <a:spLocks noChangeArrowheads="1"/>
              </p:cNvSpPr>
              <p:nvPr/>
            </p:nvSpPr>
            <p:spPr bwMode="auto">
              <a:xfrm>
                <a:off x="6874" y="2957"/>
                <a:ext cx="453" cy="8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6">
                <a:extLst>
                  <a:ext uri="{FF2B5EF4-FFF2-40B4-BE49-F238E27FC236}">
                    <a16:creationId xmlns:a16="http://schemas.microsoft.com/office/drawing/2014/main" id="{DE258D7C-D85B-415A-A67A-C15E1385EAB8}"/>
                  </a:ext>
                </a:extLst>
              </p:cNvPr>
              <p:cNvSpPr>
                <a:spLocks noChangeArrowheads="1"/>
              </p:cNvSpPr>
              <p:nvPr/>
            </p:nvSpPr>
            <p:spPr bwMode="auto">
              <a:xfrm>
                <a:off x="6874" y="2957"/>
                <a:ext cx="453" cy="83"/>
              </a:xfrm>
              <a:prstGeom prst="rect">
                <a:avLst/>
              </a:prstGeom>
              <a:solidFill>
                <a:srgbClr val="A8AD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47">
                <a:extLst>
                  <a:ext uri="{FF2B5EF4-FFF2-40B4-BE49-F238E27FC236}">
                    <a16:creationId xmlns:a16="http://schemas.microsoft.com/office/drawing/2014/main" id="{064087A8-BC8E-40E2-843F-35CAFB3A5C0D}"/>
                  </a:ext>
                </a:extLst>
              </p:cNvPr>
              <p:cNvSpPr>
                <a:spLocks noChangeArrowheads="1"/>
              </p:cNvSpPr>
              <p:nvPr/>
            </p:nvSpPr>
            <p:spPr bwMode="auto">
              <a:xfrm>
                <a:off x="3620" y="3603"/>
                <a:ext cx="3686" cy="214"/>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48">
                <a:extLst>
                  <a:ext uri="{FF2B5EF4-FFF2-40B4-BE49-F238E27FC236}">
                    <a16:creationId xmlns:a16="http://schemas.microsoft.com/office/drawing/2014/main" id="{49DF6F9A-0158-44A4-950D-C3C16351962B}"/>
                  </a:ext>
                </a:extLst>
              </p:cNvPr>
              <p:cNvSpPr>
                <a:spLocks noChangeArrowheads="1"/>
              </p:cNvSpPr>
              <p:nvPr/>
            </p:nvSpPr>
            <p:spPr bwMode="auto">
              <a:xfrm>
                <a:off x="3720" y="1599"/>
                <a:ext cx="1672" cy="2099"/>
              </a:xfrm>
              <a:prstGeom prst="rect">
                <a:avLst/>
              </a:prstGeom>
              <a:solidFill>
                <a:srgbClr val="407B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49">
                <a:extLst>
                  <a:ext uri="{FF2B5EF4-FFF2-40B4-BE49-F238E27FC236}">
                    <a16:creationId xmlns:a16="http://schemas.microsoft.com/office/drawing/2014/main" id="{716596F1-59DA-4ACE-B775-E0A571A731B5}"/>
                  </a:ext>
                </a:extLst>
              </p:cNvPr>
              <p:cNvSpPr>
                <a:spLocks noChangeArrowheads="1"/>
              </p:cNvSpPr>
              <p:nvPr/>
            </p:nvSpPr>
            <p:spPr bwMode="auto">
              <a:xfrm>
                <a:off x="3720" y="1599"/>
                <a:ext cx="1672" cy="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50">
                <a:extLst>
                  <a:ext uri="{FF2B5EF4-FFF2-40B4-BE49-F238E27FC236}">
                    <a16:creationId xmlns:a16="http://schemas.microsoft.com/office/drawing/2014/main" id="{77531ACA-559D-411B-BD9E-29C946F99F2B}"/>
                  </a:ext>
                </a:extLst>
              </p:cNvPr>
              <p:cNvSpPr>
                <a:spLocks/>
              </p:cNvSpPr>
              <p:nvPr/>
            </p:nvSpPr>
            <p:spPr bwMode="auto">
              <a:xfrm>
                <a:off x="5392" y="1599"/>
                <a:ext cx="0" cy="304"/>
              </a:xfrm>
              <a:custGeom>
                <a:avLst/>
                <a:gdLst>
                  <a:gd name="T0" fmla="*/ 0 h 128"/>
                  <a:gd name="T1" fmla="*/ 0 h 128"/>
                  <a:gd name="T2" fmla="*/ 128 h 128"/>
                  <a:gd name="T3" fmla="*/ 127 h 128"/>
                  <a:gd name="T4" fmla="*/ 0 h 128"/>
                </a:gdLst>
                <a:ahLst/>
                <a:cxnLst>
                  <a:cxn ang="0">
                    <a:pos x="0" y="T0"/>
                  </a:cxn>
                  <a:cxn ang="0">
                    <a:pos x="0" y="T1"/>
                  </a:cxn>
                  <a:cxn ang="0">
                    <a:pos x="0" y="T2"/>
                  </a:cxn>
                  <a:cxn ang="0">
                    <a:pos x="0" y="T3"/>
                  </a:cxn>
                  <a:cxn ang="0">
                    <a:pos x="0" y="T4"/>
                  </a:cxn>
                </a:cxnLst>
                <a:rect l="0" t="0" r="r" b="b"/>
                <a:pathLst>
                  <a:path h="128">
                    <a:moveTo>
                      <a:pt x="0" y="0"/>
                    </a:moveTo>
                    <a:cubicBezTo>
                      <a:pt x="0" y="0"/>
                      <a:pt x="0" y="0"/>
                      <a:pt x="0" y="0"/>
                    </a:cubicBezTo>
                    <a:cubicBezTo>
                      <a:pt x="0" y="128"/>
                      <a:pt x="0" y="128"/>
                      <a:pt x="0" y="128"/>
                    </a:cubicBezTo>
                    <a:cubicBezTo>
                      <a:pt x="0" y="128"/>
                      <a:pt x="0" y="128"/>
                      <a:pt x="0" y="127"/>
                    </a:cubicBezTo>
                    <a:cubicBezTo>
                      <a:pt x="0" y="0"/>
                      <a:pt x="0" y="0"/>
                      <a:pt x="0"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51">
                <a:extLst>
                  <a:ext uri="{FF2B5EF4-FFF2-40B4-BE49-F238E27FC236}">
                    <a16:creationId xmlns:a16="http://schemas.microsoft.com/office/drawing/2014/main" id="{F9EC3DAC-890A-4A73-BC3B-E4A96DD04A74}"/>
                  </a:ext>
                </a:extLst>
              </p:cNvPr>
              <p:cNvSpPr>
                <a:spLocks noEditPoints="1"/>
              </p:cNvSpPr>
              <p:nvPr/>
            </p:nvSpPr>
            <p:spPr bwMode="auto">
              <a:xfrm>
                <a:off x="3964" y="1599"/>
                <a:ext cx="1428" cy="2092"/>
              </a:xfrm>
              <a:custGeom>
                <a:avLst/>
                <a:gdLst>
                  <a:gd name="T0" fmla="*/ 576 w 601"/>
                  <a:gd name="T1" fmla="*/ 653 h 881"/>
                  <a:gd name="T2" fmla="*/ 576 w 601"/>
                  <a:gd name="T3" fmla="*/ 795 h 881"/>
                  <a:gd name="T4" fmla="*/ 582 w 601"/>
                  <a:gd name="T5" fmla="*/ 795 h 881"/>
                  <a:gd name="T6" fmla="*/ 584 w 601"/>
                  <a:gd name="T7" fmla="*/ 767 h 881"/>
                  <a:gd name="T8" fmla="*/ 584 w 601"/>
                  <a:gd name="T9" fmla="*/ 665 h 881"/>
                  <a:gd name="T10" fmla="*/ 576 w 601"/>
                  <a:gd name="T11" fmla="*/ 653 h 881"/>
                  <a:gd name="T12" fmla="*/ 509 w 601"/>
                  <a:gd name="T13" fmla="*/ 379 h 881"/>
                  <a:gd name="T14" fmla="*/ 500 w 601"/>
                  <a:gd name="T15" fmla="*/ 379 h 881"/>
                  <a:gd name="T16" fmla="*/ 503 w 601"/>
                  <a:gd name="T17" fmla="*/ 405 h 881"/>
                  <a:gd name="T18" fmla="*/ 506 w 601"/>
                  <a:gd name="T19" fmla="*/ 405 h 881"/>
                  <a:gd name="T20" fmla="*/ 509 w 601"/>
                  <a:gd name="T21" fmla="*/ 379 h 881"/>
                  <a:gd name="T22" fmla="*/ 22 w 601"/>
                  <a:gd name="T23" fmla="*/ 847 h 881"/>
                  <a:gd name="T24" fmla="*/ 22 w 601"/>
                  <a:gd name="T25" fmla="*/ 596 h 881"/>
                  <a:gd name="T26" fmla="*/ 291 w 601"/>
                  <a:gd name="T27" fmla="*/ 596 h 881"/>
                  <a:gd name="T28" fmla="*/ 291 w 601"/>
                  <a:gd name="T29" fmla="*/ 847 h 881"/>
                  <a:gd name="T30" fmla="*/ 22 w 601"/>
                  <a:gd name="T31" fmla="*/ 847 h 881"/>
                  <a:gd name="T32" fmla="*/ 601 w 601"/>
                  <a:gd name="T33" fmla="*/ 0 h 881"/>
                  <a:gd name="T34" fmla="*/ 601 w 601"/>
                  <a:gd name="T35" fmla="*/ 0 h 881"/>
                  <a:gd name="T36" fmla="*/ 0 w 601"/>
                  <a:gd name="T37" fmla="*/ 0 h 881"/>
                  <a:gd name="T38" fmla="*/ 0 w 601"/>
                  <a:gd name="T39" fmla="*/ 881 h 881"/>
                  <a:gd name="T40" fmla="*/ 577 w 601"/>
                  <a:gd name="T41" fmla="*/ 881 h 881"/>
                  <a:gd name="T42" fmla="*/ 579 w 601"/>
                  <a:gd name="T43" fmla="*/ 845 h 881"/>
                  <a:gd name="T44" fmla="*/ 576 w 601"/>
                  <a:gd name="T45" fmla="*/ 845 h 881"/>
                  <a:gd name="T46" fmla="*/ 576 w 601"/>
                  <a:gd name="T47" fmla="*/ 847 h 881"/>
                  <a:gd name="T48" fmla="*/ 312 w 601"/>
                  <a:gd name="T49" fmla="*/ 847 h 881"/>
                  <a:gd name="T50" fmla="*/ 312 w 601"/>
                  <a:gd name="T51" fmla="*/ 596 h 881"/>
                  <a:gd name="T52" fmla="*/ 576 w 601"/>
                  <a:gd name="T53" fmla="*/ 596 h 881"/>
                  <a:gd name="T54" fmla="*/ 576 w 601"/>
                  <a:gd name="T55" fmla="*/ 568 h 881"/>
                  <a:gd name="T56" fmla="*/ 22 w 601"/>
                  <a:gd name="T57" fmla="*/ 568 h 881"/>
                  <a:gd name="T58" fmla="*/ 22 w 601"/>
                  <a:gd name="T59" fmla="*/ 461 h 881"/>
                  <a:gd name="T60" fmla="*/ 20 w 601"/>
                  <a:gd name="T61" fmla="*/ 452 h 881"/>
                  <a:gd name="T62" fmla="*/ 22 w 601"/>
                  <a:gd name="T63" fmla="*/ 452 h 881"/>
                  <a:gd name="T64" fmla="*/ 22 w 601"/>
                  <a:gd name="T65" fmla="*/ 405 h 881"/>
                  <a:gd name="T66" fmla="*/ 444 w 601"/>
                  <a:gd name="T67" fmla="*/ 405 h 881"/>
                  <a:gd name="T68" fmla="*/ 441 w 601"/>
                  <a:gd name="T69" fmla="*/ 379 h 881"/>
                  <a:gd name="T70" fmla="*/ 22 w 601"/>
                  <a:gd name="T71" fmla="*/ 379 h 881"/>
                  <a:gd name="T72" fmla="*/ 22 w 601"/>
                  <a:gd name="T73" fmla="*/ 216 h 881"/>
                  <a:gd name="T74" fmla="*/ 367 w 601"/>
                  <a:gd name="T75" fmla="*/ 216 h 881"/>
                  <a:gd name="T76" fmla="*/ 367 w 601"/>
                  <a:gd name="T77" fmla="*/ 212 h 881"/>
                  <a:gd name="T78" fmla="*/ 367 w 601"/>
                  <a:gd name="T79" fmla="*/ 212 h 881"/>
                  <a:gd name="T80" fmla="*/ 371 w 601"/>
                  <a:gd name="T81" fmla="*/ 191 h 881"/>
                  <a:gd name="T82" fmla="*/ 22 w 601"/>
                  <a:gd name="T83" fmla="*/ 191 h 881"/>
                  <a:gd name="T84" fmla="*/ 22 w 601"/>
                  <a:gd name="T85" fmla="*/ 28 h 881"/>
                  <a:gd name="T86" fmla="*/ 580 w 601"/>
                  <a:gd name="T87" fmla="*/ 28 h 881"/>
                  <a:gd name="T88" fmla="*/ 580 w 601"/>
                  <a:gd name="T89" fmla="*/ 153 h 881"/>
                  <a:gd name="T90" fmla="*/ 601 w 601"/>
                  <a:gd name="T91" fmla="*/ 128 h 881"/>
                  <a:gd name="T92" fmla="*/ 601 w 601"/>
                  <a:gd name="T93"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881">
                    <a:moveTo>
                      <a:pt x="576" y="653"/>
                    </a:moveTo>
                    <a:cubicBezTo>
                      <a:pt x="576" y="795"/>
                      <a:pt x="576" y="795"/>
                      <a:pt x="576" y="795"/>
                    </a:cubicBezTo>
                    <a:cubicBezTo>
                      <a:pt x="582" y="795"/>
                      <a:pt x="582" y="795"/>
                      <a:pt x="582" y="795"/>
                    </a:cubicBezTo>
                    <a:cubicBezTo>
                      <a:pt x="584" y="767"/>
                      <a:pt x="584" y="767"/>
                      <a:pt x="584" y="767"/>
                    </a:cubicBezTo>
                    <a:cubicBezTo>
                      <a:pt x="584" y="665"/>
                      <a:pt x="584" y="665"/>
                      <a:pt x="584" y="665"/>
                    </a:cubicBezTo>
                    <a:cubicBezTo>
                      <a:pt x="580" y="662"/>
                      <a:pt x="577" y="658"/>
                      <a:pt x="576" y="653"/>
                    </a:cubicBezTo>
                    <a:moveTo>
                      <a:pt x="509" y="379"/>
                    </a:moveTo>
                    <a:cubicBezTo>
                      <a:pt x="500" y="379"/>
                      <a:pt x="500" y="379"/>
                      <a:pt x="500" y="379"/>
                    </a:cubicBezTo>
                    <a:cubicBezTo>
                      <a:pt x="501" y="388"/>
                      <a:pt x="502" y="396"/>
                      <a:pt x="503" y="405"/>
                    </a:cubicBezTo>
                    <a:cubicBezTo>
                      <a:pt x="506" y="405"/>
                      <a:pt x="506" y="405"/>
                      <a:pt x="506" y="405"/>
                    </a:cubicBezTo>
                    <a:cubicBezTo>
                      <a:pt x="507" y="399"/>
                      <a:pt x="508" y="390"/>
                      <a:pt x="509" y="379"/>
                    </a:cubicBezTo>
                    <a:moveTo>
                      <a:pt x="22" y="847"/>
                    </a:moveTo>
                    <a:cubicBezTo>
                      <a:pt x="22" y="596"/>
                      <a:pt x="22" y="596"/>
                      <a:pt x="22" y="596"/>
                    </a:cubicBezTo>
                    <a:cubicBezTo>
                      <a:pt x="291" y="596"/>
                      <a:pt x="291" y="596"/>
                      <a:pt x="291" y="596"/>
                    </a:cubicBezTo>
                    <a:cubicBezTo>
                      <a:pt x="291" y="847"/>
                      <a:pt x="291" y="847"/>
                      <a:pt x="291" y="847"/>
                    </a:cubicBezTo>
                    <a:cubicBezTo>
                      <a:pt x="22" y="847"/>
                      <a:pt x="22" y="847"/>
                      <a:pt x="22" y="847"/>
                    </a:cubicBezTo>
                    <a:moveTo>
                      <a:pt x="601" y="0"/>
                    </a:moveTo>
                    <a:cubicBezTo>
                      <a:pt x="601" y="0"/>
                      <a:pt x="601" y="0"/>
                      <a:pt x="601" y="0"/>
                    </a:cubicBezTo>
                    <a:cubicBezTo>
                      <a:pt x="0" y="0"/>
                      <a:pt x="0" y="0"/>
                      <a:pt x="0" y="0"/>
                    </a:cubicBezTo>
                    <a:cubicBezTo>
                      <a:pt x="0" y="881"/>
                      <a:pt x="0" y="881"/>
                      <a:pt x="0" y="881"/>
                    </a:cubicBezTo>
                    <a:cubicBezTo>
                      <a:pt x="577" y="881"/>
                      <a:pt x="577" y="881"/>
                      <a:pt x="577" y="881"/>
                    </a:cubicBezTo>
                    <a:cubicBezTo>
                      <a:pt x="579" y="845"/>
                      <a:pt x="579" y="845"/>
                      <a:pt x="579" y="845"/>
                    </a:cubicBezTo>
                    <a:cubicBezTo>
                      <a:pt x="576" y="845"/>
                      <a:pt x="576" y="845"/>
                      <a:pt x="576" y="845"/>
                    </a:cubicBezTo>
                    <a:cubicBezTo>
                      <a:pt x="576" y="847"/>
                      <a:pt x="576" y="847"/>
                      <a:pt x="576" y="847"/>
                    </a:cubicBezTo>
                    <a:cubicBezTo>
                      <a:pt x="312" y="847"/>
                      <a:pt x="312" y="847"/>
                      <a:pt x="312" y="847"/>
                    </a:cubicBezTo>
                    <a:cubicBezTo>
                      <a:pt x="312" y="596"/>
                      <a:pt x="312" y="596"/>
                      <a:pt x="312" y="596"/>
                    </a:cubicBezTo>
                    <a:cubicBezTo>
                      <a:pt x="576" y="596"/>
                      <a:pt x="576" y="596"/>
                      <a:pt x="576" y="596"/>
                    </a:cubicBezTo>
                    <a:cubicBezTo>
                      <a:pt x="576" y="568"/>
                      <a:pt x="576" y="568"/>
                      <a:pt x="576" y="568"/>
                    </a:cubicBezTo>
                    <a:cubicBezTo>
                      <a:pt x="22" y="568"/>
                      <a:pt x="22" y="568"/>
                      <a:pt x="22" y="568"/>
                    </a:cubicBezTo>
                    <a:cubicBezTo>
                      <a:pt x="22" y="461"/>
                      <a:pt x="22" y="461"/>
                      <a:pt x="22" y="461"/>
                    </a:cubicBezTo>
                    <a:cubicBezTo>
                      <a:pt x="20" y="452"/>
                      <a:pt x="20" y="452"/>
                      <a:pt x="20" y="452"/>
                    </a:cubicBezTo>
                    <a:cubicBezTo>
                      <a:pt x="22" y="452"/>
                      <a:pt x="22" y="452"/>
                      <a:pt x="22" y="452"/>
                    </a:cubicBezTo>
                    <a:cubicBezTo>
                      <a:pt x="22" y="405"/>
                      <a:pt x="22" y="405"/>
                      <a:pt x="22" y="405"/>
                    </a:cubicBezTo>
                    <a:cubicBezTo>
                      <a:pt x="444" y="405"/>
                      <a:pt x="444" y="405"/>
                      <a:pt x="444" y="405"/>
                    </a:cubicBezTo>
                    <a:cubicBezTo>
                      <a:pt x="443" y="397"/>
                      <a:pt x="442" y="388"/>
                      <a:pt x="441" y="379"/>
                    </a:cubicBezTo>
                    <a:cubicBezTo>
                      <a:pt x="22" y="379"/>
                      <a:pt x="22" y="379"/>
                      <a:pt x="22" y="379"/>
                    </a:cubicBezTo>
                    <a:cubicBezTo>
                      <a:pt x="22" y="216"/>
                      <a:pt x="22" y="216"/>
                      <a:pt x="22" y="216"/>
                    </a:cubicBezTo>
                    <a:cubicBezTo>
                      <a:pt x="367" y="216"/>
                      <a:pt x="367" y="216"/>
                      <a:pt x="367" y="216"/>
                    </a:cubicBezTo>
                    <a:cubicBezTo>
                      <a:pt x="367" y="212"/>
                      <a:pt x="367" y="212"/>
                      <a:pt x="367" y="212"/>
                    </a:cubicBezTo>
                    <a:cubicBezTo>
                      <a:pt x="367" y="212"/>
                      <a:pt x="367" y="212"/>
                      <a:pt x="367" y="212"/>
                    </a:cubicBezTo>
                    <a:cubicBezTo>
                      <a:pt x="367" y="205"/>
                      <a:pt x="368" y="197"/>
                      <a:pt x="371" y="191"/>
                    </a:cubicBezTo>
                    <a:cubicBezTo>
                      <a:pt x="22" y="191"/>
                      <a:pt x="22" y="191"/>
                      <a:pt x="22" y="191"/>
                    </a:cubicBezTo>
                    <a:cubicBezTo>
                      <a:pt x="22" y="28"/>
                      <a:pt x="22" y="28"/>
                      <a:pt x="22" y="28"/>
                    </a:cubicBezTo>
                    <a:cubicBezTo>
                      <a:pt x="580" y="28"/>
                      <a:pt x="580" y="28"/>
                      <a:pt x="580" y="28"/>
                    </a:cubicBezTo>
                    <a:cubicBezTo>
                      <a:pt x="580" y="153"/>
                      <a:pt x="580" y="153"/>
                      <a:pt x="580" y="153"/>
                    </a:cubicBezTo>
                    <a:cubicBezTo>
                      <a:pt x="587" y="144"/>
                      <a:pt x="594" y="135"/>
                      <a:pt x="601" y="128"/>
                    </a:cubicBezTo>
                    <a:cubicBezTo>
                      <a:pt x="601" y="0"/>
                      <a:pt x="601" y="0"/>
                      <a:pt x="601" y="0"/>
                    </a:cubicBezTo>
                  </a:path>
                </a:pathLst>
              </a:custGeom>
              <a:solidFill>
                <a:srgbClr val="A8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52">
                <a:extLst>
                  <a:ext uri="{FF2B5EF4-FFF2-40B4-BE49-F238E27FC236}">
                    <a16:creationId xmlns:a16="http://schemas.microsoft.com/office/drawing/2014/main" id="{4BE40679-0F83-430B-A906-7E00A82AF47B}"/>
                  </a:ext>
                </a:extLst>
              </p:cNvPr>
              <p:cNvSpPr>
                <a:spLocks noEditPoints="1"/>
              </p:cNvSpPr>
              <p:nvPr/>
            </p:nvSpPr>
            <p:spPr bwMode="auto">
              <a:xfrm>
                <a:off x="4017" y="1665"/>
                <a:ext cx="1325" cy="387"/>
              </a:xfrm>
              <a:custGeom>
                <a:avLst/>
                <a:gdLst>
                  <a:gd name="T0" fmla="*/ 39 w 558"/>
                  <a:gd name="T1" fmla="*/ 163 h 163"/>
                  <a:gd name="T2" fmla="*/ 39 w 558"/>
                  <a:gd name="T3" fmla="*/ 44 h 163"/>
                  <a:gd name="T4" fmla="*/ 71 w 558"/>
                  <a:gd name="T5" fmla="*/ 44 h 163"/>
                  <a:gd name="T6" fmla="*/ 71 w 558"/>
                  <a:gd name="T7" fmla="*/ 163 h 163"/>
                  <a:gd name="T8" fmla="*/ 39 w 558"/>
                  <a:gd name="T9" fmla="*/ 163 h 163"/>
                  <a:gd name="T10" fmla="*/ 112 w 558"/>
                  <a:gd name="T11" fmla="*/ 163 h 163"/>
                  <a:gd name="T12" fmla="*/ 112 w 558"/>
                  <a:gd name="T13" fmla="*/ 44 h 163"/>
                  <a:gd name="T14" fmla="*/ 144 w 558"/>
                  <a:gd name="T15" fmla="*/ 44 h 163"/>
                  <a:gd name="T16" fmla="*/ 144 w 558"/>
                  <a:gd name="T17" fmla="*/ 163 h 163"/>
                  <a:gd name="T18" fmla="*/ 112 w 558"/>
                  <a:gd name="T19" fmla="*/ 163 h 163"/>
                  <a:gd name="T20" fmla="*/ 296 w 558"/>
                  <a:gd name="T21" fmla="*/ 163 h 163"/>
                  <a:gd name="T22" fmla="*/ 296 w 558"/>
                  <a:gd name="T23" fmla="*/ 44 h 163"/>
                  <a:gd name="T24" fmla="*/ 328 w 558"/>
                  <a:gd name="T25" fmla="*/ 44 h 163"/>
                  <a:gd name="T26" fmla="*/ 328 w 558"/>
                  <a:gd name="T27" fmla="*/ 163 h 163"/>
                  <a:gd name="T28" fmla="*/ 296 w 558"/>
                  <a:gd name="T29" fmla="*/ 163 h 163"/>
                  <a:gd name="T30" fmla="*/ 221 w 558"/>
                  <a:gd name="T31" fmla="*/ 163 h 163"/>
                  <a:gd name="T32" fmla="*/ 196 w 558"/>
                  <a:gd name="T33" fmla="*/ 47 h 163"/>
                  <a:gd name="T34" fmla="*/ 226 w 558"/>
                  <a:gd name="T35" fmla="*/ 40 h 163"/>
                  <a:gd name="T36" fmla="*/ 252 w 558"/>
                  <a:gd name="T37" fmla="*/ 156 h 163"/>
                  <a:gd name="T38" fmla="*/ 221 w 558"/>
                  <a:gd name="T39" fmla="*/ 163 h 163"/>
                  <a:gd name="T40" fmla="*/ 0 w 558"/>
                  <a:gd name="T41" fmla="*/ 163 h 163"/>
                  <a:gd name="T42" fmla="*/ 0 w 558"/>
                  <a:gd name="T43" fmla="*/ 26 h 163"/>
                  <a:gd name="T44" fmla="*/ 31 w 558"/>
                  <a:gd name="T45" fmla="*/ 26 h 163"/>
                  <a:gd name="T46" fmla="*/ 31 w 558"/>
                  <a:gd name="T47" fmla="*/ 163 h 163"/>
                  <a:gd name="T48" fmla="*/ 0 w 558"/>
                  <a:gd name="T49" fmla="*/ 163 h 163"/>
                  <a:gd name="T50" fmla="*/ 153 w 558"/>
                  <a:gd name="T51" fmla="*/ 163 h 163"/>
                  <a:gd name="T52" fmla="*/ 153 w 558"/>
                  <a:gd name="T53" fmla="*/ 26 h 163"/>
                  <a:gd name="T54" fmla="*/ 185 w 558"/>
                  <a:gd name="T55" fmla="*/ 26 h 163"/>
                  <a:gd name="T56" fmla="*/ 185 w 558"/>
                  <a:gd name="T57" fmla="*/ 163 h 163"/>
                  <a:gd name="T58" fmla="*/ 153 w 558"/>
                  <a:gd name="T59" fmla="*/ 163 h 163"/>
                  <a:gd name="T60" fmla="*/ 82 w 558"/>
                  <a:gd name="T61" fmla="*/ 163 h 163"/>
                  <a:gd name="T62" fmla="*/ 82 w 558"/>
                  <a:gd name="T63" fmla="*/ 20 h 163"/>
                  <a:gd name="T64" fmla="*/ 98 w 558"/>
                  <a:gd name="T65" fmla="*/ 20 h 163"/>
                  <a:gd name="T66" fmla="*/ 98 w 558"/>
                  <a:gd name="T67" fmla="*/ 163 h 163"/>
                  <a:gd name="T68" fmla="*/ 82 w 558"/>
                  <a:gd name="T69" fmla="*/ 163 h 163"/>
                  <a:gd name="T70" fmla="*/ 271 w 558"/>
                  <a:gd name="T71" fmla="*/ 163 h 163"/>
                  <a:gd name="T72" fmla="*/ 271 w 558"/>
                  <a:gd name="T73" fmla="*/ 20 h 163"/>
                  <a:gd name="T74" fmla="*/ 287 w 558"/>
                  <a:gd name="T75" fmla="*/ 20 h 163"/>
                  <a:gd name="T76" fmla="*/ 287 w 558"/>
                  <a:gd name="T77" fmla="*/ 163 h 163"/>
                  <a:gd name="T78" fmla="*/ 271 w 558"/>
                  <a:gd name="T79" fmla="*/ 163 h 163"/>
                  <a:gd name="T80" fmla="*/ 558 w 558"/>
                  <a:gd name="T81" fmla="*/ 0 h 163"/>
                  <a:gd name="T82" fmla="*/ 0 w 558"/>
                  <a:gd name="T83" fmla="*/ 0 h 163"/>
                  <a:gd name="T84" fmla="*/ 0 w 558"/>
                  <a:gd name="T85" fmla="*/ 163 h 163"/>
                  <a:gd name="T86" fmla="*/ 349 w 558"/>
                  <a:gd name="T87" fmla="*/ 163 h 163"/>
                  <a:gd name="T88" fmla="*/ 350 w 558"/>
                  <a:gd name="T89" fmla="*/ 159 h 163"/>
                  <a:gd name="T90" fmla="*/ 328 w 558"/>
                  <a:gd name="T91" fmla="*/ 28 h 163"/>
                  <a:gd name="T92" fmla="*/ 359 w 558"/>
                  <a:gd name="T93" fmla="*/ 23 h 163"/>
                  <a:gd name="T94" fmla="*/ 378 w 558"/>
                  <a:gd name="T95" fmla="*/ 132 h 163"/>
                  <a:gd name="T96" fmla="*/ 403 w 558"/>
                  <a:gd name="T97" fmla="*/ 126 h 163"/>
                  <a:gd name="T98" fmla="*/ 513 w 558"/>
                  <a:gd name="T99" fmla="*/ 126 h 163"/>
                  <a:gd name="T100" fmla="*/ 549 w 558"/>
                  <a:gd name="T101" fmla="*/ 138 h 163"/>
                  <a:gd name="T102" fmla="*/ 558 w 558"/>
                  <a:gd name="T103" fmla="*/ 125 h 163"/>
                  <a:gd name="T104" fmla="*/ 558 w 558"/>
                  <a:gd name="T10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8" h="163">
                    <a:moveTo>
                      <a:pt x="39" y="163"/>
                    </a:moveTo>
                    <a:cubicBezTo>
                      <a:pt x="39" y="44"/>
                      <a:pt x="39" y="44"/>
                      <a:pt x="39" y="44"/>
                    </a:cubicBezTo>
                    <a:cubicBezTo>
                      <a:pt x="71" y="44"/>
                      <a:pt x="71" y="44"/>
                      <a:pt x="71" y="44"/>
                    </a:cubicBezTo>
                    <a:cubicBezTo>
                      <a:pt x="71" y="163"/>
                      <a:pt x="71" y="163"/>
                      <a:pt x="71" y="163"/>
                    </a:cubicBezTo>
                    <a:cubicBezTo>
                      <a:pt x="39" y="163"/>
                      <a:pt x="39" y="163"/>
                      <a:pt x="39" y="163"/>
                    </a:cubicBezTo>
                    <a:moveTo>
                      <a:pt x="112" y="163"/>
                    </a:moveTo>
                    <a:cubicBezTo>
                      <a:pt x="112" y="44"/>
                      <a:pt x="112" y="44"/>
                      <a:pt x="112" y="44"/>
                    </a:cubicBezTo>
                    <a:cubicBezTo>
                      <a:pt x="144" y="44"/>
                      <a:pt x="144" y="44"/>
                      <a:pt x="144" y="44"/>
                    </a:cubicBezTo>
                    <a:cubicBezTo>
                      <a:pt x="144" y="163"/>
                      <a:pt x="144" y="163"/>
                      <a:pt x="144" y="163"/>
                    </a:cubicBezTo>
                    <a:cubicBezTo>
                      <a:pt x="112" y="163"/>
                      <a:pt x="112" y="163"/>
                      <a:pt x="112" y="163"/>
                    </a:cubicBezTo>
                    <a:moveTo>
                      <a:pt x="296" y="163"/>
                    </a:moveTo>
                    <a:cubicBezTo>
                      <a:pt x="296" y="44"/>
                      <a:pt x="296" y="44"/>
                      <a:pt x="296" y="44"/>
                    </a:cubicBezTo>
                    <a:cubicBezTo>
                      <a:pt x="328" y="44"/>
                      <a:pt x="328" y="44"/>
                      <a:pt x="328" y="44"/>
                    </a:cubicBezTo>
                    <a:cubicBezTo>
                      <a:pt x="328" y="163"/>
                      <a:pt x="328" y="163"/>
                      <a:pt x="328" y="163"/>
                    </a:cubicBezTo>
                    <a:cubicBezTo>
                      <a:pt x="296" y="163"/>
                      <a:pt x="296" y="163"/>
                      <a:pt x="296" y="163"/>
                    </a:cubicBezTo>
                    <a:moveTo>
                      <a:pt x="221" y="163"/>
                    </a:moveTo>
                    <a:cubicBezTo>
                      <a:pt x="196" y="47"/>
                      <a:pt x="196" y="47"/>
                      <a:pt x="196" y="47"/>
                    </a:cubicBezTo>
                    <a:cubicBezTo>
                      <a:pt x="226" y="40"/>
                      <a:pt x="226" y="40"/>
                      <a:pt x="226" y="40"/>
                    </a:cubicBezTo>
                    <a:cubicBezTo>
                      <a:pt x="252" y="156"/>
                      <a:pt x="252" y="156"/>
                      <a:pt x="252" y="156"/>
                    </a:cubicBezTo>
                    <a:cubicBezTo>
                      <a:pt x="221" y="163"/>
                      <a:pt x="221" y="163"/>
                      <a:pt x="221" y="163"/>
                    </a:cubicBezTo>
                    <a:moveTo>
                      <a:pt x="0" y="163"/>
                    </a:moveTo>
                    <a:cubicBezTo>
                      <a:pt x="0" y="26"/>
                      <a:pt x="0" y="26"/>
                      <a:pt x="0" y="26"/>
                    </a:cubicBezTo>
                    <a:cubicBezTo>
                      <a:pt x="31" y="26"/>
                      <a:pt x="31" y="26"/>
                      <a:pt x="31" y="26"/>
                    </a:cubicBezTo>
                    <a:cubicBezTo>
                      <a:pt x="31" y="163"/>
                      <a:pt x="31" y="163"/>
                      <a:pt x="31" y="163"/>
                    </a:cubicBezTo>
                    <a:cubicBezTo>
                      <a:pt x="0" y="163"/>
                      <a:pt x="0" y="163"/>
                      <a:pt x="0" y="163"/>
                    </a:cubicBezTo>
                    <a:moveTo>
                      <a:pt x="153" y="163"/>
                    </a:moveTo>
                    <a:cubicBezTo>
                      <a:pt x="153" y="26"/>
                      <a:pt x="153" y="26"/>
                      <a:pt x="153" y="26"/>
                    </a:cubicBezTo>
                    <a:cubicBezTo>
                      <a:pt x="185" y="26"/>
                      <a:pt x="185" y="26"/>
                      <a:pt x="185" y="26"/>
                    </a:cubicBezTo>
                    <a:cubicBezTo>
                      <a:pt x="185" y="163"/>
                      <a:pt x="185" y="163"/>
                      <a:pt x="185" y="163"/>
                    </a:cubicBezTo>
                    <a:cubicBezTo>
                      <a:pt x="153" y="163"/>
                      <a:pt x="153" y="163"/>
                      <a:pt x="153" y="163"/>
                    </a:cubicBezTo>
                    <a:moveTo>
                      <a:pt x="82" y="163"/>
                    </a:moveTo>
                    <a:cubicBezTo>
                      <a:pt x="82" y="20"/>
                      <a:pt x="82" y="20"/>
                      <a:pt x="82" y="20"/>
                    </a:cubicBezTo>
                    <a:cubicBezTo>
                      <a:pt x="98" y="20"/>
                      <a:pt x="98" y="20"/>
                      <a:pt x="98" y="20"/>
                    </a:cubicBezTo>
                    <a:cubicBezTo>
                      <a:pt x="98" y="163"/>
                      <a:pt x="98" y="163"/>
                      <a:pt x="98" y="163"/>
                    </a:cubicBezTo>
                    <a:cubicBezTo>
                      <a:pt x="82" y="163"/>
                      <a:pt x="82" y="163"/>
                      <a:pt x="82" y="163"/>
                    </a:cubicBezTo>
                    <a:moveTo>
                      <a:pt x="271" y="163"/>
                    </a:moveTo>
                    <a:cubicBezTo>
                      <a:pt x="271" y="20"/>
                      <a:pt x="271" y="20"/>
                      <a:pt x="271" y="20"/>
                    </a:cubicBezTo>
                    <a:cubicBezTo>
                      <a:pt x="287" y="20"/>
                      <a:pt x="287" y="20"/>
                      <a:pt x="287" y="20"/>
                    </a:cubicBezTo>
                    <a:cubicBezTo>
                      <a:pt x="287" y="163"/>
                      <a:pt x="287" y="163"/>
                      <a:pt x="287" y="163"/>
                    </a:cubicBezTo>
                    <a:cubicBezTo>
                      <a:pt x="271" y="163"/>
                      <a:pt x="271" y="163"/>
                      <a:pt x="271" y="163"/>
                    </a:cubicBezTo>
                    <a:moveTo>
                      <a:pt x="558" y="0"/>
                    </a:moveTo>
                    <a:cubicBezTo>
                      <a:pt x="0" y="0"/>
                      <a:pt x="0" y="0"/>
                      <a:pt x="0" y="0"/>
                    </a:cubicBezTo>
                    <a:cubicBezTo>
                      <a:pt x="0" y="163"/>
                      <a:pt x="0" y="163"/>
                      <a:pt x="0" y="163"/>
                    </a:cubicBezTo>
                    <a:cubicBezTo>
                      <a:pt x="349" y="163"/>
                      <a:pt x="349" y="163"/>
                      <a:pt x="349" y="163"/>
                    </a:cubicBezTo>
                    <a:cubicBezTo>
                      <a:pt x="349" y="162"/>
                      <a:pt x="350" y="160"/>
                      <a:pt x="350" y="159"/>
                    </a:cubicBezTo>
                    <a:cubicBezTo>
                      <a:pt x="328" y="28"/>
                      <a:pt x="328" y="28"/>
                      <a:pt x="328" y="28"/>
                    </a:cubicBezTo>
                    <a:cubicBezTo>
                      <a:pt x="359" y="23"/>
                      <a:pt x="359" y="23"/>
                      <a:pt x="359" y="23"/>
                    </a:cubicBezTo>
                    <a:cubicBezTo>
                      <a:pt x="378" y="132"/>
                      <a:pt x="378" y="132"/>
                      <a:pt x="378" y="132"/>
                    </a:cubicBezTo>
                    <a:cubicBezTo>
                      <a:pt x="385" y="128"/>
                      <a:pt x="394" y="126"/>
                      <a:pt x="403" y="126"/>
                    </a:cubicBezTo>
                    <a:cubicBezTo>
                      <a:pt x="513" y="126"/>
                      <a:pt x="513" y="126"/>
                      <a:pt x="513" y="126"/>
                    </a:cubicBezTo>
                    <a:cubicBezTo>
                      <a:pt x="526" y="126"/>
                      <a:pt x="539" y="131"/>
                      <a:pt x="549" y="138"/>
                    </a:cubicBezTo>
                    <a:cubicBezTo>
                      <a:pt x="552" y="134"/>
                      <a:pt x="555" y="129"/>
                      <a:pt x="558" y="125"/>
                    </a:cubicBezTo>
                    <a:cubicBezTo>
                      <a:pt x="558" y="0"/>
                      <a:pt x="558" y="0"/>
                      <a:pt x="558" y="0"/>
                    </a:cubicBezTo>
                  </a:path>
                </a:pathLst>
              </a:custGeom>
              <a:solidFill>
                <a:srgbClr val="68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53">
                <a:extLst>
                  <a:ext uri="{FF2B5EF4-FFF2-40B4-BE49-F238E27FC236}">
                    <a16:creationId xmlns:a16="http://schemas.microsoft.com/office/drawing/2014/main" id="{0664EC2A-29A6-4D0E-B47C-4F54A5883F2A}"/>
                  </a:ext>
                </a:extLst>
              </p:cNvPr>
              <p:cNvSpPr>
                <a:spLocks noChangeArrowheads="1"/>
              </p:cNvSpPr>
              <p:nvPr/>
            </p:nvSpPr>
            <p:spPr bwMode="auto">
              <a:xfrm>
                <a:off x="4017" y="1727"/>
                <a:ext cx="73" cy="325"/>
              </a:xfrm>
              <a:prstGeom prst="rect">
                <a:avLst/>
              </a:prstGeom>
              <a:solidFill>
                <a:srgbClr val="FE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54">
                <a:extLst>
                  <a:ext uri="{FF2B5EF4-FFF2-40B4-BE49-F238E27FC236}">
                    <a16:creationId xmlns:a16="http://schemas.microsoft.com/office/drawing/2014/main" id="{A19C6611-94EA-4FC4-9B6F-10E1B1A202DA}"/>
                  </a:ext>
                </a:extLst>
              </p:cNvPr>
              <p:cNvSpPr>
                <a:spLocks noChangeArrowheads="1"/>
              </p:cNvSpPr>
              <p:nvPr/>
            </p:nvSpPr>
            <p:spPr bwMode="auto">
              <a:xfrm>
                <a:off x="4017" y="1727"/>
                <a:ext cx="73" cy="325"/>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55">
                <a:extLst>
                  <a:ext uri="{FF2B5EF4-FFF2-40B4-BE49-F238E27FC236}">
                    <a16:creationId xmlns:a16="http://schemas.microsoft.com/office/drawing/2014/main" id="{FAE8358C-44B0-490E-8F1D-D29BC7430B52}"/>
                  </a:ext>
                </a:extLst>
              </p:cNvPr>
              <p:cNvSpPr>
                <a:spLocks noChangeArrowheads="1"/>
              </p:cNvSpPr>
              <p:nvPr/>
            </p:nvSpPr>
            <p:spPr bwMode="auto">
              <a:xfrm>
                <a:off x="4380" y="1727"/>
                <a:ext cx="76" cy="325"/>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56">
                <a:extLst>
                  <a:ext uri="{FF2B5EF4-FFF2-40B4-BE49-F238E27FC236}">
                    <a16:creationId xmlns:a16="http://schemas.microsoft.com/office/drawing/2014/main" id="{A6F5BB75-D263-4D66-B3C3-BE7C9AD38B7D}"/>
                  </a:ext>
                </a:extLst>
              </p:cNvPr>
              <p:cNvSpPr>
                <a:spLocks noChangeArrowheads="1"/>
              </p:cNvSpPr>
              <p:nvPr/>
            </p:nvSpPr>
            <p:spPr bwMode="auto">
              <a:xfrm>
                <a:off x="4380" y="1727"/>
                <a:ext cx="7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57">
                <a:extLst>
                  <a:ext uri="{FF2B5EF4-FFF2-40B4-BE49-F238E27FC236}">
                    <a16:creationId xmlns:a16="http://schemas.microsoft.com/office/drawing/2014/main" id="{AB94DBEC-4440-4F6E-B01C-6782FF83732A}"/>
                  </a:ext>
                </a:extLst>
              </p:cNvPr>
              <p:cNvSpPr>
                <a:spLocks/>
              </p:cNvSpPr>
              <p:nvPr/>
            </p:nvSpPr>
            <p:spPr bwMode="auto">
              <a:xfrm>
                <a:off x="4796" y="1720"/>
                <a:ext cx="118" cy="323"/>
              </a:xfrm>
              <a:custGeom>
                <a:avLst/>
                <a:gdLst>
                  <a:gd name="T0" fmla="*/ 31 w 50"/>
                  <a:gd name="T1" fmla="*/ 0 h 136"/>
                  <a:gd name="T2" fmla="*/ 0 w 50"/>
                  <a:gd name="T3" fmla="*/ 5 h 136"/>
                  <a:gd name="T4" fmla="*/ 22 w 50"/>
                  <a:gd name="T5" fmla="*/ 136 h 136"/>
                  <a:gd name="T6" fmla="*/ 50 w 50"/>
                  <a:gd name="T7" fmla="*/ 109 h 136"/>
                  <a:gd name="T8" fmla="*/ 31 w 50"/>
                  <a:gd name="T9" fmla="*/ 0 h 136"/>
                </a:gdLst>
                <a:ahLst/>
                <a:cxnLst>
                  <a:cxn ang="0">
                    <a:pos x="T0" y="T1"/>
                  </a:cxn>
                  <a:cxn ang="0">
                    <a:pos x="T2" y="T3"/>
                  </a:cxn>
                  <a:cxn ang="0">
                    <a:pos x="T4" y="T5"/>
                  </a:cxn>
                  <a:cxn ang="0">
                    <a:pos x="T6" y="T7"/>
                  </a:cxn>
                  <a:cxn ang="0">
                    <a:pos x="T8" y="T9"/>
                  </a:cxn>
                </a:cxnLst>
                <a:rect l="0" t="0" r="r" b="b"/>
                <a:pathLst>
                  <a:path w="50" h="136">
                    <a:moveTo>
                      <a:pt x="31" y="0"/>
                    </a:moveTo>
                    <a:cubicBezTo>
                      <a:pt x="0" y="5"/>
                      <a:pt x="0" y="5"/>
                      <a:pt x="0" y="5"/>
                    </a:cubicBezTo>
                    <a:cubicBezTo>
                      <a:pt x="22" y="136"/>
                      <a:pt x="22" y="136"/>
                      <a:pt x="22" y="136"/>
                    </a:cubicBezTo>
                    <a:cubicBezTo>
                      <a:pt x="28" y="124"/>
                      <a:pt x="38" y="115"/>
                      <a:pt x="50" y="109"/>
                    </a:cubicBezTo>
                    <a:cubicBezTo>
                      <a:pt x="31" y="0"/>
                      <a:pt x="31" y="0"/>
                      <a:pt x="31"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58">
                <a:extLst>
                  <a:ext uri="{FF2B5EF4-FFF2-40B4-BE49-F238E27FC236}">
                    <a16:creationId xmlns:a16="http://schemas.microsoft.com/office/drawing/2014/main" id="{5F7DD67B-E956-4447-A571-92FD7B3B063B}"/>
                  </a:ext>
                </a:extLst>
              </p:cNvPr>
              <p:cNvSpPr>
                <a:spLocks noChangeArrowheads="1"/>
              </p:cNvSpPr>
              <p:nvPr/>
            </p:nvSpPr>
            <p:spPr bwMode="auto">
              <a:xfrm>
                <a:off x="4109" y="1770"/>
                <a:ext cx="76" cy="282"/>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59">
                <a:extLst>
                  <a:ext uri="{FF2B5EF4-FFF2-40B4-BE49-F238E27FC236}">
                    <a16:creationId xmlns:a16="http://schemas.microsoft.com/office/drawing/2014/main" id="{248ED762-94BB-4CC1-8ACF-2FDB31DD16CF}"/>
                  </a:ext>
                </a:extLst>
              </p:cNvPr>
              <p:cNvSpPr>
                <a:spLocks noChangeArrowheads="1"/>
              </p:cNvSpPr>
              <p:nvPr/>
            </p:nvSpPr>
            <p:spPr bwMode="auto">
              <a:xfrm>
                <a:off x="4109" y="1770"/>
                <a:ext cx="76"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60">
                <a:extLst>
                  <a:ext uri="{FF2B5EF4-FFF2-40B4-BE49-F238E27FC236}">
                    <a16:creationId xmlns:a16="http://schemas.microsoft.com/office/drawing/2014/main" id="{F71615A2-1CA6-44C7-9B6A-B861C0E6E8C3}"/>
                  </a:ext>
                </a:extLst>
              </p:cNvPr>
              <p:cNvSpPr>
                <a:spLocks noChangeArrowheads="1"/>
              </p:cNvSpPr>
              <p:nvPr/>
            </p:nvSpPr>
            <p:spPr bwMode="auto">
              <a:xfrm>
                <a:off x="4283" y="1770"/>
                <a:ext cx="76" cy="282"/>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61">
                <a:extLst>
                  <a:ext uri="{FF2B5EF4-FFF2-40B4-BE49-F238E27FC236}">
                    <a16:creationId xmlns:a16="http://schemas.microsoft.com/office/drawing/2014/main" id="{9284F2A8-F2D5-449C-8C53-E711C5532643}"/>
                  </a:ext>
                </a:extLst>
              </p:cNvPr>
              <p:cNvSpPr>
                <a:spLocks noChangeArrowheads="1"/>
              </p:cNvSpPr>
              <p:nvPr/>
            </p:nvSpPr>
            <p:spPr bwMode="auto">
              <a:xfrm>
                <a:off x="4283" y="1770"/>
                <a:ext cx="76"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62">
                <a:extLst>
                  <a:ext uri="{FF2B5EF4-FFF2-40B4-BE49-F238E27FC236}">
                    <a16:creationId xmlns:a16="http://schemas.microsoft.com/office/drawing/2014/main" id="{7EDB9C9E-33EE-4F31-A339-A045E0D894E3}"/>
                  </a:ext>
                </a:extLst>
              </p:cNvPr>
              <p:cNvSpPr>
                <a:spLocks noChangeArrowheads="1"/>
              </p:cNvSpPr>
              <p:nvPr/>
            </p:nvSpPr>
            <p:spPr bwMode="auto">
              <a:xfrm>
                <a:off x="4720" y="1770"/>
                <a:ext cx="76" cy="282"/>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63">
                <a:extLst>
                  <a:ext uri="{FF2B5EF4-FFF2-40B4-BE49-F238E27FC236}">
                    <a16:creationId xmlns:a16="http://schemas.microsoft.com/office/drawing/2014/main" id="{8D4FAE3B-9239-40D3-94D5-85BB8048DD9C}"/>
                  </a:ext>
                </a:extLst>
              </p:cNvPr>
              <p:cNvSpPr>
                <a:spLocks noChangeArrowheads="1"/>
              </p:cNvSpPr>
              <p:nvPr/>
            </p:nvSpPr>
            <p:spPr bwMode="auto">
              <a:xfrm>
                <a:off x="4720" y="1770"/>
                <a:ext cx="76"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64">
                <a:extLst>
                  <a:ext uri="{FF2B5EF4-FFF2-40B4-BE49-F238E27FC236}">
                    <a16:creationId xmlns:a16="http://schemas.microsoft.com/office/drawing/2014/main" id="{ABA58D62-0B28-4F76-9897-A70E1821D79E}"/>
                  </a:ext>
                </a:extLst>
              </p:cNvPr>
              <p:cNvSpPr>
                <a:spLocks/>
              </p:cNvSpPr>
              <p:nvPr/>
            </p:nvSpPr>
            <p:spPr bwMode="auto">
              <a:xfrm>
                <a:off x="4482" y="1760"/>
                <a:ext cx="133" cy="292"/>
              </a:xfrm>
              <a:custGeom>
                <a:avLst/>
                <a:gdLst>
                  <a:gd name="T0" fmla="*/ 71 w 133"/>
                  <a:gd name="T1" fmla="*/ 0 h 292"/>
                  <a:gd name="T2" fmla="*/ 0 w 133"/>
                  <a:gd name="T3" fmla="*/ 17 h 292"/>
                  <a:gd name="T4" fmla="*/ 59 w 133"/>
                  <a:gd name="T5" fmla="*/ 292 h 292"/>
                  <a:gd name="T6" fmla="*/ 133 w 133"/>
                  <a:gd name="T7" fmla="*/ 276 h 292"/>
                  <a:gd name="T8" fmla="*/ 71 w 133"/>
                  <a:gd name="T9" fmla="*/ 0 h 292"/>
                </a:gdLst>
                <a:ahLst/>
                <a:cxnLst>
                  <a:cxn ang="0">
                    <a:pos x="T0" y="T1"/>
                  </a:cxn>
                  <a:cxn ang="0">
                    <a:pos x="T2" y="T3"/>
                  </a:cxn>
                  <a:cxn ang="0">
                    <a:pos x="T4" y="T5"/>
                  </a:cxn>
                  <a:cxn ang="0">
                    <a:pos x="T6" y="T7"/>
                  </a:cxn>
                  <a:cxn ang="0">
                    <a:pos x="T8" y="T9"/>
                  </a:cxn>
                </a:cxnLst>
                <a:rect l="0" t="0" r="r" b="b"/>
                <a:pathLst>
                  <a:path w="133" h="292">
                    <a:moveTo>
                      <a:pt x="71" y="0"/>
                    </a:moveTo>
                    <a:lnTo>
                      <a:pt x="0" y="17"/>
                    </a:lnTo>
                    <a:lnTo>
                      <a:pt x="59" y="292"/>
                    </a:lnTo>
                    <a:lnTo>
                      <a:pt x="133" y="276"/>
                    </a:lnTo>
                    <a:lnTo>
                      <a:pt x="71"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65">
                <a:extLst>
                  <a:ext uri="{FF2B5EF4-FFF2-40B4-BE49-F238E27FC236}">
                    <a16:creationId xmlns:a16="http://schemas.microsoft.com/office/drawing/2014/main" id="{7F2DF17C-0EAE-4929-B627-099200574798}"/>
                  </a:ext>
                </a:extLst>
              </p:cNvPr>
              <p:cNvSpPr>
                <a:spLocks/>
              </p:cNvSpPr>
              <p:nvPr/>
            </p:nvSpPr>
            <p:spPr bwMode="auto">
              <a:xfrm>
                <a:off x="4482" y="1760"/>
                <a:ext cx="133" cy="292"/>
              </a:xfrm>
              <a:custGeom>
                <a:avLst/>
                <a:gdLst>
                  <a:gd name="T0" fmla="*/ 71 w 133"/>
                  <a:gd name="T1" fmla="*/ 0 h 292"/>
                  <a:gd name="T2" fmla="*/ 0 w 133"/>
                  <a:gd name="T3" fmla="*/ 17 h 292"/>
                  <a:gd name="T4" fmla="*/ 59 w 133"/>
                  <a:gd name="T5" fmla="*/ 292 h 292"/>
                  <a:gd name="T6" fmla="*/ 133 w 133"/>
                  <a:gd name="T7" fmla="*/ 276 h 292"/>
                  <a:gd name="T8" fmla="*/ 71 w 133"/>
                  <a:gd name="T9" fmla="*/ 0 h 292"/>
                </a:gdLst>
                <a:ahLst/>
                <a:cxnLst>
                  <a:cxn ang="0">
                    <a:pos x="T0" y="T1"/>
                  </a:cxn>
                  <a:cxn ang="0">
                    <a:pos x="T2" y="T3"/>
                  </a:cxn>
                  <a:cxn ang="0">
                    <a:pos x="T4" y="T5"/>
                  </a:cxn>
                  <a:cxn ang="0">
                    <a:pos x="T6" y="T7"/>
                  </a:cxn>
                  <a:cxn ang="0">
                    <a:pos x="T8" y="T9"/>
                  </a:cxn>
                </a:cxnLst>
                <a:rect l="0" t="0" r="r" b="b"/>
                <a:pathLst>
                  <a:path w="133" h="292">
                    <a:moveTo>
                      <a:pt x="71" y="0"/>
                    </a:moveTo>
                    <a:lnTo>
                      <a:pt x="0" y="17"/>
                    </a:lnTo>
                    <a:lnTo>
                      <a:pt x="59" y="292"/>
                    </a:lnTo>
                    <a:lnTo>
                      <a:pt x="133" y="276"/>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66">
                <a:extLst>
                  <a:ext uri="{FF2B5EF4-FFF2-40B4-BE49-F238E27FC236}">
                    <a16:creationId xmlns:a16="http://schemas.microsoft.com/office/drawing/2014/main" id="{2BB44962-1D54-4E48-AE77-7978DD9E8F6B}"/>
                  </a:ext>
                </a:extLst>
              </p:cNvPr>
              <p:cNvSpPr>
                <a:spLocks noChangeArrowheads="1"/>
              </p:cNvSpPr>
              <p:nvPr/>
            </p:nvSpPr>
            <p:spPr bwMode="auto">
              <a:xfrm>
                <a:off x="4211" y="1713"/>
                <a:ext cx="38" cy="339"/>
              </a:xfrm>
              <a:prstGeom prst="rect">
                <a:avLst/>
              </a:prstGeom>
              <a:solidFill>
                <a:srgbClr val="C0C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67">
                <a:extLst>
                  <a:ext uri="{FF2B5EF4-FFF2-40B4-BE49-F238E27FC236}">
                    <a16:creationId xmlns:a16="http://schemas.microsoft.com/office/drawing/2014/main" id="{197E695B-A22D-4079-8604-B7DA912A47B5}"/>
                  </a:ext>
                </a:extLst>
              </p:cNvPr>
              <p:cNvSpPr>
                <a:spLocks noChangeArrowheads="1"/>
              </p:cNvSpPr>
              <p:nvPr/>
            </p:nvSpPr>
            <p:spPr bwMode="auto">
              <a:xfrm>
                <a:off x="4211" y="1713"/>
                <a:ext cx="38" cy="33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68">
                <a:extLst>
                  <a:ext uri="{FF2B5EF4-FFF2-40B4-BE49-F238E27FC236}">
                    <a16:creationId xmlns:a16="http://schemas.microsoft.com/office/drawing/2014/main" id="{61F687FC-9FD7-4E44-952E-42E511FEBB1D}"/>
                  </a:ext>
                </a:extLst>
              </p:cNvPr>
              <p:cNvSpPr>
                <a:spLocks noChangeArrowheads="1"/>
              </p:cNvSpPr>
              <p:nvPr/>
            </p:nvSpPr>
            <p:spPr bwMode="auto">
              <a:xfrm>
                <a:off x="4660" y="1713"/>
                <a:ext cx="38" cy="339"/>
              </a:xfrm>
              <a:prstGeom prst="rect">
                <a:avLst/>
              </a:prstGeom>
              <a:solidFill>
                <a:srgbClr val="FE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69">
                <a:extLst>
                  <a:ext uri="{FF2B5EF4-FFF2-40B4-BE49-F238E27FC236}">
                    <a16:creationId xmlns:a16="http://schemas.microsoft.com/office/drawing/2014/main" id="{6FDA1B25-BAB3-4257-910E-F7B1439F514C}"/>
                  </a:ext>
                </a:extLst>
              </p:cNvPr>
              <p:cNvSpPr>
                <a:spLocks noChangeArrowheads="1"/>
              </p:cNvSpPr>
              <p:nvPr/>
            </p:nvSpPr>
            <p:spPr bwMode="auto">
              <a:xfrm>
                <a:off x="4660" y="1713"/>
                <a:ext cx="38" cy="33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70">
                <a:extLst>
                  <a:ext uri="{FF2B5EF4-FFF2-40B4-BE49-F238E27FC236}">
                    <a16:creationId xmlns:a16="http://schemas.microsoft.com/office/drawing/2014/main" id="{95C2244E-D91E-4EA0-9987-86118B0BC282}"/>
                  </a:ext>
                </a:extLst>
              </p:cNvPr>
              <p:cNvSpPr>
                <a:spLocks noEditPoints="1"/>
              </p:cNvSpPr>
              <p:nvPr/>
            </p:nvSpPr>
            <p:spPr bwMode="auto">
              <a:xfrm>
                <a:off x="4017" y="2112"/>
                <a:ext cx="1156" cy="387"/>
              </a:xfrm>
              <a:custGeom>
                <a:avLst/>
                <a:gdLst>
                  <a:gd name="T0" fmla="*/ 487 w 487"/>
                  <a:gd name="T1" fmla="*/ 98 h 163"/>
                  <a:gd name="T2" fmla="*/ 475 w 487"/>
                  <a:gd name="T3" fmla="*/ 98 h 163"/>
                  <a:gd name="T4" fmla="*/ 475 w 487"/>
                  <a:gd name="T5" fmla="*/ 120 h 163"/>
                  <a:gd name="T6" fmla="*/ 478 w 487"/>
                  <a:gd name="T7" fmla="*/ 163 h 163"/>
                  <a:gd name="T8" fmla="*/ 487 w 487"/>
                  <a:gd name="T9" fmla="*/ 163 h 163"/>
                  <a:gd name="T10" fmla="*/ 487 w 487"/>
                  <a:gd name="T11" fmla="*/ 163 h 163"/>
                  <a:gd name="T12" fmla="*/ 487 w 487"/>
                  <a:gd name="T13" fmla="*/ 163 h 163"/>
                  <a:gd name="T14" fmla="*/ 487 w 487"/>
                  <a:gd name="T15" fmla="*/ 98 h 163"/>
                  <a:gd name="T16" fmla="*/ 39 w 487"/>
                  <a:gd name="T17" fmla="*/ 163 h 163"/>
                  <a:gd name="T18" fmla="*/ 39 w 487"/>
                  <a:gd name="T19" fmla="*/ 45 h 163"/>
                  <a:gd name="T20" fmla="*/ 71 w 487"/>
                  <a:gd name="T21" fmla="*/ 45 h 163"/>
                  <a:gd name="T22" fmla="*/ 71 w 487"/>
                  <a:gd name="T23" fmla="*/ 163 h 163"/>
                  <a:gd name="T24" fmla="*/ 39 w 487"/>
                  <a:gd name="T25" fmla="*/ 163 h 163"/>
                  <a:gd name="T26" fmla="*/ 112 w 487"/>
                  <a:gd name="T27" fmla="*/ 163 h 163"/>
                  <a:gd name="T28" fmla="*/ 112 w 487"/>
                  <a:gd name="T29" fmla="*/ 45 h 163"/>
                  <a:gd name="T30" fmla="*/ 144 w 487"/>
                  <a:gd name="T31" fmla="*/ 45 h 163"/>
                  <a:gd name="T32" fmla="*/ 144 w 487"/>
                  <a:gd name="T33" fmla="*/ 163 h 163"/>
                  <a:gd name="T34" fmla="*/ 112 w 487"/>
                  <a:gd name="T35" fmla="*/ 163 h 163"/>
                  <a:gd name="T36" fmla="*/ 230 w 487"/>
                  <a:gd name="T37" fmla="*/ 163 h 163"/>
                  <a:gd name="T38" fmla="*/ 230 w 487"/>
                  <a:gd name="T39" fmla="*/ 45 h 163"/>
                  <a:gd name="T40" fmla="*/ 262 w 487"/>
                  <a:gd name="T41" fmla="*/ 45 h 163"/>
                  <a:gd name="T42" fmla="*/ 262 w 487"/>
                  <a:gd name="T43" fmla="*/ 163 h 163"/>
                  <a:gd name="T44" fmla="*/ 230 w 487"/>
                  <a:gd name="T45" fmla="*/ 163 h 163"/>
                  <a:gd name="T46" fmla="*/ 0 w 487"/>
                  <a:gd name="T47" fmla="*/ 163 h 163"/>
                  <a:gd name="T48" fmla="*/ 0 w 487"/>
                  <a:gd name="T49" fmla="*/ 27 h 163"/>
                  <a:gd name="T50" fmla="*/ 31 w 487"/>
                  <a:gd name="T51" fmla="*/ 27 h 163"/>
                  <a:gd name="T52" fmla="*/ 31 w 487"/>
                  <a:gd name="T53" fmla="*/ 163 h 163"/>
                  <a:gd name="T54" fmla="*/ 0 w 487"/>
                  <a:gd name="T55" fmla="*/ 163 h 163"/>
                  <a:gd name="T56" fmla="*/ 207 w 487"/>
                  <a:gd name="T57" fmla="*/ 163 h 163"/>
                  <a:gd name="T58" fmla="*/ 176 w 487"/>
                  <a:gd name="T59" fmla="*/ 158 h 163"/>
                  <a:gd name="T60" fmla="*/ 199 w 487"/>
                  <a:gd name="T61" fmla="*/ 23 h 163"/>
                  <a:gd name="T62" fmla="*/ 230 w 487"/>
                  <a:gd name="T63" fmla="*/ 29 h 163"/>
                  <a:gd name="T64" fmla="*/ 207 w 487"/>
                  <a:gd name="T65" fmla="*/ 163 h 163"/>
                  <a:gd name="T66" fmla="*/ 82 w 487"/>
                  <a:gd name="T67" fmla="*/ 163 h 163"/>
                  <a:gd name="T68" fmla="*/ 82 w 487"/>
                  <a:gd name="T69" fmla="*/ 20 h 163"/>
                  <a:gd name="T70" fmla="*/ 98 w 487"/>
                  <a:gd name="T71" fmla="*/ 20 h 163"/>
                  <a:gd name="T72" fmla="*/ 98 w 487"/>
                  <a:gd name="T73" fmla="*/ 163 h 163"/>
                  <a:gd name="T74" fmla="*/ 82 w 487"/>
                  <a:gd name="T75" fmla="*/ 163 h 163"/>
                  <a:gd name="T76" fmla="*/ 271 w 487"/>
                  <a:gd name="T77" fmla="*/ 163 h 163"/>
                  <a:gd name="T78" fmla="*/ 271 w 487"/>
                  <a:gd name="T79" fmla="*/ 20 h 163"/>
                  <a:gd name="T80" fmla="*/ 287 w 487"/>
                  <a:gd name="T81" fmla="*/ 20 h 163"/>
                  <a:gd name="T82" fmla="*/ 287 w 487"/>
                  <a:gd name="T83" fmla="*/ 163 h 163"/>
                  <a:gd name="T84" fmla="*/ 271 w 487"/>
                  <a:gd name="T85" fmla="*/ 163 h 163"/>
                  <a:gd name="T86" fmla="*/ 345 w 487"/>
                  <a:gd name="T87" fmla="*/ 0 h 163"/>
                  <a:gd name="T88" fmla="*/ 0 w 487"/>
                  <a:gd name="T89" fmla="*/ 0 h 163"/>
                  <a:gd name="T90" fmla="*/ 0 w 487"/>
                  <a:gd name="T91" fmla="*/ 163 h 163"/>
                  <a:gd name="T92" fmla="*/ 419 w 487"/>
                  <a:gd name="T93" fmla="*/ 163 h 163"/>
                  <a:gd name="T94" fmla="*/ 419 w 487"/>
                  <a:gd name="T95" fmla="*/ 163 h 163"/>
                  <a:gd name="T96" fmla="*/ 414 w 487"/>
                  <a:gd name="T97" fmla="*/ 163 h 163"/>
                  <a:gd name="T98" fmla="*/ 414 w 487"/>
                  <a:gd name="T99" fmla="*/ 98 h 163"/>
                  <a:gd name="T100" fmla="*/ 405 w 487"/>
                  <a:gd name="T101" fmla="*/ 98 h 163"/>
                  <a:gd name="T102" fmla="*/ 405 w 487"/>
                  <a:gd name="T103" fmla="*/ 163 h 163"/>
                  <a:gd name="T104" fmla="*/ 373 w 487"/>
                  <a:gd name="T105" fmla="*/ 163 h 163"/>
                  <a:gd name="T106" fmla="*/ 373 w 487"/>
                  <a:gd name="T107" fmla="*/ 89 h 163"/>
                  <a:gd name="T108" fmla="*/ 356 w 487"/>
                  <a:gd name="T109" fmla="*/ 74 h 163"/>
                  <a:gd name="T110" fmla="*/ 337 w 487"/>
                  <a:gd name="T111" fmla="*/ 163 h 163"/>
                  <a:gd name="T112" fmla="*/ 306 w 487"/>
                  <a:gd name="T113" fmla="*/ 156 h 163"/>
                  <a:gd name="T114" fmla="*/ 331 w 487"/>
                  <a:gd name="T115" fmla="*/ 41 h 163"/>
                  <a:gd name="T116" fmla="*/ 345 w 487"/>
                  <a:gd name="T117" fmla="*/ 44 h 163"/>
                  <a:gd name="T118" fmla="*/ 345 w 487"/>
                  <a:gd name="T119" fmla="*/ 39 h 163"/>
                  <a:gd name="T120" fmla="*/ 345 w 487"/>
                  <a:gd name="T1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7" h="163">
                    <a:moveTo>
                      <a:pt x="487" y="98"/>
                    </a:moveTo>
                    <a:cubicBezTo>
                      <a:pt x="475" y="98"/>
                      <a:pt x="475" y="98"/>
                      <a:pt x="475" y="98"/>
                    </a:cubicBezTo>
                    <a:cubicBezTo>
                      <a:pt x="475" y="120"/>
                      <a:pt x="475" y="120"/>
                      <a:pt x="475" y="120"/>
                    </a:cubicBezTo>
                    <a:cubicBezTo>
                      <a:pt x="476" y="134"/>
                      <a:pt x="477" y="148"/>
                      <a:pt x="478" y="163"/>
                    </a:cubicBezTo>
                    <a:cubicBezTo>
                      <a:pt x="487" y="163"/>
                      <a:pt x="487" y="163"/>
                      <a:pt x="487" y="163"/>
                    </a:cubicBezTo>
                    <a:cubicBezTo>
                      <a:pt x="487" y="163"/>
                      <a:pt x="487" y="163"/>
                      <a:pt x="487" y="163"/>
                    </a:cubicBezTo>
                    <a:cubicBezTo>
                      <a:pt x="487" y="163"/>
                      <a:pt x="487" y="163"/>
                      <a:pt x="487" y="163"/>
                    </a:cubicBezTo>
                    <a:cubicBezTo>
                      <a:pt x="487" y="98"/>
                      <a:pt x="487" y="98"/>
                      <a:pt x="487" y="98"/>
                    </a:cubicBezTo>
                    <a:moveTo>
                      <a:pt x="39" y="163"/>
                    </a:moveTo>
                    <a:cubicBezTo>
                      <a:pt x="39" y="45"/>
                      <a:pt x="39" y="45"/>
                      <a:pt x="39" y="45"/>
                    </a:cubicBezTo>
                    <a:cubicBezTo>
                      <a:pt x="71" y="45"/>
                      <a:pt x="71" y="45"/>
                      <a:pt x="71" y="45"/>
                    </a:cubicBezTo>
                    <a:cubicBezTo>
                      <a:pt x="71" y="163"/>
                      <a:pt x="71" y="163"/>
                      <a:pt x="71" y="163"/>
                    </a:cubicBezTo>
                    <a:cubicBezTo>
                      <a:pt x="39" y="163"/>
                      <a:pt x="39" y="163"/>
                      <a:pt x="39" y="163"/>
                    </a:cubicBezTo>
                    <a:moveTo>
                      <a:pt x="112" y="163"/>
                    </a:moveTo>
                    <a:cubicBezTo>
                      <a:pt x="112" y="45"/>
                      <a:pt x="112" y="45"/>
                      <a:pt x="112" y="45"/>
                    </a:cubicBezTo>
                    <a:cubicBezTo>
                      <a:pt x="144" y="45"/>
                      <a:pt x="144" y="45"/>
                      <a:pt x="144" y="45"/>
                    </a:cubicBezTo>
                    <a:cubicBezTo>
                      <a:pt x="144" y="163"/>
                      <a:pt x="144" y="163"/>
                      <a:pt x="144" y="163"/>
                    </a:cubicBezTo>
                    <a:cubicBezTo>
                      <a:pt x="112" y="163"/>
                      <a:pt x="112" y="163"/>
                      <a:pt x="112" y="163"/>
                    </a:cubicBezTo>
                    <a:moveTo>
                      <a:pt x="230" y="163"/>
                    </a:moveTo>
                    <a:cubicBezTo>
                      <a:pt x="230" y="45"/>
                      <a:pt x="230" y="45"/>
                      <a:pt x="230" y="45"/>
                    </a:cubicBezTo>
                    <a:cubicBezTo>
                      <a:pt x="262" y="45"/>
                      <a:pt x="262" y="45"/>
                      <a:pt x="262" y="45"/>
                    </a:cubicBezTo>
                    <a:cubicBezTo>
                      <a:pt x="262" y="163"/>
                      <a:pt x="262" y="163"/>
                      <a:pt x="262" y="163"/>
                    </a:cubicBezTo>
                    <a:cubicBezTo>
                      <a:pt x="230" y="163"/>
                      <a:pt x="230" y="163"/>
                      <a:pt x="230" y="163"/>
                    </a:cubicBezTo>
                    <a:moveTo>
                      <a:pt x="0" y="163"/>
                    </a:moveTo>
                    <a:cubicBezTo>
                      <a:pt x="0" y="27"/>
                      <a:pt x="0" y="27"/>
                      <a:pt x="0" y="27"/>
                    </a:cubicBezTo>
                    <a:cubicBezTo>
                      <a:pt x="31" y="27"/>
                      <a:pt x="31" y="27"/>
                      <a:pt x="31" y="27"/>
                    </a:cubicBezTo>
                    <a:cubicBezTo>
                      <a:pt x="31" y="163"/>
                      <a:pt x="31" y="163"/>
                      <a:pt x="31" y="163"/>
                    </a:cubicBezTo>
                    <a:cubicBezTo>
                      <a:pt x="0" y="163"/>
                      <a:pt x="0" y="163"/>
                      <a:pt x="0" y="163"/>
                    </a:cubicBezTo>
                    <a:moveTo>
                      <a:pt x="207" y="163"/>
                    </a:moveTo>
                    <a:cubicBezTo>
                      <a:pt x="176" y="158"/>
                      <a:pt x="176" y="158"/>
                      <a:pt x="176" y="158"/>
                    </a:cubicBezTo>
                    <a:cubicBezTo>
                      <a:pt x="199" y="23"/>
                      <a:pt x="199" y="23"/>
                      <a:pt x="199" y="23"/>
                    </a:cubicBezTo>
                    <a:cubicBezTo>
                      <a:pt x="230" y="29"/>
                      <a:pt x="230" y="29"/>
                      <a:pt x="230" y="29"/>
                    </a:cubicBezTo>
                    <a:cubicBezTo>
                      <a:pt x="207" y="163"/>
                      <a:pt x="207" y="163"/>
                      <a:pt x="207" y="163"/>
                    </a:cubicBezTo>
                    <a:moveTo>
                      <a:pt x="82" y="163"/>
                    </a:moveTo>
                    <a:cubicBezTo>
                      <a:pt x="82" y="20"/>
                      <a:pt x="82" y="20"/>
                      <a:pt x="82" y="20"/>
                    </a:cubicBezTo>
                    <a:cubicBezTo>
                      <a:pt x="98" y="20"/>
                      <a:pt x="98" y="20"/>
                      <a:pt x="98" y="20"/>
                    </a:cubicBezTo>
                    <a:cubicBezTo>
                      <a:pt x="98" y="163"/>
                      <a:pt x="98" y="163"/>
                      <a:pt x="98" y="163"/>
                    </a:cubicBezTo>
                    <a:cubicBezTo>
                      <a:pt x="82" y="163"/>
                      <a:pt x="82" y="163"/>
                      <a:pt x="82" y="163"/>
                    </a:cubicBezTo>
                    <a:moveTo>
                      <a:pt x="271" y="163"/>
                    </a:moveTo>
                    <a:cubicBezTo>
                      <a:pt x="271" y="20"/>
                      <a:pt x="271" y="20"/>
                      <a:pt x="271" y="20"/>
                    </a:cubicBezTo>
                    <a:cubicBezTo>
                      <a:pt x="287" y="20"/>
                      <a:pt x="287" y="20"/>
                      <a:pt x="287" y="20"/>
                    </a:cubicBezTo>
                    <a:cubicBezTo>
                      <a:pt x="287" y="163"/>
                      <a:pt x="287" y="163"/>
                      <a:pt x="287" y="163"/>
                    </a:cubicBezTo>
                    <a:cubicBezTo>
                      <a:pt x="271" y="163"/>
                      <a:pt x="271" y="163"/>
                      <a:pt x="271" y="163"/>
                    </a:cubicBezTo>
                    <a:moveTo>
                      <a:pt x="345" y="0"/>
                    </a:moveTo>
                    <a:cubicBezTo>
                      <a:pt x="0" y="0"/>
                      <a:pt x="0" y="0"/>
                      <a:pt x="0" y="0"/>
                    </a:cubicBezTo>
                    <a:cubicBezTo>
                      <a:pt x="0" y="163"/>
                      <a:pt x="0" y="163"/>
                      <a:pt x="0" y="163"/>
                    </a:cubicBezTo>
                    <a:cubicBezTo>
                      <a:pt x="419" y="163"/>
                      <a:pt x="419" y="163"/>
                      <a:pt x="419" y="163"/>
                    </a:cubicBezTo>
                    <a:cubicBezTo>
                      <a:pt x="419" y="163"/>
                      <a:pt x="419" y="163"/>
                      <a:pt x="419" y="163"/>
                    </a:cubicBezTo>
                    <a:cubicBezTo>
                      <a:pt x="414" y="163"/>
                      <a:pt x="414" y="163"/>
                      <a:pt x="414" y="163"/>
                    </a:cubicBezTo>
                    <a:cubicBezTo>
                      <a:pt x="414" y="98"/>
                      <a:pt x="414" y="98"/>
                      <a:pt x="414" y="98"/>
                    </a:cubicBezTo>
                    <a:cubicBezTo>
                      <a:pt x="405" y="98"/>
                      <a:pt x="405" y="98"/>
                      <a:pt x="405" y="98"/>
                    </a:cubicBezTo>
                    <a:cubicBezTo>
                      <a:pt x="405" y="163"/>
                      <a:pt x="405" y="163"/>
                      <a:pt x="405" y="163"/>
                    </a:cubicBezTo>
                    <a:cubicBezTo>
                      <a:pt x="373" y="163"/>
                      <a:pt x="373" y="163"/>
                      <a:pt x="373" y="163"/>
                    </a:cubicBezTo>
                    <a:cubicBezTo>
                      <a:pt x="373" y="89"/>
                      <a:pt x="373" y="89"/>
                      <a:pt x="373" y="89"/>
                    </a:cubicBezTo>
                    <a:cubicBezTo>
                      <a:pt x="367" y="85"/>
                      <a:pt x="361" y="80"/>
                      <a:pt x="356" y="74"/>
                    </a:cubicBezTo>
                    <a:cubicBezTo>
                      <a:pt x="337" y="163"/>
                      <a:pt x="337" y="163"/>
                      <a:pt x="337" y="163"/>
                    </a:cubicBezTo>
                    <a:cubicBezTo>
                      <a:pt x="306" y="156"/>
                      <a:pt x="306" y="156"/>
                      <a:pt x="306" y="156"/>
                    </a:cubicBezTo>
                    <a:cubicBezTo>
                      <a:pt x="331" y="41"/>
                      <a:pt x="331" y="41"/>
                      <a:pt x="331" y="41"/>
                    </a:cubicBezTo>
                    <a:cubicBezTo>
                      <a:pt x="345" y="44"/>
                      <a:pt x="345" y="44"/>
                      <a:pt x="345" y="44"/>
                    </a:cubicBezTo>
                    <a:cubicBezTo>
                      <a:pt x="345" y="42"/>
                      <a:pt x="345" y="41"/>
                      <a:pt x="345" y="39"/>
                    </a:cubicBezTo>
                    <a:cubicBezTo>
                      <a:pt x="345" y="0"/>
                      <a:pt x="345" y="0"/>
                      <a:pt x="345" y="0"/>
                    </a:cubicBezTo>
                  </a:path>
                </a:pathLst>
              </a:custGeom>
              <a:solidFill>
                <a:srgbClr val="68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71">
                <a:extLst>
                  <a:ext uri="{FF2B5EF4-FFF2-40B4-BE49-F238E27FC236}">
                    <a16:creationId xmlns:a16="http://schemas.microsoft.com/office/drawing/2014/main" id="{2D38A543-CB85-47FD-ABE5-83499EE3B3B6}"/>
                  </a:ext>
                </a:extLst>
              </p:cNvPr>
              <p:cNvSpPr>
                <a:spLocks/>
              </p:cNvSpPr>
              <p:nvPr/>
            </p:nvSpPr>
            <p:spPr bwMode="auto">
              <a:xfrm>
                <a:off x="4902" y="2323"/>
                <a:ext cx="76" cy="176"/>
              </a:xfrm>
              <a:custGeom>
                <a:avLst/>
                <a:gdLst>
                  <a:gd name="T0" fmla="*/ 0 w 32"/>
                  <a:gd name="T1" fmla="*/ 0 h 74"/>
                  <a:gd name="T2" fmla="*/ 0 w 32"/>
                  <a:gd name="T3" fmla="*/ 74 h 74"/>
                  <a:gd name="T4" fmla="*/ 32 w 32"/>
                  <a:gd name="T5" fmla="*/ 74 h 74"/>
                  <a:gd name="T6" fmla="*/ 32 w 32"/>
                  <a:gd name="T7" fmla="*/ 9 h 74"/>
                  <a:gd name="T8" fmla="*/ 30 w 32"/>
                  <a:gd name="T9" fmla="*/ 9 h 74"/>
                  <a:gd name="T10" fmla="*/ 0 w 32"/>
                  <a:gd name="T11" fmla="*/ 0 h 74"/>
                </a:gdLst>
                <a:ahLst/>
                <a:cxnLst>
                  <a:cxn ang="0">
                    <a:pos x="T0" y="T1"/>
                  </a:cxn>
                  <a:cxn ang="0">
                    <a:pos x="T2" y="T3"/>
                  </a:cxn>
                  <a:cxn ang="0">
                    <a:pos x="T4" y="T5"/>
                  </a:cxn>
                  <a:cxn ang="0">
                    <a:pos x="T6" y="T7"/>
                  </a:cxn>
                  <a:cxn ang="0">
                    <a:pos x="T8" y="T9"/>
                  </a:cxn>
                  <a:cxn ang="0">
                    <a:pos x="T10" y="T11"/>
                  </a:cxn>
                </a:cxnLst>
                <a:rect l="0" t="0" r="r" b="b"/>
                <a:pathLst>
                  <a:path w="32" h="74">
                    <a:moveTo>
                      <a:pt x="0" y="0"/>
                    </a:moveTo>
                    <a:cubicBezTo>
                      <a:pt x="0" y="74"/>
                      <a:pt x="0" y="74"/>
                      <a:pt x="0" y="74"/>
                    </a:cubicBezTo>
                    <a:cubicBezTo>
                      <a:pt x="32" y="74"/>
                      <a:pt x="32" y="74"/>
                      <a:pt x="32" y="74"/>
                    </a:cubicBezTo>
                    <a:cubicBezTo>
                      <a:pt x="32" y="9"/>
                      <a:pt x="32" y="9"/>
                      <a:pt x="32" y="9"/>
                    </a:cubicBezTo>
                    <a:cubicBezTo>
                      <a:pt x="30" y="9"/>
                      <a:pt x="30" y="9"/>
                      <a:pt x="30" y="9"/>
                    </a:cubicBezTo>
                    <a:cubicBezTo>
                      <a:pt x="19" y="9"/>
                      <a:pt x="9" y="6"/>
                      <a:pt x="0"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72">
                <a:extLst>
                  <a:ext uri="{FF2B5EF4-FFF2-40B4-BE49-F238E27FC236}">
                    <a16:creationId xmlns:a16="http://schemas.microsoft.com/office/drawing/2014/main" id="{95C0B9E0-6790-4F5A-A961-8A6BCE8E4109}"/>
                  </a:ext>
                </a:extLst>
              </p:cNvPr>
              <p:cNvSpPr>
                <a:spLocks/>
              </p:cNvSpPr>
              <p:nvPr/>
            </p:nvSpPr>
            <p:spPr bwMode="auto">
              <a:xfrm>
                <a:off x="4435" y="2166"/>
                <a:ext cx="128" cy="333"/>
              </a:xfrm>
              <a:custGeom>
                <a:avLst/>
                <a:gdLst>
                  <a:gd name="T0" fmla="*/ 54 w 128"/>
                  <a:gd name="T1" fmla="*/ 0 h 333"/>
                  <a:gd name="T2" fmla="*/ 0 w 128"/>
                  <a:gd name="T3" fmla="*/ 321 h 333"/>
                  <a:gd name="T4" fmla="*/ 73 w 128"/>
                  <a:gd name="T5" fmla="*/ 333 h 333"/>
                  <a:gd name="T6" fmla="*/ 128 w 128"/>
                  <a:gd name="T7" fmla="*/ 14 h 333"/>
                  <a:gd name="T8" fmla="*/ 54 w 128"/>
                  <a:gd name="T9" fmla="*/ 0 h 333"/>
                </a:gdLst>
                <a:ahLst/>
                <a:cxnLst>
                  <a:cxn ang="0">
                    <a:pos x="T0" y="T1"/>
                  </a:cxn>
                  <a:cxn ang="0">
                    <a:pos x="T2" y="T3"/>
                  </a:cxn>
                  <a:cxn ang="0">
                    <a:pos x="T4" y="T5"/>
                  </a:cxn>
                  <a:cxn ang="0">
                    <a:pos x="T6" y="T7"/>
                  </a:cxn>
                  <a:cxn ang="0">
                    <a:pos x="T8" y="T9"/>
                  </a:cxn>
                </a:cxnLst>
                <a:rect l="0" t="0" r="r" b="b"/>
                <a:pathLst>
                  <a:path w="128" h="333">
                    <a:moveTo>
                      <a:pt x="54" y="0"/>
                    </a:moveTo>
                    <a:lnTo>
                      <a:pt x="0" y="321"/>
                    </a:lnTo>
                    <a:lnTo>
                      <a:pt x="73" y="333"/>
                    </a:lnTo>
                    <a:lnTo>
                      <a:pt x="128" y="14"/>
                    </a:lnTo>
                    <a:lnTo>
                      <a:pt x="54"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73">
                <a:extLst>
                  <a:ext uri="{FF2B5EF4-FFF2-40B4-BE49-F238E27FC236}">
                    <a16:creationId xmlns:a16="http://schemas.microsoft.com/office/drawing/2014/main" id="{E2A752C2-891B-45DA-9584-C213A7389600}"/>
                  </a:ext>
                </a:extLst>
              </p:cNvPr>
              <p:cNvSpPr>
                <a:spLocks/>
              </p:cNvSpPr>
              <p:nvPr/>
            </p:nvSpPr>
            <p:spPr bwMode="auto">
              <a:xfrm>
                <a:off x="4435" y="2166"/>
                <a:ext cx="128" cy="333"/>
              </a:xfrm>
              <a:custGeom>
                <a:avLst/>
                <a:gdLst>
                  <a:gd name="T0" fmla="*/ 54 w 128"/>
                  <a:gd name="T1" fmla="*/ 0 h 333"/>
                  <a:gd name="T2" fmla="*/ 0 w 128"/>
                  <a:gd name="T3" fmla="*/ 321 h 333"/>
                  <a:gd name="T4" fmla="*/ 73 w 128"/>
                  <a:gd name="T5" fmla="*/ 333 h 333"/>
                  <a:gd name="T6" fmla="*/ 128 w 128"/>
                  <a:gd name="T7" fmla="*/ 14 h 333"/>
                  <a:gd name="T8" fmla="*/ 54 w 128"/>
                  <a:gd name="T9" fmla="*/ 0 h 333"/>
                </a:gdLst>
                <a:ahLst/>
                <a:cxnLst>
                  <a:cxn ang="0">
                    <a:pos x="T0" y="T1"/>
                  </a:cxn>
                  <a:cxn ang="0">
                    <a:pos x="T2" y="T3"/>
                  </a:cxn>
                  <a:cxn ang="0">
                    <a:pos x="T4" y="T5"/>
                  </a:cxn>
                  <a:cxn ang="0">
                    <a:pos x="T6" y="T7"/>
                  </a:cxn>
                  <a:cxn ang="0">
                    <a:pos x="T8" y="T9"/>
                  </a:cxn>
                </a:cxnLst>
                <a:rect l="0" t="0" r="r" b="b"/>
                <a:pathLst>
                  <a:path w="128" h="333">
                    <a:moveTo>
                      <a:pt x="54" y="0"/>
                    </a:moveTo>
                    <a:lnTo>
                      <a:pt x="0" y="321"/>
                    </a:lnTo>
                    <a:lnTo>
                      <a:pt x="73" y="333"/>
                    </a:lnTo>
                    <a:lnTo>
                      <a:pt x="128" y="14"/>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74">
                <a:extLst>
                  <a:ext uri="{FF2B5EF4-FFF2-40B4-BE49-F238E27FC236}">
                    <a16:creationId xmlns:a16="http://schemas.microsoft.com/office/drawing/2014/main" id="{003EF228-F0FF-4D05-828A-8D1EEF1F2DE9}"/>
                  </a:ext>
                </a:extLst>
              </p:cNvPr>
              <p:cNvSpPr>
                <a:spLocks/>
              </p:cNvSpPr>
              <p:nvPr/>
            </p:nvSpPr>
            <p:spPr bwMode="auto">
              <a:xfrm>
                <a:off x="5173" y="2344"/>
                <a:ext cx="26" cy="155"/>
              </a:xfrm>
              <a:custGeom>
                <a:avLst/>
                <a:gdLst>
                  <a:gd name="T0" fmla="*/ 11 w 11"/>
                  <a:gd name="T1" fmla="*/ 0 h 65"/>
                  <a:gd name="T2" fmla="*/ 0 w 11"/>
                  <a:gd name="T3" fmla="*/ 0 h 65"/>
                  <a:gd name="T4" fmla="*/ 0 w 11"/>
                  <a:gd name="T5" fmla="*/ 65 h 65"/>
                  <a:gd name="T6" fmla="*/ 0 w 11"/>
                  <a:gd name="T7" fmla="*/ 65 h 65"/>
                  <a:gd name="T8" fmla="*/ 11 w 11"/>
                  <a:gd name="T9" fmla="*/ 0 h 65"/>
                </a:gdLst>
                <a:ahLst/>
                <a:cxnLst>
                  <a:cxn ang="0">
                    <a:pos x="T0" y="T1"/>
                  </a:cxn>
                  <a:cxn ang="0">
                    <a:pos x="T2" y="T3"/>
                  </a:cxn>
                  <a:cxn ang="0">
                    <a:pos x="T4" y="T5"/>
                  </a:cxn>
                  <a:cxn ang="0">
                    <a:pos x="T6" y="T7"/>
                  </a:cxn>
                  <a:cxn ang="0">
                    <a:pos x="T8" y="T9"/>
                  </a:cxn>
                </a:cxnLst>
                <a:rect l="0" t="0" r="r" b="b"/>
                <a:pathLst>
                  <a:path w="11" h="65">
                    <a:moveTo>
                      <a:pt x="11" y="0"/>
                    </a:moveTo>
                    <a:cubicBezTo>
                      <a:pt x="0" y="0"/>
                      <a:pt x="0" y="0"/>
                      <a:pt x="0" y="0"/>
                    </a:cubicBezTo>
                    <a:cubicBezTo>
                      <a:pt x="0" y="65"/>
                      <a:pt x="0" y="65"/>
                      <a:pt x="0" y="65"/>
                    </a:cubicBezTo>
                    <a:cubicBezTo>
                      <a:pt x="0" y="65"/>
                      <a:pt x="0" y="65"/>
                      <a:pt x="0" y="65"/>
                    </a:cubicBezTo>
                    <a:cubicBezTo>
                      <a:pt x="2" y="47"/>
                      <a:pt x="6" y="24"/>
                      <a:pt x="11" y="0"/>
                    </a:cubicBezTo>
                  </a:path>
                </a:pathLst>
              </a:custGeom>
              <a:solidFill>
                <a:srgbClr val="FE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75">
                <a:extLst>
                  <a:ext uri="{FF2B5EF4-FFF2-40B4-BE49-F238E27FC236}">
                    <a16:creationId xmlns:a16="http://schemas.microsoft.com/office/drawing/2014/main" id="{27D4EE82-6D73-4934-A460-B7D02710A5DE}"/>
                  </a:ext>
                </a:extLst>
              </p:cNvPr>
              <p:cNvSpPr>
                <a:spLocks/>
              </p:cNvSpPr>
              <p:nvPr/>
            </p:nvSpPr>
            <p:spPr bwMode="auto">
              <a:xfrm>
                <a:off x="5000" y="2344"/>
                <a:ext cx="12" cy="155"/>
              </a:xfrm>
              <a:custGeom>
                <a:avLst/>
                <a:gdLst>
                  <a:gd name="T0" fmla="*/ 3 w 5"/>
                  <a:gd name="T1" fmla="*/ 0 h 65"/>
                  <a:gd name="T2" fmla="*/ 0 w 5"/>
                  <a:gd name="T3" fmla="*/ 0 h 65"/>
                  <a:gd name="T4" fmla="*/ 0 w 5"/>
                  <a:gd name="T5" fmla="*/ 65 h 65"/>
                  <a:gd name="T6" fmla="*/ 5 w 5"/>
                  <a:gd name="T7" fmla="*/ 65 h 65"/>
                  <a:gd name="T8" fmla="*/ 3 w 5"/>
                  <a:gd name="T9" fmla="*/ 17 h 65"/>
                  <a:gd name="T10" fmla="*/ 3 w 5"/>
                  <a:gd name="T11" fmla="*/ 0 h 65"/>
                </a:gdLst>
                <a:ahLst/>
                <a:cxnLst>
                  <a:cxn ang="0">
                    <a:pos x="T0" y="T1"/>
                  </a:cxn>
                  <a:cxn ang="0">
                    <a:pos x="T2" y="T3"/>
                  </a:cxn>
                  <a:cxn ang="0">
                    <a:pos x="T4" y="T5"/>
                  </a:cxn>
                  <a:cxn ang="0">
                    <a:pos x="T6" y="T7"/>
                  </a:cxn>
                  <a:cxn ang="0">
                    <a:pos x="T8" y="T9"/>
                  </a:cxn>
                  <a:cxn ang="0">
                    <a:pos x="T10" y="T11"/>
                  </a:cxn>
                </a:cxnLst>
                <a:rect l="0" t="0" r="r" b="b"/>
                <a:pathLst>
                  <a:path w="5" h="65">
                    <a:moveTo>
                      <a:pt x="3" y="0"/>
                    </a:moveTo>
                    <a:cubicBezTo>
                      <a:pt x="0" y="0"/>
                      <a:pt x="0" y="0"/>
                      <a:pt x="0" y="0"/>
                    </a:cubicBezTo>
                    <a:cubicBezTo>
                      <a:pt x="0" y="65"/>
                      <a:pt x="0" y="65"/>
                      <a:pt x="0" y="65"/>
                    </a:cubicBezTo>
                    <a:cubicBezTo>
                      <a:pt x="5" y="65"/>
                      <a:pt x="5" y="65"/>
                      <a:pt x="5" y="65"/>
                    </a:cubicBezTo>
                    <a:cubicBezTo>
                      <a:pt x="4" y="50"/>
                      <a:pt x="3" y="35"/>
                      <a:pt x="3" y="17"/>
                    </a:cubicBezTo>
                    <a:cubicBezTo>
                      <a:pt x="3" y="12"/>
                      <a:pt x="3" y="6"/>
                      <a:pt x="3"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76">
                <a:extLst>
                  <a:ext uri="{FF2B5EF4-FFF2-40B4-BE49-F238E27FC236}">
                    <a16:creationId xmlns:a16="http://schemas.microsoft.com/office/drawing/2014/main" id="{2ED4D563-AE0E-4CB7-A66D-5A50D770AFFF}"/>
                  </a:ext>
                </a:extLst>
              </p:cNvPr>
              <p:cNvSpPr>
                <a:spLocks noChangeArrowheads="1"/>
              </p:cNvSpPr>
              <p:nvPr/>
            </p:nvSpPr>
            <p:spPr bwMode="auto">
              <a:xfrm>
                <a:off x="4563" y="2218"/>
                <a:ext cx="76" cy="281"/>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77">
                <a:extLst>
                  <a:ext uri="{FF2B5EF4-FFF2-40B4-BE49-F238E27FC236}">
                    <a16:creationId xmlns:a16="http://schemas.microsoft.com/office/drawing/2014/main" id="{36DAD459-459F-4A68-89ED-DBE6B79EA770}"/>
                  </a:ext>
                </a:extLst>
              </p:cNvPr>
              <p:cNvSpPr>
                <a:spLocks noChangeArrowheads="1"/>
              </p:cNvSpPr>
              <p:nvPr/>
            </p:nvSpPr>
            <p:spPr bwMode="auto">
              <a:xfrm>
                <a:off x="4563" y="2218"/>
                <a:ext cx="7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8">
                <a:extLst>
                  <a:ext uri="{FF2B5EF4-FFF2-40B4-BE49-F238E27FC236}">
                    <a16:creationId xmlns:a16="http://schemas.microsoft.com/office/drawing/2014/main" id="{14861E64-0239-4107-818B-5E26C30502C9}"/>
                  </a:ext>
                </a:extLst>
              </p:cNvPr>
              <p:cNvSpPr>
                <a:spLocks/>
              </p:cNvSpPr>
              <p:nvPr/>
            </p:nvSpPr>
            <p:spPr bwMode="auto">
              <a:xfrm>
                <a:off x="4743" y="2209"/>
                <a:ext cx="119" cy="290"/>
              </a:xfrm>
              <a:custGeom>
                <a:avLst/>
                <a:gdLst>
                  <a:gd name="T0" fmla="*/ 25 w 50"/>
                  <a:gd name="T1" fmla="*/ 0 h 122"/>
                  <a:gd name="T2" fmla="*/ 0 w 50"/>
                  <a:gd name="T3" fmla="*/ 115 h 122"/>
                  <a:gd name="T4" fmla="*/ 31 w 50"/>
                  <a:gd name="T5" fmla="*/ 122 h 122"/>
                  <a:gd name="T6" fmla="*/ 50 w 50"/>
                  <a:gd name="T7" fmla="*/ 33 h 122"/>
                  <a:gd name="T8" fmla="*/ 39 w 50"/>
                  <a:gd name="T9" fmla="*/ 3 h 122"/>
                  <a:gd name="T10" fmla="*/ 25 w 50"/>
                  <a:gd name="T11" fmla="*/ 0 h 122"/>
                </a:gdLst>
                <a:ahLst/>
                <a:cxnLst>
                  <a:cxn ang="0">
                    <a:pos x="T0" y="T1"/>
                  </a:cxn>
                  <a:cxn ang="0">
                    <a:pos x="T2" y="T3"/>
                  </a:cxn>
                  <a:cxn ang="0">
                    <a:pos x="T4" y="T5"/>
                  </a:cxn>
                  <a:cxn ang="0">
                    <a:pos x="T6" y="T7"/>
                  </a:cxn>
                  <a:cxn ang="0">
                    <a:pos x="T8" y="T9"/>
                  </a:cxn>
                  <a:cxn ang="0">
                    <a:pos x="T10" y="T11"/>
                  </a:cxn>
                </a:cxnLst>
                <a:rect l="0" t="0" r="r" b="b"/>
                <a:pathLst>
                  <a:path w="50" h="122">
                    <a:moveTo>
                      <a:pt x="25" y="0"/>
                    </a:moveTo>
                    <a:cubicBezTo>
                      <a:pt x="0" y="115"/>
                      <a:pt x="0" y="115"/>
                      <a:pt x="0" y="115"/>
                    </a:cubicBezTo>
                    <a:cubicBezTo>
                      <a:pt x="31" y="122"/>
                      <a:pt x="31" y="122"/>
                      <a:pt x="31" y="122"/>
                    </a:cubicBezTo>
                    <a:cubicBezTo>
                      <a:pt x="50" y="33"/>
                      <a:pt x="50" y="33"/>
                      <a:pt x="50" y="33"/>
                    </a:cubicBezTo>
                    <a:cubicBezTo>
                      <a:pt x="44" y="25"/>
                      <a:pt x="40" y="14"/>
                      <a:pt x="39" y="3"/>
                    </a:cubicBezTo>
                    <a:cubicBezTo>
                      <a:pt x="25" y="0"/>
                      <a:pt x="25" y="0"/>
                      <a:pt x="25"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79">
                <a:extLst>
                  <a:ext uri="{FF2B5EF4-FFF2-40B4-BE49-F238E27FC236}">
                    <a16:creationId xmlns:a16="http://schemas.microsoft.com/office/drawing/2014/main" id="{C22FA397-1456-4EB6-954B-ED019ABA4D11}"/>
                  </a:ext>
                </a:extLst>
              </p:cNvPr>
              <p:cNvSpPr>
                <a:spLocks/>
              </p:cNvSpPr>
              <p:nvPr/>
            </p:nvSpPr>
            <p:spPr bwMode="auto">
              <a:xfrm>
                <a:off x="5145" y="2344"/>
                <a:ext cx="0" cy="53"/>
              </a:xfrm>
              <a:custGeom>
                <a:avLst/>
                <a:gdLst>
                  <a:gd name="T0" fmla="*/ 0 h 22"/>
                  <a:gd name="T1" fmla="*/ 0 h 22"/>
                  <a:gd name="T2" fmla="*/ 22 h 22"/>
                  <a:gd name="T3" fmla="*/ 0 h 22"/>
                </a:gdLst>
                <a:ahLst/>
                <a:cxnLst>
                  <a:cxn ang="0">
                    <a:pos x="0" y="T0"/>
                  </a:cxn>
                  <a:cxn ang="0">
                    <a:pos x="0" y="T1"/>
                  </a:cxn>
                  <a:cxn ang="0">
                    <a:pos x="0" y="T2"/>
                  </a:cxn>
                  <a:cxn ang="0">
                    <a:pos x="0" y="T3"/>
                  </a:cxn>
                </a:cxnLst>
                <a:rect l="0" t="0" r="r" b="b"/>
                <a:pathLst>
                  <a:path h="22">
                    <a:moveTo>
                      <a:pt x="0" y="0"/>
                    </a:moveTo>
                    <a:cubicBezTo>
                      <a:pt x="0" y="0"/>
                      <a:pt x="0" y="0"/>
                      <a:pt x="0" y="0"/>
                    </a:cubicBezTo>
                    <a:cubicBezTo>
                      <a:pt x="0" y="7"/>
                      <a:pt x="0" y="14"/>
                      <a:pt x="0" y="22"/>
                    </a:cubicBezTo>
                    <a:cubicBezTo>
                      <a:pt x="0" y="0"/>
                      <a:pt x="0" y="0"/>
                      <a:pt x="0" y="0"/>
                    </a:cubicBezTo>
                  </a:path>
                </a:pathLst>
              </a:custGeom>
              <a:solidFill>
                <a:srgbClr val="C0CB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80">
                <a:extLst>
                  <a:ext uri="{FF2B5EF4-FFF2-40B4-BE49-F238E27FC236}">
                    <a16:creationId xmlns:a16="http://schemas.microsoft.com/office/drawing/2014/main" id="{8A84826D-59CC-4044-AC69-B86CB70831F3}"/>
                  </a:ext>
                </a:extLst>
              </p:cNvPr>
              <p:cNvSpPr>
                <a:spLocks noChangeArrowheads="1"/>
              </p:cNvSpPr>
              <p:nvPr/>
            </p:nvSpPr>
            <p:spPr bwMode="auto">
              <a:xfrm>
                <a:off x="4660" y="2159"/>
                <a:ext cx="38" cy="340"/>
              </a:xfrm>
              <a:prstGeom prst="rect">
                <a:avLst/>
              </a:prstGeom>
              <a:solidFill>
                <a:srgbClr val="C0C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81">
                <a:extLst>
                  <a:ext uri="{FF2B5EF4-FFF2-40B4-BE49-F238E27FC236}">
                    <a16:creationId xmlns:a16="http://schemas.microsoft.com/office/drawing/2014/main" id="{67803073-0554-4745-B874-79B97593780B}"/>
                  </a:ext>
                </a:extLst>
              </p:cNvPr>
              <p:cNvSpPr>
                <a:spLocks noChangeArrowheads="1"/>
              </p:cNvSpPr>
              <p:nvPr/>
            </p:nvSpPr>
            <p:spPr bwMode="auto">
              <a:xfrm>
                <a:off x="4660" y="2159"/>
                <a:ext cx="38" cy="34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82">
                <a:extLst>
                  <a:ext uri="{FF2B5EF4-FFF2-40B4-BE49-F238E27FC236}">
                    <a16:creationId xmlns:a16="http://schemas.microsoft.com/office/drawing/2014/main" id="{498B5F1C-170D-469A-895E-75DA147FDB72}"/>
                  </a:ext>
                </a:extLst>
              </p:cNvPr>
              <p:cNvSpPr>
                <a:spLocks noChangeArrowheads="1"/>
              </p:cNvSpPr>
              <p:nvPr/>
            </p:nvSpPr>
            <p:spPr bwMode="auto">
              <a:xfrm>
                <a:off x="4017" y="2176"/>
                <a:ext cx="73" cy="323"/>
              </a:xfrm>
              <a:prstGeom prst="rect">
                <a:avLst/>
              </a:prstGeom>
              <a:solidFill>
                <a:srgbClr val="C0C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83">
                <a:extLst>
                  <a:ext uri="{FF2B5EF4-FFF2-40B4-BE49-F238E27FC236}">
                    <a16:creationId xmlns:a16="http://schemas.microsoft.com/office/drawing/2014/main" id="{EE160E1D-461F-40AD-B503-FC512C93A081}"/>
                  </a:ext>
                </a:extLst>
              </p:cNvPr>
              <p:cNvSpPr>
                <a:spLocks noChangeArrowheads="1"/>
              </p:cNvSpPr>
              <p:nvPr/>
            </p:nvSpPr>
            <p:spPr bwMode="auto">
              <a:xfrm>
                <a:off x="4017" y="2176"/>
                <a:ext cx="73" cy="323"/>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84">
                <a:extLst>
                  <a:ext uri="{FF2B5EF4-FFF2-40B4-BE49-F238E27FC236}">
                    <a16:creationId xmlns:a16="http://schemas.microsoft.com/office/drawing/2014/main" id="{CF3526FD-A6BF-46EE-9DA4-6C7C6112AF99}"/>
                  </a:ext>
                </a:extLst>
              </p:cNvPr>
              <p:cNvSpPr>
                <a:spLocks noChangeArrowheads="1"/>
              </p:cNvSpPr>
              <p:nvPr/>
            </p:nvSpPr>
            <p:spPr bwMode="auto">
              <a:xfrm>
                <a:off x="4109" y="2218"/>
                <a:ext cx="76" cy="281"/>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85">
                <a:extLst>
                  <a:ext uri="{FF2B5EF4-FFF2-40B4-BE49-F238E27FC236}">
                    <a16:creationId xmlns:a16="http://schemas.microsoft.com/office/drawing/2014/main" id="{B3190D56-F8AB-432B-89FF-4052C686B5B8}"/>
                  </a:ext>
                </a:extLst>
              </p:cNvPr>
              <p:cNvSpPr>
                <a:spLocks noChangeArrowheads="1"/>
              </p:cNvSpPr>
              <p:nvPr/>
            </p:nvSpPr>
            <p:spPr bwMode="auto">
              <a:xfrm>
                <a:off x="4109" y="2218"/>
                <a:ext cx="7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86">
                <a:extLst>
                  <a:ext uri="{FF2B5EF4-FFF2-40B4-BE49-F238E27FC236}">
                    <a16:creationId xmlns:a16="http://schemas.microsoft.com/office/drawing/2014/main" id="{04A5DEB4-45DC-41D5-ACBD-502806F93CA8}"/>
                  </a:ext>
                </a:extLst>
              </p:cNvPr>
              <p:cNvSpPr>
                <a:spLocks noChangeArrowheads="1"/>
              </p:cNvSpPr>
              <p:nvPr/>
            </p:nvSpPr>
            <p:spPr bwMode="auto">
              <a:xfrm>
                <a:off x="4283" y="2218"/>
                <a:ext cx="76" cy="281"/>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87">
                <a:extLst>
                  <a:ext uri="{FF2B5EF4-FFF2-40B4-BE49-F238E27FC236}">
                    <a16:creationId xmlns:a16="http://schemas.microsoft.com/office/drawing/2014/main" id="{C21B1F50-7C14-4A40-ADFF-8E2FA240B1D2}"/>
                  </a:ext>
                </a:extLst>
              </p:cNvPr>
              <p:cNvSpPr>
                <a:spLocks noChangeArrowheads="1"/>
              </p:cNvSpPr>
              <p:nvPr/>
            </p:nvSpPr>
            <p:spPr bwMode="auto">
              <a:xfrm>
                <a:off x="4283" y="2218"/>
                <a:ext cx="7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88">
                <a:extLst>
                  <a:ext uri="{FF2B5EF4-FFF2-40B4-BE49-F238E27FC236}">
                    <a16:creationId xmlns:a16="http://schemas.microsoft.com/office/drawing/2014/main" id="{017F95B7-02D8-412B-A2E7-B5D8603BFAD4}"/>
                  </a:ext>
                </a:extLst>
              </p:cNvPr>
              <p:cNvSpPr>
                <a:spLocks noChangeArrowheads="1"/>
              </p:cNvSpPr>
              <p:nvPr/>
            </p:nvSpPr>
            <p:spPr bwMode="auto">
              <a:xfrm>
                <a:off x="4211" y="2159"/>
                <a:ext cx="38" cy="340"/>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89">
                <a:extLst>
                  <a:ext uri="{FF2B5EF4-FFF2-40B4-BE49-F238E27FC236}">
                    <a16:creationId xmlns:a16="http://schemas.microsoft.com/office/drawing/2014/main" id="{D7EAEAFC-E8C4-42E2-AA41-0FE0D19AD27E}"/>
                  </a:ext>
                </a:extLst>
              </p:cNvPr>
              <p:cNvSpPr>
                <a:spLocks noChangeArrowheads="1"/>
              </p:cNvSpPr>
              <p:nvPr/>
            </p:nvSpPr>
            <p:spPr bwMode="auto">
              <a:xfrm>
                <a:off x="4211" y="2159"/>
                <a:ext cx="3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90">
                <a:extLst>
                  <a:ext uri="{FF2B5EF4-FFF2-40B4-BE49-F238E27FC236}">
                    <a16:creationId xmlns:a16="http://schemas.microsoft.com/office/drawing/2014/main" id="{C09CAE0D-7498-47AA-866A-2E4E8AF65B1E}"/>
                  </a:ext>
                </a:extLst>
              </p:cNvPr>
              <p:cNvSpPr>
                <a:spLocks noEditPoints="1"/>
              </p:cNvSpPr>
              <p:nvPr/>
            </p:nvSpPr>
            <p:spPr bwMode="auto">
              <a:xfrm>
                <a:off x="4017" y="2560"/>
                <a:ext cx="1315" cy="388"/>
              </a:xfrm>
              <a:custGeom>
                <a:avLst/>
                <a:gdLst>
                  <a:gd name="T0" fmla="*/ 503 w 554"/>
                  <a:gd name="T1" fmla="*/ 88 h 163"/>
                  <a:gd name="T2" fmla="*/ 505 w 554"/>
                  <a:gd name="T3" fmla="*/ 87 h 163"/>
                  <a:gd name="T4" fmla="*/ 98 w 554"/>
                  <a:gd name="T5" fmla="*/ 163 h 163"/>
                  <a:gd name="T6" fmla="*/ 130 w 554"/>
                  <a:gd name="T7" fmla="*/ 44 h 163"/>
                  <a:gd name="T8" fmla="*/ 98 w 554"/>
                  <a:gd name="T9" fmla="*/ 163 h 163"/>
                  <a:gd name="T10" fmla="*/ 206 w 554"/>
                  <a:gd name="T11" fmla="*/ 44 h 163"/>
                  <a:gd name="T12" fmla="*/ 238 w 554"/>
                  <a:gd name="T13" fmla="*/ 163 h 163"/>
                  <a:gd name="T14" fmla="*/ 279 w 554"/>
                  <a:gd name="T15" fmla="*/ 163 h 163"/>
                  <a:gd name="T16" fmla="*/ 311 w 554"/>
                  <a:gd name="T17" fmla="*/ 44 h 163"/>
                  <a:gd name="T18" fmla="*/ 279 w 554"/>
                  <a:gd name="T19" fmla="*/ 163 h 163"/>
                  <a:gd name="T20" fmla="*/ 363 w 554"/>
                  <a:gd name="T21" fmla="*/ 47 h 163"/>
                  <a:gd name="T22" fmla="*/ 419 w 554"/>
                  <a:gd name="T23" fmla="*/ 156 h 163"/>
                  <a:gd name="T24" fmla="*/ 320 w 554"/>
                  <a:gd name="T25" fmla="*/ 163 h 163"/>
                  <a:gd name="T26" fmla="*/ 352 w 554"/>
                  <a:gd name="T27" fmla="*/ 26 h 163"/>
                  <a:gd name="T28" fmla="*/ 320 w 554"/>
                  <a:gd name="T29" fmla="*/ 163 h 163"/>
                  <a:gd name="T30" fmla="*/ 130 w 554"/>
                  <a:gd name="T31" fmla="*/ 28 h 163"/>
                  <a:gd name="T32" fmla="*/ 184 w 554"/>
                  <a:gd name="T33" fmla="*/ 157 h 163"/>
                  <a:gd name="T34" fmla="*/ 73 w 554"/>
                  <a:gd name="T35" fmla="*/ 163 h 163"/>
                  <a:gd name="T36" fmla="*/ 89 w 554"/>
                  <a:gd name="T37" fmla="*/ 19 h 163"/>
                  <a:gd name="T38" fmla="*/ 73 w 554"/>
                  <a:gd name="T39" fmla="*/ 163 h 163"/>
                  <a:gd name="T40" fmla="*/ 249 w 554"/>
                  <a:gd name="T41" fmla="*/ 19 h 163"/>
                  <a:gd name="T42" fmla="*/ 265 w 554"/>
                  <a:gd name="T43" fmla="*/ 163 h 163"/>
                  <a:gd name="T44" fmla="*/ 422 w 554"/>
                  <a:gd name="T45" fmla="*/ 0 h 163"/>
                  <a:gd name="T46" fmla="*/ 0 w 554"/>
                  <a:gd name="T47" fmla="*/ 47 h 163"/>
                  <a:gd name="T48" fmla="*/ 54 w 554"/>
                  <a:gd name="T49" fmla="*/ 156 h 163"/>
                  <a:gd name="T50" fmla="*/ 0 w 554"/>
                  <a:gd name="T51" fmla="*/ 56 h 163"/>
                  <a:gd name="T52" fmla="*/ 554 w 554"/>
                  <a:gd name="T53" fmla="*/ 163 h 163"/>
                  <a:gd name="T54" fmla="*/ 545 w 554"/>
                  <a:gd name="T55" fmla="*/ 134 h 163"/>
                  <a:gd name="T56" fmla="*/ 518 w 554"/>
                  <a:gd name="T57" fmla="*/ 163 h 163"/>
                  <a:gd name="T58" fmla="*/ 495 w 554"/>
                  <a:gd name="T59" fmla="*/ 134 h 163"/>
                  <a:gd name="T60" fmla="*/ 463 w 554"/>
                  <a:gd name="T61" fmla="*/ 163 h 163"/>
                  <a:gd name="T62" fmla="*/ 454 w 554"/>
                  <a:gd name="T63" fmla="*/ 134 h 163"/>
                  <a:gd name="T64" fmla="*/ 438 w 554"/>
                  <a:gd name="T65" fmla="*/ 163 h 163"/>
                  <a:gd name="T66" fmla="*/ 435 w 554"/>
                  <a:gd name="T67" fmla="*/ 134 h 163"/>
                  <a:gd name="T68" fmla="*/ 422 w 554"/>
                  <a:gd name="T69" fmla="*/ 126 h 163"/>
                  <a:gd name="T70" fmla="*/ 422 w 554"/>
                  <a:gd name="T71" fmla="*/ 119 h 163"/>
                  <a:gd name="T72" fmla="*/ 435 w 554"/>
                  <a:gd name="T73" fmla="*/ 111 h 163"/>
                  <a:gd name="T74" fmla="*/ 435 w 554"/>
                  <a:gd name="T75" fmla="*/ 108 h 163"/>
                  <a:gd name="T76" fmla="*/ 438 w 554"/>
                  <a:gd name="T77" fmla="*/ 74 h 163"/>
                  <a:gd name="T78" fmla="*/ 484 w 554"/>
                  <a:gd name="T79" fmla="*/ 0 h 163"/>
                  <a:gd name="T80" fmla="*/ 488 w 554"/>
                  <a:gd name="T81" fmla="*/ 43 h 163"/>
                  <a:gd name="T82" fmla="*/ 483 w 554"/>
                  <a:gd name="T83" fmla="*/ 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4" h="163">
                    <a:moveTo>
                      <a:pt x="501" y="84"/>
                    </a:moveTo>
                    <a:cubicBezTo>
                      <a:pt x="501" y="85"/>
                      <a:pt x="502" y="86"/>
                      <a:pt x="503" y="88"/>
                    </a:cubicBezTo>
                    <a:cubicBezTo>
                      <a:pt x="505" y="88"/>
                      <a:pt x="505" y="88"/>
                      <a:pt x="505" y="88"/>
                    </a:cubicBezTo>
                    <a:cubicBezTo>
                      <a:pt x="505" y="87"/>
                      <a:pt x="505" y="87"/>
                      <a:pt x="505" y="87"/>
                    </a:cubicBezTo>
                    <a:cubicBezTo>
                      <a:pt x="503" y="86"/>
                      <a:pt x="502" y="85"/>
                      <a:pt x="501" y="84"/>
                    </a:cubicBezTo>
                    <a:moveTo>
                      <a:pt x="98" y="163"/>
                    </a:moveTo>
                    <a:cubicBezTo>
                      <a:pt x="98" y="44"/>
                      <a:pt x="98" y="44"/>
                      <a:pt x="98" y="44"/>
                    </a:cubicBezTo>
                    <a:cubicBezTo>
                      <a:pt x="130" y="44"/>
                      <a:pt x="130" y="44"/>
                      <a:pt x="130" y="44"/>
                    </a:cubicBezTo>
                    <a:cubicBezTo>
                      <a:pt x="130" y="163"/>
                      <a:pt x="130" y="163"/>
                      <a:pt x="130" y="163"/>
                    </a:cubicBezTo>
                    <a:cubicBezTo>
                      <a:pt x="98" y="163"/>
                      <a:pt x="98" y="163"/>
                      <a:pt x="98" y="163"/>
                    </a:cubicBezTo>
                    <a:moveTo>
                      <a:pt x="206" y="163"/>
                    </a:moveTo>
                    <a:cubicBezTo>
                      <a:pt x="206" y="44"/>
                      <a:pt x="206" y="44"/>
                      <a:pt x="206" y="44"/>
                    </a:cubicBezTo>
                    <a:cubicBezTo>
                      <a:pt x="238" y="44"/>
                      <a:pt x="238" y="44"/>
                      <a:pt x="238" y="44"/>
                    </a:cubicBezTo>
                    <a:cubicBezTo>
                      <a:pt x="238" y="163"/>
                      <a:pt x="238" y="163"/>
                      <a:pt x="238" y="163"/>
                    </a:cubicBezTo>
                    <a:cubicBezTo>
                      <a:pt x="206" y="163"/>
                      <a:pt x="206" y="163"/>
                      <a:pt x="206" y="163"/>
                    </a:cubicBezTo>
                    <a:moveTo>
                      <a:pt x="279" y="163"/>
                    </a:moveTo>
                    <a:cubicBezTo>
                      <a:pt x="279" y="44"/>
                      <a:pt x="279" y="44"/>
                      <a:pt x="279" y="44"/>
                    </a:cubicBezTo>
                    <a:cubicBezTo>
                      <a:pt x="311" y="44"/>
                      <a:pt x="311" y="44"/>
                      <a:pt x="311" y="44"/>
                    </a:cubicBezTo>
                    <a:cubicBezTo>
                      <a:pt x="311" y="163"/>
                      <a:pt x="311" y="163"/>
                      <a:pt x="311" y="163"/>
                    </a:cubicBezTo>
                    <a:cubicBezTo>
                      <a:pt x="279" y="163"/>
                      <a:pt x="279" y="163"/>
                      <a:pt x="279" y="163"/>
                    </a:cubicBezTo>
                    <a:moveTo>
                      <a:pt x="388" y="163"/>
                    </a:moveTo>
                    <a:cubicBezTo>
                      <a:pt x="363" y="47"/>
                      <a:pt x="363" y="47"/>
                      <a:pt x="363" y="47"/>
                    </a:cubicBezTo>
                    <a:cubicBezTo>
                      <a:pt x="394" y="40"/>
                      <a:pt x="394" y="40"/>
                      <a:pt x="394" y="40"/>
                    </a:cubicBezTo>
                    <a:cubicBezTo>
                      <a:pt x="419" y="156"/>
                      <a:pt x="419" y="156"/>
                      <a:pt x="419" y="156"/>
                    </a:cubicBezTo>
                    <a:cubicBezTo>
                      <a:pt x="388" y="163"/>
                      <a:pt x="388" y="163"/>
                      <a:pt x="388" y="163"/>
                    </a:cubicBezTo>
                    <a:moveTo>
                      <a:pt x="320" y="163"/>
                    </a:moveTo>
                    <a:cubicBezTo>
                      <a:pt x="320" y="26"/>
                      <a:pt x="320" y="26"/>
                      <a:pt x="320" y="26"/>
                    </a:cubicBezTo>
                    <a:cubicBezTo>
                      <a:pt x="352" y="26"/>
                      <a:pt x="352" y="26"/>
                      <a:pt x="352" y="26"/>
                    </a:cubicBezTo>
                    <a:cubicBezTo>
                      <a:pt x="352" y="163"/>
                      <a:pt x="352" y="163"/>
                      <a:pt x="352" y="163"/>
                    </a:cubicBezTo>
                    <a:cubicBezTo>
                      <a:pt x="320" y="163"/>
                      <a:pt x="320" y="163"/>
                      <a:pt x="320" y="163"/>
                    </a:cubicBezTo>
                    <a:moveTo>
                      <a:pt x="153" y="163"/>
                    </a:moveTo>
                    <a:cubicBezTo>
                      <a:pt x="130" y="28"/>
                      <a:pt x="130" y="28"/>
                      <a:pt x="130" y="28"/>
                    </a:cubicBezTo>
                    <a:cubicBezTo>
                      <a:pt x="161" y="23"/>
                      <a:pt x="161" y="23"/>
                      <a:pt x="161" y="23"/>
                    </a:cubicBezTo>
                    <a:cubicBezTo>
                      <a:pt x="184" y="157"/>
                      <a:pt x="184" y="157"/>
                      <a:pt x="184" y="157"/>
                    </a:cubicBezTo>
                    <a:cubicBezTo>
                      <a:pt x="153" y="163"/>
                      <a:pt x="153" y="163"/>
                      <a:pt x="153" y="163"/>
                    </a:cubicBezTo>
                    <a:moveTo>
                      <a:pt x="73" y="163"/>
                    </a:moveTo>
                    <a:cubicBezTo>
                      <a:pt x="73" y="19"/>
                      <a:pt x="73" y="19"/>
                      <a:pt x="73" y="19"/>
                    </a:cubicBezTo>
                    <a:cubicBezTo>
                      <a:pt x="89" y="19"/>
                      <a:pt x="89" y="19"/>
                      <a:pt x="89" y="19"/>
                    </a:cubicBezTo>
                    <a:cubicBezTo>
                      <a:pt x="89" y="163"/>
                      <a:pt x="89" y="163"/>
                      <a:pt x="89" y="163"/>
                    </a:cubicBezTo>
                    <a:cubicBezTo>
                      <a:pt x="73" y="163"/>
                      <a:pt x="73" y="163"/>
                      <a:pt x="73" y="163"/>
                    </a:cubicBezTo>
                    <a:moveTo>
                      <a:pt x="249" y="163"/>
                    </a:moveTo>
                    <a:cubicBezTo>
                      <a:pt x="249" y="19"/>
                      <a:pt x="249" y="19"/>
                      <a:pt x="249" y="19"/>
                    </a:cubicBezTo>
                    <a:cubicBezTo>
                      <a:pt x="265" y="19"/>
                      <a:pt x="265" y="19"/>
                      <a:pt x="265" y="19"/>
                    </a:cubicBezTo>
                    <a:cubicBezTo>
                      <a:pt x="265" y="163"/>
                      <a:pt x="265" y="163"/>
                      <a:pt x="265" y="163"/>
                    </a:cubicBezTo>
                    <a:cubicBezTo>
                      <a:pt x="249" y="163"/>
                      <a:pt x="249" y="163"/>
                      <a:pt x="249" y="163"/>
                    </a:cubicBezTo>
                    <a:moveTo>
                      <a:pt x="422" y="0"/>
                    </a:moveTo>
                    <a:cubicBezTo>
                      <a:pt x="0" y="0"/>
                      <a:pt x="0" y="0"/>
                      <a:pt x="0" y="0"/>
                    </a:cubicBezTo>
                    <a:cubicBezTo>
                      <a:pt x="0" y="47"/>
                      <a:pt x="0" y="47"/>
                      <a:pt x="0" y="47"/>
                    </a:cubicBezTo>
                    <a:cubicBezTo>
                      <a:pt x="29" y="40"/>
                      <a:pt x="29" y="40"/>
                      <a:pt x="29" y="40"/>
                    </a:cubicBezTo>
                    <a:cubicBezTo>
                      <a:pt x="54" y="156"/>
                      <a:pt x="54" y="156"/>
                      <a:pt x="54" y="156"/>
                    </a:cubicBezTo>
                    <a:cubicBezTo>
                      <a:pt x="23" y="163"/>
                      <a:pt x="23" y="163"/>
                      <a:pt x="23" y="163"/>
                    </a:cubicBezTo>
                    <a:cubicBezTo>
                      <a:pt x="0" y="56"/>
                      <a:pt x="0" y="56"/>
                      <a:pt x="0" y="56"/>
                    </a:cubicBezTo>
                    <a:cubicBezTo>
                      <a:pt x="0" y="163"/>
                      <a:pt x="0" y="163"/>
                      <a:pt x="0" y="163"/>
                    </a:cubicBezTo>
                    <a:cubicBezTo>
                      <a:pt x="554" y="163"/>
                      <a:pt x="554" y="163"/>
                      <a:pt x="554" y="163"/>
                    </a:cubicBezTo>
                    <a:cubicBezTo>
                      <a:pt x="554" y="134"/>
                      <a:pt x="554" y="134"/>
                      <a:pt x="554" y="134"/>
                    </a:cubicBezTo>
                    <a:cubicBezTo>
                      <a:pt x="545" y="134"/>
                      <a:pt x="545" y="134"/>
                      <a:pt x="545" y="134"/>
                    </a:cubicBezTo>
                    <a:cubicBezTo>
                      <a:pt x="549" y="157"/>
                      <a:pt x="549" y="157"/>
                      <a:pt x="549" y="157"/>
                    </a:cubicBezTo>
                    <a:cubicBezTo>
                      <a:pt x="518" y="163"/>
                      <a:pt x="518" y="163"/>
                      <a:pt x="518" y="163"/>
                    </a:cubicBezTo>
                    <a:cubicBezTo>
                      <a:pt x="513" y="134"/>
                      <a:pt x="513" y="134"/>
                      <a:pt x="513" y="134"/>
                    </a:cubicBezTo>
                    <a:cubicBezTo>
                      <a:pt x="495" y="134"/>
                      <a:pt x="495" y="134"/>
                      <a:pt x="495" y="134"/>
                    </a:cubicBezTo>
                    <a:cubicBezTo>
                      <a:pt x="495" y="163"/>
                      <a:pt x="495" y="163"/>
                      <a:pt x="495" y="163"/>
                    </a:cubicBezTo>
                    <a:cubicBezTo>
                      <a:pt x="463" y="163"/>
                      <a:pt x="463" y="163"/>
                      <a:pt x="463" y="163"/>
                    </a:cubicBezTo>
                    <a:cubicBezTo>
                      <a:pt x="463" y="134"/>
                      <a:pt x="463" y="134"/>
                      <a:pt x="463" y="134"/>
                    </a:cubicBezTo>
                    <a:cubicBezTo>
                      <a:pt x="454" y="134"/>
                      <a:pt x="454" y="134"/>
                      <a:pt x="454" y="134"/>
                    </a:cubicBezTo>
                    <a:cubicBezTo>
                      <a:pt x="454" y="163"/>
                      <a:pt x="454" y="163"/>
                      <a:pt x="454" y="163"/>
                    </a:cubicBezTo>
                    <a:cubicBezTo>
                      <a:pt x="438" y="163"/>
                      <a:pt x="438" y="163"/>
                      <a:pt x="438" y="163"/>
                    </a:cubicBezTo>
                    <a:cubicBezTo>
                      <a:pt x="438" y="134"/>
                      <a:pt x="438" y="134"/>
                      <a:pt x="438" y="134"/>
                    </a:cubicBezTo>
                    <a:cubicBezTo>
                      <a:pt x="435" y="134"/>
                      <a:pt x="435" y="134"/>
                      <a:pt x="435" y="134"/>
                    </a:cubicBezTo>
                    <a:cubicBezTo>
                      <a:pt x="430" y="134"/>
                      <a:pt x="430" y="134"/>
                      <a:pt x="430" y="134"/>
                    </a:cubicBezTo>
                    <a:cubicBezTo>
                      <a:pt x="425" y="134"/>
                      <a:pt x="422" y="131"/>
                      <a:pt x="422" y="126"/>
                    </a:cubicBezTo>
                    <a:cubicBezTo>
                      <a:pt x="422" y="119"/>
                      <a:pt x="422" y="119"/>
                      <a:pt x="422" y="119"/>
                    </a:cubicBezTo>
                    <a:cubicBezTo>
                      <a:pt x="422" y="119"/>
                      <a:pt x="422" y="119"/>
                      <a:pt x="422" y="119"/>
                    </a:cubicBezTo>
                    <a:cubicBezTo>
                      <a:pt x="422" y="115"/>
                      <a:pt x="425" y="111"/>
                      <a:pt x="430" y="111"/>
                    </a:cubicBezTo>
                    <a:cubicBezTo>
                      <a:pt x="435" y="111"/>
                      <a:pt x="435" y="111"/>
                      <a:pt x="435" y="111"/>
                    </a:cubicBezTo>
                    <a:cubicBezTo>
                      <a:pt x="435" y="108"/>
                      <a:pt x="435" y="108"/>
                      <a:pt x="435" y="108"/>
                    </a:cubicBezTo>
                    <a:cubicBezTo>
                      <a:pt x="435" y="108"/>
                      <a:pt x="435" y="108"/>
                      <a:pt x="435" y="108"/>
                    </a:cubicBezTo>
                    <a:cubicBezTo>
                      <a:pt x="435" y="104"/>
                      <a:pt x="436" y="100"/>
                      <a:pt x="438" y="96"/>
                    </a:cubicBezTo>
                    <a:cubicBezTo>
                      <a:pt x="438" y="74"/>
                      <a:pt x="438" y="74"/>
                      <a:pt x="438" y="74"/>
                    </a:cubicBezTo>
                    <a:cubicBezTo>
                      <a:pt x="432" y="56"/>
                      <a:pt x="426" y="31"/>
                      <a:pt x="422" y="0"/>
                    </a:cubicBezTo>
                    <a:moveTo>
                      <a:pt x="484" y="0"/>
                    </a:moveTo>
                    <a:cubicBezTo>
                      <a:pt x="481" y="0"/>
                      <a:pt x="481" y="0"/>
                      <a:pt x="481" y="0"/>
                    </a:cubicBezTo>
                    <a:cubicBezTo>
                      <a:pt x="483" y="15"/>
                      <a:pt x="485" y="29"/>
                      <a:pt x="488" y="43"/>
                    </a:cubicBezTo>
                    <a:cubicBezTo>
                      <a:pt x="488" y="33"/>
                      <a:pt x="488" y="22"/>
                      <a:pt x="489" y="11"/>
                    </a:cubicBezTo>
                    <a:cubicBezTo>
                      <a:pt x="485" y="10"/>
                      <a:pt x="483" y="9"/>
                      <a:pt x="483" y="9"/>
                    </a:cubicBezTo>
                    <a:cubicBezTo>
                      <a:pt x="483" y="9"/>
                      <a:pt x="484" y="6"/>
                      <a:pt x="484" y="0"/>
                    </a:cubicBezTo>
                  </a:path>
                </a:pathLst>
              </a:custGeom>
              <a:solidFill>
                <a:srgbClr val="68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91">
                <a:extLst>
                  <a:ext uri="{FF2B5EF4-FFF2-40B4-BE49-F238E27FC236}">
                    <a16:creationId xmlns:a16="http://schemas.microsoft.com/office/drawing/2014/main" id="{9A3750DC-7DCD-44BA-A5F2-38EF5FFD804A}"/>
                  </a:ext>
                </a:extLst>
              </p:cNvPr>
              <p:cNvSpPr>
                <a:spLocks noChangeArrowheads="1"/>
              </p:cNvSpPr>
              <p:nvPr/>
            </p:nvSpPr>
            <p:spPr bwMode="auto">
              <a:xfrm>
                <a:off x="4777" y="2622"/>
                <a:ext cx="76" cy="326"/>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92">
                <a:extLst>
                  <a:ext uri="{FF2B5EF4-FFF2-40B4-BE49-F238E27FC236}">
                    <a16:creationId xmlns:a16="http://schemas.microsoft.com/office/drawing/2014/main" id="{B3FEC0CE-F6DE-40AE-86BB-E284037CE584}"/>
                  </a:ext>
                </a:extLst>
              </p:cNvPr>
              <p:cNvSpPr>
                <a:spLocks noChangeArrowheads="1"/>
              </p:cNvSpPr>
              <p:nvPr/>
            </p:nvSpPr>
            <p:spPr bwMode="auto">
              <a:xfrm>
                <a:off x="4777" y="2622"/>
                <a:ext cx="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93">
                <a:extLst>
                  <a:ext uri="{FF2B5EF4-FFF2-40B4-BE49-F238E27FC236}">
                    <a16:creationId xmlns:a16="http://schemas.microsoft.com/office/drawing/2014/main" id="{3133E953-252C-423E-8FB0-18A203E0ECF4}"/>
                  </a:ext>
                </a:extLst>
              </p:cNvPr>
              <p:cNvSpPr>
                <a:spLocks noEditPoints="1"/>
              </p:cNvSpPr>
              <p:nvPr/>
            </p:nvSpPr>
            <p:spPr bwMode="auto">
              <a:xfrm>
                <a:off x="5216" y="2767"/>
                <a:ext cx="104" cy="181"/>
              </a:xfrm>
              <a:custGeom>
                <a:avLst/>
                <a:gdLst>
                  <a:gd name="T0" fmla="*/ 40 w 44"/>
                  <a:gd name="T1" fmla="*/ 47 h 76"/>
                  <a:gd name="T2" fmla="*/ 8 w 44"/>
                  <a:gd name="T3" fmla="*/ 47 h 76"/>
                  <a:gd name="T4" fmla="*/ 13 w 44"/>
                  <a:gd name="T5" fmla="*/ 76 h 76"/>
                  <a:gd name="T6" fmla="*/ 44 w 44"/>
                  <a:gd name="T7" fmla="*/ 70 h 76"/>
                  <a:gd name="T8" fmla="*/ 40 w 44"/>
                  <a:gd name="T9" fmla="*/ 47 h 76"/>
                  <a:gd name="T10" fmla="*/ 0 w 44"/>
                  <a:gd name="T11" fmla="*/ 0 h 76"/>
                  <a:gd name="T12" fmla="*/ 0 w 44"/>
                  <a:gd name="T13" fmla="*/ 1 h 76"/>
                  <a:gd name="T14" fmla="*/ 1 w 44"/>
                  <a:gd name="T15" fmla="*/ 1 h 76"/>
                  <a:gd name="T16" fmla="*/ 0 w 44"/>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6">
                    <a:moveTo>
                      <a:pt x="40" y="47"/>
                    </a:moveTo>
                    <a:cubicBezTo>
                      <a:pt x="8" y="47"/>
                      <a:pt x="8" y="47"/>
                      <a:pt x="8" y="47"/>
                    </a:cubicBezTo>
                    <a:cubicBezTo>
                      <a:pt x="13" y="76"/>
                      <a:pt x="13" y="76"/>
                      <a:pt x="13" y="76"/>
                    </a:cubicBezTo>
                    <a:cubicBezTo>
                      <a:pt x="44" y="70"/>
                      <a:pt x="44" y="70"/>
                      <a:pt x="44" y="70"/>
                    </a:cubicBezTo>
                    <a:cubicBezTo>
                      <a:pt x="40" y="47"/>
                      <a:pt x="40" y="47"/>
                      <a:pt x="40" y="47"/>
                    </a:cubicBezTo>
                    <a:moveTo>
                      <a:pt x="0" y="0"/>
                    </a:moveTo>
                    <a:cubicBezTo>
                      <a:pt x="0" y="1"/>
                      <a:pt x="0" y="1"/>
                      <a:pt x="0" y="1"/>
                    </a:cubicBezTo>
                    <a:cubicBezTo>
                      <a:pt x="1" y="1"/>
                      <a:pt x="1" y="1"/>
                      <a:pt x="1" y="1"/>
                    </a:cubicBezTo>
                    <a:cubicBezTo>
                      <a:pt x="1" y="1"/>
                      <a:pt x="0" y="0"/>
                      <a:pt x="0"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94">
                <a:extLst>
                  <a:ext uri="{FF2B5EF4-FFF2-40B4-BE49-F238E27FC236}">
                    <a16:creationId xmlns:a16="http://schemas.microsoft.com/office/drawing/2014/main" id="{B63DFD6F-AF05-4325-B847-AC7B0AABE6AD}"/>
                  </a:ext>
                </a:extLst>
              </p:cNvPr>
              <p:cNvSpPr>
                <a:spLocks noChangeArrowheads="1"/>
              </p:cNvSpPr>
              <p:nvPr/>
            </p:nvSpPr>
            <p:spPr bwMode="auto">
              <a:xfrm>
                <a:off x="4506" y="2665"/>
                <a:ext cx="76" cy="283"/>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95">
                <a:extLst>
                  <a:ext uri="{FF2B5EF4-FFF2-40B4-BE49-F238E27FC236}">
                    <a16:creationId xmlns:a16="http://schemas.microsoft.com/office/drawing/2014/main" id="{CB7AC5AC-41E6-4ABA-8107-DBEAFAE1FFBD}"/>
                  </a:ext>
                </a:extLst>
              </p:cNvPr>
              <p:cNvSpPr>
                <a:spLocks noChangeArrowheads="1"/>
              </p:cNvSpPr>
              <p:nvPr/>
            </p:nvSpPr>
            <p:spPr bwMode="auto">
              <a:xfrm>
                <a:off x="4506" y="2665"/>
                <a:ext cx="7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96">
                <a:extLst>
                  <a:ext uri="{FF2B5EF4-FFF2-40B4-BE49-F238E27FC236}">
                    <a16:creationId xmlns:a16="http://schemas.microsoft.com/office/drawing/2014/main" id="{ACA5B9A0-CCD3-4517-AE7D-474F9ABCEFAA}"/>
                  </a:ext>
                </a:extLst>
              </p:cNvPr>
              <p:cNvSpPr>
                <a:spLocks noChangeArrowheads="1"/>
              </p:cNvSpPr>
              <p:nvPr/>
            </p:nvSpPr>
            <p:spPr bwMode="auto">
              <a:xfrm>
                <a:off x="4679" y="2665"/>
                <a:ext cx="76" cy="283"/>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97">
                <a:extLst>
                  <a:ext uri="{FF2B5EF4-FFF2-40B4-BE49-F238E27FC236}">
                    <a16:creationId xmlns:a16="http://schemas.microsoft.com/office/drawing/2014/main" id="{6CA2C79F-CE10-4520-8BB3-93528DC7E0A7}"/>
                  </a:ext>
                </a:extLst>
              </p:cNvPr>
              <p:cNvSpPr>
                <a:spLocks noChangeArrowheads="1"/>
              </p:cNvSpPr>
              <p:nvPr/>
            </p:nvSpPr>
            <p:spPr bwMode="auto">
              <a:xfrm>
                <a:off x="4679" y="2665"/>
                <a:ext cx="7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98">
                <a:extLst>
                  <a:ext uri="{FF2B5EF4-FFF2-40B4-BE49-F238E27FC236}">
                    <a16:creationId xmlns:a16="http://schemas.microsoft.com/office/drawing/2014/main" id="{3F24E605-E2E7-4C19-B0AC-2CC4029D7011}"/>
                  </a:ext>
                </a:extLst>
              </p:cNvPr>
              <p:cNvSpPr>
                <a:spLocks noChangeArrowheads="1"/>
              </p:cNvSpPr>
              <p:nvPr/>
            </p:nvSpPr>
            <p:spPr bwMode="auto">
              <a:xfrm>
                <a:off x="5116" y="2879"/>
                <a:ext cx="76" cy="6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99">
                <a:extLst>
                  <a:ext uri="{FF2B5EF4-FFF2-40B4-BE49-F238E27FC236}">
                    <a16:creationId xmlns:a16="http://schemas.microsoft.com/office/drawing/2014/main" id="{8AB31BB2-E7FE-4704-8D46-D7AAEFDF1702}"/>
                  </a:ext>
                </a:extLst>
              </p:cNvPr>
              <p:cNvSpPr>
                <a:spLocks noChangeArrowheads="1"/>
              </p:cNvSpPr>
              <p:nvPr/>
            </p:nvSpPr>
            <p:spPr bwMode="auto">
              <a:xfrm>
                <a:off x="5116" y="2879"/>
                <a:ext cx="76"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00">
                <a:extLst>
                  <a:ext uri="{FF2B5EF4-FFF2-40B4-BE49-F238E27FC236}">
                    <a16:creationId xmlns:a16="http://schemas.microsoft.com/office/drawing/2014/main" id="{C6DFCF38-9D7D-4BD5-9A8E-E5A2B12C44C3}"/>
                  </a:ext>
                </a:extLst>
              </p:cNvPr>
              <p:cNvSpPr>
                <a:spLocks/>
              </p:cNvSpPr>
              <p:nvPr/>
            </p:nvSpPr>
            <p:spPr bwMode="auto">
              <a:xfrm>
                <a:off x="4879" y="2655"/>
                <a:ext cx="133" cy="293"/>
              </a:xfrm>
              <a:custGeom>
                <a:avLst/>
                <a:gdLst>
                  <a:gd name="T0" fmla="*/ 73 w 133"/>
                  <a:gd name="T1" fmla="*/ 0 h 293"/>
                  <a:gd name="T2" fmla="*/ 0 w 133"/>
                  <a:gd name="T3" fmla="*/ 17 h 293"/>
                  <a:gd name="T4" fmla="*/ 59 w 133"/>
                  <a:gd name="T5" fmla="*/ 293 h 293"/>
                  <a:gd name="T6" fmla="*/ 133 w 133"/>
                  <a:gd name="T7" fmla="*/ 276 h 293"/>
                  <a:gd name="T8" fmla="*/ 73 w 133"/>
                  <a:gd name="T9" fmla="*/ 0 h 293"/>
                </a:gdLst>
                <a:ahLst/>
                <a:cxnLst>
                  <a:cxn ang="0">
                    <a:pos x="T0" y="T1"/>
                  </a:cxn>
                  <a:cxn ang="0">
                    <a:pos x="T2" y="T3"/>
                  </a:cxn>
                  <a:cxn ang="0">
                    <a:pos x="T4" y="T5"/>
                  </a:cxn>
                  <a:cxn ang="0">
                    <a:pos x="T6" y="T7"/>
                  </a:cxn>
                  <a:cxn ang="0">
                    <a:pos x="T8" y="T9"/>
                  </a:cxn>
                </a:cxnLst>
                <a:rect l="0" t="0" r="r" b="b"/>
                <a:pathLst>
                  <a:path w="133" h="293">
                    <a:moveTo>
                      <a:pt x="73" y="0"/>
                    </a:moveTo>
                    <a:lnTo>
                      <a:pt x="0" y="17"/>
                    </a:lnTo>
                    <a:lnTo>
                      <a:pt x="59" y="293"/>
                    </a:lnTo>
                    <a:lnTo>
                      <a:pt x="133" y="276"/>
                    </a:lnTo>
                    <a:lnTo>
                      <a:pt x="73"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01">
                <a:extLst>
                  <a:ext uri="{FF2B5EF4-FFF2-40B4-BE49-F238E27FC236}">
                    <a16:creationId xmlns:a16="http://schemas.microsoft.com/office/drawing/2014/main" id="{70CCD0F7-10F6-47F7-82CE-6D4041B77D33}"/>
                  </a:ext>
                </a:extLst>
              </p:cNvPr>
              <p:cNvSpPr>
                <a:spLocks/>
              </p:cNvSpPr>
              <p:nvPr/>
            </p:nvSpPr>
            <p:spPr bwMode="auto">
              <a:xfrm>
                <a:off x="4879" y="2655"/>
                <a:ext cx="133" cy="293"/>
              </a:xfrm>
              <a:custGeom>
                <a:avLst/>
                <a:gdLst>
                  <a:gd name="T0" fmla="*/ 73 w 133"/>
                  <a:gd name="T1" fmla="*/ 0 h 293"/>
                  <a:gd name="T2" fmla="*/ 0 w 133"/>
                  <a:gd name="T3" fmla="*/ 17 h 293"/>
                  <a:gd name="T4" fmla="*/ 59 w 133"/>
                  <a:gd name="T5" fmla="*/ 293 h 293"/>
                  <a:gd name="T6" fmla="*/ 133 w 133"/>
                  <a:gd name="T7" fmla="*/ 276 h 293"/>
                  <a:gd name="T8" fmla="*/ 73 w 133"/>
                  <a:gd name="T9" fmla="*/ 0 h 293"/>
                </a:gdLst>
                <a:ahLst/>
                <a:cxnLst>
                  <a:cxn ang="0">
                    <a:pos x="T0" y="T1"/>
                  </a:cxn>
                  <a:cxn ang="0">
                    <a:pos x="T2" y="T3"/>
                  </a:cxn>
                  <a:cxn ang="0">
                    <a:pos x="T4" y="T5"/>
                  </a:cxn>
                  <a:cxn ang="0">
                    <a:pos x="T6" y="T7"/>
                  </a:cxn>
                  <a:cxn ang="0">
                    <a:pos x="T8" y="T9"/>
                  </a:cxn>
                </a:cxnLst>
                <a:rect l="0" t="0" r="r" b="b"/>
                <a:pathLst>
                  <a:path w="133" h="293">
                    <a:moveTo>
                      <a:pt x="73" y="0"/>
                    </a:moveTo>
                    <a:lnTo>
                      <a:pt x="0" y="17"/>
                    </a:lnTo>
                    <a:lnTo>
                      <a:pt x="59" y="293"/>
                    </a:lnTo>
                    <a:lnTo>
                      <a:pt x="133" y="276"/>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02">
                <a:extLst>
                  <a:ext uri="{FF2B5EF4-FFF2-40B4-BE49-F238E27FC236}">
                    <a16:creationId xmlns:a16="http://schemas.microsoft.com/office/drawing/2014/main" id="{EC66A2E5-19C9-4704-84D4-C989384E2EAA}"/>
                  </a:ext>
                </a:extLst>
              </p:cNvPr>
              <p:cNvSpPr>
                <a:spLocks noChangeArrowheads="1"/>
              </p:cNvSpPr>
              <p:nvPr/>
            </p:nvSpPr>
            <p:spPr bwMode="auto">
              <a:xfrm>
                <a:off x="4608" y="2606"/>
                <a:ext cx="38" cy="342"/>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03">
                <a:extLst>
                  <a:ext uri="{FF2B5EF4-FFF2-40B4-BE49-F238E27FC236}">
                    <a16:creationId xmlns:a16="http://schemas.microsoft.com/office/drawing/2014/main" id="{CCA35670-F97E-4E0C-AC6D-58011981C51B}"/>
                  </a:ext>
                </a:extLst>
              </p:cNvPr>
              <p:cNvSpPr>
                <a:spLocks noChangeArrowheads="1"/>
              </p:cNvSpPr>
              <p:nvPr/>
            </p:nvSpPr>
            <p:spPr bwMode="auto">
              <a:xfrm>
                <a:off x="4608" y="2606"/>
                <a:ext cx="3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04">
                <a:extLst>
                  <a:ext uri="{FF2B5EF4-FFF2-40B4-BE49-F238E27FC236}">
                    <a16:creationId xmlns:a16="http://schemas.microsoft.com/office/drawing/2014/main" id="{F78DCDEB-872D-4245-B119-343B6E88D6EC}"/>
                  </a:ext>
                </a:extLst>
              </p:cNvPr>
              <p:cNvSpPr>
                <a:spLocks noEditPoints="1"/>
              </p:cNvSpPr>
              <p:nvPr/>
            </p:nvSpPr>
            <p:spPr bwMode="auto">
              <a:xfrm>
                <a:off x="5057" y="2736"/>
                <a:ext cx="38" cy="212"/>
              </a:xfrm>
              <a:custGeom>
                <a:avLst/>
                <a:gdLst>
                  <a:gd name="T0" fmla="*/ 16 w 16"/>
                  <a:gd name="T1" fmla="*/ 60 h 89"/>
                  <a:gd name="T2" fmla="*/ 0 w 16"/>
                  <a:gd name="T3" fmla="*/ 60 h 89"/>
                  <a:gd name="T4" fmla="*/ 0 w 16"/>
                  <a:gd name="T5" fmla="*/ 89 h 89"/>
                  <a:gd name="T6" fmla="*/ 16 w 16"/>
                  <a:gd name="T7" fmla="*/ 89 h 89"/>
                  <a:gd name="T8" fmla="*/ 16 w 16"/>
                  <a:gd name="T9" fmla="*/ 60 h 89"/>
                  <a:gd name="T10" fmla="*/ 0 w 16"/>
                  <a:gd name="T11" fmla="*/ 0 h 89"/>
                  <a:gd name="T12" fmla="*/ 0 w 16"/>
                  <a:gd name="T13" fmla="*/ 22 h 89"/>
                  <a:gd name="T14" fmla="*/ 6 w 16"/>
                  <a:gd name="T15" fmla="*/ 17 h 89"/>
                  <a:gd name="T16" fmla="*/ 0 w 16"/>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9">
                    <a:moveTo>
                      <a:pt x="16" y="60"/>
                    </a:moveTo>
                    <a:cubicBezTo>
                      <a:pt x="0" y="60"/>
                      <a:pt x="0" y="60"/>
                      <a:pt x="0" y="60"/>
                    </a:cubicBezTo>
                    <a:cubicBezTo>
                      <a:pt x="0" y="89"/>
                      <a:pt x="0" y="89"/>
                      <a:pt x="0" y="89"/>
                    </a:cubicBezTo>
                    <a:cubicBezTo>
                      <a:pt x="16" y="89"/>
                      <a:pt x="16" y="89"/>
                      <a:pt x="16" y="89"/>
                    </a:cubicBezTo>
                    <a:cubicBezTo>
                      <a:pt x="16" y="60"/>
                      <a:pt x="16" y="60"/>
                      <a:pt x="16" y="60"/>
                    </a:cubicBezTo>
                    <a:moveTo>
                      <a:pt x="0" y="0"/>
                    </a:moveTo>
                    <a:cubicBezTo>
                      <a:pt x="0" y="22"/>
                      <a:pt x="0" y="22"/>
                      <a:pt x="0" y="22"/>
                    </a:cubicBezTo>
                    <a:cubicBezTo>
                      <a:pt x="2" y="20"/>
                      <a:pt x="4" y="18"/>
                      <a:pt x="6" y="17"/>
                    </a:cubicBezTo>
                    <a:cubicBezTo>
                      <a:pt x="4" y="12"/>
                      <a:pt x="2" y="6"/>
                      <a:pt x="0"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05">
                <a:extLst>
                  <a:ext uri="{FF2B5EF4-FFF2-40B4-BE49-F238E27FC236}">
                    <a16:creationId xmlns:a16="http://schemas.microsoft.com/office/drawing/2014/main" id="{9EED3EB2-8CD6-4643-8E77-F7117654CF89}"/>
                  </a:ext>
                </a:extLst>
              </p:cNvPr>
              <p:cNvSpPr>
                <a:spLocks/>
              </p:cNvSpPr>
              <p:nvPr/>
            </p:nvSpPr>
            <p:spPr bwMode="auto">
              <a:xfrm>
                <a:off x="4325" y="2615"/>
                <a:ext cx="129" cy="333"/>
              </a:xfrm>
              <a:custGeom>
                <a:avLst/>
                <a:gdLst>
                  <a:gd name="T0" fmla="*/ 74 w 129"/>
                  <a:gd name="T1" fmla="*/ 0 h 333"/>
                  <a:gd name="T2" fmla="*/ 0 w 129"/>
                  <a:gd name="T3" fmla="*/ 12 h 333"/>
                  <a:gd name="T4" fmla="*/ 55 w 129"/>
                  <a:gd name="T5" fmla="*/ 333 h 333"/>
                  <a:gd name="T6" fmla="*/ 129 w 129"/>
                  <a:gd name="T7" fmla="*/ 318 h 333"/>
                  <a:gd name="T8" fmla="*/ 74 w 129"/>
                  <a:gd name="T9" fmla="*/ 0 h 333"/>
                </a:gdLst>
                <a:ahLst/>
                <a:cxnLst>
                  <a:cxn ang="0">
                    <a:pos x="T0" y="T1"/>
                  </a:cxn>
                  <a:cxn ang="0">
                    <a:pos x="T2" y="T3"/>
                  </a:cxn>
                  <a:cxn ang="0">
                    <a:pos x="T4" y="T5"/>
                  </a:cxn>
                  <a:cxn ang="0">
                    <a:pos x="T6" y="T7"/>
                  </a:cxn>
                  <a:cxn ang="0">
                    <a:pos x="T8" y="T9"/>
                  </a:cxn>
                </a:cxnLst>
                <a:rect l="0" t="0" r="r" b="b"/>
                <a:pathLst>
                  <a:path w="129" h="333">
                    <a:moveTo>
                      <a:pt x="74" y="0"/>
                    </a:moveTo>
                    <a:lnTo>
                      <a:pt x="0" y="12"/>
                    </a:lnTo>
                    <a:lnTo>
                      <a:pt x="55" y="333"/>
                    </a:lnTo>
                    <a:lnTo>
                      <a:pt x="129" y="318"/>
                    </a:lnTo>
                    <a:lnTo>
                      <a:pt x="74"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06">
                <a:extLst>
                  <a:ext uri="{FF2B5EF4-FFF2-40B4-BE49-F238E27FC236}">
                    <a16:creationId xmlns:a16="http://schemas.microsoft.com/office/drawing/2014/main" id="{377A423F-684F-4324-A8CE-3AEA97115817}"/>
                  </a:ext>
                </a:extLst>
              </p:cNvPr>
              <p:cNvSpPr>
                <a:spLocks/>
              </p:cNvSpPr>
              <p:nvPr/>
            </p:nvSpPr>
            <p:spPr bwMode="auto">
              <a:xfrm>
                <a:off x="4325" y="2615"/>
                <a:ext cx="129" cy="333"/>
              </a:xfrm>
              <a:custGeom>
                <a:avLst/>
                <a:gdLst>
                  <a:gd name="T0" fmla="*/ 74 w 129"/>
                  <a:gd name="T1" fmla="*/ 0 h 333"/>
                  <a:gd name="T2" fmla="*/ 0 w 129"/>
                  <a:gd name="T3" fmla="*/ 12 h 333"/>
                  <a:gd name="T4" fmla="*/ 55 w 129"/>
                  <a:gd name="T5" fmla="*/ 333 h 333"/>
                  <a:gd name="T6" fmla="*/ 129 w 129"/>
                  <a:gd name="T7" fmla="*/ 318 h 333"/>
                  <a:gd name="T8" fmla="*/ 74 w 129"/>
                  <a:gd name="T9" fmla="*/ 0 h 333"/>
                </a:gdLst>
                <a:ahLst/>
                <a:cxnLst>
                  <a:cxn ang="0">
                    <a:pos x="T0" y="T1"/>
                  </a:cxn>
                  <a:cxn ang="0">
                    <a:pos x="T2" y="T3"/>
                  </a:cxn>
                  <a:cxn ang="0">
                    <a:pos x="T4" y="T5"/>
                  </a:cxn>
                  <a:cxn ang="0">
                    <a:pos x="T6" y="T7"/>
                  </a:cxn>
                  <a:cxn ang="0">
                    <a:pos x="T8" y="T9"/>
                  </a:cxn>
                </a:cxnLst>
                <a:rect l="0" t="0" r="r" b="b"/>
                <a:pathLst>
                  <a:path w="129" h="333">
                    <a:moveTo>
                      <a:pt x="74" y="0"/>
                    </a:moveTo>
                    <a:lnTo>
                      <a:pt x="0" y="12"/>
                    </a:lnTo>
                    <a:lnTo>
                      <a:pt x="55" y="333"/>
                    </a:lnTo>
                    <a:lnTo>
                      <a:pt x="129" y="318"/>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07">
                <a:extLst>
                  <a:ext uri="{FF2B5EF4-FFF2-40B4-BE49-F238E27FC236}">
                    <a16:creationId xmlns:a16="http://schemas.microsoft.com/office/drawing/2014/main" id="{2C7664E2-25FE-417B-9EE3-C20A0CBCA570}"/>
                  </a:ext>
                </a:extLst>
              </p:cNvPr>
              <p:cNvSpPr>
                <a:spLocks noChangeArrowheads="1"/>
              </p:cNvSpPr>
              <p:nvPr/>
            </p:nvSpPr>
            <p:spPr bwMode="auto">
              <a:xfrm>
                <a:off x="4249" y="2665"/>
                <a:ext cx="76" cy="283"/>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08">
                <a:extLst>
                  <a:ext uri="{FF2B5EF4-FFF2-40B4-BE49-F238E27FC236}">
                    <a16:creationId xmlns:a16="http://schemas.microsoft.com/office/drawing/2014/main" id="{4B0293CD-56C6-4EF4-9BC2-E562F9E741DF}"/>
                  </a:ext>
                </a:extLst>
              </p:cNvPr>
              <p:cNvSpPr>
                <a:spLocks noChangeArrowheads="1"/>
              </p:cNvSpPr>
              <p:nvPr/>
            </p:nvSpPr>
            <p:spPr bwMode="auto">
              <a:xfrm>
                <a:off x="4249" y="2665"/>
                <a:ext cx="7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09">
                <a:extLst>
                  <a:ext uri="{FF2B5EF4-FFF2-40B4-BE49-F238E27FC236}">
                    <a16:creationId xmlns:a16="http://schemas.microsoft.com/office/drawing/2014/main" id="{366F145C-9EC1-4501-B8BD-8266A722057B}"/>
                  </a:ext>
                </a:extLst>
              </p:cNvPr>
              <p:cNvSpPr>
                <a:spLocks/>
              </p:cNvSpPr>
              <p:nvPr/>
            </p:nvSpPr>
            <p:spPr bwMode="auto">
              <a:xfrm>
                <a:off x="4012" y="2672"/>
                <a:ext cx="5" cy="21"/>
              </a:xfrm>
              <a:custGeom>
                <a:avLst/>
                <a:gdLst>
                  <a:gd name="T0" fmla="*/ 5 w 5"/>
                  <a:gd name="T1" fmla="*/ 0 h 21"/>
                  <a:gd name="T2" fmla="*/ 0 w 5"/>
                  <a:gd name="T3" fmla="*/ 0 h 21"/>
                  <a:gd name="T4" fmla="*/ 5 w 5"/>
                  <a:gd name="T5" fmla="*/ 21 h 21"/>
                  <a:gd name="T6" fmla="*/ 5 w 5"/>
                  <a:gd name="T7" fmla="*/ 0 h 21"/>
                </a:gdLst>
                <a:ahLst/>
                <a:cxnLst>
                  <a:cxn ang="0">
                    <a:pos x="T0" y="T1"/>
                  </a:cxn>
                  <a:cxn ang="0">
                    <a:pos x="T2" y="T3"/>
                  </a:cxn>
                  <a:cxn ang="0">
                    <a:pos x="T4" y="T5"/>
                  </a:cxn>
                  <a:cxn ang="0">
                    <a:pos x="T6" y="T7"/>
                  </a:cxn>
                </a:cxnLst>
                <a:rect l="0" t="0" r="r" b="b"/>
                <a:pathLst>
                  <a:path w="5" h="21">
                    <a:moveTo>
                      <a:pt x="5" y="0"/>
                    </a:moveTo>
                    <a:lnTo>
                      <a:pt x="0" y="0"/>
                    </a:lnTo>
                    <a:lnTo>
                      <a:pt x="5" y="21"/>
                    </a:lnTo>
                    <a:lnTo>
                      <a:pt x="5" y="0"/>
                    </a:lnTo>
                    <a:close/>
                  </a:path>
                </a:pathLst>
              </a:custGeom>
              <a:solidFill>
                <a:srgbClr val="D0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10">
                <a:extLst>
                  <a:ext uri="{FF2B5EF4-FFF2-40B4-BE49-F238E27FC236}">
                    <a16:creationId xmlns:a16="http://schemas.microsoft.com/office/drawing/2014/main" id="{22164789-87BB-402A-B624-AFE361BD6EA7}"/>
                  </a:ext>
                </a:extLst>
              </p:cNvPr>
              <p:cNvSpPr>
                <a:spLocks/>
              </p:cNvSpPr>
              <p:nvPr/>
            </p:nvSpPr>
            <p:spPr bwMode="auto">
              <a:xfrm>
                <a:off x="4012" y="2672"/>
                <a:ext cx="5" cy="21"/>
              </a:xfrm>
              <a:custGeom>
                <a:avLst/>
                <a:gdLst>
                  <a:gd name="T0" fmla="*/ 5 w 5"/>
                  <a:gd name="T1" fmla="*/ 0 h 21"/>
                  <a:gd name="T2" fmla="*/ 0 w 5"/>
                  <a:gd name="T3" fmla="*/ 0 h 21"/>
                  <a:gd name="T4" fmla="*/ 5 w 5"/>
                  <a:gd name="T5" fmla="*/ 21 h 21"/>
                  <a:gd name="T6" fmla="*/ 5 w 5"/>
                  <a:gd name="T7" fmla="*/ 0 h 21"/>
                </a:gdLst>
                <a:ahLst/>
                <a:cxnLst>
                  <a:cxn ang="0">
                    <a:pos x="T0" y="T1"/>
                  </a:cxn>
                  <a:cxn ang="0">
                    <a:pos x="T2" y="T3"/>
                  </a:cxn>
                  <a:cxn ang="0">
                    <a:pos x="T4" y="T5"/>
                  </a:cxn>
                  <a:cxn ang="0">
                    <a:pos x="T6" y="T7"/>
                  </a:cxn>
                </a:cxnLst>
                <a:rect l="0" t="0" r="r" b="b"/>
                <a:pathLst>
                  <a:path w="5" h="21">
                    <a:moveTo>
                      <a:pt x="5" y="0"/>
                    </a:moveTo>
                    <a:lnTo>
                      <a:pt x="0" y="0"/>
                    </a:lnTo>
                    <a:lnTo>
                      <a:pt x="5" y="21"/>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11">
                <a:extLst>
                  <a:ext uri="{FF2B5EF4-FFF2-40B4-BE49-F238E27FC236}">
                    <a16:creationId xmlns:a16="http://schemas.microsoft.com/office/drawing/2014/main" id="{9B4C9FC1-8552-4AB6-85CF-1DC6A7319F53}"/>
                  </a:ext>
                </a:extLst>
              </p:cNvPr>
              <p:cNvSpPr>
                <a:spLocks/>
              </p:cNvSpPr>
              <p:nvPr/>
            </p:nvSpPr>
            <p:spPr bwMode="auto">
              <a:xfrm>
                <a:off x="4017" y="2655"/>
                <a:ext cx="128" cy="293"/>
              </a:xfrm>
              <a:custGeom>
                <a:avLst/>
                <a:gdLst>
                  <a:gd name="T0" fmla="*/ 68 w 128"/>
                  <a:gd name="T1" fmla="*/ 0 h 293"/>
                  <a:gd name="T2" fmla="*/ 0 w 128"/>
                  <a:gd name="T3" fmla="*/ 17 h 293"/>
                  <a:gd name="T4" fmla="*/ 0 w 128"/>
                  <a:gd name="T5" fmla="*/ 38 h 293"/>
                  <a:gd name="T6" fmla="*/ 54 w 128"/>
                  <a:gd name="T7" fmla="*/ 293 h 293"/>
                  <a:gd name="T8" fmla="*/ 128 w 128"/>
                  <a:gd name="T9" fmla="*/ 276 h 293"/>
                  <a:gd name="T10" fmla="*/ 68 w 128"/>
                  <a:gd name="T11" fmla="*/ 0 h 293"/>
                </a:gdLst>
                <a:ahLst/>
                <a:cxnLst>
                  <a:cxn ang="0">
                    <a:pos x="T0" y="T1"/>
                  </a:cxn>
                  <a:cxn ang="0">
                    <a:pos x="T2" y="T3"/>
                  </a:cxn>
                  <a:cxn ang="0">
                    <a:pos x="T4" y="T5"/>
                  </a:cxn>
                  <a:cxn ang="0">
                    <a:pos x="T6" y="T7"/>
                  </a:cxn>
                  <a:cxn ang="0">
                    <a:pos x="T8" y="T9"/>
                  </a:cxn>
                  <a:cxn ang="0">
                    <a:pos x="T10" y="T11"/>
                  </a:cxn>
                </a:cxnLst>
                <a:rect l="0" t="0" r="r" b="b"/>
                <a:pathLst>
                  <a:path w="128" h="293">
                    <a:moveTo>
                      <a:pt x="68" y="0"/>
                    </a:moveTo>
                    <a:lnTo>
                      <a:pt x="0" y="17"/>
                    </a:lnTo>
                    <a:lnTo>
                      <a:pt x="0" y="38"/>
                    </a:lnTo>
                    <a:lnTo>
                      <a:pt x="54" y="293"/>
                    </a:lnTo>
                    <a:lnTo>
                      <a:pt x="128" y="276"/>
                    </a:lnTo>
                    <a:lnTo>
                      <a:pt x="68" y="0"/>
                    </a:lnTo>
                    <a:close/>
                  </a:path>
                </a:pathLst>
              </a:custGeom>
              <a:solidFill>
                <a:srgbClr val="C0CB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12">
                <a:extLst>
                  <a:ext uri="{FF2B5EF4-FFF2-40B4-BE49-F238E27FC236}">
                    <a16:creationId xmlns:a16="http://schemas.microsoft.com/office/drawing/2014/main" id="{8C0F6E42-BDA9-4A9B-8E71-65D8CD95A836}"/>
                  </a:ext>
                </a:extLst>
              </p:cNvPr>
              <p:cNvSpPr>
                <a:spLocks/>
              </p:cNvSpPr>
              <p:nvPr/>
            </p:nvSpPr>
            <p:spPr bwMode="auto">
              <a:xfrm>
                <a:off x="4017" y="2655"/>
                <a:ext cx="128" cy="293"/>
              </a:xfrm>
              <a:custGeom>
                <a:avLst/>
                <a:gdLst>
                  <a:gd name="T0" fmla="*/ 68 w 128"/>
                  <a:gd name="T1" fmla="*/ 0 h 293"/>
                  <a:gd name="T2" fmla="*/ 0 w 128"/>
                  <a:gd name="T3" fmla="*/ 17 h 293"/>
                  <a:gd name="T4" fmla="*/ 0 w 128"/>
                  <a:gd name="T5" fmla="*/ 38 h 293"/>
                  <a:gd name="T6" fmla="*/ 54 w 128"/>
                  <a:gd name="T7" fmla="*/ 293 h 293"/>
                  <a:gd name="T8" fmla="*/ 128 w 128"/>
                  <a:gd name="T9" fmla="*/ 276 h 293"/>
                  <a:gd name="T10" fmla="*/ 68 w 128"/>
                  <a:gd name="T11" fmla="*/ 0 h 293"/>
                </a:gdLst>
                <a:ahLst/>
                <a:cxnLst>
                  <a:cxn ang="0">
                    <a:pos x="T0" y="T1"/>
                  </a:cxn>
                  <a:cxn ang="0">
                    <a:pos x="T2" y="T3"/>
                  </a:cxn>
                  <a:cxn ang="0">
                    <a:pos x="T4" y="T5"/>
                  </a:cxn>
                  <a:cxn ang="0">
                    <a:pos x="T6" y="T7"/>
                  </a:cxn>
                  <a:cxn ang="0">
                    <a:pos x="T8" y="T9"/>
                  </a:cxn>
                  <a:cxn ang="0">
                    <a:pos x="T10" y="T11"/>
                  </a:cxn>
                </a:cxnLst>
                <a:rect l="0" t="0" r="r" b="b"/>
                <a:pathLst>
                  <a:path w="128" h="293">
                    <a:moveTo>
                      <a:pt x="68" y="0"/>
                    </a:moveTo>
                    <a:lnTo>
                      <a:pt x="0" y="17"/>
                    </a:lnTo>
                    <a:lnTo>
                      <a:pt x="0" y="38"/>
                    </a:lnTo>
                    <a:lnTo>
                      <a:pt x="54" y="293"/>
                    </a:lnTo>
                    <a:lnTo>
                      <a:pt x="128" y="276"/>
                    </a:lnTo>
                    <a:lnTo>
                      <a:pt x="68" y="0"/>
                    </a:ln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13">
                <a:extLst>
                  <a:ext uri="{FF2B5EF4-FFF2-40B4-BE49-F238E27FC236}">
                    <a16:creationId xmlns:a16="http://schemas.microsoft.com/office/drawing/2014/main" id="{358CEF2A-73C7-4E0D-B66B-9E07FD308451}"/>
                  </a:ext>
                </a:extLst>
              </p:cNvPr>
              <p:cNvSpPr>
                <a:spLocks noChangeArrowheads="1"/>
              </p:cNvSpPr>
              <p:nvPr/>
            </p:nvSpPr>
            <p:spPr bwMode="auto">
              <a:xfrm>
                <a:off x="4190" y="2606"/>
                <a:ext cx="38" cy="342"/>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14">
                <a:extLst>
                  <a:ext uri="{FF2B5EF4-FFF2-40B4-BE49-F238E27FC236}">
                    <a16:creationId xmlns:a16="http://schemas.microsoft.com/office/drawing/2014/main" id="{1DDCF470-9B79-4F6B-A704-EF7F2B11B402}"/>
                  </a:ext>
                </a:extLst>
              </p:cNvPr>
              <p:cNvSpPr>
                <a:spLocks noChangeArrowheads="1"/>
              </p:cNvSpPr>
              <p:nvPr/>
            </p:nvSpPr>
            <p:spPr bwMode="auto">
              <a:xfrm>
                <a:off x="4190" y="2606"/>
                <a:ext cx="3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15">
                <a:extLst>
                  <a:ext uri="{FF2B5EF4-FFF2-40B4-BE49-F238E27FC236}">
                    <a16:creationId xmlns:a16="http://schemas.microsoft.com/office/drawing/2014/main" id="{30ED4393-3BD6-4BA5-8A83-010E638E4A7B}"/>
                  </a:ext>
                </a:extLst>
              </p:cNvPr>
              <p:cNvSpPr>
                <a:spLocks noChangeArrowheads="1"/>
              </p:cNvSpPr>
              <p:nvPr/>
            </p:nvSpPr>
            <p:spPr bwMode="auto">
              <a:xfrm>
                <a:off x="3720" y="3691"/>
                <a:ext cx="244" cy="7"/>
              </a:xfrm>
              <a:prstGeom prst="rect">
                <a:avLst/>
              </a:prstGeom>
              <a:solidFill>
                <a:srgbClr val="336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16">
                <a:extLst>
                  <a:ext uri="{FF2B5EF4-FFF2-40B4-BE49-F238E27FC236}">
                    <a16:creationId xmlns:a16="http://schemas.microsoft.com/office/drawing/2014/main" id="{372D8FBD-28C4-4C72-933E-0CEC032BF013}"/>
                  </a:ext>
                </a:extLst>
              </p:cNvPr>
              <p:cNvSpPr>
                <a:spLocks noChangeArrowheads="1"/>
              </p:cNvSpPr>
              <p:nvPr/>
            </p:nvSpPr>
            <p:spPr bwMode="auto">
              <a:xfrm>
                <a:off x="3720" y="3691"/>
                <a:ext cx="24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17">
                <a:extLst>
                  <a:ext uri="{FF2B5EF4-FFF2-40B4-BE49-F238E27FC236}">
                    <a16:creationId xmlns:a16="http://schemas.microsoft.com/office/drawing/2014/main" id="{6BFD4DDB-69AA-4006-837B-FABBF67A1788}"/>
                  </a:ext>
                </a:extLst>
              </p:cNvPr>
              <p:cNvSpPr>
                <a:spLocks noChangeArrowheads="1"/>
              </p:cNvSpPr>
              <p:nvPr/>
            </p:nvSpPr>
            <p:spPr bwMode="auto">
              <a:xfrm>
                <a:off x="3720" y="1599"/>
                <a:ext cx="244" cy="2092"/>
              </a:xfrm>
              <a:prstGeom prst="rect">
                <a:avLst/>
              </a:prstGeom>
              <a:solidFill>
                <a:srgbClr val="6870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18">
                <a:extLst>
                  <a:ext uri="{FF2B5EF4-FFF2-40B4-BE49-F238E27FC236}">
                    <a16:creationId xmlns:a16="http://schemas.microsoft.com/office/drawing/2014/main" id="{AF17BE78-E158-4F83-919B-19FF37B7257B}"/>
                  </a:ext>
                </a:extLst>
              </p:cNvPr>
              <p:cNvSpPr>
                <a:spLocks noChangeArrowheads="1"/>
              </p:cNvSpPr>
              <p:nvPr/>
            </p:nvSpPr>
            <p:spPr bwMode="auto">
              <a:xfrm>
                <a:off x="3720" y="1599"/>
                <a:ext cx="244" cy="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19">
                <a:extLst>
                  <a:ext uri="{FF2B5EF4-FFF2-40B4-BE49-F238E27FC236}">
                    <a16:creationId xmlns:a16="http://schemas.microsoft.com/office/drawing/2014/main" id="{67C26E5E-F739-4DA6-ACDD-D8D64656816A}"/>
                  </a:ext>
                </a:extLst>
              </p:cNvPr>
              <p:cNvSpPr>
                <a:spLocks noEditPoints="1"/>
              </p:cNvSpPr>
              <p:nvPr/>
            </p:nvSpPr>
            <p:spPr bwMode="auto">
              <a:xfrm>
                <a:off x="4705" y="3014"/>
                <a:ext cx="627" cy="596"/>
              </a:xfrm>
              <a:custGeom>
                <a:avLst/>
                <a:gdLst>
                  <a:gd name="T0" fmla="*/ 26 w 264"/>
                  <a:gd name="T1" fmla="*/ 126 h 251"/>
                  <a:gd name="T2" fmla="*/ 13 w 264"/>
                  <a:gd name="T3" fmla="*/ 113 h 251"/>
                  <a:gd name="T4" fmla="*/ 26 w 264"/>
                  <a:gd name="T5" fmla="*/ 100 h 251"/>
                  <a:gd name="T6" fmla="*/ 38 w 264"/>
                  <a:gd name="T7" fmla="*/ 113 h 251"/>
                  <a:gd name="T8" fmla="*/ 26 w 264"/>
                  <a:gd name="T9" fmla="*/ 126 h 251"/>
                  <a:gd name="T10" fmla="*/ 264 w 264"/>
                  <a:gd name="T11" fmla="*/ 0 h 251"/>
                  <a:gd name="T12" fmla="*/ 0 w 264"/>
                  <a:gd name="T13" fmla="*/ 0 h 251"/>
                  <a:gd name="T14" fmla="*/ 0 w 264"/>
                  <a:gd name="T15" fmla="*/ 251 h 251"/>
                  <a:gd name="T16" fmla="*/ 264 w 264"/>
                  <a:gd name="T17" fmla="*/ 251 h 251"/>
                  <a:gd name="T18" fmla="*/ 264 w 264"/>
                  <a:gd name="T19" fmla="*/ 249 h 251"/>
                  <a:gd name="T20" fmla="*/ 136 w 264"/>
                  <a:gd name="T21" fmla="*/ 249 h 251"/>
                  <a:gd name="T22" fmla="*/ 136 w 264"/>
                  <a:gd name="T23" fmla="*/ 232 h 251"/>
                  <a:gd name="T24" fmla="*/ 136 w 264"/>
                  <a:gd name="T25" fmla="*/ 232 h 251"/>
                  <a:gd name="T26" fmla="*/ 156 w 264"/>
                  <a:gd name="T27" fmla="*/ 210 h 251"/>
                  <a:gd name="T28" fmla="*/ 264 w 264"/>
                  <a:gd name="T29" fmla="*/ 199 h 251"/>
                  <a:gd name="T30" fmla="*/ 264 w 264"/>
                  <a:gd name="T31" fmla="*/ 57 h 251"/>
                  <a:gd name="T32" fmla="*/ 264 w 264"/>
                  <a:gd name="T33" fmla="*/ 55 h 251"/>
                  <a:gd name="T34" fmla="*/ 264 w 264"/>
                  <a:gd name="T35"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251">
                    <a:moveTo>
                      <a:pt x="26" y="126"/>
                    </a:moveTo>
                    <a:cubicBezTo>
                      <a:pt x="19" y="126"/>
                      <a:pt x="13" y="120"/>
                      <a:pt x="13" y="113"/>
                    </a:cubicBezTo>
                    <a:cubicBezTo>
                      <a:pt x="13" y="106"/>
                      <a:pt x="19" y="100"/>
                      <a:pt x="26" y="100"/>
                    </a:cubicBezTo>
                    <a:cubicBezTo>
                      <a:pt x="33" y="100"/>
                      <a:pt x="38" y="106"/>
                      <a:pt x="38" y="113"/>
                    </a:cubicBezTo>
                    <a:cubicBezTo>
                      <a:pt x="38" y="120"/>
                      <a:pt x="33" y="126"/>
                      <a:pt x="26" y="126"/>
                    </a:cubicBezTo>
                    <a:moveTo>
                      <a:pt x="264" y="0"/>
                    </a:moveTo>
                    <a:cubicBezTo>
                      <a:pt x="0" y="0"/>
                      <a:pt x="0" y="0"/>
                      <a:pt x="0" y="0"/>
                    </a:cubicBezTo>
                    <a:cubicBezTo>
                      <a:pt x="0" y="251"/>
                      <a:pt x="0" y="251"/>
                      <a:pt x="0" y="251"/>
                    </a:cubicBezTo>
                    <a:cubicBezTo>
                      <a:pt x="264" y="251"/>
                      <a:pt x="264" y="251"/>
                      <a:pt x="264" y="251"/>
                    </a:cubicBezTo>
                    <a:cubicBezTo>
                      <a:pt x="264" y="249"/>
                      <a:pt x="264" y="249"/>
                      <a:pt x="264" y="249"/>
                    </a:cubicBezTo>
                    <a:cubicBezTo>
                      <a:pt x="136" y="249"/>
                      <a:pt x="136" y="249"/>
                      <a:pt x="136" y="249"/>
                    </a:cubicBezTo>
                    <a:cubicBezTo>
                      <a:pt x="136" y="232"/>
                      <a:pt x="136" y="232"/>
                      <a:pt x="136" y="232"/>
                    </a:cubicBezTo>
                    <a:cubicBezTo>
                      <a:pt x="136" y="232"/>
                      <a:pt x="136" y="232"/>
                      <a:pt x="136" y="232"/>
                    </a:cubicBezTo>
                    <a:cubicBezTo>
                      <a:pt x="136" y="220"/>
                      <a:pt x="145" y="211"/>
                      <a:pt x="156" y="210"/>
                    </a:cubicBezTo>
                    <a:cubicBezTo>
                      <a:pt x="264" y="199"/>
                      <a:pt x="264" y="199"/>
                      <a:pt x="264" y="199"/>
                    </a:cubicBezTo>
                    <a:cubicBezTo>
                      <a:pt x="264" y="57"/>
                      <a:pt x="264" y="57"/>
                      <a:pt x="264" y="57"/>
                    </a:cubicBezTo>
                    <a:cubicBezTo>
                      <a:pt x="264" y="57"/>
                      <a:pt x="264" y="56"/>
                      <a:pt x="264" y="55"/>
                    </a:cubicBezTo>
                    <a:cubicBezTo>
                      <a:pt x="264" y="0"/>
                      <a:pt x="264" y="0"/>
                      <a:pt x="264" y="0"/>
                    </a:cubicBezTo>
                  </a:path>
                </a:pathLst>
              </a:custGeom>
              <a:solidFill>
                <a:srgbClr val="68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20">
                <a:extLst>
                  <a:ext uri="{FF2B5EF4-FFF2-40B4-BE49-F238E27FC236}">
                    <a16:creationId xmlns:a16="http://schemas.microsoft.com/office/drawing/2014/main" id="{8FC17AFA-E467-430E-A7A2-5FC0C6A14B2D}"/>
                  </a:ext>
                </a:extLst>
              </p:cNvPr>
              <p:cNvSpPr>
                <a:spLocks noEditPoints="1"/>
              </p:cNvSpPr>
              <p:nvPr/>
            </p:nvSpPr>
            <p:spPr bwMode="auto">
              <a:xfrm>
                <a:off x="4017" y="3014"/>
                <a:ext cx="638" cy="596"/>
              </a:xfrm>
              <a:custGeom>
                <a:avLst/>
                <a:gdLst>
                  <a:gd name="T0" fmla="*/ 240 w 269"/>
                  <a:gd name="T1" fmla="*/ 126 h 251"/>
                  <a:gd name="T2" fmla="*/ 227 w 269"/>
                  <a:gd name="T3" fmla="*/ 113 h 251"/>
                  <a:gd name="T4" fmla="*/ 240 w 269"/>
                  <a:gd name="T5" fmla="*/ 100 h 251"/>
                  <a:gd name="T6" fmla="*/ 252 w 269"/>
                  <a:gd name="T7" fmla="*/ 113 h 251"/>
                  <a:gd name="T8" fmla="*/ 240 w 269"/>
                  <a:gd name="T9" fmla="*/ 126 h 251"/>
                  <a:gd name="T10" fmla="*/ 269 w 269"/>
                  <a:gd name="T11" fmla="*/ 0 h 251"/>
                  <a:gd name="T12" fmla="*/ 0 w 269"/>
                  <a:gd name="T13" fmla="*/ 0 h 251"/>
                  <a:gd name="T14" fmla="*/ 0 w 269"/>
                  <a:gd name="T15" fmla="*/ 251 h 251"/>
                  <a:gd name="T16" fmla="*/ 269 w 269"/>
                  <a:gd name="T17" fmla="*/ 251 h 251"/>
                  <a:gd name="T18" fmla="*/ 269 w 269"/>
                  <a:gd name="T1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251">
                    <a:moveTo>
                      <a:pt x="240" y="126"/>
                    </a:moveTo>
                    <a:cubicBezTo>
                      <a:pt x="233" y="126"/>
                      <a:pt x="227" y="120"/>
                      <a:pt x="227" y="113"/>
                    </a:cubicBezTo>
                    <a:cubicBezTo>
                      <a:pt x="227" y="106"/>
                      <a:pt x="233" y="100"/>
                      <a:pt x="240" y="100"/>
                    </a:cubicBezTo>
                    <a:cubicBezTo>
                      <a:pt x="247" y="100"/>
                      <a:pt x="252" y="106"/>
                      <a:pt x="252" y="113"/>
                    </a:cubicBezTo>
                    <a:cubicBezTo>
                      <a:pt x="252" y="120"/>
                      <a:pt x="247" y="126"/>
                      <a:pt x="240" y="126"/>
                    </a:cubicBezTo>
                    <a:moveTo>
                      <a:pt x="269" y="0"/>
                    </a:moveTo>
                    <a:cubicBezTo>
                      <a:pt x="0" y="0"/>
                      <a:pt x="0" y="0"/>
                      <a:pt x="0" y="0"/>
                    </a:cubicBezTo>
                    <a:cubicBezTo>
                      <a:pt x="0" y="251"/>
                      <a:pt x="0" y="251"/>
                      <a:pt x="0" y="251"/>
                    </a:cubicBezTo>
                    <a:cubicBezTo>
                      <a:pt x="269" y="251"/>
                      <a:pt x="269" y="251"/>
                      <a:pt x="269" y="251"/>
                    </a:cubicBezTo>
                    <a:cubicBezTo>
                      <a:pt x="269" y="0"/>
                      <a:pt x="269" y="0"/>
                      <a:pt x="269" y="0"/>
                    </a:cubicBezTo>
                  </a:path>
                </a:pathLst>
              </a:custGeom>
              <a:solidFill>
                <a:srgbClr val="68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Oval 121">
                <a:extLst>
                  <a:ext uri="{FF2B5EF4-FFF2-40B4-BE49-F238E27FC236}">
                    <a16:creationId xmlns:a16="http://schemas.microsoft.com/office/drawing/2014/main" id="{27112E8F-3FD6-43B1-B322-629448FC284C}"/>
                  </a:ext>
                </a:extLst>
              </p:cNvPr>
              <p:cNvSpPr>
                <a:spLocks noChangeArrowheads="1"/>
              </p:cNvSpPr>
              <p:nvPr/>
            </p:nvSpPr>
            <p:spPr bwMode="auto">
              <a:xfrm>
                <a:off x="4556" y="3251"/>
                <a:ext cx="59" cy="62"/>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Oval 122">
                <a:extLst>
                  <a:ext uri="{FF2B5EF4-FFF2-40B4-BE49-F238E27FC236}">
                    <a16:creationId xmlns:a16="http://schemas.microsoft.com/office/drawing/2014/main" id="{59413D1F-419C-44E9-B26F-C1A1AF16425A}"/>
                  </a:ext>
                </a:extLst>
              </p:cNvPr>
              <p:cNvSpPr>
                <a:spLocks noChangeArrowheads="1"/>
              </p:cNvSpPr>
              <p:nvPr/>
            </p:nvSpPr>
            <p:spPr bwMode="auto">
              <a:xfrm>
                <a:off x="4736" y="3251"/>
                <a:ext cx="60" cy="62"/>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23">
                <a:extLst>
                  <a:ext uri="{FF2B5EF4-FFF2-40B4-BE49-F238E27FC236}">
                    <a16:creationId xmlns:a16="http://schemas.microsoft.com/office/drawing/2014/main" id="{3C410ACA-AEEB-45C7-ADB6-32C2C833B016}"/>
                  </a:ext>
                </a:extLst>
              </p:cNvPr>
              <p:cNvSpPr>
                <a:spLocks/>
              </p:cNvSpPr>
              <p:nvPr/>
            </p:nvSpPr>
            <p:spPr bwMode="auto">
              <a:xfrm>
                <a:off x="6216" y="1800"/>
                <a:ext cx="406" cy="404"/>
              </a:xfrm>
              <a:custGeom>
                <a:avLst/>
                <a:gdLst>
                  <a:gd name="T0" fmla="*/ 282 w 406"/>
                  <a:gd name="T1" fmla="*/ 0 h 404"/>
                  <a:gd name="T2" fmla="*/ 161 w 406"/>
                  <a:gd name="T3" fmla="*/ 0 h 404"/>
                  <a:gd name="T4" fmla="*/ 192 w 406"/>
                  <a:gd name="T5" fmla="*/ 352 h 404"/>
                  <a:gd name="T6" fmla="*/ 0 w 406"/>
                  <a:gd name="T7" fmla="*/ 380 h 404"/>
                  <a:gd name="T8" fmla="*/ 0 w 406"/>
                  <a:gd name="T9" fmla="*/ 404 h 404"/>
                  <a:gd name="T10" fmla="*/ 406 w 406"/>
                  <a:gd name="T11" fmla="*/ 404 h 404"/>
                  <a:gd name="T12" fmla="*/ 406 w 406"/>
                  <a:gd name="T13" fmla="*/ 380 h 404"/>
                  <a:gd name="T14" fmla="*/ 323 w 406"/>
                  <a:gd name="T15" fmla="*/ 352 h 404"/>
                  <a:gd name="T16" fmla="*/ 282 w 406"/>
                  <a:gd name="T1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04">
                    <a:moveTo>
                      <a:pt x="282" y="0"/>
                    </a:moveTo>
                    <a:lnTo>
                      <a:pt x="161" y="0"/>
                    </a:lnTo>
                    <a:lnTo>
                      <a:pt x="192" y="352"/>
                    </a:lnTo>
                    <a:lnTo>
                      <a:pt x="0" y="380"/>
                    </a:lnTo>
                    <a:lnTo>
                      <a:pt x="0" y="404"/>
                    </a:lnTo>
                    <a:lnTo>
                      <a:pt x="406" y="404"/>
                    </a:lnTo>
                    <a:lnTo>
                      <a:pt x="406" y="380"/>
                    </a:lnTo>
                    <a:lnTo>
                      <a:pt x="323" y="352"/>
                    </a:lnTo>
                    <a:lnTo>
                      <a:pt x="282"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24">
                <a:extLst>
                  <a:ext uri="{FF2B5EF4-FFF2-40B4-BE49-F238E27FC236}">
                    <a16:creationId xmlns:a16="http://schemas.microsoft.com/office/drawing/2014/main" id="{2E4B1F1D-B1CF-4B57-BFC4-DEC190240384}"/>
                  </a:ext>
                </a:extLst>
              </p:cNvPr>
              <p:cNvSpPr>
                <a:spLocks/>
              </p:cNvSpPr>
              <p:nvPr/>
            </p:nvSpPr>
            <p:spPr bwMode="auto">
              <a:xfrm>
                <a:off x="6216" y="1800"/>
                <a:ext cx="406" cy="404"/>
              </a:xfrm>
              <a:custGeom>
                <a:avLst/>
                <a:gdLst>
                  <a:gd name="T0" fmla="*/ 282 w 406"/>
                  <a:gd name="T1" fmla="*/ 0 h 404"/>
                  <a:gd name="T2" fmla="*/ 161 w 406"/>
                  <a:gd name="T3" fmla="*/ 0 h 404"/>
                  <a:gd name="T4" fmla="*/ 192 w 406"/>
                  <a:gd name="T5" fmla="*/ 352 h 404"/>
                  <a:gd name="T6" fmla="*/ 0 w 406"/>
                  <a:gd name="T7" fmla="*/ 380 h 404"/>
                  <a:gd name="T8" fmla="*/ 0 w 406"/>
                  <a:gd name="T9" fmla="*/ 404 h 404"/>
                  <a:gd name="T10" fmla="*/ 406 w 406"/>
                  <a:gd name="T11" fmla="*/ 404 h 404"/>
                  <a:gd name="T12" fmla="*/ 406 w 406"/>
                  <a:gd name="T13" fmla="*/ 380 h 404"/>
                  <a:gd name="T14" fmla="*/ 323 w 406"/>
                  <a:gd name="T15" fmla="*/ 352 h 404"/>
                  <a:gd name="T16" fmla="*/ 282 w 406"/>
                  <a:gd name="T1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04">
                    <a:moveTo>
                      <a:pt x="282" y="0"/>
                    </a:moveTo>
                    <a:lnTo>
                      <a:pt x="161" y="0"/>
                    </a:lnTo>
                    <a:lnTo>
                      <a:pt x="192" y="352"/>
                    </a:lnTo>
                    <a:lnTo>
                      <a:pt x="0" y="380"/>
                    </a:lnTo>
                    <a:lnTo>
                      <a:pt x="0" y="404"/>
                    </a:lnTo>
                    <a:lnTo>
                      <a:pt x="406" y="404"/>
                    </a:lnTo>
                    <a:lnTo>
                      <a:pt x="406" y="380"/>
                    </a:lnTo>
                    <a:lnTo>
                      <a:pt x="323" y="352"/>
                    </a:lnTo>
                    <a:lnTo>
                      <a:pt x="2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25">
                <a:extLst>
                  <a:ext uri="{FF2B5EF4-FFF2-40B4-BE49-F238E27FC236}">
                    <a16:creationId xmlns:a16="http://schemas.microsoft.com/office/drawing/2014/main" id="{AB337413-67EC-4282-86F0-3BCA2D770150}"/>
                  </a:ext>
                </a:extLst>
              </p:cNvPr>
              <p:cNvSpPr>
                <a:spLocks/>
              </p:cNvSpPr>
              <p:nvPr/>
            </p:nvSpPr>
            <p:spPr bwMode="auto">
              <a:xfrm>
                <a:off x="6023" y="1508"/>
                <a:ext cx="870" cy="558"/>
              </a:xfrm>
              <a:custGeom>
                <a:avLst/>
                <a:gdLst>
                  <a:gd name="T0" fmla="*/ 1 w 366"/>
                  <a:gd name="T1" fmla="*/ 217 h 235"/>
                  <a:gd name="T2" fmla="*/ 17 w 366"/>
                  <a:gd name="T3" fmla="*/ 235 h 235"/>
                  <a:gd name="T4" fmla="*/ 328 w 366"/>
                  <a:gd name="T5" fmla="*/ 235 h 235"/>
                  <a:gd name="T6" fmla="*/ 347 w 366"/>
                  <a:gd name="T7" fmla="*/ 217 h 235"/>
                  <a:gd name="T8" fmla="*/ 366 w 366"/>
                  <a:gd name="T9" fmla="*/ 18 h 235"/>
                  <a:gd name="T10" fmla="*/ 365 w 366"/>
                  <a:gd name="T11" fmla="*/ 12 h 235"/>
                  <a:gd name="T12" fmla="*/ 350 w 366"/>
                  <a:gd name="T13" fmla="*/ 0 h 235"/>
                  <a:gd name="T14" fmla="*/ 39 w 366"/>
                  <a:gd name="T15" fmla="*/ 0 h 235"/>
                  <a:gd name="T16" fmla="*/ 19 w 366"/>
                  <a:gd name="T17" fmla="*/ 18 h 235"/>
                  <a:gd name="T18" fmla="*/ 1 w 366"/>
                  <a:gd name="T19" fmla="*/ 21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235">
                    <a:moveTo>
                      <a:pt x="1" y="217"/>
                    </a:moveTo>
                    <a:cubicBezTo>
                      <a:pt x="0" y="227"/>
                      <a:pt x="7" y="235"/>
                      <a:pt x="17" y="235"/>
                    </a:cubicBezTo>
                    <a:cubicBezTo>
                      <a:pt x="328" y="235"/>
                      <a:pt x="328" y="235"/>
                      <a:pt x="328" y="235"/>
                    </a:cubicBezTo>
                    <a:cubicBezTo>
                      <a:pt x="338" y="235"/>
                      <a:pt x="346" y="227"/>
                      <a:pt x="347" y="217"/>
                    </a:cubicBezTo>
                    <a:cubicBezTo>
                      <a:pt x="366" y="18"/>
                      <a:pt x="366" y="18"/>
                      <a:pt x="366" y="18"/>
                    </a:cubicBezTo>
                    <a:cubicBezTo>
                      <a:pt x="366" y="16"/>
                      <a:pt x="366" y="14"/>
                      <a:pt x="365" y="12"/>
                    </a:cubicBezTo>
                    <a:cubicBezTo>
                      <a:pt x="364" y="5"/>
                      <a:pt x="358" y="0"/>
                      <a:pt x="350" y="0"/>
                    </a:cubicBezTo>
                    <a:cubicBezTo>
                      <a:pt x="39" y="0"/>
                      <a:pt x="39" y="0"/>
                      <a:pt x="39" y="0"/>
                    </a:cubicBezTo>
                    <a:cubicBezTo>
                      <a:pt x="29" y="0"/>
                      <a:pt x="20" y="8"/>
                      <a:pt x="19" y="18"/>
                    </a:cubicBezTo>
                    <a:cubicBezTo>
                      <a:pt x="1" y="217"/>
                      <a:pt x="1" y="217"/>
                      <a:pt x="1" y="217"/>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26">
                <a:extLst>
                  <a:ext uri="{FF2B5EF4-FFF2-40B4-BE49-F238E27FC236}">
                    <a16:creationId xmlns:a16="http://schemas.microsoft.com/office/drawing/2014/main" id="{6AD5782F-441F-405B-B362-46C860B9AF76}"/>
                  </a:ext>
                </a:extLst>
              </p:cNvPr>
              <p:cNvSpPr>
                <a:spLocks/>
              </p:cNvSpPr>
              <p:nvPr/>
            </p:nvSpPr>
            <p:spPr bwMode="auto">
              <a:xfrm>
                <a:off x="6047" y="1532"/>
                <a:ext cx="822" cy="511"/>
              </a:xfrm>
              <a:custGeom>
                <a:avLst/>
                <a:gdLst>
                  <a:gd name="T0" fmla="*/ 318 w 346"/>
                  <a:gd name="T1" fmla="*/ 215 h 215"/>
                  <a:gd name="T2" fmla="*/ 327 w 346"/>
                  <a:gd name="T3" fmla="*/ 206 h 215"/>
                  <a:gd name="T4" fmla="*/ 346 w 346"/>
                  <a:gd name="T5" fmla="*/ 7 h 215"/>
                  <a:gd name="T6" fmla="*/ 346 w 346"/>
                  <a:gd name="T7" fmla="*/ 4 h 215"/>
                  <a:gd name="T8" fmla="*/ 340 w 346"/>
                  <a:gd name="T9" fmla="*/ 0 h 215"/>
                  <a:gd name="T10" fmla="*/ 29 w 346"/>
                  <a:gd name="T11" fmla="*/ 0 h 215"/>
                  <a:gd name="T12" fmla="*/ 19 w 346"/>
                  <a:gd name="T13" fmla="*/ 9 h 215"/>
                  <a:gd name="T14" fmla="*/ 1 w 346"/>
                  <a:gd name="T15" fmla="*/ 208 h 215"/>
                  <a:gd name="T16" fmla="*/ 2 w 346"/>
                  <a:gd name="T17" fmla="*/ 213 h 215"/>
                  <a:gd name="T18" fmla="*/ 7 w 346"/>
                  <a:gd name="T19" fmla="*/ 215 h 215"/>
                  <a:gd name="T20" fmla="*/ 318 w 346"/>
                  <a:gd name="T21"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6" h="215">
                    <a:moveTo>
                      <a:pt x="318" y="215"/>
                    </a:moveTo>
                    <a:cubicBezTo>
                      <a:pt x="323" y="215"/>
                      <a:pt x="327" y="211"/>
                      <a:pt x="327" y="206"/>
                    </a:cubicBezTo>
                    <a:cubicBezTo>
                      <a:pt x="346" y="7"/>
                      <a:pt x="346" y="7"/>
                      <a:pt x="346" y="7"/>
                    </a:cubicBezTo>
                    <a:cubicBezTo>
                      <a:pt x="346" y="6"/>
                      <a:pt x="346" y="5"/>
                      <a:pt x="346" y="4"/>
                    </a:cubicBezTo>
                    <a:cubicBezTo>
                      <a:pt x="345" y="1"/>
                      <a:pt x="343" y="0"/>
                      <a:pt x="340" y="0"/>
                    </a:cubicBezTo>
                    <a:cubicBezTo>
                      <a:pt x="29" y="0"/>
                      <a:pt x="29" y="0"/>
                      <a:pt x="29" y="0"/>
                    </a:cubicBezTo>
                    <a:cubicBezTo>
                      <a:pt x="24" y="0"/>
                      <a:pt x="20" y="4"/>
                      <a:pt x="19" y="9"/>
                    </a:cubicBezTo>
                    <a:cubicBezTo>
                      <a:pt x="1" y="208"/>
                      <a:pt x="1" y="208"/>
                      <a:pt x="1" y="208"/>
                    </a:cubicBezTo>
                    <a:cubicBezTo>
                      <a:pt x="0" y="210"/>
                      <a:pt x="1" y="211"/>
                      <a:pt x="2" y="213"/>
                    </a:cubicBezTo>
                    <a:cubicBezTo>
                      <a:pt x="3" y="214"/>
                      <a:pt x="4" y="215"/>
                      <a:pt x="7" y="215"/>
                    </a:cubicBezTo>
                    <a:cubicBezTo>
                      <a:pt x="318" y="215"/>
                      <a:pt x="318" y="215"/>
                      <a:pt x="318" y="215"/>
                    </a:cubicBezTo>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27">
                <a:extLst>
                  <a:ext uri="{FF2B5EF4-FFF2-40B4-BE49-F238E27FC236}">
                    <a16:creationId xmlns:a16="http://schemas.microsoft.com/office/drawing/2014/main" id="{1A393F7F-0BB9-4FFE-9AD2-7786F5D58687}"/>
                  </a:ext>
                </a:extLst>
              </p:cNvPr>
              <p:cNvSpPr>
                <a:spLocks noEditPoints="1"/>
              </p:cNvSpPr>
              <p:nvPr/>
            </p:nvSpPr>
            <p:spPr bwMode="auto">
              <a:xfrm>
                <a:off x="6050" y="1532"/>
                <a:ext cx="819" cy="511"/>
              </a:xfrm>
              <a:custGeom>
                <a:avLst/>
                <a:gdLst>
                  <a:gd name="T0" fmla="*/ 100 w 345"/>
                  <a:gd name="T1" fmla="*/ 153 h 215"/>
                  <a:gd name="T2" fmla="*/ 122 w 345"/>
                  <a:gd name="T3" fmla="*/ 25 h 215"/>
                  <a:gd name="T4" fmla="*/ 165 w 345"/>
                  <a:gd name="T5" fmla="*/ 8 h 215"/>
                  <a:gd name="T6" fmla="*/ 206 w 345"/>
                  <a:gd name="T7" fmla="*/ 21 h 215"/>
                  <a:gd name="T8" fmla="*/ 229 w 345"/>
                  <a:gd name="T9" fmla="*/ 164 h 215"/>
                  <a:gd name="T10" fmla="*/ 242 w 345"/>
                  <a:gd name="T11" fmla="*/ 168 h 215"/>
                  <a:gd name="T12" fmla="*/ 242 w 345"/>
                  <a:gd name="T13" fmla="*/ 168 h 215"/>
                  <a:gd name="T14" fmla="*/ 242 w 345"/>
                  <a:gd name="T15" fmla="*/ 168 h 215"/>
                  <a:gd name="T16" fmla="*/ 242 w 345"/>
                  <a:gd name="T17" fmla="*/ 168 h 215"/>
                  <a:gd name="T18" fmla="*/ 242 w 345"/>
                  <a:gd name="T19" fmla="*/ 168 h 215"/>
                  <a:gd name="T20" fmla="*/ 242 w 345"/>
                  <a:gd name="T21" fmla="*/ 168 h 215"/>
                  <a:gd name="T22" fmla="*/ 242 w 345"/>
                  <a:gd name="T23" fmla="*/ 168 h 215"/>
                  <a:gd name="T24" fmla="*/ 235 w 345"/>
                  <a:gd name="T25" fmla="*/ 190 h 215"/>
                  <a:gd name="T26" fmla="*/ 227 w 345"/>
                  <a:gd name="T27" fmla="*/ 214 h 215"/>
                  <a:gd name="T28" fmla="*/ 227 w 345"/>
                  <a:gd name="T29" fmla="*/ 215 h 215"/>
                  <a:gd name="T30" fmla="*/ 86 w 345"/>
                  <a:gd name="T31" fmla="*/ 215 h 215"/>
                  <a:gd name="T32" fmla="*/ 86 w 345"/>
                  <a:gd name="T33" fmla="*/ 215 h 215"/>
                  <a:gd name="T34" fmla="*/ 86 w 345"/>
                  <a:gd name="T35" fmla="*/ 215 h 215"/>
                  <a:gd name="T36" fmla="*/ 48 w 345"/>
                  <a:gd name="T37" fmla="*/ 215 h 215"/>
                  <a:gd name="T38" fmla="*/ 88 w 345"/>
                  <a:gd name="T39" fmla="*/ 154 h 215"/>
                  <a:gd name="T40" fmla="*/ 89 w 345"/>
                  <a:gd name="T41" fmla="*/ 171 h 215"/>
                  <a:gd name="T42" fmla="*/ 94 w 345"/>
                  <a:gd name="T43" fmla="*/ 154 h 215"/>
                  <a:gd name="T44" fmla="*/ 100 w 345"/>
                  <a:gd name="T45" fmla="*/ 153 h 215"/>
                  <a:gd name="T46" fmla="*/ 339 w 345"/>
                  <a:gd name="T47" fmla="*/ 0 h 215"/>
                  <a:gd name="T48" fmla="*/ 28 w 345"/>
                  <a:gd name="T49" fmla="*/ 0 h 215"/>
                  <a:gd name="T50" fmla="*/ 18 w 345"/>
                  <a:gd name="T51" fmla="*/ 9 h 215"/>
                  <a:gd name="T52" fmla="*/ 0 w 345"/>
                  <a:gd name="T53" fmla="*/ 208 h 215"/>
                  <a:gd name="T54" fmla="*/ 0 w 345"/>
                  <a:gd name="T55" fmla="*/ 208 h 215"/>
                  <a:gd name="T56" fmla="*/ 1 w 345"/>
                  <a:gd name="T57" fmla="*/ 213 h 215"/>
                  <a:gd name="T58" fmla="*/ 6 w 345"/>
                  <a:gd name="T59" fmla="*/ 215 h 215"/>
                  <a:gd name="T60" fmla="*/ 281 w 345"/>
                  <a:gd name="T61" fmla="*/ 215 h 215"/>
                  <a:gd name="T62" fmla="*/ 281 w 345"/>
                  <a:gd name="T63" fmla="*/ 200 h 215"/>
                  <a:gd name="T64" fmla="*/ 277 w 345"/>
                  <a:gd name="T65" fmla="*/ 200 h 215"/>
                  <a:gd name="T66" fmla="*/ 277 w 345"/>
                  <a:gd name="T67" fmla="*/ 196 h 215"/>
                  <a:gd name="T68" fmla="*/ 327 w 345"/>
                  <a:gd name="T69" fmla="*/ 196 h 215"/>
                  <a:gd name="T70" fmla="*/ 345 w 345"/>
                  <a:gd name="T71" fmla="*/ 7 h 215"/>
                  <a:gd name="T72" fmla="*/ 345 w 345"/>
                  <a:gd name="T73" fmla="*/ 6 h 215"/>
                  <a:gd name="T74" fmla="*/ 345 w 345"/>
                  <a:gd name="T75" fmla="*/ 4 h 215"/>
                  <a:gd name="T76" fmla="*/ 339 w 345"/>
                  <a:gd name="T7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5" h="215">
                    <a:moveTo>
                      <a:pt x="100" y="153"/>
                    </a:moveTo>
                    <a:cubicBezTo>
                      <a:pt x="99" y="126"/>
                      <a:pt x="99" y="46"/>
                      <a:pt x="122" y="25"/>
                    </a:cubicBezTo>
                    <a:cubicBezTo>
                      <a:pt x="135" y="13"/>
                      <a:pt x="150" y="8"/>
                      <a:pt x="165" y="8"/>
                    </a:cubicBezTo>
                    <a:cubicBezTo>
                      <a:pt x="181" y="8"/>
                      <a:pt x="196" y="14"/>
                      <a:pt x="206" y="21"/>
                    </a:cubicBezTo>
                    <a:cubicBezTo>
                      <a:pt x="224" y="34"/>
                      <a:pt x="245" y="67"/>
                      <a:pt x="229" y="164"/>
                    </a:cubicBezTo>
                    <a:cubicBezTo>
                      <a:pt x="233" y="166"/>
                      <a:pt x="238" y="167"/>
                      <a:pt x="242" y="168"/>
                    </a:cubicBezTo>
                    <a:cubicBezTo>
                      <a:pt x="242" y="168"/>
                      <a:pt x="242" y="168"/>
                      <a:pt x="242" y="168"/>
                    </a:cubicBezTo>
                    <a:cubicBezTo>
                      <a:pt x="242" y="168"/>
                      <a:pt x="242" y="168"/>
                      <a:pt x="242" y="168"/>
                    </a:cubicBezTo>
                    <a:cubicBezTo>
                      <a:pt x="242" y="168"/>
                      <a:pt x="242" y="168"/>
                      <a:pt x="242" y="168"/>
                    </a:cubicBezTo>
                    <a:cubicBezTo>
                      <a:pt x="242" y="168"/>
                      <a:pt x="242" y="168"/>
                      <a:pt x="242" y="168"/>
                    </a:cubicBezTo>
                    <a:cubicBezTo>
                      <a:pt x="242" y="168"/>
                      <a:pt x="242" y="168"/>
                      <a:pt x="242" y="168"/>
                    </a:cubicBezTo>
                    <a:cubicBezTo>
                      <a:pt x="242" y="168"/>
                      <a:pt x="242" y="168"/>
                      <a:pt x="242" y="168"/>
                    </a:cubicBezTo>
                    <a:cubicBezTo>
                      <a:pt x="239" y="176"/>
                      <a:pt x="237" y="183"/>
                      <a:pt x="235" y="190"/>
                    </a:cubicBezTo>
                    <a:cubicBezTo>
                      <a:pt x="232" y="198"/>
                      <a:pt x="229" y="207"/>
                      <a:pt x="227" y="214"/>
                    </a:cubicBezTo>
                    <a:cubicBezTo>
                      <a:pt x="227" y="215"/>
                      <a:pt x="227" y="215"/>
                      <a:pt x="227" y="215"/>
                    </a:cubicBezTo>
                    <a:cubicBezTo>
                      <a:pt x="86" y="215"/>
                      <a:pt x="86" y="215"/>
                      <a:pt x="86" y="215"/>
                    </a:cubicBezTo>
                    <a:cubicBezTo>
                      <a:pt x="86" y="215"/>
                      <a:pt x="86" y="215"/>
                      <a:pt x="86" y="215"/>
                    </a:cubicBezTo>
                    <a:cubicBezTo>
                      <a:pt x="86" y="215"/>
                      <a:pt x="86" y="215"/>
                      <a:pt x="86" y="215"/>
                    </a:cubicBezTo>
                    <a:cubicBezTo>
                      <a:pt x="48" y="215"/>
                      <a:pt x="48" y="215"/>
                      <a:pt x="48" y="215"/>
                    </a:cubicBezTo>
                    <a:cubicBezTo>
                      <a:pt x="63" y="186"/>
                      <a:pt x="81" y="155"/>
                      <a:pt x="88" y="154"/>
                    </a:cubicBezTo>
                    <a:cubicBezTo>
                      <a:pt x="89" y="171"/>
                      <a:pt x="89" y="171"/>
                      <a:pt x="89" y="171"/>
                    </a:cubicBezTo>
                    <a:cubicBezTo>
                      <a:pt x="91" y="154"/>
                      <a:pt x="94" y="154"/>
                      <a:pt x="94" y="154"/>
                    </a:cubicBezTo>
                    <a:cubicBezTo>
                      <a:pt x="94" y="154"/>
                      <a:pt x="96" y="153"/>
                      <a:pt x="100" y="153"/>
                    </a:cubicBezTo>
                    <a:moveTo>
                      <a:pt x="339" y="0"/>
                    </a:moveTo>
                    <a:cubicBezTo>
                      <a:pt x="28" y="0"/>
                      <a:pt x="28" y="0"/>
                      <a:pt x="28" y="0"/>
                    </a:cubicBezTo>
                    <a:cubicBezTo>
                      <a:pt x="23" y="0"/>
                      <a:pt x="19" y="4"/>
                      <a:pt x="18" y="9"/>
                    </a:cubicBezTo>
                    <a:cubicBezTo>
                      <a:pt x="0" y="208"/>
                      <a:pt x="0" y="208"/>
                      <a:pt x="0" y="208"/>
                    </a:cubicBezTo>
                    <a:cubicBezTo>
                      <a:pt x="0" y="208"/>
                      <a:pt x="0" y="208"/>
                      <a:pt x="0" y="208"/>
                    </a:cubicBezTo>
                    <a:cubicBezTo>
                      <a:pt x="0" y="210"/>
                      <a:pt x="0" y="212"/>
                      <a:pt x="1" y="213"/>
                    </a:cubicBezTo>
                    <a:cubicBezTo>
                      <a:pt x="2" y="214"/>
                      <a:pt x="3" y="215"/>
                      <a:pt x="6" y="215"/>
                    </a:cubicBezTo>
                    <a:cubicBezTo>
                      <a:pt x="281" y="215"/>
                      <a:pt x="281" y="215"/>
                      <a:pt x="281" y="215"/>
                    </a:cubicBezTo>
                    <a:cubicBezTo>
                      <a:pt x="281" y="200"/>
                      <a:pt x="281" y="200"/>
                      <a:pt x="281" y="200"/>
                    </a:cubicBezTo>
                    <a:cubicBezTo>
                      <a:pt x="277" y="200"/>
                      <a:pt x="277" y="200"/>
                      <a:pt x="277" y="200"/>
                    </a:cubicBezTo>
                    <a:cubicBezTo>
                      <a:pt x="277" y="196"/>
                      <a:pt x="277" y="196"/>
                      <a:pt x="277" y="196"/>
                    </a:cubicBezTo>
                    <a:cubicBezTo>
                      <a:pt x="327" y="196"/>
                      <a:pt x="327" y="196"/>
                      <a:pt x="327" y="196"/>
                    </a:cubicBezTo>
                    <a:cubicBezTo>
                      <a:pt x="345" y="7"/>
                      <a:pt x="345" y="7"/>
                      <a:pt x="345" y="7"/>
                    </a:cubicBezTo>
                    <a:cubicBezTo>
                      <a:pt x="345" y="6"/>
                      <a:pt x="345" y="6"/>
                      <a:pt x="345" y="6"/>
                    </a:cubicBezTo>
                    <a:cubicBezTo>
                      <a:pt x="345" y="5"/>
                      <a:pt x="345" y="5"/>
                      <a:pt x="345" y="4"/>
                    </a:cubicBezTo>
                    <a:cubicBezTo>
                      <a:pt x="344" y="1"/>
                      <a:pt x="342" y="0"/>
                      <a:pt x="339" y="0"/>
                    </a:cubicBezTo>
                  </a:path>
                </a:pathLst>
              </a:custGeom>
              <a:solidFill>
                <a:srgbClr val="FE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28">
                <a:extLst>
                  <a:ext uri="{FF2B5EF4-FFF2-40B4-BE49-F238E27FC236}">
                    <a16:creationId xmlns:a16="http://schemas.microsoft.com/office/drawing/2014/main" id="{1097C8F0-35B1-4792-A7B8-76BF9B57E643}"/>
                  </a:ext>
                </a:extLst>
              </p:cNvPr>
              <p:cNvSpPr>
                <a:spLocks/>
              </p:cNvSpPr>
              <p:nvPr/>
            </p:nvSpPr>
            <p:spPr bwMode="auto">
              <a:xfrm>
                <a:off x="6273" y="1532"/>
                <a:ext cx="363" cy="416"/>
              </a:xfrm>
              <a:custGeom>
                <a:avLst/>
                <a:gdLst>
                  <a:gd name="T0" fmla="*/ 7 w 153"/>
                  <a:gd name="T1" fmla="*/ 162 h 175"/>
                  <a:gd name="T2" fmla="*/ 28 w 153"/>
                  <a:gd name="T3" fmla="*/ 25 h 175"/>
                  <a:gd name="T4" fmla="*/ 112 w 153"/>
                  <a:gd name="T5" fmla="*/ 21 h 175"/>
                  <a:gd name="T6" fmla="*/ 133 w 153"/>
                  <a:gd name="T7" fmla="*/ 175 h 175"/>
                  <a:gd name="T8" fmla="*/ 7 w 153"/>
                  <a:gd name="T9" fmla="*/ 162 h 175"/>
                </a:gdLst>
                <a:ahLst/>
                <a:cxnLst>
                  <a:cxn ang="0">
                    <a:pos x="T0" y="T1"/>
                  </a:cxn>
                  <a:cxn ang="0">
                    <a:pos x="T2" y="T3"/>
                  </a:cxn>
                  <a:cxn ang="0">
                    <a:pos x="T4" y="T5"/>
                  </a:cxn>
                  <a:cxn ang="0">
                    <a:pos x="T6" y="T7"/>
                  </a:cxn>
                  <a:cxn ang="0">
                    <a:pos x="T8" y="T9"/>
                  </a:cxn>
                </a:cxnLst>
                <a:rect l="0" t="0" r="r" b="b"/>
                <a:pathLst>
                  <a:path w="153" h="175">
                    <a:moveTo>
                      <a:pt x="7" y="162"/>
                    </a:moveTo>
                    <a:cubicBezTo>
                      <a:pt x="7" y="162"/>
                      <a:pt x="0" y="51"/>
                      <a:pt x="28" y="25"/>
                    </a:cubicBezTo>
                    <a:cubicBezTo>
                      <a:pt x="55" y="0"/>
                      <a:pt x="92" y="7"/>
                      <a:pt x="112" y="21"/>
                    </a:cubicBezTo>
                    <a:cubicBezTo>
                      <a:pt x="131" y="34"/>
                      <a:pt x="153" y="70"/>
                      <a:pt x="133" y="175"/>
                    </a:cubicBezTo>
                    <a:cubicBezTo>
                      <a:pt x="7" y="162"/>
                      <a:pt x="7" y="162"/>
                      <a:pt x="7" y="162"/>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29">
                <a:extLst>
                  <a:ext uri="{FF2B5EF4-FFF2-40B4-BE49-F238E27FC236}">
                    <a16:creationId xmlns:a16="http://schemas.microsoft.com/office/drawing/2014/main" id="{FC8C5DFB-95C7-4C74-95F8-955191F08940}"/>
                  </a:ext>
                </a:extLst>
              </p:cNvPr>
              <p:cNvSpPr>
                <a:spLocks/>
              </p:cNvSpPr>
              <p:nvPr/>
            </p:nvSpPr>
            <p:spPr bwMode="auto">
              <a:xfrm>
                <a:off x="6254" y="1891"/>
                <a:ext cx="370" cy="152"/>
              </a:xfrm>
              <a:custGeom>
                <a:avLst/>
                <a:gdLst>
                  <a:gd name="T0" fmla="*/ 141 w 156"/>
                  <a:gd name="T1" fmla="*/ 64 h 64"/>
                  <a:gd name="T2" fmla="*/ 141 w 156"/>
                  <a:gd name="T3" fmla="*/ 63 h 64"/>
                  <a:gd name="T4" fmla="*/ 149 w 156"/>
                  <a:gd name="T5" fmla="*/ 39 h 64"/>
                  <a:gd name="T6" fmla="*/ 156 w 156"/>
                  <a:gd name="T7" fmla="*/ 17 h 64"/>
                  <a:gd name="T8" fmla="*/ 108 w 156"/>
                  <a:gd name="T9" fmla="*/ 6 h 64"/>
                  <a:gd name="T10" fmla="*/ 56 w 156"/>
                  <a:gd name="T11" fmla="*/ 0 h 64"/>
                  <a:gd name="T12" fmla="*/ 8 w 156"/>
                  <a:gd name="T13" fmla="*/ 3 h 64"/>
                  <a:gd name="T14" fmla="*/ 2 w 156"/>
                  <a:gd name="T15" fmla="*/ 27 h 64"/>
                  <a:gd name="T16" fmla="*/ 0 w 156"/>
                  <a:gd name="T17" fmla="*/ 64 h 64"/>
                  <a:gd name="T18" fmla="*/ 141 w 156"/>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64">
                    <a:moveTo>
                      <a:pt x="141" y="64"/>
                    </a:moveTo>
                    <a:cubicBezTo>
                      <a:pt x="141" y="63"/>
                      <a:pt x="141" y="63"/>
                      <a:pt x="141" y="63"/>
                    </a:cubicBezTo>
                    <a:cubicBezTo>
                      <a:pt x="143" y="56"/>
                      <a:pt x="146" y="47"/>
                      <a:pt x="149" y="39"/>
                    </a:cubicBezTo>
                    <a:cubicBezTo>
                      <a:pt x="151" y="32"/>
                      <a:pt x="153" y="25"/>
                      <a:pt x="156" y="17"/>
                    </a:cubicBezTo>
                    <a:cubicBezTo>
                      <a:pt x="140" y="12"/>
                      <a:pt x="124" y="8"/>
                      <a:pt x="108" y="6"/>
                    </a:cubicBezTo>
                    <a:cubicBezTo>
                      <a:pt x="91" y="3"/>
                      <a:pt x="74" y="1"/>
                      <a:pt x="56" y="0"/>
                    </a:cubicBezTo>
                    <a:cubicBezTo>
                      <a:pt x="34" y="0"/>
                      <a:pt x="8" y="3"/>
                      <a:pt x="8" y="3"/>
                    </a:cubicBezTo>
                    <a:cubicBezTo>
                      <a:pt x="8" y="3"/>
                      <a:pt x="4" y="4"/>
                      <a:pt x="2" y="27"/>
                    </a:cubicBezTo>
                    <a:cubicBezTo>
                      <a:pt x="1" y="36"/>
                      <a:pt x="1" y="48"/>
                      <a:pt x="0" y="64"/>
                    </a:cubicBezTo>
                    <a:cubicBezTo>
                      <a:pt x="141" y="64"/>
                      <a:pt x="141" y="64"/>
                      <a:pt x="141" y="64"/>
                    </a:cubicBezTo>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30">
                <a:extLst>
                  <a:ext uri="{FF2B5EF4-FFF2-40B4-BE49-F238E27FC236}">
                    <a16:creationId xmlns:a16="http://schemas.microsoft.com/office/drawing/2014/main" id="{50182EEC-3528-41F8-92E7-792875ED0559}"/>
                  </a:ext>
                </a:extLst>
              </p:cNvPr>
              <p:cNvSpPr>
                <a:spLocks/>
              </p:cNvSpPr>
              <p:nvPr/>
            </p:nvSpPr>
            <p:spPr bwMode="auto">
              <a:xfrm>
                <a:off x="6254" y="1891"/>
                <a:ext cx="370" cy="152"/>
              </a:xfrm>
              <a:custGeom>
                <a:avLst/>
                <a:gdLst>
                  <a:gd name="T0" fmla="*/ 141 w 156"/>
                  <a:gd name="T1" fmla="*/ 64 h 64"/>
                  <a:gd name="T2" fmla="*/ 141 w 156"/>
                  <a:gd name="T3" fmla="*/ 63 h 64"/>
                  <a:gd name="T4" fmla="*/ 149 w 156"/>
                  <a:gd name="T5" fmla="*/ 39 h 64"/>
                  <a:gd name="T6" fmla="*/ 156 w 156"/>
                  <a:gd name="T7" fmla="*/ 17 h 64"/>
                  <a:gd name="T8" fmla="*/ 108 w 156"/>
                  <a:gd name="T9" fmla="*/ 6 h 64"/>
                  <a:gd name="T10" fmla="*/ 56 w 156"/>
                  <a:gd name="T11" fmla="*/ 0 h 64"/>
                  <a:gd name="T12" fmla="*/ 8 w 156"/>
                  <a:gd name="T13" fmla="*/ 3 h 64"/>
                  <a:gd name="T14" fmla="*/ 2 w 156"/>
                  <a:gd name="T15" fmla="*/ 27 h 64"/>
                  <a:gd name="T16" fmla="*/ 0 w 156"/>
                  <a:gd name="T17" fmla="*/ 64 h 64"/>
                  <a:gd name="T18" fmla="*/ 141 w 156"/>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64">
                    <a:moveTo>
                      <a:pt x="141" y="64"/>
                    </a:moveTo>
                    <a:cubicBezTo>
                      <a:pt x="141" y="63"/>
                      <a:pt x="141" y="63"/>
                      <a:pt x="141" y="63"/>
                    </a:cubicBezTo>
                    <a:cubicBezTo>
                      <a:pt x="143" y="56"/>
                      <a:pt x="146" y="47"/>
                      <a:pt x="149" y="39"/>
                    </a:cubicBezTo>
                    <a:cubicBezTo>
                      <a:pt x="151" y="32"/>
                      <a:pt x="153" y="25"/>
                      <a:pt x="156" y="17"/>
                    </a:cubicBezTo>
                    <a:cubicBezTo>
                      <a:pt x="140" y="12"/>
                      <a:pt x="124" y="8"/>
                      <a:pt x="108" y="6"/>
                    </a:cubicBezTo>
                    <a:cubicBezTo>
                      <a:pt x="91" y="3"/>
                      <a:pt x="74" y="1"/>
                      <a:pt x="56" y="0"/>
                    </a:cubicBezTo>
                    <a:cubicBezTo>
                      <a:pt x="34" y="0"/>
                      <a:pt x="8" y="3"/>
                      <a:pt x="8" y="3"/>
                    </a:cubicBezTo>
                    <a:cubicBezTo>
                      <a:pt x="8" y="3"/>
                      <a:pt x="4" y="4"/>
                      <a:pt x="2" y="27"/>
                    </a:cubicBezTo>
                    <a:cubicBezTo>
                      <a:pt x="1" y="35"/>
                      <a:pt x="1" y="47"/>
                      <a:pt x="0" y="64"/>
                    </a:cubicBezTo>
                    <a:cubicBezTo>
                      <a:pt x="141" y="64"/>
                      <a:pt x="141" y="64"/>
                      <a:pt x="141" y="64"/>
                    </a:cubicBezTo>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31">
                <a:extLst>
                  <a:ext uri="{FF2B5EF4-FFF2-40B4-BE49-F238E27FC236}">
                    <a16:creationId xmlns:a16="http://schemas.microsoft.com/office/drawing/2014/main" id="{34E28346-6ABF-4A50-93B8-D1D04F41A6FE}"/>
                  </a:ext>
                </a:extLst>
              </p:cNvPr>
              <p:cNvSpPr>
                <a:spLocks/>
              </p:cNvSpPr>
              <p:nvPr/>
            </p:nvSpPr>
            <p:spPr bwMode="auto">
              <a:xfrm>
                <a:off x="6254" y="1891"/>
                <a:ext cx="370" cy="152"/>
              </a:xfrm>
              <a:custGeom>
                <a:avLst/>
                <a:gdLst>
                  <a:gd name="T0" fmla="*/ 54 w 156"/>
                  <a:gd name="T1" fmla="*/ 0 h 64"/>
                  <a:gd name="T2" fmla="*/ 8 w 156"/>
                  <a:gd name="T3" fmla="*/ 3 h 64"/>
                  <a:gd name="T4" fmla="*/ 3 w 156"/>
                  <a:gd name="T5" fmla="*/ 20 h 64"/>
                  <a:gd name="T6" fmla="*/ 4 w 156"/>
                  <a:gd name="T7" fmla="*/ 31 h 64"/>
                  <a:gd name="T8" fmla="*/ 4 w 156"/>
                  <a:gd name="T9" fmla="*/ 31 h 64"/>
                  <a:gd name="T10" fmla="*/ 6 w 156"/>
                  <a:gd name="T11" fmla="*/ 64 h 64"/>
                  <a:gd name="T12" fmla="*/ 0 w 156"/>
                  <a:gd name="T13" fmla="*/ 64 h 64"/>
                  <a:gd name="T14" fmla="*/ 0 w 156"/>
                  <a:gd name="T15" fmla="*/ 64 h 64"/>
                  <a:gd name="T16" fmla="*/ 141 w 156"/>
                  <a:gd name="T17" fmla="*/ 64 h 64"/>
                  <a:gd name="T18" fmla="*/ 141 w 156"/>
                  <a:gd name="T19" fmla="*/ 63 h 64"/>
                  <a:gd name="T20" fmla="*/ 149 w 156"/>
                  <a:gd name="T21" fmla="*/ 39 h 64"/>
                  <a:gd name="T22" fmla="*/ 156 w 156"/>
                  <a:gd name="T23" fmla="*/ 17 h 64"/>
                  <a:gd name="T24" fmla="*/ 108 w 156"/>
                  <a:gd name="T25" fmla="*/ 6 h 64"/>
                  <a:gd name="T26" fmla="*/ 98 w 156"/>
                  <a:gd name="T27" fmla="*/ 4 h 64"/>
                  <a:gd name="T28" fmla="*/ 103 w 156"/>
                  <a:gd name="T29" fmla="*/ 10 h 64"/>
                  <a:gd name="T30" fmla="*/ 66 w 156"/>
                  <a:gd name="T31" fmla="*/ 26 h 64"/>
                  <a:gd name="T32" fmla="*/ 58 w 156"/>
                  <a:gd name="T33" fmla="*/ 5 h 64"/>
                  <a:gd name="T34" fmla="*/ 64 w 156"/>
                  <a:gd name="T35" fmla="*/ 1 h 64"/>
                  <a:gd name="T36" fmla="*/ 56 w 156"/>
                  <a:gd name="T37" fmla="*/ 0 h 64"/>
                  <a:gd name="T38" fmla="*/ 54 w 156"/>
                  <a:gd name="T3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64">
                    <a:moveTo>
                      <a:pt x="54" y="0"/>
                    </a:moveTo>
                    <a:cubicBezTo>
                      <a:pt x="32" y="0"/>
                      <a:pt x="8" y="3"/>
                      <a:pt x="8" y="3"/>
                    </a:cubicBezTo>
                    <a:cubicBezTo>
                      <a:pt x="8" y="3"/>
                      <a:pt x="5" y="3"/>
                      <a:pt x="3" y="20"/>
                    </a:cubicBezTo>
                    <a:cubicBezTo>
                      <a:pt x="4" y="31"/>
                      <a:pt x="4" y="31"/>
                      <a:pt x="4" y="31"/>
                    </a:cubicBezTo>
                    <a:cubicBezTo>
                      <a:pt x="4" y="31"/>
                      <a:pt x="4" y="31"/>
                      <a:pt x="4" y="31"/>
                    </a:cubicBezTo>
                    <a:cubicBezTo>
                      <a:pt x="6" y="64"/>
                      <a:pt x="6" y="64"/>
                      <a:pt x="6" y="64"/>
                    </a:cubicBezTo>
                    <a:cubicBezTo>
                      <a:pt x="0" y="64"/>
                      <a:pt x="0" y="64"/>
                      <a:pt x="0" y="64"/>
                    </a:cubicBezTo>
                    <a:cubicBezTo>
                      <a:pt x="0" y="64"/>
                      <a:pt x="0" y="64"/>
                      <a:pt x="0" y="64"/>
                    </a:cubicBezTo>
                    <a:cubicBezTo>
                      <a:pt x="141" y="64"/>
                      <a:pt x="141" y="64"/>
                      <a:pt x="141" y="64"/>
                    </a:cubicBezTo>
                    <a:cubicBezTo>
                      <a:pt x="141" y="63"/>
                      <a:pt x="141" y="63"/>
                      <a:pt x="141" y="63"/>
                    </a:cubicBezTo>
                    <a:cubicBezTo>
                      <a:pt x="143" y="56"/>
                      <a:pt x="146" y="47"/>
                      <a:pt x="149" y="39"/>
                    </a:cubicBezTo>
                    <a:cubicBezTo>
                      <a:pt x="151" y="32"/>
                      <a:pt x="153" y="25"/>
                      <a:pt x="156" y="17"/>
                    </a:cubicBezTo>
                    <a:cubicBezTo>
                      <a:pt x="140" y="12"/>
                      <a:pt x="124" y="8"/>
                      <a:pt x="108" y="6"/>
                    </a:cubicBezTo>
                    <a:cubicBezTo>
                      <a:pt x="105" y="5"/>
                      <a:pt x="101" y="5"/>
                      <a:pt x="98" y="4"/>
                    </a:cubicBezTo>
                    <a:cubicBezTo>
                      <a:pt x="99" y="6"/>
                      <a:pt x="101" y="8"/>
                      <a:pt x="103" y="10"/>
                    </a:cubicBezTo>
                    <a:cubicBezTo>
                      <a:pt x="103" y="10"/>
                      <a:pt x="94" y="22"/>
                      <a:pt x="66" y="26"/>
                    </a:cubicBezTo>
                    <a:cubicBezTo>
                      <a:pt x="66" y="26"/>
                      <a:pt x="52" y="17"/>
                      <a:pt x="58" y="5"/>
                    </a:cubicBezTo>
                    <a:cubicBezTo>
                      <a:pt x="58" y="5"/>
                      <a:pt x="61" y="5"/>
                      <a:pt x="64" y="1"/>
                    </a:cubicBezTo>
                    <a:cubicBezTo>
                      <a:pt x="61" y="1"/>
                      <a:pt x="59" y="0"/>
                      <a:pt x="56" y="0"/>
                    </a:cubicBezTo>
                    <a:cubicBezTo>
                      <a:pt x="56" y="0"/>
                      <a:pt x="55" y="0"/>
                      <a:pt x="54" y="0"/>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32">
                <a:extLst>
                  <a:ext uri="{FF2B5EF4-FFF2-40B4-BE49-F238E27FC236}">
                    <a16:creationId xmlns:a16="http://schemas.microsoft.com/office/drawing/2014/main" id="{B49FFFEF-867D-45A9-AD11-F04399145761}"/>
                  </a:ext>
                </a:extLst>
              </p:cNvPr>
              <p:cNvSpPr>
                <a:spLocks/>
              </p:cNvSpPr>
              <p:nvPr/>
            </p:nvSpPr>
            <p:spPr bwMode="auto">
              <a:xfrm>
                <a:off x="6164" y="1898"/>
                <a:ext cx="104" cy="145"/>
              </a:xfrm>
              <a:custGeom>
                <a:avLst/>
                <a:gdLst>
                  <a:gd name="T0" fmla="*/ 44 w 44"/>
                  <a:gd name="T1" fmla="*/ 61 h 61"/>
                  <a:gd name="T2" fmla="*/ 42 w 44"/>
                  <a:gd name="T3" fmla="*/ 28 h 61"/>
                  <a:gd name="T4" fmla="*/ 40 w 44"/>
                  <a:gd name="T5" fmla="*/ 0 h 61"/>
                  <a:gd name="T6" fmla="*/ 0 w 44"/>
                  <a:gd name="T7" fmla="*/ 61 h 61"/>
                  <a:gd name="T8" fmla="*/ 44 w 44"/>
                  <a:gd name="T9" fmla="*/ 61 h 61"/>
                </a:gdLst>
                <a:ahLst/>
                <a:cxnLst>
                  <a:cxn ang="0">
                    <a:pos x="T0" y="T1"/>
                  </a:cxn>
                  <a:cxn ang="0">
                    <a:pos x="T2" y="T3"/>
                  </a:cxn>
                  <a:cxn ang="0">
                    <a:pos x="T4" y="T5"/>
                  </a:cxn>
                  <a:cxn ang="0">
                    <a:pos x="T6" y="T7"/>
                  </a:cxn>
                  <a:cxn ang="0">
                    <a:pos x="T8" y="T9"/>
                  </a:cxn>
                </a:cxnLst>
                <a:rect l="0" t="0" r="r" b="b"/>
                <a:pathLst>
                  <a:path w="44" h="61">
                    <a:moveTo>
                      <a:pt x="44" y="61"/>
                    </a:moveTo>
                    <a:cubicBezTo>
                      <a:pt x="42" y="28"/>
                      <a:pt x="42" y="28"/>
                      <a:pt x="42" y="28"/>
                    </a:cubicBezTo>
                    <a:cubicBezTo>
                      <a:pt x="40" y="0"/>
                      <a:pt x="40" y="0"/>
                      <a:pt x="40" y="0"/>
                    </a:cubicBezTo>
                    <a:cubicBezTo>
                      <a:pt x="33" y="1"/>
                      <a:pt x="15" y="32"/>
                      <a:pt x="0" y="61"/>
                    </a:cubicBezTo>
                    <a:cubicBezTo>
                      <a:pt x="44" y="61"/>
                      <a:pt x="44" y="61"/>
                      <a:pt x="44" y="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33">
                <a:extLst>
                  <a:ext uri="{FF2B5EF4-FFF2-40B4-BE49-F238E27FC236}">
                    <a16:creationId xmlns:a16="http://schemas.microsoft.com/office/drawing/2014/main" id="{4F1E3864-DD00-4757-A88E-060FB3A7F231}"/>
                  </a:ext>
                </a:extLst>
              </p:cNvPr>
              <p:cNvSpPr>
                <a:spLocks/>
              </p:cNvSpPr>
              <p:nvPr/>
            </p:nvSpPr>
            <p:spPr bwMode="auto">
              <a:xfrm>
                <a:off x="6213" y="1964"/>
                <a:ext cx="55" cy="79"/>
              </a:xfrm>
              <a:custGeom>
                <a:avLst/>
                <a:gdLst>
                  <a:gd name="T0" fmla="*/ 21 w 23"/>
                  <a:gd name="T1" fmla="*/ 0 h 33"/>
                  <a:gd name="T2" fmla="*/ 0 w 23"/>
                  <a:gd name="T3" fmla="*/ 33 h 33"/>
                  <a:gd name="T4" fmla="*/ 23 w 23"/>
                  <a:gd name="T5" fmla="*/ 33 h 33"/>
                  <a:gd name="T6" fmla="*/ 21 w 23"/>
                  <a:gd name="T7" fmla="*/ 0 h 33"/>
                </a:gdLst>
                <a:ahLst/>
                <a:cxnLst>
                  <a:cxn ang="0">
                    <a:pos x="T0" y="T1"/>
                  </a:cxn>
                  <a:cxn ang="0">
                    <a:pos x="T2" y="T3"/>
                  </a:cxn>
                  <a:cxn ang="0">
                    <a:pos x="T4" y="T5"/>
                  </a:cxn>
                  <a:cxn ang="0">
                    <a:pos x="T6" y="T7"/>
                  </a:cxn>
                </a:cxnLst>
                <a:rect l="0" t="0" r="r" b="b"/>
                <a:pathLst>
                  <a:path w="23" h="33">
                    <a:moveTo>
                      <a:pt x="21" y="0"/>
                    </a:moveTo>
                    <a:cubicBezTo>
                      <a:pt x="17" y="4"/>
                      <a:pt x="7" y="16"/>
                      <a:pt x="0" y="33"/>
                    </a:cubicBezTo>
                    <a:cubicBezTo>
                      <a:pt x="23" y="33"/>
                      <a:pt x="23" y="33"/>
                      <a:pt x="23" y="33"/>
                    </a:cubicBezTo>
                    <a:cubicBezTo>
                      <a:pt x="21" y="0"/>
                      <a:pt x="21" y="0"/>
                      <a:pt x="21"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34">
                <a:extLst>
                  <a:ext uri="{FF2B5EF4-FFF2-40B4-BE49-F238E27FC236}">
                    <a16:creationId xmlns:a16="http://schemas.microsoft.com/office/drawing/2014/main" id="{1B2AC6BA-65EC-4139-B092-1FD1688DC6D2}"/>
                  </a:ext>
                </a:extLst>
              </p:cNvPr>
              <p:cNvSpPr>
                <a:spLocks/>
              </p:cNvSpPr>
              <p:nvPr/>
            </p:nvSpPr>
            <p:spPr bwMode="auto">
              <a:xfrm>
                <a:off x="6586" y="1931"/>
                <a:ext cx="86" cy="112"/>
              </a:xfrm>
              <a:custGeom>
                <a:avLst/>
                <a:gdLst>
                  <a:gd name="T0" fmla="*/ 36 w 36"/>
                  <a:gd name="T1" fmla="*/ 47 h 47"/>
                  <a:gd name="T2" fmla="*/ 16 w 36"/>
                  <a:gd name="T3" fmla="*/ 0 h 47"/>
                  <a:gd name="T4" fmla="*/ 0 w 36"/>
                  <a:gd name="T5" fmla="*/ 47 h 47"/>
                  <a:gd name="T6" fmla="*/ 36 w 36"/>
                  <a:gd name="T7" fmla="*/ 47 h 47"/>
                </a:gdLst>
                <a:ahLst/>
                <a:cxnLst>
                  <a:cxn ang="0">
                    <a:pos x="T0" y="T1"/>
                  </a:cxn>
                  <a:cxn ang="0">
                    <a:pos x="T2" y="T3"/>
                  </a:cxn>
                  <a:cxn ang="0">
                    <a:pos x="T4" y="T5"/>
                  </a:cxn>
                  <a:cxn ang="0">
                    <a:pos x="T6" y="T7"/>
                  </a:cxn>
                </a:cxnLst>
                <a:rect l="0" t="0" r="r" b="b"/>
                <a:pathLst>
                  <a:path w="36" h="47">
                    <a:moveTo>
                      <a:pt x="36" y="47"/>
                    </a:moveTo>
                    <a:cubicBezTo>
                      <a:pt x="24" y="11"/>
                      <a:pt x="16" y="0"/>
                      <a:pt x="16" y="0"/>
                    </a:cubicBezTo>
                    <a:cubicBezTo>
                      <a:pt x="0" y="47"/>
                      <a:pt x="0" y="47"/>
                      <a:pt x="0" y="47"/>
                    </a:cubicBezTo>
                    <a:lnTo>
                      <a:pt x="36"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35">
                <a:extLst>
                  <a:ext uri="{FF2B5EF4-FFF2-40B4-BE49-F238E27FC236}">
                    <a16:creationId xmlns:a16="http://schemas.microsoft.com/office/drawing/2014/main" id="{FEEA1340-8085-4F34-99AF-366D4DD9C140}"/>
                  </a:ext>
                </a:extLst>
              </p:cNvPr>
              <p:cNvSpPr>
                <a:spLocks/>
              </p:cNvSpPr>
              <p:nvPr/>
            </p:nvSpPr>
            <p:spPr bwMode="auto">
              <a:xfrm>
                <a:off x="6377" y="1805"/>
                <a:ext cx="121" cy="147"/>
              </a:xfrm>
              <a:custGeom>
                <a:avLst/>
                <a:gdLst>
                  <a:gd name="T0" fmla="*/ 14 w 51"/>
                  <a:gd name="T1" fmla="*/ 62 h 62"/>
                  <a:gd name="T2" fmla="*/ 51 w 51"/>
                  <a:gd name="T3" fmla="*/ 46 h 62"/>
                  <a:gd name="T4" fmla="*/ 48 w 51"/>
                  <a:gd name="T5" fmla="*/ 0 h 62"/>
                  <a:gd name="T6" fmla="*/ 14 w 51"/>
                  <a:gd name="T7" fmla="*/ 6 h 62"/>
                  <a:gd name="T8" fmla="*/ 15 w 51"/>
                  <a:gd name="T9" fmla="*/ 20 h 62"/>
                  <a:gd name="T10" fmla="*/ 6 w 51"/>
                  <a:gd name="T11" fmla="*/ 41 h 62"/>
                  <a:gd name="T12" fmla="*/ 14 w 51"/>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14" y="62"/>
                    </a:moveTo>
                    <a:cubicBezTo>
                      <a:pt x="42" y="58"/>
                      <a:pt x="51" y="46"/>
                      <a:pt x="51" y="46"/>
                    </a:cubicBezTo>
                    <a:cubicBezTo>
                      <a:pt x="33" y="29"/>
                      <a:pt x="48" y="0"/>
                      <a:pt x="48" y="0"/>
                    </a:cubicBezTo>
                    <a:cubicBezTo>
                      <a:pt x="14" y="6"/>
                      <a:pt x="14" y="6"/>
                      <a:pt x="14" y="6"/>
                    </a:cubicBezTo>
                    <a:cubicBezTo>
                      <a:pt x="14" y="12"/>
                      <a:pt x="15" y="16"/>
                      <a:pt x="15" y="20"/>
                    </a:cubicBezTo>
                    <a:cubicBezTo>
                      <a:pt x="15" y="41"/>
                      <a:pt x="6" y="41"/>
                      <a:pt x="6" y="41"/>
                    </a:cubicBezTo>
                    <a:cubicBezTo>
                      <a:pt x="0" y="53"/>
                      <a:pt x="14" y="62"/>
                      <a:pt x="14" y="62"/>
                    </a:cubicBezTo>
                  </a:path>
                </a:pathLst>
              </a:custGeom>
              <a:solidFill>
                <a:srgbClr val="EEC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36">
                <a:extLst>
                  <a:ext uri="{FF2B5EF4-FFF2-40B4-BE49-F238E27FC236}">
                    <a16:creationId xmlns:a16="http://schemas.microsoft.com/office/drawing/2014/main" id="{57B619A7-5DD3-436A-8830-2AD80B3C07C4}"/>
                  </a:ext>
                </a:extLst>
              </p:cNvPr>
              <p:cNvSpPr>
                <a:spLocks/>
              </p:cNvSpPr>
              <p:nvPr/>
            </p:nvSpPr>
            <p:spPr bwMode="auto">
              <a:xfrm>
                <a:off x="6413" y="1831"/>
                <a:ext cx="57" cy="22"/>
              </a:xfrm>
              <a:custGeom>
                <a:avLst/>
                <a:gdLst>
                  <a:gd name="T0" fmla="*/ 24 w 24"/>
                  <a:gd name="T1" fmla="*/ 0 h 9"/>
                  <a:gd name="T2" fmla="*/ 13 w 24"/>
                  <a:gd name="T3" fmla="*/ 3 h 9"/>
                  <a:gd name="T4" fmla="*/ 3 w 24"/>
                  <a:gd name="T5" fmla="*/ 4 h 9"/>
                  <a:gd name="T6" fmla="*/ 0 w 24"/>
                  <a:gd name="T7" fmla="*/ 4 h 9"/>
                  <a:gd name="T8" fmla="*/ 0 w 24"/>
                  <a:gd name="T9" fmla="*/ 9 h 9"/>
                  <a:gd name="T10" fmla="*/ 24 w 24"/>
                  <a:gd name="T11" fmla="*/ 0 h 9"/>
                </a:gdLst>
                <a:ahLst/>
                <a:cxnLst>
                  <a:cxn ang="0">
                    <a:pos x="T0" y="T1"/>
                  </a:cxn>
                  <a:cxn ang="0">
                    <a:pos x="T2" y="T3"/>
                  </a:cxn>
                  <a:cxn ang="0">
                    <a:pos x="T4" y="T5"/>
                  </a:cxn>
                  <a:cxn ang="0">
                    <a:pos x="T6" y="T7"/>
                  </a:cxn>
                  <a:cxn ang="0">
                    <a:pos x="T8" y="T9"/>
                  </a:cxn>
                  <a:cxn ang="0">
                    <a:pos x="T10" y="T11"/>
                  </a:cxn>
                </a:cxnLst>
                <a:rect l="0" t="0" r="r" b="b"/>
                <a:pathLst>
                  <a:path w="24" h="9">
                    <a:moveTo>
                      <a:pt x="24" y="0"/>
                    </a:moveTo>
                    <a:cubicBezTo>
                      <a:pt x="20" y="2"/>
                      <a:pt x="17" y="3"/>
                      <a:pt x="13" y="3"/>
                    </a:cubicBezTo>
                    <a:cubicBezTo>
                      <a:pt x="10" y="4"/>
                      <a:pt x="6" y="4"/>
                      <a:pt x="3" y="4"/>
                    </a:cubicBezTo>
                    <a:cubicBezTo>
                      <a:pt x="2" y="4"/>
                      <a:pt x="1" y="4"/>
                      <a:pt x="0" y="4"/>
                    </a:cubicBezTo>
                    <a:cubicBezTo>
                      <a:pt x="0" y="6"/>
                      <a:pt x="0" y="8"/>
                      <a:pt x="0" y="9"/>
                    </a:cubicBezTo>
                    <a:cubicBezTo>
                      <a:pt x="11" y="9"/>
                      <a:pt x="18" y="5"/>
                      <a:pt x="24" y="0"/>
                    </a:cubicBezTo>
                  </a:path>
                </a:pathLst>
              </a:custGeom>
              <a:solidFill>
                <a:srgbClr val="BE9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37">
                <a:extLst>
                  <a:ext uri="{FF2B5EF4-FFF2-40B4-BE49-F238E27FC236}">
                    <a16:creationId xmlns:a16="http://schemas.microsoft.com/office/drawing/2014/main" id="{28081B9A-7809-40CF-90FA-0C73060E4BC3}"/>
                  </a:ext>
                </a:extLst>
              </p:cNvPr>
              <p:cNvSpPr>
                <a:spLocks/>
              </p:cNvSpPr>
              <p:nvPr/>
            </p:nvSpPr>
            <p:spPr bwMode="auto">
              <a:xfrm>
                <a:off x="6339" y="1589"/>
                <a:ext cx="233" cy="264"/>
              </a:xfrm>
              <a:custGeom>
                <a:avLst/>
                <a:gdLst>
                  <a:gd name="T0" fmla="*/ 48 w 98"/>
                  <a:gd name="T1" fmla="*/ 1 h 111"/>
                  <a:gd name="T2" fmla="*/ 4 w 98"/>
                  <a:gd name="T3" fmla="*/ 46 h 111"/>
                  <a:gd name="T4" fmla="*/ 44 w 98"/>
                  <a:gd name="T5" fmla="*/ 105 h 111"/>
                  <a:gd name="T6" fmla="*/ 48 w 98"/>
                  <a:gd name="T7" fmla="*/ 1 h 111"/>
                </a:gdLst>
                <a:ahLst/>
                <a:cxnLst>
                  <a:cxn ang="0">
                    <a:pos x="T0" y="T1"/>
                  </a:cxn>
                  <a:cxn ang="0">
                    <a:pos x="T2" y="T3"/>
                  </a:cxn>
                  <a:cxn ang="0">
                    <a:pos x="T4" y="T5"/>
                  </a:cxn>
                  <a:cxn ang="0">
                    <a:pos x="T6" y="T7"/>
                  </a:cxn>
                </a:cxnLst>
                <a:rect l="0" t="0" r="r" b="b"/>
                <a:pathLst>
                  <a:path w="98" h="111">
                    <a:moveTo>
                      <a:pt x="48" y="1"/>
                    </a:moveTo>
                    <a:cubicBezTo>
                      <a:pt x="19" y="0"/>
                      <a:pt x="8" y="15"/>
                      <a:pt x="4" y="46"/>
                    </a:cubicBezTo>
                    <a:cubicBezTo>
                      <a:pt x="0" y="84"/>
                      <a:pt x="7" y="111"/>
                      <a:pt x="44" y="105"/>
                    </a:cubicBezTo>
                    <a:cubicBezTo>
                      <a:pt x="95" y="97"/>
                      <a:pt x="98" y="4"/>
                      <a:pt x="48" y="1"/>
                    </a:cubicBezTo>
                  </a:path>
                </a:pathLst>
              </a:custGeom>
              <a:solidFill>
                <a:srgbClr val="EEC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38">
                <a:extLst>
                  <a:ext uri="{FF2B5EF4-FFF2-40B4-BE49-F238E27FC236}">
                    <a16:creationId xmlns:a16="http://schemas.microsoft.com/office/drawing/2014/main" id="{2E9407D4-6C2F-47D3-9E26-3CF057A230CA}"/>
                  </a:ext>
                </a:extLst>
              </p:cNvPr>
              <p:cNvSpPr>
                <a:spLocks/>
              </p:cNvSpPr>
              <p:nvPr/>
            </p:nvSpPr>
            <p:spPr bwMode="auto">
              <a:xfrm>
                <a:off x="6373" y="1696"/>
                <a:ext cx="23" cy="38"/>
              </a:xfrm>
              <a:custGeom>
                <a:avLst/>
                <a:gdLst>
                  <a:gd name="T0" fmla="*/ 10 w 10"/>
                  <a:gd name="T1" fmla="*/ 0 h 16"/>
                  <a:gd name="T2" fmla="*/ 0 w 10"/>
                  <a:gd name="T3" fmla="*/ 12 h 16"/>
                  <a:gd name="T4" fmla="*/ 8 w 10"/>
                  <a:gd name="T5" fmla="*/ 16 h 16"/>
                  <a:gd name="T6" fmla="*/ 10 w 10"/>
                  <a:gd name="T7" fmla="*/ 0 h 16"/>
                </a:gdLst>
                <a:ahLst/>
                <a:cxnLst>
                  <a:cxn ang="0">
                    <a:pos x="T0" y="T1"/>
                  </a:cxn>
                  <a:cxn ang="0">
                    <a:pos x="T2" y="T3"/>
                  </a:cxn>
                  <a:cxn ang="0">
                    <a:pos x="T4" y="T5"/>
                  </a:cxn>
                  <a:cxn ang="0">
                    <a:pos x="T6" y="T7"/>
                  </a:cxn>
                </a:cxnLst>
                <a:rect l="0" t="0" r="r" b="b"/>
                <a:pathLst>
                  <a:path w="10" h="16">
                    <a:moveTo>
                      <a:pt x="10" y="0"/>
                    </a:moveTo>
                    <a:cubicBezTo>
                      <a:pt x="10" y="0"/>
                      <a:pt x="5" y="7"/>
                      <a:pt x="0" y="12"/>
                    </a:cubicBezTo>
                    <a:cubicBezTo>
                      <a:pt x="0" y="12"/>
                      <a:pt x="3" y="16"/>
                      <a:pt x="8" y="16"/>
                    </a:cubicBezTo>
                    <a:lnTo>
                      <a:pt x="10" y="0"/>
                    </a:lnTo>
                    <a:close/>
                  </a:path>
                </a:pathLst>
              </a:custGeom>
              <a:solidFill>
                <a:srgbClr val="D4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39">
                <a:extLst>
                  <a:ext uri="{FF2B5EF4-FFF2-40B4-BE49-F238E27FC236}">
                    <a16:creationId xmlns:a16="http://schemas.microsoft.com/office/drawing/2014/main" id="{5093D5EF-69A0-46A1-B448-C148AB3F5A03}"/>
                  </a:ext>
                </a:extLst>
              </p:cNvPr>
              <p:cNvSpPr>
                <a:spLocks/>
              </p:cNvSpPr>
              <p:nvPr/>
            </p:nvSpPr>
            <p:spPr bwMode="auto">
              <a:xfrm>
                <a:off x="6439" y="1641"/>
                <a:ext cx="38" cy="19"/>
              </a:xfrm>
              <a:custGeom>
                <a:avLst/>
                <a:gdLst>
                  <a:gd name="T0" fmla="*/ 2 w 16"/>
                  <a:gd name="T1" fmla="*/ 2 h 8"/>
                  <a:gd name="T2" fmla="*/ 2 w 16"/>
                  <a:gd name="T3" fmla="*/ 2 h 8"/>
                  <a:gd name="T4" fmla="*/ 2 w 16"/>
                  <a:gd name="T5" fmla="*/ 2 h 8"/>
                  <a:gd name="T6" fmla="*/ 7 w 16"/>
                  <a:gd name="T7" fmla="*/ 3 h 8"/>
                  <a:gd name="T8" fmla="*/ 13 w 16"/>
                  <a:gd name="T9" fmla="*/ 7 h 8"/>
                  <a:gd name="T10" fmla="*/ 15 w 16"/>
                  <a:gd name="T11" fmla="*/ 7 h 8"/>
                  <a:gd name="T12" fmla="*/ 15 w 16"/>
                  <a:gd name="T13" fmla="*/ 5 h 8"/>
                  <a:gd name="T14" fmla="*/ 8 w 16"/>
                  <a:gd name="T15" fmla="*/ 0 h 8"/>
                  <a:gd name="T16" fmla="*/ 2 w 16"/>
                  <a:gd name="T17" fmla="*/ 0 h 8"/>
                  <a:gd name="T18" fmla="*/ 1 w 16"/>
                  <a:gd name="T19" fmla="*/ 0 h 8"/>
                  <a:gd name="T20" fmla="*/ 0 w 16"/>
                  <a:gd name="T21" fmla="*/ 1 h 8"/>
                  <a:gd name="T22" fmla="*/ 2 w 16"/>
                  <a:gd name="T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8">
                    <a:moveTo>
                      <a:pt x="2" y="2"/>
                    </a:moveTo>
                    <a:cubicBezTo>
                      <a:pt x="2" y="2"/>
                      <a:pt x="2" y="2"/>
                      <a:pt x="2" y="2"/>
                    </a:cubicBezTo>
                    <a:cubicBezTo>
                      <a:pt x="2" y="2"/>
                      <a:pt x="2" y="2"/>
                      <a:pt x="2" y="2"/>
                    </a:cubicBezTo>
                    <a:cubicBezTo>
                      <a:pt x="3" y="2"/>
                      <a:pt x="5" y="3"/>
                      <a:pt x="7" y="3"/>
                    </a:cubicBezTo>
                    <a:cubicBezTo>
                      <a:pt x="9" y="4"/>
                      <a:pt x="11" y="5"/>
                      <a:pt x="13" y="7"/>
                    </a:cubicBezTo>
                    <a:cubicBezTo>
                      <a:pt x="13" y="8"/>
                      <a:pt x="14" y="8"/>
                      <a:pt x="15" y="7"/>
                    </a:cubicBezTo>
                    <a:cubicBezTo>
                      <a:pt x="16" y="7"/>
                      <a:pt x="16" y="6"/>
                      <a:pt x="15" y="5"/>
                    </a:cubicBezTo>
                    <a:cubicBezTo>
                      <a:pt x="13" y="3"/>
                      <a:pt x="11" y="1"/>
                      <a:pt x="8" y="0"/>
                    </a:cubicBezTo>
                    <a:cubicBezTo>
                      <a:pt x="6" y="0"/>
                      <a:pt x="3" y="0"/>
                      <a:pt x="2" y="0"/>
                    </a:cubicBezTo>
                    <a:cubicBezTo>
                      <a:pt x="2" y="0"/>
                      <a:pt x="1" y="0"/>
                      <a:pt x="1" y="0"/>
                    </a:cubicBezTo>
                    <a:cubicBezTo>
                      <a:pt x="1" y="0"/>
                      <a:pt x="0" y="0"/>
                      <a:pt x="0" y="1"/>
                    </a:cubicBezTo>
                    <a:cubicBezTo>
                      <a:pt x="0" y="2"/>
                      <a:pt x="1" y="2"/>
                      <a:pt x="2" y="2"/>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40">
                <a:extLst>
                  <a:ext uri="{FF2B5EF4-FFF2-40B4-BE49-F238E27FC236}">
                    <a16:creationId xmlns:a16="http://schemas.microsoft.com/office/drawing/2014/main" id="{F8569BA4-C951-4135-B457-8B281C97EEDA}"/>
                  </a:ext>
                </a:extLst>
              </p:cNvPr>
              <p:cNvSpPr>
                <a:spLocks/>
              </p:cNvSpPr>
              <p:nvPr/>
            </p:nvSpPr>
            <p:spPr bwMode="auto">
              <a:xfrm>
                <a:off x="6358" y="1632"/>
                <a:ext cx="38" cy="14"/>
              </a:xfrm>
              <a:custGeom>
                <a:avLst/>
                <a:gdLst>
                  <a:gd name="T0" fmla="*/ 14 w 16"/>
                  <a:gd name="T1" fmla="*/ 1 h 6"/>
                  <a:gd name="T2" fmla="*/ 10 w 16"/>
                  <a:gd name="T3" fmla="*/ 0 h 6"/>
                  <a:gd name="T4" fmla="*/ 1 w 16"/>
                  <a:gd name="T5" fmla="*/ 3 h 6"/>
                  <a:gd name="T6" fmla="*/ 1 w 16"/>
                  <a:gd name="T7" fmla="*/ 5 h 6"/>
                  <a:gd name="T8" fmla="*/ 3 w 16"/>
                  <a:gd name="T9" fmla="*/ 6 h 6"/>
                  <a:gd name="T10" fmla="*/ 10 w 16"/>
                  <a:gd name="T11" fmla="*/ 3 h 6"/>
                  <a:gd name="T12" fmla="*/ 13 w 16"/>
                  <a:gd name="T13" fmla="*/ 4 h 6"/>
                  <a:gd name="T14" fmla="*/ 13 w 16"/>
                  <a:gd name="T15" fmla="*/ 4 h 6"/>
                  <a:gd name="T16" fmla="*/ 13 w 16"/>
                  <a:gd name="T17" fmla="*/ 4 h 6"/>
                  <a:gd name="T18" fmla="*/ 13 w 16"/>
                  <a:gd name="T19" fmla="*/ 4 h 6"/>
                  <a:gd name="T20" fmla="*/ 14 w 16"/>
                  <a:gd name="T21" fmla="*/ 3 h 6"/>
                  <a:gd name="T22" fmla="*/ 13 w 16"/>
                  <a:gd name="T23" fmla="*/ 4 h 6"/>
                  <a:gd name="T24" fmla="*/ 13 w 16"/>
                  <a:gd name="T25" fmla="*/ 4 h 6"/>
                  <a:gd name="T26" fmla="*/ 14 w 16"/>
                  <a:gd name="T27" fmla="*/ 3 h 6"/>
                  <a:gd name="T28" fmla="*/ 13 w 16"/>
                  <a:gd name="T29" fmla="*/ 4 h 6"/>
                  <a:gd name="T30" fmla="*/ 15 w 16"/>
                  <a:gd name="T31" fmla="*/ 3 h 6"/>
                  <a:gd name="T32" fmla="*/ 14 w 16"/>
                  <a:gd name="T3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6">
                    <a:moveTo>
                      <a:pt x="14" y="1"/>
                    </a:moveTo>
                    <a:cubicBezTo>
                      <a:pt x="14" y="1"/>
                      <a:pt x="13" y="0"/>
                      <a:pt x="10" y="0"/>
                    </a:cubicBezTo>
                    <a:cubicBezTo>
                      <a:pt x="8" y="0"/>
                      <a:pt x="5" y="1"/>
                      <a:pt x="1" y="3"/>
                    </a:cubicBezTo>
                    <a:cubicBezTo>
                      <a:pt x="0" y="3"/>
                      <a:pt x="0" y="4"/>
                      <a:pt x="1" y="5"/>
                    </a:cubicBezTo>
                    <a:cubicBezTo>
                      <a:pt x="1" y="6"/>
                      <a:pt x="2" y="6"/>
                      <a:pt x="3" y="6"/>
                    </a:cubicBezTo>
                    <a:cubicBezTo>
                      <a:pt x="6" y="4"/>
                      <a:pt x="8" y="3"/>
                      <a:pt x="10" y="3"/>
                    </a:cubicBezTo>
                    <a:cubicBezTo>
                      <a:pt x="11" y="3"/>
                      <a:pt x="12" y="4"/>
                      <a:pt x="13" y="4"/>
                    </a:cubicBezTo>
                    <a:cubicBezTo>
                      <a:pt x="13" y="4"/>
                      <a:pt x="13" y="4"/>
                      <a:pt x="13" y="4"/>
                    </a:cubicBezTo>
                    <a:cubicBezTo>
                      <a:pt x="13" y="4"/>
                      <a:pt x="13" y="4"/>
                      <a:pt x="13" y="4"/>
                    </a:cubicBezTo>
                    <a:cubicBezTo>
                      <a:pt x="13" y="4"/>
                      <a:pt x="13" y="4"/>
                      <a:pt x="13" y="4"/>
                    </a:cubicBezTo>
                    <a:cubicBezTo>
                      <a:pt x="14" y="3"/>
                      <a:pt x="14" y="3"/>
                      <a:pt x="14" y="3"/>
                    </a:cubicBezTo>
                    <a:cubicBezTo>
                      <a:pt x="13" y="4"/>
                      <a:pt x="13" y="4"/>
                      <a:pt x="13" y="4"/>
                    </a:cubicBezTo>
                    <a:cubicBezTo>
                      <a:pt x="13" y="4"/>
                      <a:pt x="13" y="4"/>
                      <a:pt x="13" y="4"/>
                    </a:cubicBezTo>
                    <a:cubicBezTo>
                      <a:pt x="14" y="3"/>
                      <a:pt x="14" y="3"/>
                      <a:pt x="14" y="3"/>
                    </a:cubicBezTo>
                    <a:cubicBezTo>
                      <a:pt x="13" y="4"/>
                      <a:pt x="13" y="4"/>
                      <a:pt x="13" y="4"/>
                    </a:cubicBezTo>
                    <a:cubicBezTo>
                      <a:pt x="14" y="4"/>
                      <a:pt x="15" y="4"/>
                      <a:pt x="15" y="3"/>
                    </a:cubicBezTo>
                    <a:cubicBezTo>
                      <a:pt x="16" y="2"/>
                      <a:pt x="15" y="2"/>
                      <a:pt x="14"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41">
                <a:extLst>
                  <a:ext uri="{FF2B5EF4-FFF2-40B4-BE49-F238E27FC236}">
                    <a16:creationId xmlns:a16="http://schemas.microsoft.com/office/drawing/2014/main" id="{976D0C1C-2612-41AA-A26A-223773AA5155}"/>
                  </a:ext>
                </a:extLst>
              </p:cNvPr>
              <p:cNvSpPr>
                <a:spLocks/>
              </p:cNvSpPr>
              <p:nvPr/>
            </p:nvSpPr>
            <p:spPr bwMode="auto">
              <a:xfrm>
                <a:off x="6401" y="1751"/>
                <a:ext cx="48" cy="35"/>
              </a:xfrm>
              <a:custGeom>
                <a:avLst/>
                <a:gdLst>
                  <a:gd name="T0" fmla="*/ 0 w 20"/>
                  <a:gd name="T1" fmla="*/ 5 h 15"/>
                  <a:gd name="T2" fmla="*/ 3 w 20"/>
                  <a:gd name="T3" fmla="*/ 15 h 15"/>
                  <a:gd name="T4" fmla="*/ 5 w 20"/>
                  <a:gd name="T5" fmla="*/ 15 h 15"/>
                  <a:gd name="T6" fmla="*/ 19 w 20"/>
                  <a:gd name="T7" fmla="*/ 8 h 15"/>
                  <a:gd name="T8" fmla="*/ 20 w 20"/>
                  <a:gd name="T9" fmla="*/ 3 h 15"/>
                  <a:gd name="T10" fmla="*/ 20 w 20"/>
                  <a:gd name="T11" fmla="*/ 0 h 15"/>
                  <a:gd name="T12" fmla="*/ 3 w 20"/>
                  <a:gd name="T13" fmla="*/ 4 h 15"/>
                  <a:gd name="T14" fmla="*/ 0 w 20"/>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0" y="5"/>
                    </a:moveTo>
                    <a:cubicBezTo>
                      <a:pt x="1" y="8"/>
                      <a:pt x="3" y="15"/>
                      <a:pt x="3" y="15"/>
                    </a:cubicBezTo>
                    <a:cubicBezTo>
                      <a:pt x="3" y="15"/>
                      <a:pt x="4" y="15"/>
                      <a:pt x="5" y="15"/>
                    </a:cubicBezTo>
                    <a:cubicBezTo>
                      <a:pt x="13" y="15"/>
                      <a:pt x="17" y="12"/>
                      <a:pt x="19" y="8"/>
                    </a:cubicBezTo>
                    <a:cubicBezTo>
                      <a:pt x="20" y="6"/>
                      <a:pt x="20" y="5"/>
                      <a:pt x="20" y="3"/>
                    </a:cubicBezTo>
                    <a:cubicBezTo>
                      <a:pt x="20" y="1"/>
                      <a:pt x="20" y="0"/>
                      <a:pt x="20" y="0"/>
                    </a:cubicBezTo>
                    <a:cubicBezTo>
                      <a:pt x="15" y="3"/>
                      <a:pt x="7" y="4"/>
                      <a:pt x="3" y="4"/>
                    </a:cubicBezTo>
                    <a:cubicBezTo>
                      <a:pt x="1" y="5"/>
                      <a:pt x="0" y="5"/>
                      <a:pt x="0"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42">
                <a:extLst>
                  <a:ext uri="{FF2B5EF4-FFF2-40B4-BE49-F238E27FC236}">
                    <a16:creationId xmlns:a16="http://schemas.microsoft.com/office/drawing/2014/main" id="{73EC616B-0685-4983-8F07-8EBC1C1D0E5E}"/>
                  </a:ext>
                </a:extLst>
              </p:cNvPr>
              <p:cNvSpPr>
                <a:spLocks/>
              </p:cNvSpPr>
              <p:nvPr/>
            </p:nvSpPr>
            <p:spPr bwMode="auto">
              <a:xfrm>
                <a:off x="6408" y="1751"/>
                <a:ext cx="41" cy="16"/>
              </a:xfrm>
              <a:custGeom>
                <a:avLst/>
                <a:gdLst>
                  <a:gd name="T0" fmla="*/ 0 w 17"/>
                  <a:gd name="T1" fmla="*/ 4 h 7"/>
                  <a:gd name="T2" fmla="*/ 1 w 17"/>
                  <a:gd name="T3" fmla="*/ 7 h 7"/>
                  <a:gd name="T4" fmla="*/ 17 w 17"/>
                  <a:gd name="T5" fmla="*/ 3 h 7"/>
                  <a:gd name="T6" fmla="*/ 17 w 17"/>
                  <a:gd name="T7" fmla="*/ 0 h 7"/>
                  <a:gd name="T8" fmla="*/ 0 w 17"/>
                  <a:gd name="T9" fmla="*/ 4 h 7"/>
                </a:gdLst>
                <a:ahLst/>
                <a:cxnLst>
                  <a:cxn ang="0">
                    <a:pos x="T0" y="T1"/>
                  </a:cxn>
                  <a:cxn ang="0">
                    <a:pos x="T2" y="T3"/>
                  </a:cxn>
                  <a:cxn ang="0">
                    <a:pos x="T4" y="T5"/>
                  </a:cxn>
                  <a:cxn ang="0">
                    <a:pos x="T6" y="T7"/>
                  </a:cxn>
                  <a:cxn ang="0">
                    <a:pos x="T8" y="T9"/>
                  </a:cxn>
                </a:cxnLst>
                <a:rect l="0" t="0" r="r" b="b"/>
                <a:pathLst>
                  <a:path w="17" h="7">
                    <a:moveTo>
                      <a:pt x="0" y="4"/>
                    </a:moveTo>
                    <a:cubicBezTo>
                      <a:pt x="1" y="7"/>
                      <a:pt x="1" y="7"/>
                      <a:pt x="1" y="7"/>
                    </a:cubicBezTo>
                    <a:cubicBezTo>
                      <a:pt x="9" y="7"/>
                      <a:pt x="15" y="6"/>
                      <a:pt x="17" y="3"/>
                    </a:cubicBezTo>
                    <a:cubicBezTo>
                      <a:pt x="17" y="1"/>
                      <a:pt x="17" y="0"/>
                      <a:pt x="17" y="0"/>
                    </a:cubicBezTo>
                    <a:cubicBezTo>
                      <a:pt x="12" y="3"/>
                      <a:pt x="4" y="4"/>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43">
                <a:extLst>
                  <a:ext uri="{FF2B5EF4-FFF2-40B4-BE49-F238E27FC236}">
                    <a16:creationId xmlns:a16="http://schemas.microsoft.com/office/drawing/2014/main" id="{5BDBEE61-3B92-477B-AD77-2D1ED5DF9302}"/>
                  </a:ext>
                </a:extLst>
              </p:cNvPr>
              <p:cNvSpPr>
                <a:spLocks/>
              </p:cNvSpPr>
              <p:nvPr/>
            </p:nvSpPr>
            <p:spPr bwMode="auto">
              <a:xfrm>
                <a:off x="6413" y="1770"/>
                <a:ext cx="33" cy="16"/>
              </a:xfrm>
              <a:custGeom>
                <a:avLst/>
                <a:gdLst>
                  <a:gd name="T0" fmla="*/ 0 w 14"/>
                  <a:gd name="T1" fmla="*/ 7 h 7"/>
                  <a:gd name="T2" fmla="*/ 14 w 14"/>
                  <a:gd name="T3" fmla="*/ 0 h 7"/>
                  <a:gd name="T4" fmla="*/ 4 w 14"/>
                  <a:gd name="T5" fmla="*/ 3 h 7"/>
                  <a:gd name="T6" fmla="*/ 0 w 14"/>
                  <a:gd name="T7" fmla="*/ 7 h 7"/>
                </a:gdLst>
                <a:ahLst/>
                <a:cxnLst>
                  <a:cxn ang="0">
                    <a:pos x="T0" y="T1"/>
                  </a:cxn>
                  <a:cxn ang="0">
                    <a:pos x="T2" y="T3"/>
                  </a:cxn>
                  <a:cxn ang="0">
                    <a:pos x="T4" y="T5"/>
                  </a:cxn>
                  <a:cxn ang="0">
                    <a:pos x="T6" y="T7"/>
                  </a:cxn>
                </a:cxnLst>
                <a:rect l="0" t="0" r="r" b="b"/>
                <a:pathLst>
                  <a:path w="14" h="7">
                    <a:moveTo>
                      <a:pt x="0" y="7"/>
                    </a:moveTo>
                    <a:cubicBezTo>
                      <a:pt x="8" y="7"/>
                      <a:pt x="12" y="4"/>
                      <a:pt x="14" y="0"/>
                    </a:cubicBezTo>
                    <a:cubicBezTo>
                      <a:pt x="11" y="0"/>
                      <a:pt x="7" y="1"/>
                      <a:pt x="4" y="3"/>
                    </a:cubicBezTo>
                    <a:cubicBezTo>
                      <a:pt x="2" y="4"/>
                      <a:pt x="0" y="5"/>
                      <a:pt x="0" y="7"/>
                    </a:cubicBezTo>
                    <a:close/>
                  </a:path>
                </a:pathLst>
              </a:custGeom>
              <a:solidFill>
                <a:srgbClr val="DE5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44">
                <a:extLst>
                  <a:ext uri="{FF2B5EF4-FFF2-40B4-BE49-F238E27FC236}">
                    <a16:creationId xmlns:a16="http://schemas.microsoft.com/office/drawing/2014/main" id="{DD9E84C9-77E7-4EA6-96B9-019FA424C128}"/>
                  </a:ext>
                </a:extLst>
              </p:cNvPr>
              <p:cNvSpPr>
                <a:spLocks/>
              </p:cNvSpPr>
              <p:nvPr/>
            </p:nvSpPr>
            <p:spPr bwMode="auto">
              <a:xfrm>
                <a:off x="6344" y="1546"/>
                <a:ext cx="242" cy="250"/>
              </a:xfrm>
              <a:custGeom>
                <a:avLst/>
                <a:gdLst>
                  <a:gd name="T0" fmla="*/ 76 w 102"/>
                  <a:gd name="T1" fmla="*/ 71 h 105"/>
                  <a:gd name="T2" fmla="*/ 67 w 102"/>
                  <a:gd name="T3" fmla="*/ 27 h 105"/>
                  <a:gd name="T4" fmla="*/ 3 w 102"/>
                  <a:gd name="T5" fmla="*/ 60 h 105"/>
                  <a:gd name="T6" fmla="*/ 51 w 102"/>
                  <a:gd name="T7" fmla="*/ 8 h 105"/>
                  <a:gd name="T8" fmla="*/ 71 w 102"/>
                  <a:gd name="T9" fmla="*/ 105 h 105"/>
                  <a:gd name="T10" fmla="*/ 76 w 102"/>
                  <a:gd name="T11" fmla="*/ 71 h 105"/>
                </a:gdLst>
                <a:ahLst/>
                <a:cxnLst>
                  <a:cxn ang="0">
                    <a:pos x="T0" y="T1"/>
                  </a:cxn>
                  <a:cxn ang="0">
                    <a:pos x="T2" y="T3"/>
                  </a:cxn>
                  <a:cxn ang="0">
                    <a:pos x="T4" y="T5"/>
                  </a:cxn>
                  <a:cxn ang="0">
                    <a:pos x="T6" y="T7"/>
                  </a:cxn>
                  <a:cxn ang="0">
                    <a:pos x="T8" y="T9"/>
                  </a:cxn>
                  <a:cxn ang="0">
                    <a:pos x="T10" y="T11"/>
                  </a:cxn>
                </a:cxnLst>
                <a:rect l="0" t="0" r="r" b="b"/>
                <a:pathLst>
                  <a:path w="102" h="105">
                    <a:moveTo>
                      <a:pt x="76" y="71"/>
                    </a:moveTo>
                    <a:cubicBezTo>
                      <a:pt x="76" y="71"/>
                      <a:pt x="64" y="46"/>
                      <a:pt x="67" y="27"/>
                    </a:cubicBezTo>
                    <a:cubicBezTo>
                      <a:pt x="67" y="27"/>
                      <a:pt x="9" y="0"/>
                      <a:pt x="3" y="60"/>
                    </a:cubicBezTo>
                    <a:cubicBezTo>
                      <a:pt x="3" y="60"/>
                      <a:pt x="0" y="6"/>
                      <a:pt x="51" y="8"/>
                    </a:cubicBezTo>
                    <a:cubicBezTo>
                      <a:pt x="102" y="9"/>
                      <a:pt x="98" y="84"/>
                      <a:pt x="71" y="105"/>
                    </a:cubicBezTo>
                    <a:cubicBezTo>
                      <a:pt x="71" y="105"/>
                      <a:pt x="84" y="87"/>
                      <a:pt x="76" y="71"/>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45">
                <a:extLst>
                  <a:ext uri="{FF2B5EF4-FFF2-40B4-BE49-F238E27FC236}">
                    <a16:creationId xmlns:a16="http://schemas.microsoft.com/office/drawing/2014/main" id="{C29133E7-5728-4BB0-AC32-AC04051AF5FD}"/>
                  </a:ext>
                </a:extLst>
              </p:cNvPr>
              <p:cNvSpPr>
                <a:spLocks/>
              </p:cNvSpPr>
              <p:nvPr/>
            </p:nvSpPr>
            <p:spPr bwMode="auto">
              <a:xfrm>
                <a:off x="6510" y="1701"/>
                <a:ext cx="67" cy="59"/>
              </a:xfrm>
              <a:custGeom>
                <a:avLst/>
                <a:gdLst>
                  <a:gd name="T0" fmla="*/ 1 w 28"/>
                  <a:gd name="T1" fmla="*/ 12 h 25"/>
                  <a:gd name="T2" fmla="*/ 16 w 28"/>
                  <a:gd name="T3" fmla="*/ 1 h 25"/>
                  <a:gd name="T4" fmla="*/ 5 w 28"/>
                  <a:gd name="T5" fmla="*/ 25 h 25"/>
                  <a:gd name="T6" fmla="*/ 1 w 28"/>
                  <a:gd name="T7" fmla="*/ 12 h 25"/>
                </a:gdLst>
                <a:ahLst/>
                <a:cxnLst>
                  <a:cxn ang="0">
                    <a:pos x="T0" y="T1"/>
                  </a:cxn>
                  <a:cxn ang="0">
                    <a:pos x="T2" y="T3"/>
                  </a:cxn>
                  <a:cxn ang="0">
                    <a:pos x="T4" y="T5"/>
                  </a:cxn>
                  <a:cxn ang="0">
                    <a:pos x="T6" y="T7"/>
                  </a:cxn>
                </a:cxnLst>
                <a:rect l="0" t="0" r="r" b="b"/>
                <a:pathLst>
                  <a:path w="28" h="25">
                    <a:moveTo>
                      <a:pt x="1" y="12"/>
                    </a:moveTo>
                    <a:cubicBezTo>
                      <a:pt x="1" y="7"/>
                      <a:pt x="7" y="0"/>
                      <a:pt x="16" y="1"/>
                    </a:cubicBezTo>
                    <a:cubicBezTo>
                      <a:pt x="25" y="3"/>
                      <a:pt x="28" y="22"/>
                      <a:pt x="5" y="25"/>
                    </a:cubicBezTo>
                    <a:cubicBezTo>
                      <a:pt x="2" y="25"/>
                      <a:pt x="0" y="22"/>
                      <a:pt x="1" y="12"/>
                    </a:cubicBezTo>
                  </a:path>
                </a:pathLst>
              </a:custGeom>
              <a:solidFill>
                <a:srgbClr val="EEC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46">
                <a:extLst>
                  <a:ext uri="{FF2B5EF4-FFF2-40B4-BE49-F238E27FC236}">
                    <a16:creationId xmlns:a16="http://schemas.microsoft.com/office/drawing/2014/main" id="{D5D11937-7BF2-4451-9209-CC9F5FB85F9E}"/>
                  </a:ext>
                </a:extLst>
              </p:cNvPr>
              <p:cNvSpPr>
                <a:spLocks/>
              </p:cNvSpPr>
              <p:nvPr/>
            </p:nvSpPr>
            <p:spPr bwMode="auto">
              <a:xfrm>
                <a:off x="6425" y="1677"/>
                <a:ext cx="31" cy="17"/>
              </a:xfrm>
              <a:custGeom>
                <a:avLst/>
                <a:gdLst>
                  <a:gd name="T0" fmla="*/ 0 w 13"/>
                  <a:gd name="T1" fmla="*/ 7 h 7"/>
                  <a:gd name="T2" fmla="*/ 13 w 13"/>
                  <a:gd name="T3" fmla="*/ 6 h 7"/>
                  <a:gd name="T4" fmla="*/ 0 w 13"/>
                  <a:gd name="T5" fmla="*/ 7 h 7"/>
                </a:gdLst>
                <a:ahLst/>
                <a:cxnLst>
                  <a:cxn ang="0">
                    <a:pos x="T0" y="T1"/>
                  </a:cxn>
                  <a:cxn ang="0">
                    <a:pos x="T2" y="T3"/>
                  </a:cxn>
                  <a:cxn ang="0">
                    <a:pos x="T4" y="T5"/>
                  </a:cxn>
                </a:cxnLst>
                <a:rect l="0" t="0" r="r" b="b"/>
                <a:pathLst>
                  <a:path w="13" h="7">
                    <a:moveTo>
                      <a:pt x="0" y="7"/>
                    </a:moveTo>
                    <a:cubicBezTo>
                      <a:pt x="0" y="7"/>
                      <a:pt x="7" y="0"/>
                      <a:pt x="13" y="6"/>
                    </a:cubicBezTo>
                    <a:cubicBezTo>
                      <a:pt x="13" y="6"/>
                      <a:pt x="4" y="7"/>
                      <a:pt x="0" y="7"/>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47">
                <a:extLst>
                  <a:ext uri="{FF2B5EF4-FFF2-40B4-BE49-F238E27FC236}">
                    <a16:creationId xmlns:a16="http://schemas.microsoft.com/office/drawing/2014/main" id="{B7C551A4-92A9-447F-AC9C-4DEDA78D4D44}"/>
                  </a:ext>
                </a:extLst>
              </p:cNvPr>
              <p:cNvSpPr>
                <a:spLocks/>
              </p:cNvSpPr>
              <p:nvPr/>
            </p:nvSpPr>
            <p:spPr bwMode="auto">
              <a:xfrm>
                <a:off x="6361" y="1675"/>
                <a:ext cx="31" cy="16"/>
              </a:xfrm>
              <a:custGeom>
                <a:avLst/>
                <a:gdLst>
                  <a:gd name="T0" fmla="*/ 13 w 13"/>
                  <a:gd name="T1" fmla="*/ 7 h 7"/>
                  <a:gd name="T2" fmla="*/ 0 w 13"/>
                  <a:gd name="T3" fmla="*/ 5 h 7"/>
                  <a:gd name="T4" fmla="*/ 13 w 13"/>
                  <a:gd name="T5" fmla="*/ 7 h 7"/>
                </a:gdLst>
                <a:ahLst/>
                <a:cxnLst>
                  <a:cxn ang="0">
                    <a:pos x="T0" y="T1"/>
                  </a:cxn>
                  <a:cxn ang="0">
                    <a:pos x="T2" y="T3"/>
                  </a:cxn>
                  <a:cxn ang="0">
                    <a:pos x="T4" y="T5"/>
                  </a:cxn>
                </a:cxnLst>
                <a:rect l="0" t="0" r="r" b="b"/>
                <a:pathLst>
                  <a:path w="13" h="7">
                    <a:moveTo>
                      <a:pt x="13" y="7"/>
                    </a:moveTo>
                    <a:cubicBezTo>
                      <a:pt x="13" y="7"/>
                      <a:pt x="6" y="0"/>
                      <a:pt x="0" y="5"/>
                    </a:cubicBezTo>
                    <a:cubicBezTo>
                      <a:pt x="0" y="5"/>
                      <a:pt x="9" y="7"/>
                      <a:pt x="13" y="7"/>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48">
                <a:extLst>
                  <a:ext uri="{FF2B5EF4-FFF2-40B4-BE49-F238E27FC236}">
                    <a16:creationId xmlns:a16="http://schemas.microsoft.com/office/drawing/2014/main" id="{C992B447-919D-42EE-BDBA-7877FD5FC11F}"/>
                  </a:ext>
                </a:extLst>
              </p:cNvPr>
              <p:cNvSpPr>
                <a:spLocks/>
              </p:cNvSpPr>
              <p:nvPr/>
            </p:nvSpPr>
            <p:spPr bwMode="auto">
              <a:xfrm>
                <a:off x="6308" y="1867"/>
                <a:ext cx="252" cy="119"/>
              </a:xfrm>
              <a:custGeom>
                <a:avLst/>
                <a:gdLst>
                  <a:gd name="T0" fmla="*/ 106 w 106"/>
                  <a:gd name="T1" fmla="*/ 23 h 50"/>
                  <a:gd name="T2" fmla="*/ 42 w 106"/>
                  <a:gd name="T3" fmla="*/ 50 h 50"/>
                  <a:gd name="T4" fmla="*/ 0 w 106"/>
                  <a:gd name="T5" fmla="*/ 14 h 50"/>
                  <a:gd name="T6" fmla="*/ 106 w 106"/>
                  <a:gd name="T7" fmla="*/ 23 h 50"/>
                </a:gdLst>
                <a:ahLst/>
                <a:cxnLst>
                  <a:cxn ang="0">
                    <a:pos x="T0" y="T1"/>
                  </a:cxn>
                  <a:cxn ang="0">
                    <a:pos x="T2" y="T3"/>
                  </a:cxn>
                  <a:cxn ang="0">
                    <a:pos x="T4" y="T5"/>
                  </a:cxn>
                  <a:cxn ang="0">
                    <a:pos x="T6" y="T7"/>
                  </a:cxn>
                </a:cxnLst>
                <a:rect l="0" t="0" r="r" b="b"/>
                <a:pathLst>
                  <a:path w="106" h="50">
                    <a:moveTo>
                      <a:pt x="106" y="23"/>
                    </a:moveTo>
                    <a:cubicBezTo>
                      <a:pt x="106" y="23"/>
                      <a:pt x="73" y="50"/>
                      <a:pt x="42" y="50"/>
                    </a:cubicBezTo>
                    <a:cubicBezTo>
                      <a:pt x="11" y="49"/>
                      <a:pt x="0" y="14"/>
                      <a:pt x="0" y="14"/>
                    </a:cubicBezTo>
                    <a:cubicBezTo>
                      <a:pt x="0" y="14"/>
                      <a:pt x="48" y="0"/>
                      <a:pt x="106" y="23"/>
                    </a:cubicBezTo>
                    <a:close/>
                  </a:path>
                </a:pathLst>
              </a:custGeom>
              <a:solidFill>
                <a:srgbClr val="EEC1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49">
                <a:extLst>
                  <a:ext uri="{FF2B5EF4-FFF2-40B4-BE49-F238E27FC236}">
                    <a16:creationId xmlns:a16="http://schemas.microsoft.com/office/drawing/2014/main" id="{E1BE2288-E2CA-4CC3-AFAA-1036CB5FCA7F}"/>
                  </a:ext>
                </a:extLst>
              </p:cNvPr>
              <p:cNvSpPr>
                <a:spLocks/>
              </p:cNvSpPr>
              <p:nvPr/>
            </p:nvSpPr>
            <p:spPr bwMode="auto">
              <a:xfrm>
                <a:off x="6508" y="1910"/>
                <a:ext cx="116" cy="133"/>
              </a:xfrm>
              <a:custGeom>
                <a:avLst/>
                <a:gdLst>
                  <a:gd name="T0" fmla="*/ 39 w 49"/>
                  <a:gd name="T1" fmla="*/ 56 h 56"/>
                  <a:gd name="T2" fmla="*/ 49 w 49"/>
                  <a:gd name="T3" fmla="*/ 9 h 56"/>
                  <a:gd name="T4" fmla="*/ 19 w 49"/>
                  <a:gd name="T5" fmla="*/ 0 h 56"/>
                  <a:gd name="T6" fmla="*/ 0 w 49"/>
                  <a:gd name="T7" fmla="*/ 56 h 56"/>
                  <a:gd name="T8" fmla="*/ 39 w 49"/>
                  <a:gd name="T9" fmla="*/ 56 h 56"/>
                </a:gdLst>
                <a:ahLst/>
                <a:cxnLst>
                  <a:cxn ang="0">
                    <a:pos x="T0" y="T1"/>
                  </a:cxn>
                  <a:cxn ang="0">
                    <a:pos x="T2" y="T3"/>
                  </a:cxn>
                  <a:cxn ang="0">
                    <a:pos x="T4" y="T5"/>
                  </a:cxn>
                  <a:cxn ang="0">
                    <a:pos x="T6" y="T7"/>
                  </a:cxn>
                  <a:cxn ang="0">
                    <a:pos x="T8" y="T9"/>
                  </a:cxn>
                </a:cxnLst>
                <a:rect l="0" t="0" r="r" b="b"/>
                <a:pathLst>
                  <a:path w="49" h="56">
                    <a:moveTo>
                      <a:pt x="39" y="56"/>
                    </a:moveTo>
                    <a:cubicBezTo>
                      <a:pt x="42" y="40"/>
                      <a:pt x="45" y="24"/>
                      <a:pt x="49" y="9"/>
                    </a:cubicBezTo>
                    <a:cubicBezTo>
                      <a:pt x="19" y="0"/>
                      <a:pt x="19" y="0"/>
                      <a:pt x="19" y="0"/>
                    </a:cubicBezTo>
                    <a:cubicBezTo>
                      <a:pt x="19" y="0"/>
                      <a:pt x="7" y="23"/>
                      <a:pt x="0" y="56"/>
                    </a:cubicBezTo>
                    <a:lnTo>
                      <a:pt x="39"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50">
                <a:extLst>
                  <a:ext uri="{FF2B5EF4-FFF2-40B4-BE49-F238E27FC236}">
                    <a16:creationId xmlns:a16="http://schemas.microsoft.com/office/drawing/2014/main" id="{B97C3BED-6CC3-489F-94B0-195D7D27605D}"/>
                  </a:ext>
                </a:extLst>
              </p:cNvPr>
              <p:cNvSpPr>
                <a:spLocks/>
              </p:cNvSpPr>
              <p:nvPr/>
            </p:nvSpPr>
            <p:spPr bwMode="auto">
              <a:xfrm>
                <a:off x="6232" y="1891"/>
                <a:ext cx="84" cy="152"/>
              </a:xfrm>
              <a:custGeom>
                <a:avLst/>
                <a:gdLst>
                  <a:gd name="T0" fmla="*/ 31 w 35"/>
                  <a:gd name="T1" fmla="*/ 64 h 64"/>
                  <a:gd name="T2" fmla="*/ 35 w 35"/>
                  <a:gd name="T3" fmla="*/ 0 h 64"/>
                  <a:gd name="T4" fmla="*/ 11 w 35"/>
                  <a:gd name="T5" fmla="*/ 3 h 64"/>
                  <a:gd name="T6" fmla="*/ 0 w 35"/>
                  <a:gd name="T7" fmla="*/ 64 h 64"/>
                  <a:gd name="T8" fmla="*/ 31 w 35"/>
                  <a:gd name="T9" fmla="*/ 64 h 64"/>
                </a:gdLst>
                <a:ahLst/>
                <a:cxnLst>
                  <a:cxn ang="0">
                    <a:pos x="T0" y="T1"/>
                  </a:cxn>
                  <a:cxn ang="0">
                    <a:pos x="T2" y="T3"/>
                  </a:cxn>
                  <a:cxn ang="0">
                    <a:pos x="T4" y="T5"/>
                  </a:cxn>
                  <a:cxn ang="0">
                    <a:pos x="T6" y="T7"/>
                  </a:cxn>
                  <a:cxn ang="0">
                    <a:pos x="T8" y="T9"/>
                  </a:cxn>
                </a:cxnLst>
                <a:rect l="0" t="0" r="r" b="b"/>
                <a:pathLst>
                  <a:path w="35" h="64">
                    <a:moveTo>
                      <a:pt x="31" y="64"/>
                    </a:moveTo>
                    <a:cubicBezTo>
                      <a:pt x="35" y="34"/>
                      <a:pt x="35" y="0"/>
                      <a:pt x="35" y="0"/>
                    </a:cubicBezTo>
                    <a:cubicBezTo>
                      <a:pt x="11" y="3"/>
                      <a:pt x="11" y="3"/>
                      <a:pt x="11" y="3"/>
                    </a:cubicBezTo>
                    <a:cubicBezTo>
                      <a:pt x="5" y="19"/>
                      <a:pt x="2" y="41"/>
                      <a:pt x="0" y="64"/>
                    </a:cubicBezTo>
                    <a:lnTo>
                      <a:pt x="31"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51">
                <a:extLst>
                  <a:ext uri="{FF2B5EF4-FFF2-40B4-BE49-F238E27FC236}">
                    <a16:creationId xmlns:a16="http://schemas.microsoft.com/office/drawing/2014/main" id="{98C78580-F081-4A82-90D5-CB75006A076D}"/>
                  </a:ext>
                </a:extLst>
              </p:cNvPr>
              <p:cNvSpPr>
                <a:spLocks/>
              </p:cNvSpPr>
              <p:nvPr/>
            </p:nvSpPr>
            <p:spPr bwMode="auto">
              <a:xfrm>
                <a:off x="6342" y="1570"/>
                <a:ext cx="171" cy="83"/>
              </a:xfrm>
              <a:custGeom>
                <a:avLst/>
                <a:gdLst>
                  <a:gd name="T0" fmla="*/ 35 w 72"/>
                  <a:gd name="T1" fmla="*/ 2 h 35"/>
                  <a:gd name="T2" fmla="*/ 0 w 72"/>
                  <a:gd name="T3" fmla="*/ 32 h 35"/>
                  <a:gd name="T4" fmla="*/ 28 w 72"/>
                  <a:gd name="T5" fmla="*/ 26 h 35"/>
                  <a:gd name="T6" fmla="*/ 35 w 72"/>
                  <a:gd name="T7" fmla="*/ 15 h 35"/>
                  <a:gd name="T8" fmla="*/ 31 w 72"/>
                  <a:gd name="T9" fmla="*/ 27 h 35"/>
                  <a:gd name="T10" fmla="*/ 47 w 72"/>
                  <a:gd name="T11" fmla="*/ 30 h 35"/>
                  <a:gd name="T12" fmla="*/ 53 w 72"/>
                  <a:gd name="T13" fmla="*/ 21 h 35"/>
                  <a:gd name="T14" fmla="*/ 51 w 72"/>
                  <a:gd name="T15" fmla="*/ 31 h 35"/>
                  <a:gd name="T16" fmla="*/ 63 w 72"/>
                  <a:gd name="T17" fmla="*/ 35 h 35"/>
                  <a:gd name="T18" fmla="*/ 72 w 72"/>
                  <a:gd name="T19" fmla="*/ 14 h 35"/>
                  <a:gd name="T20" fmla="*/ 35 w 72"/>
                  <a:gd name="T2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35">
                    <a:moveTo>
                      <a:pt x="35" y="2"/>
                    </a:moveTo>
                    <a:cubicBezTo>
                      <a:pt x="6" y="5"/>
                      <a:pt x="0" y="32"/>
                      <a:pt x="0" y="32"/>
                    </a:cubicBezTo>
                    <a:cubicBezTo>
                      <a:pt x="8" y="27"/>
                      <a:pt x="18" y="26"/>
                      <a:pt x="28" y="26"/>
                    </a:cubicBezTo>
                    <a:cubicBezTo>
                      <a:pt x="31" y="21"/>
                      <a:pt x="35" y="15"/>
                      <a:pt x="35" y="15"/>
                    </a:cubicBezTo>
                    <a:cubicBezTo>
                      <a:pt x="33" y="18"/>
                      <a:pt x="32" y="23"/>
                      <a:pt x="31" y="27"/>
                    </a:cubicBezTo>
                    <a:cubicBezTo>
                      <a:pt x="37" y="27"/>
                      <a:pt x="43" y="28"/>
                      <a:pt x="47" y="30"/>
                    </a:cubicBezTo>
                    <a:cubicBezTo>
                      <a:pt x="50" y="25"/>
                      <a:pt x="53" y="21"/>
                      <a:pt x="53" y="21"/>
                    </a:cubicBezTo>
                    <a:cubicBezTo>
                      <a:pt x="52" y="24"/>
                      <a:pt x="51" y="28"/>
                      <a:pt x="51" y="31"/>
                    </a:cubicBezTo>
                    <a:cubicBezTo>
                      <a:pt x="58" y="33"/>
                      <a:pt x="63" y="35"/>
                      <a:pt x="63" y="35"/>
                    </a:cubicBezTo>
                    <a:cubicBezTo>
                      <a:pt x="64" y="25"/>
                      <a:pt x="72" y="14"/>
                      <a:pt x="72" y="14"/>
                    </a:cubicBezTo>
                    <a:cubicBezTo>
                      <a:pt x="72" y="14"/>
                      <a:pt x="64" y="0"/>
                      <a:pt x="35" y="2"/>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52">
                <a:extLst>
                  <a:ext uri="{FF2B5EF4-FFF2-40B4-BE49-F238E27FC236}">
                    <a16:creationId xmlns:a16="http://schemas.microsoft.com/office/drawing/2014/main" id="{D2D1306B-C29C-4461-BC66-9CBF3D1EB5B3}"/>
                  </a:ext>
                </a:extLst>
              </p:cNvPr>
              <p:cNvSpPr>
                <a:spLocks/>
              </p:cNvSpPr>
              <p:nvPr/>
            </p:nvSpPr>
            <p:spPr bwMode="auto">
              <a:xfrm>
                <a:off x="6522" y="1708"/>
                <a:ext cx="26" cy="45"/>
              </a:xfrm>
              <a:custGeom>
                <a:avLst/>
                <a:gdLst>
                  <a:gd name="T0" fmla="*/ 1 w 11"/>
                  <a:gd name="T1" fmla="*/ 17 h 19"/>
                  <a:gd name="T2" fmla="*/ 1 w 11"/>
                  <a:gd name="T3" fmla="*/ 17 h 19"/>
                  <a:gd name="T4" fmla="*/ 0 w 11"/>
                  <a:gd name="T5" fmla="*/ 12 h 19"/>
                  <a:gd name="T6" fmla="*/ 10 w 11"/>
                  <a:gd name="T7" fmla="*/ 5 h 19"/>
                  <a:gd name="T8" fmla="*/ 11 w 11"/>
                  <a:gd name="T9" fmla="*/ 10 h 19"/>
                  <a:gd name="T10" fmla="*/ 9 w 11"/>
                  <a:gd name="T11" fmla="*/ 16 h 19"/>
                  <a:gd name="T12" fmla="*/ 5 w 11"/>
                  <a:gd name="T13" fmla="*/ 19 h 19"/>
                  <a:gd name="T14" fmla="*/ 1 w 11"/>
                  <a:gd name="T15" fmla="*/ 17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1" y="17"/>
                    </a:moveTo>
                    <a:cubicBezTo>
                      <a:pt x="1" y="17"/>
                      <a:pt x="1" y="17"/>
                      <a:pt x="1" y="17"/>
                    </a:cubicBezTo>
                    <a:cubicBezTo>
                      <a:pt x="0" y="16"/>
                      <a:pt x="0" y="14"/>
                      <a:pt x="0" y="12"/>
                    </a:cubicBezTo>
                    <a:cubicBezTo>
                      <a:pt x="1" y="9"/>
                      <a:pt x="6" y="0"/>
                      <a:pt x="10" y="5"/>
                    </a:cubicBezTo>
                    <a:cubicBezTo>
                      <a:pt x="11" y="6"/>
                      <a:pt x="11" y="8"/>
                      <a:pt x="11" y="10"/>
                    </a:cubicBezTo>
                    <a:cubicBezTo>
                      <a:pt x="11" y="12"/>
                      <a:pt x="11" y="14"/>
                      <a:pt x="9" y="16"/>
                    </a:cubicBezTo>
                    <a:cubicBezTo>
                      <a:pt x="9" y="18"/>
                      <a:pt x="7" y="19"/>
                      <a:pt x="5" y="19"/>
                    </a:cubicBezTo>
                    <a:cubicBezTo>
                      <a:pt x="4" y="19"/>
                      <a:pt x="2" y="19"/>
                      <a:pt x="1" y="17"/>
                    </a:cubicBezTo>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53">
                <a:extLst>
                  <a:ext uri="{FF2B5EF4-FFF2-40B4-BE49-F238E27FC236}">
                    <a16:creationId xmlns:a16="http://schemas.microsoft.com/office/drawing/2014/main" id="{6F46A79C-C109-4731-BCD1-F2BC5B9D2264}"/>
                  </a:ext>
                </a:extLst>
              </p:cNvPr>
              <p:cNvSpPr>
                <a:spLocks/>
              </p:cNvSpPr>
              <p:nvPr/>
            </p:nvSpPr>
            <p:spPr bwMode="auto">
              <a:xfrm>
                <a:off x="6522" y="1717"/>
                <a:ext cx="26" cy="36"/>
              </a:xfrm>
              <a:custGeom>
                <a:avLst/>
                <a:gdLst>
                  <a:gd name="T0" fmla="*/ 7 w 11"/>
                  <a:gd name="T1" fmla="*/ 0 h 15"/>
                  <a:gd name="T2" fmla="*/ 0 w 11"/>
                  <a:gd name="T3" fmla="*/ 8 h 15"/>
                  <a:gd name="T4" fmla="*/ 0 w 11"/>
                  <a:gd name="T5" fmla="*/ 9 h 15"/>
                  <a:gd name="T6" fmla="*/ 1 w 11"/>
                  <a:gd name="T7" fmla="*/ 13 h 15"/>
                  <a:gd name="T8" fmla="*/ 1 w 11"/>
                  <a:gd name="T9" fmla="*/ 13 h 15"/>
                  <a:gd name="T10" fmla="*/ 5 w 11"/>
                  <a:gd name="T11" fmla="*/ 15 h 15"/>
                  <a:gd name="T12" fmla="*/ 5 w 11"/>
                  <a:gd name="T13" fmla="*/ 15 h 15"/>
                  <a:gd name="T14" fmla="*/ 9 w 11"/>
                  <a:gd name="T15" fmla="*/ 12 h 15"/>
                  <a:gd name="T16" fmla="*/ 11 w 11"/>
                  <a:gd name="T17" fmla="*/ 6 h 15"/>
                  <a:gd name="T18" fmla="*/ 11 w 11"/>
                  <a:gd name="T19" fmla="*/ 5 h 15"/>
                  <a:gd name="T20" fmla="*/ 10 w 11"/>
                  <a:gd name="T21" fmla="*/ 1 h 15"/>
                  <a:gd name="T22" fmla="*/ 7 w 1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5">
                    <a:moveTo>
                      <a:pt x="7" y="0"/>
                    </a:moveTo>
                    <a:cubicBezTo>
                      <a:pt x="4" y="0"/>
                      <a:pt x="1" y="6"/>
                      <a:pt x="0" y="8"/>
                    </a:cubicBezTo>
                    <a:cubicBezTo>
                      <a:pt x="0" y="9"/>
                      <a:pt x="0" y="9"/>
                      <a:pt x="0" y="9"/>
                    </a:cubicBezTo>
                    <a:cubicBezTo>
                      <a:pt x="0" y="11"/>
                      <a:pt x="1" y="12"/>
                      <a:pt x="1" y="13"/>
                    </a:cubicBezTo>
                    <a:cubicBezTo>
                      <a:pt x="1" y="13"/>
                      <a:pt x="1" y="13"/>
                      <a:pt x="1" y="13"/>
                    </a:cubicBezTo>
                    <a:cubicBezTo>
                      <a:pt x="2" y="15"/>
                      <a:pt x="4" y="15"/>
                      <a:pt x="5" y="15"/>
                    </a:cubicBezTo>
                    <a:cubicBezTo>
                      <a:pt x="5" y="15"/>
                      <a:pt x="5" y="15"/>
                      <a:pt x="5" y="15"/>
                    </a:cubicBezTo>
                    <a:cubicBezTo>
                      <a:pt x="7" y="15"/>
                      <a:pt x="9" y="14"/>
                      <a:pt x="9" y="12"/>
                    </a:cubicBezTo>
                    <a:cubicBezTo>
                      <a:pt x="11" y="10"/>
                      <a:pt x="11" y="8"/>
                      <a:pt x="11" y="6"/>
                    </a:cubicBezTo>
                    <a:cubicBezTo>
                      <a:pt x="11" y="6"/>
                      <a:pt x="11" y="5"/>
                      <a:pt x="11" y="5"/>
                    </a:cubicBezTo>
                    <a:cubicBezTo>
                      <a:pt x="11" y="4"/>
                      <a:pt x="11" y="2"/>
                      <a:pt x="10" y="1"/>
                    </a:cubicBezTo>
                    <a:cubicBezTo>
                      <a:pt x="9" y="0"/>
                      <a:pt x="8" y="0"/>
                      <a:pt x="7"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54">
                <a:extLst>
                  <a:ext uri="{FF2B5EF4-FFF2-40B4-BE49-F238E27FC236}">
                    <a16:creationId xmlns:a16="http://schemas.microsoft.com/office/drawing/2014/main" id="{0F5EC420-3044-4372-81F2-E3D062162189}"/>
                  </a:ext>
                </a:extLst>
              </p:cNvPr>
              <p:cNvSpPr>
                <a:spLocks/>
              </p:cNvSpPr>
              <p:nvPr/>
            </p:nvSpPr>
            <p:spPr bwMode="auto">
              <a:xfrm>
                <a:off x="6501" y="1717"/>
                <a:ext cx="45" cy="64"/>
              </a:xfrm>
              <a:custGeom>
                <a:avLst/>
                <a:gdLst>
                  <a:gd name="T0" fmla="*/ 11 w 19"/>
                  <a:gd name="T1" fmla="*/ 8 h 27"/>
                  <a:gd name="T2" fmla="*/ 17 w 19"/>
                  <a:gd name="T3" fmla="*/ 2 h 27"/>
                  <a:gd name="T4" fmla="*/ 16 w 19"/>
                  <a:gd name="T5" fmla="*/ 11 h 27"/>
                  <a:gd name="T6" fmla="*/ 13 w 19"/>
                  <a:gd name="T7" fmla="*/ 15 h 27"/>
                  <a:gd name="T8" fmla="*/ 0 w 19"/>
                  <a:gd name="T9" fmla="*/ 26 h 27"/>
                  <a:gd name="T10" fmla="*/ 0 w 19"/>
                  <a:gd name="T11" fmla="*/ 22 h 27"/>
                  <a:gd name="T12" fmla="*/ 11 w 19"/>
                  <a:gd name="T13" fmla="*/ 8 h 27"/>
                </a:gdLst>
                <a:ahLst/>
                <a:cxnLst>
                  <a:cxn ang="0">
                    <a:pos x="T0" y="T1"/>
                  </a:cxn>
                  <a:cxn ang="0">
                    <a:pos x="T2" y="T3"/>
                  </a:cxn>
                  <a:cxn ang="0">
                    <a:pos x="T4" y="T5"/>
                  </a:cxn>
                  <a:cxn ang="0">
                    <a:pos x="T6" y="T7"/>
                  </a:cxn>
                  <a:cxn ang="0">
                    <a:pos x="T8" y="T9"/>
                  </a:cxn>
                  <a:cxn ang="0">
                    <a:pos x="T10" y="T11"/>
                  </a:cxn>
                  <a:cxn ang="0">
                    <a:pos x="T12" y="T13"/>
                  </a:cxn>
                </a:cxnLst>
                <a:rect l="0" t="0" r="r" b="b"/>
                <a:pathLst>
                  <a:path w="19" h="27">
                    <a:moveTo>
                      <a:pt x="11" y="8"/>
                    </a:moveTo>
                    <a:cubicBezTo>
                      <a:pt x="11" y="8"/>
                      <a:pt x="14" y="0"/>
                      <a:pt x="17" y="2"/>
                    </a:cubicBezTo>
                    <a:cubicBezTo>
                      <a:pt x="19" y="3"/>
                      <a:pt x="18" y="10"/>
                      <a:pt x="16" y="11"/>
                    </a:cubicBezTo>
                    <a:cubicBezTo>
                      <a:pt x="14" y="12"/>
                      <a:pt x="13" y="15"/>
                      <a:pt x="13" y="15"/>
                    </a:cubicBezTo>
                    <a:cubicBezTo>
                      <a:pt x="13" y="15"/>
                      <a:pt x="3" y="27"/>
                      <a:pt x="0" y="26"/>
                    </a:cubicBezTo>
                    <a:cubicBezTo>
                      <a:pt x="0" y="22"/>
                      <a:pt x="0" y="22"/>
                      <a:pt x="0" y="22"/>
                    </a:cubicBezTo>
                    <a:cubicBezTo>
                      <a:pt x="0" y="22"/>
                      <a:pt x="8" y="16"/>
                      <a:pt x="11" y="8"/>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55">
                <a:extLst>
                  <a:ext uri="{FF2B5EF4-FFF2-40B4-BE49-F238E27FC236}">
                    <a16:creationId xmlns:a16="http://schemas.microsoft.com/office/drawing/2014/main" id="{D6EB90AF-338E-43C0-849A-1450043DC14D}"/>
                  </a:ext>
                </a:extLst>
              </p:cNvPr>
              <p:cNvSpPr>
                <a:spLocks/>
              </p:cNvSpPr>
              <p:nvPr/>
            </p:nvSpPr>
            <p:spPr bwMode="auto">
              <a:xfrm>
                <a:off x="6377" y="2273"/>
                <a:ext cx="164" cy="1456"/>
              </a:xfrm>
              <a:custGeom>
                <a:avLst/>
                <a:gdLst>
                  <a:gd name="T0" fmla="*/ 0 w 164"/>
                  <a:gd name="T1" fmla="*/ 1456 h 1456"/>
                  <a:gd name="T2" fmla="*/ 57 w 164"/>
                  <a:gd name="T3" fmla="*/ 1456 h 1456"/>
                  <a:gd name="T4" fmla="*/ 164 w 164"/>
                  <a:gd name="T5" fmla="*/ 0 h 1456"/>
                  <a:gd name="T6" fmla="*/ 86 w 164"/>
                  <a:gd name="T7" fmla="*/ 0 h 1456"/>
                  <a:gd name="T8" fmla="*/ 0 w 164"/>
                  <a:gd name="T9" fmla="*/ 1456 h 1456"/>
                </a:gdLst>
                <a:ahLst/>
                <a:cxnLst>
                  <a:cxn ang="0">
                    <a:pos x="T0" y="T1"/>
                  </a:cxn>
                  <a:cxn ang="0">
                    <a:pos x="T2" y="T3"/>
                  </a:cxn>
                  <a:cxn ang="0">
                    <a:pos x="T4" y="T5"/>
                  </a:cxn>
                  <a:cxn ang="0">
                    <a:pos x="T6" y="T7"/>
                  </a:cxn>
                  <a:cxn ang="0">
                    <a:pos x="T8" y="T9"/>
                  </a:cxn>
                </a:cxnLst>
                <a:rect l="0" t="0" r="r" b="b"/>
                <a:pathLst>
                  <a:path w="164" h="1456">
                    <a:moveTo>
                      <a:pt x="0" y="1456"/>
                    </a:moveTo>
                    <a:lnTo>
                      <a:pt x="57" y="1456"/>
                    </a:lnTo>
                    <a:lnTo>
                      <a:pt x="164" y="0"/>
                    </a:lnTo>
                    <a:lnTo>
                      <a:pt x="86" y="0"/>
                    </a:lnTo>
                    <a:lnTo>
                      <a:pt x="0" y="1456"/>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56">
                <a:extLst>
                  <a:ext uri="{FF2B5EF4-FFF2-40B4-BE49-F238E27FC236}">
                    <a16:creationId xmlns:a16="http://schemas.microsoft.com/office/drawing/2014/main" id="{4470E5E4-3428-4FA2-BFA5-994B751D0D16}"/>
                  </a:ext>
                </a:extLst>
              </p:cNvPr>
              <p:cNvSpPr>
                <a:spLocks/>
              </p:cNvSpPr>
              <p:nvPr/>
            </p:nvSpPr>
            <p:spPr bwMode="auto">
              <a:xfrm>
                <a:off x="6377" y="2273"/>
                <a:ext cx="164" cy="1456"/>
              </a:xfrm>
              <a:custGeom>
                <a:avLst/>
                <a:gdLst>
                  <a:gd name="T0" fmla="*/ 0 w 164"/>
                  <a:gd name="T1" fmla="*/ 1456 h 1456"/>
                  <a:gd name="T2" fmla="*/ 57 w 164"/>
                  <a:gd name="T3" fmla="*/ 1456 h 1456"/>
                  <a:gd name="T4" fmla="*/ 164 w 164"/>
                  <a:gd name="T5" fmla="*/ 0 h 1456"/>
                  <a:gd name="T6" fmla="*/ 86 w 164"/>
                  <a:gd name="T7" fmla="*/ 0 h 1456"/>
                  <a:gd name="T8" fmla="*/ 0 w 164"/>
                  <a:gd name="T9" fmla="*/ 1456 h 1456"/>
                </a:gdLst>
                <a:ahLst/>
                <a:cxnLst>
                  <a:cxn ang="0">
                    <a:pos x="T0" y="T1"/>
                  </a:cxn>
                  <a:cxn ang="0">
                    <a:pos x="T2" y="T3"/>
                  </a:cxn>
                  <a:cxn ang="0">
                    <a:pos x="T4" y="T5"/>
                  </a:cxn>
                  <a:cxn ang="0">
                    <a:pos x="T6" y="T7"/>
                  </a:cxn>
                  <a:cxn ang="0">
                    <a:pos x="T8" y="T9"/>
                  </a:cxn>
                </a:cxnLst>
                <a:rect l="0" t="0" r="r" b="b"/>
                <a:pathLst>
                  <a:path w="164" h="1456">
                    <a:moveTo>
                      <a:pt x="0" y="1456"/>
                    </a:moveTo>
                    <a:lnTo>
                      <a:pt x="57" y="1456"/>
                    </a:lnTo>
                    <a:lnTo>
                      <a:pt x="164" y="0"/>
                    </a:lnTo>
                    <a:lnTo>
                      <a:pt x="86" y="0"/>
                    </a:lnTo>
                    <a:lnTo>
                      <a:pt x="0" y="14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57">
                <a:extLst>
                  <a:ext uri="{FF2B5EF4-FFF2-40B4-BE49-F238E27FC236}">
                    <a16:creationId xmlns:a16="http://schemas.microsoft.com/office/drawing/2014/main" id="{D64ADA0A-07B9-47C7-9DB8-E3A48A295E91}"/>
                  </a:ext>
                </a:extLst>
              </p:cNvPr>
              <p:cNvSpPr>
                <a:spLocks noEditPoints="1"/>
              </p:cNvSpPr>
              <p:nvPr/>
            </p:nvSpPr>
            <p:spPr bwMode="auto">
              <a:xfrm>
                <a:off x="6444" y="2309"/>
                <a:ext cx="92" cy="1311"/>
              </a:xfrm>
              <a:custGeom>
                <a:avLst/>
                <a:gdLst>
                  <a:gd name="T0" fmla="*/ 47 w 92"/>
                  <a:gd name="T1" fmla="*/ 655 h 1311"/>
                  <a:gd name="T2" fmla="*/ 47 w 92"/>
                  <a:gd name="T3" fmla="*/ 655 h 1311"/>
                  <a:gd name="T4" fmla="*/ 0 w 92"/>
                  <a:gd name="T5" fmla="*/ 1311 h 1311"/>
                  <a:gd name="T6" fmla="*/ 0 w 92"/>
                  <a:gd name="T7" fmla="*/ 1311 h 1311"/>
                  <a:gd name="T8" fmla="*/ 47 w 92"/>
                  <a:gd name="T9" fmla="*/ 655 h 1311"/>
                  <a:gd name="T10" fmla="*/ 92 w 92"/>
                  <a:gd name="T11" fmla="*/ 0 h 1311"/>
                  <a:gd name="T12" fmla="*/ 92 w 92"/>
                  <a:gd name="T13" fmla="*/ 0 h 1311"/>
                  <a:gd name="T14" fmla="*/ 92 w 92"/>
                  <a:gd name="T15" fmla="*/ 4 h 1311"/>
                  <a:gd name="T16" fmla="*/ 47 w 92"/>
                  <a:gd name="T17" fmla="*/ 653 h 1311"/>
                  <a:gd name="T18" fmla="*/ 47 w 92"/>
                  <a:gd name="T19" fmla="*/ 653 h 1311"/>
                  <a:gd name="T20" fmla="*/ 90 w 92"/>
                  <a:gd name="T21" fmla="*/ 35 h 1311"/>
                  <a:gd name="T22" fmla="*/ 92 w 92"/>
                  <a:gd name="T23" fmla="*/ 0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311">
                    <a:moveTo>
                      <a:pt x="47" y="655"/>
                    </a:moveTo>
                    <a:lnTo>
                      <a:pt x="47" y="655"/>
                    </a:lnTo>
                    <a:lnTo>
                      <a:pt x="0" y="1311"/>
                    </a:lnTo>
                    <a:lnTo>
                      <a:pt x="0" y="1311"/>
                    </a:lnTo>
                    <a:lnTo>
                      <a:pt x="47" y="655"/>
                    </a:lnTo>
                    <a:close/>
                    <a:moveTo>
                      <a:pt x="92" y="0"/>
                    </a:moveTo>
                    <a:lnTo>
                      <a:pt x="92" y="0"/>
                    </a:lnTo>
                    <a:lnTo>
                      <a:pt x="92" y="4"/>
                    </a:lnTo>
                    <a:lnTo>
                      <a:pt x="47" y="653"/>
                    </a:lnTo>
                    <a:lnTo>
                      <a:pt x="47" y="653"/>
                    </a:lnTo>
                    <a:lnTo>
                      <a:pt x="90" y="35"/>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58">
                <a:extLst>
                  <a:ext uri="{FF2B5EF4-FFF2-40B4-BE49-F238E27FC236}">
                    <a16:creationId xmlns:a16="http://schemas.microsoft.com/office/drawing/2014/main" id="{34139FB3-BEBC-4D57-A88D-34D278ADCDA5}"/>
                  </a:ext>
                </a:extLst>
              </p:cNvPr>
              <p:cNvSpPr>
                <a:spLocks noEditPoints="1"/>
              </p:cNvSpPr>
              <p:nvPr/>
            </p:nvSpPr>
            <p:spPr bwMode="auto">
              <a:xfrm>
                <a:off x="6444" y="2309"/>
                <a:ext cx="92" cy="1311"/>
              </a:xfrm>
              <a:custGeom>
                <a:avLst/>
                <a:gdLst>
                  <a:gd name="T0" fmla="*/ 47 w 92"/>
                  <a:gd name="T1" fmla="*/ 655 h 1311"/>
                  <a:gd name="T2" fmla="*/ 47 w 92"/>
                  <a:gd name="T3" fmla="*/ 655 h 1311"/>
                  <a:gd name="T4" fmla="*/ 0 w 92"/>
                  <a:gd name="T5" fmla="*/ 1311 h 1311"/>
                  <a:gd name="T6" fmla="*/ 0 w 92"/>
                  <a:gd name="T7" fmla="*/ 1311 h 1311"/>
                  <a:gd name="T8" fmla="*/ 47 w 92"/>
                  <a:gd name="T9" fmla="*/ 655 h 1311"/>
                  <a:gd name="T10" fmla="*/ 92 w 92"/>
                  <a:gd name="T11" fmla="*/ 0 h 1311"/>
                  <a:gd name="T12" fmla="*/ 92 w 92"/>
                  <a:gd name="T13" fmla="*/ 0 h 1311"/>
                  <a:gd name="T14" fmla="*/ 92 w 92"/>
                  <a:gd name="T15" fmla="*/ 4 h 1311"/>
                  <a:gd name="T16" fmla="*/ 47 w 92"/>
                  <a:gd name="T17" fmla="*/ 653 h 1311"/>
                  <a:gd name="T18" fmla="*/ 47 w 92"/>
                  <a:gd name="T19" fmla="*/ 653 h 1311"/>
                  <a:gd name="T20" fmla="*/ 90 w 92"/>
                  <a:gd name="T21" fmla="*/ 35 h 1311"/>
                  <a:gd name="T22" fmla="*/ 92 w 92"/>
                  <a:gd name="T23" fmla="*/ 0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311">
                    <a:moveTo>
                      <a:pt x="47" y="655"/>
                    </a:moveTo>
                    <a:lnTo>
                      <a:pt x="47" y="655"/>
                    </a:lnTo>
                    <a:lnTo>
                      <a:pt x="0" y="1311"/>
                    </a:lnTo>
                    <a:lnTo>
                      <a:pt x="0" y="1311"/>
                    </a:lnTo>
                    <a:lnTo>
                      <a:pt x="47" y="655"/>
                    </a:lnTo>
                    <a:moveTo>
                      <a:pt x="92" y="0"/>
                    </a:moveTo>
                    <a:lnTo>
                      <a:pt x="92" y="0"/>
                    </a:lnTo>
                    <a:lnTo>
                      <a:pt x="92" y="4"/>
                    </a:lnTo>
                    <a:lnTo>
                      <a:pt x="47" y="653"/>
                    </a:lnTo>
                    <a:lnTo>
                      <a:pt x="47" y="653"/>
                    </a:lnTo>
                    <a:lnTo>
                      <a:pt x="90" y="35"/>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159">
                <a:extLst>
                  <a:ext uri="{FF2B5EF4-FFF2-40B4-BE49-F238E27FC236}">
                    <a16:creationId xmlns:a16="http://schemas.microsoft.com/office/drawing/2014/main" id="{924A20A2-1F45-4B49-A7B7-B70821A37B40}"/>
                  </a:ext>
                </a:extLst>
              </p:cNvPr>
              <p:cNvSpPr>
                <a:spLocks noChangeArrowheads="1"/>
              </p:cNvSpPr>
              <p:nvPr/>
            </p:nvSpPr>
            <p:spPr bwMode="auto">
              <a:xfrm>
                <a:off x="6491" y="2962"/>
                <a:ext cx="1" cy="2"/>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160">
                <a:extLst>
                  <a:ext uri="{FF2B5EF4-FFF2-40B4-BE49-F238E27FC236}">
                    <a16:creationId xmlns:a16="http://schemas.microsoft.com/office/drawing/2014/main" id="{45E91EB9-3F6D-4457-AE3E-73BB58AEF8D2}"/>
                  </a:ext>
                </a:extLst>
              </p:cNvPr>
              <p:cNvSpPr>
                <a:spLocks noChangeArrowheads="1"/>
              </p:cNvSpPr>
              <p:nvPr/>
            </p:nvSpPr>
            <p:spPr bwMode="auto">
              <a:xfrm>
                <a:off x="6491" y="29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61">
                <a:extLst>
                  <a:ext uri="{FF2B5EF4-FFF2-40B4-BE49-F238E27FC236}">
                    <a16:creationId xmlns:a16="http://schemas.microsoft.com/office/drawing/2014/main" id="{B5B68EB1-4178-4EE7-A9B7-2D43436C39EF}"/>
                  </a:ext>
                </a:extLst>
              </p:cNvPr>
              <p:cNvSpPr>
                <a:spLocks/>
              </p:cNvSpPr>
              <p:nvPr/>
            </p:nvSpPr>
            <p:spPr bwMode="auto">
              <a:xfrm>
                <a:off x="6434" y="3620"/>
                <a:ext cx="10" cy="109"/>
              </a:xfrm>
              <a:custGeom>
                <a:avLst/>
                <a:gdLst>
                  <a:gd name="T0" fmla="*/ 10 w 10"/>
                  <a:gd name="T1" fmla="*/ 0 h 109"/>
                  <a:gd name="T2" fmla="*/ 0 w 10"/>
                  <a:gd name="T3" fmla="*/ 109 h 109"/>
                  <a:gd name="T4" fmla="*/ 10 w 10"/>
                  <a:gd name="T5" fmla="*/ 0 h 109"/>
                  <a:gd name="T6" fmla="*/ 10 w 10"/>
                  <a:gd name="T7" fmla="*/ 0 h 109"/>
                </a:gdLst>
                <a:ahLst/>
                <a:cxnLst>
                  <a:cxn ang="0">
                    <a:pos x="T0" y="T1"/>
                  </a:cxn>
                  <a:cxn ang="0">
                    <a:pos x="T2" y="T3"/>
                  </a:cxn>
                  <a:cxn ang="0">
                    <a:pos x="T4" y="T5"/>
                  </a:cxn>
                  <a:cxn ang="0">
                    <a:pos x="T6" y="T7"/>
                  </a:cxn>
                </a:cxnLst>
                <a:rect l="0" t="0" r="r" b="b"/>
                <a:pathLst>
                  <a:path w="10" h="109">
                    <a:moveTo>
                      <a:pt x="10" y="0"/>
                    </a:moveTo>
                    <a:lnTo>
                      <a:pt x="0" y="109"/>
                    </a:lnTo>
                    <a:lnTo>
                      <a:pt x="10" y="0"/>
                    </a:lnTo>
                    <a:lnTo>
                      <a:pt x="10"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62">
                <a:extLst>
                  <a:ext uri="{FF2B5EF4-FFF2-40B4-BE49-F238E27FC236}">
                    <a16:creationId xmlns:a16="http://schemas.microsoft.com/office/drawing/2014/main" id="{0142C01E-40B2-4E34-9B86-715A2CDE7154}"/>
                  </a:ext>
                </a:extLst>
              </p:cNvPr>
              <p:cNvSpPr>
                <a:spLocks/>
              </p:cNvSpPr>
              <p:nvPr/>
            </p:nvSpPr>
            <p:spPr bwMode="auto">
              <a:xfrm>
                <a:off x="6434" y="3620"/>
                <a:ext cx="10" cy="109"/>
              </a:xfrm>
              <a:custGeom>
                <a:avLst/>
                <a:gdLst>
                  <a:gd name="T0" fmla="*/ 10 w 10"/>
                  <a:gd name="T1" fmla="*/ 0 h 109"/>
                  <a:gd name="T2" fmla="*/ 0 w 10"/>
                  <a:gd name="T3" fmla="*/ 109 h 109"/>
                  <a:gd name="T4" fmla="*/ 10 w 10"/>
                  <a:gd name="T5" fmla="*/ 0 h 109"/>
                  <a:gd name="T6" fmla="*/ 10 w 10"/>
                  <a:gd name="T7" fmla="*/ 0 h 109"/>
                </a:gdLst>
                <a:ahLst/>
                <a:cxnLst>
                  <a:cxn ang="0">
                    <a:pos x="T0" y="T1"/>
                  </a:cxn>
                  <a:cxn ang="0">
                    <a:pos x="T2" y="T3"/>
                  </a:cxn>
                  <a:cxn ang="0">
                    <a:pos x="T4" y="T5"/>
                  </a:cxn>
                  <a:cxn ang="0">
                    <a:pos x="T6" y="T7"/>
                  </a:cxn>
                </a:cxnLst>
                <a:rect l="0" t="0" r="r" b="b"/>
                <a:pathLst>
                  <a:path w="10" h="109">
                    <a:moveTo>
                      <a:pt x="10" y="0"/>
                    </a:moveTo>
                    <a:lnTo>
                      <a:pt x="0" y="109"/>
                    </a:lnTo>
                    <a:lnTo>
                      <a:pt x="10"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63">
                <a:extLst>
                  <a:ext uri="{FF2B5EF4-FFF2-40B4-BE49-F238E27FC236}">
                    <a16:creationId xmlns:a16="http://schemas.microsoft.com/office/drawing/2014/main" id="{2853055F-0D83-44A4-ABA7-3DE9B8E2C06E}"/>
                  </a:ext>
                </a:extLst>
              </p:cNvPr>
              <p:cNvSpPr>
                <a:spLocks/>
              </p:cNvSpPr>
              <p:nvPr/>
            </p:nvSpPr>
            <p:spPr bwMode="auto">
              <a:xfrm>
                <a:off x="6384" y="3254"/>
                <a:ext cx="22" cy="363"/>
              </a:xfrm>
              <a:custGeom>
                <a:avLst/>
                <a:gdLst>
                  <a:gd name="T0" fmla="*/ 9 w 9"/>
                  <a:gd name="T1" fmla="*/ 0 h 153"/>
                  <a:gd name="T2" fmla="*/ 0 w 9"/>
                  <a:gd name="T3" fmla="*/ 153 h 153"/>
                  <a:gd name="T4" fmla="*/ 0 w 9"/>
                  <a:gd name="T5" fmla="*/ 153 h 153"/>
                  <a:gd name="T6" fmla="*/ 9 w 9"/>
                  <a:gd name="T7" fmla="*/ 0 h 153"/>
                </a:gdLst>
                <a:ahLst/>
                <a:cxnLst>
                  <a:cxn ang="0">
                    <a:pos x="T0" y="T1"/>
                  </a:cxn>
                  <a:cxn ang="0">
                    <a:pos x="T2" y="T3"/>
                  </a:cxn>
                  <a:cxn ang="0">
                    <a:pos x="T4" y="T5"/>
                  </a:cxn>
                  <a:cxn ang="0">
                    <a:pos x="T6" y="T7"/>
                  </a:cxn>
                </a:cxnLst>
                <a:rect l="0" t="0" r="r" b="b"/>
                <a:pathLst>
                  <a:path w="9" h="153">
                    <a:moveTo>
                      <a:pt x="9" y="0"/>
                    </a:moveTo>
                    <a:cubicBezTo>
                      <a:pt x="0" y="153"/>
                      <a:pt x="0" y="153"/>
                      <a:pt x="0" y="153"/>
                    </a:cubicBezTo>
                    <a:cubicBezTo>
                      <a:pt x="0" y="153"/>
                      <a:pt x="0" y="153"/>
                      <a:pt x="0" y="153"/>
                    </a:cubicBezTo>
                    <a:cubicBezTo>
                      <a:pt x="9" y="0"/>
                      <a:pt x="9"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64">
                <a:extLst>
                  <a:ext uri="{FF2B5EF4-FFF2-40B4-BE49-F238E27FC236}">
                    <a16:creationId xmlns:a16="http://schemas.microsoft.com/office/drawing/2014/main" id="{CB14B7DE-4DC2-4935-98D6-D65F52FBC09C}"/>
                  </a:ext>
                </a:extLst>
              </p:cNvPr>
              <p:cNvSpPr>
                <a:spLocks/>
              </p:cNvSpPr>
              <p:nvPr/>
            </p:nvSpPr>
            <p:spPr bwMode="auto">
              <a:xfrm>
                <a:off x="6377" y="3617"/>
                <a:ext cx="7" cy="112"/>
              </a:xfrm>
              <a:custGeom>
                <a:avLst/>
                <a:gdLst>
                  <a:gd name="T0" fmla="*/ 3 w 3"/>
                  <a:gd name="T1" fmla="*/ 0 h 47"/>
                  <a:gd name="T2" fmla="*/ 0 w 3"/>
                  <a:gd name="T3" fmla="*/ 47 h 47"/>
                  <a:gd name="T4" fmla="*/ 0 w 3"/>
                  <a:gd name="T5" fmla="*/ 47 h 47"/>
                  <a:gd name="T6" fmla="*/ 3 w 3"/>
                  <a:gd name="T7" fmla="*/ 0 h 47"/>
                  <a:gd name="T8" fmla="*/ 3 w 3"/>
                  <a:gd name="T9" fmla="*/ 0 h 47"/>
                </a:gdLst>
                <a:ahLst/>
                <a:cxnLst>
                  <a:cxn ang="0">
                    <a:pos x="T0" y="T1"/>
                  </a:cxn>
                  <a:cxn ang="0">
                    <a:pos x="T2" y="T3"/>
                  </a:cxn>
                  <a:cxn ang="0">
                    <a:pos x="T4" y="T5"/>
                  </a:cxn>
                  <a:cxn ang="0">
                    <a:pos x="T6" y="T7"/>
                  </a:cxn>
                  <a:cxn ang="0">
                    <a:pos x="T8" y="T9"/>
                  </a:cxn>
                </a:cxnLst>
                <a:rect l="0" t="0" r="r" b="b"/>
                <a:pathLst>
                  <a:path w="3" h="47">
                    <a:moveTo>
                      <a:pt x="3" y="0"/>
                    </a:moveTo>
                    <a:cubicBezTo>
                      <a:pt x="0" y="47"/>
                      <a:pt x="0" y="47"/>
                      <a:pt x="0" y="47"/>
                    </a:cubicBezTo>
                    <a:cubicBezTo>
                      <a:pt x="0" y="47"/>
                      <a:pt x="0" y="47"/>
                      <a:pt x="0" y="47"/>
                    </a:cubicBezTo>
                    <a:cubicBezTo>
                      <a:pt x="3" y="0"/>
                      <a:pt x="3" y="0"/>
                      <a:pt x="3" y="0"/>
                    </a:cubicBezTo>
                    <a:cubicBezTo>
                      <a:pt x="3" y="0"/>
                      <a:pt x="3" y="0"/>
                      <a:pt x="3" y="0"/>
                    </a:cubicBezTo>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65">
                <a:extLst>
                  <a:ext uri="{FF2B5EF4-FFF2-40B4-BE49-F238E27FC236}">
                    <a16:creationId xmlns:a16="http://schemas.microsoft.com/office/drawing/2014/main" id="{B9169438-5303-44A5-BE60-81D306B86D4D}"/>
                  </a:ext>
                </a:extLst>
              </p:cNvPr>
              <p:cNvSpPr>
                <a:spLocks/>
              </p:cNvSpPr>
              <p:nvPr/>
            </p:nvSpPr>
            <p:spPr bwMode="auto">
              <a:xfrm>
                <a:off x="6377" y="2313"/>
                <a:ext cx="159" cy="1416"/>
              </a:xfrm>
              <a:custGeom>
                <a:avLst/>
                <a:gdLst>
                  <a:gd name="T0" fmla="*/ 159 w 159"/>
                  <a:gd name="T1" fmla="*/ 0 h 1416"/>
                  <a:gd name="T2" fmla="*/ 157 w 159"/>
                  <a:gd name="T3" fmla="*/ 29 h 1416"/>
                  <a:gd name="T4" fmla="*/ 81 w 159"/>
                  <a:gd name="T5" fmla="*/ 29 h 1416"/>
                  <a:gd name="T6" fmla="*/ 81 w 159"/>
                  <a:gd name="T7" fmla="*/ 31 h 1416"/>
                  <a:gd name="T8" fmla="*/ 29 w 159"/>
                  <a:gd name="T9" fmla="*/ 941 h 1416"/>
                  <a:gd name="T10" fmla="*/ 7 w 159"/>
                  <a:gd name="T11" fmla="*/ 1304 h 1416"/>
                  <a:gd name="T12" fmla="*/ 0 w 159"/>
                  <a:gd name="T13" fmla="*/ 1416 h 1416"/>
                  <a:gd name="T14" fmla="*/ 57 w 159"/>
                  <a:gd name="T15" fmla="*/ 1416 h 1416"/>
                  <a:gd name="T16" fmla="*/ 67 w 159"/>
                  <a:gd name="T17" fmla="*/ 1307 h 1416"/>
                  <a:gd name="T18" fmla="*/ 114 w 159"/>
                  <a:gd name="T19" fmla="*/ 651 h 1416"/>
                  <a:gd name="T20" fmla="*/ 114 w 159"/>
                  <a:gd name="T21" fmla="*/ 649 h 1416"/>
                  <a:gd name="T22" fmla="*/ 159 w 159"/>
                  <a:gd name="T23" fmla="*/ 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416">
                    <a:moveTo>
                      <a:pt x="159" y="0"/>
                    </a:moveTo>
                    <a:lnTo>
                      <a:pt x="157" y="29"/>
                    </a:lnTo>
                    <a:lnTo>
                      <a:pt x="81" y="29"/>
                    </a:lnTo>
                    <a:lnTo>
                      <a:pt x="81" y="31"/>
                    </a:lnTo>
                    <a:lnTo>
                      <a:pt x="29" y="941"/>
                    </a:lnTo>
                    <a:lnTo>
                      <a:pt x="7" y="1304"/>
                    </a:lnTo>
                    <a:lnTo>
                      <a:pt x="0" y="1416"/>
                    </a:lnTo>
                    <a:lnTo>
                      <a:pt x="57" y="1416"/>
                    </a:lnTo>
                    <a:lnTo>
                      <a:pt x="67" y="1307"/>
                    </a:lnTo>
                    <a:lnTo>
                      <a:pt x="114" y="651"/>
                    </a:lnTo>
                    <a:lnTo>
                      <a:pt x="114" y="649"/>
                    </a:lnTo>
                    <a:lnTo>
                      <a:pt x="159" y="0"/>
                    </a:lnTo>
                    <a:close/>
                  </a:path>
                </a:pathLst>
              </a:custGeom>
              <a:solidFill>
                <a:srgbClr val="7D84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66">
                <a:extLst>
                  <a:ext uri="{FF2B5EF4-FFF2-40B4-BE49-F238E27FC236}">
                    <a16:creationId xmlns:a16="http://schemas.microsoft.com/office/drawing/2014/main" id="{B39E95D7-5089-4D3D-B886-B4229C491E7E}"/>
                  </a:ext>
                </a:extLst>
              </p:cNvPr>
              <p:cNvSpPr>
                <a:spLocks/>
              </p:cNvSpPr>
              <p:nvPr/>
            </p:nvSpPr>
            <p:spPr bwMode="auto">
              <a:xfrm>
                <a:off x="6377" y="2313"/>
                <a:ext cx="159" cy="1416"/>
              </a:xfrm>
              <a:custGeom>
                <a:avLst/>
                <a:gdLst>
                  <a:gd name="T0" fmla="*/ 159 w 159"/>
                  <a:gd name="T1" fmla="*/ 0 h 1416"/>
                  <a:gd name="T2" fmla="*/ 157 w 159"/>
                  <a:gd name="T3" fmla="*/ 29 h 1416"/>
                  <a:gd name="T4" fmla="*/ 81 w 159"/>
                  <a:gd name="T5" fmla="*/ 29 h 1416"/>
                  <a:gd name="T6" fmla="*/ 81 w 159"/>
                  <a:gd name="T7" fmla="*/ 31 h 1416"/>
                  <a:gd name="T8" fmla="*/ 29 w 159"/>
                  <a:gd name="T9" fmla="*/ 941 h 1416"/>
                  <a:gd name="T10" fmla="*/ 7 w 159"/>
                  <a:gd name="T11" fmla="*/ 1304 h 1416"/>
                  <a:gd name="T12" fmla="*/ 0 w 159"/>
                  <a:gd name="T13" fmla="*/ 1416 h 1416"/>
                  <a:gd name="T14" fmla="*/ 57 w 159"/>
                  <a:gd name="T15" fmla="*/ 1416 h 1416"/>
                  <a:gd name="T16" fmla="*/ 67 w 159"/>
                  <a:gd name="T17" fmla="*/ 1307 h 1416"/>
                  <a:gd name="T18" fmla="*/ 114 w 159"/>
                  <a:gd name="T19" fmla="*/ 651 h 1416"/>
                  <a:gd name="T20" fmla="*/ 114 w 159"/>
                  <a:gd name="T21" fmla="*/ 649 h 1416"/>
                  <a:gd name="T22" fmla="*/ 159 w 159"/>
                  <a:gd name="T23" fmla="*/ 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416">
                    <a:moveTo>
                      <a:pt x="159" y="0"/>
                    </a:moveTo>
                    <a:lnTo>
                      <a:pt x="157" y="29"/>
                    </a:lnTo>
                    <a:lnTo>
                      <a:pt x="81" y="29"/>
                    </a:lnTo>
                    <a:lnTo>
                      <a:pt x="81" y="31"/>
                    </a:lnTo>
                    <a:lnTo>
                      <a:pt x="29" y="941"/>
                    </a:lnTo>
                    <a:lnTo>
                      <a:pt x="7" y="1304"/>
                    </a:lnTo>
                    <a:lnTo>
                      <a:pt x="0" y="1416"/>
                    </a:lnTo>
                    <a:lnTo>
                      <a:pt x="57" y="1416"/>
                    </a:lnTo>
                    <a:lnTo>
                      <a:pt x="67" y="1307"/>
                    </a:lnTo>
                    <a:lnTo>
                      <a:pt x="114" y="651"/>
                    </a:lnTo>
                    <a:lnTo>
                      <a:pt x="114" y="649"/>
                    </a:lnTo>
                    <a:lnTo>
                      <a:pt x="1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67">
                <a:extLst>
                  <a:ext uri="{FF2B5EF4-FFF2-40B4-BE49-F238E27FC236}">
                    <a16:creationId xmlns:a16="http://schemas.microsoft.com/office/drawing/2014/main" id="{B10FB298-C29E-4088-86C0-BCC85D87CC21}"/>
                  </a:ext>
                </a:extLst>
              </p:cNvPr>
              <p:cNvSpPr>
                <a:spLocks/>
              </p:cNvSpPr>
              <p:nvPr/>
            </p:nvSpPr>
            <p:spPr bwMode="auto">
              <a:xfrm>
                <a:off x="6458" y="2311"/>
                <a:ext cx="2" cy="31"/>
              </a:xfrm>
              <a:custGeom>
                <a:avLst/>
                <a:gdLst>
                  <a:gd name="T0" fmla="*/ 2 w 2"/>
                  <a:gd name="T1" fmla="*/ 0 h 31"/>
                  <a:gd name="T2" fmla="*/ 0 w 2"/>
                  <a:gd name="T3" fmla="*/ 31 h 31"/>
                  <a:gd name="T4" fmla="*/ 0 w 2"/>
                  <a:gd name="T5" fmla="*/ 31 h 31"/>
                  <a:gd name="T6" fmla="*/ 2 w 2"/>
                  <a:gd name="T7" fmla="*/ 0 h 31"/>
                </a:gdLst>
                <a:ahLst/>
                <a:cxnLst>
                  <a:cxn ang="0">
                    <a:pos x="T0" y="T1"/>
                  </a:cxn>
                  <a:cxn ang="0">
                    <a:pos x="T2" y="T3"/>
                  </a:cxn>
                  <a:cxn ang="0">
                    <a:pos x="T4" y="T5"/>
                  </a:cxn>
                  <a:cxn ang="0">
                    <a:pos x="T6" y="T7"/>
                  </a:cxn>
                </a:cxnLst>
                <a:rect l="0" t="0" r="r" b="b"/>
                <a:pathLst>
                  <a:path w="2" h="31">
                    <a:moveTo>
                      <a:pt x="2" y="0"/>
                    </a:moveTo>
                    <a:lnTo>
                      <a:pt x="0" y="31"/>
                    </a:lnTo>
                    <a:lnTo>
                      <a:pt x="0" y="31"/>
                    </a:lnTo>
                    <a:lnTo>
                      <a:pt x="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68">
                <a:extLst>
                  <a:ext uri="{FF2B5EF4-FFF2-40B4-BE49-F238E27FC236}">
                    <a16:creationId xmlns:a16="http://schemas.microsoft.com/office/drawing/2014/main" id="{13F3E306-0BE8-4D1D-8FD4-DE922FFFC4FA}"/>
                  </a:ext>
                </a:extLst>
              </p:cNvPr>
              <p:cNvSpPr>
                <a:spLocks/>
              </p:cNvSpPr>
              <p:nvPr/>
            </p:nvSpPr>
            <p:spPr bwMode="auto">
              <a:xfrm>
                <a:off x="6458" y="2311"/>
                <a:ext cx="2" cy="31"/>
              </a:xfrm>
              <a:custGeom>
                <a:avLst/>
                <a:gdLst>
                  <a:gd name="T0" fmla="*/ 2 w 2"/>
                  <a:gd name="T1" fmla="*/ 0 h 31"/>
                  <a:gd name="T2" fmla="*/ 0 w 2"/>
                  <a:gd name="T3" fmla="*/ 31 h 31"/>
                  <a:gd name="T4" fmla="*/ 0 w 2"/>
                  <a:gd name="T5" fmla="*/ 31 h 31"/>
                  <a:gd name="T6" fmla="*/ 2 w 2"/>
                  <a:gd name="T7" fmla="*/ 0 h 31"/>
                </a:gdLst>
                <a:ahLst/>
                <a:cxnLst>
                  <a:cxn ang="0">
                    <a:pos x="T0" y="T1"/>
                  </a:cxn>
                  <a:cxn ang="0">
                    <a:pos x="T2" y="T3"/>
                  </a:cxn>
                  <a:cxn ang="0">
                    <a:pos x="T4" y="T5"/>
                  </a:cxn>
                  <a:cxn ang="0">
                    <a:pos x="T6" y="T7"/>
                  </a:cxn>
                </a:cxnLst>
                <a:rect l="0" t="0" r="r" b="b"/>
                <a:pathLst>
                  <a:path w="2" h="31">
                    <a:moveTo>
                      <a:pt x="2" y="0"/>
                    </a:moveTo>
                    <a:lnTo>
                      <a:pt x="0" y="31"/>
                    </a:lnTo>
                    <a:lnTo>
                      <a:pt x="0" y="3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69">
                <a:extLst>
                  <a:ext uri="{FF2B5EF4-FFF2-40B4-BE49-F238E27FC236}">
                    <a16:creationId xmlns:a16="http://schemas.microsoft.com/office/drawing/2014/main" id="{13C4CDC7-4C5D-4087-955F-E2974C19D8A0}"/>
                  </a:ext>
                </a:extLst>
              </p:cNvPr>
              <p:cNvSpPr>
                <a:spLocks/>
              </p:cNvSpPr>
              <p:nvPr/>
            </p:nvSpPr>
            <p:spPr bwMode="auto">
              <a:xfrm>
                <a:off x="6458" y="2309"/>
                <a:ext cx="2" cy="33"/>
              </a:xfrm>
              <a:custGeom>
                <a:avLst/>
                <a:gdLst>
                  <a:gd name="T0" fmla="*/ 2 w 2"/>
                  <a:gd name="T1" fmla="*/ 0 h 33"/>
                  <a:gd name="T2" fmla="*/ 2 w 2"/>
                  <a:gd name="T3" fmla="*/ 0 h 33"/>
                  <a:gd name="T4" fmla="*/ 2 w 2"/>
                  <a:gd name="T5" fmla="*/ 2 h 33"/>
                  <a:gd name="T6" fmla="*/ 0 w 2"/>
                  <a:gd name="T7" fmla="*/ 33 h 33"/>
                  <a:gd name="T8" fmla="*/ 0 w 2"/>
                  <a:gd name="T9" fmla="*/ 33 h 33"/>
                  <a:gd name="T10" fmla="*/ 2 w 2"/>
                  <a:gd name="T11" fmla="*/ 0 h 33"/>
                </a:gdLst>
                <a:ahLst/>
                <a:cxnLst>
                  <a:cxn ang="0">
                    <a:pos x="T0" y="T1"/>
                  </a:cxn>
                  <a:cxn ang="0">
                    <a:pos x="T2" y="T3"/>
                  </a:cxn>
                  <a:cxn ang="0">
                    <a:pos x="T4" y="T5"/>
                  </a:cxn>
                  <a:cxn ang="0">
                    <a:pos x="T6" y="T7"/>
                  </a:cxn>
                  <a:cxn ang="0">
                    <a:pos x="T8" y="T9"/>
                  </a:cxn>
                  <a:cxn ang="0">
                    <a:pos x="T10" y="T11"/>
                  </a:cxn>
                </a:cxnLst>
                <a:rect l="0" t="0" r="r" b="b"/>
                <a:pathLst>
                  <a:path w="2" h="33">
                    <a:moveTo>
                      <a:pt x="2" y="0"/>
                    </a:moveTo>
                    <a:lnTo>
                      <a:pt x="2" y="0"/>
                    </a:lnTo>
                    <a:lnTo>
                      <a:pt x="2" y="2"/>
                    </a:lnTo>
                    <a:lnTo>
                      <a:pt x="0" y="33"/>
                    </a:lnTo>
                    <a:lnTo>
                      <a:pt x="0" y="33"/>
                    </a:lnTo>
                    <a:lnTo>
                      <a:pt x="2" y="0"/>
                    </a:lnTo>
                    <a:close/>
                  </a:path>
                </a:pathLst>
              </a:custGeom>
              <a:solidFill>
                <a:srgbClr val="1E2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70">
                <a:extLst>
                  <a:ext uri="{FF2B5EF4-FFF2-40B4-BE49-F238E27FC236}">
                    <a16:creationId xmlns:a16="http://schemas.microsoft.com/office/drawing/2014/main" id="{7C45901B-DA5C-46F4-9FB2-2706605A0366}"/>
                  </a:ext>
                </a:extLst>
              </p:cNvPr>
              <p:cNvSpPr>
                <a:spLocks/>
              </p:cNvSpPr>
              <p:nvPr/>
            </p:nvSpPr>
            <p:spPr bwMode="auto">
              <a:xfrm>
                <a:off x="6458" y="2309"/>
                <a:ext cx="2" cy="33"/>
              </a:xfrm>
              <a:custGeom>
                <a:avLst/>
                <a:gdLst>
                  <a:gd name="T0" fmla="*/ 2 w 2"/>
                  <a:gd name="T1" fmla="*/ 0 h 33"/>
                  <a:gd name="T2" fmla="*/ 2 w 2"/>
                  <a:gd name="T3" fmla="*/ 0 h 33"/>
                  <a:gd name="T4" fmla="*/ 2 w 2"/>
                  <a:gd name="T5" fmla="*/ 2 h 33"/>
                  <a:gd name="T6" fmla="*/ 0 w 2"/>
                  <a:gd name="T7" fmla="*/ 33 h 33"/>
                  <a:gd name="T8" fmla="*/ 0 w 2"/>
                  <a:gd name="T9" fmla="*/ 33 h 33"/>
                  <a:gd name="T10" fmla="*/ 2 w 2"/>
                  <a:gd name="T11" fmla="*/ 0 h 33"/>
                </a:gdLst>
                <a:ahLst/>
                <a:cxnLst>
                  <a:cxn ang="0">
                    <a:pos x="T0" y="T1"/>
                  </a:cxn>
                  <a:cxn ang="0">
                    <a:pos x="T2" y="T3"/>
                  </a:cxn>
                  <a:cxn ang="0">
                    <a:pos x="T4" y="T5"/>
                  </a:cxn>
                  <a:cxn ang="0">
                    <a:pos x="T6" y="T7"/>
                  </a:cxn>
                  <a:cxn ang="0">
                    <a:pos x="T8" y="T9"/>
                  </a:cxn>
                  <a:cxn ang="0">
                    <a:pos x="T10" y="T11"/>
                  </a:cxn>
                </a:cxnLst>
                <a:rect l="0" t="0" r="r" b="b"/>
                <a:pathLst>
                  <a:path w="2" h="33">
                    <a:moveTo>
                      <a:pt x="2" y="0"/>
                    </a:moveTo>
                    <a:lnTo>
                      <a:pt x="2" y="0"/>
                    </a:lnTo>
                    <a:lnTo>
                      <a:pt x="2" y="2"/>
                    </a:lnTo>
                    <a:lnTo>
                      <a:pt x="0" y="33"/>
                    </a:lnTo>
                    <a:lnTo>
                      <a:pt x="0" y="3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71">
                <a:extLst>
                  <a:ext uri="{FF2B5EF4-FFF2-40B4-BE49-F238E27FC236}">
                    <a16:creationId xmlns:a16="http://schemas.microsoft.com/office/drawing/2014/main" id="{0D5CEAC7-0DFD-4C35-B7D2-F24CD1EC8EBA}"/>
                  </a:ext>
                </a:extLst>
              </p:cNvPr>
              <p:cNvSpPr>
                <a:spLocks/>
              </p:cNvSpPr>
              <p:nvPr/>
            </p:nvSpPr>
            <p:spPr bwMode="auto">
              <a:xfrm>
                <a:off x="6536" y="2309"/>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72">
                <a:extLst>
                  <a:ext uri="{FF2B5EF4-FFF2-40B4-BE49-F238E27FC236}">
                    <a16:creationId xmlns:a16="http://schemas.microsoft.com/office/drawing/2014/main" id="{6EB8F19D-6AA2-4AFF-91A1-740D3427D0C3}"/>
                  </a:ext>
                </a:extLst>
              </p:cNvPr>
              <p:cNvSpPr>
                <a:spLocks/>
              </p:cNvSpPr>
              <p:nvPr/>
            </p:nvSpPr>
            <p:spPr bwMode="auto">
              <a:xfrm>
                <a:off x="6536" y="2309"/>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73">
                <a:extLst>
                  <a:ext uri="{FF2B5EF4-FFF2-40B4-BE49-F238E27FC236}">
                    <a16:creationId xmlns:a16="http://schemas.microsoft.com/office/drawing/2014/main" id="{73BE5125-3118-4868-9D31-A6F736A1D509}"/>
                  </a:ext>
                </a:extLst>
              </p:cNvPr>
              <p:cNvSpPr>
                <a:spLocks/>
              </p:cNvSpPr>
              <p:nvPr/>
            </p:nvSpPr>
            <p:spPr bwMode="auto">
              <a:xfrm>
                <a:off x="6458" y="2309"/>
                <a:ext cx="78" cy="33"/>
              </a:xfrm>
              <a:custGeom>
                <a:avLst/>
                <a:gdLst>
                  <a:gd name="T0" fmla="*/ 78 w 78"/>
                  <a:gd name="T1" fmla="*/ 0 h 33"/>
                  <a:gd name="T2" fmla="*/ 2 w 78"/>
                  <a:gd name="T3" fmla="*/ 0 h 33"/>
                  <a:gd name="T4" fmla="*/ 0 w 78"/>
                  <a:gd name="T5" fmla="*/ 33 h 33"/>
                  <a:gd name="T6" fmla="*/ 76 w 78"/>
                  <a:gd name="T7" fmla="*/ 33 h 33"/>
                  <a:gd name="T8" fmla="*/ 78 w 78"/>
                  <a:gd name="T9" fmla="*/ 4 h 33"/>
                  <a:gd name="T10" fmla="*/ 78 w 78"/>
                  <a:gd name="T11" fmla="*/ 0 h 33"/>
                </a:gdLst>
                <a:ahLst/>
                <a:cxnLst>
                  <a:cxn ang="0">
                    <a:pos x="T0" y="T1"/>
                  </a:cxn>
                  <a:cxn ang="0">
                    <a:pos x="T2" y="T3"/>
                  </a:cxn>
                  <a:cxn ang="0">
                    <a:pos x="T4" y="T5"/>
                  </a:cxn>
                  <a:cxn ang="0">
                    <a:pos x="T6" y="T7"/>
                  </a:cxn>
                  <a:cxn ang="0">
                    <a:pos x="T8" y="T9"/>
                  </a:cxn>
                  <a:cxn ang="0">
                    <a:pos x="T10" y="T11"/>
                  </a:cxn>
                </a:cxnLst>
                <a:rect l="0" t="0" r="r" b="b"/>
                <a:pathLst>
                  <a:path w="78" h="33">
                    <a:moveTo>
                      <a:pt x="78" y="0"/>
                    </a:moveTo>
                    <a:lnTo>
                      <a:pt x="2" y="0"/>
                    </a:lnTo>
                    <a:lnTo>
                      <a:pt x="0" y="33"/>
                    </a:lnTo>
                    <a:lnTo>
                      <a:pt x="76" y="33"/>
                    </a:lnTo>
                    <a:lnTo>
                      <a:pt x="78" y="4"/>
                    </a:lnTo>
                    <a:lnTo>
                      <a:pt x="78" y="0"/>
                    </a:lnTo>
                    <a:close/>
                  </a:path>
                </a:pathLst>
              </a:custGeom>
              <a:solidFill>
                <a:srgbClr val="64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74">
                <a:extLst>
                  <a:ext uri="{FF2B5EF4-FFF2-40B4-BE49-F238E27FC236}">
                    <a16:creationId xmlns:a16="http://schemas.microsoft.com/office/drawing/2014/main" id="{D0346633-6DF3-4C99-9D66-3C74B7EEC7FF}"/>
                  </a:ext>
                </a:extLst>
              </p:cNvPr>
              <p:cNvSpPr>
                <a:spLocks/>
              </p:cNvSpPr>
              <p:nvPr/>
            </p:nvSpPr>
            <p:spPr bwMode="auto">
              <a:xfrm>
                <a:off x="6458" y="2309"/>
                <a:ext cx="78" cy="33"/>
              </a:xfrm>
              <a:custGeom>
                <a:avLst/>
                <a:gdLst>
                  <a:gd name="T0" fmla="*/ 78 w 78"/>
                  <a:gd name="T1" fmla="*/ 0 h 33"/>
                  <a:gd name="T2" fmla="*/ 2 w 78"/>
                  <a:gd name="T3" fmla="*/ 0 h 33"/>
                  <a:gd name="T4" fmla="*/ 0 w 78"/>
                  <a:gd name="T5" fmla="*/ 33 h 33"/>
                  <a:gd name="T6" fmla="*/ 76 w 78"/>
                  <a:gd name="T7" fmla="*/ 33 h 33"/>
                  <a:gd name="T8" fmla="*/ 78 w 78"/>
                  <a:gd name="T9" fmla="*/ 4 h 33"/>
                  <a:gd name="T10" fmla="*/ 78 w 78"/>
                  <a:gd name="T11" fmla="*/ 0 h 33"/>
                </a:gdLst>
                <a:ahLst/>
                <a:cxnLst>
                  <a:cxn ang="0">
                    <a:pos x="T0" y="T1"/>
                  </a:cxn>
                  <a:cxn ang="0">
                    <a:pos x="T2" y="T3"/>
                  </a:cxn>
                  <a:cxn ang="0">
                    <a:pos x="T4" y="T5"/>
                  </a:cxn>
                  <a:cxn ang="0">
                    <a:pos x="T6" y="T7"/>
                  </a:cxn>
                  <a:cxn ang="0">
                    <a:pos x="T8" y="T9"/>
                  </a:cxn>
                  <a:cxn ang="0">
                    <a:pos x="T10" y="T11"/>
                  </a:cxn>
                </a:cxnLst>
                <a:rect l="0" t="0" r="r" b="b"/>
                <a:pathLst>
                  <a:path w="78" h="33">
                    <a:moveTo>
                      <a:pt x="78" y="0"/>
                    </a:moveTo>
                    <a:lnTo>
                      <a:pt x="2" y="0"/>
                    </a:lnTo>
                    <a:lnTo>
                      <a:pt x="0" y="33"/>
                    </a:lnTo>
                    <a:lnTo>
                      <a:pt x="76" y="33"/>
                    </a:lnTo>
                    <a:lnTo>
                      <a:pt x="78" y="4"/>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75">
                <a:extLst>
                  <a:ext uri="{FF2B5EF4-FFF2-40B4-BE49-F238E27FC236}">
                    <a16:creationId xmlns:a16="http://schemas.microsoft.com/office/drawing/2014/main" id="{7FFD1844-D568-44E6-B855-DEF347380833}"/>
                  </a:ext>
                </a:extLst>
              </p:cNvPr>
              <p:cNvSpPr>
                <a:spLocks/>
              </p:cNvSpPr>
              <p:nvPr/>
            </p:nvSpPr>
            <p:spPr bwMode="auto">
              <a:xfrm>
                <a:off x="5940" y="2273"/>
                <a:ext cx="79" cy="1456"/>
              </a:xfrm>
              <a:custGeom>
                <a:avLst/>
                <a:gdLst>
                  <a:gd name="T0" fmla="*/ 10 w 79"/>
                  <a:gd name="T1" fmla="*/ 1456 h 1456"/>
                  <a:gd name="T2" fmla="*/ 69 w 79"/>
                  <a:gd name="T3" fmla="*/ 1456 h 1456"/>
                  <a:gd name="T4" fmla="*/ 79 w 79"/>
                  <a:gd name="T5" fmla="*/ 0 h 1456"/>
                  <a:gd name="T6" fmla="*/ 0 w 79"/>
                  <a:gd name="T7" fmla="*/ 0 h 1456"/>
                  <a:gd name="T8" fmla="*/ 10 w 79"/>
                  <a:gd name="T9" fmla="*/ 1456 h 1456"/>
                </a:gdLst>
                <a:ahLst/>
                <a:cxnLst>
                  <a:cxn ang="0">
                    <a:pos x="T0" y="T1"/>
                  </a:cxn>
                  <a:cxn ang="0">
                    <a:pos x="T2" y="T3"/>
                  </a:cxn>
                  <a:cxn ang="0">
                    <a:pos x="T4" y="T5"/>
                  </a:cxn>
                  <a:cxn ang="0">
                    <a:pos x="T6" y="T7"/>
                  </a:cxn>
                  <a:cxn ang="0">
                    <a:pos x="T8" y="T9"/>
                  </a:cxn>
                </a:cxnLst>
                <a:rect l="0" t="0" r="r" b="b"/>
                <a:pathLst>
                  <a:path w="79" h="1456">
                    <a:moveTo>
                      <a:pt x="10" y="1456"/>
                    </a:moveTo>
                    <a:lnTo>
                      <a:pt x="69" y="1456"/>
                    </a:lnTo>
                    <a:lnTo>
                      <a:pt x="79" y="0"/>
                    </a:lnTo>
                    <a:lnTo>
                      <a:pt x="0" y="0"/>
                    </a:lnTo>
                    <a:lnTo>
                      <a:pt x="10" y="1456"/>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76">
                <a:extLst>
                  <a:ext uri="{FF2B5EF4-FFF2-40B4-BE49-F238E27FC236}">
                    <a16:creationId xmlns:a16="http://schemas.microsoft.com/office/drawing/2014/main" id="{B16DD632-2982-4E58-B83E-181B7174C9CF}"/>
                  </a:ext>
                </a:extLst>
              </p:cNvPr>
              <p:cNvSpPr>
                <a:spLocks/>
              </p:cNvSpPr>
              <p:nvPr/>
            </p:nvSpPr>
            <p:spPr bwMode="auto">
              <a:xfrm>
                <a:off x="5940" y="2273"/>
                <a:ext cx="79" cy="1456"/>
              </a:xfrm>
              <a:custGeom>
                <a:avLst/>
                <a:gdLst>
                  <a:gd name="T0" fmla="*/ 10 w 79"/>
                  <a:gd name="T1" fmla="*/ 1456 h 1456"/>
                  <a:gd name="T2" fmla="*/ 69 w 79"/>
                  <a:gd name="T3" fmla="*/ 1456 h 1456"/>
                  <a:gd name="T4" fmla="*/ 79 w 79"/>
                  <a:gd name="T5" fmla="*/ 0 h 1456"/>
                  <a:gd name="T6" fmla="*/ 0 w 79"/>
                  <a:gd name="T7" fmla="*/ 0 h 1456"/>
                  <a:gd name="T8" fmla="*/ 10 w 79"/>
                  <a:gd name="T9" fmla="*/ 1456 h 1456"/>
                </a:gdLst>
                <a:ahLst/>
                <a:cxnLst>
                  <a:cxn ang="0">
                    <a:pos x="T0" y="T1"/>
                  </a:cxn>
                  <a:cxn ang="0">
                    <a:pos x="T2" y="T3"/>
                  </a:cxn>
                  <a:cxn ang="0">
                    <a:pos x="T4" y="T5"/>
                  </a:cxn>
                  <a:cxn ang="0">
                    <a:pos x="T6" y="T7"/>
                  </a:cxn>
                  <a:cxn ang="0">
                    <a:pos x="T8" y="T9"/>
                  </a:cxn>
                </a:cxnLst>
                <a:rect l="0" t="0" r="r" b="b"/>
                <a:pathLst>
                  <a:path w="79" h="1456">
                    <a:moveTo>
                      <a:pt x="10" y="1456"/>
                    </a:moveTo>
                    <a:lnTo>
                      <a:pt x="69" y="1456"/>
                    </a:lnTo>
                    <a:lnTo>
                      <a:pt x="79" y="0"/>
                    </a:lnTo>
                    <a:lnTo>
                      <a:pt x="0" y="0"/>
                    </a:lnTo>
                    <a:lnTo>
                      <a:pt x="10" y="14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77">
                <a:extLst>
                  <a:ext uri="{FF2B5EF4-FFF2-40B4-BE49-F238E27FC236}">
                    <a16:creationId xmlns:a16="http://schemas.microsoft.com/office/drawing/2014/main" id="{9A366360-A616-491D-8433-6FB5CBDBCC58}"/>
                  </a:ext>
                </a:extLst>
              </p:cNvPr>
              <p:cNvSpPr>
                <a:spLocks noEditPoints="1"/>
              </p:cNvSpPr>
              <p:nvPr/>
            </p:nvSpPr>
            <p:spPr bwMode="auto">
              <a:xfrm>
                <a:off x="5943" y="2513"/>
                <a:ext cx="73" cy="503"/>
              </a:xfrm>
              <a:custGeom>
                <a:avLst/>
                <a:gdLst>
                  <a:gd name="T0" fmla="*/ 1 w 31"/>
                  <a:gd name="T1" fmla="*/ 190 h 212"/>
                  <a:gd name="T2" fmla="*/ 1 w 31"/>
                  <a:gd name="T3" fmla="*/ 190 h 212"/>
                  <a:gd name="T4" fmla="*/ 1 w 31"/>
                  <a:gd name="T5" fmla="*/ 212 h 212"/>
                  <a:gd name="T6" fmla="*/ 1 w 31"/>
                  <a:gd name="T7" fmla="*/ 211 h 212"/>
                  <a:gd name="T8" fmla="*/ 1 w 31"/>
                  <a:gd name="T9" fmla="*/ 190 h 212"/>
                  <a:gd name="T10" fmla="*/ 1 w 31"/>
                  <a:gd name="T11" fmla="*/ 158 h 212"/>
                  <a:gd name="T12" fmla="*/ 1 w 31"/>
                  <a:gd name="T13" fmla="*/ 189 h 212"/>
                  <a:gd name="T14" fmla="*/ 1 w 31"/>
                  <a:gd name="T15" fmla="*/ 189 h 212"/>
                  <a:gd name="T16" fmla="*/ 1 w 31"/>
                  <a:gd name="T17" fmla="*/ 158 h 212"/>
                  <a:gd name="T18" fmla="*/ 1 w 31"/>
                  <a:gd name="T19" fmla="*/ 158 h 212"/>
                  <a:gd name="T20" fmla="*/ 0 w 31"/>
                  <a:gd name="T21" fmla="*/ 0 h 212"/>
                  <a:gd name="T22" fmla="*/ 0 w 31"/>
                  <a:gd name="T23" fmla="*/ 0 h 212"/>
                  <a:gd name="T24" fmla="*/ 0 w 31"/>
                  <a:gd name="T25" fmla="*/ 61 h 212"/>
                  <a:gd name="T26" fmla="*/ 0 w 31"/>
                  <a:gd name="T27" fmla="*/ 61 h 212"/>
                  <a:gd name="T28" fmla="*/ 0 w 31"/>
                  <a:gd name="T29" fmla="*/ 0 h 212"/>
                  <a:gd name="T30" fmla="*/ 31 w 31"/>
                  <a:gd name="T31" fmla="*/ 0 h 212"/>
                  <a:gd name="T32" fmla="*/ 31 w 31"/>
                  <a:gd name="T33" fmla="*/ 0 h 212"/>
                  <a:gd name="T34" fmla="*/ 31 w 31"/>
                  <a:gd name="T35" fmla="*/ 72 h 212"/>
                  <a:gd name="T36" fmla="*/ 31 w 31"/>
                  <a:gd name="T37" fmla="*/ 72 h 212"/>
                  <a:gd name="T38" fmla="*/ 31 w 31"/>
                  <a:gd name="T3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12">
                    <a:moveTo>
                      <a:pt x="1" y="190"/>
                    </a:moveTo>
                    <a:cubicBezTo>
                      <a:pt x="1" y="190"/>
                      <a:pt x="1" y="190"/>
                      <a:pt x="1" y="190"/>
                    </a:cubicBezTo>
                    <a:cubicBezTo>
                      <a:pt x="1" y="212"/>
                      <a:pt x="1" y="212"/>
                      <a:pt x="1" y="212"/>
                    </a:cubicBezTo>
                    <a:cubicBezTo>
                      <a:pt x="1" y="212"/>
                      <a:pt x="1" y="211"/>
                      <a:pt x="1" y="211"/>
                    </a:cubicBezTo>
                    <a:cubicBezTo>
                      <a:pt x="1" y="190"/>
                      <a:pt x="1" y="190"/>
                      <a:pt x="1" y="190"/>
                    </a:cubicBezTo>
                    <a:moveTo>
                      <a:pt x="1" y="158"/>
                    </a:moveTo>
                    <a:cubicBezTo>
                      <a:pt x="1" y="189"/>
                      <a:pt x="1" y="189"/>
                      <a:pt x="1" y="189"/>
                    </a:cubicBezTo>
                    <a:cubicBezTo>
                      <a:pt x="1" y="189"/>
                      <a:pt x="1" y="189"/>
                      <a:pt x="1" y="189"/>
                    </a:cubicBezTo>
                    <a:cubicBezTo>
                      <a:pt x="1" y="158"/>
                      <a:pt x="1" y="158"/>
                      <a:pt x="1" y="158"/>
                    </a:cubicBezTo>
                    <a:cubicBezTo>
                      <a:pt x="1" y="158"/>
                      <a:pt x="1" y="158"/>
                      <a:pt x="1" y="158"/>
                    </a:cubicBezTo>
                    <a:moveTo>
                      <a:pt x="0" y="0"/>
                    </a:moveTo>
                    <a:cubicBezTo>
                      <a:pt x="0" y="0"/>
                      <a:pt x="0" y="0"/>
                      <a:pt x="0" y="0"/>
                    </a:cubicBezTo>
                    <a:cubicBezTo>
                      <a:pt x="0" y="61"/>
                      <a:pt x="0" y="61"/>
                      <a:pt x="0" y="61"/>
                    </a:cubicBezTo>
                    <a:cubicBezTo>
                      <a:pt x="0" y="61"/>
                      <a:pt x="0" y="61"/>
                      <a:pt x="0" y="61"/>
                    </a:cubicBezTo>
                    <a:cubicBezTo>
                      <a:pt x="0" y="0"/>
                      <a:pt x="0" y="0"/>
                      <a:pt x="0" y="0"/>
                    </a:cubicBezTo>
                    <a:moveTo>
                      <a:pt x="31" y="0"/>
                    </a:moveTo>
                    <a:cubicBezTo>
                      <a:pt x="31" y="0"/>
                      <a:pt x="31" y="0"/>
                      <a:pt x="31" y="0"/>
                    </a:cubicBezTo>
                    <a:cubicBezTo>
                      <a:pt x="31" y="72"/>
                      <a:pt x="31" y="72"/>
                      <a:pt x="31" y="72"/>
                    </a:cubicBezTo>
                    <a:cubicBezTo>
                      <a:pt x="31" y="72"/>
                      <a:pt x="31" y="72"/>
                      <a:pt x="31" y="72"/>
                    </a:cubicBezTo>
                    <a:cubicBezTo>
                      <a:pt x="31" y="0"/>
                      <a:pt x="31" y="0"/>
                      <a:pt x="3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178">
                <a:extLst>
                  <a:ext uri="{FF2B5EF4-FFF2-40B4-BE49-F238E27FC236}">
                    <a16:creationId xmlns:a16="http://schemas.microsoft.com/office/drawing/2014/main" id="{CB18A3B3-F479-4D2F-B0A9-3EF2385FE757}"/>
                  </a:ext>
                </a:extLst>
              </p:cNvPr>
              <p:cNvSpPr>
                <a:spLocks noChangeArrowheads="1"/>
              </p:cNvSpPr>
              <p:nvPr/>
            </p:nvSpPr>
            <p:spPr bwMode="auto">
              <a:xfrm>
                <a:off x="5945" y="2962"/>
                <a:ext cx="1" cy="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179">
                <a:extLst>
                  <a:ext uri="{FF2B5EF4-FFF2-40B4-BE49-F238E27FC236}">
                    <a16:creationId xmlns:a16="http://schemas.microsoft.com/office/drawing/2014/main" id="{03564071-F775-4467-8E2D-32D0F08BE037}"/>
                  </a:ext>
                </a:extLst>
              </p:cNvPr>
              <p:cNvSpPr>
                <a:spLocks noChangeArrowheads="1"/>
              </p:cNvSpPr>
              <p:nvPr/>
            </p:nvSpPr>
            <p:spPr bwMode="auto">
              <a:xfrm>
                <a:off x="5945" y="29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80">
                <a:extLst>
                  <a:ext uri="{FF2B5EF4-FFF2-40B4-BE49-F238E27FC236}">
                    <a16:creationId xmlns:a16="http://schemas.microsoft.com/office/drawing/2014/main" id="{1F01806E-5690-45F2-9153-4D94CA370E08}"/>
                  </a:ext>
                </a:extLst>
              </p:cNvPr>
              <p:cNvSpPr>
                <a:spLocks/>
              </p:cNvSpPr>
              <p:nvPr/>
            </p:nvSpPr>
            <p:spPr bwMode="auto">
              <a:xfrm>
                <a:off x="5950" y="3551"/>
                <a:ext cx="0" cy="54"/>
              </a:xfrm>
              <a:custGeom>
                <a:avLst/>
                <a:gdLst>
                  <a:gd name="T0" fmla="*/ 0 h 23"/>
                  <a:gd name="T1" fmla="*/ 23 h 23"/>
                  <a:gd name="T2" fmla="*/ 23 h 23"/>
                  <a:gd name="T3" fmla="*/ 0 h 23"/>
                  <a:gd name="T4" fmla="*/ 0 h 23"/>
                </a:gdLst>
                <a:ahLst/>
                <a:cxnLst>
                  <a:cxn ang="0">
                    <a:pos x="0" y="T0"/>
                  </a:cxn>
                  <a:cxn ang="0">
                    <a:pos x="0" y="T1"/>
                  </a:cxn>
                  <a:cxn ang="0">
                    <a:pos x="0" y="T2"/>
                  </a:cxn>
                  <a:cxn ang="0">
                    <a:pos x="0" y="T3"/>
                  </a:cxn>
                  <a:cxn ang="0">
                    <a:pos x="0" y="T4"/>
                  </a:cxn>
                </a:cxnLst>
                <a:rect l="0" t="0" r="r" b="b"/>
                <a:pathLst>
                  <a:path h="23">
                    <a:moveTo>
                      <a:pt x="0" y="0"/>
                    </a:moveTo>
                    <a:cubicBezTo>
                      <a:pt x="0" y="23"/>
                      <a:pt x="0" y="23"/>
                      <a:pt x="0" y="23"/>
                    </a:cubicBezTo>
                    <a:cubicBezTo>
                      <a:pt x="0" y="23"/>
                      <a:pt x="0" y="23"/>
                      <a:pt x="0" y="23"/>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81">
                <a:extLst>
                  <a:ext uri="{FF2B5EF4-FFF2-40B4-BE49-F238E27FC236}">
                    <a16:creationId xmlns:a16="http://schemas.microsoft.com/office/drawing/2014/main" id="{C4593B8E-DC4F-4D08-8B9B-7DF501442158}"/>
                  </a:ext>
                </a:extLst>
              </p:cNvPr>
              <p:cNvSpPr>
                <a:spLocks/>
              </p:cNvSpPr>
              <p:nvPr/>
            </p:nvSpPr>
            <p:spPr bwMode="auto">
              <a:xfrm>
                <a:off x="5950" y="3605"/>
                <a:ext cx="0" cy="124"/>
              </a:xfrm>
              <a:custGeom>
                <a:avLst/>
                <a:gdLst>
                  <a:gd name="T0" fmla="*/ 0 h 52"/>
                  <a:gd name="T1" fmla="*/ 52 h 52"/>
                  <a:gd name="T2" fmla="*/ 52 h 52"/>
                  <a:gd name="T3" fmla="*/ 0 h 52"/>
                  <a:gd name="T4" fmla="*/ 0 h 52"/>
                </a:gdLst>
                <a:ahLst/>
                <a:cxnLst>
                  <a:cxn ang="0">
                    <a:pos x="0" y="T0"/>
                  </a:cxn>
                  <a:cxn ang="0">
                    <a:pos x="0" y="T1"/>
                  </a:cxn>
                  <a:cxn ang="0">
                    <a:pos x="0" y="T2"/>
                  </a:cxn>
                  <a:cxn ang="0">
                    <a:pos x="0" y="T3"/>
                  </a:cxn>
                  <a:cxn ang="0">
                    <a:pos x="0" y="T4"/>
                  </a:cxn>
                </a:cxnLst>
                <a:rect l="0" t="0" r="r" b="b"/>
                <a:pathLst>
                  <a:path h="52">
                    <a:moveTo>
                      <a:pt x="0" y="0"/>
                    </a:moveTo>
                    <a:cubicBezTo>
                      <a:pt x="0" y="52"/>
                      <a:pt x="0" y="52"/>
                      <a:pt x="0" y="52"/>
                    </a:cubicBezTo>
                    <a:cubicBezTo>
                      <a:pt x="0" y="52"/>
                      <a:pt x="0" y="52"/>
                      <a:pt x="0" y="52"/>
                    </a:cubicBezTo>
                    <a:cubicBezTo>
                      <a:pt x="0" y="0"/>
                      <a:pt x="0" y="0"/>
                      <a:pt x="0" y="0"/>
                    </a:cubicBezTo>
                    <a:cubicBezTo>
                      <a:pt x="0" y="0"/>
                      <a:pt x="0" y="0"/>
                      <a:pt x="0" y="0"/>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82">
                <a:extLst>
                  <a:ext uri="{FF2B5EF4-FFF2-40B4-BE49-F238E27FC236}">
                    <a16:creationId xmlns:a16="http://schemas.microsoft.com/office/drawing/2014/main" id="{840B5613-AA1C-411D-84B7-25401B266839}"/>
                  </a:ext>
                </a:extLst>
              </p:cNvPr>
              <p:cNvSpPr>
                <a:spLocks noEditPoints="1"/>
              </p:cNvSpPr>
              <p:nvPr/>
            </p:nvSpPr>
            <p:spPr bwMode="auto">
              <a:xfrm>
                <a:off x="5943" y="2513"/>
                <a:ext cx="73" cy="1216"/>
              </a:xfrm>
              <a:custGeom>
                <a:avLst/>
                <a:gdLst>
                  <a:gd name="T0" fmla="*/ 28 w 31"/>
                  <a:gd name="T1" fmla="*/ 390 h 512"/>
                  <a:gd name="T2" fmla="*/ 20 w 31"/>
                  <a:gd name="T3" fmla="*/ 411 h 512"/>
                  <a:gd name="T4" fmla="*/ 25 w 31"/>
                  <a:gd name="T5" fmla="*/ 412 h 512"/>
                  <a:gd name="T6" fmla="*/ 13 w 31"/>
                  <a:gd name="T7" fmla="*/ 440 h 512"/>
                  <a:gd name="T8" fmla="*/ 3 w 31"/>
                  <a:gd name="T9" fmla="*/ 437 h 512"/>
                  <a:gd name="T10" fmla="*/ 3 w 31"/>
                  <a:gd name="T11" fmla="*/ 460 h 512"/>
                  <a:gd name="T12" fmla="*/ 3 w 31"/>
                  <a:gd name="T13" fmla="*/ 512 h 512"/>
                  <a:gd name="T14" fmla="*/ 28 w 31"/>
                  <a:gd name="T15" fmla="*/ 512 h 512"/>
                  <a:gd name="T16" fmla="*/ 28 w 31"/>
                  <a:gd name="T17" fmla="*/ 390 h 512"/>
                  <a:gd name="T18" fmla="*/ 1 w 31"/>
                  <a:gd name="T19" fmla="*/ 158 h 512"/>
                  <a:gd name="T20" fmla="*/ 1 w 31"/>
                  <a:gd name="T21" fmla="*/ 189 h 512"/>
                  <a:gd name="T22" fmla="*/ 1 w 31"/>
                  <a:gd name="T23" fmla="*/ 190 h 512"/>
                  <a:gd name="T24" fmla="*/ 1 w 31"/>
                  <a:gd name="T25" fmla="*/ 211 h 512"/>
                  <a:gd name="T26" fmla="*/ 20 w 31"/>
                  <a:gd name="T27" fmla="*/ 163 h 512"/>
                  <a:gd name="T28" fmla="*/ 10 w 31"/>
                  <a:gd name="T29" fmla="*/ 160 h 512"/>
                  <a:gd name="T30" fmla="*/ 1 w 31"/>
                  <a:gd name="T31" fmla="*/ 158 h 512"/>
                  <a:gd name="T32" fmla="*/ 31 w 31"/>
                  <a:gd name="T33" fmla="*/ 0 h 512"/>
                  <a:gd name="T34" fmla="*/ 0 w 31"/>
                  <a:gd name="T35" fmla="*/ 0 h 512"/>
                  <a:gd name="T36" fmla="*/ 0 w 31"/>
                  <a:gd name="T37" fmla="*/ 61 h 512"/>
                  <a:gd name="T38" fmla="*/ 31 w 31"/>
                  <a:gd name="T39" fmla="*/ 72 h 512"/>
                  <a:gd name="T40" fmla="*/ 31 w 31"/>
                  <a:gd name="T41"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512">
                    <a:moveTo>
                      <a:pt x="28" y="390"/>
                    </a:moveTo>
                    <a:cubicBezTo>
                      <a:pt x="25" y="398"/>
                      <a:pt x="22" y="405"/>
                      <a:pt x="20" y="411"/>
                    </a:cubicBezTo>
                    <a:cubicBezTo>
                      <a:pt x="25" y="412"/>
                      <a:pt x="25" y="412"/>
                      <a:pt x="25" y="412"/>
                    </a:cubicBezTo>
                    <a:cubicBezTo>
                      <a:pt x="13" y="440"/>
                      <a:pt x="13" y="440"/>
                      <a:pt x="13" y="440"/>
                    </a:cubicBezTo>
                    <a:cubicBezTo>
                      <a:pt x="3" y="437"/>
                      <a:pt x="3" y="437"/>
                      <a:pt x="3" y="437"/>
                    </a:cubicBezTo>
                    <a:cubicBezTo>
                      <a:pt x="3" y="460"/>
                      <a:pt x="3" y="460"/>
                      <a:pt x="3" y="460"/>
                    </a:cubicBezTo>
                    <a:cubicBezTo>
                      <a:pt x="3" y="512"/>
                      <a:pt x="3" y="512"/>
                      <a:pt x="3" y="512"/>
                    </a:cubicBezTo>
                    <a:cubicBezTo>
                      <a:pt x="28" y="512"/>
                      <a:pt x="28" y="512"/>
                      <a:pt x="28" y="512"/>
                    </a:cubicBezTo>
                    <a:cubicBezTo>
                      <a:pt x="28" y="390"/>
                      <a:pt x="28" y="390"/>
                      <a:pt x="28" y="390"/>
                    </a:cubicBezTo>
                    <a:moveTo>
                      <a:pt x="1" y="158"/>
                    </a:moveTo>
                    <a:cubicBezTo>
                      <a:pt x="1" y="189"/>
                      <a:pt x="1" y="189"/>
                      <a:pt x="1" y="189"/>
                    </a:cubicBezTo>
                    <a:cubicBezTo>
                      <a:pt x="1" y="190"/>
                      <a:pt x="1" y="190"/>
                      <a:pt x="1" y="190"/>
                    </a:cubicBezTo>
                    <a:cubicBezTo>
                      <a:pt x="1" y="211"/>
                      <a:pt x="1" y="211"/>
                      <a:pt x="1" y="211"/>
                    </a:cubicBezTo>
                    <a:cubicBezTo>
                      <a:pt x="7" y="192"/>
                      <a:pt x="14" y="176"/>
                      <a:pt x="20" y="163"/>
                    </a:cubicBezTo>
                    <a:cubicBezTo>
                      <a:pt x="18" y="163"/>
                      <a:pt x="14" y="162"/>
                      <a:pt x="10" y="160"/>
                    </a:cubicBezTo>
                    <a:cubicBezTo>
                      <a:pt x="7" y="159"/>
                      <a:pt x="4" y="159"/>
                      <a:pt x="1" y="158"/>
                    </a:cubicBezTo>
                    <a:moveTo>
                      <a:pt x="31" y="0"/>
                    </a:moveTo>
                    <a:cubicBezTo>
                      <a:pt x="0" y="0"/>
                      <a:pt x="0" y="0"/>
                      <a:pt x="0" y="0"/>
                    </a:cubicBezTo>
                    <a:cubicBezTo>
                      <a:pt x="0" y="61"/>
                      <a:pt x="0" y="61"/>
                      <a:pt x="0" y="61"/>
                    </a:cubicBezTo>
                    <a:cubicBezTo>
                      <a:pt x="11" y="64"/>
                      <a:pt x="21" y="68"/>
                      <a:pt x="31" y="72"/>
                    </a:cubicBezTo>
                    <a:cubicBezTo>
                      <a:pt x="31" y="0"/>
                      <a:pt x="31" y="0"/>
                      <a:pt x="31" y="0"/>
                    </a:cubicBezTo>
                  </a:path>
                </a:pathLst>
              </a:custGeom>
              <a:solidFill>
                <a:srgbClr val="939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83">
                <a:extLst>
                  <a:ext uri="{FF2B5EF4-FFF2-40B4-BE49-F238E27FC236}">
                    <a16:creationId xmlns:a16="http://schemas.microsoft.com/office/drawing/2014/main" id="{1EBC10F2-96FF-4081-8EFC-11BBE0CFA349}"/>
                  </a:ext>
                </a:extLst>
              </p:cNvPr>
              <p:cNvSpPr>
                <a:spLocks noEditPoints="1"/>
              </p:cNvSpPr>
              <p:nvPr/>
            </p:nvSpPr>
            <p:spPr bwMode="auto">
              <a:xfrm>
                <a:off x="5940" y="2309"/>
                <a:ext cx="79" cy="204"/>
              </a:xfrm>
              <a:custGeom>
                <a:avLst/>
                <a:gdLst>
                  <a:gd name="T0" fmla="*/ 0 w 79"/>
                  <a:gd name="T1" fmla="*/ 0 h 204"/>
                  <a:gd name="T2" fmla="*/ 0 w 79"/>
                  <a:gd name="T3" fmla="*/ 0 h 204"/>
                  <a:gd name="T4" fmla="*/ 3 w 79"/>
                  <a:gd name="T5" fmla="*/ 204 h 204"/>
                  <a:gd name="T6" fmla="*/ 3 w 79"/>
                  <a:gd name="T7" fmla="*/ 204 h 204"/>
                  <a:gd name="T8" fmla="*/ 3 w 79"/>
                  <a:gd name="T9" fmla="*/ 202 h 204"/>
                  <a:gd name="T10" fmla="*/ 0 w 79"/>
                  <a:gd name="T11" fmla="*/ 0 h 204"/>
                  <a:gd name="T12" fmla="*/ 79 w 79"/>
                  <a:gd name="T13" fmla="*/ 0 h 204"/>
                  <a:gd name="T14" fmla="*/ 79 w 79"/>
                  <a:gd name="T15" fmla="*/ 0 h 204"/>
                  <a:gd name="T16" fmla="*/ 76 w 79"/>
                  <a:gd name="T17" fmla="*/ 202 h 204"/>
                  <a:gd name="T18" fmla="*/ 76 w 79"/>
                  <a:gd name="T19" fmla="*/ 204 h 204"/>
                  <a:gd name="T20" fmla="*/ 76 w 79"/>
                  <a:gd name="T21" fmla="*/ 204 h 204"/>
                  <a:gd name="T22" fmla="*/ 79 w 79"/>
                  <a:gd name="T2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204">
                    <a:moveTo>
                      <a:pt x="0" y="0"/>
                    </a:moveTo>
                    <a:lnTo>
                      <a:pt x="0" y="0"/>
                    </a:lnTo>
                    <a:lnTo>
                      <a:pt x="3" y="204"/>
                    </a:lnTo>
                    <a:lnTo>
                      <a:pt x="3" y="204"/>
                    </a:lnTo>
                    <a:lnTo>
                      <a:pt x="3" y="202"/>
                    </a:lnTo>
                    <a:lnTo>
                      <a:pt x="0" y="0"/>
                    </a:lnTo>
                    <a:close/>
                    <a:moveTo>
                      <a:pt x="79" y="0"/>
                    </a:moveTo>
                    <a:lnTo>
                      <a:pt x="79" y="0"/>
                    </a:lnTo>
                    <a:lnTo>
                      <a:pt x="76" y="202"/>
                    </a:lnTo>
                    <a:lnTo>
                      <a:pt x="76" y="204"/>
                    </a:lnTo>
                    <a:lnTo>
                      <a:pt x="76" y="204"/>
                    </a:lnTo>
                    <a:lnTo>
                      <a:pt x="7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84">
                <a:extLst>
                  <a:ext uri="{FF2B5EF4-FFF2-40B4-BE49-F238E27FC236}">
                    <a16:creationId xmlns:a16="http://schemas.microsoft.com/office/drawing/2014/main" id="{ABC24B2F-78F2-435F-BB37-2694CBCAA435}"/>
                  </a:ext>
                </a:extLst>
              </p:cNvPr>
              <p:cNvSpPr>
                <a:spLocks noEditPoints="1"/>
              </p:cNvSpPr>
              <p:nvPr/>
            </p:nvSpPr>
            <p:spPr bwMode="auto">
              <a:xfrm>
                <a:off x="5940" y="2309"/>
                <a:ext cx="79" cy="204"/>
              </a:xfrm>
              <a:custGeom>
                <a:avLst/>
                <a:gdLst>
                  <a:gd name="T0" fmla="*/ 0 w 79"/>
                  <a:gd name="T1" fmla="*/ 0 h 204"/>
                  <a:gd name="T2" fmla="*/ 0 w 79"/>
                  <a:gd name="T3" fmla="*/ 0 h 204"/>
                  <a:gd name="T4" fmla="*/ 3 w 79"/>
                  <a:gd name="T5" fmla="*/ 204 h 204"/>
                  <a:gd name="T6" fmla="*/ 3 w 79"/>
                  <a:gd name="T7" fmla="*/ 204 h 204"/>
                  <a:gd name="T8" fmla="*/ 3 w 79"/>
                  <a:gd name="T9" fmla="*/ 202 h 204"/>
                  <a:gd name="T10" fmla="*/ 0 w 79"/>
                  <a:gd name="T11" fmla="*/ 0 h 204"/>
                  <a:gd name="T12" fmla="*/ 79 w 79"/>
                  <a:gd name="T13" fmla="*/ 0 h 204"/>
                  <a:gd name="T14" fmla="*/ 79 w 79"/>
                  <a:gd name="T15" fmla="*/ 0 h 204"/>
                  <a:gd name="T16" fmla="*/ 76 w 79"/>
                  <a:gd name="T17" fmla="*/ 202 h 204"/>
                  <a:gd name="T18" fmla="*/ 76 w 79"/>
                  <a:gd name="T19" fmla="*/ 204 h 204"/>
                  <a:gd name="T20" fmla="*/ 76 w 79"/>
                  <a:gd name="T21" fmla="*/ 204 h 204"/>
                  <a:gd name="T22" fmla="*/ 79 w 79"/>
                  <a:gd name="T2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204">
                    <a:moveTo>
                      <a:pt x="0" y="0"/>
                    </a:moveTo>
                    <a:lnTo>
                      <a:pt x="0" y="0"/>
                    </a:lnTo>
                    <a:lnTo>
                      <a:pt x="3" y="204"/>
                    </a:lnTo>
                    <a:lnTo>
                      <a:pt x="3" y="204"/>
                    </a:lnTo>
                    <a:lnTo>
                      <a:pt x="3" y="202"/>
                    </a:lnTo>
                    <a:lnTo>
                      <a:pt x="0" y="0"/>
                    </a:lnTo>
                    <a:moveTo>
                      <a:pt x="79" y="0"/>
                    </a:moveTo>
                    <a:lnTo>
                      <a:pt x="79" y="0"/>
                    </a:lnTo>
                    <a:lnTo>
                      <a:pt x="76" y="202"/>
                    </a:lnTo>
                    <a:lnTo>
                      <a:pt x="76" y="204"/>
                    </a:lnTo>
                    <a:lnTo>
                      <a:pt x="76" y="204"/>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85">
                <a:extLst>
                  <a:ext uri="{FF2B5EF4-FFF2-40B4-BE49-F238E27FC236}">
                    <a16:creationId xmlns:a16="http://schemas.microsoft.com/office/drawing/2014/main" id="{AB60AFBF-1462-4870-8399-D0E21DBE244F}"/>
                  </a:ext>
                </a:extLst>
              </p:cNvPr>
              <p:cNvSpPr>
                <a:spLocks noEditPoints="1"/>
              </p:cNvSpPr>
              <p:nvPr/>
            </p:nvSpPr>
            <p:spPr bwMode="auto">
              <a:xfrm>
                <a:off x="5940" y="2309"/>
                <a:ext cx="79" cy="204"/>
              </a:xfrm>
              <a:custGeom>
                <a:avLst/>
                <a:gdLst>
                  <a:gd name="T0" fmla="*/ 0 w 79"/>
                  <a:gd name="T1" fmla="*/ 0 h 204"/>
                  <a:gd name="T2" fmla="*/ 0 w 79"/>
                  <a:gd name="T3" fmla="*/ 0 h 204"/>
                  <a:gd name="T4" fmla="*/ 3 w 79"/>
                  <a:gd name="T5" fmla="*/ 202 h 204"/>
                  <a:gd name="T6" fmla="*/ 3 w 79"/>
                  <a:gd name="T7" fmla="*/ 204 h 204"/>
                  <a:gd name="T8" fmla="*/ 3 w 79"/>
                  <a:gd name="T9" fmla="*/ 204 h 204"/>
                  <a:gd name="T10" fmla="*/ 0 w 79"/>
                  <a:gd name="T11" fmla="*/ 0 h 204"/>
                  <a:gd name="T12" fmla="*/ 79 w 79"/>
                  <a:gd name="T13" fmla="*/ 0 h 204"/>
                  <a:gd name="T14" fmla="*/ 79 w 79"/>
                  <a:gd name="T15" fmla="*/ 0 h 204"/>
                  <a:gd name="T16" fmla="*/ 76 w 79"/>
                  <a:gd name="T17" fmla="*/ 204 h 204"/>
                  <a:gd name="T18" fmla="*/ 76 w 79"/>
                  <a:gd name="T19" fmla="*/ 204 h 204"/>
                  <a:gd name="T20" fmla="*/ 76 w 79"/>
                  <a:gd name="T21" fmla="*/ 202 h 204"/>
                  <a:gd name="T22" fmla="*/ 79 w 79"/>
                  <a:gd name="T2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204">
                    <a:moveTo>
                      <a:pt x="0" y="0"/>
                    </a:moveTo>
                    <a:lnTo>
                      <a:pt x="0" y="0"/>
                    </a:lnTo>
                    <a:lnTo>
                      <a:pt x="3" y="202"/>
                    </a:lnTo>
                    <a:lnTo>
                      <a:pt x="3" y="204"/>
                    </a:lnTo>
                    <a:lnTo>
                      <a:pt x="3" y="204"/>
                    </a:lnTo>
                    <a:lnTo>
                      <a:pt x="0" y="0"/>
                    </a:lnTo>
                    <a:close/>
                    <a:moveTo>
                      <a:pt x="79" y="0"/>
                    </a:moveTo>
                    <a:lnTo>
                      <a:pt x="79" y="0"/>
                    </a:lnTo>
                    <a:lnTo>
                      <a:pt x="76" y="204"/>
                    </a:lnTo>
                    <a:lnTo>
                      <a:pt x="76" y="204"/>
                    </a:lnTo>
                    <a:lnTo>
                      <a:pt x="76" y="202"/>
                    </a:lnTo>
                    <a:lnTo>
                      <a:pt x="7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86">
                <a:extLst>
                  <a:ext uri="{FF2B5EF4-FFF2-40B4-BE49-F238E27FC236}">
                    <a16:creationId xmlns:a16="http://schemas.microsoft.com/office/drawing/2014/main" id="{7F2C9F00-F64F-4348-9B8E-E91A93F50939}"/>
                  </a:ext>
                </a:extLst>
              </p:cNvPr>
              <p:cNvSpPr>
                <a:spLocks noEditPoints="1"/>
              </p:cNvSpPr>
              <p:nvPr/>
            </p:nvSpPr>
            <p:spPr bwMode="auto">
              <a:xfrm>
                <a:off x="5940" y="2309"/>
                <a:ext cx="79" cy="204"/>
              </a:xfrm>
              <a:custGeom>
                <a:avLst/>
                <a:gdLst>
                  <a:gd name="T0" fmla="*/ 0 w 79"/>
                  <a:gd name="T1" fmla="*/ 0 h 204"/>
                  <a:gd name="T2" fmla="*/ 0 w 79"/>
                  <a:gd name="T3" fmla="*/ 0 h 204"/>
                  <a:gd name="T4" fmla="*/ 3 w 79"/>
                  <a:gd name="T5" fmla="*/ 202 h 204"/>
                  <a:gd name="T6" fmla="*/ 3 w 79"/>
                  <a:gd name="T7" fmla="*/ 204 h 204"/>
                  <a:gd name="T8" fmla="*/ 3 w 79"/>
                  <a:gd name="T9" fmla="*/ 204 h 204"/>
                  <a:gd name="T10" fmla="*/ 0 w 79"/>
                  <a:gd name="T11" fmla="*/ 0 h 204"/>
                  <a:gd name="T12" fmla="*/ 79 w 79"/>
                  <a:gd name="T13" fmla="*/ 0 h 204"/>
                  <a:gd name="T14" fmla="*/ 79 w 79"/>
                  <a:gd name="T15" fmla="*/ 0 h 204"/>
                  <a:gd name="T16" fmla="*/ 76 w 79"/>
                  <a:gd name="T17" fmla="*/ 204 h 204"/>
                  <a:gd name="T18" fmla="*/ 76 w 79"/>
                  <a:gd name="T19" fmla="*/ 204 h 204"/>
                  <a:gd name="T20" fmla="*/ 76 w 79"/>
                  <a:gd name="T21" fmla="*/ 202 h 204"/>
                  <a:gd name="T22" fmla="*/ 79 w 79"/>
                  <a:gd name="T2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204">
                    <a:moveTo>
                      <a:pt x="0" y="0"/>
                    </a:moveTo>
                    <a:lnTo>
                      <a:pt x="0" y="0"/>
                    </a:lnTo>
                    <a:lnTo>
                      <a:pt x="3" y="202"/>
                    </a:lnTo>
                    <a:lnTo>
                      <a:pt x="3" y="204"/>
                    </a:lnTo>
                    <a:lnTo>
                      <a:pt x="3" y="204"/>
                    </a:lnTo>
                    <a:lnTo>
                      <a:pt x="0" y="0"/>
                    </a:lnTo>
                    <a:moveTo>
                      <a:pt x="79" y="0"/>
                    </a:moveTo>
                    <a:lnTo>
                      <a:pt x="79" y="0"/>
                    </a:lnTo>
                    <a:lnTo>
                      <a:pt x="76" y="204"/>
                    </a:lnTo>
                    <a:lnTo>
                      <a:pt x="76" y="204"/>
                    </a:lnTo>
                    <a:lnTo>
                      <a:pt x="76" y="202"/>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87">
                <a:extLst>
                  <a:ext uri="{FF2B5EF4-FFF2-40B4-BE49-F238E27FC236}">
                    <a16:creationId xmlns:a16="http://schemas.microsoft.com/office/drawing/2014/main" id="{C6FE7742-570F-4426-97A9-337E37A4B7D1}"/>
                  </a:ext>
                </a:extLst>
              </p:cNvPr>
              <p:cNvSpPr>
                <a:spLocks/>
              </p:cNvSpPr>
              <p:nvPr/>
            </p:nvSpPr>
            <p:spPr bwMode="auto">
              <a:xfrm>
                <a:off x="5940" y="2309"/>
                <a:ext cx="79" cy="204"/>
              </a:xfrm>
              <a:custGeom>
                <a:avLst/>
                <a:gdLst>
                  <a:gd name="T0" fmla="*/ 79 w 79"/>
                  <a:gd name="T1" fmla="*/ 0 h 204"/>
                  <a:gd name="T2" fmla="*/ 0 w 79"/>
                  <a:gd name="T3" fmla="*/ 0 h 204"/>
                  <a:gd name="T4" fmla="*/ 3 w 79"/>
                  <a:gd name="T5" fmla="*/ 204 h 204"/>
                  <a:gd name="T6" fmla="*/ 76 w 79"/>
                  <a:gd name="T7" fmla="*/ 204 h 204"/>
                  <a:gd name="T8" fmla="*/ 79 w 79"/>
                  <a:gd name="T9" fmla="*/ 0 h 204"/>
                </a:gdLst>
                <a:ahLst/>
                <a:cxnLst>
                  <a:cxn ang="0">
                    <a:pos x="T0" y="T1"/>
                  </a:cxn>
                  <a:cxn ang="0">
                    <a:pos x="T2" y="T3"/>
                  </a:cxn>
                  <a:cxn ang="0">
                    <a:pos x="T4" y="T5"/>
                  </a:cxn>
                  <a:cxn ang="0">
                    <a:pos x="T6" y="T7"/>
                  </a:cxn>
                  <a:cxn ang="0">
                    <a:pos x="T8" y="T9"/>
                  </a:cxn>
                </a:cxnLst>
                <a:rect l="0" t="0" r="r" b="b"/>
                <a:pathLst>
                  <a:path w="79" h="204">
                    <a:moveTo>
                      <a:pt x="79" y="0"/>
                    </a:moveTo>
                    <a:lnTo>
                      <a:pt x="0" y="0"/>
                    </a:lnTo>
                    <a:lnTo>
                      <a:pt x="3" y="204"/>
                    </a:lnTo>
                    <a:lnTo>
                      <a:pt x="76" y="204"/>
                    </a:lnTo>
                    <a:lnTo>
                      <a:pt x="79" y="0"/>
                    </a:lnTo>
                    <a:close/>
                  </a:path>
                </a:pathLst>
              </a:custGeom>
              <a:solidFill>
                <a:srgbClr val="767A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88">
                <a:extLst>
                  <a:ext uri="{FF2B5EF4-FFF2-40B4-BE49-F238E27FC236}">
                    <a16:creationId xmlns:a16="http://schemas.microsoft.com/office/drawing/2014/main" id="{D74076A1-273B-4E4F-A1E8-E8501DF23064}"/>
                  </a:ext>
                </a:extLst>
              </p:cNvPr>
              <p:cNvSpPr>
                <a:spLocks/>
              </p:cNvSpPr>
              <p:nvPr/>
            </p:nvSpPr>
            <p:spPr bwMode="auto">
              <a:xfrm>
                <a:off x="5940" y="2309"/>
                <a:ext cx="79" cy="204"/>
              </a:xfrm>
              <a:custGeom>
                <a:avLst/>
                <a:gdLst>
                  <a:gd name="T0" fmla="*/ 79 w 79"/>
                  <a:gd name="T1" fmla="*/ 0 h 204"/>
                  <a:gd name="T2" fmla="*/ 0 w 79"/>
                  <a:gd name="T3" fmla="*/ 0 h 204"/>
                  <a:gd name="T4" fmla="*/ 3 w 79"/>
                  <a:gd name="T5" fmla="*/ 204 h 204"/>
                  <a:gd name="T6" fmla="*/ 76 w 79"/>
                  <a:gd name="T7" fmla="*/ 204 h 204"/>
                  <a:gd name="T8" fmla="*/ 79 w 79"/>
                  <a:gd name="T9" fmla="*/ 0 h 204"/>
                </a:gdLst>
                <a:ahLst/>
                <a:cxnLst>
                  <a:cxn ang="0">
                    <a:pos x="T0" y="T1"/>
                  </a:cxn>
                  <a:cxn ang="0">
                    <a:pos x="T2" y="T3"/>
                  </a:cxn>
                  <a:cxn ang="0">
                    <a:pos x="T4" y="T5"/>
                  </a:cxn>
                  <a:cxn ang="0">
                    <a:pos x="T6" y="T7"/>
                  </a:cxn>
                  <a:cxn ang="0">
                    <a:pos x="T8" y="T9"/>
                  </a:cxn>
                </a:cxnLst>
                <a:rect l="0" t="0" r="r" b="b"/>
                <a:pathLst>
                  <a:path w="79" h="204">
                    <a:moveTo>
                      <a:pt x="79" y="0"/>
                    </a:moveTo>
                    <a:lnTo>
                      <a:pt x="0" y="0"/>
                    </a:lnTo>
                    <a:lnTo>
                      <a:pt x="3" y="204"/>
                    </a:lnTo>
                    <a:lnTo>
                      <a:pt x="76" y="204"/>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89">
                <a:extLst>
                  <a:ext uri="{FF2B5EF4-FFF2-40B4-BE49-F238E27FC236}">
                    <a16:creationId xmlns:a16="http://schemas.microsoft.com/office/drawing/2014/main" id="{691DAC5E-5AD4-43CC-8D4E-949B6BA4097E}"/>
                  </a:ext>
                </a:extLst>
              </p:cNvPr>
              <p:cNvSpPr>
                <a:spLocks/>
              </p:cNvSpPr>
              <p:nvPr/>
            </p:nvSpPr>
            <p:spPr bwMode="auto">
              <a:xfrm>
                <a:off x="5332" y="2273"/>
                <a:ext cx="164" cy="1456"/>
              </a:xfrm>
              <a:custGeom>
                <a:avLst/>
                <a:gdLst>
                  <a:gd name="T0" fmla="*/ 0 w 164"/>
                  <a:gd name="T1" fmla="*/ 1456 h 1456"/>
                  <a:gd name="T2" fmla="*/ 57 w 164"/>
                  <a:gd name="T3" fmla="*/ 1456 h 1456"/>
                  <a:gd name="T4" fmla="*/ 164 w 164"/>
                  <a:gd name="T5" fmla="*/ 0 h 1456"/>
                  <a:gd name="T6" fmla="*/ 86 w 164"/>
                  <a:gd name="T7" fmla="*/ 0 h 1456"/>
                  <a:gd name="T8" fmla="*/ 0 w 164"/>
                  <a:gd name="T9" fmla="*/ 1456 h 1456"/>
                </a:gdLst>
                <a:ahLst/>
                <a:cxnLst>
                  <a:cxn ang="0">
                    <a:pos x="T0" y="T1"/>
                  </a:cxn>
                  <a:cxn ang="0">
                    <a:pos x="T2" y="T3"/>
                  </a:cxn>
                  <a:cxn ang="0">
                    <a:pos x="T4" y="T5"/>
                  </a:cxn>
                  <a:cxn ang="0">
                    <a:pos x="T6" y="T7"/>
                  </a:cxn>
                  <a:cxn ang="0">
                    <a:pos x="T8" y="T9"/>
                  </a:cxn>
                </a:cxnLst>
                <a:rect l="0" t="0" r="r" b="b"/>
                <a:pathLst>
                  <a:path w="164" h="1456">
                    <a:moveTo>
                      <a:pt x="0" y="1456"/>
                    </a:moveTo>
                    <a:lnTo>
                      <a:pt x="57" y="1456"/>
                    </a:lnTo>
                    <a:lnTo>
                      <a:pt x="164" y="0"/>
                    </a:lnTo>
                    <a:lnTo>
                      <a:pt x="86" y="0"/>
                    </a:lnTo>
                    <a:lnTo>
                      <a:pt x="0" y="1456"/>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90">
                <a:extLst>
                  <a:ext uri="{FF2B5EF4-FFF2-40B4-BE49-F238E27FC236}">
                    <a16:creationId xmlns:a16="http://schemas.microsoft.com/office/drawing/2014/main" id="{11B36650-3481-46DB-8157-AB9CFA494C15}"/>
                  </a:ext>
                </a:extLst>
              </p:cNvPr>
              <p:cNvSpPr>
                <a:spLocks/>
              </p:cNvSpPr>
              <p:nvPr/>
            </p:nvSpPr>
            <p:spPr bwMode="auto">
              <a:xfrm>
                <a:off x="5332" y="2273"/>
                <a:ext cx="164" cy="1456"/>
              </a:xfrm>
              <a:custGeom>
                <a:avLst/>
                <a:gdLst>
                  <a:gd name="T0" fmla="*/ 0 w 164"/>
                  <a:gd name="T1" fmla="*/ 1456 h 1456"/>
                  <a:gd name="T2" fmla="*/ 57 w 164"/>
                  <a:gd name="T3" fmla="*/ 1456 h 1456"/>
                  <a:gd name="T4" fmla="*/ 164 w 164"/>
                  <a:gd name="T5" fmla="*/ 0 h 1456"/>
                  <a:gd name="T6" fmla="*/ 86 w 164"/>
                  <a:gd name="T7" fmla="*/ 0 h 1456"/>
                  <a:gd name="T8" fmla="*/ 0 w 164"/>
                  <a:gd name="T9" fmla="*/ 1456 h 1456"/>
                </a:gdLst>
                <a:ahLst/>
                <a:cxnLst>
                  <a:cxn ang="0">
                    <a:pos x="T0" y="T1"/>
                  </a:cxn>
                  <a:cxn ang="0">
                    <a:pos x="T2" y="T3"/>
                  </a:cxn>
                  <a:cxn ang="0">
                    <a:pos x="T4" y="T5"/>
                  </a:cxn>
                  <a:cxn ang="0">
                    <a:pos x="T6" y="T7"/>
                  </a:cxn>
                  <a:cxn ang="0">
                    <a:pos x="T8" y="T9"/>
                  </a:cxn>
                </a:cxnLst>
                <a:rect l="0" t="0" r="r" b="b"/>
                <a:pathLst>
                  <a:path w="164" h="1456">
                    <a:moveTo>
                      <a:pt x="0" y="1456"/>
                    </a:moveTo>
                    <a:lnTo>
                      <a:pt x="57" y="1456"/>
                    </a:lnTo>
                    <a:lnTo>
                      <a:pt x="164" y="0"/>
                    </a:lnTo>
                    <a:lnTo>
                      <a:pt x="86" y="0"/>
                    </a:lnTo>
                    <a:lnTo>
                      <a:pt x="0" y="14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91">
                <a:extLst>
                  <a:ext uri="{FF2B5EF4-FFF2-40B4-BE49-F238E27FC236}">
                    <a16:creationId xmlns:a16="http://schemas.microsoft.com/office/drawing/2014/main" id="{52F90E22-AB82-40BB-985D-72240C19B18A}"/>
                  </a:ext>
                </a:extLst>
              </p:cNvPr>
              <p:cNvSpPr>
                <a:spLocks noEditPoints="1"/>
              </p:cNvSpPr>
              <p:nvPr/>
            </p:nvSpPr>
            <p:spPr bwMode="auto">
              <a:xfrm>
                <a:off x="5332" y="3605"/>
                <a:ext cx="67" cy="124"/>
              </a:xfrm>
              <a:custGeom>
                <a:avLst/>
                <a:gdLst>
                  <a:gd name="T0" fmla="*/ 3 w 67"/>
                  <a:gd name="T1" fmla="*/ 93 h 124"/>
                  <a:gd name="T2" fmla="*/ 3 w 67"/>
                  <a:gd name="T3" fmla="*/ 93 h 124"/>
                  <a:gd name="T4" fmla="*/ 0 w 67"/>
                  <a:gd name="T5" fmla="*/ 124 h 124"/>
                  <a:gd name="T6" fmla="*/ 0 w 67"/>
                  <a:gd name="T7" fmla="*/ 124 h 124"/>
                  <a:gd name="T8" fmla="*/ 3 w 67"/>
                  <a:gd name="T9" fmla="*/ 93 h 124"/>
                  <a:gd name="T10" fmla="*/ 67 w 67"/>
                  <a:gd name="T11" fmla="*/ 0 h 124"/>
                  <a:gd name="T12" fmla="*/ 67 w 67"/>
                  <a:gd name="T13" fmla="*/ 0 h 124"/>
                  <a:gd name="T14" fmla="*/ 57 w 67"/>
                  <a:gd name="T15" fmla="*/ 124 h 124"/>
                  <a:gd name="T16" fmla="*/ 57 w 67"/>
                  <a:gd name="T17" fmla="*/ 124 h 124"/>
                  <a:gd name="T18" fmla="*/ 67 w 67"/>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24">
                    <a:moveTo>
                      <a:pt x="3" y="93"/>
                    </a:moveTo>
                    <a:lnTo>
                      <a:pt x="3" y="93"/>
                    </a:lnTo>
                    <a:lnTo>
                      <a:pt x="0" y="124"/>
                    </a:lnTo>
                    <a:lnTo>
                      <a:pt x="0" y="124"/>
                    </a:lnTo>
                    <a:lnTo>
                      <a:pt x="3" y="93"/>
                    </a:lnTo>
                    <a:close/>
                    <a:moveTo>
                      <a:pt x="67" y="0"/>
                    </a:moveTo>
                    <a:lnTo>
                      <a:pt x="67" y="0"/>
                    </a:lnTo>
                    <a:lnTo>
                      <a:pt x="57" y="124"/>
                    </a:lnTo>
                    <a:lnTo>
                      <a:pt x="57" y="124"/>
                    </a:lnTo>
                    <a:lnTo>
                      <a:pt x="67"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92">
                <a:extLst>
                  <a:ext uri="{FF2B5EF4-FFF2-40B4-BE49-F238E27FC236}">
                    <a16:creationId xmlns:a16="http://schemas.microsoft.com/office/drawing/2014/main" id="{CD6CB623-C818-4911-96A6-65437684A8DF}"/>
                  </a:ext>
                </a:extLst>
              </p:cNvPr>
              <p:cNvSpPr>
                <a:spLocks noEditPoints="1"/>
              </p:cNvSpPr>
              <p:nvPr/>
            </p:nvSpPr>
            <p:spPr bwMode="auto">
              <a:xfrm>
                <a:off x="5332" y="3605"/>
                <a:ext cx="67" cy="124"/>
              </a:xfrm>
              <a:custGeom>
                <a:avLst/>
                <a:gdLst>
                  <a:gd name="T0" fmla="*/ 3 w 67"/>
                  <a:gd name="T1" fmla="*/ 93 h 124"/>
                  <a:gd name="T2" fmla="*/ 3 w 67"/>
                  <a:gd name="T3" fmla="*/ 93 h 124"/>
                  <a:gd name="T4" fmla="*/ 0 w 67"/>
                  <a:gd name="T5" fmla="*/ 124 h 124"/>
                  <a:gd name="T6" fmla="*/ 0 w 67"/>
                  <a:gd name="T7" fmla="*/ 124 h 124"/>
                  <a:gd name="T8" fmla="*/ 3 w 67"/>
                  <a:gd name="T9" fmla="*/ 93 h 124"/>
                  <a:gd name="T10" fmla="*/ 67 w 67"/>
                  <a:gd name="T11" fmla="*/ 0 h 124"/>
                  <a:gd name="T12" fmla="*/ 67 w 67"/>
                  <a:gd name="T13" fmla="*/ 0 h 124"/>
                  <a:gd name="T14" fmla="*/ 57 w 67"/>
                  <a:gd name="T15" fmla="*/ 124 h 124"/>
                  <a:gd name="T16" fmla="*/ 57 w 67"/>
                  <a:gd name="T17" fmla="*/ 124 h 124"/>
                  <a:gd name="T18" fmla="*/ 67 w 67"/>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24">
                    <a:moveTo>
                      <a:pt x="3" y="93"/>
                    </a:moveTo>
                    <a:lnTo>
                      <a:pt x="3" y="93"/>
                    </a:lnTo>
                    <a:lnTo>
                      <a:pt x="0" y="124"/>
                    </a:lnTo>
                    <a:lnTo>
                      <a:pt x="0" y="124"/>
                    </a:lnTo>
                    <a:lnTo>
                      <a:pt x="3" y="93"/>
                    </a:lnTo>
                    <a:moveTo>
                      <a:pt x="67" y="0"/>
                    </a:moveTo>
                    <a:lnTo>
                      <a:pt x="67" y="0"/>
                    </a:lnTo>
                    <a:lnTo>
                      <a:pt x="57" y="124"/>
                    </a:lnTo>
                    <a:lnTo>
                      <a:pt x="57" y="124"/>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193">
                <a:extLst>
                  <a:ext uri="{FF2B5EF4-FFF2-40B4-BE49-F238E27FC236}">
                    <a16:creationId xmlns:a16="http://schemas.microsoft.com/office/drawing/2014/main" id="{DF24701E-035C-4D02-837E-539361E7E250}"/>
                  </a:ext>
                </a:extLst>
              </p:cNvPr>
              <p:cNvSpPr>
                <a:spLocks noChangeArrowheads="1"/>
              </p:cNvSpPr>
              <p:nvPr/>
            </p:nvSpPr>
            <p:spPr bwMode="auto">
              <a:xfrm>
                <a:off x="5335" y="3691"/>
                <a:ext cx="1" cy="7"/>
              </a:xfrm>
              <a:prstGeom prst="rect">
                <a:avLst/>
              </a:prstGeom>
              <a:solidFill>
                <a:srgbClr val="A0B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194">
                <a:extLst>
                  <a:ext uri="{FF2B5EF4-FFF2-40B4-BE49-F238E27FC236}">
                    <a16:creationId xmlns:a16="http://schemas.microsoft.com/office/drawing/2014/main" id="{528674AE-8621-4978-8FCF-F9DC7D379BDB}"/>
                  </a:ext>
                </a:extLst>
              </p:cNvPr>
              <p:cNvSpPr>
                <a:spLocks noChangeArrowheads="1"/>
              </p:cNvSpPr>
              <p:nvPr/>
            </p:nvSpPr>
            <p:spPr bwMode="auto">
              <a:xfrm>
                <a:off x="5335" y="3691"/>
                <a:ext cx="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95">
                <a:extLst>
                  <a:ext uri="{FF2B5EF4-FFF2-40B4-BE49-F238E27FC236}">
                    <a16:creationId xmlns:a16="http://schemas.microsoft.com/office/drawing/2014/main" id="{B011B373-F779-4396-AFDB-35415CF90268}"/>
                  </a:ext>
                </a:extLst>
              </p:cNvPr>
              <p:cNvSpPr>
                <a:spLocks noEditPoints="1"/>
              </p:cNvSpPr>
              <p:nvPr/>
            </p:nvSpPr>
            <p:spPr bwMode="auto">
              <a:xfrm>
                <a:off x="5335" y="3420"/>
                <a:ext cx="16" cy="271"/>
              </a:xfrm>
              <a:custGeom>
                <a:avLst/>
                <a:gdLst>
                  <a:gd name="T0" fmla="*/ 4 w 16"/>
                  <a:gd name="T1" fmla="*/ 185 h 271"/>
                  <a:gd name="T2" fmla="*/ 4 w 16"/>
                  <a:gd name="T3" fmla="*/ 185 h 271"/>
                  <a:gd name="T4" fmla="*/ 0 w 16"/>
                  <a:gd name="T5" fmla="*/ 271 h 271"/>
                  <a:gd name="T6" fmla="*/ 0 w 16"/>
                  <a:gd name="T7" fmla="*/ 271 h 271"/>
                  <a:gd name="T8" fmla="*/ 4 w 16"/>
                  <a:gd name="T9" fmla="*/ 185 h 271"/>
                  <a:gd name="T10" fmla="*/ 16 w 16"/>
                  <a:gd name="T11" fmla="*/ 0 h 271"/>
                  <a:gd name="T12" fmla="*/ 12 w 16"/>
                  <a:gd name="T13" fmla="*/ 67 h 271"/>
                  <a:gd name="T14" fmla="*/ 12 w 16"/>
                  <a:gd name="T15" fmla="*/ 67 h 271"/>
                  <a:gd name="T16" fmla="*/ 16 w 16"/>
                  <a:gd name="T17" fmla="*/ 0 h 271"/>
                  <a:gd name="T18" fmla="*/ 16 w 16"/>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1">
                    <a:moveTo>
                      <a:pt x="4" y="185"/>
                    </a:moveTo>
                    <a:lnTo>
                      <a:pt x="4" y="185"/>
                    </a:lnTo>
                    <a:lnTo>
                      <a:pt x="0" y="271"/>
                    </a:lnTo>
                    <a:lnTo>
                      <a:pt x="0" y="271"/>
                    </a:lnTo>
                    <a:lnTo>
                      <a:pt x="4" y="185"/>
                    </a:lnTo>
                    <a:close/>
                    <a:moveTo>
                      <a:pt x="16" y="0"/>
                    </a:moveTo>
                    <a:lnTo>
                      <a:pt x="12" y="67"/>
                    </a:lnTo>
                    <a:lnTo>
                      <a:pt x="12" y="67"/>
                    </a:lnTo>
                    <a:lnTo>
                      <a:pt x="16" y="0"/>
                    </a:lnTo>
                    <a:lnTo>
                      <a:pt x="16" y="0"/>
                    </a:lnTo>
                    <a:close/>
                  </a:path>
                </a:pathLst>
              </a:custGeom>
              <a:solidFill>
                <a:srgbClr val="D0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96">
                <a:extLst>
                  <a:ext uri="{FF2B5EF4-FFF2-40B4-BE49-F238E27FC236}">
                    <a16:creationId xmlns:a16="http://schemas.microsoft.com/office/drawing/2014/main" id="{4E3F7404-4FEB-4FEF-AFBE-A26FB2AE6139}"/>
                  </a:ext>
                </a:extLst>
              </p:cNvPr>
              <p:cNvSpPr>
                <a:spLocks noEditPoints="1"/>
              </p:cNvSpPr>
              <p:nvPr/>
            </p:nvSpPr>
            <p:spPr bwMode="auto">
              <a:xfrm>
                <a:off x="5335" y="3420"/>
                <a:ext cx="16" cy="271"/>
              </a:xfrm>
              <a:custGeom>
                <a:avLst/>
                <a:gdLst>
                  <a:gd name="T0" fmla="*/ 4 w 16"/>
                  <a:gd name="T1" fmla="*/ 185 h 271"/>
                  <a:gd name="T2" fmla="*/ 4 w 16"/>
                  <a:gd name="T3" fmla="*/ 185 h 271"/>
                  <a:gd name="T4" fmla="*/ 0 w 16"/>
                  <a:gd name="T5" fmla="*/ 271 h 271"/>
                  <a:gd name="T6" fmla="*/ 0 w 16"/>
                  <a:gd name="T7" fmla="*/ 271 h 271"/>
                  <a:gd name="T8" fmla="*/ 4 w 16"/>
                  <a:gd name="T9" fmla="*/ 185 h 271"/>
                  <a:gd name="T10" fmla="*/ 16 w 16"/>
                  <a:gd name="T11" fmla="*/ 0 h 271"/>
                  <a:gd name="T12" fmla="*/ 12 w 16"/>
                  <a:gd name="T13" fmla="*/ 67 h 271"/>
                  <a:gd name="T14" fmla="*/ 12 w 16"/>
                  <a:gd name="T15" fmla="*/ 67 h 271"/>
                  <a:gd name="T16" fmla="*/ 16 w 16"/>
                  <a:gd name="T17" fmla="*/ 0 h 271"/>
                  <a:gd name="T18" fmla="*/ 16 w 16"/>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1">
                    <a:moveTo>
                      <a:pt x="4" y="185"/>
                    </a:moveTo>
                    <a:lnTo>
                      <a:pt x="4" y="185"/>
                    </a:lnTo>
                    <a:lnTo>
                      <a:pt x="0" y="271"/>
                    </a:lnTo>
                    <a:lnTo>
                      <a:pt x="0" y="271"/>
                    </a:lnTo>
                    <a:lnTo>
                      <a:pt x="4" y="185"/>
                    </a:lnTo>
                    <a:moveTo>
                      <a:pt x="16" y="0"/>
                    </a:moveTo>
                    <a:lnTo>
                      <a:pt x="12" y="67"/>
                    </a:lnTo>
                    <a:lnTo>
                      <a:pt x="12" y="67"/>
                    </a:lnTo>
                    <a:lnTo>
                      <a:pt x="16" y="0"/>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97">
                <a:extLst>
                  <a:ext uri="{FF2B5EF4-FFF2-40B4-BE49-F238E27FC236}">
                    <a16:creationId xmlns:a16="http://schemas.microsoft.com/office/drawing/2014/main" id="{476B9B7E-E646-4713-BA7C-DC6222191C24}"/>
                  </a:ext>
                </a:extLst>
              </p:cNvPr>
              <p:cNvSpPr>
                <a:spLocks noEditPoints="1"/>
              </p:cNvSpPr>
              <p:nvPr/>
            </p:nvSpPr>
            <p:spPr bwMode="auto">
              <a:xfrm>
                <a:off x="5332" y="3420"/>
                <a:ext cx="67" cy="309"/>
              </a:xfrm>
              <a:custGeom>
                <a:avLst/>
                <a:gdLst>
                  <a:gd name="T0" fmla="*/ 67 w 67"/>
                  <a:gd name="T1" fmla="*/ 185 h 309"/>
                  <a:gd name="T2" fmla="*/ 62 w 67"/>
                  <a:gd name="T3" fmla="*/ 185 h 309"/>
                  <a:gd name="T4" fmla="*/ 7 w 67"/>
                  <a:gd name="T5" fmla="*/ 185 h 309"/>
                  <a:gd name="T6" fmla="*/ 3 w 67"/>
                  <a:gd name="T7" fmla="*/ 271 h 309"/>
                  <a:gd name="T8" fmla="*/ 3 w 67"/>
                  <a:gd name="T9" fmla="*/ 278 h 309"/>
                  <a:gd name="T10" fmla="*/ 0 w 67"/>
                  <a:gd name="T11" fmla="*/ 309 h 309"/>
                  <a:gd name="T12" fmla="*/ 57 w 67"/>
                  <a:gd name="T13" fmla="*/ 309 h 309"/>
                  <a:gd name="T14" fmla="*/ 67 w 67"/>
                  <a:gd name="T15" fmla="*/ 185 h 309"/>
                  <a:gd name="T16" fmla="*/ 19 w 67"/>
                  <a:gd name="T17" fmla="*/ 0 h 309"/>
                  <a:gd name="T18" fmla="*/ 15 w 67"/>
                  <a:gd name="T19" fmla="*/ 67 h 309"/>
                  <a:gd name="T20" fmla="*/ 19 w 67"/>
                  <a:gd name="T21" fmla="*/ 64 h 309"/>
                  <a:gd name="T22" fmla="*/ 19 w 67"/>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309">
                    <a:moveTo>
                      <a:pt x="67" y="185"/>
                    </a:moveTo>
                    <a:lnTo>
                      <a:pt x="62" y="185"/>
                    </a:lnTo>
                    <a:lnTo>
                      <a:pt x="7" y="185"/>
                    </a:lnTo>
                    <a:lnTo>
                      <a:pt x="3" y="271"/>
                    </a:lnTo>
                    <a:lnTo>
                      <a:pt x="3" y="278"/>
                    </a:lnTo>
                    <a:lnTo>
                      <a:pt x="0" y="309"/>
                    </a:lnTo>
                    <a:lnTo>
                      <a:pt x="57" y="309"/>
                    </a:lnTo>
                    <a:lnTo>
                      <a:pt x="67" y="185"/>
                    </a:lnTo>
                    <a:close/>
                    <a:moveTo>
                      <a:pt x="19" y="0"/>
                    </a:moveTo>
                    <a:lnTo>
                      <a:pt x="15" y="67"/>
                    </a:lnTo>
                    <a:lnTo>
                      <a:pt x="19" y="64"/>
                    </a:lnTo>
                    <a:lnTo>
                      <a:pt x="19" y="0"/>
                    </a:lnTo>
                    <a:close/>
                  </a:path>
                </a:pathLst>
              </a:custGeom>
              <a:solidFill>
                <a:srgbClr val="939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98">
                <a:extLst>
                  <a:ext uri="{FF2B5EF4-FFF2-40B4-BE49-F238E27FC236}">
                    <a16:creationId xmlns:a16="http://schemas.microsoft.com/office/drawing/2014/main" id="{0B68CB8C-815D-486D-97C2-614566FA8BB2}"/>
                  </a:ext>
                </a:extLst>
              </p:cNvPr>
              <p:cNvSpPr>
                <a:spLocks noEditPoints="1"/>
              </p:cNvSpPr>
              <p:nvPr/>
            </p:nvSpPr>
            <p:spPr bwMode="auto">
              <a:xfrm>
                <a:off x="5332" y="3420"/>
                <a:ext cx="67" cy="309"/>
              </a:xfrm>
              <a:custGeom>
                <a:avLst/>
                <a:gdLst>
                  <a:gd name="T0" fmla="*/ 67 w 67"/>
                  <a:gd name="T1" fmla="*/ 185 h 309"/>
                  <a:gd name="T2" fmla="*/ 62 w 67"/>
                  <a:gd name="T3" fmla="*/ 185 h 309"/>
                  <a:gd name="T4" fmla="*/ 7 w 67"/>
                  <a:gd name="T5" fmla="*/ 185 h 309"/>
                  <a:gd name="T6" fmla="*/ 3 w 67"/>
                  <a:gd name="T7" fmla="*/ 271 h 309"/>
                  <a:gd name="T8" fmla="*/ 3 w 67"/>
                  <a:gd name="T9" fmla="*/ 278 h 309"/>
                  <a:gd name="T10" fmla="*/ 0 w 67"/>
                  <a:gd name="T11" fmla="*/ 309 h 309"/>
                  <a:gd name="T12" fmla="*/ 57 w 67"/>
                  <a:gd name="T13" fmla="*/ 309 h 309"/>
                  <a:gd name="T14" fmla="*/ 67 w 67"/>
                  <a:gd name="T15" fmla="*/ 185 h 309"/>
                  <a:gd name="T16" fmla="*/ 19 w 67"/>
                  <a:gd name="T17" fmla="*/ 0 h 309"/>
                  <a:gd name="T18" fmla="*/ 15 w 67"/>
                  <a:gd name="T19" fmla="*/ 67 h 309"/>
                  <a:gd name="T20" fmla="*/ 19 w 67"/>
                  <a:gd name="T21" fmla="*/ 64 h 309"/>
                  <a:gd name="T22" fmla="*/ 19 w 67"/>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309">
                    <a:moveTo>
                      <a:pt x="67" y="185"/>
                    </a:moveTo>
                    <a:lnTo>
                      <a:pt x="62" y="185"/>
                    </a:lnTo>
                    <a:lnTo>
                      <a:pt x="7" y="185"/>
                    </a:lnTo>
                    <a:lnTo>
                      <a:pt x="3" y="271"/>
                    </a:lnTo>
                    <a:lnTo>
                      <a:pt x="3" y="278"/>
                    </a:lnTo>
                    <a:lnTo>
                      <a:pt x="0" y="309"/>
                    </a:lnTo>
                    <a:lnTo>
                      <a:pt x="57" y="309"/>
                    </a:lnTo>
                    <a:lnTo>
                      <a:pt x="67" y="185"/>
                    </a:lnTo>
                    <a:moveTo>
                      <a:pt x="19" y="0"/>
                    </a:moveTo>
                    <a:lnTo>
                      <a:pt x="15" y="67"/>
                    </a:lnTo>
                    <a:lnTo>
                      <a:pt x="19" y="64"/>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99">
                <a:extLst>
                  <a:ext uri="{FF2B5EF4-FFF2-40B4-BE49-F238E27FC236}">
                    <a16:creationId xmlns:a16="http://schemas.microsoft.com/office/drawing/2014/main" id="{D5D8B6CC-E37C-4124-A830-37FAFDF544F1}"/>
                  </a:ext>
                </a:extLst>
              </p:cNvPr>
              <p:cNvSpPr>
                <a:spLocks/>
              </p:cNvSpPr>
              <p:nvPr/>
            </p:nvSpPr>
            <p:spPr bwMode="auto">
              <a:xfrm>
                <a:off x="6938" y="2273"/>
                <a:ext cx="164" cy="1456"/>
              </a:xfrm>
              <a:custGeom>
                <a:avLst/>
                <a:gdLst>
                  <a:gd name="T0" fmla="*/ 104 w 164"/>
                  <a:gd name="T1" fmla="*/ 1456 h 1456"/>
                  <a:gd name="T2" fmla="*/ 164 w 164"/>
                  <a:gd name="T3" fmla="*/ 1456 h 1456"/>
                  <a:gd name="T4" fmla="*/ 78 w 164"/>
                  <a:gd name="T5" fmla="*/ 0 h 1456"/>
                  <a:gd name="T6" fmla="*/ 0 w 164"/>
                  <a:gd name="T7" fmla="*/ 0 h 1456"/>
                  <a:gd name="T8" fmla="*/ 104 w 164"/>
                  <a:gd name="T9" fmla="*/ 1456 h 1456"/>
                </a:gdLst>
                <a:ahLst/>
                <a:cxnLst>
                  <a:cxn ang="0">
                    <a:pos x="T0" y="T1"/>
                  </a:cxn>
                  <a:cxn ang="0">
                    <a:pos x="T2" y="T3"/>
                  </a:cxn>
                  <a:cxn ang="0">
                    <a:pos x="T4" y="T5"/>
                  </a:cxn>
                  <a:cxn ang="0">
                    <a:pos x="T6" y="T7"/>
                  </a:cxn>
                  <a:cxn ang="0">
                    <a:pos x="T8" y="T9"/>
                  </a:cxn>
                </a:cxnLst>
                <a:rect l="0" t="0" r="r" b="b"/>
                <a:pathLst>
                  <a:path w="164" h="1456">
                    <a:moveTo>
                      <a:pt x="104" y="1456"/>
                    </a:moveTo>
                    <a:lnTo>
                      <a:pt x="164" y="1456"/>
                    </a:lnTo>
                    <a:lnTo>
                      <a:pt x="78" y="0"/>
                    </a:lnTo>
                    <a:lnTo>
                      <a:pt x="0" y="0"/>
                    </a:lnTo>
                    <a:lnTo>
                      <a:pt x="104" y="1456"/>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00">
                <a:extLst>
                  <a:ext uri="{FF2B5EF4-FFF2-40B4-BE49-F238E27FC236}">
                    <a16:creationId xmlns:a16="http://schemas.microsoft.com/office/drawing/2014/main" id="{5F55054B-D935-4C75-985D-26B903A2C07F}"/>
                  </a:ext>
                </a:extLst>
              </p:cNvPr>
              <p:cNvSpPr>
                <a:spLocks/>
              </p:cNvSpPr>
              <p:nvPr/>
            </p:nvSpPr>
            <p:spPr bwMode="auto">
              <a:xfrm>
                <a:off x="6938" y="2273"/>
                <a:ext cx="164" cy="1456"/>
              </a:xfrm>
              <a:custGeom>
                <a:avLst/>
                <a:gdLst>
                  <a:gd name="T0" fmla="*/ 104 w 164"/>
                  <a:gd name="T1" fmla="*/ 1456 h 1456"/>
                  <a:gd name="T2" fmla="*/ 164 w 164"/>
                  <a:gd name="T3" fmla="*/ 1456 h 1456"/>
                  <a:gd name="T4" fmla="*/ 78 w 164"/>
                  <a:gd name="T5" fmla="*/ 0 h 1456"/>
                  <a:gd name="T6" fmla="*/ 0 w 164"/>
                  <a:gd name="T7" fmla="*/ 0 h 1456"/>
                  <a:gd name="T8" fmla="*/ 104 w 164"/>
                  <a:gd name="T9" fmla="*/ 1456 h 1456"/>
                </a:gdLst>
                <a:ahLst/>
                <a:cxnLst>
                  <a:cxn ang="0">
                    <a:pos x="T0" y="T1"/>
                  </a:cxn>
                  <a:cxn ang="0">
                    <a:pos x="T2" y="T3"/>
                  </a:cxn>
                  <a:cxn ang="0">
                    <a:pos x="T4" y="T5"/>
                  </a:cxn>
                  <a:cxn ang="0">
                    <a:pos x="T6" y="T7"/>
                  </a:cxn>
                  <a:cxn ang="0">
                    <a:pos x="T8" y="T9"/>
                  </a:cxn>
                </a:cxnLst>
                <a:rect l="0" t="0" r="r" b="b"/>
                <a:pathLst>
                  <a:path w="164" h="1456">
                    <a:moveTo>
                      <a:pt x="104" y="1456"/>
                    </a:moveTo>
                    <a:lnTo>
                      <a:pt x="164" y="1456"/>
                    </a:lnTo>
                    <a:lnTo>
                      <a:pt x="78" y="0"/>
                    </a:lnTo>
                    <a:lnTo>
                      <a:pt x="0" y="0"/>
                    </a:lnTo>
                    <a:lnTo>
                      <a:pt x="104" y="14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01">
                <a:extLst>
                  <a:ext uri="{FF2B5EF4-FFF2-40B4-BE49-F238E27FC236}">
                    <a16:creationId xmlns:a16="http://schemas.microsoft.com/office/drawing/2014/main" id="{C4C7D99F-D917-4A83-8480-5F14DABCD742}"/>
                  </a:ext>
                </a:extLst>
              </p:cNvPr>
              <p:cNvSpPr>
                <a:spLocks noEditPoints="1"/>
              </p:cNvSpPr>
              <p:nvPr/>
            </p:nvSpPr>
            <p:spPr bwMode="auto">
              <a:xfrm>
                <a:off x="6940" y="2309"/>
                <a:ext cx="48" cy="648"/>
              </a:xfrm>
              <a:custGeom>
                <a:avLst/>
                <a:gdLst>
                  <a:gd name="T0" fmla="*/ 13 w 20"/>
                  <a:gd name="T1" fmla="*/ 179 h 273"/>
                  <a:gd name="T2" fmla="*/ 20 w 20"/>
                  <a:gd name="T3" fmla="*/ 273 h 273"/>
                  <a:gd name="T4" fmla="*/ 20 w 20"/>
                  <a:gd name="T5" fmla="*/ 273 h 273"/>
                  <a:gd name="T6" fmla="*/ 13 w 20"/>
                  <a:gd name="T7" fmla="*/ 179 h 273"/>
                  <a:gd name="T8" fmla="*/ 13 w 20"/>
                  <a:gd name="T9" fmla="*/ 179 h 273"/>
                  <a:gd name="T10" fmla="*/ 8 w 20"/>
                  <a:gd name="T11" fmla="*/ 106 h 273"/>
                  <a:gd name="T12" fmla="*/ 9 w 20"/>
                  <a:gd name="T13" fmla="*/ 122 h 273"/>
                  <a:gd name="T14" fmla="*/ 9 w 20"/>
                  <a:gd name="T15" fmla="*/ 122 h 273"/>
                  <a:gd name="T16" fmla="*/ 8 w 20"/>
                  <a:gd name="T17" fmla="*/ 106 h 273"/>
                  <a:gd name="T18" fmla="*/ 8 w 20"/>
                  <a:gd name="T19" fmla="*/ 106 h 273"/>
                  <a:gd name="T20" fmla="*/ 0 w 20"/>
                  <a:gd name="T21" fmla="*/ 0 h 273"/>
                  <a:gd name="T22" fmla="*/ 0 w 20"/>
                  <a:gd name="T23" fmla="*/ 0 h 273"/>
                  <a:gd name="T24" fmla="*/ 1 w 20"/>
                  <a:gd name="T25" fmla="*/ 15 h 273"/>
                  <a:gd name="T26" fmla="*/ 6 w 20"/>
                  <a:gd name="T27" fmla="*/ 72 h 273"/>
                  <a:gd name="T28" fmla="*/ 6 w 20"/>
                  <a:gd name="T29" fmla="*/ 72 h 273"/>
                  <a:gd name="T30" fmla="*/ 0 w 20"/>
                  <a:gd name="T3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73">
                    <a:moveTo>
                      <a:pt x="13" y="179"/>
                    </a:moveTo>
                    <a:cubicBezTo>
                      <a:pt x="20" y="273"/>
                      <a:pt x="20" y="273"/>
                      <a:pt x="20" y="273"/>
                    </a:cubicBezTo>
                    <a:cubicBezTo>
                      <a:pt x="20" y="273"/>
                      <a:pt x="20" y="273"/>
                      <a:pt x="20" y="273"/>
                    </a:cubicBezTo>
                    <a:cubicBezTo>
                      <a:pt x="13" y="179"/>
                      <a:pt x="13" y="179"/>
                      <a:pt x="13" y="179"/>
                    </a:cubicBezTo>
                    <a:cubicBezTo>
                      <a:pt x="13" y="179"/>
                      <a:pt x="13" y="179"/>
                      <a:pt x="13" y="179"/>
                    </a:cubicBezTo>
                    <a:moveTo>
                      <a:pt x="8" y="106"/>
                    </a:moveTo>
                    <a:cubicBezTo>
                      <a:pt x="9" y="122"/>
                      <a:pt x="9" y="122"/>
                      <a:pt x="9" y="122"/>
                    </a:cubicBezTo>
                    <a:cubicBezTo>
                      <a:pt x="9" y="122"/>
                      <a:pt x="9" y="122"/>
                      <a:pt x="9" y="122"/>
                    </a:cubicBezTo>
                    <a:cubicBezTo>
                      <a:pt x="8" y="106"/>
                      <a:pt x="8" y="106"/>
                      <a:pt x="8" y="106"/>
                    </a:cubicBezTo>
                    <a:cubicBezTo>
                      <a:pt x="8" y="106"/>
                      <a:pt x="8" y="106"/>
                      <a:pt x="8" y="106"/>
                    </a:cubicBezTo>
                    <a:moveTo>
                      <a:pt x="0" y="0"/>
                    </a:moveTo>
                    <a:cubicBezTo>
                      <a:pt x="0" y="0"/>
                      <a:pt x="0" y="0"/>
                      <a:pt x="0" y="0"/>
                    </a:cubicBezTo>
                    <a:cubicBezTo>
                      <a:pt x="1" y="15"/>
                      <a:pt x="1" y="15"/>
                      <a:pt x="1" y="15"/>
                    </a:cubicBezTo>
                    <a:cubicBezTo>
                      <a:pt x="6" y="72"/>
                      <a:pt x="6" y="72"/>
                      <a:pt x="6" y="72"/>
                    </a:cubicBezTo>
                    <a:cubicBezTo>
                      <a:pt x="6" y="72"/>
                      <a:pt x="6" y="72"/>
                      <a:pt x="6" y="72"/>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202">
                <a:extLst>
                  <a:ext uri="{FF2B5EF4-FFF2-40B4-BE49-F238E27FC236}">
                    <a16:creationId xmlns:a16="http://schemas.microsoft.com/office/drawing/2014/main" id="{C6F57899-6247-4815-B5E5-137763288276}"/>
                  </a:ext>
                </a:extLst>
              </p:cNvPr>
              <p:cNvSpPr>
                <a:spLocks noEditPoints="1"/>
              </p:cNvSpPr>
              <p:nvPr/>
            </p:nvSpPr>
            <p:spPr bwMode="auto">
              <a:xfrm>
                <a:off x="6954" y="2480"/>
                <a:ext cx="17" cy="254"/>
              </a:xfrm>
              <a:custGeom>
                <a:avLst/>
                <a:gdLst>
                  <a:gd name="T0" fmla="*/ 3 w 7"/>
                  <a:gd name="T1" fmla="*/ 50 h 107"/>
                  <a:gd name="T2" fmla="*/ 3 w 7"/>
                  <a:gd name="T3" fmla="*/ 50 h 107"/>
                  <a:gd name="T4" fmla="*/ 7 w 7"/>
                  <a:gd name="T5" fmla="*/ 107 h 107"/>
                  <a:gd name="T6" fmla="*/ 7 w 7"/>
                  <a:gd name="T7" fmla="*/ 107 h 107"/>
                  <a:gd name="T8" fmla="*/ 3 w 7"/>
                  <a:gd name="T9" fmla="*/ 50 h 107"/>
                  <a:gd name="T10" fmla="*/ 0 w 7"/>
                  <a:gd name="T11" fmla="*/ 0 h 107"/>
                  <a:gd name="T12" fmla="*/ 2 w 7"/>
                  <a:gd name="T13" fmla="*/ 34 h 107"/>
                  <a:gd name="T14" fmla="*/ 2 w 7"/>
                  <a:gd name="T15" fmla="*/ 34 h 107"/>
                  <a:gd name="T16" fmla="*/ 0 w 7"/>
                  <a:gd name="T17" fmla="*/ 0 h 107"/>
                  <a:gd name="T18" fmla="*/ 0 w 7"/>
                  <a:gd name="T1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7">
                    <a:moveTo>
                      <a:pt x="3" y="50"/>
                    </a:moveTo>
                    <a:cubicBezTo>
                      <a:pt x="3" y="50"/>
                      <a:pt x="3" y="50"/>
                      <a:pt x="3" y="50"/>
                    </a:cubicBezTo>
                    <a:cubicBezTo>
                      <a:pt x="7" y="107"/>
                      <a:pt x="7" y="107"/>
                      <a:pt x="7" y="107"/>
                    </a:cubicBezTo>
                    <a:cubicBezTo>
                      <a:pt x="7" y="107"/>
                      <a:pt x="7" y="107"/>
                      <a:pt x="7" y="107"/>
                    </a:cubicBezTo>
                    <a:cubicBezTo>
                      <a:pt x="3" y="50"/>
                      <a:pt x="3" y="50"/>
                      <a:pt x="3" y="50"/>
                    </a:cubicBezTo>
                    <a:moveTo>
                      <a:pt x="0" y="0"/>
                    </a:moveTo>
                    <a:cubicBezTo>
                      <a:pt x="2" y="34"/>
                      <a:pt x="2" y="34"/>
                      <a:pt x="2" y="34"/>
                    </a:cubicBezTo>
                    <a:cubicBezTo>
                      <a:pt x="2" y="34"/>
                      <a:pt x="2" y="34"/>
                      <a:pt x="2" y="34"/>
                    </a:cubicBezTo>
                    <a:cubicBezTo>
                      <a:pt x="0" y="0"/>
                      <a:pt x="0" y="0"/>
                      <a:pt x="0" y="0"/>
                    </a:cubicBezTo>
                    <a:cubicBezTo>
                      <a:pt x="0" y="0"/>
                      <a:pt x="0" y="0"/>
                      <a:pt x="0" y="0"/>
                    </a:cubicBezTo>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03">
                <a:extLst>
                  <a:ext uri="{FF2B5EF4-FFF2-40B4-BE49-F238E27FC236}">
                    <a16:creationId xmlns:a16="http://schemas.microsoft.com/office/drawing/2014/main" id="{C2296976-FABC-4F72-A903-B8EB8EF63C3E}"/>
                  </a:ext>
                </a:extLst>
              </p:cNvPr>
              <p:cNvSpPr>
                <a:spLocks/>
              </p:cNvSpPr>
              <p:nvPr/>
            </p:nvSpPr>
            <p:spPr bwMode="auto">
              <a:xfrm>
                <a:off x="6992" y="3040"/>
                <a:ext cx="3" cy="24"/>
              </a:xfrm>
              <a:custGeom>
                <a:avLst/>
                <a:gdLst>
                  <a:gd name="T0" fmla="*/ 0 w 3"/>
                  <a:gd name="T1" fmla="*/ 0 h 24"/>
                  <a:gd name="T2" fmla="*/ 0 w 3"/>
                  <a:gd name="T3" fmla="*/ 0 h 24"/>
                  <a:gd name="T4" fmla="*/ 3 w 3"/>
                  <a:gd name="T5" fmla="*/ 24 h 24"/>
                  <a:gd name="T6" fmla="*/ 0 w 3"/>
                  <a:gd name="T7" fmla="*/ 0 h 24"/>
                </a:gdLst>
                <a:ahLst/>
                <a:cxnLst>
                  <a:cxn ang="0">
                    <a:pos x="T0" y="T1"/>
                  </a:cxn>
                  <a:cxn ang="0">
                    <a:pos x="T2" y="T3"/>
                  </a:cxn>
                  <a:cxn ang="0">
                    <a:pos x="T4" y="T5"/>
                  </a:cxn>
                  <a:cxn ang="0">
                    <a:pos x="T6" y="T7"/>
                  </a:cxn>
                </a:cxnLst>
                <a:rect l="0" t="0" r="r" b="b"/>
                <a:pathLst>
                  <a:path w="3" h="24">
                    <a:moveTo>
                      <a:pt x="0" y="0"/>
                    </a:moveTo>
                    <a:lnTo>
                      <a:pt x="0" y="0"/>
                    </a:lnTo>
                    <a:lnTo>
                      <a:pt x="3" y="24"/>
                    </a:lnTo>
                    <a:lnTo>
                      <a:pt x="0"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204">
                <a:extLst>
                  <a:ext uri="{FF2B5EF4-FFF2-40B4-BE49-F238E27FC236}">
                    <a16:creationId xmlns:a16="http://schemas.microsoft.com/office/drawing/2014/main" id="{AD275FD6-9E00-4ACC-B3A6-290DBD15694A}"/>
                  </a:ext>
                </a:extLst>
              </p:cNvPr>
              <p:cNvSpPr>
                <a:spLocks/>
              </p:cNvSpPr>
              <p:nvPr/>
            </p:nvSpPr>
            <p:spPr bwMode="auto">
              <a:xfrm>
                <a:off x="6992" y="3040"/>
                <a:ext cx="3" cy="24"/>
              </a:xfrm>
              <a:custGeom>
                <a:avLst/>
                <a:gdLst>
                  <a:gd name="T0" fmla="*/ 0 w 3"/>
                  <a:gd name="T1" fmla="*/ 0 h 24"/>
                  <a:gd name="T2" fmla="*/ 0 w 3"/>
                  <a:gd name="T3" fmla="*/ 0 h 24"/>
                  <a:gd name="T4" fmla="*/ 3 w 3"/>
                  <a:gd name="T5" fmla="*/ 24 h 24"/>
                  <a:gd name="T6" fmla="*/ 0 w 3"/>
                  <a:gd name="T7" fmla="*/ 0 h 24"/>
                </a:gdLst>
                <a:ahLst/>
                <a:cxnLst>
                  <a:cxn ang="0">
                    <a:pos x="T0" y="T1"/>
                  </a:cxn>
                  <a:cxn ang="0">
                    <a:pos x="T2" y="T3"/>
                  </a:cxn>
                  <a:cxn ang="0">
                    <a:pos x="T4" y="T5"/>
                  </a:cxn>
                  <a:cxn ang="0">
                    <a:pos x="T6" y="T7"/>
                  </a:cxn>
                </a:cxnLst>
                <a:rect l="0" t="0" r="r" b="b"/>
                <a:pathLst>
                  <a:path w="3" h="24">
                    <a:moveTo>
                      <a:pt x="0" y="0"/>
                    </a:moveTo>
                    <a:lnTo>
                      <a:pt x="0" y="0"/>
                    </a:lnTo>
                    <a:lnTo>
                      <a:pt x="3"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Freeform 206">
              <a:extLst>
                <a:ext uri="{FF2B5EF4-FFF2-40B4-BE49-F238E27FC236}">
                  <a16:creationId xmlns:a16="http://schemas.microsoft.com/office/drawing/2014/main" id="{0EC89DDF-9829-4FF6-8A6F-9FC8EB1E9C01}"/>
                </a:ext>
              </a:extLst>
            </p:cNvPr>
            <p:cNvSpPr>
              <a:spLocks/>
            </p:cNvSpPr>
            <p:nvPr/>
          </p:nvSpPr>
          <p:spPr bwMode="auto">
            <a:xfrm>
              <a:off x="6988" y="2957"/>
              <a:ext cx="4" cy="83"/>
            </a:xfrm>
            <a:custGeom>
              <a:avLst/>
              <a:gdLst>
                <a:gd name="T0" fmla="*/ 0 w 4"/>
                <a:gd name="T1" fmla="*/ 0 h 83"/>
                <a:gd name="T2" fmla="*/ 0 w 4"/>
                <a:gd name="T3" fmla="*/ 0 h 83"/>
                <a:gd name="T4" fmla="*/ 4 w 4"/>
                <a:gd name="T5" fmla="*/ 83 h 83"/>
                <a:gd name="T6" fmla="*/ 4 w 4"/>
                <a:gd name="T7" fmla="*/ 83 h 83"/>
                <a:gd name="T8" fmla="*/ 0 w 4"/>
                <a:gd name="T9" fmla="*/ 0 h 83"/>
              </a:gdLst>
              <a:ahLst/>
              <a:cxnLst>
                <a:cxn ang="0">
                  <a:pos x="T0" y="T1"/>
                </a:cxn>
                <a:cxn ang="0">
                  <a:pos x="T2" y="T3"/>
                </a:cxn>
                <a:cxn ang="0">
                  <a:pos x="T4" y="T5"/>
                </a:cxn>
                <a:cxn ang="0">
                  <a:pos x="T6" y="T7"/>
                </a:cxn>
                <a:cxn ang="0">
                  <a:pos x="T8" y="T9"/>
                </a:cxn>
              </a:cxnLst>
              <a:rect l="0" t="0" r="r" b="b"/>
              <a:pathLst>
                <a:path w="4" h="83">
                  <a:moveTo>
                    <a:pt x="0" y="0"/>
                  </a:moveTo>
                  <a:lnTo>
                    <a:pt x="0" y="0"/>
                  </a:lnTo>
                  <a:lnTo>
                    <a:pt x="4" y="83"/>
                  </a:lnTo>
                  <a:lnTo>
                    <a:pt x="4" y="83"/>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07">
              <a:extLst>
                <a:ext uri="{FF2B5EF4-FFF2-40B4-BE49-F238E27FC236}">
                  <a16:creationId xmlns:a16="http://schemas.microsoft.com/office/drawing/2014/main" id="{C2D0B274-2A16-409E-A390-65F35F8D5A08}"/>
                </a:ext>
              </a:extLst>
            </p:cNvPr>
            <p:cNvSpPr>
              <a:spLocks/>
            </p:cNvSpPr>
            <p:nvPr/>
          </p:nvSpPr>
          <p:spPr bwMode="auto">
            <a:xfrm>
              <a:off x="6988" y="2957"/>
              <a:ext cx="4" cy="83"/>
            </a:xfrm>
            <a:custGeom>
              <a:avLst/>
              <a:gdLst>
                <a:gd name="T0" fmla="*/ 0 w 4"/>
                <a:gd name="T1" fmla="*/ 0 h 83"/>
                <a:gd name="T2" fmla="*/ 0 w 4"/>
                <a:gd name="T3" fmla="*/ 0 h 83"/>
                <a:gd name="T4" fmla="*/ 4 w 4"/>
                <a:gd name="T5" fmla="*/ 83 h 83"/>
                <a:gd name="T6" fmla="*/ 4 w 4"/>
                <a:gd name="T7" fmla="*/ 83 h 83"/>
                <a:gd name="T8" fmla="*/ 0 w 4"/>
                <a:gd name="T9" fmla="*/ 0 h 83"/>
              </a:gdLst>
              <a:ahLst/>
              <a:cxnLst>
                <a:cxn ang="0">
                  <a:pos x="T0" y="T1"/>
                </a:cxn>
                <a:cxn ang="0">
                  <a:pos x="T2" y="T3"/>
                </a:cxn>
                <a:cxn ang="0">
                  <a:pos x="T4" y="T5"/>
                </a:cxn>
                <a:cxn ang="0">
                  <a:pos x="T6" y="T7"/>
                </a:cxn>
                <a:cxn ang="0">
                  <a:pos x="T8" y="T9"/>
                </a:cxn>
              </a:cxnLst>
              <a:rect l="0" t="0" r="r" b="b"/>
              <a:pathLst>
                <a:path w="4" h="83">
                  <a:moveTo>
                    <a:pt x="0" y="0"/>
                  </a:moveTo>
                  <a:lnTo>
                    <a:pt x="0" y="0"/>
                  </a:lnTo>
                  <a:lnTo>
                    <a:pt x="4" y="83"/>
                  </a:lnTo>
                  <a:lnTo>
                    <a:pt x="4" y="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8">
              <a:extLst>
                <a:ext uri="{FF2B5EF4-FFF2-40B4-BE49-F238E27FC236}">
                  <a16:creationId xmlns:a16="http://schemas.microsoft.com/office/drawing/2014/main" id="{A5CDA1F2-8BA9-4945-A894-91DAEBA77D7F}"/>
                </a:ext>
              </a:extLst>
            </p:cNvPr>
            <p:cNvSpPr>
              <a:spLocks/>
            </p:cNvSpPr>
            <p:nvPr/>
          </p:nvSpPr>
          <p:spPr bwMode="auto">
            <a:xfrm>
              <a:off x="6940" y="2309"/>
              <a:ext cx="162" cy="1420"/>
            </a:xfrm>
            <a:custGeom>
              <a:avLst/>
              <a:gdLst>
                <a:gd name="T0" fmla="*/ 0 w 162"/>
                <a:gd name="T1" fmla="*/ 0 h 1420"/>
                <a:gd name="T2" fmla="*/ 0 w 162"/>
                <a:gd name="T3" fmla="*/ 0 h 1420"/>
                <a:gd name="T4" fmla="*/ 14 w 162"/>
                <a:gd name="T5" fmla="*/ 171 h 1420"/>
                <a:gd name="T6" fmla="*/ 19 w 162"/>
                <a:gd name="T7" fmla="*/ 251 h 1420"/>
                <a:gd name="T8" fmla="*/ 22 w 162"/>
                <a:gd name="T9" fmla="*/ 289 h 1420"/>
                <a:gd name="T10" fmla="*/ 31 w 162"/>
                <a:gd name="T11" fmla="*/ 425 h 1420"/>
                <a:gd name="T12" fmla="*/ 48 w 162"/>
                <a:gd name="T13" fmla="*/ 648 h 1420"/>
                <a:gd name="T14" fmla="*/ 52 w 162"/>
                <a:gd name="T15" fmla="*/ 731 h 1420"/>
                <a:gd name="T16" fmla="*/ 55 w 162"/>
                <a:gd name="T17" fmla="*/ 755 h 1420"/>
                <a:gd name="T18" fmla="*/ 102 w 162"/>
                <a:gd name="T19" fmla="*/ 1420 h 1420"/>
                <a:gd name="T20" fmla="*/ 162 w 162"/>
                <a:gd name="T21" fmla="*/ 1420 h 1420"/>
                <a:gd name="T22" fmla="*/ 81 w 162"/>
                <a:gd name="T23" fmla="*/ 35 h 1420"/>
                <a:gd name="T24" fmla="*/ 79 w 162"/>
                <a:gd name="T25" fmla="*/ 33 h 1420"/>
                <a:gd name="T26" fmla="*/ 3 w 162"/>
                <a:gd name="T27" fmla="*/ 33 h 1420"/>
                <a:gd name="T28" fmla="*/ 0 w 162"/>
                <a:gd name="T29" fmla="*/ 0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420">
                  <a:moveTo>
                    <a:pt x="0" y="0"/>
                  </a:moveTo>
                  <a:lnTo>
                    <a:pt x="0" y="0"/>
                  </a:lnTo>
                  <a:lnTo>
                    <a:pt x="14" y="171"/>
                  </a:lnTo>
                  <a:lnTo>
                    <a:pt x="19" y="251"/>
                  </a:lnTo>
                  <a:lnTo>
                    <a:pt x="22" y="289"/>
                  </a:lnTo>
                  <a:lnTo>
                    <a:pt x="31" y="425"/>
                  </a:lnTo>
                  <a:lnTo>
                    <a:pt x="48" y="648"/>
                  </a:lnTo>
                  <a:lnTo>
                    <a:pt x="52" y="731"/>
                  </a:lnTo>
                  <a:lnTo>
                    <a:pt x="55" y="755"/>
                  </a:lnTo>
                  <a:lnTo>
                    <a:pt x="102" y="1420"/>
                  </a:lnTo>
                  <a:lnTo>
                    <a:pt x="162" y="1420"/>
                  </a:lnTo>
                  <a:lnTo>
                    <a:pt x="81" y="35"/>
                  </a:lnTo>
                  <a:lnTo>
                    <a:pt x="79" y="33"/>
                  </a:lnTo>
                  <a:lnTo>
                    <a:pt x="3" y="33"/>
                  </a:lnTo>
                  <a:lnTo>
                    <a:pt x="0" y="0"/>
                  </a:lnTo>
                  <a:close/>
                </a:path>
              </a:pathLst>
            </a:custGeom>
            <a:solidFill>
              <a:srgbClr val="939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09">
              <a:extLst>
                <a:ext uri="{FF2B5EF4-FFF2-40B4-BE49-F238E27FC236}">
                  <a16:creationId xmlns:a16="http://schemas.microsoft.com/office/drawing/2014/main" id="{E32A266E-A8D3-42D7-88AE-AF26902EA2B1}"/>
                </a:ext>
              </a:extLst>
            </p:cNvPr>
            <p:cNvSpPr>
              <a:spLocks/>
            </p:cNvSpPr>
            <p:nvPr/>
          </p:nvSpPr>
          <p:spPr bwMode="auto">
            <a:xfrm>
              <a:off x="6940" y="2309"/>
              <a:ext cx="162" cy="1420"/>
            </a:xfrm>
            <a:custGeom>
              <a:avLst/>
              <a:gdLst>
                <a:gd name="T0" fmla="*/ 0 w 162"/>
                <a:gd name="T1" fmla="*/ 0 h 1420"/>
                <a:gd name="T2" fmla="*/ 0 w 162"/>
                <a:gd name="T3" fmla="*/ 0 h 1420"/>
                <a:gd name="T4" fmla="*/ 14 w 162"/>
                <a:gd name="T5" fmla="*/ 171 h 1420"/>
                <a:gd name="T6" fmla="*/ 19 w 162"/>
                <a:gd name="T7" fmla="*/ 251 h 1420"/>
                <a:gd name="T8" fmla="*/ 22 w 162"/>
                <a:gd name="T9" fmla="*/ 289 h 1420"/>
                <a:gd name="T10" fmla="*/ 31 w 162"/>
                <a:gd name="T11" fmla="*/ 425 h 1420"/>
                <a:gd name="T12" fmla="*/ 48 w 162"/>
                <a:gd name="T13" fmla="*/ 648 h 1420"/>
                <a:gd name="T14" fmla="*/ 52 w 162"/>
                <a:gd name="T15" fmla="*/ 731 h 1420"/>
                <a:gd name="T16" fmla="*/ 55 w 162"/>
                <a:gd name="T17" fmla="*/ 755 h 1420"/>
                <a:gd name="T18" fmla="*/ 102 w 162"/>
                <a:gd name="T19" fmla="*/ 1420 h 1420"/>
                <a:gd name="T20" fmla="*/ 162 w 162"/>
                <a:gd name="T21" fmla="*/ 1420 h 1420"/>
                <a:gd name="T22" fmla="*/ 81 w 162"/>
                <a:gd name="T23" fmla="*/ 35 h 1420"/>
                <a:gd name="T24" fmla="*/ 79 w 162"/>
                <a:gd name="T25" fmla="*/ 33 h 1420"/>
                <a:gd name="T26" fmla="*/ 3 w 162"/>
                <a:gd name="T27" fmla="*/ 33 h 1420"/>
                <a:gd name="T28" fmla="*/ 0 w 162"/>
                <a:gd name="T29" fmla="*/ 0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420">
                  <a:moveTo>
                    <a:pt x="0" y="0"/>
                  </a:moveTo>
                  <a:lnTo>
                    <a:pt x="0" y="0"/>
                  </a:lnTo>
                  <a:lnTo>
                    <a:pt x="14" y="171"/>
                  </a:lnTo>
                  <a:lnTo>
                    <a:pt x="19" y="251"/>
                  </a:lnTo>
                  <a:lnTo>
                    <a:pt x="22" y="289"/>
                  </a:lnTo>
                  <a:lnTo>
                    <a:pt x="31" y="425"/>
                  </a:lnTo>
                  <a:lnTo>
                    <a:pt x="48" y="648"/>
                  </a:lnTo>
                  <a:lnTo>
                    <a:pt x="52" y="731"/>
                  </a:lnTo>
                  <a:lnTo>
                    <a:pt x="55" y="755"/>
                  </a:lnTo>
                  <a:lnTo>
                    <a:pt x="102" y="1420"/>
                  </a:lnTo>
                  <a:lnTo>
                    <a:pt x="162" y="1420"/>
                  </a:lnTo>
                  <a:lnTo>
                    <a:pt x="81" y="35"/>
                  </a:lnTo>
                  <a:lnTo>
                    <a:pt x="79" y="33"/>
                  </a:lnTo>
                  <a:lnTo>
                    <a:pt x="3"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10">
              <a:extLst>
                <a:ext uri="{FF2B5EF4-FFF2-40B4-BE49-F238E27FC236}">
                  <a16:creationId xmlns:a16="http://schemas.microsoft.com/office/drawing/2014/main" id="{BBF774A1-0AC3-4931-B15B-7B31966EE50F}"/>
                </a:ext>
              </a:extLst>
            </p:cNvPr>
            <p:cNvSpPr>
              <a:spLocks/>
            </p:cNvSpPr>
            <p:nvPr/>
          </p:nvSpPr>
          <p:spPr bwMode="auto">
            <a:xfrm>
              <a:off x="7019" y="2309"/>
              <a:ext cx="2" cy="33"/>
            </a:xfrm>
            <a:custGeom>
              <a:avLst/>
              <a:gdLst>
                <a:gd name="T0" fmla="*/ 0 w 2"/>
                <a:gd name="T1" fmla="*/ 0 h 33"/>
                <a:gd name="T2" fmla="*/ 0 w 2"/>
                <a:gd name="T3" fmla="*/ 0 h 33"/>
                <a:gd name="T4" fmla="*/ 0 w 2"/>
                <a:gd name="T5" fmla="*/ 33 h 33"/>
                <a:gd name="T6" fmla="*/ 2 w 2"/>
                <a:gd name="T7" fmla="*/ 33 h 33"/>
                <a:gd name="T8" fmla="*/ 0 w 2"/>
                <a:gd name="T9" fmla="*/ 0 h 33"/>
              </a:gdLst>
              <a:ahLst/>
              <a:cxnLst>
                <a:cxn ang="0">
                  <a:pos x="T0" y="T1"/>
                </a:cxn>
                <a:cxn ang="0">
                  <a:pos x="T2" y="T3"/>
                </a:cxn>
                <a:cxn ang="0">
                  <a:pos x="T4" y="T5"/>
                </a:cxn>
                <a:cxn ang="0">
                  <a:pos x="T6" y="T7"/>
                </a:cxn>
                <a:cxn ang="0">
                  <a:pos x="T8" y="T9"/>
                </a:cxn>
              </a:cxnLst>
              <a:rect l="0" t="0" r="r" b="b"/>
              <a:pathLst>
                <a:path w="2" h="33">
                  <a:moveTo>
                    <a:pt x="0" y="0"/>
                  </a:moveTo>
                  <a:lnTo>
                    <a:pt x="0" y="0"/>
                  </a:lnTo>
                  <a:lnTo>
                    <a:pt x="0" y="33"/>
                  </a:lnTo>
                  <a:lnTo>
                    <a:pt x="2" y="33"/>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11">
              <a:extLst>
                <a:ext uri="{FF2B5EF4-FFF2-40B4-BE49-F238E27FC236}">
                  <a16:creationId xmlns:a16="http://schemas.microsoft.com/office/drawing/2014/main" id="{4BDED646-145D-4DAF-8FD9-7A3E26208F11}"/>
                </a:ext>
              </a:extLst>
            </p:cNvPr>
            <p:cNvSpPr>
              <a:spLocks/>
            </p:cNvSpPr>
            <p:nvPr/>
          </p:nvSpPr>
          <p:spPr bwMode="auto">
            <a:xfrm>
              <a:off x="7019" y="2309"/>
              <a:ext cx="2" cy="33"/>
            </a:xfrm>
            <a:custGeom>
              <a:avLst/>
              <a:gdLst>
                <a:gd name="T0" fmla="*/ 0 w 2"/>
                <a:gd name="T1" fmla="*/ 0 h 33"/>
                <a:gd name="T2" fmla="*/ 0 w 2"/>
                <a:gd name="T3" fmla="*/ 0 h 33"/>
                <a:gd name="T4" fmla="*/ 0 w 2"/>
                <a:gd name="T5" fmla="*/ 33 h 33"/>
                <a:gd name="T6" fmla="*/ 2 w 2"/>
                <a:gd name="T7" fmla="*/ 33 h 33"/>
                <a:gd name="T8" fmla="*/ 0 w 2"/>
                <a:gd name="T9" fmla="*/ 0 h 33"/>
              </a:gdLst>
              <a:ahLst/>
              <a:cxnLst>
                <a:cxn ang="0">
                  <a:pos x="T0" y="T1"/>
                </a:cxn>
                <a:cxn ang="0">
                  <a:pos x="T2" y="T3"/>
                </a:cxn>
                <a:cxn ang="0">
                  <a:pos x="T4" y="T5"/>
                </a:cxn>
                <a:cxn ang="0">
                  <a:pos x="T6" y="T7"/>
                </a:cxn>
                <a:cxn ang="0">
                  <a:pos x="T8" y="T9"/>
                </a:cxn>
              </a:cxnLst>
              <a:rect l="0" t="0" r="r" b="b"/>
              <a:pathLst>
                <a:path w="2" h="33">
                  <a:moveTo>
                    <a:pt x="0" y="0"/>
                  </a:moveTo>
                  <a:lnTo>
                    <a:pt x="0" y="0"/>
                  </a:lnTo>
                  <a:lnTo>
                    <a:pt x="0" y="33"/>
                  </a:lnTo>
                  <a:lnTo>
                    <a:pt x="2"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212">
              <a:extLst>
                <a:ext uri="{FF2B5EF4-FFF2-40B4-BE49-F238E27FC236}">
                  <a16:creationId xmlns:a16="http://schemas.microsoft.com/office/drawing/2014/main" id="{1DF726FE-5622-4204-8C96-5A831FA2EFBC}"/>
                </a:ext>
              </a:extLst>
            </p:cNvPr>
            <p:cNvSpPr>
              <a:spLocks noChangeArrowheads="1"/>
            </p:cNvSpPr>
            <p:nvPr/>
          </p:nvSpPr>
          <p:spPr bwMode="auto">
            <a:xfrm>
              <a:off x="7019" y="2309"/>
              <a:ext cx="1" cy="33"/>
            </a:xfrm>
            <a:prstGeom prst="rect">
              <a:avLst/>
            </a:prstGeom>
            <a:solidFill>
              <a:srgbClr val="1E28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13">
              <a:extLst>
                <a:ext uri="{FF2B5EF4-FFF2-40B4-BE49-F238E27FC236}">
                  <a16:creationId xmlns:a16="http://schemas.microsoft.com/office/drawing/2014/main" id="{272D2EEE-BBD1-41B7-A0AB-8FCABBCDFFE0}"/>
                </a:ext>
              </a:extLst>
            </p:cNvPr>
            <p:cNvSpPr>
              <a:spLocks noChangeArrowheads="1"/>
            </p:cNvSpPr>
            <p:nvPr/>
          </p:nvSpPr>
          <p:spPr bwMode="auto">
            <a:xfrm>
              <a:off x="7019" y="2309"/>
              <a:ext cx="1"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14">
              <a:extLst>
                <a:ext uri="{FF2B5EF4-FFF2-40B4-BE49-F238E27FC236}">
                  <a16:creationId xmlns:a16="http://schemas.microsoft.com/office/drawing/2014/main" id="{3F31C951-FAAE-4F03-B9AD-F1627EC6A436}"/>
                </a:ext>
              </a:extLst>
            </p:cNvPr>
            <p:cNvSpPr>
              <a:spLocks/>
            </p:cNvSpPr>
            <p:nvPr/>
          </p:nvSpPr>
          <p:spPr bwMode="auto">
            <a:xfrm>
              <a:off x="6940" y="2309"/>
              <a:ext cx="79" cy="33"/>
            </a:xfrm>
            <a:custGeom>
              <a:avLst/>
              <a:gdLst>
                <a:gd name="T0" fmla="*/ 79 w 79"/>
                <a:gd name="T1" fmla="*/ 0 h 33"/>
                <a:gd name="T2" fmla="*/ 0 w 79"/>
                <a:gd name="T3" fmla="*/ 0 h 33"/>
                <a:gd name="T4" fmla="*/ 3 w 79"/>
                <a:gd name="T5" fmla="*/ 33 h 33"/>
                <a:gd name="T6" fmla="*/ 79 w 79"/>
                <a:gd name="T7" fmla="*/ 33 h 33"/>
                <a:gd name="T8" fmla="*/ 79 w 79"/>
                <a:gd name="T9" fmla="*/ 0 h 33"/>
              </a:gdLst>
              <a:ahLst/>
              <a:cxnLst>
                <a:cxn ang="0">
                  <a:pos x="T0" y="T1"/>
                </a:cxn>
                <a:cxn ang="0">
                  <a:pos x="T2" y="T3"/>
                </a:cxn>
                <a:cxn ang="0">
                  <a:pos x="T4" y="T5"/>
                </a:cxn>
                <a:cxn ang="0">
                  <a:pos x="T6" y="T7"/>
                </a:cxn>
                <a:cxn ang="0">
                  <a:pos x="T8" y="T9"/>
                </a:cxn>
              </a:cxnLst>
              <a:rect l="0" t="0" r="r" b="b"/>
              <a:pathLst>
                <a:path w="79" h="33">
                  <a:moveTo>
                    <a:pt x="79" y="0"/>
                  </a:moveTo>
                  <a:lnTo>
                    <a:pt x="0" y="0"/>
                  </a:lnTo>
                  <a:lnTo>
                    <a:pt x="3" y="33"/>
                  </a:lnTo>
                  <a:lnTo>
                    <a:pt x="79" y="33"/>
                  </a:lnTo>
                  <a:lnTo>
                    <a:pt x="79" y="0"/>
                  </a:lnTo>
                  <a:close/>
                </a:path>
              </a:pathLst>
            </a:custGeom>
            <a:solidFill>
              <a:srgbClr val="767A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5">
              <a:extLst>
                <a:ext uri="{FF2B5EF4-FFF2-40B4-BE49-F238E27FC236}">
                  <a16:creationId xmlns:a16="http://schemas.microsoft.com/office/drawing/2014/main" id="{BF0B8252-165B-49B1-8099-E1C6C5F74947}"/>
                </a:ext>
              </a:extLst>
            </p:cNvPr>
            <p:cNvSpPr>
              <a:spLocks/>
            </p:cNvSpPr>
            <p:nvPr/>
          </p:nvSpPr>
          <p:spPr bwMode="auto">
            <a:xfrm>
              <a:off x="6940" y="2309"/>
              <a:ext cx="79" cy="33"/>
            </a:xfrm>
            <a:custGeom>
              <a:avLst/>
              <a:gdLst>
                <a:gd name="T0" fmla="*/ 79 w 79"/>
                <a:gd name="T1" fmla="*/ 0 h 33"/>
                <a:gd name="T2" fmla="*/ 0 w 79"/>
                <a:gd name="T3" fmla="*/ 0 h 33"/>
                <a:gd name="T4" fmla="*/ 3 w 79"/>
                <a:gd name="T5" fmla="*/ 33 h 33"/>
                <a:gd name="T6" fmla="*/ 79 w 79"/>
                <a:gd name="T7" fmla="*/ 33 h 33"/>
                <a:gd name="T8" fmla="*/ 79 w 79"/>
                <a:gd name="T9" fmla="*/ 0 h 33"/>
              </a:gdLst>
              <a:ahLst/>
              <a:cxnLst>
                <a:cxn ang="0">
                  <a:pos x="T0" y="T1"/>
                </a:cxn>
                <a:cxn ang="0">
                  <a:pos x="T2" y="T3"/>
                </a:cxn>
                <a:cxn ang="0">
                  <a:pos x="T4" y="T5"/>
                </a:cxn>
                <a:cxn ang="0">
                  <a:pos x="T6" y="T7"/>
                </a:cxn>
                <a:cxn ang="0">
                  <a:pos x="T8" y="T9"/>
                </a:cxn>
              </a:cxnLst>
              <a:rect l="0" t="0" r="r" b="b"/>
              <a:pathLst>
                <a:path w="79" h="33">
                  <a:moveTo>
                    <a:pt x="79" y="0"/>
                  </a:moveTo>
                  <a:lnTo>
                    <a:pt x="0" y="0"/>
                  </a:lnTo>
                  <a:lnTo>
                    <a:pt x="3" y="33"/>
                  </a:lnTo>
                  <a:lnTo>
                    <a:pt x="79" y="33"/>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6">
              <a:extLst>
                <a:ext uri="{FF2B5EF4-FFF2-40B4-BE49-F238E27FC236}">
                  <a16:creationId xmlns:a16="http://schemas.microsoft.com/office/drawing/2014/main" id="{4E1665DE-5986-4508-96CF-C5BF1D873762}"/>
                </a:ext>
              </a:extLst>
            </p:cNvPr>
            <p:cNvSpPr>
              <a:spLocks/>
            </p:cNvSpPr>
            <p:nvPr/>
          </p:nvSpPr>
          <p:spPr bwMode="auto">
            <a:xfrm>
              <a:off x="5356" y="2235"/>
              <a:ext cx="1722" cy="74"/>
            </a:xfrm>
            <a:custGeom>
              <a:avLst/>
              <a:gdLst>
                <a:gd name="T0" fmla="*/ 9 w 725"/>
                <a:gd name="T1" fmla="*/ 31 h 31"/>
                <a:gd name="T2" fmla="*/ 716 w 725"/>
                <a:gd name="T3" fmla="*/ 31 h 31"/>
                <a:gd name="T4" fmla="*/ 725 w 725"/>
                <a:gd name="T5" fmla="*/ 22 h 31"/>
                <a:gd name="T6" fmla="*/ 725 w 725"/>
                <a:gd name="T7" fmla="*/ 0 h 31"/>
                <a:gd name="T8" fmla="*/ 0 w 725"/>
                <a:gd name="T9" fmla="*/ 0 h 31"/>
                <a:gd name="T10" fmla="*/ 0 w 725"/>
                <a:gd name="T11" fmla="*/ 22 h 31"/>
                <a:gd name="T12" fmla="*/ 9 w 725"/>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725" h="31">
                  <a:moveTo>
                    <a:pt x="9" y="31"/>
                  </a:moveTo>
                  <a:cubicBezTo>
                    <a:pt x="716" y="31"/>
                    <a:pt x="716" y="31"/>
                    <a:pt x="716" y="31"/>
                  </a:cubicBezTo>
                  <a:cubicBezTo>
                    <a:pt x="721" y="31"/>
                    <a:pt x="725" y="27"/>
                    <a:pt x="725" y="22"/>
                  </a:cubicBezTo>
                  <a:cubicBezTo>
                    <a:pt x="725" y="0"/>
                    <a:pt x="725" y="0"/>
                    <a:pt x="725" y="0"/>
                  </a:cubicBezTo>
                  <a:cubicBezTo>
                    <a:pt x="0" y="0"/>
                    <a:pt x="0" y="0"/>
                    <a:pt x="0" y="0"/>
                  </a:cubicBezTo>
                  <a:cubicBezTo>
                    <a:pt x="0" y="22"/>
                    <a:pt x="0" y="22"/>
                    <a:pt x="0" y="22"/>
                  </a:cubicBezTo>
                  <a:cubicBezTo>
                    <a:pt x="0" y="27"/>
                    <a:pt x="4" y="31"/>
                    <a:pt x="9" y="31"/>
                  </a:cubicBezTo>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7">
              <a:extLst>
                <a:ext uri="{FF2B5EF4-FFF2-40B4-BE49-F238E27FC236}">
                  <a16:creationId xmlns:a16="http://schemas.microsoft.com/office/drawing/2014/main" id="{55565554-9645-476E-B800-B13AC7BE50A2}"/>
                </a:ext>
              </a:extLst>
            </p:cNvPr>
            <p:cNvSpPr>
              <a:spLocks/>
            </p:cNvSpPr>
            <p:nvPr/>
          </p:nvSpPr>
          <p:spPr bwMode="auto">
            <a:xfrm>
              <a:off x="5767" y="2273"/>
              <a:ext cx="1311" cy="36"/>
            </a:xfrm>
            <a:custGeom>
              <a:avLst/>
              <a:gdLst>
                <a:gd name="T0" fmla="*/ 552 w 552"/>
                <a:gd name="T1" fmla="*/ 0 h 15"/>
                <a:gd name="T2" fmla="*/ 5 w 552"/>
                <a:gd name="T3" fmla="*/ 0 h 15"/>
                <a:gd name="T4" fmla="*/ 0 w 552"/>
                <a:gd name="T5" fmla="*/ 15 h 15"/>
                <a:gd name="T6" fmla="*/ 543 w 552"/>
                <a:gd name="T7" fmla="*/ 15 h 15"/>
                <a:gd name="T8" fmla="*/ 552 w 552"/>
                <a:gd name="T9" fmla="*/ 6 h 15"/>
                <a:gd name="T10" fmla="*/ 552 w 552"/>
                <a:gd name="T11" fmla="*/ 0 h 15"/>
              </a:gdLst>
              <a:ahLst/>
              <a:cxnLst>
                <a:cxn ang="0">
                  <a:pos x="T0" y="T1"/>
                </a:cxn>
                <a:cxn ang="0">
                  <a:pos x="T2" y="T3"/>
                </a:cxn>
                <a:cxn ang="0">
                  <a:pos x="T4" y="T5"/>
                </a:cxn>
                <a:cxn ang="0">
                  <a:pos x="T6" y="T7"/>
                </a:cxn>
                <a:cxn ang="0">
                  <a:pos x="T8" y="T9"/>
                </a:cxn>
                <a:cxn ang="0">
                  <a:pos x="T10" y="T11"/>
                </a:cxn>
              </a:cxnLst>
              <a:rect l="0" t="0" r="r" b="b"/>
              <a:pathLst>
                <a:path w="552" h="15">
                  <a:moveTo>
                    <a:pt x="552" y="0"/>
                  </a:moveTo>
                  <a:cubicBezTo>
                    <a:pt x="5" y="0"/>
                    <a:pt x="5" y="0"/>
                    <a:pt x="5" y="0"/>
                  </a:cubicBezTo>
                  <a:cubicBezTo>
                    <a:pt x="3" y="5"/>
                    <a:pt x="1" y="10"/>
                    <a:pt x="0" y="15"/>
                  </a:cubicBezTo>
                  <a:cubicBezTo>
                    <a:pt x="543" y="15"/>
                    <a:pt x="543" y="15"/>
                    <a:pt x="543" y="15"/>
                  </a:cubicBezTo>
                  <a:cubicBezTo>
                    <a:pt x="548" y="15"/>
                    <a:pt x="552" y="11"/>
                    <a:pt x="552" y="6"/>
                  </a:cubicBezTo>
                  <a:cubicBezTo>
                    <a:pt x="552" y="0"/>
                    <a:pt x="552" y="0"/>
                    <a:pt x="552" y="0"/>
                  </a:cubicBezTo>
                </a:path>
              </a:pathLst>
            </a:custGeom>
            <a:solidFill>
              <a:srgbClr val="FE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8">
              <a:extLst>
                <a:ext uri="{FF2B5EF4-FFF2-40B4-BE49-F238E27FC236}">
                  <a16:creationId xmlns:a16="http://schemas.microsoft.com/office/drawing/2014/main" id="{F5A1F797-758D-4819-AE7F-82BB8B5E874D}"/>
                </a:ext>
              </a:extLst>
            </p:cNvPr>
            <p:cNvSpPr>
              <a:spLocks/>
            </p:cNvSpPr>
            <p:nvPr/>
          </p:nvSpPr>
          <p:spPr bwMode="auto">
            <a:xfrm>
              <a:off x="5779" y="2245"/>
              <a:ext cx="1299" cy="28"/>
            </a:xfrm>
            <a:custGeom>
              <a:avLst/>
              <a:gdLst>
                <a:gd name="T0" fmla="*/ 547 w 547"/>
                <a:gd name="T1" fmla="*/ 0 h 12"/>
                <a:gd name="T2" fmla="*/ 4 w 547"/>
                <a:gd name="T3" fmla="*/ 0 h 12"/>
                <a:gd name="T4" fmla="*/ 0 w 547"/>
                <a:gd name="T5" fmla="*/ 12 h 12"/>
                <a:gd name="T6" fmla="*/ 547 w 547"/>
                <a:gd name="T7" fmla="*/ 12 h 12"/>
                <a:gd name="T8" fmla="*/ 547 w 547"/>
                <a:gd name="T9" fmla="*/ 0 h 12"/>
              </a:gdLst>
              <a:ahLst/>
              <a:cxnLst>
                <a:cxn ang="0">
                  <a:pos x="T0" y="T1"/>
                </a:cxn>
                <a:cxn ang="0">
                  <a:pos x="T2" y="T3"/>
                </a:cxn>
                <a:cxn ang="0">
                  <a:pos x="T4" y="T5"/>
                </a:cxn>
                <a:cxn ang="0">
                  <a:pos x="T6" y="T7"/>
                </a:cxn>
                <a:cxn ang="0">
                  <a:pos x="T8" y="T9"/>
                </a:cxn>
              </a:cxnLst>
              <a:rect l="0" t="0" r="r" b="b"/>
              <a:pathLst>
                <a:path w="547" h="12">
                  <a:moveTo>
                    <a:pt x="547" y="0"/>
                  </a:moveTo>
                  <a:cubicBezTo>
                    <a:pt x="4" y="0"/>
                    <a:pt x="4" y="0"/>
                    <a:pt x="4" y="0"/>
                  </a:cubicBezTo>
                  <a:cubicBezTo>
                    <a:pt x="3" y="4"/>
                    <a:pt x="1" y="8"/>
                    <a:pt x="0" y="12"/>
                  </a:cubicBezTo>
                  <a:cubicBezTo>
                    <a:pt x="547" y="12"/>
                    <a:pt x="547" y="12"/>
                    <a:pt x="547" y="12"/>
                  </a:cubicBezTo>
                  <a:cubicBezTo>
                    <a:pt x="547" y="0"/>
                    <a:pt x="547" y="0"/>
                    <a:pt x="547" y="0"/>
                  </a:cubicBezTo>
                </a:path>
              </a:pathLst>
            </a:custGeom>
            <a:solidFill>
              <a:srgbClr val="FE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9">
              <a:extLst>
                <a:ext uri="{FF2B5EF4-FFF2-40B4-BE49-F238E27FC236}">
                  <a16:creationId xmlns:a16="http://schemas.microsoft.com/office/drawing/2014/main" id="{50CF7711-BA3F-411D-9A95-19746EEC32B0}"/>
                </a:ext>
              </a:extLst>
            </p:cNvPr>
            <p:cNvSpPr>
              <a:spLocks/>
            </p:cNvSpPr>
            <p:nvPr/>
          </p:nvSpPr>
          <p:spPr bwMode="auto">
            <a:xfrm>
              <a:off x="5299" y="2204"/>
              <a:ext cx="1834" cy="41"/>
            </a:xfrm>
            <a:custGeom>
              <a:avLst/>
              <a:gdLst>
                <a:gd name="T0" fmla="*/ 9 w 772"/>
                <a:gd name="T1" fmla="*/ 17 h 17"/>
                <a:gd name="T2" fmla="*/ 764 w 772"/>
                <a:gd name="T3" fmla="*/ 17 h 17"/>
                <a:gd name="T4" fmla="*/ 772 w 772"/>
                <a:gd name="T5" fmla="*/ 9 h 17"/>
                <a:gd name="T6" fmla="*/ 764 w 772"/>
                <a:gd name="T7" fmla="*/ 0 h 17"/>
                <a:gd name="T8" fmla="*/ 9 w 772"/>
                <a:gd name="T9" fmla="*/ 0 h 17"/>
                <a:gd name="T10" fmla="*/ 0 w 772"/>
                <a:gd name="T11" fmla="*/ 9 h 17"/>
                <a:gd name="T12" fmla="*/ 9 w 772"/>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72" h="17">
                  <a:moveTo>
                    <a:pt x="9" y="17"/>
                  </a:moveTo>
                  <a:cubicBezTo>
                    <a:pt x="764" y="17"/>
                    <a:pt x="764" y="17"/>
                    <a:pt x="764" y="17"/>
                  </a:cubicBezTo>
                  <a:cubicBezTo>
                    <a:pt x="769" y="17"/>
                    <a:pt x="772" y="13"/>
                    <a:pt x="772" y="9"/>
                  </a:cubicBezTo>
                  <a:cubicBezTo>
                    <a:pt x="772" y="4"/>
                    <a:pt x="769" y="0"/>
                    <a:pt x="764" y="0"/>
                  </a:cubicBezTo>
                  <a:cubicBezTo>
                    <a:pt x="9" y="0"/>
                    <a:pt x="9" y="0"/>
                    <a:pt x="9" y="0"/>
                  </a:cubicBezTo>
                  <a:cubicBezTo>
                    <a:pt x="4" y="0"/>
                    <a:pt x="0" y="4"/>
                    <a:pt x="0" y="9"/>
                  </a:cubicBezTo>
                  <a:cubicBezTo>
                    <a:pt x="0" y="13"/>
                    <a:pt x="4" y="17"/>
                    <a:pt x="9" y="17"/>
                  </a:cubicBezTo>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0">
              <a:extLst>
                <a:ext uri="{FF2B5EF4-FFF2-40B4-BE49-F238E27FC236}">
                  <a16:creationId xmlns:a16="http://schemas.microsoft.com/office/drawing/2014/main" id="{BF29F73D-2013-4A45-8E82-3257271FE27A}"/>
                </a:ext>
              </a:extLst>
            </p:cNvPr>
            <p:cNvSpPr>
              <a:spLocks/>
            </p:cNvSpPr>
            <p:nvPr/>
          </p:nvSpPr>
          <p:spPr bwMode="auto">
            <a:xfrm>
              <a:off x="5788" y="2204"/>
              <a:ext cx="1345" cy="41"/>
            </a:xfrm>
            <a:custGeom>
              <a:avLst/>
              <a:gdLst>
                <a:gd name="T0" fmla="*/ 558 w 566"/>
                <a:gd name="T1" fmla="*/ 0 h 17"/>
                <a:gd name="T2" fmla="*/ 351 w 566"/>
                <a:gd name="T3" fmla="*/ 0 h 17"/>
                <a:gd name="T4" fmla="*/ 180 w 566"/>
                <a:gd name="T5" fmla="*/ 0 h 17"/>
                <a:gd name="T6" fmla="*/ 6 w 566"/>
                <a:gd name="T7" fmla="*/ 0 h 17"/>
                <a:gd name="T8" fmla="*/ 0 w 566"/>
                <a:gd name="T9" fmla="*/ 17 h 17"/>
                <a:gd name="T10" fmla="*/ 558 w 566"/>
                <a:gd name="T11" fmla="*/ 17 h 17"/>
                <a:gd name="T12" fmla="*/ 566 w 566"/>
                <a:gd name="T13" fmla="*/ 9 h 17"/>
                <a:gd name="T14" fmla="*/ 558 w 566"/>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6" h="17">
                  <a:moveTo>
                    <a:pt x="558" y="0"/>
                  </a:moveTo>
                  <a:cubicBezTo>
                    <a:pt x="351" y="0"/>
                    <a:pt x="351" y="0"/>
                    <a:pt x="351" y="0"/>
                  </a:cubicBezTo>
                  <a:cubicBezTo>
                    <a:pt x="180" y="0"/>
                    <a:pt x="180" y="0"/>
                    <a:pt x="180" y="0"/>
                  </a:cubicBezTo>
                  <a:cubicBezTo>
                    <a:pt x="6" y="0"/>
                    <a:pt x="6" y="0"/>
                    <a:pt x="6" y="0"/>
                  </a:cubicBezTo>
                  <a:cubicBezTo>
                    <a:pt x="4" y="6"/>
                    <a:pt x="2" y="12"/>
                    <a:pt x="0" y="17"/>
                  </a:cubicBezTo>
                  <a:cubicBezTo>
                    <a:pt x="558" y="17"/>
                    <a:pt x="558" y="17"/>
                    <a:pt x="558" y="17"/>
                  </a:cubicBezTo>
                  <a:cubicBezTo>
                    <a:pt x="563" y="17"/>
                    <a:pt x="566" y="13"/>
                    <a:pt x="566" y="9"/>
                  </a:cubicBezTo>
                  <a:cubicBezTo>
                    <a:pt x="566" y="4"/>
                    <a:pt x="563" y="0"/>
                    <a:pt x="558" y="0"/>
                  </a:cubicBezTo>
                </a:path>
              </a:pathLst>
            </a:custGeom>
            <a:solidFill>
              <a:srgbClr val="FE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1">
              <a:extLst>
                <a:ext uri="{FF2B5EF4-FFF2-40B4-BE49-F238E27FC236}">
                  <a16:creationId xmlns:a16="http://schemas.microsoft.com/office/drawing/2014/main" id="{FEFBB5FA-345C-47BD-800A-F96039E3D2E1}"/>
                </a:ext>
              </a:extLst>
            </p:cNvPr>
            <p:cNvSpPr>
              <a:spLocks/>
            </p:cNvSpPr>
            <p:nvPr/>
          </p:nvSpPr>
          <p:spPr bwMode="auto">
            <a:xfrm>
              <a:off x="5800" y="2169"/>
              <a:ext cx="577" cy="35"/>
            </a:xfrm>
            <a:custGeom>
              <a:avLst/>
              <a:gdLst>
                <a:gd name="T0" fmla="*/ 577 w 577"/>
                <a:gd name="T1" fmla="*/ 35 h 35"/>
                <a:gd name="T2" fmla="*/ 568 w 577"/>
                <a:gd name="T3" fmla="*/ 0 h 35"/>
                <a:gd name="T4" fmla="*/ 183 w 577"/>
                <a:gd name="T5" fmla="*/ 0 h 35"/>
                <a:gd name="T6" fmla="*/ 5 w 577"/>
                <a:gd name="T7" fmla="*/ 19 h 35"/>
                <a:gd name="T8" fmla="*/ 0 w 577"/>
                <a:gd name="T9" fmla="*/ 35 h 35"/>
                <a:gd name="T10" fmla="*/ 577 w 577"/>
                <a:gd name="T11" fmla="*/ 35 h 35"/>
              </a:gdLst>
              <a:ahLst/>
              <a:cxnLst>
                <a:cxn ang="0">
                  <a:pos x="T0" y="T1"/>
                </a:cxn>
                <a:cxn ang="0">
                  <a:pos x="T2" y="T3"/>
                </a:cxn>
                <a:cxn ang="0">
                  <a:pos x="T4" y="T5"/>
                </a:cxn>
                <a:cxn ang="0">
                  <a:pos x="T6" y="T7"/>
                </a:cxn>
                <a:cxn ang="0">
                  <a:pos x="T8" y="T9"/>
                </a:cxn>
                <a:cxn ang="0">
                  <a:pos x="T10" y="T11"/>
                </a:cxn>
              </a:cxnLst>
              <a:rect l="0" t="0" r="r" b="b"/>
              <a:pathLst>
                <a:path w="577" h="35">
                  <a:moveTo>
                    <a:pt x="577" y="35"/>
                  </a:moveTo>
                  <a:lnTo>
                    <a:pt x="568" y="0"/>
                  </a:lnTo>
                  <a:lnTo>
                    <a:pt x="183" y="0"/>
                  </a:lnTo>
                  <a:lnTo>
                    <a:pt x="5" y="19"/>
                  </a:lnTo>
                  <a:lnTo>
                    <a:pt x="0" y="35"/>
                  </a:lnTo>
                  <a:lnTo>
                    <a:pt x="577" y="35"/>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2">
              <a:extLst>
                <a:ext uri="{FF2B5EF4-FFF2-40B4-BE49-F238E27FC236}">
                  <a16:creationId xmlns:a16="http://schemas.microsoft.com/office/drawing/2014/main" id="{D9E84E20-3BB4-4B20-A4A1-0F2EB6E712C8}"/>
                </a:ext>
              </a:extLst>
            </p:cNvPr>
            <p:cNvSpPr>
              <a:spLocks/>
            </p:cNvSpPr>
            <p:nvPr/>
          </p:nvSpPr>
          <p:spPr bwMode="auto">
            <a:xfrm>
              <a:off x="5800" y="2169"/>
              <a:ext cx="577" cy="35"/>
            </a:xfrm>
            <a:custGeom>
              <a:avLst/>
              <a:gdLst>
                <a:gd name="T0" fmla="*/ 577 w 577"/>
                <a:gd name="T1" fmla="*/ 35 h 35"/>
                <a:gd name="T2" fmla="*/ 568 w 577"/>
                <a:gd name="T3" fmla="*/ 0 h 35"/>
                <a:gd name="T4" fmla="*/ 183 w 577"/>
                <a:gd name="T5" fmla="*/ 0 h 35"/>
                <a:gd name="T6" fmla="*/ 5 w 577"/>
                <a:gd name="T7" fmla="*/ 19 h 35"/>
                <a:gd name="T8" fmla="*/ 0 w 577"/>
                <a:gd name="T9" fmla="*/ 35 h 35"/>
                <a:gd name="T10" fmla="*/ 577 w 577"/>
                <a:gd name="T11" fmla="*/ 35 h 35"/>
              </a:gdLst>
              <a:ahLst/>
              <a:cxnLst>
                <a:cxn ang="0">
                  <a:pos x="T0" y="T1"/>
                </a:cxn>
                <a:cxn ang="0">
                  <a:pos x="T2" y="T3"/>
                </a:cxn>
                <a:cxn ang="0">
                  <a:pos x="T4" y="T5"/>
                </a:cxn>
                <a:cxn ang="0">
                  <a:pos x="T6" y="T7"/>
                </a:cxn>
                <a:cxn ang="0">
                  <a:pos x="T8" y="T9"/>
                </a:cxn>
                <a:cxn ang="0">
                  <a:pos x="T10" y="T11"/>
                </a:cxn>
              </a:cxnLst>
              <a:rect l="0" t="0" r="r" b="b"/>
              <a:pathLst>
                <a:path w="577" h="35">
                  <a:moveTo>
                    <a:pt x="577" y="35"/>
                  </a:moveTo>
                  <a:lnTo>
                    <a:pt x="568" y="0"/>
                  </a:lnTo>
                  <a:lnTo>
                    <a:pt x="183" y="0"/>
                  </a:lnTo>
                  <a:lnTo>
                    <a:pt x="5" y="19"/>
                  </a:lnTo>
                  <a:lnTo>
                    <a:pt x="0" y="35"/>
                  </a:lnTo>
                  <a:lnTo>
                    <a:pt x="577"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3">
              <a:extLst>
                <a:ext uri="{FF2B5EF4-FFF2-40B4-BE49-F238E27FC236}">
                  <a16:creationId xmlns:a16="http://schemas.microsoft.com/office/drawing/2014/main" id="{DB9C64A9-50FF-4470-AA1E-B8A994C81B53}"/>
                </a:ext>
              </a:extLst>
            </p:cNvPr>
            <p:cNvSpPr>
              <a:spLocks/>
            </p:cNvSpPr>
            <p:nvPr/>
          </p:nvSpPr>
          <p:spPr bwMode="auto">
            <a:xfrm>
              <a:off x="5983" y="2169"/>
              <a:ext cx="394" cy="35"/>
            </a:xfrm>
            <a:custGeom>
              <a:avLst/>
              <a:gdLst>
                <a:gd name="T0" fmla="*/ 385 w 394"/>
                <a:gd name="T1" fmla="*/ 0 h 35"/>
                <a:gd name="T2" fmla="*/ 0 w 394"/>
                <a:gd name="T3" fmla="*/ 0 h 35"/>
                <a:gd name="T4" fmla="*/ 0 w 394"/>
                <a:gd name="T5" fmla="*/ 35 h 35"/>
                <a:gd name="T6" fmla="*/ 394 w 394"/>
                <a:gd name="T7" fmla="*/ 35 h 35"/>
                <a:gd name="T8" fmla="*/ 385 w 394"/>
                <a:gd name="T9" fmla="*/ 0 h 35"/>
              </a:gdLst>
              <a:ahLst/>
              <a:cxnLst>
                <a:cxn ang="0">
                  <a:pos x="T0" y="T1"/>
                </a:cxn>
                <a:cxn ang="0">
                  <a:pos x="T2" y="T3"/>
                </a:cxn>
                <a:cxn ang="0">
                  <a:pos x="T4" y="T5"/>
                </a:cxn>
                <a:cxn ang="0">
                  <a:pos x="T6" y="T7"/>
                </a:cxn>
                <a:cxn ang="0">
                  <a:pos x="T8" y="T9"/>
                </a:cxn>
              </a:cxnLst>
              <a:rect l="0" t="0" r="r" b="b"/>
              <a:pathLst>
                <a:path w="394" h="35">
                  <a:moveTo>
                    <a:pt x="385" y="0"/>
                  </a:moveTo>
                  <a:lnTo>
                    <a:pt x="0" y="0"/>
                  </a:lnTo>
                  <a:lnTo>
                    <a:pt x="0" y="35"/>
                  </a:lnTo>
                  <a:lnTo>
                    <a:pt x="394" y="35"/>
                  </a:lnTo>
                  <a:lnTo>
                    <a:pt x="385" y="0"/>
                  </a:lnTo>
                  <a:close/>
                </a:path>
              </a:pathLst>
            </a:custGeom>
            <a:solidFill>
              <a:srgbClr val="171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4">
              <a:extLst>
                <a:ext uri="{FF2B5EF4-FFF2-40B4-BE49-F238E27FC236}">
                  <a16:creationId xmlns:a16="http://schemas.microsoft.com/office/drawing/2014/main" id="{0BEC904E-AE67-4051-A72D-59186C4ACA89}"/>
                </a:ext>
              </a:extLst>
            </p:cNvPr>
            <p:cNvSpPr>
              <a:spLocks/>
            </p:cNvSpPr>
            <p:nvPr/>
          </p:nvSpPr>
          <p:spPr bwMode="auto">
            <a:xfrm>
              <a:off x="5983" y="2169"/>
              <a:ext cx="394" cy="35"/>
            </a:xfrm>
            <a:custGeom>
              <a:avLst/>
              <a:gdLst>
                <a:gd name="T0" fmla="*/ 385 w 394"/>
                <a:gd name="T1" fmla="*/ 0 h 35"/>
                <a:gd name="T2" fmla="*/ 0 w 394"/>
                <a:gd name="T3" fmla="*/ 0 h 35"/>
                <a:gd name="T4" fmla="*/ 0 w 394"/>
                <a:gd name="T5" fmla="*/ 35 h 35"/>
                <a:gd name="T6" fmla="*/ 394 w 394"/>
                <a:gd name="T7" fmla="*/ 35 h 35"/>
                <a:gd name="T8" fmla="*/ 385 w 394"/>
                <a:gd name="T9" fmla="*/ 0 h 35"/>
              </a:gdLst>
              <a:ahLst/>
              <a:cxnLst>
                <a:cxn ang="0">
                  <a:pos x="T0" y="T1"/>
                </a:cxn>
                <a:cxn ang="0">
                  <a:pos x="T2" y="T3"/>
                </a:cxn>
                <a:cxn ang="0">
                  <a:pos x="T4" y="T5"/>
                </a:cxn>
                <a:cxn ang="0">
                  <a:pos x="T6" y="T7"/>
                </a:cxn>
                <a:cxn ang="0">
                  <a:pos x="T8" y="T9"/>
                </a:cxn>
              </a:cxnLst>
              <a:rect l="0" t="0" r="r" b="b"/>
              <a:pathLst>
                <a:path w="394" h="35">
                  <a:moveTo>
                    <a:pt x="385" y="0"/>
                  </a:moveTo>
                  <a:lnTo>
                    <a:pt x="0" y="0"/>
                  </a:lnTo>
                  <a:lnTo>
                    <a:pt x="0" y="35"/>
                  </a:lnTo>
                  <a:lnTo>
                    <a:pt x="394" y="35"/>
                  </a:lnTo>
                  <a:lnTo>
                    <a:pt x="3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5">
              <a:extLst>
                <a:ext uri="{FF2B5EF4-FFF2-40B4-BE49-F238E27FC236}">
                  <a16:creationId xmlns:a16="http://schemas.microsoft.com/office/drawing/2014/main" id="{266068D9-3CF3-498B-8995-97B3D4DA69A9}"/>
                </a:ext>
              </a:extLst>
            </p:cNvPr>
            <p:cNvSpPr>
              <a:spLocks/>
            </p:cNvSpPr>
            <p:nvPr/>
          </p:nvSpPr>
          <p:spPr bwMode="auto">
            <a:xfrm>
              <a:off x="6672" y="2100"/>
              <a:ext cx="418" cy="104"/>
            </a:xfrm>
            <a:custGeom>
              <a:avLst/>
              <a:gdLst>
                <a:gd name="T0" fmla="*/ 176 w 176"/>
                <a:gd name="T1" fmla="*/ 22 h 44"/>
                <a:gd name="T2" fmla="*/ 172 w 176"/>
                <a:gd name="T3" fmla="*/ 44 h 44"/>
                <a:gd name="T4" fmla="*/ 0 w 176"/>
                <a:gd name="T5" fmla="*/ 44 h 44"/>
                <a:gd name="T6" fmla="*/ 0 w 176"/>
                <a:gd name="T7" fmla="*/ 40 h 44"/>
                <a:gd name="T8" fmla="*/ 3 w 176"/>
                <a:gd name="T9" fmla="*/ 40 h 44"/>
                <a:gd name="T10" fmla="*/ 3 w 176"/>
                <a:gd name="T11" fmla="*/ 5 h 44"/>
                <a:gd name="T12" fmla="*/ 0 w 176"/>
                <a:gd name="T13" fmla="*/ 5 h 44"/>
                <a:gd name="T14" fmla="*/ 0 w 176"/>
                <a:gd name="T15" fmla="*/ 0 h 44"/>
                <a:gd name="T16" fmla="*/ 172 w 176"/>
                <a:gd name="T17" fmla="*/ 0 h 44"/>
                <a:gd name="T18" fmla="*/ 176 w 176"/>
                <a:gd name="T1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44">
                  <a:moveTo>
                    <a:pt x="176" y="22"/>
                  </a:moveTo>
                  <a:cubicBezTo>
                    <a:pt x="176" y="37"/>
                    <a:pt x="172" y="44"/>
                    <a:pt x="172" y="44"/>
                  </a:cubicBezTo>
                  <a:cubicBezTo>
                    <a:pt x="0" y="44"/>
                    <a:pt x="0" y="44"/>
                    <a:pt x="0" y="44"/>
                  </a:cubicBezTo>
                  <a:cubicBezTo>
                    <a:pt x="0" y="40"/>
                    <a:pt x="0" y="40"/>
                    <a:pt x="0" y="40"/>
                  </a:cubicBezTo>
                  <a:cubicBezTo>
                    <a:pt x="3" y="40"/>
                    <a:pt x="3" y="40"/>
                    <a:pt x="3" y="40"/>
                  </a:cubicBezTo>
                  <a:cubicBezTo>
                    <a:pt x="3" y="5"/>
                    <a:pt x="3" y="5"/>
                    <a:pt x="3" y="5"/>
                  </a:cubicBezTo>
                  <a:cubicBezTo>
                    <a:pt x="0" y="5"/>
                    <a:pt x="0" y="5"/>
                    <a:pt x="0" y="5"/>
                  </a:cubicBezTo>
                  <a:cubicBezTo>
                    <a:pt x="0" y="0"/>
                    <a:pt x="0" y="0"/>
                    <a:pt x="0" y="0"/>
                  </a:cubicBezTo>
                  <a:cubicBezTo>
                    <a:pt x="172" y="0"/>
                    <a:pt x="172" y="0"/>
                    <a:pt x="172" y="0"/>
                  </a:cubicBezTo>
                  <a:cubicBezTo>
                    <a:pt x="172" y="0"/>
                    <a:pt x="176" y="8"/>
                    <a:pt x="176" y="22"/>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6">
              <a:extLst>
                <a:ext uri="{FF2B5EF4-FFF2-40B4-BE49-F238E27FC236}">
                  <a16:creationId xmlns:a16="http://schemas.microsoft.com/office/drawing/2014/main" id="{F0C28F71-2DFA-458A-ACC4-964A94BCF90E}"/>
                </a:ext>
              </a:extLst>
            </p:cNvPr>
            <p:cNvSpPr>
              <a:spLocks/>
            </p:cNvSpPr>
            <p:nvPr/>
          </p:nvSpPr>
          <p:spPr bwMode="auto">
            <a:xfrm>
              <a:off x="6672" y="2100"/>
              <a:ext cx="418" cy="104"/>
            </a:xfrm>
            <a:custGeom>
              <a:avLst/>
              <a:gdLst>
                <a:gd name="T0" fmla="*/ 172 w 176"/>
                <a:gd name="T1" fmla="*/ 0 h 44"/>
                <a:gd name="T2" fmla="*/ 144 w 176"/>
                <a:gd name="T3" fmla="*/ 0 h 44"/>
                <a:gd name="T4" fmla="*/ 148 w 176"/>
                <a:gd name="T5" fmla="*/ 22 h 44"/>
                <a:gd name="T6" fmla="*/ 144 w 176"/>
                <a:gd name="T7" fmla="*/ 44 h 44"/>
                <a:gd name="T8" fmla="*/ 112 w 176"/>
                <a:gd name="T9" fmla="*/ 44 h 44"/>
                <a:gd name="T10" fmla="*/ 116 w 176"/>
                <a:gd name="T11" fmla="*/ 22 h 44"/>
                <a:gd name="T12" fmla="*/ 112 w 176"/>
                <a:gd name="T13" fmla="*/ 0 h 44"/>
                <a:gd name="T14" fmla="*/ 80 w 176"/>
                <a:gd name="T15" fmla="*/ 0 h 44"/>
                <a:gd name="T16" fmla="*/ 84 w 176"/>
                <a:gd name="T17" fmla="*/ 22 h 44"/>
                <a:gd name="T18" fmla="*/ 80 w 176"/>
                <a:gd name="T19" fmla="*/ 44 h 44"/>
                <a:gd name="T20" fmla="*/ 0 w 176"/>
                <a:gd name="T21" fmla="*/ 44 h 44"/>
                <a:gd name="T22" fmla="*/ 0 w 176"/>
                <a:gd name="T23" fmla="*/ 40 h 44"/>
                <a:gd name="T24" fmla="*/ 0 w 176"/>
                <a:gd name="T25" fmla="*/ 44 h 44"/>
                <a:gd name="T26" fmla="*/ 172 w 176"/>
                <a:gd name="T27" fmla="*/ 44 h 44"/>
                <a:gd name="T28" fmla="*/ 176 w 176"/>
                <a:gd name="T29" fmla="*/ 22 h 44"/>
                <a:gd name="T30" fmla="*/ 172 w 176"/>
                <a:gd name="T3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44">
                  <a:moveTo>
                    <a:pt x="172" y="0"/>
                  </a:moveTo>
                  <a:cubicBezTo>
                    <a:pt x="144" y="0"/>
                    <a:pt x="144" y="0"/>
                    <a:pt x="144" y="0"/>
                  </a:cubicBezTo>
                  <a:cubicBezTo>
                    <a:pt x="144" y="0"/>
                    <a:pt x="148" y="8"/>
                    <a:pt x="148" y="22"/>
                  </a:cubicBezTo>
                  <a:cubicBezTo>
                    <a:pt x="148" y="37"/>
                    <a:pt x="144" y="44"/>
                    <a:pt x="144" y="44"/>
                  </a:cubicBezTo>
                  <a:cubicBezTo>
                    <a:pt x="112" y="44"/>
                    <a:pt x="112" y="44"/>
                    <a:pt x="112" y="44"/>
                  </a:cubicBezTo>
                  <a:cubicBezTo>
                    <a:pt x="112" y="44"/>
                    <a:pt x="116" y="37"/>
                    <a:pt x="116" y="22"/>
                  </a:cubicBezTo>
                  <a:cubicBezTo>
                    <a:pt x="116" y="8"/>
                    <a:pt x="112" y="0"/>
                    <a:pt x="112" y="0"/>
                  </a:cubicBezTo>
                  <a:cubicBezTo>
                    <a:pt x="80" y="0"/>
                    <a:pt x="80" y="0"/>
                    <a:pt x="80" y="0"/>
                  </a:cubicBezTo>
                  <a:cubicBezTo>
                    <a:pt x="80" y="0"/>
                    <a:pt x="84" y="8"/>
                    <a:pt x="84" y="22"/>
                  </a:cubicBezTo>
                  <a:cubicBezTo>
                    <a:pt x="84" y="37"/>
                    <a:pt x="80" y="44"/>
                    <a:pt x="80" y="44"/>
                  </a:cubicBezTo>
                  <a:cubicBezTo>
                    <a:pt x="0" y="44"/>
                    <a:pt x="0" y="44"/>
                    <a:pt x="0" y="44"/>
                  </a:cubicBezTo>
                  <a:cubicBezTo>
                    <a:pt x="0" y="40"/>
                    <a:pt x="0" y="40"/>
                    <a:pt x="0" y="40"/>
                  </a:cubicBezTo>
                  <a:cubicBezTo>
                    <a:pt x="0" y="44"/>
                    <a:pt x="0" y="44"/>
                    <a:pt x="0" y="44"/>
                  </a:cubicBezTo>
                  <a:cubicBezTo>
                    <a:pt x="172" y="44"/>
                    <a:pt x="172" y="44"/>
                    <a:pt x="172" y="44"/>
                  </a:cubicBezTo>
                  <a:cubicBezTo>
                    <a:pt x="172" y="44"/>
                    <a:pt x="176" y="37"/>
                    <a:pt x="176" y="22"/>
                  </a:cubicBezTo>
                  <a:cubicBezTo>
                    <a:pt x="176" y="8"/>
                    <a:pt x="172" y="0"/>
                    <a:pt x="172" y="0"/>
                  </a:cubicBezTo>
                </a:path>
              </a:pathLst>
            </a:custGeom>
            <a:solidFill>
              <a:srgbClr val="515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7">
              <a:extLst>
                <a:ext uri="{FF2B5EF4-FFF2-40B4-BE49-F238E27FC236}">
                  <a16:creationId xmlns:a16="http://schemas.microsoft.com/office/drawing/2014/main" id="{8E3CF850-9EE2-433B-B2C1-8D949926B350}"/>
                </a:ext>
              </a:extLst>
            </p:cNvPr>
            <p:cNvSpPr>
              <a:spLocks noEditPoints="1"/>
            </p:cNvSpPr>
            <p:nvPr/>
          </p:nvSpPr>
          <p:spPr bwMode="auto">
            <a:xfrm>
              <a:off x="6672" y="2100"/>
              <a:ext cx="199" cy="104"/>
            </a:xfrm>
            <a:custGeom>
              <a:avLst/>
              <a:gdLst>
                <a:gd name="T0" fmla="*/ 3 w 84"/>
                <a:gd name="T1" fmla="*/ 40 h 44"/>
                <a:gd name="T2" fmla="*/ 3 w 84"/>
                <a:gd name="T3" fmla="*/ 5 h 44"/>
                <a:gd name="T4" fmla="*/ 72 w 84"/>
                <a:gd name="T5" fmla="*/ 5 h 44"/>
                <a:gd name="T6" fmla="*/ 75 w 84"/>
                <a:gd name="T7" fmla="*/ 22 h 44"/>
                <a:gd name="T8" fmla="*/ 72 w 84"/>
                <a:gd name="T9" fmla="*/ 40 h 44"/>
                <a:gd name="T10" fmla="*/ 3 w 84"/>
                <a:gd name="T11" fmla="*/ 40 h 44"/>
                <a:gd name="T12" fmla="*/ 80 w 84"/>
                <a:gd name="T13" fmla="*/ 0 h 44"/>
                <a:gd name="T14" fmla="*/ 0 w 84"/>
                <a:gd name="T15" fmla="*/ 0 h 44"/>
                <a:gd name="T16" fmla="*/ 0 w 84"/>
                <a:gd name="T17" fmla="*/ 5 h 44"/>
                <a:gd name="T18" fmla="*/ 3 w 84"/>
                <a:gd name="T19" fmla="*/ 5 h 44"/>
                <a:gd name="T20" fmla="*/ 3 w 84"/>
                <a:gd name="T21" fmla="*/ 40 h 44"/>
                <a:gd name="T22" fmla="*/ 0 w 84"/>
                <a:gd name="T23" fmla="*/ 40 h 44"/>
                <a:gd name="T24" fmla="*/ 0 w 84"/>
                <a:gd name="T25" fmla="*/ 44 h 44"/>
                <a:gd name="T26" fmla="*/ 80 w 84"/>
                <a:gd name="T27" fmla="*/ 44 h 44"/>
                <a:gd name="T28" fmla="*/ 84 w 84"/>
                <a:gd name="T29" fmla="*/ 22 h 44"/>
                <a:gd name="T30" fmla="*/ 80 w 84"/>
                <a:gd name="T3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44">
                  <a:moveTo>
                    <a:pt x="3" y="40"/>
                  </a:moveTo>
                  <a:cubicBezTo>
                    <a:pt x="3" y="5"/>
                    <a:pt x="3" y="5"/>
                    <a:pt x="3" y="5"/>
                  </a:cubicBezTo>
                  <a:cubicBezTo>
                    <a:pt x="72" y="5"/>
                    <a:pt x="72" y="5"/>
                    <a:pt x="72" y="5"/>
                  </a:cubicBezTo>
                  <a:cubicBezTo>
                    <a:pt x="72" y="5"/>
                    <a:pt x="75" y="11"/>
                    <a:pt x="75" y="22"/>
                  </a:cubicBezTo>
                  <a:cubicBezTo>
                    <a:pt x="75" y="34"/>
                    <a:pt x="72" y="40"/>
                    <a:pt x="72" y="40"/>
                  </a:cubicBezTo>
                  <a:cubicBezTo>
                    <a:pt x="3" y="40"/>
                    <a:pt x="3" y="40"/>
                    <a:pt x="3" y="40"/>
                  </a:cubicBezTo>
                  <a:moveTo>
                    <a:pt x="80" y="0"/>
                  </a:moveTo>
                  <a:cubicBezTo>
                    <a:pt x="0" y="0"/>
                    <a:pt x="0" y="0"/>
                    <a:pt x="0" y="0"/>
                  </a:cubicBezTo>
                  <a:cubicBezTo>
                    <a:pt x="0" y="5"/>
                    <a:pt x="0" y="5"/>
                    <a:pt x="0" y="5"/>
                  </a:cubicBezTo>
                  <a:cubicBezTo>
                    <a:pt x="3" y="5"/>
                    <a:pt x="3" y="5"/>
                    <a:pt x="3" y="5"/>
                  </a:cubicBezTo>
                  <a:cubicBezTo>
                    <a:pt x="3" y="40"/>
                    <a:pt x="3" y="40"/>
                    <a:pt x="3" y="40"/>
                  </a:cubicBezTo>
                  <a:cubicBezTo>
                    <a:pt x="0" y="40"/>
                    <a:pt x="0" y="40"/>
                    <a:pt x="0" y="40"/>
                  </a:cubicBezTo>
                  <a:cubicBezTo>
                    <a:pt x="0" y="44"/>
                    <a:pt x="0" y="44"/>
                    <a:pt x="0" y="44"/>
                  </a:cubicBezTo>
                  <a:cubicBezTo>
                    <a:pt x="80" y="44"/>
                    <a:pt x="80" y="44"/>
                    <a:pt x="80" y="44"/>
                  </a:cubicBezTo>
                  <a:cubicBezTo>
                    <a:pt x="80" y="44"/>
                    <a:pt x="84" y="37"/>
                    <a:pt x="84" y="22"/>
                  </a:cubicBezTo>
                  <a:cubicBezTo>
                    <a:pt x="84" y="8"/>
                    <a:pt x="80" y="0"/>
                    <a:pt x="80" y="0"/>
                  </a:cubicBezTo>
                </a:path>
              </a:pathLst>
            </a:custGeom>
            <a:solidFill>
              <a:srgbClr val="414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8">
              <a:extLst>
                <a:ext uri="{FF2B5EF4-FFF2-40B4-BE49-F238E27FC236}">
                  <a16:creationId xmlns:a16="http://schemas.microsoft.com/office/drawing/2014/main" id="{16882B5C-4091-474E-93D1-3EBA6D6B94A8}"/>
                </a:ext>
              </a:extLst>
            </p:cNvPr>
            <p:cNvSpPr>
              <a:spLocks/>
            </p:cNvSpPr>
            <p:nvPr/>
          </p:nvSpPr>
          <p:spPr bwMode="auto">
            <a:xfrm>
              <a:off x="6679" y="2112"/>
              <a:ext cx="171" cy="83"/>
            </a:xfrm>
            <a:custGeom>
              <a:avLst/>
              <a:gdLst>
                <a:gd name="T0" fmla="*/ 69 w 72"/>
                <a:gd name="T1" fmla="*/ 0 h 35"/>
                <a:gd name="T2" fmla="*/ 0 w 72"/>
                <a:gd name="T3" fmla="*/ 0 h 35"/>
                <a:gd name="T4" fmla="*/ 0 w 72"/>
                <a:gd name="T5" fmla="*/ 35 h 35"/>
                <a:gd name="T6" fmla="*/ 69 w 72"/>
                <a:gd name="T7" fmla="*/ 35 h 35"/>
                <a:gd name="T8" fmla="*/ 72 w 72"/>
                <a:gd name="T9" fmla="*/ 17 h 35"/>
                <a:gd name="T10" fmla="*/ 69 w 72"/>
                <a:gd name="T11" fmla="*/ 0 h 35"/>
              </a:gdLst>
              <a:ahLst/>
              <a:cxnLst>
                <a:cxn ang="0">
                  <a:pos x="T0" y="T1"/>
                </a:cxn>
                <a:cxn ang="0">
                  <a:pos x="T2" y="T3"/>
                </a:cxn>
                <a:cxn ang="0">
                  <a:pos x="T4" y="T5"/>
                </a:cxn>
                <a:cxn ang="0">
                  <a:pos x="T6" y="T7"/>
                </a:cxn>
                <a:cxn ang="0">
                  <a:pos x="T8" y="T9"/>
                </a:cxn>
                <a:cxn ang="0">
                  <a:pos x="T10" y="T11"/>
                </a:cxn>
              </a:cxnLst>
              <a:rect l="0" t="0" r="r" b="b"/>
              <a:pathLst>
                <a:path w="72" h="35">
                  <a:moveTo>
                    <a:pt x="69" y="0"/>
                  </a:moveTo>
                  <a:cubicBezTo>
                    <a:pt x="0" y="0"/>
                    <a:pt x="0" y="0"/>
                    <a:pt x="0" y="0"/>
                  </a:cubicBezTo>
                  <a:cubicBezTo>
                    <a:pt x="0" y="35"/>
                    <a:pt x="0" y="35"/>
                    <a:pt x="0" y="35"/>
                  </a:cubicBezTo>
                  <a:cubicBezTo>
                    <a:pt x="69" y="35"/>
                    <a:pt x="69" y="35"/>
                    <a:pt x="69" y="35"/>
                  </a:cubicBezTo>
                  <a:cubicBezTo>
                    <a:pt x="69" y="35"/>
                    <a:pt x="72" y="29"/>
                    <a:pt x="72" y="17"/>
                  </a:cubicBezTo>
                  <a:cubicBezTo>
                    <a:pt x="72" y="6"/>
                    <a:pt x="69" y="0"/>
                    <a:pt x="69" y="0"/>
                  </a:cubicBezTo>
                </a:path>
              </a:pathLst>
            </a:custGeom>
            <a:solidFill>
              <a:srgbClr val="D9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29">
              <a:extLst>
                <a:ext uri="{FF2B5EF4-FFF2-40B4-BE49-F238E27FC236}">
                  <a16:creationId xmlns:a16="http://schemas.microsoft.com/office/drawing/2014/main" id="{DC3D16AC-923E-4604-8D01-E19BBAC9C92C}"/>
                </a:ext>
              </a:extLst>
            </p:cNvPr>
            <p:cNvSpPr>
              <a:spLocks/>
            </p:cNvSpPr>
            <p:nvPr/>
          </p:nvSpPr>
          <p:spPr bwMode="auto">
            <a:xfrm>
              <a:off x="6938" y="2100"/>
              <a:ext cx="85" cy="104"/>
            </a:xfrm>
            <a:custGeom>
              <a:avLst/>
              <a:gdLst>
                <a:gd name="T0" fmla="*/ 32 w 36"/>
                <a:gd name="T1" fmla="*/ 0 h 44"/>
                <a:gd name="T2" fmla="*/ 0 w 36"/>
                <a:gd name="T3" fmla="*/ 0 h 44"/>
                <a:gd name="T4" fmla="*/ 4 w 36"/>
                <a:gd name="T5" fmla="*/ 22 h 44"/>
                <a:gd name="T6" fmla="*/ 0 w 36"/>
                <a:gd name="T7" fmla="*/ 44 h 44"/>
                <a:gd name="T8" fmla="*/ 32 w 36"/>
                <a:gd name="T9" fmla="*/ 44 h 44"/>
                <a:gd name="T10" fmla="*/ 36 w 36"/>
                <a:gd name="T11" fmla="*/ 22 h 44"/>
                <a:gd name="T12" fmla="*/ 32 w 36"/>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6" h="44">
                  <a:moveTo>
                    <a:pt x="32" y="0"/>
                  </a:moveTo>
                  <a:cubicBezTo>
                    <a:pt x="0" y="0"/>
                    <a:pt x="0" y="0"/>
                    <a:pt x="0" y="0"/>
                  </a:cubicBezTo>
                  <a:cubicBezTo>
                    <a:pt x="0" y="0"/>
                    <a:pt x="4" y="8"/>
                    <a:pt x="4" y="22"/>
                  </a:cubicBezTo>
                  <a:cubicBezTo>
                    <a:pt x="4" y="37"/>
                    <a:pt x="0" y="44"/>
                    <a:pt x="0" y="44"/>
                  </a:cubicBezTo>
                  <a:cubicBezTo>
                    <a:pt x="32" y="44"/>
                    <a:pt x="32" y="44"/>
                    <a:pt x="32" y="44"/>
                  </a:cubicBezTo>
                  <a:cubicBezTo>
                    <a:pt x="32" y="44"/>
                    <a:pt x="36" y="37"/>
                    <a:pt x="36" y="22"/>
                  </a:cubicBezTo>
                  <a:cubicBezTo>
                    <a:pt x="36" y="8"/>
                    <a:pt x="32" y="0"/>
                    <a:pt x="32" y="0"/>
                  </a:cubicBezTo>
                </a:path>
              </a:pathLst>
            </a:custGeom>
            <a:solidFill>
              <a:srgbClr val="B9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30">
              <a:extLst>
                <a:ext uri="{FF2B5EF4-FFF2-40B4-BE49-F238E27FC236}">
                  <a16:creationId xmlns:a16="http://schemas.microsoft.com/office/drawing/2014/main" id="{9B25B110-A142-46AB-9D73-5C640A7F0580}"/>
                </a:ext>
              </a:extLst>
            </p:cNvPr>
            <p:cNvSpPr>
              <a:spLocks/>
            </p:cNvSpPr>
            <p:nvPr/>
          </p:nvSpPr>
          <p:spPr bwMode="auto">
            <a:xfrm>
              <a:off x="6707" y="1998"/>
              <a:ext cx="418" cy="102"/>
            </a:xfrm>
            <a:custGeom>
              <a:avLst/>
              <a:gdLst>
                <a:gd name="T0" fmla="*/ 176 w 176"/>
                <a:gd name="T1" fmla="*/ 22 h 43"/>
                <a:gd name="T2" fmla="*/ 172 w 176"/>
                <a:gd name="T3" fmla="*/ 43 h 43"/>
                <a:gd name="T4" fmla="*/ 0 w 176"/>
                <a:gd name="T5" fmla="*/ 43 h 43"/>
                <a:gd name="T6" fmla="*/ 0 w 176"/>
                <a:gd name="T7" fmla="*/ 39 h 43"/>
                <a:gd name="T8" fmla="*/ 4 w 176"/>
                <a:gd name="T9" fmla="*/ 39 h 43"/>
                <a:gd name="T10" fmla="*/ 4 w 176"/>
                <a:gd name="T11" fmla="*/ 4 h 43"/>
                <a:gd name="T12" fmla="*/ 0 w 176"/>
                <a:gd name="T13" fmla="*/ 4 h 43"/>
                <a:gd name="T14" fmla="*/ 0 w 176"/>
                <a:gd name="T15" fmla="*/ 0 h 43"/>
                <a:gd name="T16" fmla="*/ 172 w 176"/>
                <a:gd name="T17" fmla="*/ 0 h 43"/>
                <a:gd name="T18" fmla="*/ 176 w 176"/>
                <a:gd name="T19"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43">
                  <a:moveTo>
                    <a:pt x="176" y="22"/>
                  </a:moveTo>
                  <a:cubicBezTo>
                    <a:pt x="176" y="36"/>
                    <a:pt x="172" y="43"/>
                    <a:pt x="172" y="43"/>
                  </a:cubicBezTo>
                  <a:cubicBezTo>
                    <a:pt x="0" y="43"/>
                    <a:pt x="0" y="43"/>
                    <a:pt x="0" y="43"/>
                  </a:cubicBezTo>
                  <a:cubicBezTo>
                    <a:pt x="0" y="39"/>
                    <a:pt x="0" y="39"/>
                    <a:pt x="0" y="39"/>
                  </a:cubicBezTo>
                  <a:cubicBezTo>
                    <a:pt x="4" y="39"/>
                    <a:pt x="4" y="39"/>
                    <a:pt x="4" y="39"/>
                  </a:cubicBezTo>
                  <a:cubicBezTo>
                    <a:pt x="4" y="4"/>
                    <a:pt x="4" y="4"/>
                    <a:pt x="4" y="4"/>
                  </a:cubicBezTo>
                  <a:cubicBezTo>
                    <a:pt x="0" y="4"/>
                    <a:pt x="0" y="4"/>
                    <a:pt x="0" y="4"/>
                  </a:cubicBezTo>
                  <a:cubicBezTo>
                    <a:pt x="0" y="0"/>
                    <a:pt x="0" y="0"/>
                    <a:pt x="0" y="0"/>
                  </a:cubicBezTo>
                  <a:cubicBezTo>
                    <a:pt x="172" y="0"/>
                    <a:pt x="172" y="0"/>
                    <a:pt x="172" y="0"/>
                  </a:cubicBezTo>
                  <a:cubicBezTo>
                    <a:pt x="172" y="0"/>
                    <a:pt x="176" y="8"/>
                    <a:pt x="176" y="22"/>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31">
              <a:extLst>
                <a:ext uri="{FF2B5EF4-FFF2-40B4-BE49-F238E27FC236}">
                  <a16:creationId xmlns:a16="http://schemas.microsoft.com/office/drawing/2014/main" id="{C2500CC7-3925-4BA3-831D-6A2E510540BE}"/>
                </a:ext>
              </a:extLst>
            </p:cNvPr>
            <p:cNvSpPr>
              <a:spLocks noEditPoints="1"/>
            </p:cNvSpPr>
            <p:nvPr/>
          </p:nvSpPr>
          <p:spPr bwMode="auto">
            <a:xfrm>
              <a:off x="6707" y="1998"/>
              <a:ext cx="200" cy="102"/>
            </a:xfrm>
            <a:custGeom>
              <a:avLst/>
              <a:gdLst>
                <a:gd name="T0" fmla="*/ 4 w 84"/>
                <a:gd name="T1" fmla="*/ 39 h 43"/>
                <a:gd name="T2" fmla="*/ 4 w 84"/>
                <a:gd name="T3" fmla="*/ 4 h 43"/>
                <a:gd name="T4" fmla="*/ 72 w 84"/>
                <a:gd name="T5" fmla="*/ 4 h 43"/>
                <a:gd name="T6" fmla="*/ 76 w 84"/>
                <a:gd name="T7" fmla="*/ 22 h 43"/>
                <a:gd name="T8" fmla="*/ 72 w 84"/>
                <a:gd name="T9" fmla="*/ 39 h 43"/>
                <a:gd name="T10" fmla="*/ 4 w 84"/>
                <a:gd name="T11" fmla="*/ 39 h 43"/>
                <a:gd name="T12" fmla="*/ 80 w 84"/>
                <a:gd name="T13" fmla="*/ 0 h 43"/>
                <a:gd name="T14" fmla="*/ 50 w 84"/>
                <a:gd name="T15" fmla="*/ 0 h 43"/>
                <a:gd name="T16" fmla="*/ 0 w 84"/>
                <a:gd name="T17" fmla="*/ 0 h 43"/>
                <a:gd name="T18" fmla="*/ 0 w 84"/>
                <a:gd name="T19" fmla="*/ 4 h 43"/>
                <a:gd name="T20" fmla="*/ 4 w 84"/>
                <a:gd name="T21" fmla="*/ 4 h 43"/>
                <a:gd name="T22" fmla="*/ 4 w 84"/>
                <a:gd name="T23" fmla="*/ 39 h 43"/>
                <a:gd name="T24" fmla="*/ 0 w 84"/>
                <a:gd name="T25" fmla="*/ 39 h 43"/>
                <a:gd name="T26" fmla="*/ 0 w 84"/>
                <a:gd name="T27" fmla="*/ 43 h 43"/>
                <a:gd name="T28" fmla="*/ 80 w 84"/>
                <a:gd name="T29" fmla="*/ 43 h 43"/>
                <a:gd name="T30" fmla="*/ 84 w 84"/>
                <a:gd name="T31" fmla="*/ 22 h 43"/>
                <a:gd name="T32" fmla="*/ 80 w 84"/>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43">
                  <a:moveTo>
                    <a:pt x="4" y="39"/>
                  </a:moveTo>
                  <a:cubicBezTo>
                    <a:pt x="4" y="4"/>
                    <a:pt x="4" y="4"/>
                    <a:pt x="4" y="4"/>
                  </a:cubicBezTo>
                  <a:cubicBezTo>
                    <a:pt x="72" y="4"/>
                    <a:pt x="72" y="4"/>
                    <a:pt x="72" y="4"/>
                  </a:cubicBezTo>
                  <a:cubicBezTo>
                    <a:pt x="72" y="4"/>
                    <a:pt x="76" y="10"/>
                    <a:pt x="76" y="22"/>
                  </a:cubicBezTo>
                  <a:cubicBezTo>
                    <a:pt x="76" y="33"/>
                    <a:pt x="72" y="39"/>
                    <a:pt x="72" y="39"/>
                  </a:cubicBezTo>
                  <a:cubicBezTo>
                    <a:pt x="4" y="39"/>
                    <a:pt x="4" y="39"/>
                    <a:pt x="4" y="39"/>
                  </a:cubicBezTo>
                  <a:moveTo>
                    <a:pt x="80" y="0"/>
                  </a:moveTo>
                  <a:cubicBezTo>
                    <a:pt x="50" y="0"/>
                    <a:pt x="50" y="0"/>
                    <a:pt x="50" y="0"/>
                  </a:cubicBezTo>
                  <a:cubicBezTo>
                    <a:pt x="0" y="0"/>
                    <a:pt x="0" y="0"/>
                    <a:pt x="0" y="0"/>
                  </a:cubicBezTo>
                  <a:cubicBezTo>
                    <a:pt x="0" y="4"/>
                    <a:pt x="0" y="4"/>
                    <a:pt x="0" y="4"/>
                  </a:cubicBezTo>
                  <a:cubicBezTo>
                    <a:pt x="4" y="4"/>
                    <a:pt x="4" y="4"/>
                    <a:pt x="4" y="4"/>
                  </a:cubicBezTo>
                  <a:cubicBezTo>
                    <a:pt x="4" y="39"/>
                    <a:pt x="4" y="39"/>
                    <a:pt x="4" y="39"/>
                  </a:cubicBezTo>
                  <a:cubicBezTo>
                    <a:pt x="0" y="39"/>
                    <a:pt x="0" y="39"/>
                    <a:pt x="0" y="39"/>
                  </a:cubicBezTo>
                  <a:cubicBezTo>
                    <a:pt x="0" y="43"/>
                    <a:pt x="0" y="43"/>
                    <a:pt x="0" y="43"/>
                  </a:cubicBezTo>
                  <a:cubicBezTo>
                    <a:pt x="80" y="43"/>
                    <a:pt x="80" y="43"/>
                    <a:pt x="80" y="43"/>
                  </a:cubicBezTo>
                  <a:cubicBezTo>
                    <a:pt x="80" y="43"/>
                    <a:pt x="84" y="36"/>
                    <a:pt x="84" y="22"/>
                  </a:cubicBezTo>
                  <a:cubicBezTo>
                    <a:pt x="84" y="8"/>
                    <a:pt x="80" y="0"/>
                    <a:pt x="80"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2">
              <a:extLst>
                <a:ext uri="{FF2B5EF4-FFF2-40B4-BE49-F238E27FC236}">
                  <a16:creationId xmlns:a16="http://schemas.microsoft.com/office/drawing/2014/main" id="{7F8D1995-550C-4762-8E33-1F4FC1F16076}"/>
                </a:ext>
              </a:extLst>
            </p:cNvPr>
            <p:cNvSpPr>
              <a:spLocks/>
            </p:cNvSpPr>
            <p:nvPr/>
          </p:nvSpPr>
          <p:spPr bwMode="auto">
            <a:xfrm>
              <a:off x="6717" y="2007"/>
              <a:ext cx="171" cy="83"/>
            </a:xfrm>
            <a:custGeom>
              <a:avLst/>
              <a:gdLst>
                <a:gd name="T0" fmla="*/ 68 w 72"/>
                <a:gd name="T1" fmla="*/ 0 h 35"/>
                <a:gd name="T2" fmla="*/ 0 w 72"/>
                <a:gd name="T3" fmla="*/ 0 h 35"/>
                <a:gd name="T4" fmla="*/ 0 w 72"/>
                <a:gd name="T5" fmla="*/ 35 h 35"/>
                <a:gd name="T6" fmla="*/ 68 w 72"/>
                <a:gd name="T7" fmla="*/ 35 h 35"/>
                <a:gd name="T8" fmla="*/ 72 w 72"/>
                <a:gd name="T9" fmla="*/ 18 h 35"/>
                <a:gd name="T10" fmla="*/ 68 w 72"/>
                <a:gd name="T11" fmla="*/ 0 h 35"/>
              </a:gdLst>
              <a:ahLst/>
              <a:cxnLst>
                <a:cxn ang="0">
                  <a:pos x="T0" y="T1"/>
                </a:cxn>
                <a:cxn ang="0">
                  <a:pos x="T2" y="T3"/>
                </a:cxn>
                <a:cxn ang="0">
                  <a:pos x="T4" y="T5"/>
                </a:cxn>
                <a:cxn ang="0">
                  <a:pos x="T6" y="T7"/>
                </a:cxn>
                <a:cxn ang="0">
                  <a:pos x="T8" y="T9"/>
                </a:cxn>
                <a:cxn ang="0">
                  <a:pos x="T10" y="T11"/>
                </a:cxn>
              </a:cxnLst>
              <a:rect l="0" t="0" r="r" b="b"/>
              <a:pathLst>
                <a:path w="72" h="35">
                  <a:moveTo>
                    <a:pt x="68" y="0"/>
                  </a:moveTo>
                  <a:cubicBezTo>
                    <a:pt x="0" y="0"/>
                    <a:pt x="0" y="0"/>
                    <a:pt x="0" y="0"/>
                  </a:cubicBezTo>
                  <a:cubicBezTo>
                    <a:pt x="0" y="35"/>
                    <a:pt x="0" y="35"/>
                    <a:pt x="0" y="35"/>
                  </a:cubicBezTo>
                  <a:cubicBezTo>
                    <a:pt x="68" y="35"/>
                    <a:pt x="68" y="35"/>
                    <a:pt x="68" y="35"/>
                  </a:cubicBezTo>
                  <a:cubicBezTo>
                    <a:pt x="68" y="35"/>
                    <a:pt x="72" y="29"/>
                    <a:pt x="72" y="18"/>
                  </a:cubicBezTo>
                  <a:cubicBezTo>
                    <a:pt x="72" y="6"/>
                    <a:pt x="68" y="0"/>
                    <a:pt x="68" y="0"/>
                  </a:cubicBezTo>
                </a:path>
              </a:pathLst>
            </a:custGeom>
            <a:solidFill>
              <a:srgbClr val="D6E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3">
              <a:extLst>
                <a:ext uri="{FF2B5EF4-FFF2-40B4-BE49-F238E27FC236}">
                  <a16:creationId xmlns:a16="http://schemas.microsoft.com/office/drawing/2014/main" id="{02304F0F-BE5F-4C6D-A25B-3FE0608E9966}"/>
                </a:ext>
              </a:extLst>
            </p:cNvPr>
            <p:cNvSpPr>
              <a:spLocks/>
            </p:cNvSpPr>
            <p:nvPr/>
          </p:nvSpPr>
          <p:spPr bwMode="auto">
            <a:xfrm>
              <a:off x="6973" y="1998"/>
              <a:ext cx="86" cy="102"/>
            </a:xfrm>
            <a:custGeom>
              <a:avLst/>
              <a:gdLst>
                <a:gd name="T0" fmla="*/ 32 w 36"/>
                <a:gd name="T1" fmla="*/ 0 h 43"/>
                <a:gd name="T2" fmla="*/ 0 w 36"/>
                <a:gd name="T3" fmla="*/ 0 h 43"/>
                <a:gd name="T4" fmla="*/ 4 w 36"/>
                <a:gd name="T5" fmla="*/ 22 h 43"/>
                <a:gd name="T6" fmla="*/ 0 w 36"/>
                <a:gd name="T7" fmla="*/ 43 h 43"/>
                <a:gd name="T8" fmla="*/ 32 w 36"/>
                <a:gd name="T9" fmla="*/ 43 h 43"/>
                <a:gd name="T10" fmla="*/ 36 w 36"/>
                <a:gd name="T11" fmla="*/ 22 h 43"/>
                <a:gd name="T12" fmla="*/ 32 w 3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32" y="0"/>
                  </a:moveTo>
                  <a:cubicBezTo>
                    <a:pt x="0" y="0"/>
                    <a:pt x="0" y="0"/>
                    <a:pt x="0" y="0"/>
                  </a:cubicBezTo>
                  <a:cubicBezTo>
                    <a:pt x="0" y="0"/>
                    <a:pt x="4" y="8"/>
                    <a:pt x="4" y="22"/>
                  </a:cubicBezTo>
                  <a:cubicBezTo>
                    <a:pt x="4" y="36"/>
                    <a:pt x="0" y="43"/>
                    <a:pt x="0" y="43"/>
                  </a:cubicBezTo>
                  <a:cubicBezTo>
                    <a:pt x="32" y="43"/>
                    <a:pt x="32" y="43"/>
                    <a:pt x="32" y="43"/>
                  </a:cubicBezTo>
                  <a:cubicBezTo>
                    <a:pt x="32" y="43"/>
                    <a:pt x="36" y="36"/>
                    <a:pt x="36" y="22"/>
                  </a:cubicBezTo>
                  <a:cubicBezTo>
                    <a:pt x="36" y="8"/>
                    <a:pt x="32" y="0"/>
                    <a:pt x="32"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34">
              <a:extLst>
                <a:ext uri="{FF2B5EF4-FFF2-40B4-BE49-F238E27FC236}">
                  <a16:creationId xmlns:a16="http://schemas.microsoft.com/office/drawing/2014/main" id="{9885711C-84ED-46E3-8DA9-DE600394016C}"/>
                </a:ext>
              </a:extLst>
            </p:cNvPr>
            <p:cNvSpPr>
              <a:spLocks/>
            </p:cNvSpPr>
            <p:nvPr/>
          </p:nvSpPr>
          <p:spPr bwMode="auto">
            <a:xfrm>
              <a:off x="6069" y="972"/>
              <a:ext cx="344" cy="344"/>
            </a:xfrm>
            <a:custGeom>
              <a:avLst/>
              <a:gdLst>
                <a:gd name="T0" fmla="*/ 133 w 145"/>
                <a:gd name="T1" fmla="*/ 145 h 145"/>
                <a:gd name="T2" fmla="*/ 12 w 145"/>
                <a:gd name="T3" fmla="*/ 145 h 145"/>
                <a:gd name="T4" fmla="*/ 0 w 145"/>
                <a:gd name="T5" fmla="*/ 133 h 145"/>
                <a:gd name="T6" fmla="*/ 0 w 145"/>
                <a:gd name="T7" fmla="*/ 13 h 145"/>
                <a:gd name="T8" fmla="*/ 12 w 145"/>
                <a:gd name="T9" fmla="*/ 0 h 145"/>
                <a:gd name="T10" fmla="*/ 133 w 145"/>
                <a:gd name="T11" fmla="*/ 0 h 145"/>
                <a:gd name="T12" fmla="*/ 145 w 145"/>
                <a:gd name="T13" fmla="*/ 13 h 145"/>
                <a:gd name="T14" fmla="*/ 145 w 145"/>
                <a:gd name="T15" fmla="*/ 133 h 145"/>
                <a:gd name="T16" fmla="*/ 133 w 145"/>
                <a:gd name="T1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33" y="145"/>
                  </a:moveTo>
                  <a:cubicBezTo>
                    <a:pt x="12" y="145"/>
                    <a:pt x="12" y="145"/>
                    <a:pt x="12" y="145"/>
                  </a:cubicBezTo>
                  <a:cubicBezTo>
                    <a:pt x="6" y="145"/>
                    <a:pt x="0" y="139"/>
                    <a:pt x="0" y="133"/>
                  </a:cubicBezTo>
                  <a:cubicBezTo>
                    <a:pt x="0" y="13"/>
                    <a:pt x="0" y="13"/>
                    <a:pt x="0" y="13"/>
                  </a:cubicBezTo>
                  <a:cubicBezTo>
                    <a:pt x="0" y="6"/>
                    <a:pt x="6" y="0"/>
                    <a:pt x="12" y="0"/>
                  </a:cubicBezTo>
                  <a:cubicBezTo>
                    <a:pt x="133" y="0"/>
                    <a:pt x="133" y="0"/>
                    <a:pt x="133" y="0"/>
                  </a:cubicBezTo>
                  <a:cubicBezTo>
                    <a:pt x="139" y="0"/>
                    <a:pt x="145" y="6"/>
                    <a:pt x="145" y="13"/>
                  </a:cubicBezTo>
                  <a:cubicBezTo>
                    <a:pt x="145" y="133"/>
                    <a:pt x="145" y="133"/>
                    <a:pt x="145" y="133"/>
                  </a:cubicBezTo>
                  <a:cubicBezTo>
                    <a:pt x="145" y="139"/>
                    <a:pt x="139" y="145"/>
                    <a:pt x="133" y="145"/>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5">
              <a:extLst>
                <a:ext uri="{FF2B5EF4-FFF2-40B4-BE49-F238E27FC236}">
                  <a16:creationId xmlns:a16="http://schemas.microsoft.com/office/drawing/2014/main" id="{75F14E51-613D-4EA7-94D9-132A76778DB2}"/>
                </a:ext>
              </a:extLst>
            </p:cNvPr>
            <p:cNvSpPr>
              <a:spLocks/>
            </p:cNvSpPr>
            <p:nvPr/>
          </p:nvSpPr>
          <p:spPr bwMode="auto">
            <a:xfrm>
              <a:off x="6202" y="1285"/>
              <a:ext cx="144" cy="140"/>
            </a:xfrm>
            <a:custGeom>
              <a:avLst/>
              <a:gdLst>
                <a:gd name="T0" fmla="*/ 0 w 61"/>
                <a:gd name="T1" fmla="*/ 0 h 59"/>
                <a:gd name="T2" fmla="*/ 61 w 61"/>
                <a:gd name="T3" fmla="*/ 59 h 59"/>
                <a:gd name="T4" fmla="*/ 30 w 61"/>
                <a:gd name="T5" fmla="*/ 0 h 59"/>
                <a:gd name="T6" fmla="*/ 0 w 61"/>
                <a:gd name="T7" fmla="*/ 0 h 59"/>
              </a:gdLst>
              <a:ahLst/>
              <a:cxnLst>
                <a:cxn ang="0">
                  <a:pos x="T0" y="T1"/>
                </a:cxn>
                <a:cxn ang="0">
                  <a:pos x="T2" y="T3"/>
                </a:cxn>
                <a:cxn ang="0">
                  <a:pos x="T4" y="T5"/>
                </a:cxn>
                <a:cxn ang="0">
                  <a:pos x="T6" y="T7"/>
                </a:cxn>
              </a:cxnLst>
              <a:rect l="0" t="0" r="r" b="b"/>
              <a:pathLst>
                <a:path w="61" h="59">
                  <a:moveTo>
                    <a:pt x="0" y="0"/>
                  </a:moveTo>
                  <a:cubicBezTo>
                    <a:pt x="0" y="0"/>
                    <a:pt x="7" y="41"/>
                    <a:pt x="61" y="59"/>
                  </a:cubicBezTo>
                  <a:cubicBezTo>
                    <a:pt x="61" y="59"/>
                    <a:pt x="30" y="30"/>
                    <a:pt x="30" y="0"/>
                  </a:cubicBezTo>
                  <a:lnTo>
                    <a:pt x="0" y="0"/>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36">
              <a:extLst>
                <a:ext uri="{FF2B5EF4-FFF2-40B4-BE49-F238E27FC236}">
                  <a16:creationId xmlns:a16="http://schemas.microsoft.com/office/drawing/2014/main" id="{65CA4352-0C42-4E64-859C-0F20C219F799}"/>
                </a:ext>
              </a:extLst>
            </p:cNvPr>
            <p:cNvSpPr>
              <a:spLocks noChangeArrowheads="1"/>
            </p:cNvSpPr>
            <p:nvPr/>
          </p:nvSpPr>
          <p:spPr bwMode="auto">
            <a:xfrm>
              <a:off x="6164" y="1071"/>
              <a:ext cx="154" cy="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37">
              <a:extLst>
                <a:ext uri="{FF2B5EF4-FFF2-40B4-BE49-F238E27FC236}">
                  <a16:creationId xmlns:a16="http://schemas.microsoft.com/office/drawing/2014/main" id="{F3966559-DF81-421D-9702-CA53A27B1568}"/>
                </a:ext>
              </a:extLst>
            </p:cNvPr>
            <p:cNvSpPr>
              <a:spLocks/>
            </p:cNvSpPr>
            <p:nvPr/>
          </p:nvSpPr>
          <p:spPr bwMode="auto">
            <a:xfrm>
              <a:off x="6164" y="1071"/>
              <a:ext cx="154" cy="19"/>
            </a:xfrm>
            <a:custGeom>
              <a:avLst/>
              <a:gdLst>
                <a:gd name="T0" fmla="*/ 0 w 154"/>
                <a:gd name="T1" fmla="*/ 19 h 19"/>
                <a:gd name="T2" fmla="*/ 154 w 154"/>
                <a:gd name="T3" fmla="*/ 19 h 19"/>
                <a:gd name="T4" fmla="*/ 154 w 154"/>
                <a:gd name="T5" fmla="*/ 0 h 19"/>
                <a:gd name="T6" fmla="*/ 0 w 154"/>
                <a:gd name="T7" fmla="*/ 0 h 19"/>
              </a:gdLst>
              <a:ahLst/>
              <a:cxnLst>
                <a:cxn ang="0">
                  <a:pos x="T0" y="T1"/>
                </a:cxn>
                <a:cxn ang="0">
                  <a:pos x="T2" y="T3"/>
                </a:cxn>
                <a:cxn ang="0">
                  <a:pos x="T4" y="T5"/>
                </a:cxn>
                <a:cxn ang="0">
                  <a:pos x="T6" y="T7"/>
                </a:cxn>
              </a:cxnLst>
              <a:rect l="0" t="0" r="r" b="b"/>
              <a:pathLst>
                <a:path w="154" h="19">
                  <a:moveTo>
                    <a:pt x="0" y="19"/>
                  </a:moveTo>
                  <a:lnTo>
                    <a:pt x="154" y="19"/>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8">
              <a:extLst>
                <a:ext uri="{FF2B5EF4-FFF2-40B4-BE49-F238E27FC236}">
                  <a16:creationId xmlns:a16="http://schemas.microsoft.com/office/drawing/2014/main" id="{39E5B872-BA74-4308-AEC8-8D611A53CC3C}"/>
                </a:ext>
              </a:extLst>
            </p:cNvPr>
            <p:cNvSpPr>
              <a:spLocks/>
            </p:cNvSpPr>
            <p:nvPr/>
          </p:nvSpPr>
          <p:spPr bwMode="auto">
            <a:xfrm>
              <a:off x="6204" y="1040"/>
              <a:ext cx="59" cy="179"/>
            </a:xfrm>
            <a:custGeom>
              <a:avLst/>
              <a:gdLst>
                <a:gd name="T0" fmla="*/ 0 w 25"/>
                <a:gd name="T1" fmla="*/ 0 h 75"/>
                <a:gd name="T2" fmla="*/ 0 w 25"/>
                <a:gd name="T3" fmla="*/ 12 h 75"/>
                <a:gd name="T4" fmla="*/ 18 w 25"/>
                <a:gd name="T5" fmla="*/ 75 h 75"/>
                <a:gd name="T6" fmla="*/ 25 w 25"/>
                <a:gd name="T7" fmla="*/ 70 h 75"/>
                <a:gd name="T8" fmla="*/ 8 w 25"/>
                <a:gd name="T9" fmla="*/ 12 h 75"/>
                <a:gd name="T10" fmla="*/ 8 w 25"/>
                <a:gd name="T11" fmla="*/ 4 h 75"/>
                <a:gd name="T12" fmla="*/ 8 w 25"/>
                <a:gd name="T13" fmla="*/ 2 h 75"/>
                <a:gd name="T14" fmla="*/ 8 w 25"/>
                <a:gd name="T15" fmla="*/ 1 h 75"/>
                <a:gd name="T16" fmla="*/ 8 w 25"/>
                <a:gd name="T17" fmla="*/ 1 h 75"/>
                <a:gd name="T18" fmla="*/ 0 w 25"/>
                <a:gd name="T1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5">
                  <a:moveTo>
                    <a:pt x="0" y="0"/>
                  </a:moveTo>
                  <a:cubicBezTo>
                    <a:pt x="0" y="0"/>
                    <a:pt x="0" y="5"/>
                    <a:pt x="0" y="12"/>
                  </a:cubicBezTo>
                  <a:cubicBezTo>
                    <a:pt x="0" y="26"/>
                    <a:pt x="2" y="51"/>
                    <a:pt x="18" y="75"/>
                  </a:cubicBezTo>
                  <a:cubicBezTo>
                    <a:pt x="25" y="70"/>
                    <a:pt x="25" y="70"/>
                    <a:pt x="25" y="70"/>
                  </a:cubicBezTo>
                  <a:cubicBezTo>
                    <a:pt x="10" y="48"/>
                    <a:pt x="8" y="25"/>
                    <a:pt x="8" y="12"/>
                  </a:cubicBezTo>
                  <a:cubicBezTo>
                    <a:pt x="8" y="8"/>
                    <a:pt x="8" y="6"/>
                    <a:pt x="8" y="4"/>
                  </a:cubicBezTo>
                  <a:cubicBezTo>
                    <a:pt x="8" y="3"/>
                    <a:pt x="8" y="2"/>
                    <a:pt x="8" y="2"/>
                  </a:cubicBezTo>
                  <a:cubicBezTo>
                    <a:pt x="8" y="1"/>
                    <a:pt x="8" y="1"/>
                    <a:pt x="8" y="1"/>
                  </a:cubicBezTo>
                  <a:cubicBezTo>
                    <a:pt x="8" y="1"/>
                    <a:pt x="8" y="1"/>
                    <a:pt x="8" y="1"/>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39">
              <a:extLst>
                <a:ext uri="{FF2B5EF4-FFF2-40B4-BE49-F238E27FC236}">
                  <a16:creationId xmlns:a16="http://schemas.microsoft.com/office/drawing/2014/main" id="{3A9ADCE5-8762-46D6-8C08-0A20EB30462C}"/>
                </a:ext>
              </a:extLst>
            </p:cNvPr>
            <p:cNvSpPr>
              <a:spLocks/>
            </p:cNvSpPr>
            <p:nvPr/>
          </p:nvSpPr>
          <p:spPr bwMode="auto">
            <a:xfrm>
              <a:off x="6168" y="1107"/>
              <a:ext cx="152" cy="104"/>
            </a:xfrm>
            <a:custGeom>
              <a:avLst/>
              <a:gdLst>
                <a:gd name="T0" fmla="*/ 46 w 64"/>
                <a:gd name="T1" fmla="*/ 44 h 44"/>
                <a:gd name="T2" fmla="*/ 55 w 64"/>
                <a:gd name="T3" fmla="*/ 41 h 44"/>
                <a:gd name="T4" fmla="*/ 61 w 64"/>
                <a:gd name="T5" fmla="*/ 35 h 44"/>
                <a:gd name="T6" fmla="*/ 63 w 64"/>
                <a:gd name="T7" fmla="*/ 26 h 44"/>
                <a:gd name="T8" fmla="*/ 63 w 64"/>
                <a:gd name="T9" fmla="*/ 20 h 44"/>
                <a:gd name="T10" fmla="*/ 62 w 64"/>
                <a:gd name="T11" fmla="*/ 19 h 44"/>
                <a:gd name="T12" fmla="*/ 63 w 64"/>
                <a:gd name="T13" fmla="*/ 20 h 44"/>
                <a:gd name="T14" fmla="*/ 58 w 64"/>
                <a:gd name="T15" fmla="*/ 13 h 44"/>
                <a:gd name="T16" fmla="*/ 47 w 64"/>
                <a:gd name="T17" fmla="*/ 7 h 44"/>
                <a:gd name="T18" fmla="*/ 33 w 64"/>
                <a:gd name="T19" fmla="*/ 4 h 44"/>
                <a:gd name="T20" fmla="*/ 15 w 64"/>
                <a:gd name="T21" fmla="*/ 8 h 44"/>
                <a:gd name="T22" fmla="*/ 2 w 64"/>
                <a:gd name="T23" fmla="*/ 23 h 44"/>
                <a:gd name="T24" fmla="*/ 0 w 64"/>
                <a:gd name="T25" fmla="*/ 32 h 44"/>
                <a:gd name="T26" fmla="*/ 1 w 64"/>
                <a:gd name="T27" fmla="*/ 36 h 44"/>
                <a:gd name="T28" fmla="*/ 6 w 64"/>
                <a:gd name="T29" fmla="*/ 41 h 44"/>
                <a:gd name="T30" fmla="*/ 12 w 64"/>
                <a:gd name="T31" fmla="*/ 42 h 44"/>
                <a:gd name="T32" fmla="*/ 30 w 64"/>
                <a:gd name="T33" fmla="*/ 37 h 44"/>
                <a:gd name="T34" fmla="*/ 50 w 64"/>
                <a:gd name="T35" fmla="*/ 15 h 44"/>
                <a:gd name="T36" fmla="*/ 54 w 64"/>
                <a:gd name="T37" fmla="*/ 1 h 44"/>
                <a:gd name="T38" fmla="*/ 46 w 64"/>
                <a:gd name="T39" fmla="*/ 0 h 44"/>
                <a:gd name="T40" fmla="*/ 46 w 64"/>
                <a:gd name="T41" fmla="*/ 0 h 44"/>
                <a:gd name="T42" fmla="*/ 42 w 64"/>
                <a:gd name="T43" fmla="*/ 12 h 44"/>
                <a:gd name="T44" fmla="*/ 26 w 64"/>
                <a:gd name="T45" fmla="*/ 30 h 44"/>
                <a:gd name="T46" fmla="*/ 12 w 64"/>
                <a:gd name="T47" fmla="*/ 34 h 44"/>
                <a:gd name="T48" fmla="*/ 9 w 64"/>
                <a:gd name="T49" fmla="*/ 34 h 44"/>
                <a:gd name="T50" fmla="*/ 9 w 64"/>
                <a:gd name="T51" fmla="*/ 33 h 44"/>
                <a:gd name="T52" fmla="*/ 8 w 64"/>
                <a:gd name="T53" fmla="*/ 32 h 44"/>
                <a:gd name="T54" fmla="*/ 10 w 64"/>
                <a:gd name="T55" fmla="*/ 26 h 44"/>
                <a:gd name="T56" fmla="*/ 19 w 64"/>
                <a:gd name="T57" fmla="*/ 15 h 44"/>
                <a:gd name="T58" fmla="*/ 33 w 64"/>
                <a:gd name="T59" fmla="*/ 12 h 44"/>
                <a:gd name="T60" fmla="*/ 48 w 64"/>
                <a:gd name="T61" fmla="*/ 16 h 44"/>
                <a:gd name="T62" fmla="*/ 53 w 64"/>
                <a:gd name="T63" fmla="*/ 19 h 44"/>
                <a:gd name="T64" fmla="*/ 55 w 64"/>
                <a:gd name="T65" fmla="*/ 22 h 44"/>
                <a:gd name="T66" fmla="*/ 55 w 64"/>
                <a:gd name="T67" fmla="*/ 22 h 44"/>
                <a:gd name="T68" fmla="*/ 55 w 64"/>
                <a:gd name="T69" fmla="*/ 26 h 44"/>
                <a:gd name="T70" fmla="*/ 54 w 64"/>
                <a:gd name="T71" fmla="*/ 31 h 44"/>
                <a:gd name="T72" fmla="*/ 49 w 64"/>
                <a:gd name="T73" fmla="*/ 35 h 44"/>
                <a:gd name="T74" fmla="*/ 46 w 64"/>
                <a:gd name="T75" fmla="*/ 36 h 44"/>
                <a:gd name="T76" fmla="*/ 45 w 64"/>
                <a:gd name="T77" fmla="*/ 36 h 44"/>
                <a:gd name="T78" fmla="*/ 45 w 64"/>
                <a:gd name="T79" fmla="*/ 36 h 44"/>
                <a:gd name="T80" fmla="*/ 45 w 64"/>
                <a:gd name="T81" fmla="*/ 36 h 44"/>
                <a:gd name="T82" fmla="*/ 46 w 64"/>
                <a:gd name="T8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44">
                  <a:moveTo>
                    <a:pt x="46" y="44"/>
                  </a:moveTo>
                  <a:cubicBezTo>
                    <a:pt x="47" y="44"/>
                    <a:pt x="50" y="43"/>
                    <a:pt x="55" y="41"/>
                  </a:cubicBezTo>
                  <a:cubicBezTo>
                    <a:pt x="57" y="40"/>
                    <a:pt x="59" y="38"/>
                    <a:pt x="61" y="35"/>
                  </a:cubicBezTo>
                  <a:cubicBezTo>
                    <a:pt x="62" y="33"/>
                    <a:pt x="64" y="30"/>
                    <a:pt x="63" y="26"/>
                  </a:cubicBezTo>
                  <a:cubicBezTo>
                    <a:pt x="63" y="24"/>
                    <a:pt x="63" y="22"/>
                    <a:pt x="63" y="20"/>
                  </a:cubicBezTo>
                  <a:cubicBezTo>
                    <a:pt x="62" y="19"/>
                    <a:pt x="62" y="19"/>
                    <a:pt x="62" y="19"/>
                  </a:cubicBezTo>
                  <a:cubicBezTo>
                    <a:pt x="63" y="20"/>
                    <a:pt x="63" y="20"/>
                    <a:pt x="63" y="20"/>
                  </a:cubicBezTo>
                  <a:cubicBezTo>
                    <a:pt x="62" y="18"/>
                    <a:pt x="60" y="15"/>
                    <a:pt x="58" y="13"/>
                  </a:cubicBezTo>
                  <a:cubicBezTo>
                    <a:pt x="55" y="10"/>
                    <a:pt x="52" y="8"/>
                    <a:pt x="47" y="7"/>
                  </a:cubicBezTo>
                  <a:cubicBezTo>
                    <a:pt x="43" y="5"/>
                    <a:pt x="38" y="4"/>
                    <a:pt x="33" y="4"/>
                  </a:cubicBezTo>
                  <a:cubicBezTo>
                    <a:pt x="27" y="4"/>
                    <a:pt x="21" y="5"/>
                    <a:pt x="15" y="8"/>
                  </a:cubicBezTo>
                  <a:cubicBezTo>
                    <a:pt x="10" y="11"/>
                    <a:pt x="5" y="16"/>
                    <a:pt x="2" y="23"/>
                  </a:cubicBezTo>
                  <a:cubicBezTo>
                    <a:pt x="1" y="26"/>
                    <a:pt x="0" y="29"/>
                    <a:pt x="0" y="32"/>
                  </a:cubicBezTo>
                  <a:cubicBezTo>
                    <a:pt x="0" y="33"/>
                    <a:pt x="1" y="35"/>
                    <a:pt x="1" y="36"/>
                  </a:cubicBezTo>
                  <a:cubicBezTo>
                    <a:pt x="2" y="39"/>
                    <a:pt x="4" y="40"/>
                    <a:pt x="6" y="41"/>
                  </a:cubicBezTo>
                  <a:cubicBezTo>
                    <a:pt x="8" y="42"/>
                    <a:pt x="10" y="42"/>
                    <a:pt x="12" y="42"/>
                  </a:cubicBezTo>
                  <a:cubicBezTo>
                    <a:pt x="18" y="42"/>
                    <a:pt x="24" y="40"/>
                    <a:pt x="30" y="37"/>
                  </a:cubicBezTo>
                  <a:cubicBezTo>
                    <a:pt x="40" y="32"/>
                    <a:pt x="46" y="22"/>
                    <a:pt x="50" y="15"/>
                  </a:cubicBezTo>
                  <a:cubicBezTo>
                    <a:pt x="53" y="7"/>
                    <a:pt x="54" y="1"/>
                    <a:pt x="54" y="1"/>
                  </a:cubicBezTo>
                  <a:cubicBezTo>
                    <a:pt x="46" y="0"/>
                    <a:pt x="46" y="0"/>
                    <a:pt x="46" y="0"/>
                  </a:cubicBezTo>
                  <a:cubicBezTo>
                    <a:pt x="46" y="0"/>
                    <a:pt x="46" y="0"/>
                    <a:pt x="46" y="0"/>
                  </a:cubicBezTo>
                  <a:cubicBezTo>
                    <a:pt x="46" y="0"/>
                    <a:pt x="45" y="6"/>
                    <a:pt x="42" y="12"/>
                  </a:cubicBezTo>
                  <a:cubicBezTo>
                    <a:pt x="39" y="19"/>
                    <a:pt x="34" y="26"/>
                    <a:pt x="26" y="30"/>
                  </a:cubicBezTo>
                  <a:cubicBezTo>
                    <a:pt x="22" y="33"/>
                    <a:pt x="16" y="35"/>
                    <a:pt x="12" y="34"/>
                  </a:cubicBezTo>
                  <a:cubicBezTo>
                    <a:pt x="11" y="34"/>
                    <a:pt x="9" y="34"/>
                    <a:pt x="9" y="34"/>
                  </a:cubicBezTo>
                  <a:cubicBezTo>
                    <a:pt x="9" y="33"/>
                    <a:pt x="9" y="33"/>
                    <a:pt x="9" y="33"/>
                  </a:cubicBezTo>
                  <a:cubicBezTo>
                    <a:pt x="9" y="33"/>
                    <a:pt x="8" y="32"/>
                    <a:pt x="8" y="32"/>
                  </a:cubicBezTo>
                  <a:cubicBezTo>
                    <a:pt x="8" y="30"/>
                    <a:pt x="9" y="28"/>
                    <a:pt x="10" y="26"/>
                  </a:cubicBezTo>
                  <a:cubicBezTo>
                    <a:pt x="12" y="21"/>
                    <a:pt x="15" y="18"/>
                    <a:pt x="19" y="15"/>
                  </a:cubicBezTo>
                  <a:cubicBezTo>
                    <a:pt x="23" y="13"/>
                    <a:pt x="28" y="12"/>
                    <a:pt x="33" y="12"/>
                  </a:cubicBezTo>
                  <a:cubicBezTo>
                    <a:pt x="38" y="12"/>
                    <a:pt x="44" y="14"/>
                    <a:pt x="48" y="16"/>
                  </a:cubicBezTo>
                  <a:cubicBezTo>
                    <a:pt x="50" y="17"/>
                    <a:pt x="52" y="18"/>
                    <a:pt x="53" y="19"/>
                  </a:cubicBezTo>
                  <a:cubicBezTo>
                    <a:pt x="54" y="20"/>
                    <a:pt x="55" y="21"/>
                    <a:pt x="55" y="22"/>
                  </a:cubicBezTo>
                  <a:cubicBezTo>
                    <a:pt x="55" y="22"/>
                    <a:pt x="55" y="22"/>
                    <a:pt x="55" y="22"/>
                  </a:cubicBezTo>
                  <a:cubicBezTo>
                    <a:pt x="55" y="24"/>
                    <a:pt x="55" y="25"/>
                    <a:pt x="55" y="26"/>
                  </a:cubicBezTo>
                  <a:cubicBezTo>
                    <a:pt x="55" y="28"/>
                    <a:pt x="55" y="30"/>
                    <a:pt x="54" y="31"/>
                  </a:cubicBezTo>
                  <a:cubicBezTo>
                    <a:pt x="53" y="33"/>
                    <a:pt x="51" y="34"/>
                    <a:pt x="49" y="35"/>
                  </a:cubicBezTo>
                  <a:cubicBezTo>
                    <a:pt x="48" y="35"/>
                    <a:pt x="47" y="36"/>
                    <a:pt x="46" y="36"/>
                  </a:cubicBezTo>
                  <a:cubicBezTo>
                    <a:pt x="45" y="36"/>
                    <a:pt x="45" y="36"/>
                    <a:pt x="45" y="36"/>
                  </a:cubicBezTo>
                  <a:cubicBezTo>
                    <a:pt x="45" y="36"/>
                    <a:pt x="45" y="36"/>
                    <a:pt x="45" y="36"/>
                  </a:cubicBezTo>
                  <a:cubicBezTo>
                    <a:pt x="45" y="36"/>
                    <a:pt x="45" y="36"/>
                    <a:pt x="45" y="36"/>
                  </a:cubicBezTo>
                  <a:cubicBezTo>
                    <a:pt x="46" y="44"/>
                    <a:pt x="46" y="44"/>
                    <a:pt x="46"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40">
              <a:extLst>
                <a:ext uri="{FF2B5EF4-FFF2-40B4-BE49-F238E27FC236}">
                  <a16:creationId xmlns:a16="http://schemas.microsoft.com/office/drawing/2014/main" id="{BFB93C95-EACC-40E1-AF98-803408B52842}"/>
                </a:ext>
              </a:extLst>
            </p:cNvPr>
            <p:cNvSpPr>
              <a:spLocks/>
            </p:cNvSpPr>
            <p:nvPr/>
          </p:nvSpPr>
          <p:spPr bwMode="auto">
            <a:xfrm>
              <a:off x="5522" y="1285"/>
              <a:ext cx="145" cy="140"/>
            </a:xfrm>
            <a:custGeom>
              <a:avLst/>
              <a:gdLst>
                <a:gd name="T0" fmla="*/ 0 w 61"/>
                <a:gd name="T1" fmla="*/ 0 h 59"/>
                <a:gd name="T2" fmla="*/ 61 w 61"/>
                <a:gd name="T3" fmla="*/ 59 h 59"/>
                <a:gd name="T4" fmla="*/ 30 w 61"/>
                <a:gd name="T5" fmla="*/ 0 h 59"/>
                <a:gd name="T6" fmla="*/ 0 w 61"/>
                <a:gd name="T7" fmla="*/ 0 h 59"/>
              </a:gdLst>
              <a:ahLst/>
              <a:cxnLst>
                <a:cxn ang="0">
                  <a:pos x="T0" y="T1"/>
                </a:cxn>
                <a:cxn ang="0">
                  <a:pos x="T2" y="T3"/>
                </a:cxn>
                <a:cxn ang="0">
                  <a:pos x="T4" y="T5"/>
                </a:cxn>
                <a:cxn ang="0">
                  <a:pos x="T6" y="T7"/>
                </a:cxn>
              </a:cxnLst>
              <a:rect l="0" t="0" r="r" b="b"/>
              <a:pathLst>
                <a:path w="61" h="59">
                  <a:moveTo>
                    <a:pt x="0" y="0"/>
                  </a:moveTo>
                  <a:cubicBezTo>
                    <a:pt x="0" y="0"/>
                    <a:pt x="7" y="41"/>
                    <a:pt x="61" y="59"/>
                  </a:cubicBezTo>
                  <a:cubicBezTo>
                    <a:pt x="61" y="59"/>
                    <a:pt x="30" y="30"/>
                    <a:pt x="30" y="0"/>
                  </a:cubicBezTo>
                  <a:cubicBezTo>
                    <a:pt x="0" y="0"/>
                    <a:pt x="0" y="0"/>
                    <a:pt x="0" y="0"/>
                  </a:cubicBezTo>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41">
              <a:extLst>
                <a:ext uri="{FF2B5EF4-FFF2-40B4-BE49-F238E27FC236}">
                  <a16:creationId xmlns:a16="http://schemas.microsoft.com/office/drawing/2014/main" id="{40C36C49-951D-4433-BB56-FEC254FD0D05}"/>
                </a:ext>
              </a:extLst>
            </p:cNvPr>
            <p:cNvSpPr>
              <a:spLocks/>
            </p:cNvSpPr>
            <p:nvPr/>
          </p:nvSpPr>
          <p:spPr bwMode="auto">
            <a:xfrm>
              <a:off x="5532" y="1316"/>
              <a:ext cx="135" cy="109"/>
            </a:xfrm>
            <a:custGeom>
              <a:avLst/>
              <a:gdLst>
                <a:gd name="T0" fmla="*/ 28 w 57"/>
                <a:gd name="T1" fmla="*/ 0 h 46"/>
                <a:gd name="T2" fmla="*/ 0 w 57"/>
                <a:gd name="T3" fmla="*/ 0 h 46"/>
                <a:gd name="T4" fmla="*/ 57 w 57"/>
                <a:gd name="T5" fmla="*/ 46 h 46"/>
                <a:gd name="T6" fmla="*/ 28 w 57"/>
                <a:gd name="T7" fmla="*/ 0 h 46"/>
              </a:gdLst>
              <a:ahLst/>
              <a:cxnLst>
                <a:cxn ang="0">
                  <a:pos x="T0" y="T1"/>
                </a:cxn>
                <a:cxn ang="0">
                  <a:pos x="T2" y="T3"/>
                </a:cxn>
                <a:cxn ang="0">
                  <a:pos x="T4" y="T5"/>
                </a:cxn>
                <a:cxn ang="0">
                  <a:pos x="T6" y="T7"/>
                </a:cxn>
              </a:cxnLst>
              <a:rect l="0" t="0" r="r" b="b"/>
              <a:pathLst>
                <a:path w="57" h="46">
                  <a:moveTo>
                    <a:pt x="28" y="0"/>
                  </a:moveTo>
                  <a:cubicBezTo>
                    <a:pt x="0" y="0"/>
                    <a:pt x="0" y="0"/>
                    <a:pt x="0" y="0"/>
                  </a:cubicBezTo>
                  <a:cubicBezTo>
                    <a:pt x="7" y="13"/>
                    <a:pt x="22" y="34"/>
                    <a:pt x="57" y="46"/>
                  </a:cubicBezTo>
                  <a:cubicBezTo>
                    <a:pt x="57" y="46"/>
                    <a:pt x="35" y="25"/>
                    <a:pt x="28" y="0"/>
                  </a:cubicBezTo>
                </a:path>
              </a:pathLst>
            </a:custGeom>
            <a:solidFill>
              <a:srgbClr val="F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2">
              <a:extLst>
                <a:ext uri="{FF2B5EF4-FFF2-40B4-BE49-F238E27FC236}">
                  <a16:creationId xmlns:a16="http://schemas.microsoft.com/office/drawing/2014/main" id="{172CCBB4-F65F-401B-9E83-4C104529A423}"/>
                </a:ext>
              </a:extLst>
            </p:cNvPr>
            <p:cNvSpPr>
              <a:spLocks/>
            </p:cNvSpPr>
            <p:nvPr/>
          </p:nvSpPr>
          <p:spPr bwMode="auto">
            <a:xfrm>
              <a:off x="5389" y="972"/>
              <a:ext cx="345" cy="344"/>
            </a:xfrm>
            <a:custGeom>
              <a:avLst/>
              <a:gdLst>
                <a:gd name="T0" fmla="*/ 133 w 145"/>
                <a:gd name="T1" fmla="*/ 145 h 145"/>
                <a:gd name="T2" fmla="*/ 12 w 145"/>
                <a:gd name="T3" fmla="*/ 145 h 145"/>
                <a:gd name="T4" fmla="*/ 0 w 145"/>
                <a:gd name="T5" fmla="*/ 133 h 145"/>
                <a:gd name="T6" fmla="*/ 0 w 145"/>
                <a:gd name="T7" fmla="*/ 13 h 145"/>
                <a:gd name="T8" fmla="*/ 12 w 145"/>
                <a:gd name="T9" fmla="*/ 0 h 145"/>
                <a:gd name="T10" fmla="*/ 133 w 145"/>
                <a:gd name="T11" fmla="*/ 0 h 145"/>
                <a:gd name="T12" fmla="*/ 145 w 145"/>
                <a:gd name="T13" fmla="*/ 13 h 145"/>
                <a:gd name="T14" fmla="*/ 145 w 145"/>
                <a:gd name="T15" fmla="*/ 133 h 145"/>
                <a:gd name="T16" fmla="*/ 133 w 145"/>
                <a:gd name="T1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33" y="145"/>
                  </a:moveTo>
                  <a:cubicBezTo>
                    <a:pt x="12" y="145"/>
                    <a:pt x="12" y="145"/>
                    <a:pt x="12" y="145"/>
                  </a:cubicBezTo>
                  <a:cubicBezTo>
                    <a:pt x="6" y="145"/>
                    <a:pt x="0" y="139"/>
                    <a:pt x="0" y="133"/>
                  </a:cubicBezTo>
                  <a:cubicBezTo>
                    <a:pt x="0" y="13"/>
                    <a:pt x="0" y="13"/>
                    <a:pt x="0" y="13"/>
                  </a:cubicBezTo>
                  <a:cubicBezTo>
                    <a:pt x="0" y="6"/>
                    <a:pt x="6" y="0"/>
                    <a:pt x="12" y="0"/>
                  </a:cubicBezTo>
                  <a:cubicBezTo>
                    <a:pt x="133" y="0"/>
                    <a:pt x="133" y="0"/>
                    <a:pt x="133" y="0"/>
                  </a:cubicBezTo>
                  <a:cubicBezTo>
                    <a:pt x="139" y="0"/>
                    <a:pt x="145" y="6"/>
                    <a:pt x="145" y="13"/>
                  </a:cubicBezTo>
                  <a:cubicBezTo>
                    <a:pt x="145" y="133"/>
                    <a:pt x="145" y="133"/>
                    <a:pt x="145" y="133"/>
                  </a:cubicBezTo>
                  <a:cubicBezTo>
                    <a:pt x="145" y="139"/>
                    <a:pt x="139" y="145"/>
                    <a:pt x="133" y="145"/>
                  </a:cubicBezTo>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43">
              <a:extLst>
                <a:ext uri="{FF2B5EF4-FFF2-40B4-BE49-F238E27FC236}">
                  <a16:creationId xmlns:a16="http://schemas.microsoft.com/office/drawing/2014/main" id="{14BFF63D-F0FA-4E17-A844-F4512E06084A}"/>
                </a:ext>
              </a:extLst>
            </p:cNvPr>
            <p:cNvSpPr>
              <a:spLocks/>
            </p:cNvSpPr>
            <p:nvPr/>
          </p:nvSpPr>
          <p:spPr bwMode="auto">
            <a:xfrm>
              <a:off x="5389" y="972"/>
              <a:ext cx="345" cy="344"/>
            </a:xfrm>
            <a:custGeom>
              <a:avLst/>
              <a:gdLst>
                <a:gd name="T0" fmla="*/ 133 w 145"/>
                <a:gd name="T1" fmla="*/ 0 h 145"/>
                <a:gd name="T2" fmla="*/ 50 w 145"/>
                <a:gd name="T3" fmla="*/ 0 h 145"/>
                <a:gd name="T4" fmla="*/ 49 w 145"/>
                <a:gd name="T5" fmla="*/ 0 h 145"/>
                <a:gd name="T6" fmla="*/ 12 w 145"/>
                <a:gd name="T7" fmla="*/ 0 h 145"/>
                <a:gd name="T8" fmla="*/ 2 w 145"/>
                <a:gd name="T9" fmla="*/ 6 h 145"/>
                <a:gd name="T10" fmla="*/ 1 w 145"/>
                <a:gd name="T11" fmla="*/ 8 h 145"/>
                <a:gd name="T12" fmla="*/ 0 w 145"/>
                <a:gd name="T13" fmla="*/ 13 h 145"/>
                <a:gd name="T14" fmla="*/ 0 w 145"/>
                <a:gd name="T15" fmla="*/ 133 h 145"/>
                <a:gd name="T16" fmla="*/ 12 w 145"/>
                <a:gd name="T17" fmla="*/ 145 h 145"/>
                <a:gd name="T18" fmla="*/ 133 w 145"/>
                <a:gd name="T19" fmla="*/ 145 h 145"/>
                <a:gd name="T20" fmla="*/ 145 w 145"/>
                <a:gd name="T21" fmla="*/ 133 h 145"/>
                <a:gd name="T22" fmla="*/ 145 w 145"/>
                <a:gd name="T23" fmla="*/ 13 h 145"/>
                <a:gd name="T24" fmla="*/ 133 w 145"/>
                <a:gd name="T2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5">
                  <a:moveTo>
                    <a:pt x="133" y="0"/>
                  </a:moveTo>
                  <a:cubicBezTo>
                    <a:pt x="50" y="0"/>
                    <a:pt x="50" y="0"/>
                    <a:pt x="50" y="0"/>
                  </a:cubicBezTo>
                  <a:cubicBezTo>
                    <a:pt x="49" y="0"/>
                    <a:pt x="49" y="0"/>
                    <a:pt x="49" y="0"/>
                  </a:cubicBezTo>
                  <a:cubicBezTo>
                    <a:pt x="12" y="0"/>
                    <a:pt x="12" y="0"/>
                    <a:pt x="12" y="0"/>
                  </a:cubicBezTo>
                  <a:cubicBezTo>
                    <a:pt x="8" y="0"/>
                    <a:pt x="4" y="3"/>
                    <a:pt x="2" y="6"/>
                  </a:cubicBezTo>
                  <a:cubicBezTo>
                    <a:pt x="1" y="7"/>
                    <a:pt x="1" y="8"/>
                    <a:pt x="1" y="8"/>
                  </a:cubicBezTo>
                  <a:cubicBezTo>
                    <a:pt x="0" y="10"/>
                    <a:pt x="0" y="11"/>
                    <a:pt x="0" y="13"/>
                  </a:cubicBezTo>
                  <a:cubicBezTo>
                    <a:pt x="0" y="133"/>
                    <a:pt x="0" y="133"/>
                    <a:pt x="0" y="133"/>
                  </a:cubicBezTo>
                  <a:cubicBezTo>
                    <a:pt x="0" y="139"/>
                    <a:pt x="6" y="145"/>
                    <a:pt x="12" y="145"/>
                  </a:cubicBezTo>
                  <a:cubicBezTo>
                    <a:pt x="133" y="145"/>
                    <a:pt x="133" y="145"/>
                    <a:pt x="133" y="145"/>
                  </a:cubicBezTo>
                  <a:cubicBezTo>
                    <a:pt x="139" y="145"/>
                    <a:pt x="145" y="139"/>
                    <a:pt x="145" y="133"/>
                  </a:cubicBezTo>
                  <a:cubicBezTo>
                    <a:pt x="145" y="13"/>
                    <a:pt x="145" y="13"/>
                    <a:pt x="145" y="13"/>
                  </a:cubicBezTo>
                  <a:cubicBezTo>
                    <a:pt x="145" y="6"/>
                    <a:pt x="139" y="0"/>
                    <a:pt x="133" y="0"/>
                  </a:cubicBezTo>
                </a:path>
              </a:pathLst>
            </a:custGeom>
            <a:solidFill>
              <a:srgbClr val="F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44">
              <a:extLst>
                <a:ext uri="{FF2B5EF4-FFF2-40B4-BE49-F238E27FC236}">
                  <a16:creationId xmlns:a16="http://schemas.microsoft.com/office/drawing/2014/main" id="{9C812EBB-53F5-420B-9D1C-74059D779C40}"/>
                </a:ext>
              </a:extLst>
            </p:cNvPr>
            <p:cNvSpPr>
              <a:spLocks noEditPoints="1"/>
            </p:cNvSpPr>
            <p:nvPr/>
          </p:nvSpPr>
          <p:spPr bwMode="auto">
            <a:xfrm>
              <a:off x="5503" y="1067"/>
              <a:ext cx="119" cy="135"/>
            </a:xfrm>
            <a:custGeom>
              <a:avLst/>
              <a:gdLst>
                <a:gd name="T0" fmla="*/ 93 w 119"/>
                <a:gd name="T1" fmla="*/ 135 h 135"/>
                <a:gd name="T2" fmla="*/ 81 w 119"/>
                <a:gd name="T3" fmla="*/ 102 h 135"/>
                <a:gd name="T4" fmla="*/ 36 w 119"/>
                <a:gd name="T5" fmla="*/ 102 h 135"/>
                <a:gd name="T6" fmla="*/ 24 w 119"/>
                <a:gd name="T7" fmla="*/ 135 h 135"/>
                <a:gd name="T8" fmla="*/ 0 w 119"/>
                <a:gd name="T9" fmla="*/ 135 h 135"/>
                <a:gd name="T10" fmla="*/ 48 w 119"/>
                <a:gd name="T11" fmla="*/ 0 h 135"/>
                <a:gd name="T12" fmla="*/ 72 w 119"/>
                <a:gd name="T13" fmla="*/ 0 h 135"/>
                <a:gd name="T14" fmla="*/ 119 w 119"/>
                <a:gd name="T15" fmla="*/ 135 h 135"/>
                <a:gd name="T16" fmla="*/ 93 w 119"/>
                <a:gd name="T17" fmla="*/ 135 h 135"/>
                <a:gd name="T18" fmla="*/ 60 w 119"/>
                <a:gd name="T19" fmla="*/ 40 h 135"/>
                <a:gd name="T20" fmla="*/ 45 w 119"/>
                <a:gd name="T21" fmla="*/ 78 h 135"/>
                <a:gd name="T22" fmla="*/ 74 w 119"/>
                <a:gd name="T23" fmla="*/ 78 h 135"/>
                <a:gd name="T24" fmla="*/ 60 w 119"/>
                <a:gd name="T25" fmla="*/ 4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35">
                  <a:moveTo>
                    <a:pt x="93" y="135"/>
                  </a:moveTo>
                  <a:lnTo>
                    <a:pt x="81" y="102"/>
                  </a:lnTo>
                  <a:lnTo>
                    <a:pt x="36" y="102"/>
                  </a:lnTo>
                  <a:lnTo>
                    <a:pt x="24" y="135"/>
                  </a:lnTo>
                  <a:lnTo>
                    <a:pt x="0" y="135"/>
                  </a:lnTo>
                  <a:lnTo>
                    <a:pt x="48" y="0"/>
                  </a:lnTo>
                  <a:lnTo>
                    <a:pt x="72" y="0"/>
                  </a:lnTo>
                  <a:lnTo>
                    <a:pt x="119" y="135"/>
                  </a:lnTo>
                  <a:lnTo>
                    <a:pt x="93" y="135"/>
                  </a:lnTo>
                  <a:close/>
                  <a:moveTo>
                    <a:pt x="60" y="40"/>
                  </a:moveTo>
                  <a:lnTo>
                    <a:pt x="45" y="78"/>
                  </a:lnTo>
                  <a:lnTo>
                    <a:pt x="74" y="78"/>
                  </a:lnTo>
                  <a:lnTo>
                    <a:pt x="60" y="40"/>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5">
              <a:extLst>
                <a:ext uri="{FF2B5EF4-FFF2-40B4-BE49-F238E27FC236}">
                  <a16:creationId xmlns:a16="http://schemas.microsoft.com/office/drawing/2014/main" id="{DC392C55-D6A0-4AF2-BA44-1B2FE9487FA0}"/>
                </a:ext>
              </a:extLst>
            </p:cNvPr>
            <p:cNvSpPr>
              <a:spLocks/>
            </p:cNvSpPr>
            <p:nvPr/>
          </p:nvSpPr>
          <p:spPr bwMode="auto">
            <a:xfrm>
              <a:off x="6282" y="2038"/>
              <a:ext cx="136" cy="126"/>
            </a:xfrm>
            <a:custGeom>
              <a:avLst/>
              <a:gdLst>
                <a:gd name="T0" fmla="*/ 50 w 57"/>
                <a:gd name="T1" fmla="*/ 1 h 53"/>
                <a:gd name="T2" fmla="*/ 0 w 57"/>
                <a:gd name="T3" fmla="*/ 47 h 53"/>
                <a:gd name="T4" fmla="*/ 7 w 57"/>
                <a:gd name="T5" fmla="*/ 53 h 53"/>
                <a:gd name="T6" fmla="*/ 55 w 57"/>
                <a:gd name="T7" fmla="*/ 7 h 53"/>
                <a:gd name="T8" fmla="*/ 55 w 57"/>
                <a:gd name="T9" fmla="*/ 1 h 53"/>
                <a:gd name="T10" fmla="*/ 50 w 57"/>
                <a:gd name="T11" fmla="*/ 1 h 53"/>
              </a:gdLst>
              <a:ahLst/>
              <a:cxnLst>
                <a:cxn ang="0">
                  <a:pos x="T0" y="T1"/>
                </a:cxn>
                <a:cxn ang="0">
                  <a:pos x="T2" y="T3"/>
                </a:cxn>
                <a:cxn ang="0">
                  <a:pos x="T4" y="T5"/>
                </a:cxn>
                <a:cxn ang="0">
                  <a:pos x="T6" y="T7"/>
                </a:cxn>
                <a:cxn ang="0">
                  <a:pos x="T8" y="T9"/>
                </a:cxn>
                <a:cxn ang="0">
                  <a:pos x="T10" y="T11"/>
                </a:cxn>
              </a:cxnLst>
              <a:rect l="0" t="0" r="r" b="b"/>
              <a:pathLst>
                <a:path w="57" h="53">
                  <a:moveTo>
                    <a:pt x="50" y="1"/>
                  </a:moveTo>
                  <a:cubicBezTo>
                    <a:pt x="0" y="47"/>
                    <a:pt x="0" y="47"/>
                    <a:pt x="0" y="47"/>
                  </a:cubicBezTo>
                  <a:cubicBezTo>
                    <a:pt x="7" y="53"/>
                    <a:pt x="7" y="53"/>
                    <a:pt x="7" y="53"/>
                  </a:cubicBezTo>
                  <a:cubicBezTo>
                    <a:pt x="55" y="7"/>
                    <a:pt x="55" y="7"/>
                    <a:pt x="55" y="7"/>
                  </a:cubicBezTo>
                  <a:cubicBezTo>
                    <a:pt x="57" y="5"/>
                    <a:pt x="57" y="3"/>
                    <a:pt x="55" y="1"/>
                  </a:cubicBezTo>
                  <a:cubicBezTo>
                    <a:pt x="54" y="0"/>
                    <a:pt x="51" y="0"/>
                    <a:pt x="50" y="1"/>
                  </a:cubicBez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6">
              <a:extLst>
                <a:ext uri="{FF2B5EF4-FFF2-40B4-BE49-F238E27FC236}">
                  <a16:creationId xmlns:a16="http://schemas.microsoft.com/office/drawing/2014/main" id="{EA5F4A12-555B-4B8F-AD15-4AD99A44E89E}"/>
                </a:ext>
              </a:extLst>
            </p:cNvPr>
            <p:cNvSpPr>
              <a:spLocks/>
            </p:cNvSpPr>
            <p:nvPr/>
          </p:nvSpPr>
          <p:spPr bwMode="auto">
            <a:xfrm>
              <a:off x="6235" y="2088"/>
              <a:ext cx="228" cy="121"/>
            </a:xfrm>
            <a:custGeom>
              <a:avLst/>
              <a:gdLst>
                <a:gd name="T0" fmla="*/ 0 w 96"/>
                <a:gd name="T1" fmla="*/ 17 h 51"/>
                <a:gd name="T2" fmla="*/ 29 w 96"/>
                <a:gd name="T3" fmla="*/ 4 h 51"/>
                <a:gd name="T4" fmla="*/ 64 w 96"/>
                <a:gd name="T5" fmla="*/ 2 h 51"/>
                <a:gd name="T6" fmla="*/ 95 w 96"/>
                <a:gd name="T7" fmla="*/ 38 h 51"/>
                <a:gd name="T8" fmla="*/ 56 w 96"/>
                <a:gd name="T9" fmla="*/ 51 h 51"/>
                <a:gd name="T10" fmla="*/ 39 w 96"/>
                <a:gd name="T11" fmla="*/ 41 h 51"/>
                <a:gd name="T12" fmla="*/ 12 w 96"/>
                <a:gd name="T13" fmla="*/ 51 h 51"/>
                <a:gd name="T14" fmla="*/ 0 w 96"/>
                <a:gd name="T15" fmla="*/ 17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1">
                  <a:moveTo>
                    <a:pt x="0" y="17"/>
                  </a:moveTo>
                  <a:cubicBezTo>
                    <a:pt x="29" y="4"/>
                    <a:pt x="29" y="4"/>
                    <a:pt x="29" y="4"/>
                  </a:cubicBezTo>
                  <a:cubicBezTo>
                    <a:pt x="29" y="4"/>
                    <a:pt x="54" y="0"/>
                    <a:pt x="64" y="2"/>
                  </a:cubicBezTo>
                  <a:cubicBezTo>
                    <a:pt x="74" y="4"/>
                    <a:pt x="96" y="34"/>
                    <a:pt x="95" y="38"/>
                  </a:cubicBezTo>
                  <a:cubicBezTo>
                    <a:pt x="95" y="42"/>
                    <a:pt x="57" y="51"/>
                    <a:pt x="56" y="51"/>
                  </a:cubicBezTo>
                  <a:cubicBezTo>
                    <a:pt x="55" y="51"/>
                    <a:pt x="39" y="41"/>
                    <a:pt x="39" y="41"/>
                  </a:cubicBezTo>
                  <a:cubicBezTo>
                    <a:pt x="12" y="51"/>
                    <a:pt x="12" y="51"/>
                    <a:pt x="12" y="51"/>
                  </a:cubicBezTo>
                  <a:lnTo>
                    <a:pt x="0" y="17"/>
                  </a:lnTo>
                  <a:close/>
                </a:path>
              </a:pathLst>
            </a:custGeom>
            <a:solidFill>
              <a:srgbClr val="E4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47">
              <a:extLst>
                <a:ext uri="{FF2B5EF4-FFF2-40B4-BE49-F238E27FC236}">
                  <a16:creationId xmlns:a16="http://schemas.microsoft.com/office/drawing/2014/main" id="{3353FD74-A878-435E-AA0F-D14C84D5457C}"/>
                </a:ext>
              </a:extLst>
            </p:cNvPr>
            <p:cNvSpPr>
              <a:spLocks/>
            </p:cNvSpPr>
            <p:nvPr/>
          </p:nvSpPr>
          <p:spPr bwMode="auto">
            <a:xfrm>
              <a:off x="5639" y="3441"/>
              <a:ext cx="85" cy="190"/>
            </a:xfrm>
            <a:custGeom>
              <a:avLst/>
              <a:gdLst>
                <a:gd name="T0" fmla="*/ 0 w 85"/>
                <a:gd name="T1" fmla="*/ 190 h 190"/>
                <a:gd name="T2" fmla="*/ 76 w 85"/>
                <a:gd name="T3" fmla="*/ 179 h 190"/>
                <a:gd name="T4" fmla="*/ 85 w 85"/>
                <a:gd name="T5" fmla="*/ 0 h 190"/>
                <a:gd name="T6" fmla="*/ 12 w 85"/>
                <a:gd name="T7" fmla="*/ 10 h 190"/>
                <a:gd name="T8" fmla="*/ 0 w 85"/>
                <a:gd name="T9" fmla="*/ 190 h 190"/>
              </a:gdLst>
              <a:ahLst/>
              <a:cxnLst>
                <a:cxn ang="0">
                  <a:pos x="T0" y="T1"/>
                </a:cxn>
                <a:cxn ang="0">
                  <a:pos x="T2" y="T3"/>
                </a:cxn>
                <a:cxn ang="0">
                  <a:pos x="T4" y="T5"/>
                </a:cxn>
                <a:cxn ang="0">
                  <a:pos x="T6" y="T7"/>
                </a:cxn>
                <a:cxn ang="0">
                  <a:pos x="T8" y="T9"/>
                </a:cxn>
              </a:cxnLst>
              <a:rect l="0" t="0" r="r" b="b"/>
              <a:pathLst>
                <a:path w="85" h="190">
                  <a:moveTo>
                    <a:pt x="0" y="190"/>
                  </a:moveTo>
                  <a:lnTo>
                    <a:pt x="76" y="179"/>
                  </a:lnTo>
                  <a:lnTo>
                    <a:pt x="85" y="0"/>
                  </a:lnTo>
                  <a:lnTo>
                    <a:pt x="12" y="10"/>
                  </a:lnTo>
                  <a:lnTo>
                    <a:pt x="0" y="190"/>
                  </a:lnTo>
                  <a:close/>
                </a:path>
              </a:pathLst>
            </a:custGeom>
            <a:solidFill>
              <a:srgbClr val="EBB3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8">
              <a:extLst>
                <a:ext uri="{FF2B5EF4-FFF2-40B4-BE49-F238E27FC236}">
                  <a16:creationId xmlns:a16="http://schemas.microsoft.com/office/drawing/2014/main" id="{D1CB7A89-B146-46AD-9839-42F04FEB1BF0}"/>
                </a:ext>
              </a:extLst>
            </p:cNvPr>
            <p:cNvSpPr>
              <a:spLocks/>
            </p:cNvSpPr>
            <p:nvPr/>
          </p:nvSpPr>
          <p:spPr bwMode="auto">
            <a:xfrm>
              <a:off x="5639" y="3441"/>
              <a:ext cx="85" cy="190"/>
            </a:xfrm>
            <a:custGeom>
              <a:avLst/>
              <a:gdLst>
                <a:gd name="T0" fmla="*/ 0 w 85"/>
                <a:gd name="T1" fmla="*/ 190 h 190"/>
                <a:gd name="T2" fmla="*/ 76 w 85"/>
                <a:gd name="T3" fmla="*/ 179 h 190"/>
                <a:gd name="T4" fmla="*/ 85 w 85"/>
                <a:gd name="T5" fmla="*/ 0 h 190"/>
                <a:gd name="T6" fmla="*/ 12 w 85"/>
                <a:gd name="T7" fmla="*/ 10 h 190"/>
                <a:gd name="T8" fmla="*/ 0 w 85"/>
                <a:gd name="T9" fmla="*/ 190 h 190"/>
              </a:gdLst>
              <a:ahLst/>
              <a:cxnLst>
                <a:cxn ang="0">
                  <a:pos x="T0" y="T1"/>
                </a:cxn>
                <a:cxn ang="0">
                  <a:pos x="T2" y="T3"/>
                </a:cxn>
                <a:cxn ang="0">
                  <a:pos x="T4" y="T5"/>
                </a:cxn>
                <a:cxn ang="0">
                  <a:pos x="T6" y="T7"/>
                </a:cxn>
                <a:cxn ang="0">
                  <a:pos x="T8" y="T9"/>
                </a:cxn>
              </a:cxnLst>
              <a:rect l="0" t="0" r="r" b="b"/>
              <a:pathLst>
                <a:path w="85" h="190">
                  <a:moveTo>
                    <a:pt x="0" y="190"/>
                  </a:moveTo>
                  <a:lnTo>
                    <a:pt x="76" y="179"/>
                  </a:lnTo>
                  <a:lnTo>
                    <a:pt x="85" y="0"/>
                  </a:lnTo>
                  <a:lnTo>
                    <a:pt x="12" y="10"/>
                  </a:lnTo>
                  <a:lnTo>
                    <a:pt x="0" y="1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9">
              <a:extLst>
                <a:ext uri="{FF2B5EF4-FFF2-40B4-BE49-F238E27FC236}">
                  <a16:creationId xmlns:a16="http://schemas.microsoft.com/office/drawing/2014/main" id="{2D4E19EA-E6D8-4663-8C72-D7EC0FAFA38C}"/>
                </a:ext>
              </a:extLst>
            </p:cNvPr>
            <p:cNvSpPr>
              <a:spLocks/>
            </p:cNvSpPr>
            <p:nvPr/>
          </p:nvSpPr>
          <p:spPr bwMode="auto">
            <a:xfrm>
              <a:off x="5154" y="2432"/>
              <a:ext cx="758" cy="1088"/>
            </a:xfrm>
            <a:custGeom>
              <a:avLst/>
              <a:gdLst>
                <a:gd name="T0" fmla="*/ 205 w 319"/>
                <a:gd name="T1" fmla="*/ 59 h 458"/>
                <a:gd name="T2" fmla="*/ 198 w 319"/>
                <a:gd name="T3" fmla="*/ 11 h 458"/>
                <a:gd name="T4" fmla="*/ 19 w 319"/>
                <a:gd name="T5" fmla="*/ 0 h 458"/>
                <a:gd name="T6" fmla="*/ 15 w 319"/>
                <a:gd name="T7" fmla="*/ 128 h 458"/>
                <a:gd name="T8" fmla="*/ 167 w 319"/>
                <a:gd name="T9" fmla="*/ 158 h 458"/>
                <a:gd name="T10" fmla="*/ 222 w 319"/>
                <a:gd name="T11" fmla="*/ 157 h 458"/>
                <a:gd name="T12" fmla="*/ 200 w 319"/>
                <a:gd name="T13" fmla="*/ 454 h 458"/>
                <a:gd name="T14" fmla="*/ 259 w 319"/>
                <a:gd name="T15" fmla="*/ 458 h 458"/>
                <a:gd name="T16" fmla="*/ 313 w 319"/>
                <a:gd name="T17" fmla="*/ 146 h 458"/>
                <a:gd name="T18" fmla="*/ 205 w 319"/>
                <a:gd name="T19" fmla="*/ 5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 h="458">
                  <a:moveTo>
                    <a:pt x="205" y="59"/>
                  </a:moveTo>
                  <a:cubicBezTo>
                    <a:pt x="198" y="11"/>
                    <a:pt x="198" y="11"/>
                    <a:pt x="198" y="11"/>
                  </a:cubicBezTo>
                  <a:cubicBezTo>
                    <a:pt x="19" y="0"/>
                    <a:pt x="19" y="0"/>
                    <a:pt x="19" y="0"/>
                  </a:cubicBezTo>
                  <a:cubicBezTo>
                    <a:pt x="19" y="0"/>
                    <a:pt x="0" y="101"/>
                    <a:pt x="15" y="128"/>
                  </a:cubicBezTo>
                  <a:cubicBezTo>
                    <a:pt x="33" y="163"/>
                    <a:pt x="110" y="160"/>
                    <a:pt x="167" y="158"/>
                  </a:cubicBezTo>
                  <a:cubicBezTo>
                    <a:pt x="190" y="157"/>
                    <a:pt x="210" y="156"/>
                    <a:pt x="222" y="157"/>
                  </a:cubicBezTo>
                  <a:cubicBezTo>
                    <a:pt x="198" y="258"/>
                    <a:pt x="200" y="454"/>
                    <a:pt x="200" y="454"/>
                  </a:cubicBezTo>
                  <a:cubicBezTo>
                    <a:pt x="259" y="458"/>
                    <a:pt x="259" y="458"/>
                    <a:pt x="259" y="458"/>
                  </a:cubicBezTo>
                  <a:cubicBezTo>
                    <a:pt x="259" y="458"/>
                    <a:pt x="304" y="247"/>
                    <a:pt x="313" y="146"/>
                  </a:cubicBezTo>
                  <a:cubicBezTo>
                    <a:pt x="319" y="78"/>
                    <a:pt x="263" y="80"/>
                    <a:pt x="205" y="59"/>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0">
              <a:extLst>
                <a:ext uri="{FF2B5EF4-FFF2-40B4-BE49-F238E27FC236}">
                  <a16:creationId xmlns:a16="http://schemas.microsoft.com/office/drawing/2014/main" id="{FC527DF2-F90D-4F83-AA27-AF9AEA9C219B}"/>
                </a:ext>
              </a:extLst>
            </p:cNvPr>
            <p:cNvSpPr>
              <a:spLocks/>
            </p:cNvSpPr>
            <p:nvPr/>
          </p:nvSpPr>
          <p:spPr bwMode="auto">
            <a:xfrm>
              <a:off x="5610" y="3446"/>
              <a:ext cx="185" cy="81"/>
            </a:xfrm>
            <a:custGeom>
              <a:avLst/>
              <a:gdLst>
                <a:gd name="T0" fmla="*/ 3 w 185"/>
                <a:gd name="T1" fmla="*/ 71 h 81"/>
                <a:gd name="T2" fmla="*/ 171 w 185"/>
                <a:gd name="T3" fmla="*/ 81 h 81"/>
                <a:gd name="T4" fmla="*/ 185 w 185"/>
                <a:gd name="T5" fmla="*/ 10 h 81"/>
                <a:gd name="T6" fmla="*/ 0 w 185"/>
                <a:gd name="T7" fmla="*/ 0 h 81"/>
                <a:gd name="T8" fmla="*/ 3 w 185"/>
                <a:gd name="T9" fmla="*/ 71 h 81"/>
              </a:gdLst>
              <a:ahLst/>
              <a:cxnLst>
                <a:cxn ang="0">
                  <a:pos x="T0" y="T1"/>
                </a:cxn>
                <a:cxn ang="0">
                  <a:pos x="T2" y="T3"/>
                </a:cxn>
                <a:cxn ang="0">
                  <a:pos x="T4" y="T5"/>
                </a:cxn>
                <a:cxn ang="0">
                  <a:pos x="T6" y="T7"/>
                </a:cxn>
                <a:cxn ang="0">
                  <a:pos x="T8" y="T9"/>
                </a:cxn>
              </a:cxnLst>
              <a:rect l="0" t="0" r="r" b="b"/>
              <a:pathLst>
                <a:path w="185" h="81">
                  <a:moveTo>
                    <a:pt x="3" y="71"/>
                  </a:moveTo>
                  <a:lnTo>
                    <a:pt x="171" y="81"/>
                  </a:lnTo>
                  <a:lnTo>
                    <a:pt x="185" y="10"/>
                  </a:lnTo>
                  <a:lnTo>
                    <a:pt x="0" y="0"/>
                  </a:lnTo>
                  <a:lnTo>
                    <a:pt x="3" y="71"/>
                  </a:ln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51">
              <a:extLst>
                <a:ext uri="{FF2B5EF4-FFF2-40B4-BE49-F238E27FC236}">
                  <a16:creationId xmlns:a16="http://schemas.microsoft.com/office/drawing/2014/main" id="{B52E2E16-23F8-4B64-AF35-5B9CCE63E500}"/>
                </a:ext>
              </a:extLst>
            </p:cNvPr>
            <p:cNvSpPr>
              <a:spLocks/>
            </p:cNvSpPr>
            <p:nvPr/>
          </p:nvSpPr>
          <p:spPr bwMode="auto">
            <a:xfrm>
              <a:off x="5610" y="3446"/>
              <a:ext cx="185" cy="81"/>
            </a:xfrm>
            <a:custGeom>
              <a:avLst/>
              <a:gdLst>
                <a:gd name="T0" fmla="*/ 3 w 185"/>
                <a:gd name="T1" fmla="*/ 71 h 81"/>
                <a:gd name="T2" fmla="*/ 171 w 185"/>
                <a:gd name="T3" fmla="*/ 81 h 81"/>
                <a:gd name="T4" fmla="*/ 185 w 185"/>
                <a:gd name="T5" fmla="*/ 10 h 81"/>
                <a:gd name="T6" fmla="*/ 0 w 185"/>
                <a:gd name="T7" fmla="*/ 0 h 81"/>
                <a:gd name="T8" fmla="*/ 3 w 185"/>
                <a:gd name="T9" fmla="*/ 71 h 81"/>
              </a:gdLst>
              <a:ahLst/>
              <a:cxnLst>
                <a:cxn ang="0">
                  <a:pos x="T0" y="T1"/>
                </a:cxn>
                <a:cxn ang="0">
                  <a:pos x="T2" y="T3"/>
                </a:cxn>
                <a:cxn ang="0">
                  <a:pos x="T4" y="T5"/>
                </a:cxn>
                <a:cxn ang="0">
                  <a:pos x="T6" y="T7"/>
                </a:cxn>
                <a:cxn ang="0">
                  <a:pos x="T8" y="T9"/>
                </a:cxn>
              </a:cxnLst>
              <a:rect l="0" t="0" r="r" b="b"/>
              <a:pathLst>
                <a:path w="185" h="81">
                  <a:moveTo>
                    <a:pt x="3" y="71"/>
                  </a:moveTo>
                  <a:lnTo>
                    <a:pt x="171" y="81"/>
                  </a:lnTo>
                  <a:lnTo>
                    <a:pt x="185" y="10"/>
                  </a:lnTo>
                  <a:lnTo>
                    <a:pt x="0" y="0"/>
                  </a:lnTo>
                  <a:lnTo>
                    <a:pt x="3"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52">
              <a:extLst>
                <a:ext uri="{FF2B5EF4-FFF2-40B4-BE49-F238E27FC236}">
                  <a16:creationId xmlns:a16="http://schemas.microsoft.com/office/drawing/2014/main" id="{9EE7B44C-05D7-43CA-9A02-9B289957CA15}"/>
                </a:ext>
              </a:extLst>
            </p:cNvPr>
            <p:cNvSpPr>
              <a:spLocks/>
            </p:cNvSpPr>
            <p:nvPr/>
          </p:nvSpPr>
          <p:spPr bwMode="auto">
            <a:xfrm>
              <a:off x="5610" y="3446"/>
              <a:ext cx="185" cy="81"/>
            </a:xfrm>
            <a:custGeom>
              <a:avLst/>
              <a:gdLst>
                <a:gd name="T0" fmla="*/ 0 w 78"/>
                <a:gd name="T1" fmla="*/ 0 h 34"/>
                <a:gd name="T2" fmla="*/ 1 w 78"/>
                <a:gd name="T3" fmla="*/ 23 h 34"/>
                <a:gd name="T4" fmla="*/ 52 w 78"/>
                <a:gd name="T5" fmla="*/ 28 h 34"/>
                <a:gd name="T6" fmla="*/ 65 w 78"/>
                <a:gd name="T7" fmla="*/ 34 h 34"/>
                <a:gd name="T8" fmla="*/ 72 w 78"/>
                <a:gd name="T9" fmla="*/ 34 h 34"/>
                <a:gd name="T10" fmla="*/ 78 w 78"/>
                <a:gd name="T11" fmla="*/ 4 h 34"/>
                <a:gd name="T12" fmla="*/ 72 w 78"/>
                <a:gd name="T13" fmla="*/ 4 h 34"/>
                <a:gd name="T14" fmla="*/ 8 w 78"/>
                <a:gd name="T15" fmla="*/ 1 h 34"/>
                <a:gd name="T16" fmla="*/ 0 w 7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0" y="0"/>
                  </a:moveTo>
                  <a:cubicBezTo>
                    <a:pt x="1" y="23"/>
                    <a:pt x="1" y="23"/>
                    <a:pt x="1" y="23"/>
                  </a:cubicBezTo>
                  <a:cubicBezTo>
                    <a:pt x="52" y="28"/>
                    <a:pt x="52" y="28"/>
                    <a:pt x="52" y="28"/>
                  </a:cubicBezTo>
                  <a:cubicBezTo>
                    <a:pt x="57" y="28"/>
                    <a:pt x="62" y="30"/>
                    <a:pt x="65" y="34"/>
                  </a:cubicBezTo>
                  <a:cubicBezTo>
                    <a:pt x="72" y="34"/>
                    <a:pt x="72" y="34"/>
                    <a:pt x="72" y="34"/>
                  </a:cubicBezTo>
                  <a:cubicBezTo>
                    <a:pt x="78" y="4"/>
                    <a:pt x="78" y="4"/>
                    <a:pt x="78" y="4"/>
                  </a:cubicBezTo>
                  <a:cubicBezTo>
                    <a:pt x="72" y="4"/>
                    <a:pt x="72" y="4"/>
                    <a:pt x="72" y="4"/>
                  </a:cubicBezTo>
                  <a:cubicBezTo>
                    <a:pt x="8" y="1"/>
                    <a:pt x="8" y="1"/>
                    <a:pt x="8" y="1"/>
                  </a:cubicBezTo>
                  <a:cubicBezTo>
                    <a:pt x="0" y="0"/>
                    <a:pt x="0" y="0"/>
                    <a:pt x="0" y="0"/>
                  </a:cubicBezTo>
                </a:path>
              </a:pathLst>
            </a:custGeom>
            <a:solidFill>
              <a:srgbClr val="F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3">
              <a:extLst>
                <a:ext uri="{FF2B5EF4-FFF2-40B4-BE49-F238E27FC236}">
                  <a16:creationId xmlns:a16="http://schemas.microsoft.com/office/drawing/2014/main" id="{B30A6454-D83C-4730-B979-00C6C188AC31}"/>
                </a:ext>
              </a:extLst>
            </p:cNvPr>
            <p:cNvSpPr>
              <a:spLocks/>
            </p:cNvSpPr>
            <p:nvPr/>
          </p:nvSpPr>
          <p:spPr bwMode="auto">
            <a:xfrm>
              <a:off x="5620" y="3605"/>
              <a:ext cx="228" cy="98"/>
            </a:xfrm>
            <a:custGeom>
              <a:avLst/>
              <a:gdLst>
                <a:gd name="T0" fmla="*/ 42 w 96"/>
                <a:gd name="T1" fmla="*/ 3 h 41"/>
                <a:gd name="T2" fmla="*/ 6 w 96"/>
                <a:gd name="T3" fmla="*/ 0 h 41"/>
                <a:gd name="T4" fmla="*/ 4 w 96"/>
                <a:gd name="T5" fmla="*/ 2 h 41"/>
                <a:gd name="T6" fmla="*/ 4 w 96"/>
                <a:gd name="T7" fmla="*/ 2 h 41"/>
                <a:gd name="T8" fmla="*/ 0 w 96"/>
                <a:gd name="T9" fmla="*/ 31 h 41"/>
                <a:gd name="T10" fmla="*/ 6 w 96"/>
                <a:gd name="T11" fmla="*/ 37 h 41"/>
                <a:gd name="T12" fmla="*/ 40 w 96"/>
                <a:gd name="T13" fmla="*/ 38 h 41"/>
                <a:gd name="T14" fmla="*/ 82 w 96"/>
                <a:gd name="T15" fmla="*/ 39 h 41"/>
                <a:gd name="T16" fmla="*/ 88 w 96"/>
                <a:gd name="T17" fmla="*/ 24 h 41"/>
                <a:gd name="T18" fmla="*/ 48 w 96"/>
                <a:gd name="T19" fmla="*/ 5 h 41"/>
                <a:gd name="T20" fmla="*/ 42 w 96"/>
                <a:gd name="T2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41">
                  <a:moveTo>
                    <a:pt x="42" y="3"/>
                  </a:moveTo>
                  <a:cubicBezTo>
                    <a:pt x="6" y="0"/>
                    <a:pt x="6" y="0"/>
                    <a:pt x="6" y="0"/>
                  </a:cubicBezTo>
                  <a:cubicBezTo>
                    <a:pt x="5" y="0"/>
                    <a:pt x="4" y="1"/>
                    <a:pt x="4" y="2"/>
                  </a:cubicBezTo>
                  <a:cubicBezTo>
                    <a:pt x="4" y="2"/>
                    <a:pt x="4" y="2"/>
                    <a:pt x="4" y="2"/>
                  </a:cubicBezTo>
                  <a:cubicBezTo>
                    <a:pt x="0" y="31"/>
                    <a:pt x="0" y="31"/>
                    <a:pt x="0" y="31"/>
                  </a:cubicBezTo>
                  <a:cubicBezTo>
                    <a:pt x="0" y="34"/>
                    <a:pt x="2" y="37"/>
                    <a:pt x="6" y="37"/>
                  </a:cubicBezTo>
                  <a:cubicBezTo>
                    <a:pt x="18" y="37"/>
                    <a:pt x="24" y="37"/>
                    <a:pt x="40" y="38"/>
                  </a:cubicBezTo>
                  <a:cubicBezTo>
                    <a:pt x="50" y="38"/>
                    <a:pt x="69" y="41"/>
                    <a:pt x="82" y="39"/>
                  </a:cubicBezTo>
                  <a:cubicBezTo>
                    <a:pt x="96" y="38"/>
                    <a:pt x="94" y="25"/>
                    <a:pt x="88" y="24"/>
                  </a:cubicBezTo>
                  <a:cubicBezTo>
                    <a:pt x="75" y="23"/>
                    <a:pt x="56" y="12"/>
                    <a:pt x="48" y="5"/>
                  </a:cubicBezTo>
                  <a:cubicBezTo>
                    <a:pt x="46" y="3"/>
                    <a:pt x="44" y="3"/>
                    <a:pt x="42" y="3"/>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54">
              <a:extLst>
                <a:ext uri="{FF2B5EF4-FFF2-40B4-BE49-F238E27FC236}">
                  <a16:creationId xmlns:a16="http://schemas.microsoft.com/office/drawing/2014/main" id="{7254FE42-8CFD-4ACA-982D-0834E7EE3872}"/>
                </a:ext>
              </a:extLst>
            </p:cNvPr>
            <p:cNvSpPr>
              <a:spLocks/>
            </p:cNvSpPr>
            <p:nvPr/>
          </p:nvSpPr>
          <p:spPr bwMode="auto">
            <a:xfrm>
              <a:off x="5814" y="3456"/>
              <a:ext cx="124" cy="180"/>
            </a:xfrm>
            <a:custGeom>
              <a:avLst/>
              <a:gdLst>
                <a:gd name="T0" fmla="*/ 0 w 124"/>
                <a:gd name="T1" fmla="*/ 173 h 180"/>
                <a:gd name="T2" fmla="*/ 76 w 124"/>
                <a:gd name="T3" fmla="*/ 180 h 180"/>
                <a:gd name="T4" fmla="*/ 124 w 124"/>
                <a:gd name="T5" fmla="*/ 7 h 180"/>
                <a:gd name="T6" fmla="*/ 48 w 124"/>
                <a:gd name="T7" fmla="*/ 0 h 180"/>
                <a:gd name="T8" fmla="*/ 0 w 124"/>
                <a:gd name="T9" fmla="*/ 173 h 180"/>
              </a:gdLst>
              <a:ahLst/>
              <a:cxnLst>
                <a:cxn ang="0">
                  <a:pos x="T0" y="T1"/>
                </a:cxn>
                <a:cxn ang="0">
                  <a:pos x="T2" y="T3"/>
                </a:cxn>
                <a:cxn ang="0">
                  <a:pos x="T4" y="T5"/>
                </a:cxn>
                <a:cxn ang="0">
                  <a:pos x="T6" y="T7"/>
                </a:cxn>
                <a:cxn ang="0">
                  <a:pos x="T8" y="T9"/>
                </a:cxn>
              </a:cxnLst>
              <a:rect l="0" t="0" r="r" b="b"/>
              <a:pathLst>
                <a:path w="124" h="180">
                  <a:moveTo>
                    <a:pt x="0" y="173"/>
                  </a:moveTo>
                  <a:lnTo>
                    <a:pt x="76" y="180"/>
                  </a:lnTo>
                  <a:lnTo>
                    <a:pt x="124" y="7"/>
                  </a:lnTo>
                  <a:lnTo>
                    <a:pt x="48" y="0"/>
                  </a:lnTo>
                  <a:lnTo>
                    <a:pt x="0" y="173"/>
                  </a:lnTo>
                  <a:close/>
                </a:path>
              </a:pathLst>
            </a:custGeom>
            <a:solidFill>
              <a:srgbClr val="EBB3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55">
              <a:extLst>
                <a:ext uri="{FF2B5EF4-FFF2-40B4-BE49-F238E27FC236}">
                  <a16:creationId xmlns:a16="http://schemas.microsoft.com/office/drawing/2014/main" id="{D1B30F28-364C-46AE-881F-284ED8A04F09}"/>
                </a:ext>
              </a:extLst>
            </p:cNvPr>
            <p:cNvSpPr>
              <a:spLocks/>
            </p:cNvSpPr>
            <p:nvPr/>
          </p:nvSpPr>
          <p:spPr bwMode="auto">
            <a:xfrm>
              <a:off x="5814" y="3456"/>
              <a:ext cx="124" cy="180"/>
            </a:xfrm>
            <a:custGeom>
              <a:avLst/>
              <a:gdLst>
                <a:gd name="T0" fmla="*/ 0 w 124"/>
                <a:gd name="T1" fmla="*/ 173 h 180"/>
                <a:gd name="T2" fmla="*/ 76 w 124"/>
                <a:gd name="T3" fmla="*/ 180 h 180"/>
                <a:gd name="T4" fmla="*/ 124 w 124"/>
                <a:gd name="T5" fmla="*/ 7 h 180"/>
                <a:gd name="T6" fmla="*/ 48 w 124"/>
                <a:gd name="T7" fmla="*/ 0 h 180"/>
                <a:gd name="T8" fmla="*/ 0 w 124"/>
                <a:gd name="T9" fmla="*/ 173 h 180"/>
              </a:gdLst>
              <a:ahLst/>
              <a:cxnLst>
                <a:cxn ang="0">
                  <a:pos x="T0" y="T1"/>
                </a:cxn>
                <a:cxn ang="0">
                  <a:pos x="T2" y="T3"/>
                </a:cxn>
                <a:cxn ang="0">
                  <a:pos x="T4" y="T5"/>
                </a:cxn>
                <a:cxn ang="0">
                  <a:pos x="T6" y="T7"/>
                </a:cxn>
                <a:cxn ang="0">
                  <a:pos x="T8" y="T9"/>
                </a:cxn>
              </a:cxnLst>
              <a:rect l="0" t="0" r="r" b="b"/>
              <a:pathLst>
                <a:path w="124" h="180">
                  <a:moveTo>
                    <a:pt x="0" y="173"/>
                  </a:moveTo>
                  <a:lnTo>
                    <a:pt x="76" y="180"/>
                  </a:lnTo>
                  <a:lnTo>
                    <a:pt x="124" y="7"/>
                  </a:lnTo>
                  <a:lnTo>
                    <a:pt x="48" y="0"/>
                  </a:lnTo>
                  <a:lnTo>
                    <a:pt x="0"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56">
              <a:extLst>
                <a:ext uri="{FF2B5EF4-FFF2-40B4-BE49-F238E27FC236}">
                  <a16:creationId xmlns:a16="http://schemas.microsoft.com/office/drawing/2014/main" id="{E8835383-35DD-4256-86E2-24CE127E61C9}"/>
                </a:ext>
              </a:extLst>
            </p:cNvPr>
            <p:cNvSpPr>
              <a:spLocks noEditPoints="1"/>
            </p:cNvSpPr>
            <p:nvPr/>
          </p:nvSpPr>
          <p:spPr bwMode="auto">
            <a:xfrm>
              <a:off x="5900" y="3610"/>
              <a:ext cx="40" cy="40"/>
            </a:xfrm>
            <a:custGeom>
              <a:avLst/>
              <a:gdLst>
                <a:gd name="T0" fmla="*/ 0 w 17"/>
                <a:gd name="T1" fmla="*/ 12 h 17"/>
                <a:gd name="T2" fmla="*/ 0 w 17"/>
                <a:gd name="T3" fmla="*/ 13 h 17"/>
                <a:gd name="T4" fmla="*/ 1 w 17"/>
                <a:gd name="T5" fmla="*/ 13 h 17"/>
                <a:gd name="T6" fmla="*/ 8 w 17"/>
                <a:gd name="T7" fmla="*/ 16 h 17"/>
                <a:gd name="T8" fmla="*/ 15 w 17"/>
                <a:gd name="T9" fmla="*/ 16 h 17"/>
                <a:gd name="T10" fmla="*/ 17 w 17"/>
                <a:gd name="T11" fmla="*/ 12 h 17"/>
                <a:gd name="T12" fmla="*/ 16 w 17"/>
                <a:gd name="T13" fmla="*/ 10 h 17"/>
                <a:gd name="T14" fmla="*/ 7 w 17"/>
                <a:gd name="T15" fmla="*/ 9 h 17"/>
                <a:gd name="T16" fmla="*/ 11 w 17"/>
                <a:gd name="T17" fmla="*/ 3 h 17"/>
                <a:gd name="T18" fmla="*/ 9 w 17"/>
                <a:gd name="T19" fmla="*/ 0 h 17"/>
                <a:gd name="T20" fmla="*/ 6 w 17"/>
                <a:gd name="T21" fmla="*/ 0 h 17"/>
                <a:gd name="T22" fmla="*/ 1 w 17"/>
                <a:gd name="T23" fmla="*/ 12 h 17"/>
                <a:gd name="T24" fmla="*/ 1 w 17"/>
                <a:gd name="T25" fmla="*/ 12 h 17"/>
                <a:gd name="T26" fmla="*/ 1 w 17"/>
                <a:gd name="T27" fmla="*/ 12 h 17"/>
                <a:gd name="T28" fmla="*/ 1 w 17"/>
                <a:gd name="T29" fmla="*/ 12 h 17"/>
                <a:gd name="T30" fmla="*/ 0 w 17"/>
                <a:gd name="T31" fmla="*/ 12 h 17"/>
                <a:gd name="T32" fmla="*/ 3 w 17"/>
                <a:gd name="T33" fmla="*/ 10 h 17"/>
                <a:gd name="T34" fmla="*/ 2 w 17"/>
                <a:gd name="T35" fmla="*/ 11 h 17"/>
                <a:gd name="T36" fmla="*/ 7 w 17"/>
                <a:gd name="T37" fmla="*/ 2 h 17"/>
                <a:gd name="T38" fmla="*/ 8 w 17"/>
                <a:gd name="T39" fmla="*/ 1 h 17"/>
                <a:gd name="T40" fmla="*/ 9 w 17"/>
                <a:gd name="T41" fmla="*/ 2 h 17"/>
                <a:gd name="T42" fmla="*/ 10 w 17"/>
                <a:gd name="T43" fmla="*/ 3 h 17"/>
                <a:gd name="T44" fmla="*/ 3 w 17"/>
                <a:gd name="T45" fmla="*/ 10 h 17"/>
                <a:gd name="T46" fmla="*/ 3 w 17"/>
                <a:gd name="T47" fmla="*/ 12 h 17"/>
                <a:gd name="T48" fmla="*/ 15 w 17"/>
                <a:gd name="T49" fmla="*/ 11 h 17"/>
                <a:gd name="T50" fmla="*/ 15 w 17"/>
                <a:gd name="T51" fmla="*/ 12 h 17"/>
                <a:gd name="T52" fmla="*/ 14 w 17"/>
                <a:gd name="T53" fmla="*/ 15 h 17"/>
                <a:gd name="T54" fmla="*/ 3 w 17"/>
                <a:gd name="T5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17">
                  <a:moveTo>
                    <a:pt x="0" y="12"/>
                  </a:moveTo>
                  <a:cubicBezTo>
                    <a:pt x="0" y="13"/>
                    <a:pt x="0" y="13"/>
                    <a:pt x="0" y="13"/>
                  </a:cubicBezTo>
                  <a:cubicBezTo>
                    <a:pt x="1" y="13"/>
                    <a:pt x="1" y="13"/>
                    <a:pt x="1" y="13"/>
                  </a:cubicBezTo>
                  <a:cubicBezTo>
                    <a:pt x="3" y="14"/>
                    <a:pt x="6" y="15"/>
                    <a:pt x="8" y="16"/>
                  </a:cubicBezTo>
                  <a:cubicBezTo>
                    <a:pt x="10" y="17"/>
                    <a:pt x="13" y="17"/>
                    <a:pt x="15" y="16"/>
                  </a:cubicBezTo>
                  <a:cubicBezTo>
                    <a:pt x="16" y="15"/>
                    <a:pt x="17" y="14"/>
                    <a:pt x="17" y="12"/>
                  </a:cubicBezTo>
                  <a:cubicBezTo>
                    <a:pt x="17" y="11"/>
                    <a:pt x="16" y="10"/>
                    <a:pt x="16" y="10"/>
                  </a:cubicBezTo>
                  <a:cubicBezTo>
                    <a:pt x="14" y="8"/>
                    <a:pt x="10" y="9"/>
                    <a:pt x="7" y="9"/>
                  </a:cubicBezTo>
                  <a:cubicBezTo>
                    <a:pt x="9" y="7"/>
                    <a:pt x="11" y="5"/>
                    <a:pt x="11" y="3"/>
                  </a:cubicBezTo>
                  <a:cubicBezTo>
                    <a:pt x="11" y="2"/>
                    <a:pt x="11" y="0"/>
                    <a:pt x="9" y="0"/>
                  </a:cubicBezTo>
                  <a:cubicBezTo>
                    <a:pt x="8" y="0"/>
                    <a:pt x="7" y="0"/>
                    <a:pt x="6" y="0"/>
                  </a:cubicBezTo>
                  <a:cubicBezTo>
                    <a:pt x="2" y="2"/>
                    <a:pt x="1" y="11"/>
                    <a:pt x="1" y="12"/>
                  </a:cubicBezTo>
                  <a:cubicBezTo>
                    <a:pt x="1" y="12"/>
                    <a:pt x="1" y="12"/>
                    <a:pt x="1" y="12"/>
                  </a:cubicBezTo>
                  <a:cubicBezTo>
                    <a:pt x="1" y="12"/>
                    <a:pt x="1" y="12"/>
                    <a:pt x="1" y="12"/>
                  </a:cubicBezTo>
                  <a:cubicBezTo>
                    <a:pt x="1" y="12"/>
                    <a:pt x="1" y="12"/>
                    <a:pt x="1" y="12"/>
                  </a:cubicBezTo>
                  <a:cubicBezTo>
                    <a:pt x="0" y="12"/>
                    <a:pt x="0" y="12"/>
                    <a:pt x="0" y="12"/>
                  </a:cubicBezTo>
                  <a:close/>
                  <a:moveTo>
                    <a:pt x="3" y="10"/>
                  </a:moveTo>
                  <a:cubicBezTo>
                    <a:pt x="2" y="11"/>
                    <a:pt x="2" y="11"/>
                    <a:pt x="2" y="11"/>
                  </a:cubicBezTo>
                  <a:cubicBezTo>
                    <a:pt x="3" y="8"/>
                    <a:pt x="4" y="3"/>
                    <a:pt x="7" y="2"/>
                  </a:cubicBezTo>
                  <a:cubicBezTo>
                    <a:pt x="7" y="1"/>
                    <a:pt x="8" y="1"/>
                    <a:pt x="8" y="1"/>
                  </a:cubicBezTo>
                  <a:cubicBezTo>
                    <a:pt x="9" y="2"/>
                    <a:pt x="9" y="2"/>
                    <a:pt x="9" y="2"/>
                  </a:cubicBezTo>
                  <a:cubicBezTo>
                    <a:pt x="10" y="2"/>
                    <a:pt x="10" y="3"/>
                    <a:pt x="10" y="3"/>
                  </a:cubicBezTo>
                  <a:cubicBezTo>
                    <a:pt x="9" y="5"/>
                    <a:pt x="6" y="9"/>
                    <a:pt x="3" y="10"/>
                  </a:cubicBezTo>
                  <a:close/>
                  <a:moveTo>
                    <a:pt x="3" y="12"/>
                  </a:moveTo>
                  <a:cubicBezTo>
                    <a:pt x="7" y="11"/>
                    <a:pt x="13" y="10"/>
                    <a:pt x="15" y="11"/>
                  </a:cubicBezTo>
                  <a:cubicBezTo>
                    <a:pt x="15" y="11"/>
                    <a:pt x="15" y="12"/>
                    <a:pt x="15" y="12"/>
                  </a:cubicBezTo>
                  <a:cubicBezTo>
                    <a:pt x="15" y="13"/>
                    <a:pt x="15" y="14"/>
                    <a:pt x="14" y="15"/>
                  </a:cubicBezTo>
                  <a:cubicBezTo>
                    <a:pt x="12" y="16"/>
                    <a:pt x="8" y="15"/>
                    <a:pt x="3" y="12"/>
                  </a:cubicBez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57">
              <a:extLst>
                <a:ext uri="{FF2B5EF4-FFF2-40B4-BE49-F238E27FC236}">
                  <a16:creationId xmlns:a16="http://schemas.microsoft.com/office/drawing/2014/main" id="{89A0F2EC-8647-43DD-86F6-4A34676D838D}"/>
                </a:ext>
              </a:extLst>
            </p:cNvPr>
            <p:cNvSpPr>
              <a:spLocks/>
            </p:cNvSpPr>
            <p:nvPr/>
          </p:nvSpPr>
          <p:spPr bwMode="auto">
            <a:xfrm>
              <a:off x="5836" y="3522"/>
              <a:ext cx="7" cy="31"/>
            </a:xfrm>
            <a:custGeom>
              <a:avLst/>
              <a:gdLst>
                <a:gd name="T0" fmla="*/ 7 w 7"/>
                <a:gd name="T1" fmla="*/ 0 h 31"/>
                <a:gd name="T2" fmla="*/ 0 w 7"/>
                <a:gd name="T3" fmla="*/ 31 h 31"/>
                <a:gd name="T4" fmla="*/ 0 w 7"/>
                <a:gd name="T5" fmla="*/ 31 h 31"/>
                <a:gd name="T6" fmla="*/ 7 w 7"/>
                <a:gd name="T7" fmla="*/ 0 h 31"/>
                <a:gd name="T8" fmla="*/ 7 w 7"/>
                <a:gd name="T9" fmla="*/ 0 h 31"/>
              </a:gdLst>
              <a:ahLst/>
              <a:cxnLst>
                <a:cxn ang="0">
                  <a:pos x="T0" y="T1"/>
                </a:cxn>
                <a:cxn ang="0">
                  <a:pos x="T2" y="T3"/>
                </a:cxn>
                <a:cxn ang="0">
                  <a:pos x="T4" y="T5"/>
                </a:cxn>
                <a:cxn ang="0">
                  <a:pos x="T6" y="T7"/>
                </a:cxn>
                <a:cxn ang="0">
                  <a:pos x="T8" y="T9"/>
                </a:cxn>
              </a:cxnLst>
              <a:rect l="0" t="0" r="r" b="b"/>
              <a:pathLst>
                <a:path w="7" h="31">
                  <a:moveTo>
                    <a:pt x="7" y="0"/>
                  </a:moveTo>
                  <a:lnTo>
                    <a:pt x="0" y="31"/>
                  </a:lnTo>
                  <a:lnTo>
                    <a:pt x="0" y="31"/>
                  </a:lnTo>
                  <a:lnTo>
                    <a:pt x="7" y="0"/>
                  </a:lnTo>
                  <a:lnTo>
                    <a:pt x="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58">
              <a:extLst>
                <a:ext uri="{FF2B5EF4-FFF2-40B4-BE49-F238E27FC236}">
                  <a16:creationId xmlns:a16="http://schemas.microsoft.com/office/drawing/2014/main" id="{A634D130-BA54-4A0A-B12B-3B65E6ADE455}"/>
                </a:ext>
              </a:extLst>
            </p:cNvPr>
            <p:cNvSpPr>
              <a:spLocks/>
            </p:cNvSpPr>
            <p:nvPr/>
          </p:nvSpPr>
          <p:spPr bwMode="auto">
            <a:xfrm>
              <a:off x="5836" y="3522"/>
              <a:ext cx="7" cy="31"/>
            </a:xfrm>
            <a:custGeom>
              <a:avLst/>
              <a:gdLst>
                <a:gd name="T0" fmla="*/ 7 w 7"/>
                <a:gd name="T1" fmla="*/ 0 h 31"/>
                <a:gd name="T2" fmla="*/ 0 w 7"/>
                <a:gd name="T3" fmla="*/ 31 h 31"/>
                <a:gd name="T4" fmla="*/ 0 w 7"/>
                <a:gd name="T5" fmla="*/ 31 h 31"/>
                <a:gd name="T6" fmla="*/ 7 w 7"/>
                <a:gd name="T7" fmla="*/ 0 h 31"/>
                <a:gd name="T8" fmla="*/ 7 w 7"/>
                <a:gd name="T9" fmla="*/ 0 h 31"/>
              </a:gdLst>
              <a:ahLst/>
              <a:cxnLst>
                <a:cxn ang="0">
                  <a:pos x="T0" y="T1"/>
                </a:cxn>
                <a:cxn ang="0">
                  <a:pos x="T2" y="T3"/>
                </a:cxn>
                <a:cxn ang="0">
                  <a:pos x="T4" y="T5"/>
                </a:cxn>
                <a:cxn ang="0">
                  <a:pos x="T6" y="T7"/>
                </a:cxn>
                <a:cxn ang="0">
                  <a:pos x="T8" y="T9"/>
                </a:cxn>
              </a:cxnLst>
              <a:rect l="0" t="0" r="r" b="b"/>
              <a:pathLst>
                <a:path w="7" h="31">
                  <a:moveTo>
                    <a:pt x="7" y="0"/>
                  </a:moveTo>
                  <a:lnTo>
                    <a:pt x="0" y="31"/>
                  </a:lnTo>
                  <a:lnTo>
                    <a:pt x="0" y="31"/>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59">
              <a:extLst>
                <a:ext uri="{FF2B5EF4-FFF2-40B4-BE49-F238E27FC236}">
                  <a16:creationId xmlns:a16="http://schemas.microsoft.com/office/drawing/2014/main" id="{95D16514-8D55-4873-9F20-35B1FD71B3FE}"/>
                </a:ext>
              </a:extLst>
            </p:cNvPr>
            <p:cNvSpPr>
              <a:spLocks/>
            </p:cNvSpPr>
            <p:nvPr/>
          </p:nvSpPr>
          <p:spPr bwMode="auto">
            <a:xfrm>
              <a:off x="5836" y="3522"/>
              <a:ext cx="81" cy="41"/>
            </a:xfrm>
            <a:custGeom>
              <a:avLst/>
              <a:gdLst>
                <a:gd name="T0" fmla="*/ 7 w 81"/>
                <a:gd name="T1" fmla="*/ 0 h 41"/>
                <a:gd name="T2" fmla="*/ 0 w 81"/>
                <a:gd name="T3" fmla="*/ 31 h 41"/>
                <a:gd name="T4" fmla="*/ 73 w 81"/>
                <a:gd name="T5" fmla="*/ 41 h 41"/>
                <a:gd name="T6" fmla="*/ 81 w 81"/>
                <a:gd name="T7" fmla="*/ 19 h 41"/>
                <a:gd name="T8" fmla="*/ 7 w 81"/>
                <a:gd name="T9" fmla="*/ 0 h 41"/>
              </a:gdLst>
              <a:ahLst/>
              <a:cxnLst>
                <a:cxn ang="0">
                  <a:pos x="T0" y="T1"/>
                </a:cxn>
                <a:cxn ang="0">
                  <a:pos x="T2" y="T3"/>
                </a:cxn>
                <a:cxn ang="0">
                  <a:pos x="T4" y="T5"/>
                </a:cxn>
                <a:cxn ang="0">
                  <a:pos x="T6" y="T7"/>
                </a:cxn>
                <a:cxn ang="0">
                  <a:pos x="T8" y="T9"/>
                </a:cxn>
              </a:cxnLst>
              <a:rect l="0" t="0" r="r" b="b"/>
              <a:pathLst>
                <a:path w="81" h="41">
                  <a:moveTo>
                    <a:pt x="7" y="0"/>
                  </a:moveTo>
                  <a:lnTo>
                    <a:pt x="0" y="31"/>
                  </a:lnTo>
                  <a:lnTo>
                    <a:pt x="73" y="41"/>
                  </a:lnTo>
                  <a:lnTo>
                    <a:pt x="81" y="19"/>
                  </a:lnTo>
                  <a:lnTo>
                    <a:pt x="7" y="0"/>
                  </a:lnTo>
                  <a:close/>
                </a:path>
              </a:pathLst>
            </a:custGeom>
            <a:solidFill>
              <a:srgbClr val="BC8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0">
              <a:extLst>
                <a:ext uri="{FF2B5EF4-FFF2-40B4-BE49-F238E27FC236}">
                  <a16:creationId xmlns:a16="http://schemas.microsoft.com/office/drawing/2014/main" id="{8F18662E-857C-4380-93C2-D6B2268BFA62}"/>
                </a:ext>
              </a:extLst>
            </p:cNvPr>
            <p:cNvSpPr>
              <a:spLocks/>
            </p:cNvSpPr>
            <p:nvPr/>
          </p:nvSpPr>
          <p:spPr bwMode="auto">
            <a:xfrm>
              <a:off x="5836" y="3522"/>
              <a:ext cx="81" cy="41"/>
            </a:xfrm>
            <a:custGeom>
              <a:avLst/>
              <a:gdLst>
                <a:gd name="T0" fmla="*/ 7 w 81"/>
                <a:gd name="T1" fmla="*/ 0 h 41"/>
                <a:gd name="T2" fmla="*/ 0 w 81"/>
                <a:gd name="T3" fmla="*/ 31 h 41"/>
                <a:gd name="T4" fmla="*/ 73 w 81"/>
                <a:gd name="T5" fmla="*/ 41 h 41"/>
                <a:gd name="T6" fmla="*/ 81 w 81"/>
                <a:gd name="T7" fmla="*/ 19 h 41"/>
                <a:gd name="T8" fmla="*/ 7 w 81"/>
                <a:gd name="T9" fmla="*/ 0 h 41"/>
              </a:gdLst>
              <a:ahLst/>
              <a:cxnLst>
                <a:cxn ang="0">
                  <a:pos x="T0" y="T1"/>
                </a:cxn>
                <a:cxn ang="0">
                  <a:pos x="T2" y="T3"/>
                </a:cxn>
                <a:cxn ang="0">
                  <a:pos x="T4" y="T5"/>
                </a:cxn>
                <a:cxn ang="0">
                  <a:pos x="T6" y="T7"/>
                </a:cxn>
                <a:cxn ang="0">
                  <a:pos x="T8" y="T9"/>
                </a:cxn>
              </a:cxnLst>
              <a:rect l="0" t="0" r="r" b="b"/>
              <a:pathLst>
                <a:path w="81" h="41">
                  <a:moveTo>
                    <a:pt x="7" y="0"/>
                  </a:moveTo>
                  <a:lnTo>
                    <a:pt x="0" y="31"/>
                  </a:lnTo>
                  <a:lnTo>
                    <a:pt x="73" y="41"/>
                  </a:lnTo>
                  <a:lnTo>
                    <a:pt x="81" y="1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61">
              <a:extLst>
                <a:ext uri="{FF2B5EF4-FFF2-40B4-BE49-F238E27FC236}">
                  <a16:creationId xmlns:a16="http://schemas.microsoft.com/office/drawing/2014/main" id="{4937247E-A868-4106-9DC9-A81D77BB84F5}"/>
                </a:ext>
              </a:extLst>
            </p:cNvPr>
            <p:cNvSpPr>
              <a:spLocks/>
            </p:cNvSpPr>
            <p:nvPr/>
          </p:nvSpPr>
          <p:spPr bwMode="auto">
            <a:xfrm>
              <a:off x="5306" y="2551"/>
              <a:ext cx="922" cy="997"/>
            </a:xfrm>
            <a:custGeom>
              <a:avLst/>
              <a:gdLst>
                <a:gd name="T0" fmla="*/ 277 w 388"/>
                <a:gd name="T1" fmla="*/ 420 h 420"/>
                <a:gd name="T2" fmla="*/ 220 w 388"/>
                <a:gd name="T3" fmla="*/ 404 h 420"/>
                <a:gd name="T4" fmla="*/ 288 w 388"/>
                <a:gd name="T5" fmla="*/ 147 h 420"/>
                <a:gd name="T6" fmla="*/ 278 w 388"/>
                <a:gd name="T7" fmla="*/ 144 h 420"/>
                <a:gd name="T8" fmla="*/ 249 w 388"/>
                <a:gd name="T9" fmla="*/ 136 h 420"/>
                <a:gd name="T10" fmla="*/ 0 w 388"/>
                <a:gd name="T11" fmla="*/ 70 h 420"/>
                <a:gd name="T12" fmla="*/ 76 w 388"/>
                <a:gd name="T13" fmla="*/ 0 h 420"/>
                <a:gd name="T14" fmla="*/ 385 w 388"/>
                <a:gd name="T15" fmla="*/ 125 h 420"/>
                <a:gd name="T16" fmla="*/ 277 w 388"/>
                <a:gd name="T1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420">
                  <a:moveTo>
                    <a:pt x="277" y="420"/>
                  </a:moveTo>
                  <a:cubicBezTo>
                    <a:pt x="220" y="404"/>
                    <a:pt x="220" y="404"/>
                    <a:pt x="220" y="404"/>
                  </a:cubicBezTo>
                  <a:cubicBezTo>
                    <a:pt x="220" y="404"/>
                    <a:pt x="254" y="213"/>
                    <a:pt x="288" y="147"/>
                  </a:cubicBezTo>
                  <a:cubicBezTo>
                    <a:pt x="286" y="147"/>
                    <a:pt x="282" y="146"/>
                    <a:pt x="278" y="144"/>
                  </a:cubicBezTo>
                  <a:cubicBezTo>
                    <a:pt x="270" y="142"/>
                    <a:pt x="260" y="139"/>
                    <a:pt x="249" y="136"/>
                  </a:cubicBezTo>
                  <a:cubicBezTo>
                    <a:pt x="166" y="113"/>
                    <a:pt x="0" y="70"/>
                    <a:pt x="0" y="70"/>
                  </a:cubicBezTo>
                  <a:cubicBezTo>
                    <a:pt x="76" y="0"/>
                    <a:pt x="76" y="0"/>
                    <a:pt x="76" y="0"/>
                  </a:cubicBezTo>
                  <a:cubicBezTo>
                    <a:pt x="76" y="0"/>
                    <a:pt x="379" y="46"/>
                    <a:pt x="385" y="125"/>
                  </a:cubicBezTo>
                  <a:cubicBezTo>
                    <a:pt x="388" y="164"/>
                    <a:pt x="277" y="420"/>
                    <a:pt x="277" y="420"/>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62">
              <a:extLst>
                <a:ext uri="{FF2B5EF4-FFF2-40B4-BE49-F238E27FC236}">
                  <a16:creationId xmlns:a16="http://schemas.microsoft.com/office/drawing/2014/main" id="{CD16A3E9-1408-42A0-857A-D8AD497B67BE}"/>
                </a:ext>
              </a:extLst>
            </p:cNvPr>
            <p:cNvSpPr>
              <a:spLocks/>
            </p:cNvSpPr>
            <p:nvPr/>
          </p:nvSpPr>
          <p:spPr bwMode="auto">
            <a:xfrm>
              <a:off x="5812" y="3444"/>
              <a:ext cx="190" cy="114"/>
            </a:xfrm>
            <a:custGeom>
              <a:avLst/>
              <a:gdLst>
                <a:gd name="T0" fmla="*/ 0 w 190"/>
                <a:gd name="T1" fmla="*/ 69 h 114"/>
                <a:gd name="T2" fmla="*/ 162 w 190"/>
                <a:gd name="T3" fmla="*/ 114 h 114"/>
                <a:gd name="T4" fmla="*/ 190 w 190"/>
                <a:gd name="T5" fmla="*/ 47 h 114"/>
                <a:gd name="T6" fmla="*/ 12 w 190"/>
                <a:gd name="T7" fmla="*/ 0 h 114"/>
                <a:gd name="T8" fmla="*/ 0 w 190"/>
                <a:gd name="T9" fmla="*/ 69 h 114"/>
              </a:gdLst>
              <a:ahLst/>
              <a:cxnLst>
                <a:cxn ang="0">
                  <a:pos x="T0" y="T1"/>
                </a:cxn>
                <a:cxn ang="0">
                  <a:pos x="T2" y="T3"/>
                </a:cxn>
                <a:cxn ang="0">
                  <a:pos x="T4" y="T5"/>
                </a:cxn>
                <a:cxn ang="0">
                  <a:pos x="T6" y="T7"/>
                </a:cxn>
                <a:cxn ang="0">
                  <a:pos x="T8" y="T9"/>
                </a:cxn>
              </a:cxnLst>
              <a:rect l="0" t="0" r="r" b="b"/>
              <a:pathLst>
                <a:path w="190" h="114">
                  <a:moveTo>
                    <a:pt x="0" y="69"/>
                  </a:moveTo>
                  <a:lnTo>
                    <a:pt x="162" y="114"/>
                  </a:lnTo>
                  <a:lnTo>
                    <a:pt x="190" y="47"/>
                  </a:lnTo>
                  <a:lnTo>
                    <a:pt x="12" y="0"/>
                  </a:lnTo>
                  <a:lnTo>
                    <a:pt x="0" y="69"/>
                  </a:ln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63">
              <a:extLst>
                <a:ext uri="{FF2B5EF4-FFF2-40B4-BE49-F238E27FC236}">
                  <a16:creationId xmlns:a16="http://schemas.microsoft.com/office/drawing/2014/main" id="{681539C0-FE1A-4C87-9870-E4074291D010}"/>
                </a:ext>
              </a:extLst>
            </p:cNvPr>
            <p:cNvSpPr>
              <a:spLocks/>
            </p:cNvSpPr>
            <p:nvPr/>
          </p:nvSpPr>
          <p:spPr bwMode="auto">
            <a:xfrm>
              <a:off x="5812" y="3444"/>
              <a:ext cx="190" cy="114"/>
            </a:xfrm>
            <a:custGeom>
              <a:avLst/>
              <a:gdLst>
                <a:gd name="T0" fmla="*/ 0 w 190"/>
                <a:gd name="T1" fmla="*/ 69 h 114"/>
                <a:gd name="T2" fmla="*/ 162 w 190"/>
                <a:gd name="T3" fmla="*/ 114 h 114"/>
                <a:gd name="T4" fmla="*/ 190 w 190"/>
                <a:gd name="T5" fmla="*/ 47 h 114"/>
                <a:gd name="T6" fmla="*/ 12 w 190"/>
                <a:gd name="T7" fmla="*/ 0 h 114"/>
                <a:gd name="T8" fmla="*/ 0 w 190"/>
                <a:gd name="T9" fmla="*/ 69 h 114"/>
              </a:gdLst>
              <a:ahLst/>
              <a:cxnLst>
                <a:cxn ang="0">
                  <a:pos x="T0" y="T1"/>
                </a:cxn>
                <a:cxn ang="0">
                  <a:pos x="T2" y="T3"/>
                </a:cxn>
                <a:cxn ang="0">
                  <a:pos x="T4" y="T5"/>
                </a:cxn>
                <a:cxn ang="0">
                  <a:pos x="T6" y="T7"/>
                </a:cxn>
                <a:cxn ang="0">
                  <a:pos x="T8" y="T9"/>
                </a:cxn>
              </a:cxnLst>
              <a:rect l="0" t="0" r="r" b="b"/>
              <a:pathLst>
                <a:path w="190" h="114">
                  <a:moveTo>
                    <a:pt x="0" y="69"/>
                  </a:moveTo>
                  <a:lnTo>
                    <a:pt x="162" y="114"/>
                  </a:lnTo>
                  <a:lnTo>
                    <a:pt x="190" y="47"/>
                  </a:lnTo>
                  <a:lnTo>
                    <a:pt x="12" y="0"/>
                  </a:lnTo>
                  <a:lnTo>
                    <a:pt x="0"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64">
              <a:extLst>
                <a:ext uri="{FF2B5EF4-FFF2-40B4-BE49-F238E27FC236}">
                  <a16:creationId xmlns:a16="http://schemas.microsoft.com/office/drawing/2014/main" id="{BDF7A278-BEA3-4010-AC06-325FEC51EB10}"/>
                </a:ext>
              </a:extLst>
            </p:cNvPr>
            <p:cNvSpPr>
              <a:spLocks/>
            </p:cNvSpPr>
            <p:nvPr/>
          </p:nvSpPr>
          <p:spPr bwMode="auto">
            <a:xfrm>
              <a:off x="5812" y="3444"/>
              <a:ext cx="190" cy="114"/>
            </a:xfrm>
            <a:custGeom>
              <a:avLst/>
              <a:gdLst>
                <a:gd name="T0" fmla="*/ 12 w 190"/>
                <a:gd name="T1" fmla="*/ 0 h 114"/>
                <a:gd name="T2" fmla="*/ 0 w 190"/>
                <a:gd name="T3" fmla="*/ 69 h 114"/>
                <a:gd name="T4" fmla="*/ 162 w 190"/>
                <a:gd name="T5" fmla="*/ 114 h 114"/>
                <a:gd name="T6" fmla="*/ 190 w 190"/>
                <a:gd name="T7" fmla="*/ 47 h 114"/>
                <a:gd name="T8" fmla="*/ 178 w 190"/>
                <a:gd name="T9" fmla="*/ 45 h 114"/>
                <a:gd name="T10" fmla="*/ 29 w 190"/>
                <a:gd name="T11" fmla="*/ 5 h 114"/>
                <a:gd name="T12" fmla="*/ 12 w 190"/>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90" h="114">
                  <a:moveTo>
                    <a:pt x="12" y="0"/>
                  </a:moveTo>
                  <a:lnTo>
                    <a:pt x="0" y="69"/>
                  </a:lnTo>
                  <a:lnTo>
                    <a:pt x="162" y="114"/>
                  </a:lnTo>
                  <a:lnTo>
                    <a:pt x="190" y="47"/>
                  </a:lnTo>
                  <a:lnTo>
                    <a:pt x="178" y="45"/>
                  </a:lnTo>
                  <a:lnTo>
                    <a:pt x="29" y="5"/>
                  </a:lnTo>
                  <a:lnTo>
                    <a:pt x="12" y="0"/>
                  </a:lnTo>
                  <a:close/>
                </a:path>
              </a:pathLst>
            </a:custGeom>
            <a:solidFill>
              <a:srgbClr val="F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65">
              <a:extLst>
                <a:ext uri="{FF2B5EF4-FFF2-40B4-BE49-F238E27FC236}">
                  <a16:creationId xmlns:a16="http://schemas.microsoft.com/office/drawing/2014/main" id="{900D397F-E7A6-4614-BF46-46E5680AA1DA}"/>
                </a:ext>
              </a:extLst>
            </p:cNvPr>
            <p:cNvSpPr>
              <a:spLocks/>
            </p:cNvSpPr>
            <p:nvPr/>
          </p:nvSpPr>
          <p:spPr bwMode="auto">
            <a:xfrm>
              <a:off x="5812" y="3444"/>
              <a:ext cx="190" cy="114"/>
            </a:xfrm>
            <a:custGeom>
              <a:avLst/>
              <a:gdLst>
                <a:gd name="T0" fmla="*/ 12 w 190"/>
                <a:gd name="T1" fmla="*/ 0 h 114"/>
                <a:gd name="T2" fmla="*/ 0 w 190"/>
                <a:gd name="T3" fmla="*/ 69 h 114"/>
                <a:gd name="T4" fmla="*/ 162 w 190"/>
                <a:gd name="T5" fmla="*/ 114 h 114"/>
                <a:gd name="T6" fmla="*/ 190 w 190"/>
                <a:gd name="T7" fmla="*/ 47 h 114"/>
                <a:gd name="T8" fmla="*/ 178 w 190"/>
                <a:gd name="T9" fmla="*/ 45 h 114"/>
                <a:gd name="T10" fmla="*/ 29 w 190"/>
                <a:gd name="T11" fmla="*/ 5 h 114"/>
                <a:gd name="T12" fmla="*/ 12 w 190"/>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90" h="114">
                  <a:moveTo>
                    <a:pt x="12" y="0"/>
                  </a:moveTo>
                  <a:lnTo>
                    <a:pt x="0" y="69"/>
                  </a:lnTo>
                  <a:lnTo>
                    <a:pt x="162" y="114"/>
                  </a:lnTo>
                  <a:lnTo>
                    <a:pt x="190" y="47"/>
                  </a:lnTo>
                  <a:lnTo>
                    <a:pt x="178" y="45"/>
                  </a:lnTo>
                  <a:lnTo>
                    <a:pt x="29" y="5"/>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66">
              <a:extLst>
                <a:ext uri="{FF2B5EF4-FFF2-40B4-BE49-F238E27FC236}">
                  <a16:creationId xmlns:a16="http://schemas.microsoft.com/office/drawing/2014/main" id="{05E70DDB-CECA-4871-9E6E-43A570EBF281}"/>
                </a:ext>
              </a:extLst>
            </p:cNvPr>
            <p:cNvSpPr>
              <a:spLocks/>
            </p:cNvSpPr>
            <p:nvPr/>
          </p:nvSpPr>
          <p:spPr bwMode="auto">
            <a:xfrm>
              <a:off x="5784" y="3605"/>
              <a:ext cx="223" cy="131"/>
            </a:xfrm>
            <a:custGeom>
              <a:avLst/>
              <a:gdLst>
                <a:gd name="T0" fmla="*/ 48 w 94"/>
                <a:gd name="T1" fmla="*/ 10 h 55"/>
                <a:gd name="T2" fmla="*/ 13 w 94"/>
                <a:gd name="T3" fmla="*/ 0 h 55"/>
                <a:gd name="T4" fmla="*/ 10 w 94"/>
                <a:gd name="T5" fmla="*/ 1 h 55"/>
                <a:gd name="T6" fmla="*/ 10 w 94"/>
                <a:gd name="T7" fmla="*/ 1 h 55"/>
                <a:gd name="T8" fmla="*/ 1 w 94"/>
                <a:gd name="T9" fmla="*/ 28 h 55"/>
                <a:gd name="T10" fmla="*/ 5 w 94"/>
                <a:gd name="T11" fmla="*/ 35 h 55"/>
                <a:gd name="T12" fmla="*/ 38 w 94"/>
                <a:gd name="T13" fmla="*/ 44 h 55"/>
                <a:gd name="T14" fmla="*/ 79 w 94"/>
                <a:gd name="T15" fmla="*/ 54 h 55"/>
                <a:gd name="T16" fmla="*/ 88 w 94"/>
                <a:gd name="T17" fmla="*/ 40 h 55"/>
                <a:gd name="T18" fmla="*/ 53 w 94"/>
                <a:gd name="T19" fmla="*/ 13 h 55"/>
                <a:gd name="T20" fmla="*/ 48 w 94"/>
                <a:gd name="T21"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5">
                  <a:moveTo>
                    <a:pt x="48" y="10"/>
                  </a:moveTo>
                  <a:cubicBezTo>
                    <a:pt x="13" y="0"/>
                    <a:pt x="13" y="0"/>
                    <a:pt x="13" y="0"/>
                  </a:cubicBezTo>
                  <a:cubicBezTo>
                    <a:pt x="12" y="0"/>
                    <a:pt x="11" y="0"/>
                    <a:pt x="10" y="1"/>
                  </a:cubicBezTo>
                  <a:cubicBezTo>
                    <a:pt x="10" y="1"/>
                    <a:pt x="10" y="1"/>
                    <a:pt x="10" y="1"/>
                  </a:cubicBezTo>
                  <a:cubicBezTo>
                    <a:pt x="1" y="28"/>
                    <a:pt x="1" y="28"/>
                    <a:pt x="1" y="28"/>
                  </a:cubicBezTo>
                  <a:cubicBezTo>
                    <a:pt x="0" y="31"/>
                    <a:pt x="2" y="35"/>
                    <a:pt x="5" y="35"/>
                  </a:cubicBezTo>
                  <a:cubicBezTo>
                    <a:pt x="17" y="39"/>
                    <a:pt x="23" y="40"/>
                    <a:pt x="38" y="44"/>
                  </a:cubicBezTo>
                  <a:cubicBezTo>
                    <a:pt x="48" y="46"/>
                    <a:pt x="66" y="52"/>
                    <a:pt x="79" y="54"/>
                  </a:cubicBezTo>
                  <a:cubicBezTo>
                    <a:pt x="93" y="55"/>
                    <a:pt x="94" y="42"/>
                    <a:pt x="88" y="40"/>
                  </a:cubicBezTo>
                  <a:cubicBezTo>
                    <a:pt x="75" y="36"/>
                    <a:pt x="59" y="22"/>
                    <a:pt x="53" y="13"/>
                  </a:cubicBezTo>
                  <a:cubicBezTo>
                    <a:pt x="51" y="11"/>
                    <a:pt x="50" y="10"/>
                    <a:pt x="48" y="1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67">
              <a:extLst>
                <a:ext uri="{FF2B5EF4-FFF2-40B4-BE49-F238E27FC236}">
                  <a16:creationId xmlns:a16="http://schemas.microsoft.com/office/drawing/2014/main" id="{F78B2003-1959-4E97-A404-9736131F2B34}"/>
                </a:ext>
              </a:extLst>
            </p:cNvPr>
            <p:cNvSpPr>
              <a:spLocks noEditPoints="1"/>
            </p:cNvSpPr>
            <p:nvPr/>
          </p:nvSpPr>
          <p:spPr bwMode="auto">
            <a:xfrm>
              <a:off x="5722" y="3589"/>
              <a:ext cx="43" cy="38"/>
            </a:xfrm>
            <a:custGeom>
              <a:avLst/>
              <a:gdLst>
                <a:gd name="T0" fmla="*/ 0 w 18"/>
                <a:gd name="T1" fmla="*/ 13 h 16"/>
                <a:gd name="T2" fmla="*/ 1 w 18"/>
                <a:gd name="T3" fmla="*/ 14 h 16"/>
                <a:gd name="T4" fmla="*/ 2 w 18"/>
                <a:gd name="T5" fmla="*/ 14 h 16"/>
                <a:gd name="T6" fmla="*/ 2 w 18"/>
                <a:gd name="T7" fmla="*/ 14 h 16"/>
                <a:gd name="T8" fmla="*/ 2 w 18"/>
                <a:gd name="T9" fmla="*/ 14 h 16"/>
                <a:gd name="T10" fmla="*/ 10 w 18"/>
                <a:gd name="T11" fmla="*/ 16 h 16"/>
                <a:gd name="T12" fmla="*/ 17 w 18"/>
                <a:gd name="T13" fmla="*/ 15 h 16"/>
                <a:gd name="T14" fmla="*/ 18 w 18"/>
                <a:gd name="T15" fmla="*/ 10 h 16"/>
                <a:gd name="T16" fmla="*/ 16 w 18"/>
                <a:gd name="T17" fmla="*/ 8 h 16"/>
                <a:gd name="T18" fmla="*/ 7 w 18"/>
                <a:gd name="T19" fmla="*/ 10 h 16"/>
                <a:gd name="T20" fmla="*/ 10 w 18"/>
                <a:gd name="T21" fmla="*/ 2 h 16"/>
                <a:gd name="T22" fmla="*/ 8 w 18"/>
                <a:gd name="T23" fmla="*/ 0 h 16"/>
                <a:gd name="T24" fmla="*/ 4 w 18"/>
                <a:gd name="T25" fmla="*/ 1 h 16"/>
                <a:gd name="T26" fmla="*/ 0 w 18"/>
                <a:gd name="T27" fmla="*/ 13 h 16"/>
                <a:gd name="T28" fmla="*/ 0 w 18"/>
                <a:gd name="T29" fmla="*/ 13 h 16"/>
                <a:gd name="T30" fmla="*/ 0 w 18"/>
                <a:gd name="T31" fmla="*/ 13 h 16"/>
                <a:gd name="T32" fmla="*/ 0 w 18"/>
                <a:gd name="T33" fmla="*/ 13 h 16"/>
                <a:gd name="T34" fmla="*/ 4 w 18"/>
                <a:gd name="T35" fmla="*/ 12 h 16"/>
                <a:gd name="T36" fmla="*/ 3 w 18"/>
                <a:gd name="T37" fmla="*/ 12 h 16"/>
                <a:gd name="T38" fmla="*/ 6 w 18"/>
                <a:gd name="T39" fmla="*/ 2 h 16"/>
                <a:gd name="T40" fmla="*/ 7 w 18"/>
                <a:gd name="T41" fmla="*/ 2 h 16"/>
                <a:gd name="T42" fmla="*/ 8 w 18"/>
                <a:gd name="T43" fmla="*/ 2 h 16"/>
                <a:gd name="T44" fmla="*/ 9 w 18"/>
                <a:gd name="T45" fmla="*/ 3 h 16"/>
                <a:gd name="T46" fmla="*/ 4 w 18"/>
                <a:gd name="T47" fmla="*/ 12 h 16"/>
                <a:gd name="T48" fmla="*/ 4 w 18"/>
                <a:gd name="T49" fmla="*/ 13 h 16"/>
                <a:gd name="T50" fmla="*/ 15 w 18"/>
                <a:gd name="T51" fmla="*/ 10 h 16"/>
                <a:gd name="T52" fmla="*/ 16 w 18"/>
                <a:gd name="T53" fmla="*/ 11 h 16"/>
                <a:gd name="T54" fmla="*/ 16 w 18"/>
                <a:gd name="T55" fmla="*/ 13 h 16"/>
                <a:gd name="T56" fmla="*/ 4 w 18"/>
                <a:gd name="T5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 h="16">
                  <a:moveTo>
                    <a:pt x="0" y="13"/>
                  </a:moveTo>
                  <a:cubicBezTo>
                    <a:pt x="1" y="14"/>
                    <a:pt x="1" y="14"/>
                    <a:pt x="1" y="14"/>
                  </a:cubicBezTo>
                  <a:cubicBezTo>
                    <a:pt x="2" y="14"/>
                    <a:pt x="2" y="14"/>
                    <a:pt x="2" y="14"/>
                  </a:cubicBezTo>
                  <a:cubicBezTo>
                    <a:pt x="2" y="14"/>
                    <a:pt x="2" y="14"/>
                    <a:pt x="2" y="14"/>
                  </a:cubicBezTo>
                  <a:cubicBezTo>
                    <a:pt x="2" y="14"/>
                    <a:pt x="2" y="14"/>
                    <a:pt x="2" y="14"/>
                  </a:cubicBezTo>
                  <a:cubicBezTo>
                    <a:pt x="5" y="15"/>
                    <a:pt x="8" y="15"/>
                    <a:pt x="10" y="16"/>
                  </a:cubicBezTo>
                  <a:cubicBezTo>
                    <a:pt x="13" y="16"/>
                    <a:pt x="15" y="16"/>
                    <a:pt x="17" y="15"/>
                  </a:cubicBezTo>
                  <a:cubicBezTo>
                    <a:pt x="18" y="13"/>
                    <a:pt x="18" y="12"/>
                    <a:pt x="18" y="10"/>
                  </a:cubicBezTo>
                  <a:cubicBezTo>
                    <a:pt x="18" y="9"/>
                    <a:pt x="17" y="9"/>
                    <a:pt x="16" y="8"/>
                  </a:cubicBezTo>
                  <a:cubicBezTo>
                    <a:pt x="14" y="7"/>
                    <a:pt x="10" y="8"/>
                    <a:pt x="7" y="10"/>
                  </a:cubicBezTo>
                  <a:cubicBezTo>
                    <a:pt x="9" y="7"/>
                    <a:pt x="11" y="4"/>
                    <a:pt x="10" y="2"/>
                  </a:cubicBezTo>
                  <a:cubicBezTo>
                    <a:pt x="10" y="1"/>
                    <a:pt x="9" y="0"/>
                    <a:pt x="8" y="0"/>
                  </a:cubicBezTo>
                  <a:cubicBezTo>
                    <a:pt x="6" y="0"/>
                    <a:pt x="5" y="0"/>
                    <a:pt x="4" y="1"/>
                  </a:cubicBezTo>
                  <a:cubicBezTo>
                    <a:pt x="1" y="4"/>
                    <a:pt x="0" y="13"/>
                    <a:pt x="0" y="13"/>
                  </a:cubicBezTo>
                  <a:cubicBezTo>
                    <a:pt x="0" y="13"/>
                    <a:pt x="0" y="13"/>
                    <a:pt x="0" y="13"/>
                  </a:cubicBezTo>
                  <a:cubicBezTo>
                    <a:pt x="0" y="13"/>
                    <a:pt x="0" y="13"/>
                    <a:pt x="0" y="13"/>
                  </a:cubicBezTo>
                  <a:cubicBezTo>
                    <a:pt x="0" y="13"/>
                    <a:pt x="0" y="13"/>
                    <a:pt x="0" y="13"/>
                  </a:cubicBezTo>
                  <a:moveTo>
                    <a:pt x="4" y="12"/>
                  </a:moveTo>
                  <a:cubicBezTo>
                    <a:pt x="3" y="12"/>
                    <a:pt x="3" y="12"/>
                    <a:pt x="3" y="12"/>
                  </a:cubicBezTo>
                  <a:cubicBezTo>
                    <a:pt x="3" y="9"/>
                    <a:pt x="4" y="4"/>
                    <a:pt x="6" y="2"/>
                  </a:cubicBezTo>
                  <a:cubicBezTo>
                    <a:pt x="6" y="2"/>
                    <a:pt x="7" y="2"/>
                    <a:pt x="7" y="2"/>
                  </a:cubicBezTo>
                  <a:cubicBezTo>
                    <a:pt x="8" y="2"/>
                    <a:pt x="8" y="2"/>
                    <a:pt x="8" y="2"/>
                  </a:cubicBezTo>
                  <a:cubicBezTo>
                    <a:pt x="9" y="2"/>
                    <a:pt x="9" y="2"/>
                    <a:pt x="9" y="3"/>
                  </a:cubicBezTo>
                  <a:cubicBezTo>
                    <a:pt x="9" y="5"/>
                    <a:pt x="6" y="9"/>
                    <a:pt x="4" y="12"/>
                  </a:cubicBezTo>
                  <a:moveTo>
                    <a:pt x="4" y="13"/>
                  </a:moveTo>
                  <a:cubicBezTo>
                    <a:pt x="8" y="11"/>
                    <a:pt x="13" y="9"/>
                    <a:pt x="15" y="10"/>
                  </a:cubicBezTo>
                  <a:cubicBezTo>
                    <a:pt x="16" y="10"/>
                    <a:pt x="16" y="10"/>
                    <a:pt x="16" y="11"/>
                  </a:cubicBezTo>
                  <a:cubicBezTo>
                    <a:pt x="16" y="12"/>
                    <a:pt x="16" y="13"/>
                    <a:pt x="16" y="13"/>
                  </a:cubicBezTo>
                  <a:cubicBezTo>
                    <a:pt x="14" y="15"/>
                    <a:pt x="10" y="15"/>
                    <a:pt x="4" y="13"/>
                  </a:cubicBezTo>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68">
              <a:extLst>
                <a:ext uri="{FF2B5EF4-FFF2-40B4-BE49-F238E27FC236}">
                  <a16:creationId xmlns:a16="http://schemas.microsoft.com/office/drawing/2014/main" id="{07162492-BBC8-404C-A0F0-FAF53517B66D}"/>
                </a:ext>
              </a:extLst>
            </p:cNvPr>
            <p:cNvSpPr>
              <a:spLocks/>
            </p:cNvSpPr>
            <p:nvPr/>
          </p:nvSpPr>
          <p:spPr bwMode="auto">
            <a:xfrm>
              <a:off x="5712" y="1397"/>
              <a:ext cx="283" cy="368"/>
            </a:xfrm>
            <a:custGeom>
              <a:avLst/>
              <a:gdLst>
                <a:gd name="T0" fmla="*/ 101 w 119"/>
                <a:gd name="T1" fmla="*/ 121 h 155"/>
                <a:gd name="T2" fmla="*/ 98 w 119"/>
                <a:gd name="T3" fmla="*/ 126 h 155"/>
                <a:gd name="T4" fmla="*/ 76 w 119"/>
                <a:gd name="T5" fmla="*/ 148 h 155"/>
                <a:gd name="T6" fmla="*/ 69 w 119"/>
                <a:gd name="T7" fmla="*/ 151 h 155"/>
                <a:gd name="T8" fmla="*/ 29 w 119"/>
                <a:gd name="T9" fmla="*/ 146 h 155"/>
                <a:gd name="T10" fmla="*/ 15 w 119"/>
                <a:gd name="T11" fmla="*/ 132 h 155"/>
                <a:gd name="T12" fmla="*/ 8 w 119"/>
                <a:gd name="T13" fmla="*/ 53 h 155"/>
                <a:gd name="T14" fmla="*/ 16 w 119"/>
                <a:gd name="T15" fmla="*/ 30 h 155"/>
                <a:gd name="T16" fmla="*/ 85 w 119"/>
                <a:gd name="T17" fmla="*/ 14 h 155"/>
                <a:gd name="T18" fmla="*/ 101 w 119"/>
                <a:gd name="T19" fmla="*/ 12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55">
                  <a:moveTo>
                    <a:pt x="101" y="121"/>
                  </a:moveTo>
                  <a:cubicBezTo>
                    <a:pt x="100" y="123"/>
                    <a:pt x="99" y="125"/>
                    <a:pt x="98" y="126"/>
                  </a:cubicBezTo>
                  <a:cubicBezTo>
                    <a:pt x="93" y="136"/>
                    <a:pt x="85" y="143"/>
                    <a:pt x="76" y="148"/>
                  </a:cubicBezTo>
                  <a:cubicBezTo>
                    <a:pt x="74" y="149"/>
                    <a:pt x="71" y="150"/>
                    <a:pt x="69" y="151"/>
                  </a:cubicBezTo>
                  <a:cubicBezTo>
                    <a:pt x="55" y="155"/>
                    <a:pt x="41" y="154"/>
                    <a:pt x="29" y="146"/>
                  </a:cubicBezTo>
                  <a:cubicBezTo>
                    <a:pt x="24" y="142"/>
                    <a:pt x="19" y="138"/>
                    <a:pt x="15" y="132"/>
                  </a:cubicBezTo>
                  <a:cubicBezTo>
                    <a:pt x="0" y="111"/>
                    <a:pt x="4" y="89"/>
                    <a:pt x="8" y="53"/>
                  </a:cubicBezTo>
                  <a:cubicBezTo>
                    <a:pt x="9" y="45"/>
                    <a:pt x="11" y="37"/>
                    <a:pt x="16" y="30"/>
                  </a:cubicBezTo>
                  <a:cubicBezTo>
                    <a:pt x="31" y="7"/>
                    <a:pt x="62" y="0"/>
                    <a:pt x="85" y="14"/>
                  </a:cubicBezTo>
                  <a:cubicBezTo>
                    <a:pt x="119" y="35"/>
                    <a:pt x="114" y="90"/>
                    <a:pt x="101" y="121"/>
                  </a:cubicBezTo>
                </a:path>
              </a:pathLst>
            </a:custGeom>
            <a:solidFill>
              <a:srgbClr val="E4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69">
              <a:extLst>
                <a:ext uri="{FF2B5EF4-FFF2-40B4-BE49-F238E27FC236}">
                  <a16:creationId xmlns:a16="http://schemas.microsoft.com/office/drawing/2014/main" id="{EA2394BE-A5B2-4736-858F-E11823C08E1B}"/>
                </a:ext>
              </a:extLst>
            </p:cNvPr>
            <p:cNvSpPr>
              <a:spLocks/>
            </p:cNvSpPr>
            <p:nvPr/>
          </p:nvSpPr>
          <p:spPr bwMode="auto">
            <a:xfrm>
              <a:off x="5781" y="1720"/>
              <a:ext cx="112" cy="40"/>
            </a:xfrm>
            <a:custGeom>
              <a:avLst/>
              <a:gdLst>
                <a:gd name="T0" fmla="*/ 20 w 47"/>
                <a:gd name="T1" fmla="*/ 0 h 17"/>
                <a:gd name="T2" fmla="*/ 18 w 47"/>
                <a:gd name="T3" fmla="*/ 1 h 17"/>
                <a:gd name="T4" fmla="*/ 4 w 47"/>
                <a:gd name="T5" fmla="*/ 3 h 17"/>
                <a:gd name="T6" fmla="*/ 4 w 47"/>
                <a:gd name="T7" fmla="*/ 3 h 17"/>
                <a:gd name="T8" fmla="*/ 0 w 47"/>
                <a:gd name="T9" fmla="*/ 10 h 17"/>
                <a:gd name="T10" fmla="*/ 25 w 47"/>
                <a:gd name="T11" fmla="*/ 17 h 17"/>
                <a:gd name="T12" fmla="*/ 40 w 47"/>
                <a:gd name="T13" fmla="*/ 15 h 17"/>
                <a:gd name="T14" fmla="*/ 47 w 47"/>
                <a:gd name="T15" fmla="*/ 12 h 17"/>
                <a:gd name="T16" fmla="*/ 20 w 4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7">
                  <a:moveTo>
                    <a:pt x="20" y="0"/>
                  </a:moveTo>
                  <a:cubicBezTo>
                    <a:pt x="19" y="0"/>
                    <a:pt x="19" y="0"/>
                    <a:pt x="18" y="1"/>
                  </a:cubicBezTo>
                  <a:cubicBezTo>
                    <a:pt x="15" y="2"/>
                    <a:pt x="10" y="3"/>
                    <a:pt x="4" y="3"/>
                  </a:cubicBezTo>
                  <a:cubicBezTo>
                    <a:pt x="4" y="3"/>
                    <a:pt x="4" y="3"/>
                    <a:pt x="4" y="3"/>
                  </a:cubicBezTo>
                  <a:cubicBezTo>
                    <a:pt x="3" y="5"/>
                    <a:pt x="1" y="7"/>
                    <a:pt x="0" y="10"/>
                  </a:cubicBezTo>
                  <a:cubicBezTo>
                    <a:pt x="7" y="15"/>
                    <a:pt x="16" y="17"/>
                    <a:pt x="25" y="17"/>
                  </a:cubicBezTo>
                  <a:cubicBezTo>
                    <a:pt x="30" y="17"/>
                    <a:pt x="35" y="16"/>
                    <a:pt x="40" y="15"/>
                  </a:cubicBezTo>
                  <a:cubicBezTo>
                    <a:pt x="42" y="14"/>
                    <a:pt x="45" y="13"/>
                    <a:pt x="47" y="12"/>
                  </a:cubicBezTo>
                  <a:cubicBezTo>
                    <a:pt x="38" y="5"/>
                    <a:pt x="28" y="1"/>
                    <a:pt x="20" y="0"/>
                  </a:cubicBezTo>
                </a:path>
              </a:pathLst>
            </a:custGeom>
            <a:solidFill>
              <a:srgbClr val="B66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70">
              <a:extLst>
                <a:ext uri="{FF2B5EF4-FFF2-40B4-BE49-F238E27FC236}">
                  <a16:creationId xmlns:a16="http://schemas.microsoft.com/office/drawing/2014/main" id="{1166B697-50BD-4BFC-AA85-C428A54D5FA8}"/>
                </a:ext>
              </a:extLst>
            </p:cNvPr>
            <p:cNvSpPr>
              <a:spLocks/>
            </p:cNvSpPr>
            <p:nvPr/>
          </p:nvSpPr>
          <p:spPr bwMode="auto">
            <a:xfrm>
              <a:off x="5665" y="1582"/>
              <a:ext cx="183" cy="311"/>
            </a:xfrm>
            <a:custGeom>
              <a:avLst/>
              <a:gdLst>
                <a:gd name="T0" fmla="*/ 0 w 77"/>
                <a:gd name="T1" fmla="*/ 79 h 131"/>
                <a:gd name="T2" fmla="*/ 47 w 77"/>
                <a:gd name="T3" fmla="*/ 122 h 131"/>
                <a:gd name="T4" fmla="*/ 74 w 77"/>
                <a:gd name="T5" fmla="*/ 120 h 131"/>
                <a:gd name="T6" fmla="*/ 62 w 77"/>
                <a:gd name="T7" fmla="*/ 89 h 131"/>
                <a:gd name="T8" fmla="*/ 71 w 77"/>
                <a:gd name="T9" fmla="*/ 72 h 131"/>
                <a:gd name="T10" fmla="*/ 77 w 77"/>
                <a:gd name="T11" fmla="*/ 64 h 131"/>
                <a:gd name="T12" fmla="*/ 53 w 77"/>
                <a:gd name="T13" fmla="*/ 0 h 131"/>
                <a:gd name="T14" fmla="*/ 0 w 77"/>
                <a:gd name="T15" fmla="*/ 79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31">
                  <a:moveTo>
                    <a:pt x="0" y="79"/>
                  </a:moveTo>
                  <a:cubicBezTo>
                    <a:pt x="6" y="103"/>
                    <a:pt x="47" y="122"/>
                    <a:pt x="47" y="122"/>
                  </a:cubicBezTo>
                  <a:cubicBezTo>
                    <a:pt x="47" y="122"/>
                    <a:pt x="74" y="131"/>
                    <a:pt x="74" y="120"/>
                  </a:cubicBezTo>
                  <a:cubicBezTo>
                    <a:pt x="62" y="109"/>
                    <a:pt x="59" y="99"/>
                    <a:pt x="62" y="89"/>
                  </a:cubicBezTo>
                  <a:cubicBezTo>
                    <a:pt x="63" y="83"/>
                    <a:pt x="67" y="77"/>
                    <a:pt x="71" y="72"/>
                  </a:cubicBezTo>
                  <a:cubicBezTo>
                    <a:pt x="73" y="69"/>
                    <a:pt x="75" y="66"/>
                    <a:pt x="77" y="64"/>
                  </a:cubicBezTo>
                  <a:cubicBezTo>
                    <a:pt x="53" y="0"/>
                    <a:pt x="53" y="0"/>
                    <a:pt x="53" y="0"/>
                  </a:cubicBezTo>
                  <a:cubicBezTo>
                    <a:pt x="45" y="26"/>
                    <a:pt x="25" y="73"/>
                    <a:pt x="0" y="79"/>
                  </a:cubicBezTo>
                  <a:close/>
                </a:path>
              </a:pathLst>
            </a:custGeom>
            <a:solidFill>
              <a:srgbClr val="E4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1">
              <a:extLst>
                <a:ext uri="{FF2B5EF4-FFF2-40B4-BE49-F238E27FC236}">
                  <a16:creationId xmlns:a16="http://schemas.microsoft.com/office/drawing/2014/main" id="{E8545967-0916-4E9E-8FF7-8A96B7C55A72}"/>
                </a:ext>
              </a:extLst>
            </p:cNvPr>
            <p:cNvSpPr>
              <a:spLocks/>
            </p:cNvSpPr>
            <p:nvPr/>
          </p:nvSpPr>
          <p:spPr bwMode="auto">
            <a:xfrm>
              <a:off x="5651" y="1349"/>
              <a:ext cx="365" cy="383"/>
            </a:xfrm>
            <a:custGeom>
              <a:avLst/>
              <a:gdLst>
                <a:gd name="T0" fmla="*/ 122 w 154"/>
                <a:gd name="T1" fmla="*/ 61 h 161"/>
                <a:gd name="T2" fmla="*/ 96 w 154"/>
                <a:gd name="T3" fmla="*/ 121 h 161"/>
                <a:gd name="T4" fmla="*/ 73 w 154"/>
                <a:gd name="T5" fmla="*/ 157 h 161"/>
                <a:gd name="T6" fmla="*/ 40 w 154"/>
                <a:gd name="T7" fmla="*/ 157 h 161"/>
                <a:gd name="T8" fmla="*/ 10 w 154"/>
                <a:gd name="T9" fmla="*/ 64 h 161"/>
                <a:gd name="T10" fmla="*/ 73 w 154"/>
                <a:gd name="T11" fmla="*/ 20 h 161"/>
                <a:gd name="T12" fmla="*/ 126 w 154"/>
                <a:gd name="T13" fmla="*/ 24 h 161"/>
                <a:gd name="T14" fmla="*/ 122 w 154"/>
                <a:gd name="T15" fmla="*/ 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61">
                  <a:moveTo>
                    <a:pt x="122" y="61"/>
                  </a:moveTo>
                  <a:cubicBezTo>
                    <a:pt x="122" y="61"/>
                    <a:pt x="132" y="96"/>
                    <a:pt x="96" y="121"/>
                  </a:cubicBezTo>
                  <a:cubicBezTo>
                    <a:pt x="96" y="121"/>
                    <a:pt x="81" y="153"/>
                    <a:pt x="73" y="157"/>
                  </a:cubicBezTo>
                  <a:cubicBezTo>
                    <a:pt x="65" y="161"/>
                    <a:pt x="46" y="158"/>
                    <a:pt x="40" y="157"/>
                  </a:cubicBezTo>
                  <a:cubicBezTo>
                    <a:pt x="33" y="155"/>
                    <a:pt x="0" y="128"/>
                    <a:pt x="10" y="64"/>
                  </a:cubicBezTo>
                  <a:cubicBezTo>
                    <a:pt x="19" y="0"/>
                    <a:pt x="73" y="20"/>
                    <a:pt x="73" y="20"/>
                  </a:cubicBezTo>
                  <a:cubicBezTo>
                    <a:pt x="73" y="20"/>
                    <a:pt x="92" y="4"/>
                    <a:pt x="126" y="24"/>
                  </a:cubicBezTo>
                  <a:cubicBezTo>
                    <a:pt x="154" y="40"/>
                    <a:pt x="149" y="71"/>
                    <a:pt x="122" y="61"/>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2">
              <a:extLst>
                <a:ext uri="{FF2B5EF4-FFF2-40B4-BE49-F238E27FC236}">
                  <a16:creationId xmlns:a16="http://schemas.microsoft.com/office/drawing/2014/main" id="{0371D886-9DEC-4A62-B0FF-B2E8BCDBAE95}"/>
                </a:ext>
              </a:extLst>
            </p:cNvPr>
            <p:cNvSpPr>
              <a:spLocks/>
            </p:cNvSpPr>
            <p:nvPr/>
          </p:nvSpPr>
          <p:spPr bwMode="auto">
            <a:xfrm>
              <a:off x="5867" y="1544"/>
              <a:ext cx="59" cy="107"/>
            </a:xfrm>
            <a:custGeom>
              <a:avLst/>
              <a:gdLst>
                <a:gd name="T0" fmla="*/ 1 w 25"/>
                <a:gd name="T1" fmla="*/ 22 h 45"/>
                <a:gd name="T2" fmla="*/ 10 w 25"/>
                <a:gd name="T3" fmla="*/ 40 h 45"/>
                <a:gd name="T4" fmla="*/ 24 w 25"/>
                <a:gd name="T5" fmla="*/ 24 h 45"/>
                <a:gd name="T6" fmla="*/ 14 w 25"/>
                <a:gd name="T7" fmla="*/ 0 h 45"/>
                <a:gd name="T8" fmla="*/ 1 w 25"/>
                <a:gd name="T9" fmla="*/ 22 h 45"/>
              </a:gdLst>
              <a:ahLst/>
              <a:cxnLst>
                <a:cxn ang="0">
                  <a:pos x="T0" y="T1"/>
                </a:cxn>
                <a:cxn ang="0">
                  <a:pos x="T2" y="T3"/>
                </a:cxn>
                <a:cxn ang="0">
                  <a:pos x="T4" y="T5"/>
                </a:cxn>
                <a:cxn ang="0">
                  <a:pos x="T6" y="T7"/>
                </a:cxn>
                <a:cxn ang="0">
                  <a:pos x="T8" y="T9"/>
                </a:cxn>
              </a:cxnLst>
              <a:rect l="0" t="0" r="r" b="b"/>
              <a:pathLst>
                <a:path w="25" h="45">
                  <a:moveTo>
                    <a:pt x="1" y="22"/>
                  </a:moveTo>
                  <a:cubicBezTo>
                    <a:pt x="1" y="30"/>
                    <a:pt x="5" y="37"/>
                    <a:pt x="10" y="40"/>
                  </a:cubicBezTo>
                  <a:cubicBezTo>
                    <a:pt x="17" y="45"/>
                    <a:pt x="24" y="35"/>
                    <a:pt x="24" y="24"/>
                  </a:cubicBezTo>
                  <a:cubicBezTo>
                    <a:pt x="25" y="14"/>
                    <a:pt x="22" y="0"/>
                    <a:pt x="14" y="0"/>
                  </a:cubicBezTo>
                  <a:cubicBezTo>
                    <a:pt x="6" y="0"/>
                    <a:pt x="0" y="12"/>
                    <a:pt x="1" y="22"/>
                  </a:cubicBezTo>
                </a:path>
              </a:pathLst>
            </a:custGeom>
            <a:solidFill>
              <a:srgbClr val="E4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73">
              <a:extLst>
                <a:ext uri="{FF2B5EF4-FFF2-40B4-BE49-F238E27FC236}">
                  <a16:creationId xmlns:a16="http://schemas.microsoft.com/office/drawing/2014/main" id="{3D996F29-A301-492F-AB08-A70D1E0D3C1F}"/>
                </a:ext>
              </a:extLst>
            </p:cNvPr>
            <p:cNvSpPr>
              <a:spLocks/>
            </p:cNvSpPr>
            <p:nvPr/>
          </p:nvSpPr>
          <p:spPr bwMode="auto">
            <a:xfrm>
              <a:off x="5164" y="1746"/>
              <a:ext cx="786" cy="909"/>
            </a:xfrm>
            <a:custGeom>
              <a:avLst/>
              <a:gdLst>
                <a:gd name="T0" fmla="*/ 331 w 331"/>
                <a:gd name="T1" fmla="*/ 57 h 383"/>
                <a:gd name="T2" fmla="*/ 213 w 331"/>
                <a:gd name="T3" fmla="*/ 6 h 383"/>
                <a:gd name="T4" fmla="*/ 44 w 331"/>
                <a:gd name="T5" fmla="*/ 146 h 383"/>
                <a:gd name="T6" fmla="*/ 0 w 331"/>
                <a:gd name="T7" fmla="*/ 352 h 383"/>
                <a:gd name="T8" fmla="*/ 221 w 331"/>
                <a:gd name="T9" fmla="*/ 355 h 383"/>
                <a:gd name="T10" fmla="*/ 331 w 331"/>
                <a:gd name="T11" fmla="*/ 57 h 383"/>
              </a:gdLst>
              <a:ahLst/>
              <a:cxnLst>
                <a:cxn ang="0">
                  <a:pos x="T0" y="T1"/>
                </a:cxn>
                <a:cxn ang="0">
                  <a:pos x="T2" y="T3"/>
                </a:cxn>
                <a:cxn ang="0">
                  <a:pos x="T4" y="T5"/>
                </a:cxn>
                <a:cxn ang="0">
                  <a:pos x="T6" y="T7"/>
                </a:cxn>
                <a:cxn ang="0">
                  <a:pos x="T8" y="T9"/>
                </a:cxn>
                <a:cxn ang="0">
                  <a:pos x="T10" y="T11"/>
                </a:cxn>
              </a:cxnLst>
              <a:rect l="0" t="0" r="r" b="b"/>
              <a:pathLst>
                <a:path w="331" h="383">
                  <a:moveTo>
                    <a:pt x="331" y="57"/>
                  </a:moveTo>
                  <a:cubicBezTo>
                    <a:pt x="331" y="57"/>
                    <a:pt x="281" y="0"/>
                    <a:pt x="213" y="6"/>
                  </a:cubicBezTo>
                  <a:cubicBezTo>
                    <a:pt x="145" y="12"/>
                    <a:pt x="78" y="64"/>
                    <a:pt x="44" y="146"/>
                  </a:cubicBezTo>
                  <a:cubicBezTo>
                    <a:pt x="10" y="228"/>
                    <a:pt x="0" y="352"/>
                    <a:pt x="0" y="352"/>
                  </a:cubicBezTo>
                  <a:cubicBezTo>
                    <a:pt x="0" y="352"/>
                    <a:pt x="110" y="383"/>
                    <a:pt x="221" y="355"/>
                  </a:cubicBezTo>
                  <a:cubicBezTo>
                    <a:pt x="221" y="355"/>
                    <a:pt x="250" y="208"/>
                    <a:pt x="331" y="57"/>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74">
              <a:extLst>
                <a:ext uri="{FF2B5EF4-FFF2-40B4-BE49-F238E27FC236}">
                  <a16:creationId xmlns:a16="http://schemas.microsoft.com/office/drawing/2014/main" id="{95FD0F06-44AA-4A03-B37A-8C752B28AE29}"/>
                </a:ext>
              </a:extLst>
            </p:cNvPr>
            <p:cNvSpPr>
              <a:spLocks/>
            </p:cNvSpPr>
            <p:nvPr/>
          </p:nvSpPr>
          <p:spPr bwMode="auto">
            <a:xfrm>
              <a:off x="5829" y="1881"/>
              <a:ext cx="506" cy="385"/>
            </a:xfrm>
            <a:custGeom>
              <a:avLst/>
              <a:gdLst>
                <a:gd name="T0" fmla="*/ 51 w 213"/>
                <a:gd name="T1" fmla="*/ 0 h 162"/>
                <a:gd name="T2" fmla="*/ 131 w 213"/>
                <a:gd name="T3" fmla="*/ 102 h 162"/>
                <a:gd name="T4" fmla="*/ 181 w 213"/>
                <a:gd name="T5" fmla="*/ 97 h 162"/>
                <a:gd name="T6" fmla="*/ 209 w 213"/>
                <a:gd name="T7" fmla="*/ 125 h 162"/>
                <a:gd name="T8" fmla="*/ 122 w 213"/>
                <a:gd name="T9" fmla="*/ 161 h 162"/>
                <a:gd name="T10" fmla="*/ 0 w 213"/>
                <a:gd name="T11" fmla="*/ 63 h 162"/>
                <a:gd name="T12" fmla="*/ 51 w 213"/>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213" h="162">
                  <a:moveTo>
                    <a:pt x="51" y="0"/>
                  </a:moveTo>
                  <a:cubicBezTo>
                    <a:pt x="68" y="17"/>
                    <a:pt x="117" y="99"/>
                    <a:pt x="131" y="102"/>
                  </a:cubicBezTo>
                  <a:cubicBezTo>
                    <a:pt x="145" y="105"/>
                    <a:pt x="165" y="92"/>
                    <a:pt x="181" y="97"/>
                  </a:cubicBezTo>
                  <a:cubicBezTo>
                    <a:pt x="197" y="102"/>
                    <a:pt x="213" y="116"/>
                    <a:pt x="209" y="125"/>
                  </a:cubicBezTo>
                  <a:cubicBezTo>
                    <a:pt x="206" y="135"/>
                    <a:pt x="168" y="159"/>
                    <a:pt x="122" y="161"/>
                  </a:cubicBezTo>
                  <a:cubicBezTo>
                    <a:pt x="83" y="162"/>
                    <a:pt x="0" y="63"/>
                    <a:pt x="0" y="63"/>
                  </a:cubicBezTo>
                  <a:cubicBezTo>
                    <a:pt x="0" y="25"/>
                    <a:pt x="51" y="0"/>
                    <a:pt x="5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75">
              <a:extLst>
                <a:ext uri="{FF2B5EF4-FFF2-40B4-BE49-F238E27FC236}">
                  <a16:creationId xmlns:a16="http://schemas.microsoft.com/office/drawing/2014/main" id="{4435009B-FA36-4926-A3EB-E31222E6FE81}"/>
                </a:ext>
              </a:extLst>
            </p:cNvPr>
            <p:cNvSpPr>
              <a:spLocks/>
            </p:cNvSpPr>
            <p:nvPr/>
          </p:nvSpPr>
          <p:spPr bwMode="auto">
            <a:xfrm>
              <a:off x="5914" y="1625"/>
              <a:ext cx="67" cy="95"/>
            </a:xfrm>
            <a:custGeom>
              <a:avLst/>
              <a:gdLst>
                <a:gd name="T0" fmla="*/ 17 w 28"/>
                <a:gd name="T1" fmla="*/ 40 h 40"/>
                <a:gd name="T2" fmla="*/ 17 w 28"/>
                <a:gd name="T3" fmla="*/ 36 h 40"/>
                <a:gd name="T4" fmla="*/ 24 w 28"/>
                <a:gd name="T5" fmla="*/ 29 h 40"/>
                <a:gd name="T6" fmla="*/ 0 w 28"/>
                <a:gd name="T7" fmla="*/ 3 h 40"/>
                <a:gd name="T8" fmla="*/ 2 w 28"/>
                <a:gd name="T9" fmla="*/ 0 h 40"/>
                <a:gd name="T10" fmla="*/ 28 w 28"/>
                <a:gd name="T11" fmla="*/ 29 h 40"/>
                <a:gd name="T12" fmla="*/ 17 w 2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28" h="40">
                  <a:moveTo>
                    <a:pt x="17" y="40"/>
                  </a:moveTo>
                  <a:cubicBezTo>
                    <a:pt x="17" y="36"/>
                    <a:pt x="17" y="36"/>
                    <a:pt x="17" y="36"/>
                  </a:cubicBezTo>
                  <a:cubicBezTo>
                    <a:pt x="18" y="36"/>
                    <a:pt x="24" y="36"/>
                    <a:pt x="24" y="29"/>
                  </a:cubicBezTo>
                  <a:cubicBezTo>
                    <a:pt x="24" y="23"/>
                    <a:pt x="9" y="10"/>
                    <a:pt x="0" y="3"/>
                  </a:cubicBezTo>
                  <a:cubicBezTo>
                    <a:pt x="2" y="0"/>
                    <a:pt x="2" y="0"/>
                    <a:pt x="2" y="0"/>
                  </a:cubicBezTo>
                  <a:cubicBezTo>
                    <a:pt x="5" y="2"/>
                    <a:pt x="28" y="19"/>
                    <a:pt x="28" y="29"/>
                  </a:cubicBezTo>
                  <a:cubicBezTo>
                    <a:pt x="28" y="38"/>
                    <a:pt x="21" y="40"/>
                    <a:pt x="17" y="4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276">
              <a:extLst>
                <a:ext uri="{FF2B5EF4-FFF2-40B4-BE49-F238E27FC236}">
                  <a16:creationId xmlns:a16="http://schemas.microsoft.com/office/drawing/2014/main" id="{245A41E7-0464-4210-8007-252CC37D4466}"/>
                </a:ext>
              </a:extLst>
            </p:cNvPr>
            <p:cNvSpPr>
              <a:spLocks noChangeArrowheads="1"/>
            </p:cNvSpPr>
            <p:nvPr/>
          </p:nvSpPr>
          <p:spPr bwMode="auto">
            <a:xfrm>
              <a:off x="5848" y="1523"/>
              <a:ext cx="102" cy="142"/>
            </a:xfrm>
            <a:prstGeom prst="ellipse">
              <a:avLst/>
            </a:pr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277">
              <a:extLst>
                <a:ext uri="{FF2B5EF4-FFF2-40B4-BE49-F238E27FC236}">
                  <a16:creationId xmlns:a16="http://schemas.microsoft.com/office/drawing/2014/main" id="{5B57082C-A9CD-42F5-BD85-3EE86384A74B}"/>
                </a:ext>
              </a:extLst>
            </p:cNvPr>
            <p:cNvSpPr>
              <a:spLocks noChangeArrowheads="1"/>
            </p:cNvSpPr>
            <p:nvPr/>
          </p:nvSpPr>
          <p:spPr bwMode="auto">
            <a:xfrm>
              <a:off x="5848" y="1523"/>
              <a:ext cx="102" cy="142"/>
            </a:xfrm>
            <a:prstGeom prst="ellipse">
              <a:avLst/>
            </a:pr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278">
              <a:extLst>
                <a:ext uri="{FF2B5EF4-FFF2-40B4-BE49-F238E27FC236}">
                  <a16:creationId xmlns:a16="http://schemas.microsoft.com/office/drawing/2014/main" id="{2C4604F8-4E71-44D1-8D91-47A8C2D566A5}"/>
                </a:ext>
              </a:extLst>
            </p:cNvPr>
            <p:cNvSpPr>
              <a:spLocks noChangeArrowheads="1"/>
            </p:cNvSpPr>
            <p:nvPr/>
          </p:nvSpPr>
          <p:spPr bwMode="auto">
            <a:xfrm>
              <a:off x="5883" y="1546"/>
              <a:ext cx="67" cy="93"/>
            </a:xfrm>
            <a:prstGeom prst="ellipse">
              <a:avLst/>
            </a:pr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9">
              <a:extLst>
                <a:ext uri="{FF2B5EF4-FFF2-40B4-BE49-F238E27FC236}">
                  <a16:creationId xmlns:a16="http://schemas.microsoft.com/office/drawing/2014/main" id="{E720FBFB-4350-4D98-9B4E-69E9AE4A8DAA}"/>
                </a:ext>
              </a:extLst>
            </p:cNvPr>
            <p:cNvSpPr>
              <a:spLocks/>
            </p:cNvSpPr>
            <p:nvPr/>
          </p:nvSpPr>
          <p:spPr bwMode="auto">
            <a:xfrm>
              <a:off x="5781" y="1354"/>
              <a:ext cx="155" cy="211"/>
            </a:xfrm>
            <a:custGeom>
              <a:avLst/>
              <a:gdLst>
                <a:gd name="T0" fmla="*/ 64 w 65"/>
                <a:gd name="T1" fmla="*/ 86 h 89"/>
                <a:gd name="T2" fmla="*/ 0 w 65"/>
                <a:gd name="T3" fmla="*/ 15 h 89"/>
                <a:gd name="T4" fmla="*/ 51 w 65"/>
                <a:gd name="T5" fmla="*/ 89 h 89"/>
                <a:gd name="T6" fmla="*/ 64 w 65"/>
                <a:gd name="T7" fmla="*/ 86 h 89"/>
              </a:gdLst>
              <a:ahLst/>
              <a:cxnLst>
                <a:cxn ang="0">
                  <a:pos x="T0" y="T1"/>
                </a:cxn>
                <a:cxn ang="0">
                  <a:pos x="T2" y="T3"/>
                </a:cxn>
                <a:cxn ang="0">
                  <a:pos x="T4" y="T5"/>
                </a:cxn>
                <a:cxn ang="0">
                  <a:pos x="T6" y="T7"/>
                </a:cxn>
              </a:cxnLst>
              <a:rect l="0" t="0" r="r" b="b"/>
              <a:pathLst>
                <a:path w="65" h="89">
                  <a:moveTo>
                    <a:pt x="64" y="86"/>
                  </a:moveTo>
                  <a:cubicBezTo>
                    <a:pt x="64" y="86"/>
                    <a:pt x="65" y="0"/>
                    <a:pt x="0" y="15"/>
                  </a:cubicBezTo>
                  <a:cubicBezTo>
                    <a:pt x="0" y="15"/>
                    <a:pt x="48" y="21"/>
                    <a:pt x="51" y="89"/>
                  </a:cubicBezTo>
                  <a:lnTo>
                    <a:pt x="64" y="86"/>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0">
              <a:extLst>
                <a:ext uri="{FF2B5EF4-FFF2-40B4-BE49-F238E27FC236}">
                  <a16:creationId xmlns:a16="http://schemas.microsoft.com/office/drawing/2014/main" id="{104153CD-6689-4A0B-B4BE-F295F5E12A73}"/>
                </a:ext>
              </a:extLst>
            </p:cNvPr>
            <p:cNvSpPr>
              <a:spLocks/>
            </p:cNvSpPr>
            <p:nvPr/>
          </p:nvSpPr>
          <p:spPr bwMode="auto">
            <a:xfrm>
              <a:off x="5945" y="1708"/>
              <a:ext cx="19" cy="16"/>
            </a:xfrm>
            <a:custGeom>
              <a:avLst/>
              <a:gdLst>
                <a:gd name="T0" fmla="*/ 6 w 8"/>
                <a:gd name="T1" fmla="*/ 6 h 7"/>
                <a:gd name="T2" fmla="*/ 3 w 8"/>
                <a:gd name="T3" fmla="*/ 7 h 7"/>
                <a:gd name="T4" fmla="*/ 1 w 8"/>
                <a:gd name="T5" fmla="*/ 5 h 7"/>
                <a:gd name="T6" fmla="*/ 0 w 8"/>
                <a:gd name="T7" fmla="*/ 3 h 7"/>
                <a:gd name="T8" fmla="*/ 2 w 8"/>
                <a:gd name="T9" fmla="*/ 1 h 7"/>
                <a:gd name="T10" fmla="*/ 5 w 8"/>
                <a:gd name="T11" fmla="*/ 0 h 7"/>
                <a:gd name="T12" fmla="*/ 8 w 8"/>
                <a:gd name="T13" fmla="*/ 2 h 7"/>
                <a:gd name="T14" fmla="*/ 8 w 8"/>
                <a:gd name="T15" fmla="*/ 4 h 7"/>
                <a:gd name="T16" fmla="*/ 6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6"/>
                  </a:moveTo>
                  <a:cubicBezTo>
                    <a:pt x="3" y="7"/>
                    <a:pt x="3" y="7"/>
                    <a:pt x="3" y="7"/>
                  </a:cubicBezTo>
                  <a:cubicBezTo>
                    <a:pt x="2" y="7"/>
                    <a:pt x="1" y="6"/>
                    <a:pt x="1" y="5"/>
                  </a:cubicBezTo>
                  <a:cubicBezTo>
                    <a:pt x="0" y="3"/>
                    <a:pt x="0" y="3"/>
                    <a:pt x="0" y="3"/>
                  </a:cubicBezTo>
                  <a:cubicBezTo>
                    <a:pt x="0" y="2"/>
                    <a:pt x="1" y="1"/>
                    <a:pt x="2" y="1"/>
                  </a:cubicBezTo>
                  <a:cubicBezTo>
                    <a:pt x="5" y="0"/>
                    <a:pt x="5" y="0"/>
                    <a:pt x="5" y="0"/>
                  </a:cubicBezTo>
                  <a:cubicBezTo>
                    <a:pt x="6" y="0"/>
                    <a:pt x="7" y="1"/>
                    <a:pt x="8" y="2"/>
                  </a:cubicBezTo>
                  <a:cubicBezTo>
                    <a:pt x="8" y="4"/>
                    <a:pt x="8" y="4"/>
                    <a:pt x="8" y="4"/>
                  </a:cubicBezTo>
                  <a:cubicBezTo>
                    <a:pt x="8" y="5"/>
                    <a:pt x="7" y="6"/>
                    <a:pt x="6" y="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81">
              <a:extLst>
                <a:ext uri="{FF2B5EF4-FFF2-40B4-BE49-F238E27FC236}">
                  <a16:creationId xmlns:a16="http://schemas.microsoft.com/office/drawing/2014/main" id="{EB8EDA32-5829-483F-9003-C9A62010AD17}"/>
                </a:ext>
              </a:extLst>
            </p:cNvPr>
            <p:cNvSpPr>
              <a:spLocks/>
            </p:cNvSpPr>
            <p:nvPr/>
          </p:nvSpPr>
          <p:spPr bwMode="auto">
            <a:xfrm>
              <a:off x="5050" y="2769"/>
              <a:ext cx="729" cy="110"/>
            </a:xfrm>
            <a:custGeom>
              <a:avLst/>
              <a:gdLst>
                <a:gd name="T0" fmla="*/ 287 w 307"/>
                <a:gd name="T1" fmla="*/ 0 h 46"/>
                <a:gd name="T2" fmla="*/ 20 w 307"/>
                <a:gd name="T3" fmla="*/ 0 h 46"/>
                <a:gd name="T4" fmla="*/ 0 w 307"/>
                <a:gd name="T5" fmla="*/ 20 h 46"/>
                <a:gd name="T6" fmla="*/ 0 w 307"/>
                <a:gd name="T7" fmla="*/ 46 h 46"/>
                <a:gd name="T8" fmla="*/ 307 w 307"/>
                <a:gd name="T9" fmla="*/ 46 h 46"/>
                <a:gd name="T10" fmla="*/ 307 w 307"/>
                <a:gd name="T11" fmla="*/ 20 h 46"/>
                <a:gd name="T12" fmla="*/ 287 w 30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07" h="46">
                  <a:moveTo>
                    <a:pt x="287" y="0"/>
                  </a:moveTo>
                  <a:cubicBezTo>
                    <a:pt x="20" y="0"/>
                    <a:pt x="20" y="0"/>
                    <a:pt x="20" y="0"/>
                  </a:cubicBezTo>
                  <a:cubicBezTo>
                    <a:pt x="9" y="0"/>
                    <a:pt x="0" y="9"/>
                    <a:pt x="0" y="20"/>
                  </a:cubicBezTo>
                  <a:cubicBezTo>
                    <a:pt x="0" y="46"/>
                    <a:pt x="0" y="46"/>
                    <a:pt x="0" y="46"/>
                  </a:cubicBezTo>
                  <a:cubicBezTo>
                    <a:pt x="307" y="46"/>
                    <a:pt x="307" y="46"/>
                    <a:pt x="307" y="46"/>
                  </a:cubicBezTo>
                  <a:cubicBezTo>
                    <a:pt x="307" y="20"/>
                    <a:pt x="307" y="20"/>
                    <a:pt x="307" y="20"/>
                  </a:cubicBezTo>
                  <a:cubicBezTo>
                    <a:pt x="307" y="9"/>
                    <a:pt x="298" y="0"/>
                    <a:pt x="287" y="0"/>
                  </a:cubicBezTo>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82">
              <a:extLst>
                <a:ext uri="{FF2B5EF4-FFF2-40B4-BE49-F238E27FC236}">
                  <a16:creationId xmlns:a16="http://schemas.microsoft.com/office/drawing/2014/main" id="{73D987E7-B8AD-4AA8-B619-4C21FB285585}"/>
                </a:ext>
              </a:extLst>
            </p:cNvPr>
            <p:cNvSpPr>
              <a:spLocks noEditPoints="1"/>
            </p:cNvSpPr>
            <p:nvPr/>
          </p:nvSpPr>
          <p:spPr bwMode="auto">
            <a:xfrm>
              <a:off x="5050" y="2769"/>
              <a:ext cx="729" cy="55"/>
            </a:xfrm>
            <a:custGeom>
              <a:avLst/>
              <a:gdLst>
                <a:gd name="T0" fmla="*/ 9 w 307"/>
                <a:gd name="T1" fmla="*/ 3 h 23"/>
                <a:gd name="T2" fmla="*/ 0 w 307"/>
                <a:gd name="T3" fmla="*/ 20 h 23"/>
                <a:gd name="T4" fmla="*/ 0 w 307"/>
                <a:gd name="T5" fmla="*/ 23 h 23"/>
                <a:gd name="T6" fmla="*/ 19 w 307"/>
                <a:gd name="T7" fmla="*/ 23 h 23"/>
                <a:gd name="T8" fmla="*/ 9 w 307"/>
                <a:gd name="T9" fmla="*/ 3 h 23"/>
                <a:gd name="T10" fmla="*/ 287 w 307"/>
                <a:gd name="T11" fmla="*/ 0 h 23"/>
                <a:gd name="T12" fmla="*/ 68 w 307"/>
                <a:gd name="T13" fmla="*/ 0 h 23"/>
                <a:gd name="T14" fmla="*/ 83 w 307"/>
                <a:gd name="T15" fmla="*/ 23 h 23"/>
                <a:gd name="T16" fmla="*/ 307 w 307"/>
                <a:gd name="T17" fmla="*/ 23 h 23"/>
                <a:gd name="T18" fmla="*/ 307 w 307"/>
                <a:gd name="T19" fmla="*/ 20 h 23"/>
                <a:gd name="T20" fmla="*/ 287 w 307"/>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 h="23">
                  <a:moveTo>
                    <a:pt x="9" y="3"/>
                  </a:moveTo>
                  <a:cubicBezTo>
                    <a:pt x="3" y="6"/>
                    <a:pt x="0" y="13"/>
                    <a:pt x="0" y="20"/>
                  </a:cubicBezTo>
                  <a:cubicBezTo>
                    <a:pt x="0" y="23"/>
                    <a:pt x="0" y="23"/>
                    <a:pt x="0" y="23"/>
                  </a:cubicBezTo>
                  <a:cubicBezTo>
                    <a:pt x="19" y="23"/>
                    <a:pt x="19" y="23"/>
                    <a:pt x="19" y="23"/>
                  </a:cubicBezTo>
                  <a:cubicBezTo>
                    <a:pt x="16" y="19"/>
                    <a:pt x="13" y="12"/>
                    <a:pt x="9" y="3"/>
                  </a:cubicBezTo>
                  <a:moveTo>
                    <a:pt x="287" y="0"/>
                  </a:moveTo>
                  <a:cubicBezTo>
                    <a:pt x="68" y="0"/>
                    <a:pt x="68" y="0"/>
                    <a:pt x="68" y="0"/>
                  </a:cubicBezTo>
                  <a:cubicBezTo>
                    <a:pt x="72" y="9"/>
                    <a:pt x="77" y="17"/>
                    <a:pt x="83" y="23"/>
                  </a:cubicBezTo>
                  <a:cubicBezTo>
                    <a:pt x="307" y="23"/>
                    <a:pt x="307" y="23"/>
                    <a:pt x="307" y="23"/>
                  </a:cubicBezTo>
                  <a:cubicBezTo>
                    <a:pt x="307" y="20"/>
                    <a:pt x="307" y="20"/>
                    <a:pt x="307" y="20"/>
                  </a:cubicBezTo>
                  <a:cubicBezTo>
                    <a:pt x="307" y="9"/>
                    <a:pt x="298" y="0"/>
                    <a:pt x="287"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83">
              <a:extLst>
                <a:ext uri="{FF2B5EF4-FFF2-40B4-BE49-F238E27FC236}">
                  <a16:creationId xmlns:a16="http://schemas.microsoft.com/office/drawing/2014/main" id="{949AC792-EE5F-4E45-9D0E-DABB3BE165CF}"/>
                </a:ext>
              </a:extLst>
            </p:cNvPr>
            <p:cNvSpPr>
              <a:spLocks/>
            </p:cNvSpPr>
            <p:nvPr/>
          </p:nvSpPr>
          <p:spPr bwMode="auto">
            <a:xfrm>
              <a:off x="4836" y="1964"/>
              <a:ext cx="537" cy="380"/>
            </a:xfrm>
            <a:custGeom>
              <a:avLst/>
              <a:gdLst>
                <a:gd name="T0" fmla="*/ 58 w 226"/>
                <a:gd name="T1" fmla="*/ 160 h 160"/>
                <a:gd name="T2" fmla="*/ 168 w 226"/>
                <a:gd name="T3" fmla="*/ 160 h 160"/>
                <a:gd name="T4" fmla="*/ 226 w 226"/>
                <a:gd name="T5" fmla="*/ 101 h 160"/>
                <a:gd name="T6" fmla="*/ 226 w 226"/>
                <a:gd name="T7" fmla="*/ 58 h 160"/>
                <a:gd name="T8" fmla="*/ 168 w 226"/>
                <a:gd name="T9" fmla="*/ 0 h 160"/>
                <a:gd name="T10" fmla="*/ 58 w 226"/>
                <a:gd name="T11" fmla="*/ 0 h 160"/>
                <a:gd name="T12" fmla="*/ 0 w 226"/>
                <a:gd name="T13" fmla="*/ 58 h 160"/>
                <a:gd name="T14" fmla="*/ 0 w 226"/>
                <a:gd name="T15" fmla="*/ 101 h 160"/>
                <a:gd name="T16" fmla="*/ 58 w 226"/>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160">
                  <a:moveTo>
                    <a:pt x="58" y="160"/>
                  </a:moveTo>
                  <a:cubicBezTo>
                    <a:pt x="168" y="160"/>
                    <a:pt x="168" y="160"/>
                    <a:pt x="168" y="160"/>
                  </a:cubicBezTo>
                  <a:cubicBezTo>
                    <a:pt x="200" y="160"/>
                    <a:pt x="226" y="134"/>
                    <a:pt x="226" y="101"/>
                  </a:cubicBezTo>
                  <a:cubicBezTo>
                    <a:pt x="226" y="58"/>
                    <a:pt x="226" y="58"/>
                    <a:pt x="226" y="58"/>
                  </a:cubicBezTo>
                  <a:cubicBezTo>
                    <a:pt x="226" y="26"/>
                    <a:pt x="200" y="0"/>
                    <a:pt x="168" y="0"/>
                  </a:cubicBezTo>
                  <a:cubicBezTo>
                    <a:pt x="58" y="0"/>
                    <a:pt x="58" y="0"/>
                    <a:pt x="58" y="0"/>
                  </a:cubicBezTo>
                  <a:cubicBezTo>
                    <a:pt x="26" y="0"/>
                    <a:pt x="0" y="26"/>
                    <a:pt x="0" y="58"/>
                  </a:cubicBezTo>
                  <a:cubicBezTo>
                    <a:pt x="0" y="101"/>
                    <a:pt x="0" y="101"/>
                    <a:pt x="0" y="101"/>
                  </a:cubicBezTo>
                  <a:cubicBezTo>
                    <a:pt x="0" y="134"/>
                    <a:pt x="26" y="160"/>
                    <a:pt x="58" y="160"/>
                  </a:cubicBezTo>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4">
              <a:extLst>
                <a:ext uri="{FF2B5EF4-FFF2-40B4-BE49-F238E27FC236}">
                  <a16:creationId xmlns:a16="http://schemas.microsoft.com/office/drawing/2014/main" id="{435BEACF-9E17-4372-BC57-482D69E36331}"/>
                </a:ext>
              </a:extLst>
            </p:cNvPr>
            <p:cNvSpPr>
              <a:spLocks/>
            </p:cNvSpPr>
            <p:nvPr/>
          </p:nvSpPr>
          <p:spPr bwMode="auto">
            <a:xfrm>
              <a:off x="4836" y="1964"/>
              <a:ext cx="537" cy="380"/>
            </a:xfrm>
            <a:custGeom>
              <a:avLst/>
              <a:gdLst>
                <a:gd name="T0" fmla="*/ 168 w 226"/>
                <a:gd name="T1" fmla="*/ 0 h 160"/>
                <a:gd name="T2" fmla="*/ 58 w 226"/>
                <a:gd name="T3" fmla="*/ 0 h 160"/>
                <a:gd name="T4" fmla="*/ 33 w 226"/>
                <a:gd name="T5" fmla="*/ 6 h 160"/>
                <a:gd name="T6" fmla="*/ 5 w 226"/>
                <a:gd name="T7" fmla="*/ 33 h 160"/>
                <a:gd name="T8" fmla="*/ 0 w 226"/>
                <a:gd name="T9" fmla="*/ 58 h 160"/>
                <a:gd name="T10" fmla="*/ 0 w 226"/>
                <a:gd name="T11" fmla="*/ 101 h 160"/>
                <a:gd name="T12" fmla="*/ 58 w 226"/>
                <a:gd name="T13" fmla="*/ 160 h 160"/>
                <a:gd name="T14" fmla="*/ 72 w 226"/>
                <a:gd name="T15" fmla="*/ 160 h 160"/>
                <a:gd name="T16" fmla="*/ 73 w 226"/>
                <a:gd name="T17" fmla="*/ 139 h 160"/>
                <a:gd name="T18" fmla="*/ 69 w 226"/>
                <a:gd name="T19" fmla="*/ 139 h 160"/>
                <a:gd name="T20" fmla="*/ 36 w 226"/>
                <a:gd name="T21" fmla="*/ 106 h 160"/>
                <a:gd name="T22" fmla="*/ 36 w 226"/>
                <a:gd name="T23" fmla="*/ 81 h 160"/>
                <a:gd name="T24" fmla="*/ 36 w 226"/>
                <a:gd name="T25" fmla="*/ 81 h 160"/>
                <a:gd name="T26" fmla="*/ 69 w 226"/>
                <a:gd name="T27" fmla="*/ 48 h 160"/>
                <a:gd name="T28" fmla="*/ 131 w 226"/>
                <a:gd name="T29" fmla="*/ 48 h 160"/>
                <a:gd name="T30" fmla="*/ 164 w 226"/>
                <a:gd name="T31" fmla="*/ 81 h 160"/>
                <a:gd name="T32" fmla="*/ 164 w 226"/>
                <a:gd name="T33" fmla="*/ 106 h 160"/>
                <a:gd name="T34" fmla="*/ 164 w 226"/>
                <a:gd name="T35" fmla="*/ 106 h 160"/>
                <a:gd name="T36" fmla="*/ 131 w 226"/>
                <a:gd name="T37" fmla="*/ 139 h 160"/>
                <a:gd name="T38" fmla="*/ 130 w 226"/>
                <a:gd name="T39" fmla="*/ 139 h 160"/>
                <a:gd name="T40" fmla="*/ 130 w 226"/>
                <a:gd name="T41" fmla="*/ 144 h 160"/>
                <a:gd name="T42" fmla="*/ 130 w 226"/>
                <a:gd name="T43" fmla="*/ 160 h 160"/>
                <a:gd name="T44" fmla="*/ 168 w 226"/>
                <a:gd name="T45" fmla="*/ 160 h 160"/>
                <a:gd name="T46" fmla="*/ 226 w 226"/>
                <a:gd name="T47" fmla="*/ 101 h 160"/>
                <a:gd name="T48" fmla="*/ 226 w 226"/>
                <a:gd name="T49" fmla="*/ 58 h 160"/>
                <a:gd name="T50" fmla="*/ 204 w 226"/>
                <a:gd name="T51" fmla="*/ 12 h 160"/>
                <a:gd name="T52" fmla="*/ 168 w 226"/>
                <a:gd name="T5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6" h="160">
                  <a:moveTo>
                    <a:pt x="168" y="0"/>
                  </a:moveTo>
                  <a:cubicBezTo>
                    <a:pt x="58" y="0"/>
                    <a:pt x="58" y="0"/>
                    <a:pt x="58" y="0"/>
                  </a:cubicBezTo>
                  <a:cubicBezTo>
                    <a:pt x="49" y="0"/>
                    <a:pt x="40" y="2"/>
                    <a:pt x="33" y="6"/>
                  </a:cubicBezTo>
                  <a:cubicBezTo>
                    <a:pt x="21" y="12"/>
                    <a:pt x="11" y="21"/>
                    <a:pt x="5" y="33"/>
                  </a:cubicBezTo>
                  <a:cubicBezTo>
                    <a:pt x="2" y="41"/>
                    <a:pt x="0" y="49"/>
                    <a:pt x="0" y="58"/>
                  </a:cubicBezTo>
                  <a:cubicBezTo>
                    <a:pt x="0" y="101"/>
                    <a:pt x="0" y="101"/>
                    <a:pt x="0" y="101"/>
                  </a:cubicBezTo>
                  <a:cubicBezTo>
                    <a:pt x="0" y="134"/>
                    <a:pt x="26" y="160"/>
                    <a:pt x="58" y="160"/>
                  </a:cubicBezTo>
                  <a:cubicBezTo>
                    <a:pt x="72" y="160"/>
                    <a:pt x="72" y="160"/>
                    <a:pt x="72" y="160"/>
                  </a:cubicBezTo>
                  <a:cubicBezTo>
                    <a:pt x="73" y="153"/>
                    <a:pt x="73" y="146"/>
                    <a:pt x="73" y="139"/>
                  </a:cubicBezTo>
                  <a:cubicBezTo>
                    <a:pt x="69" y="139"/>
                    <a:pt x="69" y="139"/>
                    <a:pt x="69" y="139"/>
                  </a:cubicBezTo>
                  <a:cubicBezTo>
                    <a:pt x="51" y="139"/>
                    <a:pt x="36" y="124"/>
                    <a:pt x="36" y="106"/>
                  </a:cubicBezTo>
                  <a:cubicBezTo>
                    <a:pt x="36" y="81"/>
                    <a:pt x="36" y="81"/>
                    <a:pt x="36" y="81"/>
                  </a:cubicBezTo>
                  <a:cubicBezTo>
                    <a:pt x="36" y="81"/>
                    <a:pt x="36" y="81"/>
                    <a:pt x="36" y="81"/>
                  </a:cubicBezTo>
                  <a:cubicBezTo>
                    <a:pt x="36" y="63"/>
                    <a:pt x="51" y="48"/>
                    <a:pt x="69" y="48"/>
                  </a:cubicBezTo>
                  <a:cubicBezTo>
                    <a:pt x="131" y="48"/>
                    <a:pt x="131" y="48"/>
                    <a:pt x="131" y="48"/>
                  </a:cubicBezTo>
                  <a:cubicBezTo>
                    <a:pt x="149" y="48"/>
                    <a:pt x="164" y="63"/>
                    <a:pt x="164" y="81"/>
                  </a:cubicBezTo>
                  <a:cubicBezTo>
                    <a:pt x="164" y="106"/>
                    <a:pt x="164" y="106"/>
                    <a:pt x="164" y="106"/>
                  </a:cubicBezTo>
                  <a:cubicBezTo>
                    <a:pt x="164" y="106"/>
                    <a:pt x="164" y="106"/>
                    <a:pt x="164" y="106"/>
                  </a:cubicBezTo>
                  <a:cubicBezTo>
                    <a:pt x="164" y="124"/>
                    <a:pt x="149" y="139"/>
                    <a:pt x="131" y="139"/>
                  </a:cubicBezTo>
                  <a:cubicBezTo>
                    <a:pt x="130" y="139"/>
                    <a:pt x="130" y="139"/>
                    <a:pt x="130" y="139"/>
                  </a:cubicBezTo>
                  <a:cubicBezTo>
                    <a:pt x="130" y="140"/>
                    <a:pt x="130" y="142"/>
                    <a:pt x="130" y="144"/>
                  </a:cubicBezTo>
                  <a:cubicBezTo>
                    <a:pt x="130" y="149"/>
                    <a:pt x="130" y="154"/>
                    <a:pt x="130" y="160"/>
                  </a:cubicBezTo>
                  <a:cubicBezTo>
                    <a:pt x="168" y="160"/>
                    <a:pt x="168" y="160"/>
                    <a:pt x="168" y="160"/>
                  </a:cubicBezTo>
                  <a:cubicBezTo>
                    <a:pt x="200" y="160"/>
                    <a:pt x="226" y="134"/>
                    <a:pt x="226" y="101"/>
                  </a:cubicBezTo>
                  <a:cubicBezTo>
                    <a:pt x="226" y="58"/>
                    <a:pt x="226" y="58"/>
                    <a:pt x="226" y="58"/>
                  </a:cubicBezTo>
                  <a:cubicBezTo>
                    <a:pt x="226" y="40"/>
                    <a:pt x="217" y="23"/>
                    <a:pt x="204" y="12"/>
                  </a:cubicBezTo>
                  <a:cubicBezTo>
                    <a:pt x="194" y="5"/>
                    <a:pt x="181" y="0"/>
                    <a:pt x="168"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85">
              <a:extLst>
                <a:ext uri="{FF2B5EF4-FFF2-40B4-BE49-F238E27FC236}">
                  <a16:creationId xmlns:a16="http://schemas.microsoft.com/office/drawing/2014/main" id="{DF6D15E7-9073-4568-BE26-E54B3DA57518}"/>
                </a:ext>
              </a:extLst>
            </p:cNvPr>
            <p:cNvSpPr>
              <a:spLocks/>
            </p:cNvSpPr>
            <p:nvPr/>
          </p:nvSpPr>
          <p:spPr bwMode="auto">
            <a:xfrm>
              <a:off x="5028" y="3099"/>
              <a:ext cx="753" cy="506"/>
            </a:xfrm>
            <a:custGeom>
              <a:avLst/>
              <a:gdLst>
                <a:gd name="T0" fmla="*/ 20 w 317"/>
                <a:gd name="T1" fmla="*/ 174 h 213"/>
                <a:gd name="T2" fmla="*/ 136 w 317"/>
                <a:gd name="T3" fmla="*/ 162 h 213"/>
                <a:gd name="T4" fmla="*/ 136 w 317"/>
                <a:gd name="T5" fmla="*/ 0 h 213"/>
                <a:gd name="T6" fmla="*/ 181 w 317"/>
                <a:gd name="T7" fmla="*/ 0 h 213"/>
                <a:gd name="T8" fmla="*/ 181 w 317"/>
                <a:gd name="T9" fmla="*/ 162 h 213"/>
                <a:gd name="T10" fmla="*/ 297 w 317"/>
                <a:gd name="T11" fmla="*/ 174 h 213"/>
                <a:gd name="T12" fmla="*/ 317 w 317"/>
                <a:gd name="T13" fmla="*/ 196 h 213"/>
                <a:gd name="T14" fmla="*/ 317 w 317"/>
                <a:gd name="T15" fmla="*/ 213 h 213"/>
                <a:gd name="T16" fmla="*/ 163 w 317"/>
                <a:gd name="T17" fmla="*/ 213 h 213"/>
                <a:gd name="T18" fmla="*/ 154 w 317"/>
                <a:gd name="T19" fmla="*/ 213 h 213"/>
                <a:gd name="T20" fmla="*/ 0 w 317"/>
                <a:gd name="T21" fmla="*/ 213 h 213"/>
                <a:gd name="T22" fmla="*/ 0 w 317"/>
                <a:gd name="T23" fmla="*/ 196 h 213"/>
                <a:gd name="T24" fmla="*/ 20 w 317"/>
                <a:gd name="T25"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213">
                  <a:moveTo>
                    <a:pt x="20" y="174"/>
                  </a:moveTo>
                  <a:cubicBezTo>
                    <a:pt x="136" y="162"/>
                    <a:pt x="136" y="162"/>
                    <a:pt x="136" y="162"/>
                  </a:cubicBezTo>
                  <a:cubicBezTo>
                    <a:pt x="136" y="0"/>
                    <a:pt x="136" y="0"/>
                    <a:pt x="136" y="0"/>
                  </a:cubicBezTo>
                  <a:cubicBezTo>
                    <a:pt x="181" y="0"/>
                    <a:pt x="181" y="0"/>
                    <a:pt x="181" y="0"/>
                  </a:cubicBezTo>
                  <a:cubicBezTo>
                    <a:pt x="181" y="162"/>
                    <a:pt x="181" y="162"/>
                    <a:pt x="181" y="162"/>
                  </a:cubicBezTo>
                  <a:cubicBezTo>
                    <a:pt x="297" y="174"/>
                    <a:pt x="297" y="174"/>
                    <a:pt x="297" y="174"/>
                  </a:cubicBezTo>
                  <a:cubicBezTo>
                    <a:pt x="308" y="175"/>
                    <a:pt x="317" y="184"/>
                    <a:pt x="317" y="196"/>
                  </a:cubicBezTo>
                  <a:cubicBezTo>
                    <a:pt x="317" y="213"/>
                    <a:pt x="317" y="213"/>
                    <a:pt x="317" y="213"/>
                  </a:cubicBezTo>
                  <a:cubicBezTo>
                    <a:pt x="163" y="213"/>
                    <a:pt x="163" y="213"/>
                    <a:pt x="163" y="213"/>
                  </a:cubicBezTo>
                  <a:cubicBezTo>
                    <a:pt x="154" y="213"/>
                    <a:pt x="154" y="213"/>
                    <a:pt x="154" y="213"/>
                  </a:cubicBezTo>
                  <a:cubicBezTo>
                    <a:pt x="0" y="213"/>
                    <a:pt x="0" y="213"/>
                    <a:pt x="0" y="213"/>
                  </a:cubicBezTo>
                  <a:cubicBezTo>
                    <a:pt x="0" y="196"/>
                    <a:pt x="0" y="196"/>
                    <a:pt x="0" y="196"/>
                  </a:cubicBezTo>
                  <a:cubicBezTo>
                    <a:pt x="0" y="184"/>
                    <a:pt x="9" y="175"/>
                    <a:pt x="20" y="174"/>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86">
              <a:extLst>
                <a:ext uri="{FF2B5EF4-FFF2-40B4-BE49-F238E27FC236}">
                  <a16:creationId xmlns:a16="http://schemas.microsoft.com/office/drawing/2014/main" id="{32E9A6EA-7FBA-43ED-84EF-6D9942643CC5}"/>
                </a:ext>
              </a:extLst>
            </p:cNvPr>
            <p:cNvSpPr>
              <a:spLocks/>
            </p:cNvSpPr>
            <p:nvPr/>
          </p:nvSpPr>
          <p:spPr bwMode="auto">
            <a:xfrm>
              <a:off x="5028" y="3178"/>
              <a:ext cx="753" cy="427"/>
            </a:xfrm>
            <a:custGeom>
              <a:avLst/>
              <a:gdLst>
                <a:gd name="T0" fmla="*/ 181 w 317"/>
                <a:gd name="T1" fmla="*/ 0 h 180"/>
                <a:gd name="T2" fmla="*/ 173 w 317"/>
                <a:gd name="T3" fmla="*/ 2 h 180"/>
                <a:gd name="T4" fmla="*/ 144 w 317"/>
                <a:gd name="T5" fmla="*/ 2 h 180"/>
                <a:gd name="T6" fmla="*/ 136 w 317"/>
                <a:gd name="T7" fmla="*/ 0 h 180"/>
                <a:gd name="T8" fmla="*/ 136 w 317"/>
                <a:gd name="T9" fmla="*/ 129 h 180"/>
                <a:gd name="T10" fmla="*/ 128 w 317"/>
                <a:gd name="T11" fmla="*/ 130 h 180"/>
                <a:gd name="T12" fmla="*/ 20 w 317"/>
                <a:gd name="T13" fmla="*/ 141 h 180"/>
                <a:gd name="T14" fmla="*/ 0 w 317"/>
                <a:gd name="T15" fmla="*/ 163 h 180"/>
                <a:gd name="T16" fmla="*/ 0 w 317"/>
                <a:gd name="T17" fmla="*/ 180 h 180"/>
                <a:gd name="T18" fmla="*/ 154 w 317"/>
                <a:gd name="T19" fmla="*/ 180 h 180"/>
                <a:gd name="T20" fmla="*/ 163 w 317"/>
                <a:gd name="T21" fmla="*/ 180 h 180"/>
                <a:gd name="T22" fmla="*/ 317 w 317"/>
                <a:gd name="T23" fmla="*/ 180 h 180"/>
                <a:gd name="T24" fmla="*/ 317 w 317"/>
                <a:gd name="T25" fmla="*/ 163 h 180"/>
                <a:gd name="T26" fmla="*/ 310 w 317"/>
                <a:gd name="T27" fmla="*/ 147 h 180"/>
                <a:gd name="T28" fmla="*/ 297 w 317"/>
                <a:gd name="T29" fmla="*/ 141 h 180"/>
                <a:gd name="T30" fmla="*/ 246 w 317"/>
                <a:gd name="T31" fmla="*/ 136 h 180"/>
                <a:gd name="T32" fmla="*/ 181 w 317"/>
                <a:gd name="T33" fmla="*/ 129 h 180"/>
                <a:gd name="T34" fmla="*/ 181 w 317"/>
                <a:gd name="T3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180">
                  <a:moveTo>
                    <a:pt x="181" y="0"/>
                  </a:moveTo>
                  <a:cubicBezTo>
                    <a:pt x="179" y="1"/>
                    <a:pt x="176" y="2"/>
                    <a:pt x="173" y="2"/>
                  </a:cubicBezTo>
                  <a:cubicBezTo>
                    <a:pt x="144" y="2"/>
                    <a:pt x="144" y="2"/>
                    <a:pt x="144" y="2"/>
                  </a:cubicBezTo>
                  <a:cubicBezTo>
                    <a:pt x="141" y="2"/>
                    <a:pt x="138" y="1"/>
                    <a:pt x="136" y="0"/>
                  </a:cubicBezTo>
                  <a:cubicBezTo>
                    <a:pt x="136" y="129"/>
                    <a:pt x="136" y="129"/>
                    <a:pt x="136" y="129"/>
                  </a:cubicBezTo>
                  <a:cubicBezTo>
                    <a:pt x="128" y="130"/>
                    <a:pt x="128" y="130"/>
                    <a:pt x="128" y="130"/>
                  </a:cubicBezTo>
                  <a:cubicBezTo>
                    <a:pt x="20" y="141"/>
                    <a:pt x="20" y="141"/>
                    <a:pt x="20" y="141"/>
                  </a:cubicBezTo>
                  <a:cubicBezTo>
                    <a:pt x="9" y="142"/>
                    <a:pt x="0" y="151"/>
                    <a:pt x="0" y="163"/>
                  </a:cubicBezTo>
                  <a:cubicBezTo>
                    <a:pt x="0" y="180"/>
                    <a:pt x="0" y="180"/>
                    <a:pt x="0" y="180"/>
                  </a:cubicBezTo>
                  <a:cubicBezTo>
                    <a:pt x="154" y="180"/>
                    <a:pt x="154" y="180"/>
                    <a:pt x="154" y="180"/>
                  </a:cubicBezTo>
                  <a:cubicBezTo>
                    <a:pt x="163" y="180"/>
                    <a:pt x="163" y="180"/>
                    <a:pt x="163" y="180"/>
                  </a:cubicBezTo>
                  <a:cubicBezTo>
                    <a:pt x="317" y="180"/>
                    <a:pt x="317" y="180"/>
                    <a:pt x="317" y="180"/>
                  </a:cubicBezTo>
                  <a:cubicBezTo>
                    <a:pt x="317" y="163"/>
                    <a:pt x="317" y="163"/>
                    <a:pt x="317" y="163"/>
                  </a:cubicBezTo>
                  <a:cubicBezTo>
                    <a:pt x="317" y="157"/>
                    <a:pt x="315" y="151"/>
                    <a:pt x="310" y="147"/>
                  </a:cubicBezTo>
                  <a:cubicBezTo>
                    <a:pt x="307" y="143"/>
                    <a:pt x="302" y="141"/>
                    <a:pt x="297" y="141"/>
                  </a:cubicBezTo>
                  <a:cubicBezTo>
                    <a:pt x="246" y="136"/>
                    <a:pt x="246" y="136"/>
                    <a:pt x="246" y="136"/>
                  </a:cubicBezTo>
                  <a:cubicBezTo>
                    <a:pt x="181" y="129"/>
                    <a:pt x="181" y="129"/>
                    <a:pt x="181" y="129"/>
                  </a:cubicBezTo>
                  <a:cubicBezTo>
                    <a:pt x="181" y="0"/>
                    <a:pt x="181" y="0"/>
                    <a:pt x="181" y="0"/>
                  </a:cubicBezTo>
                </a:path>
              </a:pathLst>
            </a:custGeom>
            <a:solidFill>
              <a:srgbClr val="515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287">
              <a:extLst>
                <a:ext uri="{FF2B5EF4-FFF2-40B4-BE49-F238E27FC236}">
                  <a16:creationId xmlns:a16="http://schemas.microsoft.com/office/drawing/2014/main" id="{B00BD400-4C49-4676-BEE7-3B9F720945F2}"/>
                </a:ext>
              </a:extLst>
            </p:cNvPr>
            <p:cNvSpPr>
              <a:spLocks noChangeArrowheads="1"/>
            </p:cNvSpPr>
            <p:nvPr/>
          </p:nvSpPr>
          <p:spPr bwMode="auto">
            <a:xfrm>
              <a:off x="5681" y="3586"/>
              <a:ext cx="143" cy="143"/>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288">
              <a:extLst>
                <a:ext uri="{FF2B5EF4-FFF2-40B4-BE49-F238E27FC236}">
                  <a16:creationId xmlns:a16="http://schemas.microsoft.com/office/drawing/2014/main" id="{467061CC-7FBF-467E-BEB8-A2A0F442E240}"/>
                </a:ext>
              </a:extLst>
            </p:cNvPr>
            <p:cNvSpPr>
              <a:spLocks noChangeArrowheads="1"/>
            </p:cNvSpPr>
            <p:nvPr/>
          </p:nvSpPr>
          <p:spPr bwMode="auto">
            <a:xfrm>
              <a:off x="4986" y="3586"/>
              <a:ext cx="142" cy="143"/>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89">
              <a:extLst>
                <a:ext uri="{FF2B5EF4-FFF2-40B4-BE49-F238E27FC236}">
                  <a16:creationId xmlns:a16="http://schemas.microsoft.com/office/drawing/2014/main" id="{68CD2FD7-5765-48FF-9A06-06E5D2C5332E}"/>
                </a:ext>
              </a:extLst>
            </p:cNvPr>
            <p:cNvSpPr>
              <a:spLocks/>
            </p:cNvSpPr>
            <p:nvPr/>
          </p:nvSpPr>
          <p:spPr bwMode="auto">
            <a:xfrm>
              <a:off x="5332" y="2841"/>
              <a:ext cx="145" cy="342"/>
            </a:xfrm>
            <a:custGeom>
              <a:avLst/>
              <a:gdLst>
                <a:gd name="T0" fmla="*/ 16 w 61"/>
                <a:gd name="T1" fmla="*/ 144 h 144"/>
                <a:gd name="T2" fmla="*/ 45 w 61"/>
                <a:gd name="T3" fmla="*/ 144 h 144"/>
                <a:gd name="T4" fmla="*/ 61 w 61"/>
                <a:gd name="T5" fmla="*/ 128 h 144"/>
                <a:gd name="T6" fmla="*/ 61 w 61"/>
                <a:gd name="T7" fmla="*/ 0 h 144"/>
                <a:gd name="T8" fmla="*/ 0 w 61"/>
                <a:gd name="T9" fmla="*/ 0 h 144"/>
                <a:gd name="T10" fmla="*/ 0 w 61"/>
                <a:gd name="T11" fmla="*/ 128 h 144"/>
                <a:gd name="T12" fmla="*/ 16 w 61"/>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61" h="144">
                  <a:moveTo>
                    <a:pt x="16" y="144"/>
                  </a:moveTo>
                  <a:cubicBezTo>
                    <a:pt x="45" y="144"/>
                    <a:pt x="45" y="144"/>
                    <a:pt x="45" y="144"/>
                  </a:cubicBezTo>
                  <a:cubicBezTo>
                    <a:pt x="54" y="144"/>
                    <a:pt x="61" y="137"/>
                    <a:pt x="61" y="128"/>
                  </a:cubicBezTo>
                  <a:cubicBezTo>
                    <a:pt x="61" y="0"/>
                    <a:pt x="61" y="0"/>
                    <a:pt x="61" y="0"/>
                  </a:cubicBezTo>
                  <a:cubicBezTo>
                    <a:pt x="0" y="0"/>
                    <a:pt x="0" y="0"/>
                    <a:pt x="0" y="0"/>
                  </a:cubicBezTo>
                  <a:cubicBezTo>
                    <a:pt x="0" y="128"/>
                    <a:pt x="0" y="128"/>
                    <a:pt x="0" y="128"/>
                  </a:cubicBezTo>
                  <a:cubicBezTo>
                    <a:pt x="0" y="137"/>
                    <a:pt x="7" y="144"/>
                    <a:pt x="16" y="144"/>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90">
              <a:extLst>
                <a:ext uri="{FF2B5EF4-FFF2-40B4-BE49-F238E27FC236}">
                  <a16:creationId xmlns:a16="http://schemas.microsoft.com/office/drawing/2014/main" id="{C53A01B1-A21E-4651-B1F6-8C93C6C21222}"/>
                </a:ext>
              </a:extLst>
            </p:cNvPr>
            <p:cNvSpPr>
              <a:spLocks/>
            </p:cNvSpPr>
            <p:nvPr/>
          </p:nvSpPr>
          <p:spPr bwMode="auto">
            <a:xfrm>
              <a:off x="5332" y="2879"/>
              <a:ext cx="145" cy="304"/>
            </a:xfrm>
            <a:custGeom>
              <a:avLst/>
              <a:gdLst>
                <a:gd name="T0" fmla="*/ 61 w 61"/>
                <a:gd name="T1" fmla="*/ 0 h 128"/>
                <a:gd name="T2" fmla="*/ 0 w 61"/>
                <a:gd name="T3" fmla="*/ 0 h 128"/>
                <a:gd name="T4" fmla="*/ 0 w 61"/>
                <a:gd name="T5" fmla="*/ 112 h 128"/>
                <a:gd name="T6" fmla="*/ 16 w 61"/>
                <a:gd name="T7" fmla="*/ 128 h 128"/>
                <a:gd name="T8" fmla="*/ 45 w 61"/>
                <a:gd name="T9" fmla="*/ 128 h 128"/>
                <a:gd name="T10" fmla="*/ 61 w 61"/>
                <a:gd name="T11" fmla="*/ 112 h 128"/>
                <a:gd name="T12" fmla="*/ 61 w 61"/>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1" h="128">
                  <a:moveTo>
                    <a:pt x="61" y="0"/>
                  </a:moveTo>
                  <a:cubicBezTo>
                    <a:pt x="0" y="0"/>
                    <a:pt x="0" y="0"/>
                    <a:pt x="0" y="0"/>
                  </a:cubicBezTo>
                  <a:cubicBezTo>
                    <a:pt x="0" y="112"/>
                    <a:pt x="0" y="112"/>
                    <a:pt x="0" y="112"/>
                  </a:cubicBezTo>
                  <a:cubicBezTo>
                    <a:pt x="0" y="121"/>
                    <a:pt x="7" y="128"/>
                    <a:pt x="16" y="128"/>
                  </a:cubicBezTo>
                  <a:cubicBezTo>
                    <a:pt x="45" y="128"/>
                    <a:pt x="45" y="128"/>
                    <a:pt x="45" y="128"/>
                  </a:cubicBezTo>
                  <a:cubicBezTo>
                    <a:pt x="54" y="128"/>
                    <a:pt x="61" y="121"/>
                    <a:pt x="61" y="112"/>
                  </a:cubicBezTo>
                  <a:cubicBezTo>
                    <a:pt x="61" y="0"/>
                    <a:pt x="61" y="0"/>
                    <a:pt x="61" y="0"/>
                  </a:cubicBezTo>
                </a:path>
              </a:pathLst>
            </a:custGeom>
            <a:solidFill>
              <a:srgbClr val="68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91">
              <a:extLst>
                <a:ext uri="{FF2B5EF4-FFF2-40B4-BE49-F238E27FC236}">
                  <a16:creationId xmlns:a16="http://schemas.microsoft.com/office/drawing/2014/main" id="{7672185F-FD92-4248-AA4A-EB69AC9C7972}"/>
                </a:ext>
              </a:extLst>
            </p:cNvPr>
            <p:cNvSpPr>
              <a:spLocks/>
            </p:cNvSpPr>
            <p:nvPr/>
          </p:nvSpPr>
          <p:spPr bwMode="auto">
            <a:xfrm>
              <a:off x="4978" y="2240"/>
              <a:ext cx="290" cy="601"/>
            </a:xfrm>
            <a:custGeom>
              <a:avLst/>
              <a:gdLst>
                <a:gd name="T0" fmla="*/ 70 w 122"/>
                <a:gd name="T1" fmla="*/ 0 h 253"/>
                <a:gd name="T2" fmla="*/ 122 w 122"/>
                <a:gd name="T3" fmla="*/ 253 h 253"/>
                <a:gd name="T4" fmla="*/ 53 w 122"/>
                <a:gd name="T5" fmla="*/ 253 h 253"/>
                <a:gd name="T6" fmla="*/ 15 w 122"/>
                <a:gd name="T7" fmla="*/ 0 h 253"/>
                <a:gd name="T8" fmla="*/ 70 w 122"/>
                <a:gd name="T9" fmla="*/ 0 h 253"/>
              </a:gdLst>
              <a:ahLst/>
              <a:cxnLst>
                <a:cxn ang="0">
                  <a:pos x="T0" y="T1"/>
                </a:cxn>
                <a:cxn ang="0">
                  <a:pos x="T2" y="T3"/>
                </a:cxn>
                <a:cxn ang="0">
                  <a:pos x="T4" y="T5"/>
                </a:cxn>
                <a:cxn ang="0">
                  <a:pos x="T6" y="T7"/>
                </a:cxn>
                <a:cxn ang="0">
                  <a:pos x="T8" y="T9"/>
                </a:cxn>
              </a:cxnLst>
              <a:rect l="0" t="0" r="r" b="b"/>
              <a:pathLst>
                <a:path w="122" h="253">
                  <a:moveTo>
                    <a:pt x="70" y="0"/>
                  </a:moveTo>
                  <a:cubicBezTo>
                    <a:pt x="70" y="0"/>
                    <a:pt x="62" y="216"/>
                    <a:pt x="122" y="253"/>
                  </a:cubicBezTo>
                  <a:cubicBezTo>
                    <a:pt x="53" y="253"/>
                    <a:pt x="53" y="253"/>
                    <a:pt x="53" y="253"/>
                  </a:cubicBezTo>
                  <a:cubicBezTo>
                    <a:pt x="53" y="253"/>
                    <a:pt x="0" y="179"/>
                    <a:pt x="15" y="0"/>
                  </a:cubicBezTo>
                  <a:cubicBezTo>
                    <a:pt x="70" y="0"/>
                    <a:pt x="70" y="0"/>
                    <a:pt x="70"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2">
              <a:extLst>
                <a:ext uri="{FF2B5EF4-FFF2-40B4-BE49-F238E27FC236}">
                  <a16:creationId xmlns:a16="http://schemas.microsoft.com/office/drawing/2014/main" id="{3436B804-1029-45E1-9A01-5157845525E6}"/>
                </a:ext>
              </a:extLst>
            </p:cNvPr>
            <p:cNvSpPr>
              <a:spLocks/>
            </p:cNvSpPr>
            <p:nvPr/>
          </p:nvSpPr>
          <p:spPr bwMode="auto">
            <a:xfrm>
              <a:off x="5007" y="2294"/>
              <a:ext cx="240" cy="530"/>
            </a:xfrm>
            <a:custGeom>
              <a:avLst/>
              <a:gdLst>
                <a:gd name="T0" fmla="*/ 58 w 101"/>
                <a:gd name="T1" fmla="*/ 0 h 223"/>
                <a:gd name="T2" fmla="*/ 1 w 101"/>
                <a:gd name="T3" fmla="*/ 0 h 223"/>
                <a:gd name="T4" fmla="*/ 0 w 101"/>
                <a:gd name="T5" fmla="*/ 38 h 223"/>
                <a:gd name="T6" fmla="*/ 37 w 101"/>
                <a:gd name="T7" fmla="*/ 223 h 223"/>
                <a:gd name="T8" fmla="*/ 101 w 101"/>
                <a:gd name="T9" fmla="*/ 223 h 223"/>
                <a:gd name="T10" fmla="*/ 86 w 101"/>
                <a:gd name="T11" fmla="*/ 200 h 223"/>
                <a:gd name="T12" fmla="*/ 86 w 101"/>
                <a:gd name="T13" fmla="*/ 200 h 223"/>
                <a:gd name="T14" fmla="*/ 84 w 101"/>
                <a:gd name="T15" fmla="*/ 196 h 223"/>
                <a:gd name="T16" fmla="*/ 71 w 101"/>
                <a:gd name="T17" fmla="*/ 155 h 223"/>
                <a:gd name="T18" fmla="*/ 64 w 101"/>
                <a:gd name="T19" fmla="*/ 112 h 223"/>
                <a:gd name="T20" fmla="*/ 58 w 101"/>
                <a:gd name="T21" fmla="*/ 5 h 223"/>
                <a:gd name="T22" fmla="*/ 58 w 101"/>
                <a:gd name="T2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223">
                  <a:moveTo>
                    <a:pt x="58" y="0"/>
                  </a:moveTo>
                  <a:cubicBezTo>
                    <a:pt x="1" y="0"/>
                    <a:pt x="1" y="0"/>
                    <a:pt x="1" y="0"/>
                  </a:cubicBezTo>
                  <a:cubicBezTo>
                    <a:pt x="1" y="13"/>
                    <a:pt x="0" y="26"/>
                    <a:pt x="0" y="38"/>
                  </a:cubicBezTo>
                  <a:cubicBezTo>
                    <a:pt x="0" y="147"/>
                    <a:pt x="26" y="204"/>
                    <a:pt x="37" y="223"/>
                  </a:cubicBezTo>
                  <a:cubicBezTo>
                    <a:pt x="101" y="223"/>
                    <a:pt x="101" y="223"/>
                    <a:pt x="101" y="223"/>
                  </a:cubicBezTo>
                  <a:cubicBezTo>
                    <a:pt x="95" y="217"/>
                    <a:pt x="90" y="209"/>
                    <a:pt x="86" y="200"/>
                  </a:cubicBezTo>
                  <a:cubicBezTo>
                    <a:pt x="86" y="200"/>
                    <a:pt x="86" y="200"/>
                    <a:pt x="86" y="200"/>
                  </a:cubicBezTo>
                  <a:cubicBezTo>
                    <a:pt x="85" y="198"/>
                    <a:pt x="84" y="197"/>
                    <a:pt x="84" y="196"/>
                  </a:cubicBezTo>
                  <a:cubicBezTo>
                    <a:pt x="79" y="184"/>
                    <a:pt x="74" y="170"/>
                    <a:pt x="71" y="155"/>
                  </a:cubicBezTo>
                  <a:cubicBezTo>
                    <a:pt x="68" y="141"/>
                    <a:pt x="66" y="127"/>
                    <a:pt x="64" y="112"/>
                  </a:cubicBezTo>
                  <a:cubicBezTo>
                    <a:pt x="59" y="72"/>
                    <a:pt x="58" y="31"/>
                    <a:pt x="58" y="5"/>
                  </a:cubicBezTo>
                  <a:cubicBezTo>
                    <a:pt x="58" y="3"/>
                    <a:pt x="58" y="1"/>
                    <a:pt x="58" y="0"/>
                  </a:cubicBezTo>
                </a:path>
              </a:pathLst>
            </a:custGeom>
            <a:solidFill>
              <a:srgbClr val="687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93">
              <a:extLst>
                <a:ext uri="{FF2B5EF4-FFF2-40B4-BE49-F238E27FC236}">
                  <a16:creationId xmlns:a16="http://schemas.microsoft.com/office/drawing/2014/main" id="{55094D69-F2DB-4ADE-BFDE-5A0055B6860E}"/>
                </a:ext>
              </a:extLst>
            </p:cNvPr>
            <p:cNvSpPr>
              <a:spLocks/>
            </p:cNvSpPr>
            <p:nvPr/>
          </p:nvSpPr>
          <p:spPr bwMode="auto">
            <a:xfrm>
              <a:off x="5019" y="2824"/>
              <a:ext cx="791" cy="55"/>
            </a:xfrm>
            <a:custGeom>
              <a:avLst/>
              <a:gdLst>
                <a:gd name="T0" fmla="*/ 325 w 333"/>
                <a:gd name="T1" fmla="*/ 0 h 23"/>
                <a:gd name="T2" fmla="*/ 8 w 333"/>
                <a:gd name="T3" fmla="*/ 0 h 23"/>
                <a:gd name="T4" fmla="*/ 0 w 333"/>
                <a:gd name="T5" fmla="*/ 8 h 23"/>
                <a:gd name="T6" fmla="*/ 0 w 333"/>
                <a:gd name="T7" fmla="*/ 15 h 23"/>
                <a:gd name="T8" fmla="*/ 8 w 333"/>
                <a:gd name="T9" fmla="*/ 23 h 23"/>
                <a:gd name="T10" fmla="*/ 325 w 333"/>
                <a:gd name="T11" fmla="*/ 23 h 23"/>
                <a:gd name="T12" fmla="*/ 333 w 333"/>
                <a:gd name="T13" fmla="*/ 15 h 23"/>
                <a:gd name="T14" fmla="*/ 333 w 333"/>
                <a:gd name="T15" fmla="*/ 8 h 23"/>
                <a:gd name="T16" fmla="*/ 325 w 33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23">
                  <a:moveTo>
                    <a:pt x="325" y="0"/>
                  </a:moveTo>
                  <a:cubicBezTo>
                    <a:pt x="8" y="0"/>
                    <a:pt x="8" y="0"/>
                    <a:pt x="8" y="0"/>
                  </a:cubicBezTo>
                  <a:cubicBezTo>
                    <a:pt x="3" y="0"/>
                    <a:pt x="0" y="4"/>
                    <a:pt x="0" y="8"/>
                  </a:cubicBezTo>
                  <a:cubicBezTo>
                    <a:pt x="0" y="15"/>
                    <a:pt x="0" y="15"/>
                    <a:pt x="0" y="15"/>
                  </a:cubicBezTo>
                  <a:cubicBezTo>
                    <a:pt x="0" y="20"/>
                    <a:pt x="3" y="23"/>
                    <a:pt x="8" y="23"/>
                  </a:cubicBezTo>
                  <a:cubicBezTo>
                    <a:pt x="325" y="23"/>
                    <a:pt x="325" y="23"/>
                    <a:pt x="325" y="23"/>
                  </a:cubicBezTo>
                  <a:cubicBezTo>
                    <a:pt x="330" y="23"/>
                    <a:pt x="333" y="20"/>
                    <a:pt x="333" y="15"/>
                  </a:cubicBezTo>
                  <a:cubicBezTo>
                    <a:pt x="333" y="8"/>
                    <a:pt x="333" y="8"/>
                    <a:pt x="333" y="8"/>
                  </a:cubicBezTo>
                  <a:cubicBezTo>
                    <a:pt x="333" y="4"/>
                    <a:pt x="330" y="0"/>
                    <a:pt x="325"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94">
              <a:extLst>
                <a:ext uri="{FF2B5EF4-FFF2-40B4-BE49-F238E27FC236}">
                  <a16:creationId xmlns:a16="http://schemas.microsoft.com/office/drawing/2014/main" id="{E4231351-1366-4B9F-85B5-34B9761F741E}"/>
                </a:ext>
              </a:extLst>
            </p:cNvPr>
            <p:cNvSpPr>
              <a:spLocks/>
            </p:cNvSpPr>
            <p:nvPr/>
          </p:nvSpPr>
          <p:spPr bwMode="auto">
            <a:xfrm>
              <a:off x="5019" y="2824"/>
              <a:ext cx="791" cy="55"/>
            </a:xfrm>
            <a:custGeom>
              <a:avLst/>
              <a:gdLst>
                <a:gd name="T0" fmla="*/ 325 w 333"/>
                <a:gd name="T1" fmla="*/ 0 h 23"/>
                <a:gd name="T2" fmla="*/ 96 w 333"/>
                <a:gd name="T3" fmla="*/ 0 h 23"/>
                <a:gd name="T4" fmla="*/ 32 w 333"/>
                <a:gd name="T5" fmla="*/ 0 h 23"/>
                <a:gd name="T6" fmla="*/ 8 w 333"/>
                <a:gd name="T7" fmla="*/ 0 h 23"/>
                <a:gd name="T8" fmla="*/ 0 w 333"/>
                <a:gd name="T9" fmla="*/ 8 h 23"/>
                <a:gd name="T10" fmla="*/ 0 w 333"/>
                <a:gd name="T11" fmla="*/ 15 h 23"/>
                <a:gd name="T12" fmla="*/ 8 w 333"/>
                <a:gd name="T13" fmla="*/ 23 h 23"/>
                <a:gd name="T14" fmla="*/ 325 w 333"/>
                <a:gd name="T15" fmla="*/ 23 h 23"/>
                <a:gd name="T16" fmla="*/ 333 w 333"/>
                <a:gd name="T17" fmla="*/ 15 h 23"/>
                <a:gd name="T18" fmla="*/ 333 w 333"/>
                <a:gd name="T19" fmla="*/ 8 h 23"/>
                <a:gd name="T20" fmla="*/ 325 w 333"/>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3">
                  <a:moveTo>
                    <a:pt x="325" y="0"/>
                  </a:moveTo>
                  <a:cubicBezTo>
                    <a:pt x="96" y="0"/>
                    <a:pt x="96" y="0"/>
                    <a:pt x="96" y="0"/>
                  </a:cubicBezTo>
                  <a:cubicBezTo>
                    <a:pt x="32" y="0"/>
                    <a:pt x="32" y="0"/>
                    <a:pt x="32" y="0"/>
                  </a:cubicBezTo>
                  <a:cubicBezTo>
                    <a:pt x="8" y="0"/>
                    <a:pt x="8" y="0"/>
                    <a:pt x="8" y="0"/>
                  </a:cubicBezTo>
                  <a:cubicBezTo>
                    <a:pt x="3" y="0"/>
                    <a:pt x="0" y="4"/>
                    <a:pt x="0" y="8"/>
                  </a:cubicBezTo>
                  <a:cubicBezTo>
                    <a:pt x="0" y="15"/>
                    <a:pt x="0" y="15"/>
                    <a:pt x="0" y="15"/>
                  </a:cubicBezTo>
                  <a:cubicBezTo>
                    <a:pt x="0" y="20"/>
                    <a:pt x="3" y="23"/>
                    <a:pt x="8" y="23"/>
                  </a:cubicBezTo>
                  <a:cubicBezTo>
                    <a:pt x="325" y="23"/>
                    <a:pt x="325" y="23"/>
                    <a:pt x="325" y="23"/>
                  </a:cubicBezTo>
                  <a:cubicBezTo>
                    <a:pt x="330" y="23"/>
                    <a:pt x="333" y="20"/>
                    <a:pt x="333" y="15"/>
                  </a:cubicBezTo>
                  <a:cubicBezTo>
                    <a:pt x="333" y="8"/>
                    <a:pt x="333" y="8"/>
                    <a:pt x="333" y="8"/>
                  </a:cubicBezTo>
                  <a:cubicBezTo>
                    <a:pt x="333" y="4"/>
                    <a:pt x="330" y="0"/>
                    <a:pt x="325" y="0"/>
                  </a:cubicBezTo>
                </a:path>
              </a:pathLst>
            </a:custGeom>
            <a:solidFill>
              <a:srgbClr val="A8A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95">
              <a:extLst>
                <a:ext uri="{FF2B5EF4-FFF2-40B4-BE49-F238E27FC236}">
                  <a16:creationId xmlns:a16="http://schemas.microsoft.com/office/drawing/2014/main" id="{3DBB480A-F51B-4E0D-A0E9-78FBA632A642}"/>
                </a:ext>
              </a:extLst>
            </p:cNvPr>
            <p:cNvSpPr>
              <a:spLocks/>
            </p:cNvSpPr>
            <p:nvPr/>
          </p:nvSpPr>
          <p:spPr bwMode="auto">
            <a:xfrm>
              <a:off x="4921" y="2078"/>
              <a:ext cx="304" cy="216"/>
            </a:xfrm>
            <a:custGeom>
              <a:avLst/>
              <a:gdLst>
                <a:gd name="T0" fmla="*/ 33 w 128"/>
                <a:gd name="T1" fmla="*/ 0 h 91"/>
                <a:gd name="T2" fmla="*/ 95 w 128"/>
                <a:gd name="T3" fmla="*/ 0 h 91"/>
                <a:gd name="T4" fmla="*/ 128 w 128"/>
                <a:gd name="T5" fmla="*/ 33 h 91"/>
                <a:gd name="T6" fmla="*/ 128 w 128"/>
                <a:gd name="T7" fmla="*/ 58 h 91"/>
                <a:gd name="T8" fmla="*/ 95 w 128"/>
                <a:gd name="T9" fmla="*/ 91 h 91"/>
                <a:gd name="T10" fmla="*/ 33 w 128"/>
                <a:gd name="T11" fmla="*/ 91 h 91"/>
                <a:gd name="T12" fmla="*/ 0 w 128"/>
                <a:gd name="T13" fmla="*/ 58 h 91"/>
                <a:gd name="T14" fmla="*/ 0 w 128"/>
                <a:gd name="T15" fmla="*/ 33 h 91"/>
                <a:gd name="T16" fmla="*/ 33 w 128"/>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1">
                  <a:moveTo>
                    <a:pt x="33" y="0"/>
                  </a:moveTo>
                  <a:cubicBezTo>
                    <a:pt x="95" y="0"/>
                    <a:pt x="95" y="0"/>
                    <a:pt x="95" y="0"/>
                  </a:cubicBezTo>
                  <a:cubicBezTo>
                    <a:pt x="113" y="0"/>
                    <a:pt x="128" y="15"/>
                    <a:pt x="128" y="33"/>
                  </a:cubicBezTo>
                  <a:cubicBezTo>
                    <a:pt x="128" y="58"/>
                    <a:pt x="128" y="58"/>
                    <a:pt x="128" y="58"/>
                  </a:cubicBezTo>
                  <a:cubicBezTo>
                    <a:pt x="128" y="76"/>
                    <a:pt x="113" y="91"/>
                    <a:pt x="95" y="91"/>
                  </a:cubicBezTo>
                  <a:cubicBezTo>
                    <a:pt x="33" y="91"/>
                    <a:pt x="33" y="91"/>
                    <a:pt x="33" y="91"/>
                  </a:cubicBezTo>
                  <a:cubicBezTo>
                    <a:pt x="15" y="91"/>
                    <a:pt x="0" y="76"/>
                    <a:pt x="0" y="58"/>
                  </a:cubicBezTo>
                  <a:cubicBezTo>
                    <a:pt x="0" y="33"/>
                    <a:pt x="0" y="33"/>
                    <a:pt x="0" y="33"/>
                  </a:cubicBezTo>
                  <a:cubicBezTo>
                    <a:pt x="0" y="15"/>
                    <a:pt x="15" y="0"/>
                    <a:pt x="33"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96">
              <a:extLst>
                <a:ext uri="{FF2B5EF4-FFF2-40B4-BE49-F238E27FC236}">
                  <a16:creationId xmlns:a16="http://schemas.microsoft.com/office/drawing/2014/main" id="{71319D25-03ED-49A2-922D-75182DFA22E6}"/>
                </a:ext>
              </a:extLst>
            </p:cNvPr>
            <p:cNvSpPr>
              <a:spLocks/>
            </p:cNvSpPr>
            <p:nvPr/>
          </p:nvSpPr>
          <p:spPr bwMode="auto">
            <a:xfrm>
              <a:off x="4921" y="2078"/>
              <a:ext cx="304" cy="216"/>
            </a:xfrm>
            <a:custGeom>
              <a:avLst/>
              <a:gdLst>
                <a:gd name="T0" fmla="*/ 95 w 128"/>
                <a:gd name="T1" fmla="*/ 0 h 91"/>
                <a:gd name="T2" fmla="*/ 33 w 128"/>
                <a:gd name="T3" fmla="*/ 0 h 91"/>
                <a:gd name="T4" fmla="*/ 0 w 128"/>
                <a:gd name="T5" fmla="*/ 33 h 91"/>
                <a:gd name="T6" fmla="*/ 0 w 128"/>
                <a:gd name="T7" fmla="*/ 58 h 91"/>
                <a:gd name="T8" fmla="*/ 33 w 128"/>
                <a:gd name="T9" fmla="*/ 91 h 91"/>
                <a:gd name="T10" fmla="*/ 95 w 128"/>
                <a:gd name="T11" fmla="*/ 91 h 91"/>
                <a:gd name="T12" fmla="*/ 128 w 128"/>
                <a:gd name="T13" fmla="*/ 58 h 91"/>
                <a:gd name="T14" fmla="*/ 128 w 128"/>
                <a:gd name="T15" fmla="*/ 33 h 91"/>
                <a:gd name="T16" fmla="*/ 95 w 128"/>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1">
                  <a:moveTo>
                    <a:pt x="95" y="0"/>
                  </a:moveTo>
                  <a:cubicBezTo>
                    <a:pt x="33" y="0"/>
                    <a:pt x="33" y="0"/>
                    <a:pt x="33" y="0"/>
                  </a:cubicBezTo>
                  <a:cubicBezTo>
                    <a:pt x="15" y="0"/>
                    <a:pt x="0" y="15"/>
                    <a:pt x="0" y="33"/>
                  </a:cubicBezTo>
                  <a:cubicBezTo>
                    <a:pt x="0" y="58"/>
                    <a:pt x="0" y="58"/>
                    <a:pt x="0" y="58"/>
                  </a:cubicBezTo>
                  <a:cubicBezTo>
                    <a:pt x="0" y="76"/>
                    <a:pt x="15" y="91"/>
                    <a:pt x="33" y="91"/>
                  </a:cubicBezTo>
                  <a:cubicBezTo>
                    <a:pt x="95" y="91"/>
                    <a:pt x="95" y="91"/>
                    <a:pt x="95" y="91"/>
                  </a:cubicBezTo>
                  <a:cubicBezTo>
                    <a:pt x="113" y="91"/>
                    <a:pt x="128" y="76"/>
                    <a:pt x="128" y="58"/>
                  </a:cubicBezTo>
                  <a:cubicBezTo>
                    <a:pt x="128" y="33"/>
                    <a:pt x="128" y="33"/>
                    <a:pt x="128" y="33"/>
                  </a:cubicBezTo>
                  <a:cubicBezTo>
                    <a:pt x="128" y="15"/>
                    <a:pt x="113" y="0"/>
                    <a:pt x="95" y="0"/>
                  </a:cubicBezTo>
                </a:path>
              </a:pathLst>
            </a:custGeom>
            <a:solidFill>
              <a:srgbClr val="515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6" name="TextBox 365">
            <a:extLst>
              <a:ext uri="{FF2B5EF4-FFF2-40B4-BE49-F238E27FC236}">
                <a16:creationId xmlns:a16="http://schemas.microsoft.com/office/drawing/2014/main" id="{0BBBB9B4-8325-4EE3-AC65-D79FADC9192C}"/>
              </a:ext>
            </a:extLst>
          </p:cNvPr>
          <p:cNvSpPr txBox="1"/>
          <p:nvPr/>
        </p:nvSpPr>
        <p:spPr>
          <a:xfrm>
            <a:off x="120170" y="1557008"/>
            <a:ext cx="6516857" cy="1477328"/>
          </a:xfrm>
          <a:prstGeom prst="rect">
            <a:avLst/>
          </a:prstGeom>
          <a:noFill/>
        </p:spPr>
        <p:txBody>
          <a:bodyPr wrap="square" lIns="0" tIns="0" rIns="0" bIns="0" rtlCol="0" anchor="b" anchorCtr="0">
            <a:spAutoFit/>
          </a:bodyPr>
          <a:lstStyle/>
          <a:p>
            <a:r>
              <a:rPr lang="it-IT" sz="3200" b="1">
                <a:solidFill>
                  <a:srgbClr val="FB5252"/>
                </a:solidFill>
                <a:latin typeface="Arial Black" panose="020B0A04020102020204" pitchFamily="34" charset="0"/>
              </a:rPr>
              <a:t>Finite State Automata (FSA)</a:t>
            </a:r>
          </a:p>
          <a:p>
            <a:r>
              <a:rPr lang="it-IT" sz="3200" b="1">
                <a:solidFill>
                  <a:srgbClr val="FB5252"/>
                </a:solidFill>
                <a:latin typeface="Arial Black" panose="020B0A04020102020204" pitchFamily="34" charset="0"/>
              </a:rPr>
              <a:t>/</a:t>
            </a:r>
          </a:p>
          <a:p>
            <a:r>
              <a:rPr lang="it-IT" sz="3200" b="1">
                <a:solidFill>
                  <a:srgbClr val="FB5252"/>
                </a:solidFill>
                <a:latin typeface="Arial Black" panose="020B0A04020102020204" pitchFamily="34" charset="0"/>
              </a:rPr>
              <a:t>Otomata Berhingga</a:t>
            </a:r>
            <a:endParaRPr lang="en-US" sz="3200" b="1" dirty="0">
              <a:solidFill>
                <a:srgbClr val="FB5252"/>
              </a:solidFill>
              <a:latin typeface="Arial Black" panose="020B0A04020102020204" pitchFamily="34" charset="0"/>
            </a:endParaRPr>
          </a:p>
        </p:txBody>
      </p:sp>
      <p:sp>
        <p:nvSpPr>
          <p:cNvPr id="367" name="Rectangle 366">
            <a:extLst>
              <a:ext uri="{FF2B5EF4-FFF2-40B4-BE49-F238E27FC236}">
                <a16:creationId xmlns:a16="http://schemas.microsoft.com/office/drawing/2014/main" id="{83310872-4571-4068-8EAB-110C4F7C1648}"/>
              </a:ext>
            </a:extLst>
          </p:cNvPr>
          <p:cNvSpPr/>
          <p:nvPr/>
        </p:nvSpPr>
        <p:spPr>
          <a:xfrm>
            <a:off x="120170" y="5892157"/>
            <a:ext cx="4677921" cy="276999"/>
          </a:xfrm>
          <a:prstGeom prst="rect">
            <a:avLst/>
          </a:prstGeom>
        </p:spPr>
        <p:txBody>
          <a:bodyPr wrap="square" lIns="0" tIns="0" rIns="0" bIns="0">
            <a:spAutoFit/>
          </a:bodyPr>
          <a:lstStyle/>
          <a:p>
            <a:r>
              <a:rPr lang="en-US" i="1">
                <a:solidFill>
                  <a:schemeClr val="tx1">
                    <a:lumMod val="85000"/>
                    <a:lumOff val="15000"/>
                  </a:schemeClr>
                </a:solidFill>
              </a:rPr>
              <a:t>Santi Rahayu, S.Kom., M.Kom.</a:t>
            </a:r>
            <a:endParaRPr lang="en-US" i="1" dirty="0">
              <a:solidFill>
                <a:schemeClr val="tx1">
                  <a:lumMod val="85000"/>
                  <a:lumOff val="15000"/>
                </a:schemeClr>
              </a:solidFill>
            </a:endParaRPr>
          </a:p>
        </p:txBody>
      </p:sp>
    </p:spTree>
    <p:extLst>
      <p:ext uri="{BB962C8B-B14F-4D97-AF65-F5344CB8AC3E}">
        <p14:creationId xmlns:p14="http://schemas.microsoft.com/office/powerpoint/2010/main" val="1600110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214921" y="218580"/>
            <a:ext cx="11762157" cy="5021311"/>
          </a:xfrm>
          <a:prstGeom prst="rect">
            <a:avLst/>
          </a:prstGeom>
        </p:spPr>
        <p:txBody>
          <a:bodyPr wrap="square" lIns="0" tIns="0" rIns="0" bIns="0">
            <a:spAutoFit/>
          </a:bodyPr>
          <a:lstStyle/>
          <a:p>
            <a:pPr marL="6350" indent="-6350">
              <a:lnSpc>
                <a:spcPct val="150000"/>
              </a:lnSpc>
              <a:spcAft>
                <a:spcPts val="1000"/>
              </a:spcAft>
            </a:pPr>
            <a:r>
              <a:rPr lang="en-ID" sz="2000" b="0" i="0">
                <a:effectLst/>
                <a:latin typeface="Arial" panose="020B0604020202020204" pitchFamily="34" charset="0"/>
                <a:cs typeface="Arial" panose="020B0604020202020204" pitchFamily="34" charset="0"/>
              </a:rPr>
              <a:t>Dalam dua contoh sederhana di mana respon selalu sama, hanya satu state yang dibutuhkan. Untuk bahasa string yang berakhir dengan satu state, sudah cukup; satu state yang menerima untuk string yang berakhir dengan simbol tertentu, dan satu state yang tidak menerima untuk yang lainnya. Sebelum otomaton ﬁnite menerima masukan apa pun, itu berada dalam keadaan awal. Keadaan ini berupa state yang menerima tepatnya saat string kosong diterima. Setelah mengetahui bahwa ada banyak state, termasuk keadaan awal dan state yang menerima, satu-satunya informasi yang dibutuhkan untuk menggambarkan operasi Mesin adalah fungsi transisi. Fungsi ini spesifik untuk setiap kombinasi state dan simbol masukan yang mengarah ke state dalam mesin FSA. Fungsi transisi dapat dijelaskan dalam bentuk tabel nilai atau, yang paling umum digunakan, dalam bentuk diagram transisi. Dalam diagram tersebut, setiap state direpresentasikan oleh lingkaran, sementara transisi direpresentasikan oleh panah dengan simbol masukan sebagai label.</a:t>
            </a:r>
            <a:endParaRPr lang="en-ID" sz="200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7F3AE84-6BF0-458B-96B0-45640A100430}"/>
              </a:ext>
            </a:extLst>
          </p:cNvPr>
          <p:cNvPicPr/>
          <p:nvPr/>
        </p:nvPicPr>
        <p:blipFill>
          <a:blip r:embed="rId3"/>
          <a:srcRect/>
          <a:stretch>
            <a:fillRect/>
          </a:stretch>
        </p:blipFill>
        <p:spPr bwMode="auto">
          <a:xfrm>
            <a:off x="4909531" y="5239891"/>
            <a:ext cx="2682760" cy="1077782"/>
          </a:xfrm>
          <a:prstGeom prst="rect">
            <a:avLst/>
          </a:prstGeom>
          <a:noFill/>
          <a:ln w="9525">
            <a:noFill/>
            <a:miter lim="800000"/>
            <a:headEnd/>
            <a:tailEnd/>
          </a:ln>
        </p:spPr>
      </p:pic>
      <p:sp>
        <p:nvSpPr>
          <p:cNvPr id="5" name="TextBox 4">
            <a:extLst>
              <a:ext uri="{FF2B5EF4-FFF2-40B4-BE49-F238E27FC236}">
                <a16:creationId xmlns:a16="http://schemas.microsoft.com/office/drawing/2014/main" id="{85FE4B3D-A034-4441-8D20-B211C7CA9861}"/>
              </a:ext>
            </a:extLst>
          </p:cNvPr>
          <p:cNvSpPr txBox="1"/>
          <p:nvPr/>
        </p:nvSpPr>
        <p:spPr>
          <a:xfrm>
            <a:off x="3047999" y="6317673"/>
            <a:ext cx="6096000" cy="369332"/>
          </a:xfrm>
          <a:prstGeom prst="rect">
            <a:avLst/>
          </a:prstGeom>
          <a:noFill/>
        </p:spPr>
        <p:txBody>
          <a:bodyPr wrap="square">
            <a:spAutoFit/>
          </a:bodyPr>
          <a:lstStyle/>
          <a:p>
            <a:pPr algn="ctr"/>
            <a:r>
              <a:rPr lang="id-ID" sz="1800">
                <a:effectLst/>
                <a:latin typeface="Arial" panose="020B0604020202020204" pitchFamily="34" charset="0"/>
                <a:ea typeface="Calibri" panose="020F0502020204030204" pitchFamily="34" charset="0"/>
                <a:cs typeface="Arial" panose="020B0604020202020204" pitchFamily="34" charset="0"/>
              </a:rPr>
              <a:t>Gambar</a:t>
            </a:r>
            <a:r>
              <a:rPr lang="en-US" sz="1800">
                <a:effectLst/>
                <a:latin typeface="Arial" panose="020B0604020202020204" pitchFamily="34" charset="0"/>
                <a:ea typeface="Calibri" panose="020F0502020204030204" pitchFamily="34" charset="0"/>
                <a:cs typeface="Arial" panose="020B0604020202020204" pitchFamily="34" charset="0"/>
              </a:rPr>
              <a:t> </a:t>
            </a:r>
            <a:r>
              <a:rPr lang="id-ID" sz="1800">
                <a:effectLst/>
                <a:latin typeface="Arial" panose="020B0604020202020204" pitchFamily="34" charset="0"/>
                <a:ea typeface="Calibri" panose="020F0502020204030204" pitchFamily="34" charset="0"/>
                <a:cs typeface="Arial" panose="020B0604020202020204" pitchFamily="34" charset="0"/>
              </a:rPr>
              <a:t>Diagram transisi suatu state ke state lain</a:t>
            </a:r>
            <a:endParaRPr lang="en-ID">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437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214921" y="66175"/>
            <a:ext cx="11762157" cy="404663"/>
          </a:xfrm>
          <a:prstGeom prst="rect">
            <a:avLst/>
          </a:prstGeom>
        </p:spPr>
        <p:txBody>
          <a:bodyPr wrap="square" lIns="0" tIns="0" rIns="0" bIns="0">
            <a:spAutoFit/>
          </a:bodyPr>
          <a:lstStyle/>
          <a:p>
            <a:pPr marL="6350" indent="-6350">
              <a:lnSpc>
                <a:spcPct val="150000"/>
              </a:lnSpc>
              <a:spcAft>
                <a:spcPts val="1000"/>
              </a:spcAft>
            </a:pPr>
            <a:r>
              <a:rPr lang="id-ID" sz="2000">
                <a:effectLst/>
                <a:latin typeface="Arial" panose="020B0604020202020204" pitchFamily="34" charset="0"/>
                <a:ea typeface="Calibri" panose="020F0502020204030204" pitchFamily="34" charset="0"/>
                <a:cs typeface="Arial" panose="020B0604020202020204" pitchFamily="34" charset="0"/>
              </a:rPr>
              <a:t>Dan state penerima yang digambarkan dengan gambar dua lingkaran yang menjadi satu</a:t>
            </a:r>
            <a:endParaRPr lang="en-ID" sz="200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249A1E0-4FBB-4D45-9AF0-06C0B063272C}"/>
              </a:ext>
            </a:extLst>
          </p:cNvPr>
          <p:cNvPicPr/>
          <p:nvPr/>
        </p:nvPicPr>
        <p:blipFill>
          <a:blip r:embed="rId3"/>
          <a:srcRect/>
          <a:stretch>
            <a:fillRect/>
          </a:stretch>
        </p:blipFill>
        <p:spPr bwMode="auto">
          <a:xfrm>
            <a:off x="4391890" y="557001"/>
            <a:ext cx="1149927" cy="911572"/>
          </a:xfrm>
          <a:prstGeom prst="rect">
            <a:avLst/>
          </a:prstGeom>
          <a:noFill/>
          <a:ln w="9525">
            <a:noFill/>
            <a:miter lim="800000"/>
            <a:headEnd/>
            <a:tailEnd/>
          </a:ln>
        </p:spPr>
      </p:pic>
      <p:sp>
        <p:nvSpPr>
          <p:cNvPr id="12" name="TextBox 11">
            <a:extLst>
              <a:ext uri="{FF2B5EF4-FFF2-40B4-BE49-F238E27FC236}">
                <a16:creationId xmlns:a16="http://schemas.microsoft.com/office/drawing/2014/main" id="{C230D94A-E225-4B7F-8A65-51BDFD5E59FC}"/>
              </a:ext>
            </a:extLst>
          </p:cNvPr>
          <p:cNvSpPr txBox="1"/>
          <p:nvPr/>
        </p:nvSpPr>
        <p:spPr>
          <a:xfrm>
            <a:off x="1918853" y="1375296"/>
            <a:ext cx="6096000" cy="456535"/>
          </a:xfrm>
          <a:prstGeom prst="rect">
            <a:avLst/>
          </a:prstGeom>
          <a:noFill/>
        </p:spPr>
        <p:txBody>
          <a:bodyPr wrap="square">
            <a:spAutoFit/>
          </a:bodyPr>
          <a:lstStyle/>
          <a:p>
            <a:pPr algn="ctr">
              <a:lnSpc>
                <a:spcPct val="150000"/>
              </a:lnSpc>
              <a:spcAft>
                <a:spcPts val="1000"/>
              </a:spcAft>
            </a:pPr>
            <a:r>
              <a:rPr lang="id-ID">
                <a:latin typeface="Arial" panose="020B0604020202020204" pitchFamily="34" charset="0"/>
                <a:cs typeface="Arial" panose="020B0604020202020204" pitchFamily="34" charset="0"/>
              </a:rPr>
              <a:t>Gambar</a:t>
            </a:r>
            <a:r>
              <a:rPr lang="en-US">
                <a:latin typeface="Arial" panose="020B0604020202020204" pitchFamily="34" charset="0"/>
                <a:cs typeface="Arial" panose="020B0604020202020204" pitchFamily="34" charset="0"/>
              </a:rPr>
              <a:t> </a:t>
            </a:r>
            <a:r>
              <a:rPr lang="id-ID">
                <a:latin typeface="Arial" panose="020B0604020202020204" pitchFamily="34" charset="0"/>
                <a:cs typeface="Arial" panose="020B0604020202020204" pitchFamily="34" charset="0"/>
              </a:rPr>
              <a:t>State penerima</a:t>
            </a:r>
            <a:endParaRPr lang="en-ID">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C9B881A-9783-4F98-9F5E-5F7F9A943997}"/>
              </a:ext>
            </a:extLst>
          </p:cNvPr>
          <p:cNvSpPr txBox="1"/>
          <p:nvPr/>
        </p:nvSpPr>
        <p:spPr>
          <a:xfrm>
            <a:off x="3549" y="1878723"/>
            <a:ext cx="11762157" cy="958660"/>
          </a:xfrm>
          <a:prstGeom prst="rect">
            <a:avLst/>
          </a:prstGeom>
          <a:noFill/>
        </p:spPr>
        <p:txBody>
          <a:bodyPr wrap="square">
            <a:spAutoFit/>
          </a:bodyPr>
          <a:lstStyle/>
          <a:p>
            <a:pPr marL="82550" indent="-6350">
              <a:lnSpc>
                <a:spcPct val="150000"/>
              </a:lnSpc>
              <a:spcAft>
                <a:spcPts val="1000"/>
              </a:spcAft>
            </a:pPr>
            <a:r>
              <a:rPr lang="id-ID" sz="2000">
                <a:effectLst/>
                <a:latin typeface="Arial" panose="020B0604020202020204" pitchFamily="34" charset="0"/>
                <a:ea typeface="Calibri" panose="020F0502020204030204" pitchFamily="34" charset="0"/>
                <a:cs typeface="Arial" panose="020B0604020202020204" pitchFamily="34" charset="0"/>
              </a:rPr>
              <a:t>State awal akan memiliki panah yang menunjuk state tersebut, dan panah tersebut tidak berasal dari state lain.</a:t>
            </a:r>
            <a:endParaRPr lang="en-ID">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6F53B50F-DC85-47EA-AE53-61727DE62BAD}"/>
              </a:ext>
            </a:extLst>
          </p:cNvPr>
          <p:cNvPicPr/>
          <p:nvPr/>
        </p:nvPicPr>
        <p:blipFill>
          <a:blip r:embed="rId4"/>
          <a:srcRect/>
          <a:stretch>
            <a:fillRect/>
          </a:stretch>
        </p:blipFill>
        <p:spPr bwMode="auto">
          <a:xfrm>
            <a:off x="3927933" y="2487983"/>
            <a:ext cx="1960249" cy="971521"/>
          </a:xfrm>
          <a:prstGeom prst="rect">
            <a:avLst/>
          </a:prstGeom>
          <a:noFill/>
          <a:ln w="9525">
            <a:noFill/>
            <a:miter lim="800000"/>
            <a:headEnd/>
            <a:tailEnd/>
          </a:ln>
        </p:spPr>
      </p:pic>
      <p:sp>
        <p:nvSpPr>
          <p:cNvPr id="17" name="TextBox 16">
            <a:extLst>
              <a:ext uri="{FF2B5EF4-FFF2-40B4-BE49-F238E27FC236}">
                <a16:creationId xmlns:a16="http://schemas.microsoft.com/office/drawing/2014/main" id="{E68E1B56-3C4A-4BB7-8C43-D13C33CC0C80}"/>
              </a:ext>
            </a:extLst>
          </p:cNvPr>
          <p:cNvSpPr txBox="1"/>
          <p:nvPr/>
        </p:nvSpPr>
        <p:spPr>
          <a:xfrm>
            <a:off x="2022763" y="3433132"/>
            <a:ext cx="6096000" cy="496996"/>
          </a:xfrm>
          <a:prstGeom prst="rect">
            <a:avLst/>
          </a:prstGeom>
          <a:noFill/>
        </p:spPr>
        <p:txBody>
          <a:bodyPr wrap="square">
            <a:spAutoFit/>
          </a:bodyPr>
          <a:lstStyle/>
          <a:p>
            <a:pPr algn="ctr">
              <a:lnSpc>
                <a:spcPct val="150000"/>
              </a:lnSpc>
              <a:spcAft>
                <a:spcPts val="1000"/>
              </a:spcAft>
            </a:pPr>
            <a:r>
              <a:rPr lang="id-ID" sz="2000">
                <a:latin typeface="Arial" panose="020B0604020202020204" pitchFamily="34" charset="0"/>
                <a:cs typeface="Arial" panose="020B0604020202020204" pitchFamily="34" charset="0"/>
              </a:rPr>
              <a:t>Gambar</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State awal</a:t>
            </a:r>
            <a:endParaRPr lang="en-ID" sz="20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F1DA9AF-6F9E-4DDD-A7D4-D2C6F2D53DE6}"/>
              </a:ext>
            </a:extLst>
          </p:cNvPr>
          <p:cNvSpPr txBox="1"/>
          <p:nvPr/>
        </p:nvSpPr>
        <p:spPr>
          <a:xfrm>
            <a:off x="55416" y="4020618"/>
            <a:ext cx="11921662" cy="2343655"/>
          </a:xfrm>
          <a:prstGeom prst="rect">
            <a:avLst/>
          </a:prstGeom>
          <a:noFill/>
        </p:spPr>
        <p:txBody>
          <a:bodyPr wrap="square">
            <a:spAutoFit/>
          </a:bodyPr>
          <a:lstStyle/>
          <a:p>
            <a:pPr marL="82550" indent="-6350">
              <a:lnSpc>
                <a:spcPct val="150000"/>
              </a:lnSpc>
              <a:spcAft>
                <a:spcPts val="1000"/>
              </a:spcAft>
            </a:pPr>
            <a:r>
              <a:rPr lang="en-ID" sz="2000">
                <a:latin typeface="Arial" panose="020B0604020202020204" pitchFamily="34" charset="0"/>
                <a:cs typeface="Arial" panose="020B0604020202020204" pitchFamily="34" charset="0"/>
              </a:rPr>
              <a:t>FSA dapat berlanjut melalui input seperti halnya seorang robot, hanya dengan mengingat state yang sedang berlangsung pada setiap langkah, dan mengubah state sesuai dengan respons terhadap simbol masukan berdasarkan fungsi transisi. Dalam diagram, kita dapat melacak komputasi untuk suatu input string tertentu dengan mengikuti panah yang sesuai untuk simbol-simbol dalam string tersebut.</a:t>
            </a:r>
          </a:p>
        </p:txBody>
      </p:sp>
    </p:spTree>
    <p:extLst>
      <p:ext uri="{BB962C8B-B14F-4D97-AF65-F5344CB8AC3E}">
        <p14:creationId xmlns:p14="http://schemas.microsoft.com/office/powerpoint/2010/main" val="2119706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855501-3DB7-419E-BAF3-C8DEFA8D0D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7" name="Object 6" hidden="1">
                        <a:extLst>
                          <a:ext uri="{FF2B5EF4-FFF2-40B4-BE49-F238E27FC236}">
                            <a16:creationId xmlns:a16="http://schemas.microsoft.com/office/drawing/2014/main" id="{D1855501-3DB7-419E-BAF3-C8DEFA8D0D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reeform 5">
            <a:extLst>
              <a:ext uri="{FF2B5EF4-FFF2-40B4-BE49-F238E27FC236}">
                <a16:creationId xmlns:a16="http://schemas.microsoft.com/office/drawing/2014/main" id="{98F4FA47-5043-4AF9-B59E-FE6D0CE4384A}"/>
              </a:ext>
            </a:extLst>
          </p:cNvPr>
          <p:cNvSpPr>
            <a:spLocks/>
          </p:cNvSpPr>
          <p:nvPr/>
        </p:nvSpPr>
        <p:spPr bwMode="auto">
          <a:xfrm>
            <a:off x="5820229" y="1548157"/>
            <a:ext cx="6382249" cy="5309844"/>
          </a:xfrm>
          <a:custGeom>
            <a:avLst/>
            <a:gdLst>
              <a:gd name="T0" fmla="*/ 1301 w 1301"/>
              <a:gd name="T1" fmla="*/ 0 h 1083"/>
              <a:gd name="T2" fmla="*/ 1301 w 1301"/>
              <a:gd name="T3" fmla="*/ 1083 h 1083"/>
              <a:gd name="T4" fmla="*/ 0 w 1301"/>
              <a:gd name="T5" fmla="*/ 1083 h 1083"/>
              <a:gd name="T6" fmla="*/ 344 w 1301"/>
              <a:gd name="T7" fmla="*/ 897 h 1083"/>
              <a:gd name="T8" fmla="*/ 1047 w 1301"/>
              <a:gd name="T9" fmla="*/ 467 h 1083"/>
              <a:gd name="T10" fmla="*/ 1301 w 1301"/>
              <a:gd name="T11" fmla="*/ 0 h 1083"/>
            </a:gdLst>
            <a:ahLst/>
            <a:cxnLst>
              <a:cxn ang="0">
                <a:pos x="T0" y="T1"/>
              </a:cxn>
              <a:cxn ang="0">
                <a:pos x="T2" y="T3"/>
              </a:cxn>
              <a:cxn ang="0">
                <a:pos x="T4" y="T5"/>
              </a:cxn>
              <a:cxn ang="0">
                <a:pos x="T6" y="T7"/>
              </a:cxn>
              <a:cxn ang="0">
                <a:pos x="T8" y="T9"/>
              </a:cxn>
              <a:cxn ang="0">
                <a:pos x="T10" y="T11"/>
              </a:cxn>
            </a:cxnLst>
            <a:rect l="0" t="0" r="r" b="b"/>
            <a:pathLst>
              <a:path w="1301" h="1083">
                <a:moveTo>
                  <a:pt x="1301" y="0"/>
                </a:moveTo>
                <a:cubicBezTo>
                  <a:pt x="1301" y="1083"/>
                  <a:pt x="1301" y="1083"/>
                  <a:pt x="1301" y="1083"/>
                </a:cubicBezTo>
                <a:cubicBezTo>
                  <a:pt x="0" y="1083"/>
                  <a:pt x="0" y="1083"/>
                  <a:pt x="0" y="1083"/>
                </a:cubicBezTo>
                <a:cubicBezTo>
                  <a:pt x="0" y="1083"/>
                  <a:pt x="94" y="911"/>
                  <a:pt x="344" y="897"/>
                </a:cubicBezTo>
                <a:cubicBezTo>
                  <a:pt x="594" y="882"/>
                  <a:pt x="900" y="894"/>
                  <a:pt x="1047" y="467"/>
                </a:cubicBezTo>
                <a:cubicBezTo>
                  <a:pt x="1194" y="41"/>
                  <a:pt x="1177" y="113"/>
                  <a:pt x="1301" y="0"/>
                </a:cubicBez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EquipExtended-Light"/>
              <a:ea typeface="+mn-ea"/>
              <a:cs typeface="+mn-cs"/>
            </a:endParaRPr>
          </a:p>
        </p:txBody>
      </p:sp>
      <p:sp>
        <p:nvSpPr>
          <p:cNvPr id="5" name="Freeform 5">
            <a:extLst>
              <a:ext uri="{FF2B5EF4-FFF2-40B4-BE49-F238E27FC236}">
                <a16:creationId xmlns:a16="http://schemas.microsoft.com/office/drawing/2014/main" id="{19255547-7D91-45B4-9F68-C855C7143EA2}"/>
              </a:ext>
            </a:extLst>
          </p:cNvPr>
          <p:cNvSpPr>
            <a:spLocks/>
          </p:cNvSpPr>
          <p:nvPr/>
        </p:nvSpPr>
        <p:spPr bwMode="auto">
          <a:xfrm>
            <a:off x="7039429" y="2571213"/>
            <a:ext cx="5152571" cy="4286788"/>
          </a:xfrm>
          <a:custGeom>
            <a:avLst/>
            <a:gdLst>
              <a:gd name="T0" fmla="*/ 1301 w 1301"/>
              <a:gd name="T1" fmla="*/ 0 h 1083"/>
              <a:gd name="T2" fmla="*/ 1301 w 1301"/>
              <a:gd name="T3" fmla="*/ 1083 h 1083"/>
              <a:gd name="T4" fmla="*/ 0 w 1301"/>
              <a:gd name="T5" fmla="*/ 1083 h 1083"/>
              <a:gd name="T6" fmla="*/ 344 w 1301"/>
              <a:gd name="T7" fmla="*/ 897 h 1083"/>
              <a:gd name="T8" fmla="*/ 1047 w 1301"/>
              <a:gd name="T9" fmla="*/ 467 h 1083"/>
              <a:gd name="T10" fmla="*/ 1301 w 1301"/>
              <a:gd name="T11" fmla="*/ 0 h 1083"/>
            </a:gdLst>
            <a:ahLst/>
            <a:cxnLst>
              <a:cxn ang="0">
                <a:pos x="T0" y="T1"/>
              </a:cxn>
              <a:cxn ang="0">
                <a:pos x="T2" y="T3"/>
              </a:cxn>
              <a:cxn ang="0">
                <a:pos x="T4" y="T5"/>
              </a:cxn>
              <a:cxn ang="0">
                <a:pos x="T6" y="T7"/>
              </a:cxn>
              <a:cxn ang="0">
                <a:pos x="T8" y="T9"/>
              </a:cxn>
              <a:cxn ang="0">
                <a:pos x="T10" y="T11"/>
              </a:cxn>
            </a:cxnLst>
            <a:rect l="0" t="0" r="r" b="b"/>
            <a:pathLst>
              <a:path w="1301" h="1083">
                <a:moveTo>
                  <a:pt x="1301" y="0"/>
                </a:moveTo>
                <a:cubicBezTo>
                  <a:pt x="1301" y="1083"/>
                  <a:pt x="1301" y="1083"/>
                  <a:pt x="1301" y="1083"/>
                </a:cubicBezTo>
                <a:cubicBezTo>
                  <a:pt x="0" y="1083"/>
                  <a:pt x="0" y="1083"/>
                  <a:pt x="0" y="1083"/>
                </a:cubicBezTo>
                <a:cubicBezTo>
                  <a:pt x="0" y="1083"/>
                  <a:pt x="94" y="911"/>
                  <a:pt x="344" y="897"/>
                </a:cubicBezTo>
                <a:cubicBezTo>
                  <a:pt x="594" y="882"/>
                  <a:pt x="900" y="894"/>
                  <a:pt x="1047" y="467"/>
                </a:cubicBezTo>
                <a:cubicBezTo>
                  <a:pt x="1194" y="41"/>
                  <a:pt x="1177" y="113"/>
                  <a:pt x="1301" y="0"/>
                </a:cubicBezTo>
                <a:close/>
              </a:path>
            </a:pathLst>
          </a:custGeom>
          <a:gradFill>
            <a:gsLst>
              <a:gs pos="100000">
                <a:srgbClr val="006496"/>
              </a:gs>
              <a:gs pos="62000">
                <a:srgbClr val="0077B5"/>
              </a:gs>
            </a:gsLst>
            <a:lin ang="5400000" scaled="1"/>
          </a:gradFill>
          <a:ln w="11113" cap="flat">
            <a:noFill/>
            <a:prstDash val="solid"/>
            <a:miter lim="800000"/>
            <a:headEnd/>
            <a:tailEnd/>
          </a:ln>
          <a:effectLst>
            <a:innerShdw blurRad="63500" dist="50800" dir="13500000">
              <a:prstClr val="black">
                <a:alpha val="20000"/>
              </a:prstClr>
            </a:inn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EquipExtended-Light"/>
              <a:ea typeface="+mn-ea"/>
              <a:cs typeface="+mn-cs"/>
            </a:endParaRPr>
          </a:p>
        </p:txBody>
      </p:sp>
      <p:sp>
        <p:nvSpPr>
          <p:cNvPr id="8" name="TextBox 7">
            <a:extLst>
              <a:ext uri="{FF2B5EF4-FFF2-40B4-BE49-F238E27FC236}">
                <a16:creationId xmlns:a16="http://schemas.microsoft.com/office/drawing/2014/main" id="{0F588944-14FA-4D6E-95DB-89D3F0072D5F}"/>
              </a:ext>
            </a:extLst>
          </p:cNvPr>
          <p:cNvSpPr txBox="1"/>
          <p:nvPr/>
        </p:nvSpPr>
        <p:spPr>
          <a:xfrm>
            <a:off x="6340873" y="2743910"/>
            <a:ext cx="5576293" cy="553998"/>
          </a:xfrm>
          <a:prstGeom prst="rect">
            <a:avLst/>
          </a:prstGeom>
          <a:noFill/>
        </p:spPr>
        <p:txBody>
          <a:bodyPr wrap="square" lIns="0" tIns="0" rIns="0" bIns="0" rtlCol="0" anchor="b" anchorCtr="0">
            <a:spAutoFit/>
          </a:bodyPr>
          <a:lstStyle/>
          <a:p>
            <a:r>
              <a:rPr lang="en-US" sz="3600" b="1">
                <a:solidFill>
                  <a:srgbClr val="FB5252"/>
                </a:solidFill>
                <a:latin typeface="Arial Black" panose="020B0A04020102020204" pitchFamily="34" charset="0"/>
              </a:rPr>
              <a:t>Definisi dari </a:t>
            </a:r>
            <a:r>
              <a:rPr lang="pl-PL" sz="3600" b="1">
                <a:solidFill>
                  <a:srgbClr val="FB5252"/>
                </a:solidFill>
                <a:latin typeface="Arial Black" panose="020B0A04020102020204" pitchFamily="34" charset="0"/>
              </a:rPr>
              <a:t>FSA</a:t>
            </a:r>
            <a:endParaRPr lang="en-US" sz="3600" b="1">
              <a:solidFill>
                <a:srgbClr val="FB5252"/>
              </a:solidFill>
              <a:latin typeface="Arial Black" panose="020B0A04020102020204" pitchFamily="34" charset="0"/>
            </a:endParaRPr>
          </a:p>
        </p:txBody>
      </p:sp>
      <p:sp>
        <p:nvSpPr>
          <p:cNvPr id="6" name="Freeform 6">
            <a:extLst>
              <a:ext uri="{FF2B5EF4-FFF2-40B4-BE49-F238E27FC236}">
                <a16:creationId xmlns:a16="http://schemas.microsoft.com/office/drawing/2014/main" id="{075C8E7E-3F82-43AA-96B0-09C6E9BF0640}"/>
              </a:ext>
            </a:extLst>
          </p:cNvPr>
          <p:cNvSpPr>
            <a:spLocks/>
          </p:cNvSpPr>
          <p:nvPr/>
        </p:nvSpPr>
        <p:spPr bwMode="auto">
          <a:xfrm>
            <a:off x="-29028" y="-55419"/>
            <a:ext cx="4523223" cy="3038439"/>
          </a:xfrm>
          <a:custGeom>
            <a:avLst/>
            <a:gdLst>
              <a:gd name="T0" fmla="*/ 2 w 873"/>
              <a:gd name="T1" fmla="*/ 457 h 587"/>
              <a:gd name="T2" fmla="*/ 362 w 873"/>
              <a:gd name="T3" fmla="*/ 508 h 587"/>
              <a:gd name="T4" fmla="*/ 726 w 873"/>
              <a:gd name="T5" fmla="*/ 103 h 587"/>
              <a:gd name="T6" fmla="*/ 873 w 873"/>
              <a:gd name="T7" fmla="*/ 0 h 587"/>
              <a:gd name="T8" fmla="*/ 0 w 873"/>
              <a:gd name="T9" fmla="*/ 0 h 587"/>
              <a:gd name="T10" fmla="*/ 2 w 873"/>
              <a:gd name="T11" fmla="*/ 457 h 587"/>
            </a:gdLst>
            <a:ahLst/>
            <a:cxnLst>
              <a:cxn ang="0">
                <a:pos x="T0" y="T1"/>
              </a:cxn>
              <a:cxn ang="0">
                <a:pos x="T2" y="T3"/>
              </a:cxn>
              <a:cxn ang="0">
                <a:pos x="T4" y="T5"/>
              </a:cxn>
              <a:cxn ang="0">
                <a:pos x="T6" y="T7"/>
              </a:cxn>
              <a:cxn ang="0">
                <a:pos x="T8" y="T9"/>
              </a:cxn>
              <a:cxn ang="0">
                <a:pos x="T10" y="T11"/>
              </a:cxn>
            </a:cxnLst>
            <a:rect l="0" t="0" r="r" b="b"/>
            <a:pathLst>
              <a:path w="873" h="587">
                <a:moveTo>
                  <a:pt x="2" y="457"/>
                </a:moveTo>
                <a:cubicBezTo>
                  <a:pt x="2" y="457"/>
                  <a:pt x="119" y="587"/>
                  <a:pt x="362" y="508"/>
                </a:cubicBezTo>
                <a:cubicBezTo>
                  <a:pt x="604" y="429"/>
                  <a:pt x="612" y="203"/>
                  <a:pt x="726" y="103"/>
                </a:cubicBezTo>
                <a:cubicBezTo>
                  <a:pt x="840" y="3"/>
                  <a:pt x="873" y="0"/>
                  <a:pt x="873" y="0"/>
                </a:cubicBezTo>
                <a:cubicBezTo>
                  <a:pt x="0" y="0"/>
                  <a:pt x="0" y="0"/>
                  <a:pt x="0" y="0"/>
                </a:cubicBezTo>
                <a:cubicBezTo>
                  <a:pt x="0" y="0"/>
                  <a:pt x="3" y="456"/>
                  <a:pt x="2" y="457"/>
                </a:cubicBezTo>
                <a:close/>
              </a:path>
            </a:pathLst>
          </a:custGeom>
          <a:gradFill>
            <a:gsLst>
              <a:gs pos="100000">
                <a:srgbClr val="006496"/>
              </a:gs>
              <a:gs pos="49000">
                <a:srgbClr val="0077B5"/>
              </a:gs>
            </a:gsLst>
            <a:lin ang="5400000" scaled="1"/>
          </a:gradFill>
          <a:ln w="11113" cap="flat">
            <a:noFill/>
            <a:prstDash val="solid"/>
            <a:miter lim="800000"/>
            <a:headEnd/>
            <a:tailEnd/>
          </a:ln>
          <a:effectLst>
            <a:innerShdw blurRad="63500" dist="50800" dir="2700000">
              <a:prstClr val="black">
                <a:alpha val="20000"/>
              </a:prstClr>
            </a:innerShdw>
          </a:effectLst>
        </p:spPr>
        <p:txBody>
          <a:bodyPr vert="horz" wrap="square" lIns="91440" tIns="45720" rIns="91440" bIns="45720" numCol="1" anchor="t" anchorCtr="0" compatLnSpc="1">
            <a:prstTxWarp prst="textNoShape">
              <a:avLst/>
            </a:prstTxWarp>
            <a:noAutofit/>
          </a:bodyPr>
          <a:lstStyle/>
          <a:p>
            <a:endParaRPr lang="en-US">
              <a:solidFill>
                <a:prstClr val="black"/>
              </a:solidFill>
              <a:latin typeface="EquipExtended-Light"/>
            </a:endParaRPr>
          </a:p>
        </p:txBody>
      </p:sp>
      <p:grpSp>
        <p:nvGrpSpPr>
          <p:cNvPr id="13" name="Group 5">
            <a:extLst>
              <a:ext uri="{FF2B5EF4-FFF2-40B4-BE49-F238E27FC236}">
                <a16:creationId xmlns:a16="http://schemas.microsoft.com/office/drawing/2014/main" id="{6C95C814-A58F-424A-85DC-DC66D2B1D697}"/>
              </a:ext>
            </a:extLst>
          </p:cNvPr>
          <p:cNvGrpSpPr>
            <a:grpSpLocks noChangeAspect="1"/>
          </p:cNvGrpSpPr>
          <p:nvPr/>
        </p:nvGrpSpPr>
        <p:grpSpPr bwMode="auto">
          <a:xfrm>
            <a:off x="357848" y="617153"/>
            <a:ext cx="5410608" cy="5387835"/>
            <a:chOff x="357" y="150"/>
            <a:chExt cx="4039" cy="4022"/>
          </a:xfrm>
        </p:grpSpPr>
        <p:sp>
          <p:nvSpPr>
            <p:cNvPr id="15" name="Freeform 6">
              <a:extLst>
                <a:ext uri="{FF2B5EF4-FFF2-40B4-BE49-F238E27FC236}">
                  <a16:creationId xmlns:a16="http://schemas.microsoft.com/office/drawing/2014/main" id="{5B71BE0A-0C38-4318-8953-91F1621A24A2}"/>
                </a:ext>
              </a:extLst>
            </p:cNvPr>
            <p:cNvSpPr>
              <a:spLocks/>
            </p:cNvSpPr>
            <p:nvPr/>
          </p:nvSpPr>
          <p:spPr bwMode="auto">
            <a:xfrm>
              <a:off x="2332" y="3044"/>
              <a:ext cx="767" cy="1123"/>
            </a:xfrm>
            <a:custGeom>
              <a:avLst/>
              <a:gdLst>
                <a:gd name="T0" fmla="*/ 111 w 323"/>
                <a:gd name="T1" fmla="*/ 466 h 473"/>
                <a:gd name="T2" fmla="*/ 5 w 323"/>
                <a:gd name="T3" fmla="*/ 284 h 473"/>
                <a:gd name="T4" fmla="*/ 4 w 323"/>
                <a:gd name="T5" fmla="*/ 248 h 473"/>
                <a:gd name="T6" fmla="*/ 32 w 323"/>
                <a:gd name="T7" fmla="*/ 230 h 473"/>
                <a:gd name="T8" fmla="*/ 53 w 323"/>
                <a:gd name="T9" fmla="*/ 250 h 473"/>
                <a:gd name="T10" fmla="*/ 86 w 323"/>
                <a:gd name="T11" fmla="*/ 272 h 473"/>
                <a:gd name="T12" fmla="*/ 111 w 323"/>
                <a:gd name="T13" fmla="*/ 270 h 473"/>
                <a:gd name="T14" fmla="*/ 117 w 323"/>
                <a:gd name="T15" fmla="*/ 236 h 473"/>
                <a:gd name="T16" fmla="*/ 105 w 323"/>
                <a:gd name="T17" fmla="*/ 170 h 473"/>
                <a:gd name="T18" fmla="*/ 103 w 323"/>
                <a:gd name="T19" fmla="*/ 134 h 473"/>
                <a:gd name="T20" fmla="*/ 122 w 323"/>
                <a:gd name="T21" fmla="*/ 105 h 473"/>
                <a:gd name="T22" fmla="*/ 152 w 323"/>
                <a:gd name="T23" fmla="*/ 115 h 473"/>
                <a:gd name="T24" fmla="*/ 155 w 323"/>
                <a:gd name="T25" fmla="*/ 130 h 473"/>
                <a:gd name="T26" fmla="*/ 165 w 323"/>
                <a:gd name="T27" fmla="*/ 140 h 473"/>
                <a:gd name="T28" fmla="*/ 177 w 323"/>
                <a:gd name="T29" fmla="*/ 133 h 473"/>
                <a:gd name="T30" fmla="*/ 198 w 323"/>
                <a:gd name="T31" fmla="*/ 85 h 473"/>
                <a:gd name="T32" fmla="*/ 217 w 323"/>
                <a:gd name="T33" fmla="*/ 36 h 473"/>
                <a:gd name="T34" fmla="*/ 257 w 323"/>
                <a:gd name="T35" fmla="*/ 4 h 473"/>
                <a:gd name="T36" fmla="*/ 301 w 323"/>
                <a:gd name="T37" fmla="*/ 24 h 473"/>
                <a:gd name="T38" fmla="*/ 292 w 323"/>
                <a:gd name="T39" fmla="*/ 74 h 473"/>
                <a:gd name="T40" fmla="*/ 246 w 323"/>
                <a:gd name="T41" fmla="*/ 136 h 473"/>
                <a:gd name="T42" fmla="*/ 238 w 323"/>
                <a:gd name="T43" fmla="*/ 148 h 473"/>
                <a:gd name="T44" fmla="*/ 254 w 323"/>
                <a:gd name="T45" fmla="*/ 164 h 473"/>
                <a:gd name="T46" fmla="*/ 283 w 323"/>
                <a:gd name="T47" fmla="*/ 162 h 473"/>
                <a:gd name="T48" fmla="*/ 308 w 323"/>
                <a:gd name="T49" fmla="*/ 173 h 473"/>
                <a:gd name="T50" fmla="*/ 298 w 323"/>
                <a:gd name="T51" fmla="*/ 208 h 473"/>
                <a:gd name="T52" fmla="*/ 237 w 323"/>
                <a:gd name="T53" fmla="*/ 259 h 473"/>
                <a:gd name="T54" fmla="*/ 214 w 323"/>
                <a:gd name="T55" fmla="*/ 275 h 473"/>
                <a:gd name="T56" fmla="*/ 211 w 323"/>
                <a:gd name="T57" fmla="*/ 302 h 473"/>
                <a:gd name="T58" fmla="*/ 238 w 323"/>
                <a:gd name="T59" fmla="*/ 307 h 473"/>
                <a:gd name="T60" fmla="*/ 262 w 323"/>
                <a:gd name="T61" fmla="*/ 293 h 473"/>
                <a:gd name="T62" fmla="*/ 312 w 323"/>
                <a:gd name="T63" fmla="*/ 294 h 473"/>
                <a:gd name="T64" fmla="*/ 321 w 323"/>
                <a:gd name="T65" fmla="*/ 326 h 473"/>
                <a:gd name="T66" fmla="*/ 308 w 323"/>
                <a:gd name="T67" fmla="*/ 359 h 473"/>
                <a:gd name="T68" fmla="*/ 222 w 323"/>
                <a:gd name="T69" fmla="*/ 444 h 473"/>
                <a:gd name="T70" fmla="*/ 111 w 323"/>
                <a:gd name="T71" fmla="*/ 46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3" h="473">
                  <a:moveTo>
                    <a:pt x="111" y="466"/>
                  </a:moveTo>
                  <a:cubicBezTo>
                    <a:pt x="42" y="433"/>
                    <a:pt x="15" y="356"/>
                    <a:pt x="5" y="284"/>
                  </a:cubicBezTo>
                  <a:cubicBezTo>
                    <a:pt x="4" y="271"/>
                    <a:pt x="0" y="259"/>
                    <a:pt x="4" y="248"/>
                  </a:cubicBezTo>
                  <a:cubicBezTo>
                    <a:pt x="8" y="236"/>
                    <a:pt x="20" y="227"/>
                    <a:pt x="32" y="230"/>
                  </a:cubicBezTo>
                  <a:cubicBezTo>
                    <a:pt x="41" y="233"/>
                    <a:pt x="47" y="242"/>
                    <a:pt x="53" y="250"/>
                  </a:cubicBezTo>
                  <a:cubicBezTo>
                    <a:pt x="62" y="260"/>
                    <a:pt x="73" y="268"/>
                    <a:pt x="86" y="272"/>
                  </a:cubicBezTo>
                  <a:cubicBezTo>
                    <a:pt x="94" y="275"/>
                    <a:pt x="104" y="276"/>
                    <a:pt x="111" y="270"/>
                  </a:cubicBezTo>
                  <a:cubicBezTo>
                    <a:pt x="120" y="263"/>
                    <a:pt x="119" y="248"/>
                    <a:pt x="117" y="236"/>
                  </a:cubicBezTo>
                  <a:cubicBezTo>
                    <a:pt x="113" y="214"/>
                    <a:pt x="109" y="192"/>
                    <a:pt x="105" y="170"/>
                  </a:cubicBezTo>
                  <a:cubicBezTo>
                    <a:pt x="103" y="158"/>
                    <a:pt x="101" y="146"/>
                    <a:pt x="103" y="134"/>
                  </a:cubicBezTo>
                  <a:cubicBezTo>
                    <a:pt x="105" y="122"/>
                    <a:pt x="111" y="110"/>
                    <a:pt x="122" y="105"/>
                  </a:cubicBezTo>
                  <a:cubicBezTo>
                    <a:pt x="133" y="100"/>
                    <a:pt x="148" y="104"/>
                    <a:pt x="152" y="115"/>
                  </a:cubicBezTo>
                  <a:cubicBezTo>
                    <a:pt x="154" y="120"/>
                    <a:pt x="154" y="125"/>
                    <a:pt x="155" y="130"/>
                  </a:cubicBezTo>
                  <a:cubicBezTo>
                    <a:pt x="156" y="135"/>
                    <a:pt x="160" y="140"/>
                    <a:pt x="165" y="140"/>
                  </a:cubicBezTo>
                  <a:cubicBezTo>
                    <a:pt x="170" y="141"/>
                    <a:pt x="174" y="137"/>
                    <a:pt x="177" y="133"/>
                  </a:cubicBezTo>
                  <a:cubicBezTo>
                    <a:pt x="187" y="119"/>
                    <a:pt x="193" y="102"/>
                    <a:pt x="198" y="85"/>
                  </a:cubicBezTo>
                  <a:cubicBezTo>
                    <a:pt x="203" y="68"/>
                    <a:pt x="208" y="51"/>
                    <a:pt x="217" y="36"/>
                  </a:cubicBezTo>
                  <a:cubicBezTo>
                    <a:pt x="226" y="21"/>
                    <a:pt x="240" y="8"/>
                    <a:pt x="257" y="4"/>
                  </a:cubicBezTo>
                  <a:cubicBezTo>
                    <a:pt x="273" y="0"/>
                    <a:pt x="293" y="8"/>
                    <a:pt x="301" y="24"/>
                  </a:cubicBezTo>
                  <a:cubicBezTo>
                    <a:pt x="308" y="40"/>
                    <a:pt x="301" y="59"/>
                    <a:pt x="292" y="74"/>
                  </a:cubicBezTo>
                  <a:cubicBezTo>
                    <a:pt x="280" y="97"/>
                    <a:pt x="264" y="118"/>
                    <a:pt x="246" y="136"/>
                  </a:cubicBezTo>
                  <a:cubicBezTo>
                    <a:pt x="243" y="139"/>
                    <a:pt x="239" y="143"/>
                    <a:pt x="238" y="148"/>
                  </a:cubicBezTo>
                  <a:cubicBezTo>
                    <a:pt x="237" y="156"/>
                    <a:pt x="246" y="163"/>
                    <a:pt x="254" y="164"/>
                  </a:cubicBezTo>
                  <a:cubicBezTo>
                    <a:pt x="264" y="165"/>
                    <a:pt x="273" y="163"/>
                    <a:pt x="283" y="162"/>
                  </a:cubicBezTo>
                  <a:cubicBezTo>
                    <a:pt x="292" y="162"/>
                    <a:pt x="303" y="164"/>
                    <a:pt x="308" y="173"/>
                  </a:cubicBezTo>
                  <a:cubicBezTo>
                    <a:pt x="315" y="184"/>
                    <a:pt x="307" y="198"/>
                    <a:pt x="298" y="208"/>
                  </a:cubicBezTo>
                  <a:cubicBezTo>
                    <a:pt x="281" y="229"/>
                    <a:pt x="260" y="246"/>
                    <a:pt x="237" y="259"/>
                  </a:cubicBezTo>
                  <a:cubicBezTo>
                    <a:pt x="229" y="264"/>
                    <a:pt x="220" y="268"/>
                    <a:pt x="214" y="275"/>
                  </a:cubicBezTo>
                  <a:cubicBezTo>
                    <a:pt x="208" y="283"/>
                    <a:pt x="206" y="294"/>
                    <a:pt x="211" y="302"/>
                  </a:cubicBezTo>
                  <a:cubicBezTo>
                    <a:pt x="217" y="310"/>
                    <a:pt x="229" y="310"/>
                    <a:pt x="238" y="307"/>
                  </a:cubicBezTo>
                  <a:cubicBezTo>
                    <a:pt x="246" y="304"/>
                    <a:pt x="254" y="297"/>
                    <a:pt x="262" y="293"/>
                  </a:cubicBezTo>
                  <a:cubicBezTo>
                    <a:pt x="277" y="284"/>
                    <a:pt x="299" y="281"/>
                    <a:pt x="312" y="294"/>
                  </a:cubicBezTo>
                  <a:cubicBezTo>
                    <a:pt x="320" y="302"/>
                    <a:pt x="323" y="315"/>
                    <a:pt x="321" y="326"/>
                  </a:cubicBezTo>
                  <a:cubicBezTo>
                    <a:pt x="320" y="338"/>
                    <a:pt x="314" y="349"/>
                    <a:pt x="308" y="359"/>
                  </a:cubicBezTo>
                  <a:cubicBezTo>
                    <a:pt x="287" y="394"/>
                    <a:pt x="258" y="425"/>
                    <a:pt x="222" y="444"/>
                  </a:cubicBezTo>
                  <a:cubicBezTo>
                    <a:pt x="186" y="464"/>
                    <a:pt x="151" y="473"/>
                    <a:pt x="111" y="466"/>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16CE7F70-9E80-46FF-9BB3-7BAA90576561}"/>
                </a:ext>
              </a:extLst>
            </p:cNvPr>
            <p:cNvSpPr>
              <a:spLocks/>
            </p:cNvSpPr>
            <p:nvPr/>
          </p:nvSpPr>
          <p:spPr bwMode="auto">
            <a:xfrm>
              <a:off x="2622" y="3068"/>
              <a:ext cx="377" cy="969"/>
            </a:xfrm>
            <a:custGeom>
              <a:avLst/>
              <a:gdLst>
                <a:gd name="T0" fmla="*/ 0 w 159"/>
                <a:gd name="T1" fmla="*/ 408 h 408"/>
                <a:gd name="T2" fmla="*/ 23 w 159"/>
                <a:gd name="T3" fmla="*/ 286 h 408"/>
                <a:gd name="T4" fmla="*/ 31 w 159"/>
                <a:gd name="T5" fmla="*/ 254 h 408"/>
                <a:gd name="T6" fmla="*/ 39 w 159"/>
                <a:gd name="T7" fmla="*/ 223 h 408"/>
                <a:gd name="T8" fmla="*/ 60 w 159"/>
                <a:gd name="T9" fmla="*/ 167 h 408"/>
                <a:gd name="T10" fmla="*/ 83 w 159"/>
                <a:gd name="T11" fmla="*/ 118 h 408"/>
                <a:gd name="T12" fmla="*/ 105 w 159"/>
                <a:gd name="T13" fmla="*/ 76 h 408"/>
                <a:gd name="T14" fmla="*/ 142 w 159"/>
                <a:gd name="T15" fmla="*/ 19 h 408"/>
                <a:gd name="T16" fmla="*/ 154 w 159"/>
                <a:gd name="T17" fmla="*/ 5 h 408"/>
                <a:gd name="T18" fmla="*/ 157 w 159"/>
                <a:gd name="T19" fmla="*/ 1 h 408"/>
                <a:gd name="T20" fmla="*/ 159 w 159"/>
                <a:gd name="T21" fmla="*/ 0 h 408"/>
                <a:gd name="T22" fmla="*/ 158 w 159"/>
                <a:gd name="T23" fmla="*/ 2 h 408"/>
                <a:gd name="T24" fmla="*/ 155 w 159"/>
                <a:gd name="T25" fmla="*/ 5 h 408"/>
                <a:gd name="T26" fmla="*/ 143 w 159"/>
                <a:gd name="T27" fmla="*/ 20 h 408"/>
                <a:gd name="T28" fmla="*/ 106 w 159"/>
                <a:gd name="T29" fmla="*/ 77 h 408"/>
                <a:gd name="T30" fmla="*/ 84 w 159"/>
                <a:gd name="T31" fmla="*/ 119 h 408"/>
                <a:gd name="T32" fmla="*/ 62 w 159"/>
                <a:gd name="T33" fmla="*/ 168 h 408"/>
                <a:gd name="T34" fmla="*/ 41 w 159"/>
                <a:gd name="T35" fmla="*/ 224 h 408"/>
                <a:gd name="T36" fmla="*/ 33 w 159"/>
                <a:gd name="T37" fmla="*/ 254 h 408"/>
                <a:gd name="T38" fmla="*/ 25 w 159"/>
                <a:gd name="T39" fmla="*/ 286 h 408"/>
                <a:gd name="T40" fmla="*/ 2 w 159"/>
                <a:gd name="T41" fmla="*/ 408 h 408"/>
                <a:gd name="T42" fmla="*/ 0 w 159"/>
                <a:gd name="T43"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408">
                  <a:moveTo>
                    <a:pt x="0" y="408"/>
                  </a:moveTo>
                  <a:cubicBezTo>
                    <a:pt x="5" y="370"/>
                    <a:pt x="13" y="328"/>
                    <a:pt x="23" y="286"/>
                  </a:cubicBezTo>
                  <a:cubicBezTo>
                    <a:pt x="26" y="275"/>
                    <a:pt x="28" y="264"/>
                    <a:pt x="31" y="254"/>
                  </a:cubicBezTo>
                  <a:cubicBezTo>
                    <a:pt x="33" y="243"/>
                    <a:pt x="36" y="233"/>
                    <a:pt x="39" y="223"/>
                  </a:cubicBezTo>
                  <a:cubicBezTo>
                    <a:pt x="45" y="203"/>
                    <a:pt x="52" y="185"/>
                    <a:pt x="60" y="167"/>
                  </a:cubicBezTo>
                  <a:cubicBezTo>
                    <a:pt x="68" y="149"/>
                    <a:pt x="75" y="133"/>
                    <a:pt x="83" y="118"/>
                  </a:cubicBezTo>
                  <a:cubicBezTo>
                    <a:pt x="90" y="103"/>
                    <a:pt x="97" y="89"/>
                    <a:pt x="105" y="76"/>
                  </a:cubicBezTo>
                  <a:cubicBezTo>
                    <a:pt x="119" y="51"/>
                    <a:pt x="132" y="32"/>
                    <a:pt x="142" y="19"/>
                  </a:cubicBezTo>
                  <a:cubicBezTo>
                    <a:pt x="147" y="13"/>
                    <a:pt x="152" y="8"/>
                    <a:pt x="154" y="5"/>
                  </a:cubicBezTo>
                  <a:cubicBezTo>
                    <a:pt x="156" y="4"/>
                    <a:pt x="157" y="2"/>
                    <a:pt x="157" y="1"/>
                  </a:cubicBezTo>
                  <a:cubicBezTo>
                    <a:pt x="158" y="1"/>
                    <a:pt x="159" y="0"/>
                    <a:pt x="159" y="0"/>
                  </a:cubicBezTo>
                  <a:cubicBezTo>
                    <a:pt x="159" y="0"/>
                    <a:pt x="158" y="1"/>
                    <a:pt x="158" y="2"/>
                  </a:cubicBezTo>
                  <a:cubicBezTo>
                    <a:pt x="157" y="3"/>
                    <a:pt x="156" y="4"/>
                    <a:pt x="155" y="5"/>
                  </a:cubicBezTo>
                  <a:cubicBezTo>
                    <a:pt x="152" y="9"/>
                    <a:pt x="148" y="13"/>
                    <a:pt x="143" y="20"/>
                  </a:cubicBezTo>
                  <a:cubicBezTo>
                    <a:pt x="133" y="33"/>
                    <a:pt x="120" y="52"/>
                    <a:pt x="106" y="77"/>
                  </a:cubicBezTo>
                  <a:cubicBezTo>
                    <a:pt x="99" y="89"/>
                    <a:pt x="92" y="103"/>
                    <a:pt x="84" y="119"/>
                  </a:cubicBezTo>
                  <a:cubicBezTo>
                    <a:pt x="77" y="134"/>
                    <a:pt x="69" y="150"/>
                    <a:pt x="62" y="168"/>
                  </a:cubicBezTo>
                  <a:cubicBezTo>
                    <a:pt x="54" y="185"/>
                    <a:pt x="47" y="204"/>
                    <a:pt x="41" y="224"/>
                  </a:cubicBezTo>
                  <a:cubicBezTo>
                    <a:pt x="38" y="234"/>
                    <a:pt x="36" y="244"/>
                    <a:pt x="33" y="254"/>
                  </a:cubicBezTo>
                  <a:cubicBezTo>
                    <a:pt x="31" y="265"/>
                    <a:pt x="28" y="275"/>
                    <a:pt x="25" y="286"/>
                  </a:cubicBezTo>
                  <a:cubicBezTo>
                    <a:pt x="15" y="329"/>
                    <a:pt x="7" y="370"/>
                    <a:pt x="2" y="408"/>
                  </a:cubicBezTo>
                  <a:cubicBezTo>
                    <a:pt x="0" y="408"/>
                    <a:pt x="0" y="408"/>
                    <a:pt x="0" y="40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3D57E5F5-E299-42E6-8100-CE7E95379456}"/>
                </a:ext>
              </a:extLst>
            </p:cNvPr>
            <p:cNvSpPr>
              <a:spLocks/>
            </p:cNvSpPr>
            <p:nvPr/>
          </p:nvSpPr>
          <p:spPr bwMode="auto">
            <a:xfrm>
              <a:off x="2622" y="3294"/>
              <a:ext cx="95" cy="303"/>
            </a:xfrm>
            <a:custGeom>
              <a:avLst/>
              <a:gdLst>
                <a:gd name="T0" fmla="*/ 40 w 40"/>
                <a:gd name="T1" fmla="*/ 128 h 128"/>
                <a:gd name="T2" fmla="*/ 38 w 40"/>
                <a:gd name="T3" fmla="*/ 123 h 128"/>
                <a:gd name="T4" fmla="*/ 33 w 40"/>
                <a:gd name="T5" fmla="*/ 109 h 128"/>
                <a:gd name="T6" fmla="*/ 20 w 40"/>
                <a:gd name="T7" fmla="*/ 64 h 128"/>
                <a:gd name="T8" fmla="*/ 6 w 40"/>
                <a:gd name="T9" fmla="*/ 18 h 128"/>
                <a:gd name="T10" fmla="*/ 2 w 40"/>
                <a:gd name="T11" fmla="*/ 5 h 128"/>
                <a:gd name="T12" fmla="*/ 0 w 40"/>
                <a:gd name="T13" fmla="*/ 0 h 128"/>
                <a:gd name="T14" fmla="*/ 2 w 40"/>
                <a:gd name="T15" fmla="*/ 4 h 128"/>
                <a:gd name="T16" fmla="*/ 8 w 40"/>
                <a:gd name="T17" fmla="*/ 18 h 128"/>
                <a:gd name="T18" fmla="*/ 22 w 40"/>
                <a:gd name="T19" fmla="*/ 63 h 128"/>
                <a:gd name="T20" fmla="*/ 35 w 40"/>
                <a:gd name="T21" fmla="*/ 109 h 128"/>
                <a:gd name="T22" fmla="*/ 38 w 40"/>
                <a:gd name="T23" fmla="*/ 123 h 128"/>
                <a:gd name="T24" fmla="*/ 40 w 40"/>
                <a:gd name="T2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8">
                  <a:moveTo>
                    <a:pt x="40" y="128"/>
                  </a:moveTo>
                  <a:cubicBezTo>
                    <a:pt x="39" y="128"/>
                    <a:pt x="39" y="126"/>
                    <a:pt x="38" y="123"/>
                  </a:cubicBezTo>
                  <a:cubicBezTo>
                    <a:pt x="36" y="120"/>
                    <a:pt x="35" y="115"/>
                    <a:pt x="33" y="109"/>
                  </a:cubicBezTo>
                  <a:cubicBezTo>
                    <a:pt x="29" y="98"/>
                    <a:pt x="25" y="82"/>
                    <a:pt x="20" y="64"/>
                  </a:cubicBezTo>
                  <a:cubicBezTo>
                    <a:pt x="15" y="46"/>
                    <a:pt x="10" y="30"/>
                    <a:pt x="6" y="18"/>
                  </a:cubicBezTo>
                  <a:cubicBezTo>
                    <a:pt x="4" y="13"/>
                    <a:pt x="3" y="8"/>
                    <a:pt x="2" y="5"/>
                  </a:cubicBezTo>
                  <a:cubicBezTo>
                    <a:pt x="0" y="1"/>
                    <a:pt x="0" y="0"/>
                    <a:pt x="0" y="0"/>
                  </a:cubicBezTo>
                  <a:cubicBezTo>
                    <a:pt x="0" y="0"/>
                    <a:pt x="1" y="1"/>
                    <a:pt x="2" y="4"/>
                  </a:cubicBezTo>
                  <a:cubicBezTo>
                    <a:pt x="4" y="7"/>
                    <a:pt x="6" y="12"/>
                    <a:pt x="8" y="18"/>
                  </a:cubicBezTo>
                  <a:cubicBezTo>
                    <a:pt x="12" y="29"/>
                    <a:pt x="17" y="45"/>
                    <a:pt x="22" y="63"/>
                  </a:cubicBezTo>
                  <a:cubicBezTo>
                    <a:pt x="27" y="81"/>
                    <a:pt x="31" y="97"/>
                    <a:pt x="35" y="109"/>
                  </a:cubicBezTo>
                  <a:cubicBezTo>
                    <a:pt x="36" y="114"/>
                    <a:pt x="37" y="119"/>
                    <a:pt x="38" y="123"/>
                  </a:cubicBezTo>
                  <a:cubicBezTo>
                    <a:pt x="39" y="126"/>
                    <a:pt x="40" y="128"/>
                    <a:pt x="40" y="12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C4DA9EB3-8ED1-415F-BEC2-366678C7099A}"/>
                </a:ext>
              </a:extLst>
            </p:cNvPr>
            <p:cNvSpPr>
              <a:spLocks/>
            </p:cNvSpPr>
            <p:nvPr/>
          </p:nvSpPr>
          <p:spPr bwMode="auto">
            <a:xfrm>
              <a:off x="2717" y="3467"/>
              <a:ext cx="351" cy="130"/>
            </a:xfrm>
            <a:custGeom>
              <a:avLst/>
              <a:gdLst>
                <a:gd name="T0" fmla="*/ 148 w 148"/>
                <a:gd name="T1" fmla="*/ 0 h 55"/>
                <a:gd name="T2" fmla="*/ 142 w 148"/>
                <a:gd name="T3" fmla="*/ 2 h 55"/>
                <a:gd name="T4" fmla="*/ 126 w 148"/>
                <a:gd name="T5" fmla="*/ 7 h 55"/>
                <a:gd name="T6" fmla="*/ 73 w 148"/>
                <a:gd name="T7" fmla="*/ 24 h 55"/>
                <a:gd name="T8" fmla="*/ 21 w 148"/>
                <a:gd name="T9" fmla="*/ 45 h 55"/>
                <a:gd name="T10" fmla="*/ 5 w 148"/>
                <a:gd name="T11" fmla="*/ 52 h 55"/>
                <a:gd name="T12" fmla="*/ 0 w 148"/>
                <a:gd name="T13" fmla="*/ 55 h 55"/>
                <a:gd name="T14" fmla="*/ 5 w 148"/>
                <a:gd name="T15" fmla="*/ 52 h 55"/>
                <a:gd name="T16" fmla="*/ 20 w 148"/>
                <a:gd name="T17" fmla="*/ 44 h 55"/>
                <a:gd name="T18" fmla="*/ 72 w 148"/>
                <a:gd name="T19" fmla="*/ 22 h 55"/>
                <a:gd name="T20" fmla="*/ 125 w 148"/>
                <a:gd name="T21" fmla="*/ 5 h 55"/>
                <a:gd name="T22" fmla="*/ 142 w 148"/>
                <a:gd name="T23" fmla="*/ 1 h 55"/>
                <a:gd name="T24" fmla="*/ 148 w 148"/>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55">
                  <a:moveTo>
                    <a:pt x="148" y="0"/>
                  </a:moveTo>
                  <a:cubicBezTo>
                    <a:pt x="148" y="0"/>
                    <a:pt x="146" y="1"/>
                    <a:pt x="142" y="2"/>
                  </a:cubicBezTo>
                  <a:cubicBezTo>
                    <a:pt x="138" y="3"/>
                    <a:pt x="133" y="5"/>
                    <a:pt x="126" y="7"/>
                  </a:cubicBezTo>
                  <a:cubicBezTo>
                    <a:pt x="112" y="10"/>
                    <a:pt x="93" y="16"/>
                    <a:pt x="73" y="24"/>
                  </a:cubicBezTo>
                  <a:cubicBezTo>
                    <a:pt x="52" y="32"/>
                    <a:pt x="34" y="39"/>
                    <a:pt x="21" y="45"/>
                  </a:cubicBezTo>
                  <a:cubicBezTo>
                    <a:pt x="14" y="48"/>
                    <a:pt x="9" y="51"/>
                    <a:pt x="5" y="52"/>
                  </a:cubicBezTo>
                  <a:cubicBezTo>
                    <a:pt x="2" y="54"/>
                    <a:pt x="0" y="55"/>
                    <a:pt x="0" y="55"/>
                  </a:cubicBezTo>
                  <a:cubicBezTo>
                    <a:pt x="0" y="55"/>
                    <a:pt x="1" y="54"/>
                    <a:pt x="5" y="52"/>
                  </a:cubicBezTo>
                  <a:cubicBezTo>
                    <a:pt x="8" y="50"/>
                    <a:pt x="14" y="47"/>
                    <a:pt x="20" y="44"/>
                  </a:cubicBezTo>
                  <a:cubicBezTo>
                    <a:pt x="33" y="38"/>
                    <a:pt x="51" y="30"/>
                    <a:pt x="72" y="22"/>
                  </a:cubicBezTo>
                  <a:cubicBezTo>
                    <a:pt x="92" y="14"/>
                    <a:pt x="111" y="9"/>
                    <a:pt x="125" y="5"/>
                  </a:cubicBezTo>
                  <a:cubicBezTo>
                    <a:pt x="132" y="3"/>
                    <a:pt x="138" y="2"/>
                    <a:pt x="142" y="1"/>
                  </a:cubicBezTo>
                  <a:cubicBezTo>
                    <a:pt x="146" y="0"/>
                    <a:pt x="148" y="0"/>
                    <a:pt x="148"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E4294955-8F75-4B60-ACE3-25EF4A193160}"/>
                </a:ext>
              </a:extLst>
            </p:cNvPr>
            <p:cNvSpPr>
              <a:spLocks/>
            </p:cNvSpPr>
            <p:nvPr/>
          </p:nvSpPr>
          <p:spPr bwMode="auto">
            <a:xfrm>
              <a:off x="2363" y="3595"/>
              <a:ext cx="264" cy="435"/>
            </a:xfrm>
            <a:custGeom>
              <a:avLst/>
              <a:gdLst>
                <a:gd name="T0" fmla="*/ 111 w 111"/>
                <a:gd name="T1" fmla="*/ 183 h 183"/>
                <a:gd name="T2" fmla="*/ 109 w 111"/>
                <a:gd name="T3" fmla="*/ 181 h 183"/>
                <a:gd name="T4" fmla="*/ 106 w 111"/>
                <a:gd name="T5" fmla="*/ 176 h 183"/>
                <a:gd name="T6" fmla="*/ 93 w 111"/>
                <a:gd name="T7" fmla="*/ 157 h 183"/>
                <a:gd name="T8" fmla="*/ 55 w 111"/>
                <a:gd name="T9" fmla="*/ 92 h 183"/>
                <a:gd name="T10" fmla="*/ 16 w 111"/>
                <a:gd name="T11" fmla="*/ 27 h 183"/>
                <a:gd name="T12" fmla="*/ 4 w 111"/>
                <a:gd name="T13" fmla="*/ 7 h 183"/>
                <a:gd name="T14" fmla="*/ 1 w 111"/>
                <a:gd name="T15" fmla="*/ 2 h 183"/>
                <a:gd name="T16" fmla="*/ 0 w 111"/>
                <a:gd name="T17" fmla="*/ 0 h 183"/>
                <a:gd name="T18" fmla="*/ 2 w 111"/>
                <a:gd name="T19" fmla="*/ 2 h 183"/>
                <a:gd name="T20" fmla="*/ 5 w 111"/>
                <a:gd name="T21" fmla="*/ 7 h 183"/>
                <a:gd name="T22" fmla="*/ 18 w 111"/>
                <a:gd name="T23" fmla="*/ 26 h 183"/>
                <a:gd name="T24" fmla="*/ 56 w 111"/>
                <a:gd name="T25" fmla="*/ 91 h 183"/>
                <a:gd name="T26" fmla="*/ 95 w 111"/>
                <a:gd name="T27" fmla="*/ 156 h 183"/>
                <a:gd name="T28" fmla="*/ 106 w 111"/>
                <a:gd name="T29" fmla="*/ 175 h 183"/>
                <a:gd name="T30" fmla="*/ 110 w 111"/>
                <a:gd name="T31" fmla="*/ 181 h 183"/>
                <a:gd name="T32" fmla="*/ 111 w 111"/>
                <a:gd name="T3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83">
                  <a:moveTo>
                    <a:pt x="111" y="183"/>
                  </a:moveTo>
                  <a:cubicBezTo>
                    <a:pt x="111" y="183"/>
                    <a:pt x="110" y="182"/>
                    <a:pt x="109" y="181"/>
                  </a:cubicBezTo>
                  <a:cubicBezTo>
                    <a:pt x="108" y="180"/>
                    <a:pt x="107" y="178"/>
                    <a:pt x="106" y="176"/>
                  </a:cubicBezTo>
                  <a:cubicBezTo>
                    <a:pt x="103" y="171"/>
                    <a:pt x="98" y="165"/>
                    <a:pt x="93" y="157"/>
                  </a:cubicBezTo>
                  <a:cubicBezTo>
                    <a:pt x="83" y="140"/>
                    <a:pt x="69" y="117"/>
                    <a:pt x="55" y="92"/>
                  </a:cubicBezTo>
                  <a:cubicBezTo>
                    <a:pt x="40" y="66"/>
                    <a:pt x="26" y="43"/>
                    <a:pt x="16" y="27"/>
                  </a:cubicBezTo>
                  <a:cubicBezTo>
                    <a:pt x="12" y="19"/>
                    <a:pt x="7" y="12"/>
                    <a:pt x="4" y="7"/>
                  </a:cubicBezTo>
                  <a:cubicBezTo>
                    <a:pt x="3" y="5"/>
                    <a:pt x="2" y="3"/>
                    <a:pt x="1" y="2"/>
                  </a:cubicBezTo>
                  <a:cubicBezTo>
                    <a:pt x="1" y="1"/>
                    <a:pt x="0" y="0"/>
                    <a:pt x="0" y="0"/>
                  </a:cubicBezTo>
                  <a:cubicBezTo>
                    <a:pt x="0" y="0"/>
                    <a:pt x="1" y="0"/>
                    <a:pt x="2" y="2"/>
                  </a:cubicBezTo>
                  <a:cubicBezTo>
                    <a:pt x="3" y="3"/>
                    <a:pt x="4" y="5"/>
                    <a:pt x="5" y="7"/>
                  </a:cubicBezTo>
                  <a:cubicBezTo>
                    <a:pt x="8" y="11"/>
                    <a:pt x="13" y="18"/>
                    <a:pt x="18" y="26"/>
                  </a:cubicBezTo>
                  <a:cubicBezTo>
                    <a:pt x="28" y="42"/>
                    <a:pt x="42" y="65"/>
                    <a:pt x="56" y="91"/>
                  </a:cubicBezTo>
                  <a:cubicBezTo>
                    <a:pt x="71" y="116"/>
                    <a:pt x="85" y="139"/>
                    <a:pt x="95" y="156"/>
                  </a:cubicBezTo>
                  <a:cubicBezTo>
                    <a:pt x="99" y="164"/>
                    <a:pt x="103" y="171"/>
                    <a:pt x="106" y="175"/>
                  </a:cubicBezTo>
                  <a:cubicBezTo>
                    <a:pt x="108" y="178"/>
                    <a:pt x="109" y="179"/>
                    <a:pt x="110" y="181"/>
                  </a:cubicBezTo>
                  <a:cubicBezTo>
                    <a:pt x="110" y="182"/>
                    <a:pt x="111" y="183"/>
                    <a:pt x="111" y="183"/>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903D304B-250C-483D-A6C2-6906D2DEE9F1}"/>
                </a:ext>
              </a:extLst>
            </p:cNvPr>
            <p:cNvSpPr>
              <a:spLocks/>
            </p:cNvSpPr>
            <p:nvPr/>
          </p:nvSpPr>
          <p:spPr bwMode="auto">
            <a:xfrm>
              <a:off x="2627" y="3790"/>
              <a:ext cx="456" cy="240"/>
            </a:xfrm>
            <a:custGeom>
              <a:avLst/>
              <a:gdLst>
                <a:gd name="T0" fmla="*/ 192 w 192"/>
                <a:gd name="T1" fmla="*/ 1 h 101"/>
                <a:gd name="T2" fmla="*/ 190 w 192"/>
                <a:gd name="T3" fmla="*/ 2 h 101"/>
                <a:gd name="T4" fmla="*/ 185 w 192"/>
                <a:gd name="T5" fmla="*/ 5 h 101"/>
                <a:gd name="T6" fmla="*/ 164 w 192"/>
                <a:gd name="T7" fmla="*/ 15 h 101"/>
                <a:gd name="T8" fmla="*/ 97 w 192"/>
                <a:gd name="T9" fmla="*/ 52 h 101"/>
                <a:gd name="T10" fmla="*/ 28 w 192"/>
                <a:gd name="T11" fmla="*/ 87 h 101"/>
                <a:gd name="T12" fmla="*/ 7 w 192"/>
                <a:gd name="T13" fmla="*/ 97 h 101"/>
                <a:gd name="T14" fmla="*/ 2 w 192"/>
                <a:gd name="T15" fmla="*/ 100 h 101"/>
                <a:gd name="T16" fmla="*/ 0 w 192"/>
                <a:gd name="T17" fmla="*/ 101 h 101"/>
                <a:gd name="T18" fmla="*/ 2 w 192"/>
                <a:gd name="T19" fmla="*/ 100 h 101"/>
                <a:gd name="T20" fmla="*/ 7 w 192"/>
                <a:gd name="T21" fmla="*/ 97 h 101"/>
                <a:gd name="T22" fmla="*/ 28 w 192"/>
                <a:gd name="T23" fmla="*/ 86 h 101"/>
                <a:gd name="T24" fmla="*/ 95 w 192"/>
                <a:gd name="T25" fmla="*/ 50 h 101"/>
                <a:gd name="T26" fmla="*/ 164 w 192"/>
                <a:gd name="T27" fmla="*/ 14 h 101"/>
                <a:gd name="T28" fmla="*/ 185 w 192"/>
                <a:gd name="T29" fmla="*/ 4 h 101"/>
                <a:gd name="T30" fmla="*/ 190 w 192"/>
                <a:gd name="T31" fmla="*/ 1 h 101"/>
                <a:gd name="T32" fmla="*/ 192 w 192"/>
                <a:gd name="T33" fmla="*/ 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01">
                  <a:moveTo>
                    <a:pt x="192" y="1"/>
                  </a:moveTo>
                  <a:cubicBezTo>
                    <a:pt x="192" y="1"/>
                    <a:pt x="192" y="1"/>
                    <a:pt x="190" y="2"/>
                  </a:cubicBezTo>
                  <a:cubicBezTo>
                    <a:pt x="189" y="2"/>
                    <a:pt x="187" y="3"/>
                    <a:pt x="185" y="5"/>
                  </a:cubicBezTo>
                  <a:cubicBezTo>
                    <a:pt x="180" y="7"/>
                    <a:pt x="173" y="11"/>
                    <a:pt x="164" y="15"/>
                  </a:cubicBezTo>
                  <a:cubicBezTo>
                    <a:pt x="147" y="25"/>
                    <a:pt x="123" y="37"/>
                    <a:pt x="97" y="52"/>
                  </a:cubicBezTo>
                  <a:cubicBezTo>
                    <a:pt x="70" y="66"/>
                    <a:pt x="46" y="78"/>
                    <a:pt x="28" y="87"/>
                  </a:cubicBezTo>
                  <a:cubicBezTo>
                    <a:pt x="20" y="92"/>
                    <a:pt x="12" y="95"/>
                    <a:pt x="7" y="97"/>
                  </a:cubicBezTo>
                  <a:cubicBezTo>
                    <a:pt x="5" y="98"/>
                    <a:pt x="3" y="99"/>
                    <a:pt x="2" y="100"/>
                  </a:cubicBezTo>
                  <a:cubicBezTo>
                    <a:pt x="0" y="100"/>
                    <a:pt x="0" y="101"/>
                    <a:pt x="0" y="101"/>
                  </a:cubicBezTo>
                  <a:cubicBezTo>
                    <a:pt x="0" y="101"/>
                    <a:pt x="0" y="100"/>
                    <a:pt x="2" y="100"/>
                  </a:cubicBezTo>
                  <a:cubicBezTo>
                    <a:pt x="3" y="99"/>
                    <a:pt x="5" y="98"/>
                    <a:pt x="7" y="97"/>
                  </a:cubicBezTo>
                  <a:cubicBezTo>
                    <a:pt x="12" y="94"/>
                    <a:pt x="19" y="90"/>
                    <a:pt x="28" y="86"/>
                  </a:cubicBezTo>
                  <a:cubicBezTo>
                    <a:pt x="45" y="77"/>
                    <a:pt x="69" y="64"/>
                    <a:pt x="95" y="50"/>
                  </a:cubicBezTo>
                  <a:cubicBezTo>
                    <a:pt x="122" y="35"/>
                    <a:pt x="146" y="23"/>
                    <a:pt x="164" y="14"/>
                  </a:cubicBezTo>
                  <a:cubicBezTo>
                    <a:pt x="172" y="10"/>
                    <a:pt x="180" y="6"/>
                    <a:pt x="185" y="4"/>
                  </a:cubicBezTo>
                  <a:cubicBezTo>
                    <a:pt x="187" y="3"/>
                    <a:pt x="189" y="2"/>
                    <a:pt x="190" y="1"/>
                  </a:cubicBezTo>
                  <a:cubicBezTo>
                    <a:pt x="192" y="1"/>
                    <a:pt x="192" y="0"/>
                    <a:pt x="192"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FB114A70-2C77-4EAE-B7F4-55A81934FCCB}"/>
                </a:ext>
              </a:extLst>
            </p:cNvPr>
            <p:cNvSpPr>
              <a:spLocks/>
            </p:cNvSpPr>
            <p:nvPr/>
          </p:nvSpPr>
          <p:spPr bwMode="auto">
            <a:xfrm>
              <a:off x="1240" y="2069"/>
              <a:ext cx="1083" cy="2006"/>
            </a:xfrm>
            <a:custGeom>
              <a:avLst/>
              <a:gdLst>
                <a:gd name="T0" fmla="*/ 71 w 456"/>
                <a:gd name="T1" fmla="*/ 18 h 845"/>
                <a:gd name="T2" fmla="*/ 50 w 456"/>
                <a:gd name="T3" fmla="*/ 129 h 845"/>
                <a:gd name="T4" fmla="*/ 100 w 456"/>
                <a:gd name="T5" fmla="*/ 287 h 845"/>
                <a:gd name="T6" fmla="*/ 84 w 456"/>
                <a:gd name="T7" fmla="*/ 310 h 845"/>
                <a:gd name="T8" fmla="*/ 13 w 456"/>
                <a:gd name="T9" fmla="*/ 314 h 845"/>
                <a:gd name="T10" fmla="*/ 41 w 456"/>
                <a:gd name="T11" fmla="*/ 388 h 845"/>
                <a:gd name="T12" fmla="*/ 140 w 456"/>
                <a:gd name="T13" fmla="*/ 481 h 845"/>
                <a:gd name="T14" fmla="*/ 137 w 456"/>
                <a:gd name="T15" fmla="*/ 500 h 845"/>
                <a:gd name="T16" fmla="*/ 123 w 456"/>
                <a:gd name="T17" fmla="*/ 500 h 845"/>
                <a:gd name="T18" fmla="*/ 29 w 456"/>
                <a:gd name="T19" fmla="*/ 535 h 845"/>
                <a:gd name="T20" fmla="*/ 132 w 456"/>
                <a:gd name="T21" fmla="*/ 647 h 845"/>
                <a:gd name="T22" fmla="*/ 141 w 456"/>
                <a:gd name="T23" fmla="*/ 665 h 845"/>
                <a:gd name="T24" fmla="*/ 82 w 456"/>
                <a:gd name="T25" fmla="*/ 663 h 845"/>
                <a:gd name="T26" fmla="*/ 25 w 456"/>
                <a:gd name="T27" fmla="*/ 689 h 845"/>
                <a:gd name="T28" fmla="*/ 222 w 456"/>
                <a:gd name="T29" fmla="*/ 827 h 845"/>
                <a:gd name="T30" fmla="*/ 291 w 456"/>
                <a:gd name="T31" fmla="*/ 845 h 845"/>
                <a:gd name="T32" fmla="*/ 342 w 456"/>
                <a:gd name="T33" fmla="*/ 795 h 845"/>
                <a:gd name="T34" fmla="*/ 444 w 456"/>
                <a:gd name="T35" fmla="*/ 577 h 845"/>
                <a:gd name="T36" fmla="*/ 382 w 456"/>
                <a:gd name="T37" fmla="*/ 582 h 845"/>
                <a:gd name="T38" fmla="*/ 332 w 456"/>
                <a:gd name="T39" fmla="*/ 614 h 845"/>
                <a:gd name="T40" fmla="*/ 331 w 456"/>
                <a:gd name="T41" fmla="*/ 594 h 845"/>
                <a:gd name="T42" fmla="*/ 365 w 456"/>
                <a:gd name="T43" fmla="*/ 445 h 845"/>
                <a:gd name="T44" fmla="*/ 253 w 456"/>
                <a:gd name="T45" fmla="*/ 468 h 845"/>
                <a:gd name="T46" fmla="*/ 241 w 456"/>
                <a:gd name="T47" fmla="*/ 454 h 845"/>
                <a:gd name="T48" fmla="*/ 281 w 456"/>
                <a:gd name="T49" fmla="*/ 324 h 845"/>
                <a:gd name="T50" fmla="*/ 268 w 456"/>
                <a:gd name="T51" fmla="*/ 246 h 845"/>
                <a:gd name="T52" fmla="*/ 205 w 456"/>
                <a:gd name="T53" fmla="*/ 277 h 845"/>
                <a:gd name="T54" fmla="*/ 180 w 456"/>
                <a:gd name="T55" fmla="*/ 265 h 845"/>
                <a:gd name="T56" fmla="*/ 144 w 456"/>
                <a:gd name="T57" fmla="*/ 104 h 845"/>
                <a:gd name="T58" fmla="*/ 70 w 456"/>
                <a:gd name="T59" fmla="*/ 19 h 845"/>
                <a:gd name="T60" fmla="*/ 71 w 456"/>
                <a:gd name="T61" fmla="*/ 1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6" h="845">
                  <a:moveTo>
                    <a:pt x="71" y="18"/>
                  </a:moveTo>
                  <a:cubicBezTo>
                    <a:pt x="71" y="18"/>
                    <a:pt x="24" y="25"/>
                    <a:pt x="50" y="129"/>
                  </a:cubicBezTo>
                  <a:cubicBezTo>
                    <a:pt x="77" y="233"/>
                    <a:pt x="100" y="287"/>
                    <a:pt x="100" y="287"/>
                  </a:cubicBezTo>
                  <a:cubicBezTo>
                    <a:pt x="100" y="287"/>
                    <a:pt x="103" y="310"/>
                    <a:pt x="84" y="310"/>
                  </a:cubicBezTo>
                  <a:cubicBezTo>
                    <a:pt x="65" y="309"/>
                    <a:pt x="26" y="294"/>
                    <a:pt x="13" y="314"/>
                  </a:cubicBezTo>
                  <a:cubicBezTo>
                    <a:pt x="0" y="335"/>
                    <a:pt x="12" y="361"/>
                    <a:pt x="41" y="388"/>
                  </a:cubicBezTo>
                  <a:cubicBezTo>
                    <a:pt x="71" y="415"/>
                    <a:pt x="134" y="476"/>
                    <a:pt x="140" y="481"/>
                  </a:cubicBezTo>
                  <a:cubicBezTo>
                    <a:pt x="146" y="487"/>
                    <a:pt x="150" y="498"/>
                    <a:pt x="137" y="500"/>
                  </a:cubicBezTo>
                  <a:cubicBezTo>
                    <a:pt x="134" y="500"/>
                    <a:pt x="129" y="500"/>
                    <a:pt x="123" y="500"/>
                  </a:cubicBezTo>
                  <a:cubicBezTo>
                    <a:pt x="93" y="499"/>
                    <a:pt x="31" y="499"/>
                    <a:pt x="29" y="535"/>
                  </a:cubicBezTo>
                  <a:cubicBezTo>
                    <a:pt x="26" y="579"/>
                    <a:pt x="122" y="640"/>
                    <a:pt x="132" y="647"/>
                  </a:cubicBezTo>
                  <a:cubicBezTo>
                    <a:pt x="142" y="654"/>
                    <a:pt x="144" y="659"/>
                    <a:pt x="141" y="665"/>
                  </a:cubicBezTo>
                  <a:cubicBezTo>
                    <a:pt x="139" y="671"/>
                    <a:pt x="108" y="665"/>
                    <a:pt x="82" y="663"/>
                  </a:cubicBezTo>
                  <a:cubicBezTo>
                    <a:pt x="56" y="661"/>
                    <a:pt x="25" y="663"/>
                    <a:pt x="25" y="689"/>
                  </a:cubicBezTo>
                  <a:cubicBezTo>
                    <a:pt x="26" y="714"/>
                    <a:pt x="76" y="779"/>
                    <a:pt x="222" y="827"/>
                  </a:cubicBezTo>
                  <a:cubicBezTo>
                    <a:pt x="291" y="845"/>
                    <a:pt x="291" y="845"/>
                    <a:pt x="291" y="845"/>
                  </a:cubicBezTo>
                  <a:cubicBezTo>
                    <a:pt x="342" y="795"/>
                    <a:pt x="342" y="795"/>
                    <a:pt x="342" y="795"/>
                  </a:cubicBezTo>
                  <a:cubicBezTo>
                    <a:pt x="445" y="680"/>
                    <a:pt x="456" y="599"/>
                    <a:pt x="444" y="577"/>
                  </a:cubicBezTo>
                  <a:cubicBezTo>
                    <a:pt x="432" y="554"/>
                    <a:pt x="404" y="567"/>
                    <a:pt x="382" y="582"/>
                  </a:cubicBezTo>
                  <a:cubicBezTo>
                    <a:pt x="360" y="597"/>
                    <a:pt x="337" y="618"/>
                    <a:pt x="332" y="614"/>
                  </a:cubicBezTo>
                  <a:cubicBezTo>
                    <a:pt x="327" y="610"/>
                    <a:pt x="325" y="605"/>
                    <a:pt x="331" y="594"/>
                  </a:cubicBezTo>
                  <a:cubicBezTo>
                    <a:pt x="336" y="583"/>
                    <a:pt x="389" y="482"/>
                    <a:pt x="365" y="445"/>
                  </a:cubicBezTo>
                  <a:cubicBezTo>
                    <a:pt x="340" y="408"/>
                    <a:pt x="266" y="463"/>
                    <a:pt x="253" y="468"/>
                  </a:cubicBezTo>
                  <a:cubicBezTo>
                    <a:pt x="241" y="474"/>
                    <a:pt x="239" y="461"/>
                    <a:pt x="241" y="454"/>
                  </a:cubicBezTo>
                  <a:cubicBezTo>
                    <a:pt x="244" y="446"/>
                    <a:pt x="268" y="362"/>
                    <a:pt x="281" y="324"/>
                  </a:cubicBezTo>
                  <a:cubicBezTo>
                    <a:pt x="293" y="286"/>
                    <a:pt x="291" y="257"/>
                    <a:pt x="268" y="246"/>
                  </a:cubicBezTo>
                  <a:cubicBezTo>
                    <a:pt x="247" y="234"/>
                    <a:pt x="221" y="267"/>
                    <a:pt x="205" y="277"/>
                  </a:cubicBezTo>
                  <a:cubicBezTo>
                    <a:pt x="189" y="287"/>
                    <a:pt x="180" y="265"/>
                    <a:pt x="180" y="265"/>
                  </a:cubicBezTo>
                  <a:cubicBezTo>
                    <a:pt x="180" y="265"/>
                    <a:pt x="173" y="207"/>
                    <a:pt x="144" y="104"/>
                  </a:cubicBezTo>
                  <a:cubicBezTo>
                    <a:pt x="116" y="0"/>
                    <a:pt x="70" y="19"/>
                    <a:pt x="70" y="19"/>
                  </a:cubicBezTo>
                  <a:cubicBezTo>
                    <a:pt x="71" y="18"/>
                    <a:pt x="71" y="18"/>
                    <a:pt x="71" y="18"/>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AB0E59D2-1E05-4644-9D18-ABB9ECDA390E}"/>
                </a:ext>
              </a:extLst>
            </p:cNvPr>
            <p:cNvSpPr>
              <a:spLocks/>
            </p:cNvSpPr>
            <p:nvPr/>
          </p:nvSpPr>
          <p:spPr bwMode="auto">
            <a:xfrm>
              <a:off x="1465" y="2334"/>
              <a:ext cx="471" cy="1781"/>
            </a:xfrm>
            <a:custGeom>
              <a:avLst/>
              <a:gdLst>
                <a:gd name="T0" fmla="*/ 196 w 198"/>
                <a:gd name="T1" fmla="*/ 750 h 750"/>
                <a:gd name="T2" fmla="*/ 111 w 198"/>
                <a:gd name="T3" fmla="*/ 421 h 750"/>
                <a:gd name="T4" fmla="*/ 33 w 198"/>
                <a:gd name="T5" fmla="*/ 123 h 750"/>
                <a:gd name="T6" fmla="*/ 9 w 198"/>
                <a:gd name="T7" fmla="*/ 33 h 750"/>
                <a:gd name="T8" fmla="*/ 2 w 198"/>
                <a:gd name="T9" fmla="*/ 8 h 750"/>
                <a:gd name="T10" fmla="*/ 0 w 198"/>
                <a:gd name="T11" fmla="*/ 2 h 750"/>
                <a:gd name="T12" fmla="*/ 0 w 198"/>
                <a:gd name="T13" fmla="*/ 0 h 750"/>
                <a:gd name="T14" fmla="*/ 1 w 198"/>
                <a:gd name="T15" fmla="*/ 2 h 750"/>
                <a:gd name="T16" fmla="*/ 2 w 198"/>
                <a:gd name="T17" fmla="*/ 8 h 750"/>
                <a:gd name="T18" fmla="*/ 9 w 198"/>
                <a:gd name="T19" fmla="*/ 33 h 750"/>
                <a:gd name="T20" fmla="*/ 34 w 198"/>
                <a:gd name="T21" fmla="*/ 123 h 750"/>
                <a:gd name="T22" fmla="*/ 113 w 198"/>
                <a:gd name="T23" fmla="*/ 421 h 750"/>
                <a:gd name="T24" fmla="*/ 198 w 198"/>
                <a:gd name="T25" fmla="*/ 750 h 750"/>
                <a:gd name="T26" fmla="*/ 196 w 198"/>
                <a:gd name="T27"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750">
                  <a:moveTo>
                    <a:pt x="196" y="750"/>
                  </a:moveTo>
                  <a:cubicBezTo>
                    <a:pt x="175" y="674"/>
                    <a:pt x="141" y="538"/>
                    <a:pt x="111" y="421"/>
                  </a:cubicBezTo>
                  <a:cubicBezTo>
                    <a:pt x="80" y="305"/>
                    <a:pt x="53" y="199"/>
                    <a:pt x="33" y="123"/>
                  </a:cubicBezTo>
                  <a:cubicBezTo>
                    <a:pt x="23" y="85"/>
                    <a:pt x="14" y="54"/>
                    <a:pt x="9" y="33"/>
                  </a:cubicBezTo>
                  <a:cubicBezTo>
                    <a:pt x="6" y="22"/>
                    <a:pt x="4" y="14"/>
                    <a:pt x="2" y="8"/>
                  </a:cubicBezTo>
                  <a:cubicBezTo>
                    <a:pt x="1" y="6"/>
                    <a:pt x="1" y="3"/>
                    <a:pt x="0" y="2"/>
                  </a:cubicBezTo>
                  <a:cubicBezTo>
                    <a:pt x="0" y="0"/>
                    <a:pt x="0" y="0"/>
                    <a:pt x="0" y="0"/>
                  </a:cubicBezTo>
                  <a:cubicBezTo>
                    <a:pt x="0" y="0"/>
                    <a:pt x="0" y="0"/>
                    <a:pt x="1" y="2"/>
                  </a:cubicBezTo>
                  <a:cubicBezTo>
                    <a:pt x="1" y="3"/>
                    <a:pt x="2" y="5"/>
                    <a:pt x="2" y="8"/>
                  </a:cubicBezTo>
                  <a:cubicBezTo>
                    <a:pt x="4" y="14"/>
                    <a:pt x="6" y="22"/>
                    <a:pt x="9" y="33"/>
                  </a:cubicBezTo>
                  <a:cubicBezTo>
                    <a:pt x="15" y="54"/>
                    <a:pt x="24" y="85"/>
                    <a:pt x="34" y="123"/>
                  </a:cubicBezTo>
                  <a:cubicBezTo>
                    <a:pt x="55" y="199"/>
                    <a:pt x="83" y="304"/>
                    <a:pt x="113" y="421"/>
                  </a:cubicBezTo>
                  <a:cubicBezTo>
                    <a:pt x="143" y="537"/>
                    <a:pt x="177" y="674"/>
                    <a:pt x="198" y="750"/>
                  </a:cubicBezTo>
                  <a:cubicBezTo>
                    <a:pt x="196" y="750"/>
                    <a:pt x="196" y="750"/>
                    <a:pt x="196" y="750"/>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5D7ED8F9-4C6E-47FD-8019-18612A9523F6}"/>
                </a:ext>
              </a:extLst>
            </p:cNvPr>
            <p:cNvSpPr>
              <a:spLocks/>
            </p:cNvSpPr>
            <p:nvPr/>
          </p:nvSpPr>
          <p:spPr bwMode="auto">
            <a:xfrm>
              <a:off x="1399" y="2871"/>
              <a:ext cx="256" cy="176"/>
            </a:xfrm>
            <a:custGeom>
              <a:avLst/>
              <a:gdLst>
                <a:gd name="T0" fmla="*/ 0 w 108"/>
                <a:gd name="T1" fmla="*/ 0 h 74"/>
                <a:gd name="T2" fmla="*/ 4 w 108"/>
                <a:gd name="T3" fmla="*/ 2 h 74"/>
                <a:gd name="T4" fmla="*/ 16 w 108"/>
                <a:gd name="T5" fmla="*/ 10 h 74"/>
                <a:gd name="T6" fmla="*/ 54 w 108"/>
                <a:gd name="T7" fmla="*/ 36 h 74"/>
                <a:gd name="T8" fmla="*/ 92 w 108"/>
                <a:gd name="T9" fmla="*/ 63 h 74"/>
                <a:gd name="T10" fmla="*/ 104 w 108"/>
                <a:gd name="T11" fmla="*/ 71 h 74"/>
                <a:gd name="T12" fmla="*/ 108 w 108"/>
                <a:gd name="T13" fmla="*/ 74 h 74"/>
                <a:gd name="T14" fmla="*/ 103 w 108"/>
                <a:gd name="T15" fmla="*/ 72 h 74"/>
                <a:gd name="T16" fmla="*/ 91 w 108"/>
                <a:gd name="T17" fmla="*/ 64 h 74"/>
                <a:gd name="T18" fmla="*/ 53 w 108"/>
                <a:gd name="T19" fmla="*/ 38 h 74"/>
                <a:gd name="T20" fmla="*/ 15 w 108"/>
                <a:gd name="T21" fmla="*/ 11 h 74"/>
                <a:gd name="T22" fmla="*/ 4 w 108"/>
                <a:gd name="T23" fmla="*/ 3 h 74"/>
                <a:gd name="T24" fmla="*/ 0 w 108"/>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4">
                  <a:moveTo>
                    <a:pt x="0" y="0"/>
                  </a:moveTo>
                  <a:cubicBezTo>
                    <a:pt x="0" y="0"/>
                    <a:pt x="1" y="1"/>
                    <a:pt x="4" y="2"/>
                  </a:cubicBezTo>
                  <a:cubicBezTo>
                    <a:pt x="7" y="4"/>
                    <a:pt x="11" y="7"/>
                    <a:pt x="16" y="10"/>
                  </a:cubicBezTo>
                  <a:cubicBezTo>
                    <a:pt x="26" y="16"/>
                    <a:pt x="40" y="25"/>
                    <a:pt x="54" y="36"/>
                  </a:cubicBezTo>
                  <a:cubicBezTo>
                    <a:pt x="69" y="46"/>
                    <a:pt x="82" y="56"/>
                    <a:pt x="92" y="63"/>
                  </a:cubicBezTo>
                  <a:cubicBezTo>
                    <a:pt x="97" y="66"/>
                    <a:pt x="100" y="69"/>
                    <a:pt x="104" y="71"/>
                  </a:cubicBezTo>
                  <a:cubicBezTo>
                    <a:pt x="106" y="73"/>
                    <a:pt x="108" y="74"/>
                    <a:pt x="108" y="74"/>
                  </a:cubicBezTo>
                  <a:cubicBezTo>
                    <a:pt x="108" y="74"/>
                    <a:pt x="106" y="73"/>
                    <a:pt x="103" y="72"/>
                  </a:cubicBezTo>
                  <a:cubicBezTo>
                    <a:pt x="100" y="70"/>
                    <a:pt x="96" y="67"/>
                    <a:pt x="91" y="64"/>
                  </a:cubicBezTo>
                  <a:cubicBezTo>
                    <a:pt x="81" y="57"/>
                    <a:pt x="68" y="48"/>
                    <a:pt x="53" y="38"/>
                  </a:cubicBezTo>
                  <a:cubicBezTo>
                    <a:pt x="39" y="27"/>
                    <a:pt x="25" y="18"/>
                    <a:pt x="15" y="11"/>
                  </a:cubicBezTo>
                  <a:cubicBezTo>
                    <a:pt x="11" y="8"/>
                    <a:pt x="7" y="5"/>
                    <a:pt x="4" y="3"/>
                  </a:cubicBezTo>
                  <a:cubicBezTo>
                    <a:pt x="1"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48128445-81AF-488D-BD8C-94AE6F4D3E5E}"/>
                </a:ext>
              </a:extLst>
            </p:cNvPr>
            <p:cNvSpPr>
              <a:spLocks/>
            </p:cNvSpPr>
            <p:nvPr/>
          </p:nvSpPr>
          <p:spPr bwMode="auto">
            <a:xfrm>
              <a:off x="1667" y="2736"/>
              <a:ext cx="195" cy="304"/>
            </a:xfrm>
            <a:custGeom>
              <a:avLst/>
              <a:gdLst>
                <a:gd name="T0" fmla="*/ 0 w 82"/>
                <a:gd name="T1" fmla="*/ 128 h 128"/>
                <a:gd name="T2" fmla="*/ 40 w 82"/>
                <a:gd name="T3" fmla="*/ 63 h 128"/>
                <a:gd name="T4" fmla="*/ 82 w 82"/>
                <a:gd name="T5" fmla="*/ 0 h 128"/>
                <a:gd name="T6" fmla="*/ 42 w 82"/>
                <a:gd name="T7" fmla="*/ 64 h 128"/>
                <a:gd name="T8" fmla="*/ 0 w 82"/>
                <a:gd name="T9" fmla="*/ 128 h 128"/>
              </a:gdLst>
              <a:ahLst/>
              <a:cxnLst>
                <a:cxn ang="0">
                  <a:pos x="T0" y="T1"/>
                </a:cxn>
                <a:cxn ang="0">
                  <a:pos x="T2" y="T3"/>
                </a:cxn>
                <a:cxn ang="0">
                  <a:pos x="T4" y="T5"/>
                </a:cxn>
                <a:cxn ang="0">
                  <a:pos x="T6" y="T7"/>
                </a:cxn>
                <a:cxn ang="0">
                  <a:pos x="T8" y="T9"/>
                </a:cxn>
              </a:cxnLst>
              <a:rect l="0" t="0" r="r" b="b"/>
              <a:pathLst>
                <a:path w="82" h="128">
                  <a:moveTo>
                    <a:pt x="0" y="128"/>
                  </a:moveTo>
                  <a:cubicBezTo>
                    <a:pt x="0" y="127"/>
                    <a:pt x="18" y="98"/>
                    <a:pt x="40" y="63"/>
                  </a:cubicBezTo>
                  <a:cubicBezTo>
                    <a:pt x="63" y="28"/>
                    <a:pt x="81" y="0"/>
                    <a:pt x="82" y="0"/>
                  </a:cubicBezTo>
                  <a:cubicBezTo>
                    <a:pt x="82" y="1"/>
                    <a:pt x="65" y="29"/>
                    <a:pt x="42" y="64"/>
                  </a:cubicBezTo>
                  <a:cubicBezTo>
                    <a:pt x="20" y="100"/>
                    <a:pt x="1" y="128"/>
                    <a:pt x="0" y="12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43BE2953-19FA-4FBE-9DFA-03FEA95A13E9}"/>
                </a:ext>
              </a:extLst>
            </p:cNvPr>
            <p:cNvSpPr>
              <a:spLocks/>
            </p:cNvSpPr>
            <p:nvPr/>
          </p:nvSpPr>
          <p:spPr bwMode="auto">
            <a:xfrm>
              <a:off x="1760" y="3248"/>
              <a:ext cx="230" cy="221"/>
            </a:xfrm>
            <a:custGeom>
              <a:avLst/>
              <a:gdLst>
                <a:gd name="T0" fmla="*/ 0 w 97"/>
                <a:gd name="T1" fmla="*/ 93 h 93"/>
                <a:gd name="T2" fmla="*/ 4 w 97"/>
                <a:gd name="T3" fmla="*/ 89 h 93"/>
                <a:gd name="T4" fmla="*/ 14 w 97"/>
                <a:gd name="T5" fmla="*/ 80 h 93"/>
                <a:gd name="T6" fmla="*/ 49 w 97"/>
                <a:gd name="T7" fmla="*/ 48 h 93"/>
                <a:gd name="T8" fmla="*/ 83 w 97"/>
                <a:gd name="T9" fmla="*/ 14 h 93"/>
                <a:gd name="T10" fmla="*/ 93 w 97"/>
                <a:gd name="T11" fmla="*/ 4 h 93"/>
                <a:gd name="T12" fmla="*/ 97 w 97"/>
                <a:gd name="T13" fmla="*/ 1 h 93"/>
                <a:gd name="T14" fmla="*/ 93 w 97"/>
                <a:gd name="T15" fmla="*/ 5 h 93"/>
                <a:gd name="T16" fmla="*/ 84 w 97"/>
                <a:gd name="T17" fmla="*/ 16 h 93"/>
                <a:gd name="T18" fmla="*/ 51 w 97"/>
                <a:gd name="T19" fmla="*/ 49 h 93"/>
                <a:gd name="T20" fmla="*/ 15 w 97"/>
                <a:gd name="T21" fmla="*/ 81 h 93"/>
                <a:gd name="T22" fmla="*/ 4 w 97"/>
                <a:gd name="T23" fmla="*/ 90 h 93"/>
                <a:gd name="T24" fmla="*/ 0 w 97"/>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3">
                  <a:moveTo>
                    <a:pt x="0" y="93"/>
                  </a:moveTo>
                  <a:cubicBezTo>
                    <a:pt x="0" y="93"/>
                    <a:pt x="1" y="91"/>
                    <a:pt x="4" y="89"/>
                  </a:cubicBezTo>
                  <a:cubicBezTo>
                    <a:pt x="6" y="86"/>
                    <a:pt x="10" y="83"/>
                    <a:pt x="14" y="80"/>
                  </a:cubicBezTo>
                  <a:cubicBezTo>
                    <a:pt x="23" y="72"/>
                    <a:pt x="36" y="60"/>
                    <a:pt x="49" y="48"/>
                  </a:cubicBezTo>
                  <a:cubicBezTo>
                    <a:pt x="63" y="35"/>
                    <a:pt x="74" y="23"/>
                    <a:pt x="83" y="14"/>
                  </a:cubicBezTo>
                  <a:cubicBezTo>
                    <a:pt x="87" y="10"/>
                    <a:pt x="90" y="7"/>
                    <a:pt x="93" y="4"/>
                  </a:cubicBezTo>
                  <a:cubicBezTo>
                    <a:pt x="95" y="2"/>
                    <a:pt x="97" y="0"/>
                    <a:pt x="97" y="1"/>
                  </a:cubicBezTo>
                  <a:cubicBezTo>
                    <a:pt x="97" y="1"/>
                    <a:pt x="96" y="2"/>
                    <a:pt x="93" y="5"/>
                  </a:cubicBezTo>
                  <a:cubicBezTo>
                    <a:pt x="91" y="7"/>
                    <a:pt x="88" y="11"/>
                    <a:pt x="84" y="16"/>
                  </a:cubicBezTo>
                  <a:cubicBezTo>
                    <a:pt x="76" y="25"/>
                    <a:pt x="64" y="37"/>
                    <a:pt x="51" y="49"/>
                  </a:cubicBezTo>
                  <a:cubicBezTo>
                    <a:pt x="37" y="62"/>
                    <a:pt x="25" y="73"/>
                    <a:pt x="15" y="81"/>
                  </a:cubicBezTo>
                  <a:cubicBezTo>
                    <a:pt x="11" y="85"/>
                    <a:pt x="7" y="88"/>
                    <a:pt x="4" y="90"/>
                  </a:cubicBezTo>
                  <a:cubicBezTo>
                    <a:pt x="1" y="92"/>
                    <a:pt x="0" y="93"/>
                    <a:pt x="0" y="93"/>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CDAB7DC2-CD91-4932-91D2-E2438C28527B}"/>
                </a:ext>
              </a:extLst>
            </p:cNvPr>
            <p:cNvSpPr>
              <a:spLocks/>
            </p:cNvSpPr>
            <p:nvPr/>
          </p:nvSpPr>
          <p:spPr bwMode="auto">
            <a:xfrm>
              <a:off x="1482" y="3370"/>
              <a:ext cx="278" cy="95"/>
            </a:xfrm>
            <a:custGeom>
              <a:avLst/>
              <a:gdLst>
                <a:gd name="T0" fmla="*/ 0 w 117"/>
                <a:gd name="T1" fmla="*/ 0 h 40"/>
                <a:gd name="T2" fmla="*/ 4 w 117"/>
                <a:gd name="T3" fmla="*/ 1 h 40"/>
                <a:gd name="T4" fmla="*/ 17 w 117"/>
                <a:gd name="T5" fmla="*/ 5 h 40"/>
                <a:gd name="T6" fmla="*/ 59 w 117"/>
                <a:gd name="T7" fmla="*/ 19 h 40"/>
                <a:gd name="T8" fmla="*/ 100 w 117"/>
                <a:gd name="T9" fmla="*/ 33 h 40"/>
                <a:gd name="T10" fmla="*/ 112 w 117"/>
                <a:gd name="T11" fmla="*/ 38 h 40"/>
                <a:gd name="T12" fmla="*/ 117 w 117"/>
                <a:gd name="T13" fmla="*/ 40 h 40"/>
                <a:gd name="T14" fmla="*/ 112 w 117"/>
                <a:gd name="T15" fmla="*/ 39 h 40"/>
                <a:gd name="T16" fmla="*/ 99 w 117"/>
                <a:gd name="T17" fmla="*/ 35 h 40"/>
                <a:gd name="T18" fmla="*/ 58 w 117"/>
                <a:gd name="T19" fmla="*/ 21 h 40"/>
                <a:gd name="T20" fmla="*/ 17 w 117"/>
                <a:gd name="T21" fmla="*/ 7 h 40"/>
                <a:gd name="T22" fmla="*/ 4 w 117"/>
                <a:gd name="T23" fmla="*/ 2 h 40"/>
                <a:gd name="T24" fmla="*/ 0 w 1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40">
                  <a:moveTo>
                    <a:pt x="0" y="0"/>
                  </a:moveTo>
                  <a:cubicBezTo>
                    <a:pt x="0" y="0"/>
                    <a:pt x="1" y="1"/>
                    <a:pt x="4" y="1"/>
                  </a:cubicBezTo>
                  <a:cubicBezTo>
                    <a:pt x="8" y="3"/>
                    <a:pt x="12" y="4"/>
                    <a:pt x="17" y="5"/>
                  </a:cubicBezTo>
                  <a:cubicBezTo>
                    <a:pt x="28" y="9"/>
                    <a:pt x="42" y="14"/>
                    <a:pt x="59" y="19"/>
                  </a:cubicBezTo>
                  <a:cubicBezTo>
                    <a:pt x="75" y="25"/>
                    <a:pt x="89" y="30"/>
                    <a:pt x="100" y="33"/>
                  </a:cubicBezTo>
                  <a:cubicBezTo>
                    <a:pt x="105" y="35"/>
                    <a:pt x="109" y="37"/>
                    <a:pt x="112" y="38"/>
                  </a:cubicBezTo>
                  <a:cubicBezTo>
                    <a:pt x="115" y="39"/>
                    <a:pt x="117" y="40"/>
                    <a:pt x="117" y="40"/>
                  </a:cubicBezTo>
                  <a:cubicBezTo>
                    <a:pt x="117" y="40"/>
                    <a:pt x="115" y="40"/>
                    <a:pt x="112" y="39"/>
                  </a:cubicBezTo>
                  <a:cubicBezTo>
                    <a:pt x="109" y="38"/>
                    <a:pt x="104" y="36"/>
                    <a:pt x="99" y="35"/>
                  </a:cubicBezTo>
                  <a:cubicBezTo>
                    <a:pt x="89" y="32"/>
                    <a:pt x="74" y="27"/>
                    <a:pt x="58" y="21"/>
                  </a:cubicBezTo>
                  <a:cubicBezTo>
                    <a:pt x="42" y="16"/>
                    <a:pt x="27" y="11"/>
                    <a:pt x="17" y="7"/>
                  </a:cubicBezTo>
                  <a:cubicBezTo>
                    <a:pt x="12" y="5"/>
                    <a:pt x="8" y="4"/>
                    <a:pt x="4" y="2"/>
                  </a:cubicBezTo>
                  <a:cubicBezTo>
                    <a:pt x="1"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06A2160D-E934-4BAC-A9FC-2B80ED351029}"/>
                </a:ext>
              </a:extLst>
            </p:cNvPr>
            <p:cNvSpPr>
              <a:spLocks/>
            </p:cNvSpPr>
            <p:nvPr/>
          </p:nvSpPr>
          <p:spPr bwMode="auto">
            <a:xfrm>
              <a:off x="1513" y="3759"/>
              <a:ext cx="359" cy="119"/>
            </a:xfrm>
            <a:custGeom>
              <a:avLst/>
              <a:gdLst>
                <a:gd name="T0" fmla="*/ 0 w 151"/>
                <a:gd name="T1" fmla="*/ 1 h 50"/>
                <a:gd name="T2" fmla="*/ 6 w 151"/>
                <a:gd name="T3" fmla="*/ 2 h 50"/>
                <a:gd name="T4" fmla="*/ 23 w 151"/>
                <a:gd name="T5" fmla="*/ 7 h 50"/>
                <a:gd name="T6" fmla="*/ 76 w 151"/>
                <a:gd name="T7" fmla="*/ 24 h 50"/>
                <a:gd name="T8" fmla="*/ 129 w 151"/>
                <a:gd name="T9" fmla="*/ 42 h 50"/>
                <a:gd name="T10" fmla="*/ 145 w 151"/>
                <a:gd name="T11" fmla="*/ 48 h 50"/>
                <a:gd name="T12" fmla="*/ 151 w 151"/>
                <a:gd name="T13" fmla="*/ 50 h 50"/>
                <a:gd name="T14" fmla="*/ 145 w 151"/>
                <a:gd name="T15" fmla="*/ 48 h 50"/>
                <a:gd name="T16" fmla="*/ 128 w 151"/>
                <a:gd name="T17" fmla="*/ 43 h 50"/>
                <a:gd name="T18" fmla="*/ 75 w 151"/>
                <a:gd name="T19" fmla="*/ 26 h 50"/>
                <a:gd name="T20" fmla="*/ 22 w 151"/>
                <a:gd name="T21" fmla="*/ 8 h 50"/>
                <a:gd name="T22" fmla="*/ 6 w 151"/>
                <a:gd name="T23" fmla="*/ 3 h 50"/>
                <a:gd name="T24" fmla="*/ 0 w 151"/>
                <a:gd name="T25"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50">
                  <a:moveTo>
                    <a:pt x="0" y="1"/>
                  </a:moveTo>
                  <a:cubicBezTo>
                    <a:pt x="0" y="0"/>
                    <a:pt x="2" y="1"/>
                    <a:pt x="6" y="2"/>
                  </a:cubicBezTo>
                  <a:cubicBezTo>
                    <a:pt x="11" y="3"/>
                    <a:pt x="16" y="5"/>
                    <a:pt x="23" y="7"/>
                  </a:cubicBezTo>
                  <a:cubicBezTo>
                    <a:pt x="36" y="11"/>
                    <a:pt x="55" y="17"/>
                    <a:pt x="76" y="24"/>
                  </a:cubicBezTo>
                  <a:cubicBezTo>
                    <a:pt x="97" y="31"/>
                    <a:pt x="115" y="37"/>
                    <a:pt x="129" y="42"/>
                  </a:cubicBezTo>
                  <a:cubicBezTo>
                    <a:pt x="135" y="44"/>
                    <a:pt x="141" y="46"/>
                    <a:pt x="145" y="48"/>
                  </a:cubicBezTo>
                  <a:cubicBezTo>
                    <a:pt x="149" y="49"/>
                    <a:pt x="151" y="50"/>
                    <a:pt x="151" y="50"/>
                  </a:cubicBezTo>
                  <a:cubicBezTo>
                    <a:pt x="151" y="50"/>
                    <a:pt x="149" y="50"/>
                    <a:pt x="145" y="48"/>
                  </a:cubicBezTo>
                  <a:cubicBezTo>
                    <a:pt x="141" y="47"/>
                    <a:pt x="135" y="45"/>
                    <a:pt x="128" y="43"/>
                  </a:cubicBezTo>
                  <a:cubicBezTo>
                    <a:pt x="115" y="39"/>
                    <a:pt x="96" y="33"/>
                    <a:pt x="75" y="26"/>
                  </a:cubicBezTo>
                  <a:cubicBezTo>
                    <a:pt x="54" y="19"/>
                    <a:pt x="36" y="13"/>
                    <a:pt x="22" y="8"/>
                  </a:cubicBezTo>
                  <a:cubicBezTo>
                    <a:pt x="16" y="6"/>
                    <a:pt x="10" y="4"/>
                    <a:pt x="6" y="3"/>
                  </a:cubicBezTo>
                  <a:cubicBezTo>
                    <a:pt x="2" y="1"/>
                    <a:pt x="0" y="1"/>
                    <a:pt x="0"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9AE075B7-2211-420B-913D-B3A8A5A768E6}"/>
                </a:ext>
              </a:extLst>
            </p:cNvPr>
            <p:cNvSpPr>
              <a:spLocks/>
            </p:cNvSpPr>
            <p:nvPr/>
          </p:nvSpPr>
          <p:spPr bwMode="auto">
            <a:xfrm>
              <a:off x="1862" y="3586"/>
              <a:ext cx="285" cy="287"/>
            </a:xfrm>
            <a:custGeom>
              <a:avLst/>
              <a:gdLst>
                <a:gd name="T0" fmla="*/ 1 w 120"/>
                <a:gd name="T1" fmla="*/ 121 h 121"/>
                <a:gd name="T2" fmla="*/ 5 w 120"/>
                <a:gd name="T3" fmla="*/ 116 h 121"/>
                <a:gd name="T4" fmla="*/ 18 w 120"/>
                <a:gd name="T5" fmla="*/ 103 h 121"/>
                <a:gd name="T6" fmla="*/ 61 w 120"/>
                <a:gd name="T7" fmla="*/ 62 h 121"/>
                <a:gd name="T8" fmla="*/ 103 w 120"/>
                <a:gd name="T9" fmla="*/ 19 h 121"/>
                <a:gd name="T10" fmla="*/ 115 w 120"/>
                <a:gd name="T11" fmla="*/ 5 h 121"/>
                <a:gd name="T12" fmla="*/ 120 w 120"/>
                <a:gd name="T13" fmla="*/ 1 h 121"/>
                <a:gd name="T14" fmla="*/ 116 w 120"/>
                <a:gd name="T15" fmla="*/ 6 h 121"/>
                <a:gd name="T16" fmla="*/ 104 w 120"/>
                <a:gd name="T17" fmla="*/ 20 h 121"/>
                <a:gd name="T18" fmla="*/ 63 w 120"/>
                <a:gd name="T19" fmla="*/ 63 h 121"/>
                <a:gd name="T20" fmla="*/ 20 w 120"/>
                <a:gd name="T21" fmla="*/ 105 h 121"/>
                <a:gd name="T22" fmla="*/ 6 w 120"/>
                <a:gd name="T23" fmla="*/ 117 h 121"/>
                <a:gd name="T24" fmla="*/ 1 w 120"/>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 y="121"/>
                  </a:moveTo>
                  <a:cubicBezTo>
                    <a:pt x="0" y="121"/>
                    <a:pt x="2" y="119"/>
                    <a:pt x="5" y="116"/>
                  </a:cubicBezTo>
                  <a:cubicBezTo>
                    <a:pt x="9" y="113"/>
                    <a:pt x="13" y="109"/>
                    <a:pt x="18" y="103"/>
                  </a:cubicBezTo>
                  <a:cubicBezTo>
                    <a:pt x="30" y="93"/>
                    <a:pt x="45" y="78"/>
                    <a:pt x="61" y="62"/>
                  </a:cubicBezTo>
                  <a:cubicBezTo>
                    <a:pt x="78" y="45"/>
                    <a:pt x="93" y="30"/>
                    <a:pt x="103" y="19"/>
                  </a:cubicBezTo>
                  <a:cubicBezTo>
                    <a:pt x="108" y="13"/>
                    <a:pt x="112" y="9"/>
                    <a:pt x="115" y="5"/>
                  </a:cubicBezTo>
                  <a:cubicBezTo>
                    <a:pt x="118" y="2"/>
                    <a:pt x="120" y="0"/>
                    <a:pt x="120" y="1"/>
                  </a:cubicBezTo>
                  <a:cubicBezTo>
                    <a:pt x="120" y="1"/>
                    <a:pt x="119" y="3"/>
                    <a:pt x="116" y="6"/>
                  </a:cubicBezTo>
                  <a:cubicBezTo>
                    <a:pt x="113" y="9"/>
                    <a:pt x="109" y="14"/>
                    <a:pt x="104" y="20"/>
                  </a:cubicBezTo>
                  <a:cubicBezTo>
                    <a:pt x="94" y="31"/>
                    <a:pt x="80" y="47"/>
                    <a:pt x="63" y="63"/>
                  </a:cubicBezTo>
                  <a:cubicBezTo>
                    <a:pt x="47" y="80"/>
                    <a:pt x="31" y="94"/>
                    <a:pt x="20" y="105"/>
                  </a:cubicBezTo>
                  <a:cubicBezTo>
                    <a:pt x="14" y="110"/>
                    <a:pt x="9" y="114"/>
                    <a:pt x="6" y="117"/>
                  </a:cubicBezTo>
                  <a:cubicBezTo>
                    <a:pt x="2" y="119"/>
                    <a:pt x="1" y="121"/>
                    <a:pt x="1" y="12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3307F58-F85C-4AE2-A3BB-80E0E1B48312}"/>
                </a:ext>
              </a:extLst>
            </p:cNvPr>
            <p:cNvSpPr>
              <a:spLocks/>
            </p:cNvSpPr>
            <p:nvPr/>
          </p:nvSpPr>
          <p:spPr bwMode="auto">
            <a:xfrm>
              <a:off x="528" y="279"/>
              <a:ext cx="391" cy="524"/>
            </a:xfrm>
            <a:custGeom>
              <a:avLst/>
              <a:gdLst>
                <a:gd name="T0" fmla="*/ 165 w 165"/>
                <a:gd name="T1" fmla="*/ 152 h 221"/>
                <a:gd name="T2" fmla="*/ 126 w 165"/>
                <a:gd name="T3" fmla="*/ 140 h 221"/>
                <a:gd name="T4" fmla="*/ 81 w 165"/>
                <a:gd name="T5" fmla="*/ 162 h 221"/>
                <a:gd name="T6" fmla="*/ 57 w 165"/>
                <a:gd name="T7" fmla="*/ 133 h 221"/>
                <a:gd name="T8" fmla="*/ 70 w 165"/>
                <a:gd name="T9" fmla="*/ 102 h 221"/>
                <a:gd name="T10" fmla="*/ 122 w 165"/>
                <a:gd name="T11" fmla="*/ 100 h 221"/>
                <a:gd name="T12" fmla="*/ 150 w 165"/>
                <a:gd name="T13" fmla="*/ 12 h 221"/>
                <a:gd name="T14" fmla="*/ 111 w 165"/>
                <a:gd name="T15" fmla="*/ 0 h 221"/>
                <a:gd name="T16" fmla="*/ 95 w 165"/>
                <a:gd name="T17" fmla="*/ 52 h 221"/>
                <a:gd name="T18" fmla="*/ 18 w 165"/>
                <a:gd name="T19" fmla="*/ 109 h 221"/>
                <a:gd name="T20" fmla="*/ 69 w 165"/>
                <a:gd name="T21" fmla="*/ 202 h 221"/>
                <a:gd name="T22" fmla="*/ 165 w 165"/>
                <a:gd name="T23"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21">
                  <a:moveTo>
                    <a:pt x="165" y="152"/>
                  </a:moveTo>
                  <a:cubicBezTo>
                    <a:pt x="126" y="140"/>
                    <a:pt x="126" y="140"/>
                    <a:pt x="126" y="140"/>
                  </a:cubicBezTo>
                  <a:cubicBezTo>
                    <a:pt x="126" y="140"/>
                    <a:pt x="115" y="172"/>
                    <a:pt x="81" y="162"/>
                  </a:cubicBezTo>
                  <a:cubicBezTo>
                    <a:pt x="63" y="157"/>
                    <a:pt x="58" y="143"/>
                    <a:pt x="57" y="133"/>
                  </a:cubicBezTo>
                  <a:cubicBezTo>
                    <a:pt x="56" y="121"/>
                    <a:pt x="61" y="110"/>
                    <a:pt x="70" y="102"/>
                  </a:cubicBezTo>
                  <a:cubicBezTo>
                    <a:pt x="80" y="93"/>
                    <a:pt x="97" y="88"/>
                    <a:pt x="122" y="100"/>
                  </a:cubicBezTo>
                  <a:cubicBezTo>
                    <a:pt x="150" y="12"/>
                    <a:pt x="150" y="12"/>
                    <a:pt x="150" y="12"/>
                  </a:cubicBezTo>
                  <a:cubicBezTo>
                    <a:pt x="111" y="0"/>
                    <a:pt x="111" y="0"/>
                    <a:pt x="111" y="0"/>
                  </a:cubicBezTo>
                  <a:cubicBezTo>
                    <a:pt x="95" y="52"/>
                    <a:pt x="95" y="52"/>
                    <a:pt x="95" y="52"/>
                  </a:cubicBezTo>
                  <a:cubicBezTo>
                    <a:pt x="95" y="52"/>
                    <a:pt x="36" y="49"/>
                    <a:pt x="18" y="109"/>
                  </a:cubicBezTo>
                  <a:cubicBezTo>
                    <a:pt x="0" y="166"/>
                    <a:pt x="47" y="195"/>
                    <a:pt x="69" y="202"/>
                  </a:cubicBezTo>
                  <a:cubicBezTo>
                    <a:pt x="86" y="207"/>
                    <a:pt x="144" y="221"/>
                    <a:pt x="165" y="15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8104D746-B654-440B-AF93-12B62B428C12}"/>
                </a:ext>
              </a:extLst>
            </p:cNvPr>
            <p:cNvSpPr>
              <a:spLocks/>
            </p:cNvSpPr>
            <p:nvPr/>
          </p:nvSpPr>
          <p:spPr bwMode="auto">
            <a:xfrm>
              <a:off x="803" y="150"/>
              <a:ext cx="121" cy="114"/>
            </a:xfrm>
            <a:custGeom>
              <a:avLst/>
              <a:gdLst>
                <a:gd name="T0" fmla="*/ 28 w 121"/>
                <a:gd name="T1" fmla="*/ 0 h 114"/>
                <a:gd name="T2" fmla="*/ 121 w 121"/>
                <a:gd name="T3" fmla="*/ 29 h 114"/>
                <a:gd name="T4" fmla="*/ 93 w 121"/>
                <a:gd name="T5" fmla="*/ 114 h 114"/>
                <a:gd name="T6" fmla="*/ 0 w 121"/>
                <a:gd name="T7" fmla="*/ 86 h 114"/>
                <a:gd name="T8" fmla="*/ 28 w 121"/>
                <a:gd name="T9" fmla="*/ 0 h 114"/>
              </a:gdLst>
              <a:ahLst/>
              <a:cxnLst>
                <a:cxn ang="0">
                  <a:pos x="T0" y="T1"/>
                </a:cxn>
                <a:cxn ang="0">
                  <a:pos x="T2" y="T3"/>
                </a:cxn>
                <a:cxn ang="0">
                  <a:pos x="T4" y="T5"/>
                </a:cxn>
                <a:cxn ang="0">
                  <a:pos x="T6" y="T7"/>
                </a:cxn>
                <a:cxn ang="0">
                  <a:pos x="T8" y="T9"/>
                </a:cxn>
              </a:cxnLst>
              <a:rect l="0" t="0" r="r" b="b"/>
              <a:pathLst>
                <a:path w="121" h="114">
                  <a:moveTo>
                    <a:pt x="28" y="0"/>
                  </a:moveTo>
                  <a:lnTo>
                    <a:pt x="121" y="29"/>
                  </a:lnTo>
                  <a:lnTo>
                    <a:pt x="93" y="114"/>
                  </a:lnTo>
                  <a:lnTo>
                    <a:pt x="0" y="86"/>
                  </a:lnTo>
                  <a:lnTo>
                    <a:pt x="28"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E43CF2B8-150E-4F74-96AF-56A8947BA75E}"/>
                </a:ext>
              </a:extLst>
            </p:cNvPr>
            <p:cNvSpPr>
              <a:spLocks/>
            </p:cNvSpPr>
            <p:nvPr/>
          </p:nvSpPr>
          <p:spPr bwMode="auto">
            <a:xfrm>
              <a:off x="1157" y="309"/>
              <a:ext cx="171" cy="197"/>
            </a:xfrm>
            <a:custGeom>
              <a:avLst/>
              <a:gdLst>
                <a:gd name="T0" fmla="*/ 7 w 72"/>
                <a:gd name="T1" fmla="*/ 39 h 83"/>
                <a:gd name="T2" fmla="*/ 23 w 72"/>
                <a:gd name="T3" fmla="*/ 35 h 83"/>
                <a:gd name="T4" fmla="*/ 33 w 72"/>
                <a:gd name="T5" fmla="*/ 18 h 83"/>
                <a:gd name="T6" fmla="*/ 48 w 72"/>
                <a:gd name="T7" fmla="*/ 23 h 83"/>
                <a:gd name="T8" fmla="*/ 50 w 72"/>
                <a:gd name="T9" fmla="*/ 36 h 83"/>
                <a:gd name="T10" fmla="*/ 33 w 72"/>
                <a:gd name="T11" fmla="*/ 48 h 83"/>
                <a:gd name="T12" fmla="*/ 42 w 72"/>
                <a:gd name="T13" fmla="*/ 83 h 83"/>
                <a:gd name="T14" fmla="*/ 57 w 72"/>
                <a:gd name="T15" fmla="*/ 79 h 83"/>
                <a:gd name="T16" fmla="*/ 52 w 72"/>
                <a:gd name="T17" fmla="*/ 58 h 83"/>
                <a:gd name="T18" fmla="*/ 66 w 72"/>
                <a:gd name="T19" fmla="*/ 23 h 83"/>
                <a:gd name="T20" fmla="*/ 29 w 72"/>
                <a:gd name="T21" fmla="*/ 2 h 83"/>
                <a:gd name="T22" fmla="*/ 7 w 72"/>
                <a:gd name="T23" fmla="*/ 3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3">
                  <a:moveTo>
                    <a:pt x="7" y="39"/>
                  </a:moveTo>
                  <a:cubicBezTo>
                    <a:pt x="23" y="35"/>
                    <a:pt x="23" y="35"/>
                    <a:pt x="23" y="35"/>
                  </a:cubicBezTo>
                  <a:cubicBezTo>
                    <a:pt x="23" y="35"/>
                    <a:pt x="20" y="22"/>
                    <a:pt x="33" y="18"/>
                  </a:cubicBezTo>
                  <a:cubicBezTo>
                    <a:pt x="40" y="16"/>
                    <a:pt x="45" y="20"/>
                    <a:pt x="48" y="23"/>
                  </a:cubicBezTo>
                  <a:cubicBezTo>
                    <a:pt x="50" y="27"/>
                    <a:pt x="51" y="32"/>
                    <a:pt x="50" y="36"/>
                  </a:cubicBezTo>
                  <a:cubicBezTo>
                    <a:pt x="48" y="41"/>
                    <a:pt x="44" y="47"/>
                    <a:pt x="33" y="48"/>
                  </a:cubicBezTo>
                  <a:cubicBezTo>
                    <a:pt x="42" y="83"/>
                    <a:pt x="42" y="83"/>
                    <a:pt x="42" y="83"/>
                  </a:cubicBezTo>
                  <a:cubicBezTo>
                    <a:pt x="57" y="79"/>
                    <a:pt x="57" y="79"/>
                    <a:pt x="57" y="79"/>
                  </a:cubicBezTo>
                  <a:cubicBezTo>
                    <a:pt x="52" y="58"/>
                    <a:pt x="52" y="58"/>
                    <a:pt x="52" y="58"/>
                  </a:cubicBezTo>
                  <a:cubicBezTo>
                    <a:pt x="52" y="58"/>
                    <a:pt x="72" y="47"/>
                    <a:pt x="66" y="23"/>
                  </a:cubicBezTo>
                  <a:cubicBezTo>
                    <a:pt x="60" y="0"/>
                    <a:pt x="38" y="0"/>
                    <a:pt x="29" y="2"/>
                  </a:cubicBezTo>
                  <a:cubicBezTo>
                    <a:pt x="22" y="4"/>
                    <a:pt x="0" y="12"/>
                    <a:pt x="7" y="39"/>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72EF3AE5-2E8E-4939-85A2-A17FA2122BBE}"/>
                </a:ext>
              </a:extLst>
            </p:cNvPr>
            <p:cNvSpPr>
              <a:spLocks/>
            </p:cNvSpPr>
            <p:nvPr/>
          </p:nvSpPr>
          <p:spPr bwMode="auto">
            <a:xfrm>
              <a:off x="1261" y="514"/>
              <a:ext cx="45" cy="45"/>
            </a:xfrm>
            <a:custGeom>
              <a:avLst/>
              <a:gdLst>
                <a:gd name="T0" fmla="*/ 45 w 45"/>
                <a:gd name="T1" fmla="*/ 35 h 45"/>
                <a:gd name="T2" fmla="*/ 10 w 45"/>
                <a:gd name="T3" fmla="*/ 45 h 45"/>
                <a:gd name="T4" fmla="*/ 0 w 45"/>
                <a:gd name="T5" fmla="*/ 9 h 45"/>
                <a:gd name="T6" fmla="*/ 36 w 45"/>
                <a:gd name="T7" fmla="*/ 0 h 45"/>
                <a:gd name="T8" fmla="*/ 45 w 45"/>
                <a:gd name="T9" fmla="*/ 35 h 45"/>
              </a:gdLst>
              <a:ahLst/>
              <a:cxnLst>
                <a:cxn ang="0">
                  <a:pos x="T0" y="T1"/>
                </a:cxn>
                <a:cxn ang="0">
                  <a:pos x="T2" y="T3"/>
                </a:cxn>
                <a:cxn ang="0">
                  <a:pos x="T4" y="T5"/>
                </a:cxn>
                <a:cxn ang="0">
                  <a:pos x="T6" y="T7"/>
                </a:cxn>
                <a:cxn ang="0">
                  <a:pos x="T8" y="T9"/>
                </a:cxn>
              </a:cxnLst>
              <a:rect l="0" t="0" r="r" b="b"/>
              <a:pathLst>
                <a:path w="45" h="45">
                  <a:moveTo>
                    <a:pt x="45" y="35"/>
                  </a:moveTo>
                  <a:lnTo>
                    <a:pt x="10" y="45"/>
                  </a:lnTo>
                  <a:lnTo>
                    <a:pt x="0" y="9"/>
                  </a:lnTo>
                  <a:lnTo>
                    <a:pt x="36" y="0"/>
                  </a:lnTo>
                  <a:lnTo>
                    <a:pt x="45" y="35"/>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EB46D431-9564-4E4C-88CA-F2A9A40BB9E4}"/>
                </a:ext>
              </a:extLst>
            </p:cNvPr>
            <p:cNvSpPr>
              <a:spLocks/>
            </p:cNvSpPr>
            <p:nvPr/>
          </p:nvSpPr>
          <p:spPr bwMode="auto">
            <a:xfrm>
              <a:off x="4241" y="1299"/>
              <a:ext cx="155" cy="209"/>
            </a:xfrm>
            <a:custGeom>
              <a:avLst/>
              <a:gdLst>
                <a:gd name="T0" fmla="*/ 0 w 65"/>
                <a:gd name="T1" fmla="*/ 27 h 88"/>
                <a:gd name="T2" fmla="*/ 15 w 65"/>
                <a:gd name="T3" fmla="*/ 33 h 88"/>
                <a:gd name="T4" fmla="*/ 33 w 65"/>
                <a:gd name="T5" fmla="*/ 25 h 88"/>
                <a:gd name="T6" fmla="*/ 42 w 65"/>
                <a:gd name="T7" fmla="*/ 37 h 88"/>
                <a:gd name="T8" fmla="*/ 36 w 65"/>
                <a:gd name="T9" fmla="*/ 49 h 88"/>
                <a:gd name="T10" fmla="*/ 16 w 65"/>
                <a:gd name="T11" fmla="*/ 48 h 88"/>
                <a:gd name="T12" fmla="*/ 3 w 65"/>
                <a:gd name="T13" fmla="*/ 82 h 88"/>
                <a:gd name="T14" fmla="*/ 18 w 65"/>
                <a:gd name="T15" fmla="*/ 88 h 88"/>
                <a:gd name="T16" fmla="*/ 26 w 65"/>
                <a:gd name="T17" fmla="*/ 68 h 88"/>
                <a:gd name="T18" fmla="*/ 57 w 65"/>
                <a:gd name="T19" fmla="*/ 47 h 88"/>
                <a:gd name="T20" fmla="*/ 38 w 65"/>
                <a:gd name="T21" fmla="*/ 9 h 88"/>
                <a:gd name="T22" fmla="*/ 0 w 65"/>
                <a:gd name="T23" fmla="*/ 2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88">
                  <a:moveTo>
                    <a:pt x="0" y="27"/>
                  </a:moveTo>
                  <a:cubicBezTo>
                    <a:pt x="15" y="33"/>
                    <a:pt x="15" y="33"/>
                    <a:pt x="15" y="33"/>
                  </a:cubicBezTo>
                  <a:cubicBezTo>
                    <a:pt x="15" y="33"/>
                    <a:pt x="20" y="20"/>
                    <a:pt x="33" y="25"/>
                  </a:cubicBezTo>
                  <a:cubicBezTo>
                    <a:pt x="40" y="27"/>
                    <a:pt x="42" y="33"/>
                    <a:pt x="42" y="37"/>
                  </a:cubicBezTo>
                  <a:cubicBezTo>
                    <a:pt x="42" y="41"/>
                    <a:pt x="40" y="46"/>
                    <a:pt x="36" y="49"/>
                  </a:cubicBezTo>
                  <a:cubicBezTo>
                    <a:pt x="32" y="52"/>
                    <a:pt x="25" y="54"/>
                    <a:pt x="16" y="48"/>
                  </a:cubicBezTo>
                  <a:cubicBezTo>
                    <a:pt x="3" y="82"/>
                    <a:pt x="3" y="82"/>
                    <a:pt x="3" y="82"/>
                  </a:cubicBezTo>
                  <a:cubicBezTo>
                    <a:pt x="18" y="88"/>
                    <a:pt x="18" y="88"/>
                    <a:pt x="18" y="88"/>
                  </a:cubicBezTo>
                  <a:cubicBezTo>
                    <a:pt x="26" y="68"/>
                    <a:pt x="26" y="68"/>
                    <a:pt x="26" y="68"/>
                  </a:cubicBezTo>
                  <a:cubicBezTo>
                    <a:pt x="26" y="68"/>
                    <a:pt x="49" y="70"/>
                    <a:pt x="57" y="47"/>
                  </a:cubicBezTo>
                  <a:cubicBezTo>
                    <a:pt x="65" y="25"/>
                    <a:pt x="47" y="12"/>
                    <a:pt x="38" y="9"/>
                  </a:cubicBezTo>
                  <a:cubicBezTo>
                    <a:pt x="32" y="7"/>
                    <a:pt x="9" y="0"/>
                    <a:pt x="0" y="2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9AB47D49-DE5A-47FC-BD7A-3F5289A37E32}"/>
                </a:ext>
              </a:extLst>
            </p:cNvPr>
            <p:cNvSpPr>
              <a:spLocks/>
            </p:cNvSpPr>
            <p:nvPr/>
          </p:nvSpPr>
          <p:spPr bwMode="auto">
            <a:xfrm>
              <a:off x="4230" y="1513"/>
              <a:ext cx="49" cy="45"/>
            </a:xfrm>
            <a:custGeom>
              <a:avLst/>
              <a:gdLst>
                <a:gd name="T0" fmla="*/ 38 w 49"/>
                <a:gd name="T1" fmla="*/ 45 h 45"/>
                <a:gd name="T2" fmla="*/ 0 w 49"/>
                <a:gd name="T3" fmla="*/ 33 h 45"/>
                <a:gd name="T4" fmla="*/ 14 w 49"/>
                <a:gd name="T5" fmla="*/ 0 h 45"/>
                <a:gd name="T6" fmla="*/ 49 w 49"/>
                <a:gd name="T7" fmla="*/ 12 h 45"/>
                <a:gd name="T8" fmla="*/ 38 w 49"/>
                <a:gd name="T9" fmla="*/ 45 h 45"/>
              </a:gdLst>
              <a:ahLst/>
              <a:cxnLst>
                <a:cxn ang="0">
                  <a:pos x="T0" y="T1"/>
                </a:cxn>
                <a:cxn ang="0">
                  <a:pos x="T2" y="T3"/>
                </a:cxn>
                <a:cxn ang="0">
                  <a:pos x="T4" y="T5"/>
                </a:cxn>
                <a:cxn ang="0">
                  <a:pos x="T6" y="T7"/>
                </a:cxn>
                <a:cxn ang="0">
                  <a:pos x="T8" y="T9"/>
                </a:cxn>
              </a:cxnLst>
              <a:rect l="0" t="0" r="r" b="b"/>
              <a:pathLst>
                <a:path w="49" h="45">
                  <a:moveTo>
                    <a:pt x="38" y="45"/>
                  </a:moveTo>
                  <a:lnTo>
                    <a:pt x="0" y="33"/>
                  </a:lnTo>
                  <a:lnTo>
                    <a:pt x="14" y="0"/>
                  </a:lnTo>
                  <a:lnTo>
                    <a:pt x="49" y="12"/>
                  </a:lnTo>
                  <a:lnTo>
                    <a:pt x="38" y="45"/>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D962413C-B9BA-4E86-AEBD-4E9E69EC1818}"/>
                </a:ext>
              </a:extLst>
            </p:cNvPr>
            <p:cNvSpPr>
              <a:spLocks/>
            </p:cNvSpPr>
            <p:nvPr/>
          </p:nvSpPr>
          <p:spPr bwMode="auto">
            <a:xfrm>
              <a:off x="357" y="1551"/>
              <a:ext cx="382" cy="425"/>
            </a:xfrm>
            <a:custGeom>
              <a:avLst/>
              <a:gdLst>
                <a:gd name="T0" fmla="*/ 23 w 161"/>
                <a:gd name="T1" fmla="*/ 95 h 179"/>
                <a:gd name="T2" fmla="*/ 55 w 161"/>
                <a:gd name="T3" fmla="*/ 83 h 179"/>
                <a:gd name="T4" fmla="*/ 72 w 161"/>
                <a:gd name="T5" fmla="*/ 45 h 179"/>
                <a:gd name="T6" fmla="*/ 104 w 161"/>
                <a:gd name="T7" fmla="*/ 52 h 179"/>
                <a:gd name="T8" fmla="*/ 112 w 161"/>
                <a:gd name="T9" fmla="*/ 78 h 179"/>
                <a:gd name="T10" fmla="*/ 78 w 161"/>
                <a:gd name="T11" fmla="*/ 107 h 179"/>
                <a:gd name="T12" fmla="*/ 106 w 161"/>
                <a:gd name="T13" fmla="*/ 179 h 179"/>
                <a:gd name="T14" fmla="*/ 137 w 161"/>
                <a:gd name="T15" fmla="*/ 167 h 179"/>
                <a:gd name="T16" fmla="*/ 121 w 161"/>
                <a:gd name="T17" fmla="*/ 125 h 179"/>
                <a:gd name="T18" fmla="*/ 142 w 161"/>
                <a:gd name="T19" fmla="*/ 47 h 179"/>
                <a:gd name="T20" fmla="*/ 60 w 161"/>
                <a:gd name="T21" fmla="*/ 12 h 179"/>
                <a:gd name="T22" fmla="*/ 23 w 161"/>
                <a:gd name="T23" fmla="*/ 9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79">
                  <a:moveTo>
                    <a:pt x="23" y="95"/>
                  </a:moveTo>
                  <a:cubicBezTo>
                    <a:pt x="55" y="83"/>
                    <a:pt x="55" y="83"/>
                    <a:pt x="55" y="83"/>
                  </a:cubicBezTo>
                  <a:cubicBezTo>
                    <a:pt x="55" y="83"/>
                    <a:pt x="44" y="56"/>
                    <a:pt x="72" y="45"/>
                  </a:cubicBezTo>
                  <a:cubicBezTo>
                    <a:pt x="87" y="39"/>
                    <a:pt x="98" y="45"/>
                    <a:pt x="104" y="52"/>
                  </a:cubicBezTo>
                  <a:cubicBezTo>
                    <a:pt x="111" y="59"/>
                    <a:pt x="113" y="69"/>
                    <a:pt x="112" y="78"/>
                  </a:cubicBezTo>
                  <a:cubicBezTo>
                    <a:pt x="110" y="90"/>
                    <a:pt x="101" y="102"/>
                    <a:pt x="78" y="107"/>
                  </a:cubicBezTo>
                  <a:cubicBezTo>
                    <a:pt x="106" y="179"/>
                    <a:pt x="106" y="179"/>
                    <a:pt x="106" y="179"/>
                  </a:cubicBezTo>
                  <a:cubicBezTo>
                    <a:pt x="137" y="167"/>
                    <a:pt x="137" y="167"/>
                    <a:pt x="137" y="167"/>
                  </a:cubicBezTo>
                  <a:cubicBezTo>
                    <a:pt x="121" y="125"/>
                    <a:pt x="121" y="125"/>
                    <a:pt x="121" y="125"/>
                  </a:cubicBezTo>
                  <a:cubicBezTo>
                    <a:pt x="121" y="125"/>
                    <a:pt x="161" y="96"/>
                    <a:pt x="142" y="47"/>
                  </a:cubicBezTo>
                  <a:cubicBezTo>
                    <a:pt x="124" y="0"/>
                    <a:pt x="78" y="5"/>
                    <a:pt x="60" y="12"/>
                  </a:cubicBezTo>
                  <a:cubicBezTo>
                    <a:pt x="46" y="17"/>
                    <a:pt x="0" y="39"/>
                    <a:pt x="23" y="95"/>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0560E94-1C97-4837-94FB-2A54767202CF}"/>
                </a:ext>
              </a:extLst>
            </p:cNvPr>
            <p:cNvSpPr>
              <a:spLocks/>
            </p:cNvSpPr>
            <p:nvPr/>
          </p:nvSpPr>
          <p:spPr bwMode="auto">
            <a:xfrm>
              <a:off x="620" y="1983"/>
              <a:ext cx="105" cy="102"/>
            </a:xfrm>
            <a:custGeom>
              <a:avLst/>
              <a:gdLst>
                <a:gd name="T0" fmla="*/ 105 w 105"/>
                <a:gd name="T1" fmla="*/ 71 h 102"/>
                <a:gd name="T2" fmla="*/ 29 w 105"/>
                <a:gd name="T3" fmla="*/ 102 h 102"/>
                <a:gd name="T4" fmla="*/ 0 w 105"/>
                <a:gd name="T5" fmla="*/ 29 h 102"/>
                <a:gd name="T6" fmla="*/ 79 w 105"/>
                <a:gd name="T7" fmla="*/ 0 h 102"/>
                <a:gd name="T8" fmla="*/ 105 w 105"/>
                <a:gd name="T9" fmla="*/ 71 h 102"/>
              </a:gdLst>
              <a:ahLst/>
              <a:cxnLst>
                <a:cxn ang="0">
                  <a:pos x="T0" y="T1"/>
                </a:cxn>
                <a:cxn ang="0">
                  <a:pos x="T2" y="T3"/>
                </a:cxn>
                <a:cxn ang="0">
                  <a:pos x="T4" y="T5"/>
                </a:cxn>
                <a:cxn ang="0">
                  <a:pos x="T6" y="T7"/>
                </a:cxn>
                <a:cxn ang="0">
                  <a:pos x="T8" y="T9"/>
                </a:cxn>
              </a:cxnLst>
              <a:rect l="0" t="0" r="r" b="b"/>
              <a:pathLst>
                <a:path w="105" h="102">
                  <a:moveTo>
                    <a:pt x="105" y="71"/>
                  </a:moveTo>
                  <a:lnTo>
                    <a:pt x="29" y="102"/>
                  </a:lnTo>
                  <a:lnTo>
                    <a:pt x="0" y="29"/>
                  </a:lnTo>
                  <a:lnTo>
                    <a:pt x="79" y="0"/>
                  </a:lnTo>
                  <a:lnTo>
                    <a:pt x="105" y="71"/>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6AAF8071-89EE-42EE-B2D0-3D5957593AD2}"/>
                </a:ext>
              </a:extLst>
            </p:cNvPr>
            <p:cNvSpPr>
              <a:spLocks/>
            </p:cNvSpPr>
            <p:nvPr/>
          </p:nvSpPr>
          <p:spPr bwMode="auto">
            <a:xfrm>
              <a:off x="4037" y="1926"/>
              <a:ext cx="271" cy="302"/>
            </a:xfrm>
            <a:custGeom>
              <a:avLst/>
              <a:gdLst>
                <a:gd name="T0" fmla="*/ 98 w 114"/>
                <a:gd name="T1" fmla="*/ 59 h 127"/>
                <a:gd name="T2" fmla="*/ 75 w 114"/>
                <a:gd name="T3" fmla="*/ 68 h 127"/>
                <a:gd name="T4" fmla="*/ 63 w 114"/>
                <a:gd name="T5" fmla="*/ 95 h 127"/>
                <a:gd name="T6" fmla="*/ 41 w 114"/>
                <a:gd name="T7" fmla="*/ 90 h 127"/>
                <a:gd name="T8" fmla="*/ 35 w 114"/>
                <a:gd name="T9" fmla="*/ 71 h 127"/>
                <a:gd name="T10" fmla="*/ 59 w 114"/>
                <a:gd name="T11" fmla="*/ 51 h 127"/>
                <a:gd name="T12" fmla="*/ 39 w 114"/>
                <a:gd name="T13" fmla="*/ 0 h 127"/>
                <a:gd name="T14" fmla="*/ 17 w 114"/>
                <a:gd name="T15" fmla="*/ 8 h 127"/>
                <a:gd name="T16" fmla="*/ 28 w 114"/>
                <a:gd name="T17" fmla="*/ 39 h 127"/>
                <a:gd name="T18" fmla="*/ 13 w 114"/>
                <a:gd name="T19" fmla="*/ 94 h 127"/>
                <a:gd name="T20" fmla="*/ 72 w 114"/>
                <a:gd name="T21" fmla="*/ 118 h 127"/>
                <a:gd name="T22" fmla="*/ 98 w 114"/>
                <a:gd name="T23" fmla="*/ 5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27">
                  <a:moveTo>
                    <a:pt x="98" y="59"/>
                  </a:moveTo>
                  <a:cubicBezTo>
                    <a:pt x="75" y="68"/>
                    <a:pt x="75" y="68"/>
                    <a:pt x="75" y="68"/>
                  </a:cubicBezTo>
                  <a:cubicBezTo>
                    <a:pt x="75" y="68"/>
                    <a:pt x="83" y="87"/>
                    <a:pt x="63" y="95"/>
                  </a:cubicBezTo>
                  <a:cubicBezTo>
                    <a:pt x="53" y="99"/>
                    <a:pt x="45" y="95"/>
                    <a:pt x="41" y="90"/>
                  </a:cubicBezTo>
                  <a:cubicBezTo>
                    <a:pt x="36" y="85"/>
                    <a:pt x="34" y="78"/>
                    <a:pt x="35" y="71"/>
                  </a:cubicBezTo>
                  <a:cubicBezTo>
                    <a:pt x="37" y="63"/>
                    <a:pt x="43" y="54"/>
                    <a:pt x="59" y="51"/>
                  </a:cubicBezTo>
                  <a:cubicBezTo>
                    <a:pt x="39" y="0"/>
                    <a:pt x="39" y="0"/>
                    <a:pt x="39" y="0"/>
                  </a:cubicBezTo>
                  <a:cubicBezTo>
                    <a:pt x="17" y="8"/>
                    <a:pt x="17" y="8"/>
                    <a:pt x="17" y="8"/>
                  </a:cubicBezTo>
                  <a:cubicBezTo>
                    <a:pt x="28" y="39"/>
                    <a:pt x="28" y="39"/>
                    <a:pt x="28" y="39"/>
                  </a:cubicBezTo>
                  <a:cubicBezTo>
                    <a:pt x="28" y="39"/>
                    <a:pt x="0" y="59"/>
                    <a:pt x="13" y="94"/>
                  </a:cubicBezTo>
                  <a:cubicBezTo>
                    <a:pt x="26" y="127"/>
                    <a:pt x="59" y="123"/>
                    <a:pt x="72" y="118"/>
                  </a:cubicBezTo>
                  <a:cubicBezTo>
                    <a:pt x="82" y="115"/>
                    <a:pt x="114" y="99"/>
                    <a:pt x="98" y="5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7160E538-C2EB-485E-AE50-26A1DB9D3832}"/>
                </a:ext>
              </a:extLst>
            </p:cNvPr>
            <p:cNvSpPr>
              <a:spLocks/>
            </p:cNvSpPr>
            <p:nvPr/>
          </p:nvSpPr>
          <p:spPr bwMode="auto">
            <a:xfrm>
              <a:off x="4047" y="1850"/>
              <a:ext cx="73" cy="71"/>
            </a:xfrm>
            <a:custGeom>
              <a:avLst/>
              <a:gdLst>
                <a:gd name="T0" fmla="*/ 0 w 73"/>
                <a:gd name="T1" fmla="*/ 22 h 71"/>
                <a:gd name="T2" fmla="*/ 54 w 73"/>
                <a:gd name="T3" fmla="*/ 0 h 71"/>
                <a:gd name="T4" fmla="*/ 73 w 73"/>
                <a:gd name="T5" fmla="*/ 50 h 71"/>
                <a:gd name="T6" fmla="*/ 21 w 73"/>
                <a:gd name="T7" fmla="*/ 71 h 71"/>
                <a:gd name="T8" fmla="*/ 0 w 73"/>
                <a:gd name="T9" fmla="*/ 22 h 71"/>
              </a:gdLst>
              <a:ahLst/>
              <a:cxnLst>
                <a:cxn ang="0">
                  <a:pos x="T0" y="T1"/>
                </a:cxn>
                <a:cxn ang="0">
                  <a:pos x="T2" y="T3"/>
                </a:cxn>
                <a:cxn ang="0">
                  <a:pos x="T4" y="T5"/>
                </a:cxn>
                <a:cxn ang="0">
                  <a:pos x="T6" y="T7"/>
                </a:cxn>
                <a:cxn ang="0">
                  <a:pos x="T8" y="T9"/>
                </a:cxn>
              </a:cxnLst>
              <a:rect l="0" t="0" r="r" b="b"/>
              <a:pathLst>
                <a:path w="73" h="71">
                  <a:moveTo>
                    <a:pt x="0" y="22"/>
                  </a:moveTo>
                  <a:lnTo>
                    <a:pt x="54" y="0"/>
                  </a:lnTo>
                  <a:lnTo>
                    <a:pt x="73" y="50"/>
                  </a:lnTo>
                  <a:lnTo>
                    <a:pt x="21" y="71"/>
                  </a:lnTo>
                  <a:lnTo>
                    <a:pt x="0" y="22"/>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368664DE-0556-45B6-B683-DC8A2C0EBACE}"/>
                </a:ext>
              </a:extLst>
            </p:cNvPr>
            <p:cNvSpPr>
              <a:spLocks/>
            </p:cNvSpPr>
            <p:nvPr/>
          </p:nvSpPr>
          <p:spPr bwMode="auto">
            <a:xfrm>
              <a:off x="463" y="3218"/>
              <a:ext cx="442" cy="949"/>
            </a:xfrm>
            <a:custGeom>
              <a:avLst/>
              <a:gdLst>
                <a:gd name="T0" fmla="*/ 155 w 186"/>
                <a:gd name="T1" fmla="*/ 296 h 400"/>
                <a:gd name="T2" fmla="*/ 138 w 186"/>
                <a:gd name="T3" fmla="*/ 256 h 400"/>
                <a:gd name="T4" fmla="*/ 109 w 186"/>
                <a:gd name="T5" fmla="*/ 221 h 400"/>
                <a:gd name="T6" fmla="*/ 97 w 186"/>
                <a:gd name="T7" fmla="*/ 150 h 400"/>
                <a:gd name="T8" fmla="*/ 63 w 186"/>
                <a:gd name="T9" fmla="*/ 123 h 400"/>
                <a:gd name="T10" fmla="*/ 56 w 186"/>
                <a:gd name="T11" fmla="*/ 102 h 400"/>
                <a:gd name="T12" fmla="*/ 2 w 186"/>
                <a:gd name="T13" fmla="*/ 0 h 400"/>
                <a:gd name="T14" fmla="*/ 23 w 186"/>
                <a:gd name="T15" fmla="*/ 98 h 400"/>
                <a:gd name="T16" fmla="*/ 39 w 186"/>
                <a:gd name="T17" fmla="*/ 135 h 400"/>
                <a:gd name="T18" fmla="*/ 36 w 186"/>
                <a:gd name="T19" fmla="*/ 200 h 400"/>
                <a:gd name="T20" fmla="*/ 70 w 186"/>
                <a:gd name="T21" fmla="*/ 266 h 400"/>
                <a:gd name="T22" fmla="*/ 54 w 186"/>
                <a:gd name="T23" fmla="*/ 327 h 400"/>
                <a:gd name="T24" fmla="*/ 64 w 186"/>
                <a:gd name="T25" fmla="*/ 353 h 400"/>
                <a:gd name="T26" fmla="*/ 141 w 186"/>
                <a:gd name="T27" fmla="*/ 398 h 400"/>
                <a:gd name="T28" fmla="*/ 186 w 186"/>
                <a:gd name="T29" fmla="*/ 400 h 400"/>
                <a:gd name="T30" fmla="*/ 155 w 186"/>
                <a:gd name="T31" fmla="*/ 2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400">
                  <a:moveTo>
                    <a:pt x="155" y="296"/>
                  </a:moveTo>
                  <a:cubicBezTo>
                    <a:pt x="159" y="281"/>
                    <a:pt x="149" y="267"/>
                    <a:pt x="138" y="256"/>
                  </a:cubicBezTo>
                  <a:cubicBezTo>
                    <a:pt x="128" y="245"/>
                    <a:pt x="115" y="236"/>
                    <a:pt x="109" y="221"/>
                  </a:cubicBezTo>
                  <a:cubicBezTo>
                    <a:pt x="100" y="199"/>
                    <a:pt x="112" y="169"/>
                    <a:pt x="97" y="150"/>
                  </a:cubicBezTo>
                  <a:cubicBezTo>
                    <a:pt x="88" y="139"/>
                    <a:pt x="71" y="135"/>
                    <a:pt x="63" y="123"/>
                  </a:cubicBezTo>
                  <a:cubicBezTo>
                    <a:pt x="59" y="117"/>
                    <a:pt x="57" y="109"/>
                    <a:pt x="56" y="102"/>
                  </a:cubicBezTo>
                  <a:cubicBezTo>
                    <a:pt x="47" y="64"/>
                    <a:pt x="28" y="28"/>
                    <a:pt x="2" y="0"/>
                  </a:cubicBezTo>
                  <a:cubicBezTo>
                    <a:pt x="0" y="34"/>
                    <a:pt x="7" y="68"/>
                    <a:pt x="23" y="98"/>
                  </a:cubicBezTo>
                  <a:cubicBezTo>
                    <a:pt x="29" y="110"/>
                    <a:pt x="37" y="122"/>
                    <a:pt x="39" y="135"/>
                  </a:cubicBezTo>
                  <a:cubicBezTo>
                    <a:pt x="42" y="157"/>
                    <a:pt x="30" y="179"/>
                    <a:pt x="36" y="200"/>
                  </a:cubicBezTo>
                  <a:cubicBezTo>
                    <a:pt x="42" y="225"/>
                    <a:pt x="69" y="241"/>
                    <a:pt x="70" y="266"/>
                  </a:cubicBezTo>
                  <a:cubicBezTo>
                    <a:pt x="71" y="288"/>
                    <a:pt x="53" y="306"/>
                    <a:pt x="54" y="327"/>
                  </a:cubicBezTo>
                  <a:cubicBezTo>
                    <a:pt x="55" y="336"/>
                    <a:pt x="59" y="345"/>
                    <a:pt x="64" y="353"/>
                  </a:cubicBezTo>
                  <a:cubicBezTo>
                    <a:pt x="80" y="380"/>
                    <a:pt x="104" y="399"/>
                    <a:pt x="141" y="398"/>
                  </a:cubicBezTo>
                  <a:cubicBezTo>
                    <a:pt x="186" y="400"/>
                    <a:pt x="186" y="400"/>
                    <a:pt x="186" y="400"/>
                  </a:cubicBezTo>
                  <a:cubicBezTo>
                    <a:pt x="155" y="296"/>
                    <a:pt x="155" y="296"/>
                    <a:pt x="155" y="296"/>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2459B7A6-94C5-434B-9D34-EBDE6C9BB76B}"/>
                </a:ext>
              </a:extLst>
            </p:cNvPr>
            <p:cNvSpPr>
              <a:spLocks/>
            </p:cNvSpPr>
            <p:nvPr/>
          </p:nvSpPr>
          <p:spPr bwMode="auto">
            <a:xfrm>
              <a:off x="466" y="3218"/>
              <a:ext cx="439" cy="949"/>
            </a:xfrm>
            <a:custGeom>
              <a:avLst/>
              <a:gdLst>
                <a:gd name="T0" fmla="*/ 1 w 185"/>
                <a:gd name="T1" fmla="*/ 0 h 400"/>
                <a:gd name="T2" fmla="*/ 0 w 185"/>
                <a:gd name="T3" fmla="*/ 10 h 400"/>
                <a:gd name="T4" fmla="*/ 22 w 185"/>
                <a:gd name="T5" fmla="*/ 98 h 400"/>
                <a:gd name="T6" fmla="*/ 38 w 185"/>
                <a:gd name="T7" fmla="*/ 135 h 400"/>
                <a:gd name="T8" fmla="*/ 39 w 185"/>
                <a:gd name="T9" fmla="*/ 143 h 400"/>
                <a:gd name="T10" fmla="*/ 33 w 185"/>
                <a:gd name="T11" fmla="*/ 188 h 400"/>
                <a:gd name="T12" fmla="*/ 35 w 185"/>
                <a:gd name="T13" fmla="*/ 200 h 400"/>
                <a:gd name="T14" fmla="*/ 69 w 185"/>
                <a:gd name="T15" fmla="*/ 266 h 400"/>
                <a:gd name="T16" fmla="*/ 69 w 185"/>
                <a:gd name="T17" fmla="*/ 268 h 400"/>
                <a:gd name="T18" fmla="*/ 53 w 185"/>
                <a:gd name="T19" fmla="*/ 325 h 400"/>
                <a:gd name="T20" fmla="*/ 53 w 185"/>
                <a:gd name="T21" fmla="*/ 327 h 400"/>
                <a:gd name="T22" fmla="*/ 63 w 185"/>
                <a:gd name="T23" fmla="*/ 353 h 400"/>
                <a:gd name="T24" fmla="*/ 138 w 185"/>
                <a:gd name="T25" fmla="*/ 398 h 400"/>
                <a:gd name="T26" fmla="*/ 140 w 185"/>
                <a:gd name="T27" fmla="*/ 398 h 400"/>
                <a:gd name="T28" fmla="*/ 185 w 185"/>
                <a:gd name="T29" fmla="*/ 400 h 400"/>
                <a:gd name="T30" fmla="*/ 154 w 185"/>
                <a:gd name="T31" fmla="*/ 296 h 400"/>
                <a:gd name="T32" fmla="*/ 154 w 185"/>
                <a:gd name="T33" fmla="*/ 296 h 400"/>
                <a:gd name="T34" fmla="*/ 155 w 185"/>
                <a:gd name="T35" fmla="*/ 289 h 400"/>
                <a:gd name="T36" fmla="*/ 137 w 185"/>
                <a:gd name="T37" fmla="*/ 256 h 400"/>
                <a:gd name="T38" fmla="*/ 108 w 185"/>
                <a:gd name="T39" fmla="*/ 221 h 400"/>
                <a:gd name="T40" fmla="*/ 104 w 185"/>
                <a:gd name="T41" fmla="*/ 194 h 400"/>
                <a:gd name="T42" fmla="*/ 104 w 185"/>
                <a:gd name="T43" fmla="*/ 185 h 400"/>
                <a:gd name="T44" fmla="*/ 96 w 185"/>
                <a:gd name="T45" fmla="*/ 150 h 400"/>
                <a:gd name="T46" fmla="*/ 62 w 185"/>
                <a:gd name="T47" fmla="*/ 123 h 400"/>
                <a:gd name="T48" fmla="*/ 55 w 185"/>
                <a:gd name="T49" fmla="*/ 102 h 400"/>
                <a:gd name="T50" fmla="*/ 1 w 185"/>
                <a:gd name="T5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400">
                  <a:moveTo>
                    <a:pt x="1" y="0"/>
                  </a:moveTo>
                  <a:cubicBezTo>
                    <a:pt x="0" y="4"/>
                    <a:pt x="0" y="7"/>
                    <a:pt x="0" y="10"/>
                  </a:cubicBezTo>
                  <a:cubicBezTo>
                    <a:pt x="0" y="41"/>
                    <a:pt x="8" y="71"/>
                    <a:pt x="22" y="98"/>
                  </a:cubicBezTo>
                  <a:cubicBezTo>
                    <a:pt x="28" y="110"/>
                    <a:pt x="36" y="122"/>
                    <a:pt x="38" y="135"/>
                  </a:cubicBezTo>
                  <a:cubicBezTo>
                    <a:pt x="38" y="138"/>
                    <a:pt x="39" y="140"/>
                    <a:pt x="39" y="143"/>
                  </a:cubicBezTo>
                  <a:cubicBezTo>
                    <a:pt x="39" y="158"/>
                    <a:pt x="33" y="174"/>
                    <a:pt x="33" y="188"/>
                  </a:cubicBezTo>
                  <a:cubicBezTo>
                    <a:pt x="33" y="192"/>
                    <a:pt x="34" y="196"/>
                    <a:pt x="35" y="200"/>
                  </a:cubicBezTo>
                  <a:cubicBezTo>
                    <a:pt x="41" y="225"/>
                    <a:pt x="68" y="241"/>
                    <a:pt x="69" y="266"/>
                  </a:cubicBezTo>
                  <a:cubicBezTo>
                    <a:pt x="69" y="267"/>
                    <a:pt x="69" y="268"/>
                    <a:pt x="69" y="268"/>
                  </a:cubicBezTo>
                  <a:cubicBezTo>
                    <a:pt x="69" y="288"/>
                    <a:pt x="53" y="305"/>
                    <a:pt x="53" y="325"/>
                  </a:cubicBezTo>
                  <a:cubicBezTo>
                    <a:pt x="53" y="326"/>
                    <a:pt x="53" y="327"/>
                    <a:pt x="53" y="327"/>
                  </a:cubicBezTo>
                  <a:cubicBezTo>
                    <a:pt x="54" y="336"/>
                    <a:pt x="58" y="345"/>
                    <a:pt x="63" y="353"/>
                  </a:cubicBezTo>
                  <a:cubicBezTo>
                    <a:pt x="79" y="379"/>
                    <a:pt x="103" y="398"/>
                    <a:pt x="138" y="398"/>
                  </a:cubicBezTo>
                  <a:cubicBezTo>
                    <a:pt x="139" y="398"/>
                    <a:pt x="139" y="398"/>
                    <a:pt x="140" y="398"/>
                  </a:cubicBezTo>
                  <a:cubicBezTo>
                    <a:pt x="185" y="400"/>
                    <a:pt x="185" y="400"/>
                    <a:pt x="185" y="400"/>
                  </a:cubicBezTo>
                  <a:cubicBezTo>
                    <a:pt x="154" y="296"/>
                    <a:pt x="154" y="296"/>
                    <a:pt x="154" y="296"/>
                  </a:cubicBezTo>
                  <a:cubicBezTo>
                    <a:pt x="154" y="296"/>
                    <a:pt x="154" y="296"/>
                    <a:pt x="154" y="296"/>
                  </a:cubicBezTo>
                  <a:cubicBezTo>
                    <a:pt x="155" y="294"/>
                    <a:pt x="155" y="292"/>
                    <a:pt x="155" y="289"/>
                  </a:cubicBezTo>
                  <a:cubicBezTo>
                    <a:pt x="155" y="277"/>
                    <a:pt x="147" y="265"/>
                    <a:pt x="137" y="256"/>
                  </a:cubicBezTo>
                  <a:cubicBezTo>
                    <a:pt x="127" y="245"/>
                    <a:pt x="114" y="236"/>
                    <a:pt x="108" y="221"/>
                  </a:cubicBezTo>
                  <a:cubicBezTo>
                    <a:pt x="105" y="213"/>
                    <a:pt x="104" y="203"/>
                    <a:pt x="104" y="194"/>
                  </a:cubicBezTo>
                  <a:cubicBezTo>
                    <a:pt x="104" y="191"/>
                    <a:pt x="104" y="188"/>
                    <a:pt x="104" y="185"/>
                  </a:cubicBezTo>
                  <a:cubicBezTo>
                    <a:pt x="104" y="172"/>
                    <a:pt x="104" y="160"/>
                    <a:pt x="96" y="150"/>
                  </a:cubicBezTo>
                  <a:cubicBezTo>
                    <a:pt x="87" y="139"/>
                    <a:pt x="70" y="135"/>
                    <a:pt x="62" y="123"/>
                  </a:cubicBezTo>
                  <a:cubicBezTo>
                    <a:pt x="58" y="117"/>
                    <a:pt x="56" y="109"/>
                    <a:pt x="55" y="102"/>
                  </a:cubicBezTo>
                  <a:cubicBezTo>
                    <a:pt x="46" y="64"/>
                    <a:pt x="27" y="28"/>
                    <a:pt x="1"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3E253808-AF77-4C88-B91E-FAEF8924931D}"/>
                </a:ext>
              </a:extLst>
            </p:cNvPr>
            <p:cNvSpPr>
              <a:spLocks/>
            </p:cNvSpPr>
            <p:nvPr/>
          </p:nvSpPr>
          <p:spPr bwMode="auto">
            <a:xfrm>
              <a:off x="872" y="2852"/>
              <a:ext cx="425" cy="1320"/>
            </a:xfrm>
            <a:custGeom>
              <a:avLst/>
              <a:gdLst>
                <a:gd name="T0" fmla="*/ 35 w 179"/>
                <a:gd name="T1" fmla="*/ 555 h 556"/>
                <a:gd name="T2" fmla="*/ 68 w 179"/>
                <a:gd name="T3" fmla="*/ 541 h 556"/>
                <a:gd name="T4" fmla="*/ 77 w 179"/>
                <a:gd name="T5" fmla="*/ 518 h 556"/>
                <a:gd name="T6" fmla="*/ 84 w 179"/>
                <a:gd name="T7" fmla="*/ 489 h 556"/>
                <a:gd name="T8" fmla="*/ 99 w 179"/>
                <a:gd name="T9" fmla="*/ 419 h 556"/>
                <a:gd name="T10" fmla="*/ 120 w 179"/>
                <a:gd name="T11" fmla="*/ 334 h 556"/>
                <a:gd name="T12" fmla="*/ 129 w 179"/>
                <a:gd name="T13" fmla="*/ 260 h 556"/>
                <a:gd name="T14" fmla="*/ 153 w 179"/>
                <a:gd name="T15" fmla="*/ 181 h 556"/>
                <a:gd name="T16" fmla="*/ 162 w 179"/>
                <a:gd name="T17" fmla="*/ 124 h 556"/>
                <a:gd name="T18" fmla="*/ 178 w 179"/>
                <a:gd name="T19" fmla="*/ 82 h 556"/>
                <a:gd name="T20" fmla="*/ 178 w 179"/>
                <a:gd name="T21" fmla="*/ 35 h 556"/>
                <a:gd name="T22" fmla="*/ 173 w 179"/>
                <a:gd name="T23" fmla="*/ 3 h 556"/>
                <a:gd name="T24" fmla="*/ 171 w 179"/>
                <a:gd name="T25" fmla="*/ 1 h 556"/>
                <a:gd name="T26" fmla="*/ 132 w 179"/>
                <a:gd name="T27" fmla="*/ 49 h 556"/>
                <a:gd name="T28" fmla="*/ 100 w 179"/>
                <a:gd name="T29" fmla="*/ 162 h 556"/>
                <a:gd name="T30" fmla="*/ 73 w 179"/>
                <a:gd name="T31" fmla="*/ 210 h 556"/>
                <a:gd name="T32" fmla="*/ 70 w 179"/>
                <a:gd name="T33" fmla="*/ 286 h 556"/>
                <a:gd name="T34" fmla="*/ 45 w 179"/>
                <a:gd name="T35" fmla="*/ 327 h 556"/>
                <a:gd name="T36" fmla="*/ 39 w 179"/>
                <a:gd name="T37" fmla="*/ 393 h 556"/>
                <a:gd name="T38" fmla="*/ 12 w 179"/>
                <a:gd name="T39" fmla="*/ 460 h 556"/>
                <a:gd name="T40" fmla="*/ 1 w 179"/>
                <a:gd name="T41" fmla="*/ 488 h 556"/>
                <a:gd name="T42" fmla="*/ 14 w 179"/>
                <a:gd name="T43" fmla="*/ 547 h 556"/>
                <a:gd name="T44" fmla="*/ 20 w 179"/>
                <a:gd name="T45" fmla="*/ 553 h 556"/>
                <a:gd name="T46" fmla="*/ 14 w 179"/>
                <a:gd name="T47" fmla="*/ 546 h 556"/>
                <a:gd name="T48" fmla="*/ 2 w 179"/>
                <a:gd name="T49" fmla="*/ 489 h 556"/>
                <a:gd name="T50" fmla="*/ 13 w 179"/>
                <a:gd name="T51" fmla="*/ 461 h 556"/>
                <a:gd name="T52" fmla="*/ 41 w 179"/>
                <a:gd name="T53" fmla="*/ 393 h 556"/>
                <a:gd name="T54" fmla="*/ 47 w 179"/>
                <a:gd name="T55" fmla="*/ 328 h 556"/>
                <a:gd name="T56" fmla="*/ 72 w 179"/>
                <a:gd name="T57" fmla="*/ 287 h 556"/>
                <a:gd name="T58" fmla="*/ 76 w 179"/>
                <a:gd name="T59" fmla="*/ 211 h 556"/>
                <a:gd name="T60" fmla="*/ 102 w 179"/>
                <a:gd name="T61" fmla="*/ 163 h 556"/>
                <a:gd name="T62" fmla="*/ 135 w 179"/>
                <a:gd name="T63" fmla="*/ 50 h 556"/>
                <a:gd name="T64" fmla="*/ 173 w 179"/>
                <a:gd name="T65" fmla="*/ 4 h 556"/>
                <a:gd name="T66" fmla="*/ 171 w 179"/>
                <a:gd name="T67" fmla="*/ 5 h 556"/>
                <a:gd name="T68" fmla="*/ 176 w 179"/>
                <a:gd name="T69" fmla="*/ 66 h 556"/>
                <a:gd name="T70" fmla="*/ 170 w 179"/>
                <a:gd name="T71" fmla="*/ 95 h 556"/>
                <a:gd name="T72" fmla="*/ 154 w 179"/>
                <a:gd name="T73" fmla="*/ 152 h 556"/>
                <a:gd name="T74" fmla="*/ 140 w 179"/>
                <a:gd name="T75" fmla="*/ 235 h 556"/>
                <a:gd name="T76" fmla="*/ 121 w 179"/>
                <a:gd name="T77" fmla="*/ 284 h 556"/>
                <a:gd name="T78" fmla="*/ 98 w 179"/>
                <a:gd name="T79" fmla="*/ 376 h 556"/>
                <a:gd name="T80" fmla="*/ 99 w 179"/>
                <a:gd name="T81" fmla="*/ 458 h 556"/>
                <a:gd name="T82" fmla="*/ 77 w 179"/>
                <a:gd name="T83" fmla="*/ 503 h 556"/>
                <a:gd name="T84" fmla="*/ 74 w 179"/>
                <a:gd name="T85" fmla="*/ 531 h 556"/>
                <a:gd name="T86" fmla="*/ 49 w 179"/>
                <a:gd name="T87" fmla="*/ 550 h 556"/>
                <a:gd name="T88" fmla="*/ 26 w 179"/>
                <a:gd name="T89" fmla="*/ 55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556">
                  <a:moveTo>
                    <a:pt x="23" y="555"/>
                  </a:moveTo>
                  <a:cubicBezTo>
                    <a:pt x="23" y="555"/>
                    <a:pt x="27" y="556"/>
                    <a:pt x="35" y="555"/>
                  </a:cubicBezTo>
                  <a:cubicBezTo>
                    <a:pt x="39" y="554"/>
                    <a:pt x="44" y="553"/>
                    <a:pt x="50" y="551"/>
                  </a:cubicBezTo>
                  <a:cubicBezTo>
                    <a:pt x="55" y="549"/>
                    <a:pt x="62" y="546"/>
                    <a:pt x="68" y="541"/>
                  </a:cubicBezTo>
                  <a:cubicBezTo>
                    <a:pt x="71" y="539"/>
                    <a:pt x="73" y="535"/>
                    <a:pt x="75" y="531"/>
                  </a:cubicBezTo>
                  <a:cubicBezTo>
                    <a:pt x="77" y="527"/>
                    <a:pt x="77" y="522"/>
                    <a:pt x="77" y="518"/>
                  </a:cubicBezTo>
                  <a:cubicBezTo>
                    <a:pt x="77" y="513"/>
                    <a:pt x="77" y="508"/>
                    <a:pt x="78" y="503"/>
                  </a:cubicBezTo>
                  <a:cubicBezTo>
                    <a:pt x="79" y="498"/>
                    <a:pt x="81" y="494"/>
                    <a:pt x="84" y="489"/>
                  </a:cubicBezTo>
                  <a:cubicBezTo>
                    <a:pt x="89" y="480"/>
                    <a:pt x="98" y="471"/>
                    <a:pt x="100" y="458"/>
                  </a:cubicBezTo>
                  <a:cubicBezTo>
                    <a:pt x="104" y="446"/>
                    <a:pt x="101" y="432"/>
                    <a:pt x="99" y="419"/>
                  </a:cubicBezTo>
                  <a:cubicBezTo>
                    <a:pt x="97" y="406"/>
                    <a:pt x="95" y="391"/>
                    <a:pt x="100" y="377"/>
                  </a:cubicBezTo>
                  <a:cubicBezTo>
                    <a:pt x="105" y="363"/>
                    <a:pt x="115" y="350"/>
                    <a:pt x="120" y="334"/>
                  </a:cubicBezTo>
                  <a:cubicBezTo>
                    <a:pt x="125" y="319"/>
                    <a:pt x="122" y="301"/>
                    <a:pt x="124" y="284"/>
                  </a:cubicBezTo>
                  <a:cubicBezTo>
                    <a:pt x="124" y="276"/>
                    <a:pt x="126" y="267"/>
                    <a:pt x="129" y="260"/>
                  </a:cubicBezTo>
                  <a:cubicBezTo>
                    <a:pt x="133" y="252"/>
                    <a:pt x="138" y="244"/>
                    <a:pt x="142" y="236"/>
                  </a:cubicBezTo>
                  <a:cubicBezTo>
                    <a:pt x="150" y="219"/>
                    <a:pt x="151" y="200"/>
                    <a:pt x="153" y="181"/>
                  </a:cubicBezTo>
                  <a:cubicBezTo>
                    <a:pt x="155" y="172"/>
                    <a:pt x="156" y="162"/>
                    <a:pt x="157" y="152"/>
                  </a:cubicBezTo>
                  <a:cubicBezTo>
                    <a:pt x="158" y="143"/>
                    <a:pt x="159" y="133"/>
                    <a:pt x="162" y="124"/>
                  </a:cubicBezTo>
                  <a:cubicBezTo>
                    <a:pt x="164" y="114"/>
                    <a:pt x="168" y="105"/>
                    <a:pt x="172" y="96"/>
                  </a:cubicBezTo>
                  <a:cubicBezTo>
                    <a:pt x="174" y="91"/>
                    <a:pt x="176" y="87"/>
                    <a:pt x="178" y="82"/>
                  </a:cubicBezTo>
                  <a:cubicBezTo>
                    <a:pt x="178" y="76"/>
                    <a:pt x="179" y="71"/>
                    <a:pt x="179" y="66"/>
                  </a:cubicBezTo>
                  <a:cubicBezTo>
                    <a:pt x="179" y="56"/>
                    <a:pt x="179" y="46"/>
                    <a:pt x="178" y="35"/>
                  </a:cubicBezTo>
                  <a:cubicBezTo>
                    <a:pt x="177" y="25"/>
                    <a:pt x="175" y="15"/>
                    <a:pt x="174" y="4"/>
                  </a:cubicBezTo>
                  <a:cubicBezTo>
                    <a:pt x="174" y="4"/>
                    <a:pt x="173" y="3"/>
                    <a:pt x="173" y="3"/>
                  </a:cubicBezTo>
                  <a:cubicBezTo>
                    <a:pt x="173" y="0"/>
                    <a:pt x="173" y="0"/>
                    <a:pt x="173" y="0"/>
                  </a:cubicBezTo>
                  <a:cubicBezTo>
                    <a:pt x="171" y="1"/>
                    <a:pt x="171" y="1"/>
                    <a:pt x="171" y="1"/>
                  </a:cubicBezTo>
                  <a:cubicBezTo>
                    <a:pt x="162" y="6"/>
                    <a:pt x="154" y="13"/>
                    <a:pt x="147" y="22"/>
                  </a:cubicBezTo>
                  <a:cubicBezTo>
                    <a:pt x="141" y="30"/>
                    <a:pt x="136" y="39"/>
                    <a:pt x="132" y="49"/>
                  </a:cubicBezTo>
                  <a:cubicBezTo>
                    <a:pt x="125" y="68"/>
                    <a:pt x="122" y="88"/>
                    <a:pt x="118" y="108"/>
                  </a:cubicBezTo>
                  <a:cubicBezTo>
                    <a:pt x="115" y="127"/>
                    <a:pt x="110" y="146"/>
                    <a:pt x="100" y="162"/>
                  </a:cubicBezTo>
                  <a:cubicBezTo>
                    <a:pt x="95" y="170"/>
                    <a:pt x="89" y="177"/>
                    <a:pt x="84" y="185"/>
                  </a:cubicBezTo>
                  <a:cubicBezTo>
                    <a:pt x="79" y="193"/>
                    <a:pt x="74" y="201"/>
                    <a:pt x="73" y="210"/>
                  </a:cubicBezTo>
                  <a:cubicBezTo>
                    <a:pt x="70" y="229"/>
                    <a:pt x="81" y="246"/>
                    <a:pt x="79" y="263"/>
                  </a:cubicBezTo>
                  <a:cubicBezTo>
                    <a:pt x="78" y="271"/>
                    <a:pt x="74" y="279"/>
                    <a:pt x="70" y="286"/>
                  </a:cubicBezTo>
                  <a:cubicBezTo>
                    <a:pt x="66" y="293"/>
                    <a:pt x="62" y="300"/>
                    <a:pt x="57" y="306"/>
                  </a:cubicBezTo>
                  <a:cubicBezTo>
                    <a:pt x="52" y="313"/>
                    <a:pt x="48" y="320"/>
                    <a:pt x="45" y="327"/>
                  </a:cubicBezTo>
                  <a:cubicBezTo>
                    <a:pt x="42" y="334"/>
                    <a:pt x="40" y="342"/>
                    <a:pt x="39" y="350"/>
                  </a:cubicBezTo>
                  <a:cubicBezTo>
                    <a:pt x="38" y="365"/>
                    <a:pt x="40" y="379"/>
                    <a:pt x="39" y="393"/>
                  </a:cubicBezTo>
                  <a:cubicBezTo>
                    <a:pt x="38" y="406"/>
                    <a:pt x="34" y="418"/>
                    <a:pt x="28" y="429"/>
                  </a:cubicBezTo>
                  <a:cubicBezTo>
                    <a:pt x="23" y="440"/>
                    <a:pt x="17" y="450"/>
                    <a:pt x="12" y="460"/>
                  </a:cubicBezTo>
                  <a:cubicBezTo>
                    <a:pt x="9" y="465"/>
                    <a:pt x="7" y="470"/>
                    <a:pt x="5" y="474"/>
                  </a:cubicBezTo>
                  <a:cubicBezTo>
                    <a:pt x="3" y="479"/>
                    <a:pt x="2" y="484"/>
                    <a:pt x="1" y="488"/>
                  </a:cubicBezTo>
                  <a:cubicBezTo>
                    <a:pt x="0" y="498"/>
                    <a:pt x="0" y="506"/>
                    <a:pt x="1" y="514"/>
                  </a:cubicBezTo>
                  <a:cubicBezTo>
                    <a:pt x="3" y="529"/>
                    <a:pt x="8" y="540"/>
                    <a:pt x="14" y="547"/>
                  </a:cubicBezTo>
                  <a:cubicBezTo>
                    <a:pt x="15" y="548"/>
                    <a:pt x="16" y="549"/>
                    <a:pt x="17" y="551"/>
                  </a:cubicBezTo>
                  <a:cubicBezTo>
                    <a:pt x="18" y="552"/>
                    <a:pt x="19" y="552"/>
                    <a:pt x="20" y="553"/>
                  </a:cubicBezTo>
                  <a:cubicBezTo>
                    <a:pt x="22" y="554"/>
                    <a:pt x="23" y="555"/>
                    <a:pt x="23" y="555"/>
                  </a:cubicBezTo>
                  <a:cubicBezTo>
                    <a:pt x="23" y="555"/>
                    <a:pt x="19" y="553"/>
                    <a:pt x="14" y="546"/>
                  </a:cubicBezTo>
                  <a:cubicBezTo>
                    <a:pt x="9" y="540"/>
                    <a:pt x="4" y="529"/>
                    <a:pt x="2" y="514"/>
                  </a:cubicBezTo>
                  <a:cubicBezTo>
                    <a:pt x="1" y="506"/>
                    <a:pt x="1" y="498"/>
                    <a:pt x="2" y="489"/>
                  </a:cubicBezTo>
                  <a:cubicBezTo>
                    <a:pt x="3" y="484"/>
                    <a:pt x="4" y="479"/>
                    <a:pt x="6" y="475"/>
                  </a:cubicBezTo>
                  <a:cubicBezTo>
                    <a:pt x="8" y="470"/>
                    <a:pt x="11" y="466"/>
                    <a:pt x="13" y="461"/>
                  </a:cubicBezTo>
                  <a:cubicBezTo>
                    <a:pt x="18" y="451"/>
                    <a:pt x="24" y="441"/>
                    <a:pt x="30" y="430"/>
                  </a:cubicBezTo>
                  <a:cubicBezTo>
                    <a:pt x="35" y="419"/>
                    <a:pt x="40" y="407"/>
                    <a:pt x="41" y="393"/>
                  </a:cubicBezTo>
                  <a:cubicBezTo>
                    <a:pt x="43" y="379"/>
                    <a:pt x="41" y="365"/>
                    <a:pt x="42" y="350"/>
                  </a:cubicBezTo>
                  <a:cubicBezTo>
                    <a:pt x="42" y="342"/>
                    <a:pt x="44" y="335"/>
                    <a:pt x="47" y="328"/>
                  </a:cubicBezTo>
                  <a:cubicBezTo>
                    <a:pt x="50" y="321"/>
                    <a:pt x="54" y="314"/>
                    <a:pt x="59" y="308"/>
                  </a:cubicBezTo>
                  <a:cubicBezTo>
                    <a:pt x="63" y="301"/>
                    <a:pt x="68" y="295"/>
                    <a:pt x="72" y="287"/>
                  </a:cubicBezTo>
                  <a:cubicBezTo>
                    <a:pt x="77" y="280"/>
                    <a:pt x="80" y="272"/>
                    <a:pt x="81" y="263"/>
                  </a:cubicBezTo>
                  <a:cubicBezTo>
                    <a:pt x="83" y="245"/>
                    <a:pt x="73" y="228"/>
                    <a:pt x="76" y="211"/>
                  </a:cubicBezTo>
                  <a:cubicBezTo>
                    <a:pt x="77" y="202"/>
                    <a:pt x="81" y="194"/>
                    <a:pt x="86" y="186"/>
                  </a:cubicBezTo>
                  <a:cubicBezTo>
                    <a:pt x="91" y="179"/>
                    <a:pt x="97" y="171"/>
                    <a:pt x="102" y="163"/>
                  </a:cubicBezTo>
                  <a:cubicBezTo>
                    <a:pt x="113" y="147"/>
                    <a:pt x="118" y="128"/>
                    <a:pt x="121" y="108"/>
                  </a:cubicBezTo>
                  <a:cubicBezTo>
                    <a:pt x="125" y="89"/>
                    <a:pt x="128" y="69"/>
                    <a:pt x="135" y="50"/>
                  </a:cubicBezTo>
                  <a:cubicBezTo>
                    <a:pt x="139" y="41"/>
                    <a:pt x="143" y="32"/>
                    <a:pt x="150" y="23"/>
                  </a:cubicBezTo>
                  <a:cubicBezTo>
                    <a:pt x="156" y="15"/>
                    <a:pt x="163" y="9"/>
                    <a:pt x="173" y="4"/>
                  </a:cubicBezTo>
                  <a:cubicBezTo>
                    <a:pt x="171" y="3"/>
                    <a:pt x="171" y="3"/>
                    <a:pt x="171" y="3"/>
                  </a:cubicBezTo>
                  <a:cubicBezTo>
                    <a:pt x="171" y="3"/>
                    <a:pt x="171" y="4"/>
                    <a:pt x="171" y="5"/>
                  </a:cubicBezTo>
                  <a:cubicBezTo>
                    <a:pt x="172" y="15"/>
                    <a:pt x="174" y="25"/>
                    <a:pt x="175" y="36"/>
                  </a:cubicBezTo>
                  <a:cubicBezTo>
                    <a:pt x="176" y="46"/>
                    <a:pt x="177" y="56"/>
                    <a:pt x="176" y="66"/>
                  </a:cubicBezTo>
                  <a:cubicBezTo>
                    <a:pt x="176" y="71"/>
                    <a:pt x="176" y="76"/>
                    <a:pt x="175" y="81"/>
                  </a:cubicBezTo>
                  <a:cubicBezTo>
                    <a:pt x="174" y="86"/>
                    <a:pt x="172" y="90"/>
                    <a:pt x="170" y="95"/>
                  </a:cubicBezTo>
                  <a:cubicBezTo>
                    <a:pt x="166" y="104"/>
                    <a:pt x="162" y="113"/>
                    <a:pt x="159" y="123"/>
                  </a:cubicBezTo>
                  <a:cubicBezTo>
                    <a:pt x="156" y="133"/>
                    <a:pt x="155" y="143"/>
                    <a:pt x="154" y="152"/>
                  </a:cubicBezTo>
                  <a:cubicBezTo>
                    <a:pt x="153" y="162"/>
                    <a:pt x="152" y="171"/>
                    <a:pt x="151" y="181"/>
                  </a:cubicBezTo>
                  <a:cubicBezTo>
                    <a:pt x="149" y="200"/>
                    <a:pt x="147" y="218"/>
                    <a:pt x="140" y="235"/>
                  </a:cubicBezTo>
                  <a:cubicBezTo>
                    <a:pt x="136" y="243"/>
                    <a:pt x="131" y="250"/>
                    <a:pt x="127" y="259"/>
                  </a:cubicBezTo>
                  <a:cubicBezTo>
                    <a:pt x="123" y="267"/>
                    <a:pt x="121" y="276"/>
                    <a:pt x="121" y="284"/>
                  </a:cubicBezTo>
                  <a:cubicBezTo>
                    <a:pt x="120" y="302"/>
                    <a:pt x="122" y="318"/>
                    <a:pt x="118" y="334"/>
                  </a:cubicBezTo>
                  <a:cubicBezTo>
                    <a:pt x="113" y="349"/>
                    <a:pt x="103" y="362"/>
                    <a:pt x="98" y="376"/>
                  </a:cubicBezTo>
                  <a:cubicBezTo>
                    <a:pt x="93" y="391"/>
                    <a:pt x="95" y="406"/>
                    <a:pt x="97" y="419"/>
                  </a:cubicBezTo>
                  <a:cubicBezTo>
                    <a:pt x="99" y="433"/>
                    <a:pt x="102" y="446"/>
                    <a:pt x="99" y="458"/>
                  </a:cubicBezTo>
                  <a:cubicBezTo>
                    <a:pt x="96" y="470"/>
                    <a:pt x="88" y="479"/>
                    <a:pt x="82" y="488"/>
                  </a:cubicBezTo>
                  <a:cubicBezTo>
                    <a:pt x="79" y="493"/>
                    <a:pt x="77" y="498"/>
                    <a:pt x="77" y="503"/>
                  </a:cubicBezTo>
                  <a:cubicBezTo>
                    <a:pt x="76" y="508"/>
                    <a:pt x="76" y="513"/>
                    <a:pt x="76" y="518"/>
                  </a:cubicBezTo>
                  <a:cubicBezTo>
                    <a:pt x="75" y="522"/>
                    <a:pt x="75" y="527"/>
                    <a:pt x="74" y="531"/>
                  </a:cubicBezTo>
                  <a:cubicBezTo>
                    <a:pt x="72" y="535"/>
                    <a:pt x="70" y="538"/>
                    <a:pt x="67" y="540"/>
                  </a:cubicBezTo>
                  <a:cubicBezTo>
                    <a:pt x="61" y="545"/>
                    <a:pt x="55" y="548"/>
                    <a:pt x="49" y="550"/>
                  </a:cubicBezTo>
                  <a:cubicBezTo>
                    <a:pt x="44" y="552"/>
                    <a:pt x="39" y="553"/>
                    <a:pt x="35" y="554"/>
                  </a:cubicBezTo>
                  <a:cubicBezTo>
                    <a:pt x="31" y="555"/>
                    <a:pt x="28" y="555"/>
                    <a:pt x="26" y="555"/>
                  </a:cubicBezTo>
                  <a:cubicBezTo>
                    <a:pt x="24" y="555"/>
                    <a:pt x="23" y="555"/>
                    <a:pt x="23" y="55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29F03C3A-0A59-4A61-81F9-23B7640EEA1D}"/>
                </a:ext>
              </a:extLst>
            </p:cNvPr>
            <p:cNvSpPr>
              <a:spLocks/>
            </p:cNvSpPr>
            <p:nvPr/>
          </p:nvSpPr>
          <p:spPr bwMode="auto">
            <a:xfrm>
              <a:off x="926" y="2916"/>
              <a:ext cx="335" cy="1254"/>
            </a:xfrm>
            <a:custGeom>
              <a:avLst/>
              <a:gdLst>
                <a:gd name="T0" fmla="*/ 141 w 141"/>
                <a:gd name="T1" fmla="*/ 0 h 528"/>
                <a:gd name="T2" fmla="*/ 141 w 141"/>
                <a:gd name="T3" fmla="*/ 2 h 528"/>
                <a:gd name="T4" fmla="*/ 140 w 141"/>
                <a:gd name="T5" fmla="*/ 6 h 528"/>
                <a:gd name="T6" fmla="*/ 136 w 141"/>
                <a:gd name="T7" fmla="*/ 21 h 528"/>
                <a:gd name="T8" fmla="*/ 127 w 141"/>
                <a:gd name="T9" fmla="*/ 44 h 528"/>
                <a:gd name="T10" fmla="*/ 116 w 141"/>
                <a:gd name="T11" fmla="*/ 76 h 528"/>
                <a:gd name="T12" fmla="*/ 107 w 141"/>
                <a:gd name="T13" fmla="*/ 116 h 528"/>
                <a:gd name="T14" fmla="*/ 92 w 141"/>
                <a:gd name="T15" fmla="*/ 159 h 528"/>
                <a:gd name="T16" fmla="*/ 81 w 141"/>
                <a:gd name="T17" fmla="*/ 182 h 528"/>
                <a:gd name="T18" fmla="*/ 75 w 141"/>
                <a:gd name="T19" fmla="*/ 208 h 528"/>
                <a:gd name="T20" fmla="*/ 65 w 141"/>
                <a:gd name="T21" fmla="*/ 262 h 528"/>
                <a:gd name="T22" fmla="*/ 40 w 141"/>
                <a:gd name="T23" fmla="*/ 365 h 528"/>
                <a:gd name="T24" fmla="*/ 19 w 141"/>
                <a:gd name="T25" fmla="*/ 450 h 528"/>
                <a:gd name="T26" fmla="*/ 5 w 141"/>
                <a:gd name="T27" fmla="*/ 507 h 528"/>
                <a:gd name="T28" fmla="*/ 1 w 141"/>
                <a:gd name="T29" fmla="*/ 522 h 528"/>
                <a:gd name="T30" fmla="*/ 0 w 141"/>
                <a:gd name="T31" fmla="*/ 526 h 528"/>
                <a:gd name="T32" fmla="*/ 0 w 141"/>
                <a:gd name="T33" fmla="*/ 528 h 528"/>
                <a:gd name="T34" fmla="*/ 0 w 141"/>
                <a:gd name="T35" fmla="*/ 526 h 528"/>
                <a:gd name="T36" fmla="*/ 1 w 141"/>
                <a:gd name="T37" fmla="*/ 523 h 528"/>
                <a:gd name="T38" fmla="*/ 6 w 141"/>
                <a:gd name="T39" fmla="*/ 507 h 528"/>
                <a:gd name="T40" fmla="*/ 21 w 141"/>
                <a:gd name="T41" fmla="*/ 450 h 528"/>
                <a:gd name="T42" fmla="*/ 42 w 141"/>
                <a:gd name="T43" fmla="*/ 366 h 528"/>
                <a:gd name="T44" fmla="*/ 68 w 141"/>
                <a:gd name="T45" fmla="*/ 263 h 528"/>
                <a:gd name="T46" fmla="*/ 78 w 141"/>
                <a:gd name="T47" fmla="*/ 208 h 528"/>
                <a:gd name="T48" fmla="*/ 84 w 141"/>
                <a:gd name="T49" fmla="*/ 183 h 528"/>
                <a:gd name="T50" fmla="*/ 95 w 141"/>
                <a:gd name="T51" fmla="*/ 161 h 528"/>
                <a:gd name="T52" fmla="*/ 109 w 141"/>
                <a:gd name="T53" fmla="*/ 116 h 528"/>
                <a:gd name="T54" fmla="*/ 118 w 141"/>
                <a:gd name="T55" fmla="*/ 77 h 528"/>
                <a:gd name="T56" fmla="*/ 128 w 141"/>
                <a:gd name="T57" fmla="*/ 45 h 528"/>
                <a:gd name="T58" fmla="*/ 137 w 141"/>
                <a:gd name="T59" fmla="*/ 21 h 528"/>
                <a:gd name="T60" fmla="*/ 140 w 141"/>
                <a:gd name="T61" fmla="*/ 6 h 528"/>
                <a:gd name="T62" fmla="*/ 141 w 141"/>
                <a:gd name="T63" fmla="*/ 2 h 528"/>
                <a:gd name="T64" fmla="*/ 141 w 141"/>
                <a:gd name="T6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528">
                  <a:moveTo>
                    <a:pt x="141" y="0"/>
                  </a:moveTo>
                  <a:cubicBezTo>
                    <a:pt x="141" y="0"/>
                    <a:pt x="141" y="1"/>
                    <a:pt x="141" y="2"/>
                  </a:cubicBezTo>
                  <a:cubicBezTo>
                    <a:pt x="141" y="3"/>
                    <a:pt x="140" y="4"/>
                    <a:pt x="140" y="6"/>
                  </a:cubicBezTo>
                  <a:cubicBezTo>
                    <a:pt x="139" y="9"/>
                    <a:pt x="138" y="14"/>
                    <a:pt x="136" y="21"/>
                  </a:cubicBezTo>
                  <a:cubicBezTo>
                    <a:pt x="134" y="28"/>
                    <a:pt x="130" y="35"/>
                    <a:pt x="127" y="44"/>
                  </a:cubicBezTo>
                  <a:cubicBezTo>
                    <a:pt x="123" y="54"/>
                    <a:pt x="120" y="64"/>
                    <a:pt x="116" y="76"/>
                  </a:cubicBezTo>
                  <a:cubicBezTo>
                    <a:pt x="113" y="88"/>
                    <a:pt x="110" y="101"/>
                    <a:pt x="107" y="116"/>
                  </a:cubicBezTo>
                  <a:cubicBezTo>
                    <a:pt x="103" y="130"/>
                    <a:pt x="100" y="145"/>
                    <a:pt x="92" y="159"/>
                  </a:cubicBezTo>
                  <a:cubicBezTo>
                    <a:pt x="89" y="167"/>
                    <a:pt x="85" y="174"/>
                    <a:pt x="81" y="182"/>
                  </a:cubicBezTo>
                  <a:cubicBezTo>
                    <a:pt x="78" y="190"/>
                    <a:pt x="76" y="199"/>
                    <a:pt x="75" y="208"/>
                  </a:cubicBezTo>
                  <a:cubicBezTo>
                    <a:pt x="73" y="226"/>
                    <a:pt x="69" y="244"/>
                    <a:pt x="65" y="262"/>
                  </a:cubicBezTo>
                  <a:cubicBezTo>
                    <a:pt x="56" y="299"/>
                    <a:pt x="48" y="334"/>
                    <a:pt x="40" y="365"/>
                  </a:cubicBezTo>
                  <a:cubicBezTo>
                    <a:pt x="32" y="397"/>
                    <a:pt x="25" y="426"/>
                    <a:pt x="19" y="450"/>
                  </a:cubicBezTo>
                  <a:cubicBezTo>
                    <a:pt x="13" y="474"/>
                    <a:pt x="8" y="493"/>
                    <a:pt x="5" y="507"/>
                  </a:cubicBezTo>
                  <a:cubicBezTo>
                    <a:pt x="3" y="513"/>
                    <a:pt x="2" y="519"/>
                    <a:pt x="1" y="522"/>
                  </a:cubicBezTo>
                  <a:cubicBezTo>
                    <a:pt x="0" y="524"/>
                    <a:pt x="0" y="525"/>
                    <a:pt x="0" y="526"/>
                  </a:cubicBezTo>
                  <a:cubicBezTo>
                    <a:pt x="0" y="527"/>
                    <a:pt x="0" y="528"/>
                    <a:pt x="0" y="528"/>
                  </a:cubicBezTo>
                  <a:cubicBezTo>
                    <a:pt x="0" y="528"/>
                    <a:pt x="0" y="527"/>
                    <a:pt x="0" y="526"/>
                  </a:cubicBezTo>
                  <a:cubicBezTo>
                    <a:pt x="1" y="525"/>
                    <a:pt x="1" y="524"/>
                    <a:pt x="1" y="523"/>
                  </a:cubicBezTo>
                  <a:cubicBezTo>
                    <a:pt x="2" y="519"/>
                    <a:pt x="4" y="514"/>
                    <a:pt x="6" y="507"/>
                  </a:cubicBezTo>
                  <a:cubicBezTo>
                    <a:pt x="9" y="493"/>
                    <a:pt x="14" y="474"/>
                    <a:pt x="21" y="450"/>
                  </a:cubicBezTo>
                  <a:cubicBezTo>
                    <a:pt x="27" y="426"/>
                    <a:pt x="34" y="398"/>
                    <a:pt x="42" y="366"/>
                  </a:cubicBezTo>
                  <a:cubicBezTo>
                    <a:pt x="50" y="334"/>
                    <a:pt x="59" y="299"/>
                    <a:pt x="68" y="263"/>
                  </a:cubicBezTo>
                  <a:cubicBezTo>
                    <a:pt x="72" y="244"/>
                    <a:pt x="75" y="226"/>
                    <a:pt x="78" y="208"/>
                  </a:cubicBezTo>
                  <a:cubicBezTo>
                    <a:pt x="79" y="199"/>
                    <a:pt x="81" y="191"/>
                    <a:pt x="84" y="183"/>
                  </a:cubicBezTo>
                  <a:cubicBezTo>
                    <a:pt x="87" y="175"/>
                    <a:pt x="91" y="168"/>
                    <a:pt x="95" y="161"/>
                  </a:cubicBezTo>
                  <a:cubicBezTo>
                    <a:pt x="103" y="146"/>
                    <a:pt x="106" y="130"/>
                    <a:pt x="109" y="116"/>
                  </a:cubicBezTo>
                  <a:cubicBezTo>
                    <a:pt x="112" y="102"/>
                    <a:pt x="115" y="89"/>
                    <a:pt x="118" y="77"/>
                  </a:cubicBezTo>
                  <a:cubicBezTo>
                    <a:pt x="121" y="65"/>
                    <a:pt x="125" y="54"/>
                    <a:pt x="128" y="45"/>
                  </a:cubicBezTo>
                  <a:cubicBezTo>
                    <a:pt x="132" y="36"/>
                    <a:pt x="136" y="28"/>
                    <a:pt x="137" y="21"/>
                  </a:cubicBezTo>
                  <a:cubicBezTo>
                    <a:pt x="139" y="15"/>
                    <a:pt x="140" y="9"/>
                    <a:pt x="140" y="6"/>
                  </a:cubicBezTo>
                  <a:cubicBezTo>
                    <a:pt x="141" y="4"/>
                    <a:pt x="141" y="3"/>
                    <a:pt x="141" y="2"/>
                  </a:cubicBezTo>
                  <a:cubicBezTo>
                    <a:pt x="141" y="1"/>
                    <a:pt x="141" y="0"/>
                    <a:pt x="14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4ABBC7DB-50C3-4935-8ED0-24E0FF67C6B0}"/>
                </a:ext>
              </a:extLst>
            </p:cNvPr>
            <p:cNvSpPr>
              <a:spLocks/>
            </p:cNvSpPr>
            <p:nvPr/>
          </p:nvSpPr>
          <p:spPr bwMode="auto">
            <a:xfrm>
              <a:off x="556" y="2517"/>
              <a:ext cx="477" cy="1653"/>
            </a:xfrm>
            <a:custGeom>
              <a:avLst/>
              <a:gdLst>
                <a:gd name="T0" fmla="*/ 164 w 201"/>
                <a:gd name="T1" fmla="*/ 696 h 696"/>
                <a:gd name="T2" fmla="*/ 189 w 201"/>
                <a:gd name="T3" fmla="*/ 594 h 696"/>
                <a:gd name="T4" fmla="*/ 152 w 201"/>
                <a:gd name="T5" fmla="*/ 499 h 696"/>
                <a:gd name="T6" fmla="*/ 152 w 201"/>
                <a:gd name="T7" fmla="*/ 421 h 696"/>
                <a:gd name="T8" fmla="*/ 111 w 201"/>
                <a:gd name="T9" fmla="*/ 325 h 696"/>
                <a:gd name="T10" fmla="*/ 121 w 201"/>
                <a:gd name="T11" fmla="*/ 267 h 696"/>
                <a:gd name="T12" fmla="*/ 90 w 201"/>
                <a:gd name="T13" fmla="*/ 202 h 696"/>
                <a:gd name="T14" fmla="*/ 65 w 201"/>
                <a:gd name="T15" fmla="*/ 94 h 696"/>
                <a:gd name="T16" fmla="*/ 13 w 201"/>
                <a:gd name="T17" fmla="*/ 0 h 696"/>
                <a:gd name="T18" fmla="*/ 2 w 201"/>
                <a:gd name="T19" fmla="*/ 94 h 696"/>
                <a:gd name="T20" fmla="*/ 23 w 201"/>
                <a:gd name="T21" fmla="*/ 172 h 696"/>
                <a:gd name="T22" fmla="*/ 27 w 201"/>
                <a:gd name="T23" fmla="*/ 231 h 696"/>
                <a:gd name="T24" fmla="*/ 36 w 201"/>
                <a:gd name="T25" fmla="*/ 288 h 696"/>
                <a:gd name="T26" fmla="*/ 54 w 201"/>
                <a:gd name="T27" fmla="*/ 329 h 696"/>
                <a:gd name="T28" fmla="*/ 58 w 201"/>
                <a:gd name="T29" fmla="*/ 413 h 696"/>
                <a:gd name="T30" fmla="*/ 82 w 201"/>
                <a:gd name="T31" fmla="*/ 479 h 696"/>
                <a:gd name="T32" fmla="*/ 76 w 201"/>
                <a:gd name="T33" fmla="*/ 578 h 696"/>
                <a:gd name="T34" fmla="*/ 98 w 201"/>
                <a:gd name="T35" fmla="*/ 622 h 696"/>
                <a:gd name="T36" fmla="*/ 100 w 201"/>
                <a:gd name="T37" fmla="*/ 660 h 696"/>
                <a:gd name="T38" fmla="*/ 164 w 201"/>
                <a:gd name="T39" fmla="*/ 695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696">
                  <a:moveTo>
                    <a:pt x="164" y="696"/>
                  </a:moveTo>
                  <a:cubicBezTo>
                    <a:pt x="193" y="679"/>
                    <a:pt x="201" y="626"/>
                    <a:pt x="189" y="594"/>
                  </a:cubicBezTo>
                  <a:cubicBezTo>
                    <a:pt x="177" y="562"/>
                    <a:pt x="156" y="533"/>
                    <a:pt x="152" y="499"/>
                  </a:cubicBezTo>
                  <a:cubicBezTo>
                    <a:pt x="150" y="473"/>
                    <a:pt x="158" y="447"/>
                    <a:pt x="152" y="421"/>
                  </a:cubicBezTo>
                  <a:cubicBezTo>
                    <a:pt x="144" y="387"/>
                    <a:pt x="110" y="360"/>
                    <a:pt x="111" y="325"/>
                  </a:cubicBezTo>
                  <a:cubicBezTo>
                    <a:pt x="111" y="305"/>
                    <a:pt x="122" y="286"/>
                    <a:pt x="121" y="267"/>
                  </a:cubicBezTo>
                  <a:cubicBezTo>
                    <a:pt x="120" y="242"/>
                    <a:pt x="102" y="223"/>
                    <a:pt x="90" y="202"/>
                  </a:cubicBezTo>
                  <a:cubicBezTo>
                    <a:pt x="72" y="169"/>
                    <a:pt x="71" y="130"/>
                    <a:pt x="65" y="94"/>
                  </a:cubicBezTo>
                  <a:cubicBezTo>
                    <a:pt x="59" y="57"/>
                    <a:pt x="45" y="18"/>
                    <a:pt x="13" y="0"/>
                  </a:cubicBezTo>
                  <a:cubicBezTo>
                    <a:pt x="8" y="31"/>
                    <a:pt x="0" y="52"/>
                    <a:pt x="2" y="94"/>
                  </a:cubicBezTo>
                  <a:cubicBezTo>
                    <a:pt x="3" y="109"/>
                    <a:pt x="21" y="138"/>
                    <a:pt x="23" y="172"/>
                  </a:cubicBezTo>
                  <a:cubicBezTo>
                    <a:pt x="25" y="192"/>
                    <a:pt x="26" y="211"/>
                    <a:pt x="27" y="231"/>
                  </a:cubicBezTo>
                  <a:cubicBezTo>
                    <a:pt x="28" y="251"/>
                    <a:pt x="29" y="270"/>
                    <a:pt x="36" y="288"/>
                  </a:cubicBezTo>
                  <a:cubicBezTo>
                    <a:pt x="42" y="302"/>
                    <a:pt x="50" y="315"/>
                    <a:pt x="54" y="329"/>
                  </a:cubicBezTo>
                  <a:cubicBezTo>
                    <a:pt x="61" y="356"/>
                    <a:pt x="52" y="385"/>
                    <a:pt x="58" y="413"/>
                  </a:cubicBezTo>
                  <a:cubicBezTo>
                    <a:pt x="63" y="436"/>
                    <a:pt x="79" y="456"/>
                    <a:pt x="82" y="479"/>
                  </a:cubicBezTo>
                  <a:cubicBezTo>
                    <a:pt x="87" y="512"/>
                    <a:pt x="65" y="546"/>
                    <a:pt x="76" y="578"/>
                  </a:cubicBezTo>
                  <a:cubicBezTo>
                    <a:pt x="82" y="593"/>
                    <a:pt x="94" y="606"/>
                    <a:pt x="98" y="622"/>
                  </a:cubicBezTo>
                  <a:cubicBezTo>
                    <a:pt x="101" y="634"/>
                    <a:pt x="98" y="647"/>
                    <a:pt x="100" y="660"/>
                  </a:cubicBezTo>
                  <a:cubicBezTo>
                    <a:pt x="105" y="680"/>
                    <a:pt x="143" y="696"/>
                    <a:pt x="164" y="695"/>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A1F54105-3223-46DA-B016-7A4D4D76984D}"/>
                </a:ext>
              </a:extLst>
            </p:cNvPr>
            <p:cNvSpPr>
              <a:spLocks/>
            </p:cNvSpPr>
            <p:nvPr/>
          </p:nvSpPr>
          <p:spPr bwMode="auto">
            <a:xfrm>
              <a:off x="606" y="2588"/>
              <a:ext cx="339" cy="1579"/>
            </a:xfrm>
            <a:custGeom>
              <a:avLst/>
              <a:gdLst>
                <a:gd name="T0" fmla="*/ 0 w 143"/>
                <a:gd name="T1" fmla="*/ 0 h 665"/>
                <a:gd name="T2" fmla="*/ 0 w 143"/>
                <a:gd name="T3" fmla="*/ 2 h 665"/>
                <a:gd name="T4" fmla="*/ 1 w 143"/>
                <a:gd name="T5" fmla="*/ 7 h 665"/>
                <a:gd name="T6" fmla="*/ 4 w 143"/>
                <a:gd name="T7" fmla="*/ 27 h 665"/>
                <a:gd name="T8" fmla="*/ 13 w 143"/>
                <a:gd name="T9" fmla="*/ 57 h 665"/>
                <a:gd name="T10" fmla="*/ 24 w 143"/>
                <a:gd name="T11" fmla="*/ 97 h 665"/>
                <a:gd name="T12" fmla="*/ 33 w 143"/>
                <a:gd name="T13" fmla="*/ 147 h 665"/>
                <a:gd name="T14" fmla="*/ 48 w 143"/>
                <a:gd name="T15" fmla="*/ 202 h 665"/>
                <a:gd name="T16" fmla="*/ 60 w 143"/>
                <a:gd name="T17" fmla="*/ 231 h 665"/>
                <a:gd name="T18" fmla="*/ 66 w 143"/>
                <a:gd name="T19" fmla="*/ 263 h 665"/>
                <a:gd name="T20" fmla="*/ 75 w 143"/>
                <a:gd name="T21" fmla="*/ 331 h 665"/>
                <a:gd name="T22" fmla="*/ 100 w 143"/>
                <a:gd name="T23" fmla="*/ 461 h 665"/>
                <a:gd name="T24" fmla="*/ 122 w 143"/>
                <a:gd name="T25" fmla="*/ 567 h 665"/>
                <a:gd name="T26" fmla="*/ 137 w 143"/>
                <a:gd name="T27" fmla="*/ 639 h 665"/>
                <a:gd name="T28" fmla="*/ 141 w 143"/>
                <a:gd name="T29" fmla="*/ 658 h 665"/>
                <a:gd name="T30" fmla="*/ 142 w 143"/>
                <a:gd name="T31" fmla="*/ 663 h 665"/>
                <a:gd name="T32" fmla="*/ 143 w 143"/>
                <a:gd name="T33" fmla="*/ 665 h 665"/>
                <a:gd name="T34" fmla="*/ 142 w 143"/>
                <a:gd name="T35" fmla="*/ 663 h 665"/>
                <a:gd name="T36" fmla="*/ 142 w 143"/>
                <a:gd name="T37" fmla="*/ 658 h 665"/>
                <a:gd name="T38" fmla="*/ 138 w 143"/>
                <a:gd name="T39" fmla="*/ 638 h 665"/>
                <a:gd name="T40" fmla="*/ 124 w 143"/>
                <a:gd name="T41" fmla="*/ 567 h 665"/>
                <a:gd name="T42" fmla="*/ 103 w 143"/>
                <a:gd name="T43" fmla="*/ 461 h 665"/>
                <a:gd name="T44" fmla="*/ 78 w 143"/>
                <a:gd name="T45" fmla="*/ 330 h 665"/>
                <a:gd name="T46" fmla="*/ 69 w 143"/>
                <a:gd name="T47" fmla="*/ 263 h 665"/>
                <a:gd name="T48" fmla="*/ 63 w 143"/>
                <a:gd name="T49" fmla="*/ 230 h 665"/>
                <a:gd name="T50" fmla="*/ 50 w 143"/>
                <a:gd name="T51" fmla="*/ 201 h 665"/>
                <a:gd name="T52" fmla="*/ 35 w 143"/>
                <a:gd name="T53" fmla="*/ 146 h 665"/>
                <a:gd name="T54" fmla="*/ 26 w 143"/>
                <a:gd name="T55" fmla="*/ 97 h 665"/>
                <a:gd name="T56" fmla="*/ 15 w 143"/>
                <a:gd name="T57" fmla="*/ 56 h 665"/>
                <a:gd name="T58" fmla="*/ 5 w 143"/>
                <a:gd name="T59" fmla="*/ 27 h 665"/>
                <a:gd name="T60" fmla="*/ 1 w 143"/>
                <a:gd name="T61" fmla="*/ 7 h 665"/>
                <a:gd name="T62" fmla="*/ 0 w 143"/>
                <a:gd name="T63" fmla="*/ 2 h 665"/>
                <a:gd name="T64" fmla="*/ 0 w 143"/>
                <a:gd name="T65"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665">
                  <a:moveTo>
                    <a:pt x="0" y="0"/>
                  </a:moveTo>
                  <a:cubicBezTo>
                    <a:pt x="0" y="0"/>
                    <a:pt x="0" y="1"/>
                    <a:pt x="0" y="2"/>
                  </a:cubicBezTo>
                  <a:cubicBezTo>
                    <a:pt x="0" y="4"/>
                    <a:pt x="0" y="5"/>
                    <a:pt x="1" y="7"/>
                  </a:cubicBezTo>
                  <a:cubicBezTo>
                    <a:pt x="1" y="12"/>
                    <a:pt x="2" y="18"/>
                    <a:pt x="4" y="27"/>
                  </a:cubicBezTo>
                  <a:cubicBezTo>
                    <a:pt x="5" y="36"/>
                    <a:pt x="10" y="45"/>
                    <a:pt x="13" y="57"/>
                  </a:cubicBezTo>
                  <a:cubicBezTo>
                    <a:pt x="17" y="69"/>
                    <a:pt x="21" y="82"/>
                    <a:pt x="24" y="97"/>
                  </a:cubicBezTo>
                  <a:cubicBezTo>
                    <a:pt x="27" y="112"/>
                    <a:pt x="30" y="129"/>
                    <a:pt x="33" y="147"/>
                  </a:cubicBezTo>
                  <a:cubicBezTo>
                    <a:pt x="36" y="164"/>
                    <a:pt x="39" y="184"/>
                    <a:pt x="48" y="202"/>
                  </a:cubicBezTo>
                  <a:cubicBezTo>
                    <a:pt x="52" y="212"/>
                    <a:pt x="57" y="221"/>
                    <a:pt x="60" y="231"/>
                  </a:cubicBezTo>
                  <a:cubicBezTo>
                    <a:pt x="64" y="241"/>
                    <a:pt x="65" y="252"/>
                    <a:pt x="66" y="263"/>
                  </a:cubicBezTo>
                  <a:cubicBezTo>
                    <a:pt x="68" y="285"/>
                    <a:pt x="71" y="308"/>
                    <a:pt x="75" y="331"/>
                  </a:cubicBezTo>
                  <a:cubicBezTo>
                    <a:pt x="84" y="377"/>
                    <a:pt x="92" y="421"/>
                    <a:pt x="100" y="461"/>
                  </a:cubicBezTo>
                  <a:cubicBezTo>
                    <a:pt x="108" y="501"/>
                    <a:pt x="116" y="537"/>
                    <a:pt x="122" y="567"/>
                  </a:cubicBezTo>
                  <a:cubicBezTo>
                    <a:pt x="128" y="597"/>
                    <a:pt x="133" y="621"/>
                    <a:pt x="137" y="639"/>
                  </a:cubicBezTo>
                  <a:cubicBezTo>
                    <a:pt x="139" y="647"/>
                    <a:pt x="140" y="653"/>
                    <a:pt x="141" y="658"/>
                  </a:cubicBezTo>
                  <a:cubicBezTo>
                    <a:pt x="141" y="660"/>
                    <a:pt x="142" y="662"/>
                    <a:pt x="142" y="663"/>
                  </a:cubicBezTo>
                  <a:cubicBezTo>
                    <a:pt x="142" y="664"/>
                    <a:pt x="143" y="665"/>
                    <a:pt x="143" y="665"/>
                  </a:cubicBezTo>
                  <a:cubicBezTo>
                    <a:pt x="143" y="665"/>
                    <a:pt x="143" y="664"/>
                    <a:pt x="142" y="663"/>
                  </a:cubicBezTo>
                  <a:cubicBezTo>
                    <a:pt x="142" y="662"/>
                    <a:pt x="142" y="660"/>
                    <a:pt x="142" y="658"/>
                  </a:cubicBezTo>
                  <a:cubicBezTo>
                    <a:pt x="141" y="653"/>
                    <a:pt x="139" y="647"/>
                    <a:pt x="138" y="638"/>
                  </a:cubicBezTo>
                  <a:cubicBezTo>
                    <a:pt x="135" y="621"/>
                    <a:pt x="130" y="597"/>
                    <a:pt x="124" y="567"/>
                  </a:cubicBezTo>
                  <a:cubicBezTo>
                    <a:pt x="118" y="536"/>
                    <a:pt x="111" y="500"/>
                    <a:pt x="103" y="461"/>
                  </a:cubicBezTo>
                  <a:cubicBezTo>
                    <a:pt x="95" y="421"/>
                    <a:pt x="87" y="377"/>
                    <a:pt x="78" y="330"/>
                  </a:cubicBezTo>
                  <a:cubicBezTo>
                    <a:pt x="74" y="307"/>
                    <a:pt x="71" y="285"/>
                    <a:pt x="69" y="263"/>
                  </a:cubicBezTo>
                  <a:cubicBezTo>
                    <a:pt x="68" y="251"/>
                    <a:pt x="66" y="240"/>
                    <a:pt x="63" y="230"/>
                  </a:cubicBezTo>
                  <a:cubicBezTo>
                    <a:pt x="59" y="220"/>
                    <a:pt x="54" y="211"/>
                    <a:pt x="50" y="201"/>
                  </a:cubicBezTo>
                  <a:cubicBezTo>
                    <a:pt x="42" y="183"/>
                    <a:pt x="38" y="164"/>
                    <a:pt x="35" y="146"/>
                  </a:cubicBezTo>
                  <a:cubicBezTo>
                    <a:pt x="32" y="128"/>
                    <a:pt x="29" y="112"/>
                    <a:pt x="26" y="97"/>
                  </a:cubicBezTo>
                  <a:cubicBezTo>
                    <a:pt x="22" y="82"/>
                    <a:pt x="19" y="68"/>
                    <a:pt x="15" y="56"/>
                  </a:cubicBezTo>
                  <a:cubicBezTo>
                    <a:pt x="11" y="45"/>
                    <a:pt x="6" y="35"/>
                    <a:pt x="5" y="27"/>
                  </a:cubicBezTo>
                  <a:cubicBezTo>
                    <a:pt x="3" y="18"/>
                    <a:pt x="2" y="12"/>
                    <a:pt x="1" y="7"/>
                  </a:cubicBezTo>
                  <a:cubicBezTo>
                    <a:pt x="1" y="5"/>
                    <a:pt x="0" y="3"/>
                    <a:pt x="0" y="2"/>
                  </a:cubicBezTo>
                  <a:cubicBezTo>
                    <a:pt x="0" y="1"/>
                    <a:pt x="0" y="0"/>
                    <a:pt x="0"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17515078-1C1B-4148-AC1C-68F77C487F05}"/>
                </a:ext>
              </a:extLst>
            </p:cNvPr>
            <p:cNvSpPr>
              <a:spLocks/>
            </p:cNvSpPr>
            <p:nvPr/>
          </p:nvSpPr>
          <p:spPr bwMode="auto">
            <a:xfrm>
              <a:off x="3814" y="487"/>
              <a:ext cx="142" cy="190"/>
            </a:xfrm>
            <a:custGeom>
              <a:avLst/>
              <a:gdLst>
                <a:gd name="T0" fmla="*/ 59 w 60"/>
                <a:gd name="T1" fmla="*/ 50 h 80"/>
                <a:gd name="T2" fmla="*/ 44 w 60"/>
                <a:gd name="T3" fmla="*/ 50 h 80"/>
                <a:gd name="T4" fmla="*/ 30 w 60"/>
                <a:gd name="T5" fmla="*/ 63 h 80"/>
                <a:gd name="T6" fmla="*/ 17 w 60"/>
                <a:gd name="T7" fmla="*/ 55 h 80"/>
                <a:gd name="T8" fmla="*/ 18 w 60"/>
                <a:gd name="T9" fmla="*/ 42 h 80"/>
                <a:gd name="T10" fmla="*/ 38 w 60"/>
                <a:gd name="T11" fmla="*/ 36 h 80"/>
                <a:gd name="T12" fmla="*/ 38 w 60"/>
                <a:gd name="T13" fmla="*/ 0 h 80"/>
                <a:gd name="T14" fmla="*/ 22 w 60"/>
                <a:gd name="T15" fmla="*/ 0 h 80"/>
                <a:gd name="T16" fmla="*/ 22 w 60"/>
                <a:gd name="T17" fmla="*/ 21 h 80"/>
                <a:gd name="T18" fmla="*/ 0 w 60"/>
                <a:gd name="T19" fmla="*/ 51 h 80"/>
                <a:gd name="T20" fmla="*/ 30 w 60"/>
                <a:gd name="T21" fmla="*/ 80 h 80"/>
                <a:gd name="T22" fmla="*/ 59 w 60"/>
                <a:gd name="T23"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80">
                  <a:moveTo>
                    <a:pt x="59" y="50"/>
                  </a:moveTo>
                  <a:cubicBezTo>
                    <a:pt x="44" y="50"/>
                    <a:pt x="44" y="50"/>
                    <a:pt x="44" y="50"/>
                  </a:cubicBezTo>
                  <a:cubicBezTo>
                    <a:pt x="44" y="50"/>
                    <a:pt x="44" y="63"/>
                    <a:pt x="30" y="63"/>
                  </a:cubicBezTo>
                  <a:cubicBezTo>
                    <a:pt x="22" y="64"/>
                    <a:pt x="19" y="59"/>
                    <a:pt x="17" y="55"/>
                  </a:cubicBezTo>
                  <a:cubicBezTo>
                    <a:pt x="15" y="51"/>
                    <a:pt x="16" y="46"/>
                    <a:pt x="18" y="42"/>
                  </a:cubicBezTo>
                  <a:cubicBezTo>
                    <a:pt x="21" y="38"/>
                    <a:pt x="27" y="34"/>
                    <a:pt x="38" y="36"/>
                  </a:cubicBezTo>
                  <a:cubicBezTo>
                    <a:pt x="38" y="0"/>
                    <a:pt x="38" y="0"/>
                    <a:pt x="38" y="0"/>
                  </a:cubicBezTo>
                  <a:cubicBezTo>
                    <a:pt x="22" y="0"/>
                    <a:pt x="22" y="0"/>
                    <a:pt x="22" y="0"/>
                  </a:cubicBezTo>
                  <a:cubicBezTo>
                    <a:pt x="22" y="21"/>
                    <a:pt x="22" y="21"/>
                    <a:pt x="22" y="21"/>
                  </a:cubicBezTo>
                  <a:cubicBezTo>
                    <a:pt x="22" y="21"/>
                    <a:pt x="0" y="27"/>
                    <a:pt x="0" y="51"/>
                  </a:cubicBezTo>
                  <a:cubicBezTo>
                    <a:pt x="0" y="74"/>
                    <a:pt x="21" y="80"/>
                    <a:pt x="30" y="80"/>
                  </a:cubicBezTo>
                  <a:cubicBezTo>
                    <a:pt x="36" y="80"/>
                    <a:pt x="60" y="78"/>
                    <a:pt x="59" y="50"/>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7">
              <a:extLst>
                <a:ext uri="{FF2B5EF4-FFF2-40B4-BE49-F238E27FC236}">
                  <a16:creationId xmlns:a16="http://schemas.microsoft.com/office/drawing/2014/main" id="{7781530B-B421-45EE-AB52-A3754DA4B7EB}"/>
                </a:ext>
              </a:extLst>
            </p:cNvPr>
            <p:cNvSpPr>
              <a:spLocks noChangeArrowheads="1"/>
            </p:cNvSpPr>
            <p:nvPr/>
          </p:nvSpPr>
          <p:spPr bwMode="auto">
            <a:xfrm>
              <a:off x="3866" y="435"/>
              <a:ext cx="38" cy="33"/>
            </a:xfrm>
            <a:prstGeom prst="rect">
              <a:avLst/>
            </a:prstGeom>
            <a:solidFill>
              <a:srgbClr val="FB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E464E816-8094-4A7A-818B-AE60D897A372}"/>
                </a:ext>
              </a:extLst>
            </p:cNvPr>
            <p:cNvSpPr>
              <a:spLocks/>
            </p:cNvSpPr>
            <p:nvPr/>
          </p:nvSpPr>
          <p:spPr bwMode="auto">
            <a:xfrm>
              <a:off x="3605" y="276"/>
              <a:ext cx="558" cy="558"/>
            </a:xfrm>
            <a:custGeom>
              <a:avLst/>
              <a:gdLst>
                <a:gd name="T0" fmla="*/ 235 w 235"/>
                <a:gd name="T1" fmla="*/ 116 h 235"/>
                <a:gd name="T2" fmla="*/ 234 w 235"/>
                <a:gd name="T3" fmla="*/ 105 h 235"/>
                <a:gd name="T4" fmla="*/ 233 w 235"/>
                <a:gd name="T5" fmla="*/ 94 h 235"/>
                <a:gd name="T6" fmla="*/ 217 w 235"/>
                <a:gd name="T7" fmla="*/ 54 h 235"/>
                <a:gd name="T8" fmla="*/ 129 w 235"/>
                <a:gd name="T9" fmla="*/ 1 h 235"/>
                <a:gd name="T10" fmla="*/ 105 w 235"/>
                <a:gd name="T11" fmla="*/ 1 h 235"/>
                <a:gd name="T12" fmla="*/ 64 w 235"/>
                <a:gd name="T13" fmla="*/ 13 h 235"/>
                <a:gd name="T14" fmla="*/ 13 w 235"/>
                <a:gd name="T15" fmla="*/ 65 h 235"/>
                <a:gd name="T16" fmla="*/ 1 w 235"/>
                <a:gd name="T17" fmla="*/ 112 h 235"/>
                <a:gd name="T18" fmla="*/ 3 w 235"/>
                <a:gd name="T19" fmla="*/ 142 h 235"/>
                <a:gd name="T20" fmla="*/ 20 w 235"/>
                <a:gd name="T21" fmla="*/ 181 h 235"/>
                <a:gd name="T22" fmla="*/ 3 w 235"/>
                <a:gd name="T23" fmla="*/ 224 h 235"/>
                <a:gd name="T24" fmla="*/ 49 w 235"/>
                <a:gd name="T25" fmla="*/ 212 h 235"/>
                <a:gd name="T26" fmla="*/ 97 w 235"/>
                <a:gd name="T27" fmla="*/ 233 h 235"/>
                <a:gd name="T28" fmla="*/ 135 w 235"/>
                <a:gd name="T29" fmla="*/ 234 h 235"/>
                <a:gd name="T30" fmla="*/ 147 w 235"/>
                <a:gd name="T31" fmla="*/ 231 h 235"/>
                <a:gd name="T32" fmla="*/ 228 w 235"/>
                <a:gd name="T33" fmla="*/ 159 h 235"/>
                <a:gd name="T34" fmla="*/ 231 w 235"/>
                <a:gd name="T35" fmla="*/ 147 h 235"/>
                <a:gd name="T36" fmla="*/ 233 w 235"/>
                <a:gd name="T37" fmla="*/ 137 h 235"/>
                <a:gd name="T38" fmla="*/ 235 w 235"/>
                <a:gd name="T39" fmla="*/ 122 h 235"/>
                <a:gd name="T40" fmla="*/ 235 w 235"/>
                <a:gd name="T41" fmla="*/ 118 h 235"/>
                <a:gd name="T42" fmla="*/ 234 w 235"/>
                <a:gd name="T43" fmla="*/ 122 h 235"/>
                <a:gd name="T44" fmla="*/ 233 w 235"/>
                <a:gd name="T45" fmla="*/ 137 h 235"/>
                <a:gd name="T46" fmla="*/ 147 w 235"/>
                <a:gd name="T47" fmla="*/ 229 h 235"/>
                <a:gd name="T48" fmla="*/ 135 w 235"/>
                <a:gd name="T49" fmla="*/ 232 h 235"/>
                <a:gd name="T50" fmla="*/ 98 w 235"/>
                <a:gd name="T51" fmla="*/ 231 h 235"/>
                <a:gd name="T52" fmla="*/ 49 w 235"/>
                <a:gd name="T53" fmla="*/ 209 h 235"/>
                <a:gd name="T54" fmla="*/ 4 w 235"/>
                <a:gd name="T55" fmla="*/ 221 h 235"/>
                <a:gd name="T56" fmla="*/ 22 w 235"/>
                <a:gd name="T57" fmla="*/ 182 h 235"/>
                <a:gd name="T58" fmla="*/ 22 w 235"/>
                <a:gd name="T59" fmla="*/ 181 h 235"/>
                <a:gd name="T60" fmla="*/ 3 w 235"/>
                <a:gd name="T61" fmla="*/ 122 h 235"/>
                <a:gd name="T62" fmla="*/ 4 w 235"/>
                <a:gd name="T63" fmla="*/ 103 h 235"/>
                <a:gd name="T64" fmla="*/ 37 w 235"/>
                <a:gd name="T65" fmla="*/ 36 h 235"/>
                <a:gd name="T66" fmla="*/ 97 w 235"/>
                <a:gd name="T67" fmla="*/ 4 h 235"/>
                <a:gd name="T68" fmla="*/ 113 w 235"/>
                <a:gd name="T69" fmla="*/ 3 h 235"/>
                <a:gd name="T70" fmla="*/ 182 w 235"/>
                <a:gd name="T71" fmla="*/ 22 h 235"/>
                <a:gd name="T72" fmla="*/ 230 w 235"/>
                <a:gd name="T73" fmla="*/ 87 h 235"/>
                <a:gd name="T74" fmla="*/ 233 w 235"/>
                <a:gd name="T75" fmla="*/ 100 h 235"/>
                <a:gd name="T76" fmla="*/ 234 w 235"/>
                <a:gd name="T77" fmla="*/ 110 h 235"/>
                <a:gd name="T78" fmla="*/ 235 w 235"/>
                <a:gd name="T79"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 h="235">
                  <a:moveTo>
                    <a:pt x="235" y="118"/>
                  </a:moveTo>
                  <a:cubicBezTo>
                    <a:pt x="235" y="118"/>
                    <a:pt x="235" y="117"/>
                    <a:pt x="235" y="116"/>
                  </a:cubicBezTo>
                  <a:cubicBezTo>
                    <a:pt x="235" y="114"/>
                    <a:pt x="235" y="112"/>
                    <a:pt x="235" y="110"/>
                  </a:cubicBezTo>
                  <a:cubicBezTo>
                    <a:pt x="234" y="108"/>
                    <a:pt x="234" y="107"/>
                    <a:pt x="234" y="105"/>
                  </a:cubicBezTo>
                  <a:cubicBezTo>
                    <a:pt x="234" y="104"/>
                    <a:pt x="234" y="102"/>
                    <a:pt x="234" y="100"/>
                  </a:cubicBezTo>
                  <a:cubicBezTo>
                    <a:pt x="233" y="98"/>
                    <a:pt x="233" y="96"/>
                    <a:pt x="233" y="94"/>
                  </a:cubicBezTo>
                  <a:cubicBezTo>
                    <a:pt x="232" y="92"/>
                    <a:pt x="232" y="90"/>
                    <a:pt x="231" y="87"/>
                  </a:cubicBezTo>
                  <a:cubicBezTo>
                    <a:pt x="229" y="78"/>
                    <a:pt x="224" y="66"/>
                    <a:pt x="217" y="54"/>
                  </a:cubicBezTo>
                  <a:cubicBezTo>
                    <a:pt x="209" y="42"/>
                    <a:pt x="198" y="30"/>
                    <a:pt x="183" y="20"/>
                  </a:cubicBezTo>
                  <a:cubicBezTo>
                    <a:pt x="169" y="10"/>
                    <a:pt x="150" y="3"/>
                    <a:pt x="129" y="1"/>
                  </a:cubicBezTo>
                  <a:cubicBezTo>
                    <a:pt x="124" y="0"/>
                    <a:pt x="119" y="0"/>
                    <a:pt x="113" y="0"/>
                  </a:cubicBezTo>
                  <a:cubicBezTo>
                    <a:pt x="110" y="0"/>
                    <a:pt x="108" y="0"/>
                    <a:pt x="105" y="1"/>
                  </a:cubicBezTo>
                  <a:cubicBezTo>
                    <a:pt x="102" y="1"/>
                    <a:pt x="100" y="2"/>
                    <a:pt x="97" y="2"/>
                  </a:cubicBezTo>
                  <a:cubicBezTo>
                    <a:pt x="86" y="4"/>
                    <a:pt x="75" y="8"/>
                    <a:pt x="64" y="13"/>
                  </a:cubicBezTo>
                  <a:cubicBezTo>
                    <a:pt x="54" y="19"/>
                    <a:pt x="44" y="26"/>
                    <a:pt x="35" y="34"/>
                  </a:cubicBezTo>
                  <a:cubicBezTo>
                    <a:pt x="26" y="43"/>
                    <a:pt x="19" y="53"/>
                    <a:pt x="13" y="65"/>
                  </a:cubicBezTo>
                  <a:cubicBezTo>
                    <a:pt x="7" y="76"/>
                    <a:pt x="3" y="89"/>
                    <a:pt x="2" y="102"/>
                  </a:cubicBezTo>
                  <a:cubicBezTo>
                    <a:pt x="1" y="105"/>
                    <a:pt x="1" y="109"/>
                    <a:pt x="1" y="112"/>
                  </a:cubicBezTo>
                  <a:cubicBezTo>
                    <a:pt x="1" y="115"/>
                    <a:pt x="0" y="119"/>
                    <a:pt x="1" y="122"/>
                  </a:cubicBezTo>
                  <a:cubicBezTo>
                    <a:pt x="1" y="129"/>
                    <a:pt x="2" y="136"/>
                    <a:pt x="3" y="142"/>
                  </a:cubicBezTo>
                  <a:cubicBezTo>
                    <a:pt x="6" y="157"/>
                    <a:pt x="12" y="170"/>
                    <a:pt x="20" y="182"/>
                  </a:cubicBezTo>
                  <a:cubicBezTo>
                    <a:pt x="20" y="181"/>
                    <a:pt x="20" y="181"/>
                    <a:pt x="20" y="181"/>
                  </a:cubicBezTo>
                  <a:cubicBezTo>
                    <a:pt x="14" y="195"/>
                    <a:pt x="9" y="209"/>
                    <a:pt x="4" y="222"/>
                  </a:cubicBezTo>
                  <a:cubicBezTo>
                    <a:pt x="3" y="224"/>
                    <a:pt x="3" y="224"/>
                    <a:pt x="3" y="224"/>
                  </a:cubicBezTo>
                  <a:cubicBezTo>
                    <a:pt x="5" y="224"/>
                    <a:pt x="5" y="224"/>
                    <a:pt x="5" y="224"/>
                  </a:cubicBezTo>
                  <a:cubicBezTo>
                    <a:pt x="20" y="220"/>
                    <a:pt x="35" y="216"/>
                    <a:pt x="49" y="212"/>
                  </a:cubicBezTo>
                  <a:cubicBezTo>
                    <a:pt x="48" y="211"/>
                    <a:pt x="48" y="211"/>
                    <a:pt x="48" y="211"/>
                  </a:cubicBezTo>
                  <a:cubicBezTo>
                    <a:pt x="63" y="223"/>
                    <a:pt x="80" y="230"/>
                    <a:pt x="97" y="233"/>
                  </a:cubicBezTo>
                  <a:cubicBezTo>
                    <a:pt x="106" y="235"/>
                    <a:pt x="115" y="235"/>
                    <a:pt x="123" y="235"/>
                  </a:cubicBezTo>
                  <a:cubicBezTo>
                    <a:pt x="127" y="235"/>
                    <a:pt x="131" y="234"/>
                    <a:pt x="135" y="234"/>
                  </a:cubicBezTo>
                  <a:cubicBezTo>
                    <a:pt x="137" y="233"/>
                    <a:pt x="139" y="233"/>
                    <a:pt x="141" y="233"/>
                  </a:cubicBezTo>
                  <a:cubicBezTo>
                    <a:pt x="143" y="232"/>
                    <a:pt x="145" y="232"/>
                    <a:pt x="147" y="231"/>
                  </a:cubicBezTo>
                  <a:cubicBezTo>
                    <a:pt x="178" y="223"/>
                    <a:pt x="200" y="205"/>
                    <a:pt x="213" y="186"/>
                  </a:cubicBezTo>
                  <a:cubicBezTo>
                    <a:pt x="220" y="176"/>
                    <a:pt x="225" y="167"/>
                    <a:pt x="228" y="159"/>
                  </a:cubicBezTo>
                  <a:cubicBezTo>
                    <a:pt x="228" y="157"/>
                    <a:pt x="229" y="155"/>
                    <a:pt x="230" y="153"/>
                  </a:cubicBezTo>
                  <a:cubicBezTo>
                    <a:pt x="230" y="151"/>
                    <a:pt x="231" y="149"/>
                    <a:pt x="231" y="147"/>
                  </a:cubicBezTo>
                  <a:cubicBezTo>
                    <a:pt x="232" y="145"/>
                    <a:pt x="232" y="143"/>
                    <a:pt x="233" y="142"/>
                  </a:cubicBezTo>
                  <a:cubicBezTo>
                    <a:pt x="233" y="140"/>
                    <a:pt x="233" y="138"/>
                    <a:pt x="233" y="137"/>
                  </a:cubicBezTo>
                  <a:cubicBezTo>
                    <a:pt x="234" y="134"/>
                    <a:pt x="234" y="131"/>
                    <a:pt x="234" y="128"/>
                  </a:cubicBezTo>
                  <a:cubicBezTo>
                    <a:pt x="235" y="126"/>
                    <a:pt x="235" y="124"/>
                    <a:pt x="235" y="122"/>
                  </a:cubicBezTo>
                  <a:cubicBezTo>
                    <a:pt x="235" y="121"/>
                    <a:pt x="235" y="120"/>
                    <a:pt x="235" y="119"/>
                  </a:cubicBezTo>
                  <a:cubicBezTo>
                    <a:pt x="235" y="118"/>
                    <a:pt x="235" y="118"/>
                    <a:pt x="235" y="118"/>
                  </a:cubicBezTo>
                  <a:cubicBezTo>
                    <a:pt x="235" y="118"/>
                    <a:pt x="235" y="118"/>
                    <a:pt x="234" y="119"/>
                  </a:cubicBezTo>
                  <a:cubicBezTo>
                    <a:pt x="234" y="120"/>
                    <a:pt x="234" y="121"/>
                    <a:pt x="234" y="122"/>
                  </a:cubicBezTo>
                  <a:cubicBezTo>
                    <a:pt x="234" y="124"/>
                    <a:pt x="234" y="126"/>
                    <a:pt x="234" y="128"/>
                  </a:cubicBezTo>
                  <a:cubicBezTo>
                    <a:pt x="234" y="131"/>
                    <a:pt x="233" y="133"/>
                    <a:pt x="233" y="137"/>
                  </a:cubicBezTo>
                  <a:cubicBezTo>
                    <a:pt x="230" y="149"/>
                    <a:pt x="226" y="167"/>
                    <a:pt x="212" y="185"/>
                  </a:cubicBezTo>
                  <a:cubicBezTo>
                    <a:pt x="199" y="203"/>
                    <a:pt x="177" y="222"/>
                    <a:pt x="147" y="229"/>
                  </a:cubicBezTo>
                  <a:cubicBezTo>
                    <a:pt x="145" y="230"/>
                    <a:pt x="143" y="230"/>
                    <a:pt x="141" y="231"/>
                  </a:cubicBezTo>
                  <a:cubicBezTo>
                    <a:pt x="139" y="231"/>
                    <a:pt x="137" y="231"/>
                    <a:pt x="135" y="232"/>
                  </a:cubicBezTo>
                  <a:cubicBezTo>
                    <a:pt x="131" y="232"/>
                    <a:pt x="127" y="232"/>
                    <a:pt x="123" y="233"/>
                  </a:cubicBezTo>
                  <a:cubicBezTo>
                    <a:pt x="115" y="233"/>
                    <a:pt x="106" y="232"/>
                    <a:pt x="98" y="231"/>
                  </a:cubicBezTo>
                  <a:cubicBezTo>
                    <a:pt x="81" y="228"/>
                    <a:pt x="64" y="221"/>
                    <a:pt x="49" y="209"/>
                  </a:cubicBezTo>
                  <a:cubicBezTo>
                    <a:pt x="49" y="209"/>
                    <a:pt x="49" y="209"/>
                    <a:pt x="49" y="209"/>
                  </a:cubicBezTo>
                  <a:cubicBezTo>
                    <a:pt x="48" y="209"/>
                    <a:pt x="48" y="209"/>
                    <a:pt x="48" y="209"/>
                  </a:cubicBezTo>
                  <a:cubicBezTo>
                    <a:pt x="34" y="213"/>
                    <a:pt x="19" y="217"/>
                    <a:pt x="4" y="221"/>
                  </a:cubicBezTo>
                  <a:cubicBezTo>
                    <a:pt x="6" y="223"/>
                    <a:pt x="6" y="223"/>
                    <a:pt x="6" y="223"/>
                  </a:cubicBezTo>
                  <a:cubicBezTo>
                    <a:pt x="11" y="210"/>
                    <a:pt x="17" y="196"/>
                    <a:pt x="22" y="182"/>
                  </a:cubicBezTo>
                  <a:cubicBezTo>
                    <a:pt x="23" y="181"/>
                    <a:pt x="23" y="181"/>
                    <a:pt x="23" y="181"/>
                  </a:cubicBezTo>
                  <a:cubicBezTo>
                    <a:pt x="22" y="181"/>
                    <a:pt x="22" y="181"/>
                    <a:pt x="22" y="181"/>
                  </a:cubicBezTo>
                  <a:cubicBezTo>
                    <a:pt x="15" y="169"/>
                    <a:pt x="9" y="156"/>
                    <a:pt x="6" y="142"/>
                  </a:cubicBezTo>
                  <a:cubicBezTo>
                    <a:pt x="4" y="135"/>
                    <a:pt x="4" y="129"/>
                    <a:pt x="3" y="122"/>
                  </a:cubicBezTo>
                  <a:cubicBezTo>
                    <a:pt x="3" y="119"/>
                    <a:pt x="3" y="116"/>
                    <a:pt x="3" y="112"/>
                  </a:cubicBezTo>
                  <a:cubicBezTo>
                    <a:pt x="4" y="109"/>
                    <a:pt x="4" y="106"/>
                    <a:pt x="4" y="103"/>
                  </a:cubicBezTo>
                  <a:cubicBezTo>
                    <a:pt x="6" y="90"/>
                    <a:pt x="10" y="77"/>
                    <a:pt x="15" y="66"/>
                  </a:cubicBezTo>
                  <a:cubicBezTo>
                    <a:pt x="21" y="55"/>
                    <a:pt x="28" y="45"/>
                    <a:pt x="37" y="36"/>
                  </a:cubicBezTo>
                  <a:cubicBezTo>
                    <a:pt x="45" y="28"/>
                    <a:pt x="55" y="21"/>
                    <a:pt x="65" y="15"/>
                  </a:cubicBezTo>
                  <a:cubicBezTo>
                    <a:pt x="76" y="10"/>
                    <a:pt x="86" y="7"/>
                    <a:pt x="97" y="4"/>
                  </a:cubicBezTo>
                  <a:cubicBezTo>
                    <a:pt x="100" y="4"/>
                    <a:pt x="103" y="4"/>
                    <a:pt x="105" y="3"/>
                  </a:cubicBezTo>
                  <a:cubicBezTo>
                    <a:pt x="108" y="3"/>
                    <a:pt x="111" y="3"/>
                    <a:pt x="113" y="3"/>
                  </a:cubicBezTo>
                  <a:cubicBezTo>
                    <a:pt x="119" y="2"/>
                    <a:pt x="124" y="3"/>
                    <a:pt x="129" y="3"/>
                  </a:cubicBezTo>
                  <a:cubicBezTo>
                    <a:pt x="149" y="5"/>
                    <a:pt x="168" y="12"/>
                    <a:pt x="182" y="22"/>
                  </a:cubicBezTo>
                  <a:cubicBezTo>
                    <a:pt x="197" y="31"/>
                    <a:pt x="208" y="43"/>
                    <a:pt x="215" y="55"/>
                  </a:cubicBezTo>
                  <a:cubicBezTo>
                    <a:pt x="223" y="67"/>
                    <a:pt x="227" y="78"/>
                    <a:pt x="230" y="87"/>
                  </a:cubicBezTo>
                  <a:cubicBezTo>
                    <a:pt x="231" y="90"/>
                    <a:pt x="231" y="92"/>
                    <a:pt x="232" y="94"/>
                  </a:cubicBezTo>
                  <a:cubicBezTo>
                    <a:pt x="232" y="96"/>
                    <a:pt x="233" y="98"/>
                    <a:pt x="233" y="100"/>
                  </a:cubicBezTo>
                  <a:cubicBezTo>
                    <a:pt x="233" y="102"/>
                    <a:pt x="233" y="104"/>
                    <a:pt x="234" y="105"/>
                  </a:cubicBezTo>
                  <a:cubicBezTo>
                    <a:pt x="234" y="107"/>
                    <a:pt x="234" y="108"/>
                    <a:pt x="234" y="110"/>
                  </a:cubicBezTo>
                  <a:cubicBezTo>
                    <a:pt x="234" y="112"/>
                    <a:pt x="234" y="114"/>
                    <a:pt x="234" y="116"/>
                  </a:cubicBezTo>
                  <a:cubicBezTo>
                    <a:pt x="235" y="117"/>
                    <a:pt x="235" y="118"/>
                    <a:pt x="235" y="11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F9C8024B-5967-4971-A31A-76D32015B73A}"/>
                </a:ext>
              </a:extLst>
            </p:cNvPr>
            <p:cNvSpPr>
              <a:spLocks/>
            </p:cNvSpPr>
            <p:nvPr/>
          </p:nvSpPr>
          <p:spPr bwMode="auto">
            <a:xfrm>
              <a:off x="1323" y="637"/>
              <a:ext cx="2061" cy="2761"/>
            </a:xfrm>
            <a:custGeom>
              <a:avLst/>
              <a:gdLst>
                <a:gd name="T0" fmla="*/ 3 w 868"/>
                <a:gd name="T1" fmla="*/ 437 h 1163"/>
                <a:gd name="T2" fmla="*/ 234 w 868"/>
                <a:gd name="T3" fmla="*/ 437 h 1163"/>
                <a:gd name="T4" fmla="*/ 435 w 868"/>
                <a:gd name="T5" fmla="*/ 240 h 1163"/>
                <a:gd name="T6" fmla="*/ 616 w 868"/>
                <a:gd name="T7" fmla="*/ 359 h 1163"/>
                <a:gd name="T8" fmla="*/ 600 w 868"/>
                <a:gd name="T9" fmla="*/ 546 h 1163"/>
                <a:gd name="T10" fmla="*/ 321 w 868"/>
                <a:gd name="T11" fmla="*/ 648 h 1163"/>
                <a:gd name="T12" fmla="*/ 319 w 868"/>
                <a:gd name="T13" fmla="*/ 1163 h 1163"/>
                <a:gd name="T14" fmla="*/ 548 w 868"/>
                <a:gd name="T15" fmla="*/ 1163 h 1163"/>
                <a:gd name="T16" fmla="*/ 548 w 868"/>
                <a:gd name="T17" fmla="*/ 858 h 1163"/>
                <a:gd name="T18" fmla="*/ 868 w 868"/>
                <a:gd name="T19" fmla="*/ 422 h 1163"/>
                <a:gd name="T20" fmla="*/ 448 w 868"/>
                <a:gd name="T21" fmla="*/ 7 h 1163"/>
                <a:gd name="T22" fmla="*/ 236 w 868"/>
                <a:gd name="T23" fmla="*/ 15 h 1163"/>
                <a:gd name="T24" fmla="*/ 3 w 868"/>
                <a:gd name="T25" fmla="*/ 43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8" h="1163">
                  <a:moveTo>
                    <a:pt x="3" y="437"/>
                  </a:moveTo>
                  <a:cubicBezTo>
                    <a:pt x="234" y="437"/>
                    <a:pt x="234" y="437"/>
                    <a:pt x="234" y="437"/>
                  </a:cubicBezTo>
                  <a:cubicBezTo>
                    <a:pt x="234" y="437"/>
                    <a:pt x="234" y="243"/>
                    <a:pt x="435" y="240"/>
                  </a:cubicBezTo>
                  <a:cubicBezTo>
                    <a:pt x="540" y="238"/>
                    <a:pt x="594" y="307"/>
                    <a:pt x="616" y="359"/>
                  </a:cubicBezTo>
                  <a:cubicBezTo>
                    <a:pt x="642" y="420"/>
                    <a:pt x="634" y="490"/>
                    <a:pt x="600" y="546"/>
                  </a:cubicBezTo>
                  <a:cubicBezTo>
                    <a:pt x="561" y="611"/>
                    <a:pt x="476" y="676"/>
                    <a:pt x="321" y="648"/>
                  </a:cubicBezTo>
                  <a:cubicBezTo>
                    <a:pt x="319" y="1163"/>
                    <a:pt x="319" y="1163"/>
                    <a:pt x="319" y="1163"/>
                  </a:cubicBezTo>
                  <a:cubicBezTo>
                    <a:pt x="548" y="1163"/>
                    <a:pt x="548" y="1163"/>
                    <a:pt x="548" y="1163"/>
                  </a:cubicBezTo>
                  <a:cubicBezTo>
                    <a:pt x="548" y="858"/>
                    <a:pt x="548" y="858"/>
                    <a:pt x="548" y="858"/>
                  </a:cubicBezTo>
                  <a:cubicBezTo>
                    <a:pt x="548" y="858"/>
                    <a:pt x="868" y="775"/>
                    <a:pt x="868" y="422"/>
                  </a:cubicBezTo>
                  <a:cubicBezTo>
                    <a:pt x="868" y="84"/>
                    <a:pt x="595" y="11"/>
                    <a:pt x="448" y="7"/>
                  </a:cubicBezTo>
                  <a:cubicBezTo>
                    <a:pt x="366" y="4"/>
                    <a:pt x="337" y="0"/>
                    <a:pt x="236" y="15"/>
                  </a:cubicBezTo>
                  <a:cubicBezTo>
                    <a:pt x="107" y="33"/>
                    <a:pt x="0" y="183"/>
                    <a:pt x="3" y="437"/>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0">
              <a:extLst>
                <a:ext uri="{FF2B5EF4-FFF2-40B4-BE49-F238E27FC236}">
                  <a16:creationId xmlns:a16="http://schemas.microsoft.com/office/drawing/2014/main" id="{5F176A88-B71C-4E1B-AEAA-37E85AC1DA53}"/>
                </a:ext>
              </a:extLst>
            </p:cNvPr>
            <p:cNvSpPr>
              <a:spLocks noChangeArrowheads="1"/>
            </p:cNvSpPr>
            <p:nvPr/>
          </p:nvSpPr>
          <p:spPr bwMode="auto">
            <a:xfrm>
              <a:off x="2081" y="3652"/>
              <a:ext cx="548" cy="515"/>
            </a:xfrm>
            <a:prstGeom prst="rect">
              <a:avLst/>
            </a:prstGeom>
            <a:solidFill>
              <a:srgbClr val="E8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1">
              <a:extLst>
                <a:ext uri="{FF2B5EF4-FFF2-40B4-BE49-F238E27FC236}">
                  <a16:creationId xmlns:a16="http://schemas.microsoft.com/office/drawing/2014/main" id="{53C383CC-C284-4188-8D7F-AE6C092E7952}"/>
                </a:ext>
              </a:extLst>
            </p:cNvPr>
            <p:cNvSpPr>
              <a:spLocks noChangeArrowheads="1"/>
            </p:cNvSpPr>
            <p:nvPr/>
          </p:nvSpPr>
          <p:spPr bwMode="auto">
            <a:xfrm>
              <a:off x="2081" y="3652"/>
              <a:ext cx="548"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a:extLst>
                <a:ext uri="{FF2B5EF4-FFF2-40B4-BE49-F238E27FC236}">
                  <a16:creationId xmlns:a16="http://schemas.microsoft.com/office/drawing/2014/main" id="{1C385365-A7ED-4F53-A2BD-4DAC3834F805}"/>
                </a:ext>
              </a:extLst>
            </p:cNvPr>
            <p:cNvSpPr>
              <a:spLocks/>
            </p:cNvSpPr>
            <p:nvPr/>
          </p:nvSpPr>
          <p:spPr bwMode="auto">
            <a:xfrm>
              <a:off x="2081" y="3652"/>
              <a:ext cx="548" cy="515"/>
            </a:xfrm>
            <a:custGeom>
              <a:avLst/>
              <a:gdLst>
                <a:gd name="T0" fmla="*/ 548 w 548"/>
                <a:gd name="T1" fmla="*/ 0 h 515"/>
                <a:gd name="T2" fmla="*/ 322 w 548"/>
                <a:gd name="T3" fmla="*/ 0 h 515"/>
                <a:gd name="T4" fmla="*/ 322 w 548"/>
                <a:gd name="T5" fmla="*/ 515 h 515"/>
                <a:gd name="T6" fmla="*/ 0 w 548"/>
                <a:gd name="T7" fmla="*/ 515 h 515"/>
                <a:gd name="T8" fmla="*/ 548 w 548"/>
                <a:gd name="T9" fmla="*/ 515 h 515"/>
                <a:gd name="T10" fmla="*/ 548 w 548"/>
                <a:gd name="T11" fmla="*/ 375 h 515"/>
                <a:gd name="T12" fmla="*/ 548 w 548"/>
                <a:gd name="T13" fmla="*/ 375 h 515"/>
                <a:gd name="T14" fmla="*/ 548 w 548"/>
                <a:gd name="T15" fmla="*/ 363 h 515"/>
                <a:gd name="T16" fmla="*/ 548 w 548"/>
                <a:gd name="T17" fmla="*/ 328 h 515"/>
                <a:gd name="T18" fmla="*/ 548 w 548"/>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15">
                  <a:moveTo>
                    <a:pt x="548" y="0"/>
                  </a:moveTo>
                  <a:lnTo>
                    <a:pt x="322" y="0"/>
                  </a:lnTo>
                  <a:lnTo>
                    <a:pt x="322" y="515"/>
                  </a:lnTo>
                  <a:lnTo>
                    <a:pt x="0" y="515"/>
                  </a:lnTo>
                  <a:lnTo>
                    <a:pt x="548" y="515"/>
                  </a:lnTo>
                  <a:lnTo>
                    <a:pt x="548" y="375"/>
                  </a:lnTo>
                  <a:lnTo>
                    <a:pt x="548" y="375"/>
                  </a:lnTo>
                  <a:lnTo>
                    <a:pt x="548" y="363"/>
                  </a:lnTo>
                  <a:lnTo>
                    <a:pt x="548" y="328"/>
                  </a:lnTo>
                  <a:lnTo>
                    <a:pt x="548" y="0"/>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4BD49338-4261-49E2-885D-E80D9C68651B}"/>
                </a:ext>
              </a:extLst>
            </p:cNvPr>
            <p:cNvSpPr>
              <a:spLocks/>
            </p:cNvSpPr>
            <p:nvPr/>
          </p:nvSpPr>
          <p:spPr bwMode="auto">
            <a:xfrm>
              <a:off x="2081" y="3652"/>
              <a:ext cx="548" cy="515"/>
            </a:xfrm>
            <a:custGeom>
              <a:avLst/>
              <a:gdLst>
                <a:gd name="T0" fmla="*/ 548 w 548"/>
                <a:gd name="T1" fmla="*/ 0 h 515"/>
                <a:gd name="T2" fmla="*/ 322 w 548"/>
                <a:gd name="T3" fmla="*/ 0 h 515"/>
                <a:gd name="T4" fmla="*/ 322 w 548"/>
                <a:gd name="T5" fmla="*/ 515 h 515"/>
                <a:gd name="T6" fmla="*/ 0 w 548"/>
                <a:gd name="T7" fmla="*/ 515 h 515"/>
                <a:gd name="T8" fmla="*/ 548 w 548"/>
                <a:gd name="T9" fmla="*/ 515 h 515"/>
                <a:gd name="T10" fmla="*/ 548 w 548"/>
                <a:gd name="T11" fmla="*/ 375 h 515"/>
                <a:gd name="T12" fmla="*/ 548 w 548"/>
                <a:gd name="T13" fmla="*/ 375 h 515"/>
                <a:gd name="T14" fmla="*/ 548 w 548"/>
                <a:gd name="T15" fmla="*/ 363 h 515"/>
                <a:gd name="T16" fmla="*/ 548 w 548"/>
                <a:gd name="T17" fmla="*/ 328 h 515"/>
                <a:gd name="T18" fmla="*/ 548 w 548"/>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15">
                  <a:moveTo>
                    <a:pt x="548" y="0"/>
                  </a:moveTo>
                  <a:lnTo>
                    <a:pt x="322" y="0"/>
                  </a:lnTo>
                  <a:lnTo>
                    <a:pt x="322" y="515"/>
                  </a:lnTo>
                  <a:lnTo>
                    <a:pt x="0" y="515"/>
                  </a:lnTo>
                  <a:lnTo>
                    <a:pt x="548" y="515"/>
                  </a:lnTo>
                  <a:lnTo>
                    <a:pt x="548" y="375"/>
                  </a:lnTo>
                  <a:lnTo>
                    <a:pt x="548" y="375"/>
                  </a:lnTo>
                  <a:lnTo>
                    <a:pt x="548" y="363"/>
                  </a:lnTo>
                  <a:lnTo>
                    <a:pt x="548" y="328"/>
                  </a:lnTo>
                  <a:lnTo>
                    <a:pt x="5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4427D34B-7107-4FBE-ABCC-8154149D0C27}"/>
                </a:ext>
              </a:extLst>
            </p:cNvPr>
            <p:cNvSpPr>
              <a:spLocks noEditPoints="1"/>
            </p:cNvSpPr>
            <p:nvPr/>
          </p:nvSpPr>
          <p:spPr bwMode="auto">
            <a:xfrm>
              <a:off x="1330" y="646"/>
              <a:ext cx="2030" cy="2752"/>
            </a:xfrm>
            <a:custGeom>
              <a:avLst/>
              <a:gdLst>
                <a:gd name="T0" fmla="*/ 318 w 855"/>
                <a:gd name="T1" fmla="*/ 644 h 1159"/>
                <a:gd name="T2" fmla="*/ 318 w 855"/>
                <a:gd name="T3" fmla="*/ 644 h 1159"/>
                <a:gd name="T4" fmla="*/ 318 w 855"/>
                <a:gd name="T5" fmla="*/ 644 h 1159"/>
                <a:gd name="T6" fmla="*/ 318 w 855"/>
                <a:gd name="T7" fmla="*/ 644 h 1159"/>
                <a:gd name="T8" fmla="*/ 760 w 855"/>
                <a:gd name="T9" fmla="*/ 520 h 1159"/>
                <a:gd name="T10" fmla="*/ 449 w 855"/>
                <a:gd name="T11" fmla="*/ 854 h 1159"/>
                <a:gd name="T12" fmla="*/ 449 w 855"/>
                <a:gd name="T13" fmla="*/ 1159 h 1159"/>
                <a:gd name="T14" fmla="*/ 316 w 855"/>
                <a:gd name="T15" fmla="*/ 1159 h 1159"/>
                <a:gd name="T16" fmla="*/ 545 w 855"/>
                <a:gd name="T17" fmla="*/ 1159 h 1159"/>
                <a:gd name="T18" fmla="*/ 545 w 855"/>
                <a:gd name="T19" fmla="*/ 1116 h 1159"/>
                <a:gd name="T20" fmla="*/ 545 w 855"/>
                <a:gd name="T21" fmla="*/ 1114 h 1159"/>
                <a:gd name="T22" fmla="*/ 545 w 855"/>
                <a:gd name="T23" fmla="*/ 854 h 1159"/>
                <a:gd name="T24" fmla="*/ 545 w 855"/>
                <a:gd name="T25" fmla="*/ 854 h 1159"/>
                <a:gd name="T26" fmla="*/ 855 w 855"/>
                <a:gd name="T27" fmla="*/ 522 h 1159"/>
                <a:gd name="T28" fmla="*/ 764 w 855"/>
                <a:gd name="T29" fmla="*/ 521 h 1159"/>
                <a:gd name="T30" fmla="*/ 760 w 855"/>
                <a:gd name="T31" fmla="*/ 520 h 1159"/>
                <a:gd name="T32" fmla="*/ 341 w 855"/>
                <a:gd name="T33" fmla="*/ 236 h 1159"/>
                <a:gd name="T34" fmla="*/ 337 w 855"/>
                <a:gd name="T35" fmla="*/ 236 h 1159"/>
                <a:gd name="T36" fmla="*/ 135 w 855"/>
                <a:gd name="T37" fmla="*/ 433 h 1159"/>
                <a:gd name="T38" fmla="*/ 135 w 855"/>
                <a:gd name="T39" fmla="*/ 433 h 1159"/>
                <a:gd name="T40" fmla="*/ 135 w 855"/>
                <a:gd name="T41" fmla="*/ 433 h 1159"/>
                <a:gd name="T42" fmla="*/ 135 w 855"/>
                <a:gd name="T43" fmla="*/ 433 h 1159"/>
                <a:gd name="T44" fmla="*/ 135 w 855"/>
                <a:gd name="T45" fmla="*/ 433 h 1159"/>
                <a:gd name="T46" fmla="*/ 135 w 855"/>
                <a:gd name="T47" fmla="*/ 433 h 1159"/>
                <a:gd name="T48" fmla="*/ 0 w 855"/>
                <a:gd name="T49" fmla="*/ 433 h 1159"/>
                <a:gd name="T50" fmla="*/ 0 w 855"/>
                <a:gd name="T51" fmla="*/ 433 h 1159"/>
                <a:gd name="T52" fmla="*/ 231 w 855"/>
                <a:gd name="T53" fmla="*/ 433 h 1159"/>
                <a:gd name="T54" fmla="*/ 231 w 855"/>
                <a:gd name="T55" fmla="*/ 433 h 1159"/>
                <a:gd name="T56" fmla="*/ 231 w 855"/>
                <a:gd name="T57" fmla="*/ 433 h 1159"/>
                <a:gd name="T58" fmla="*/ 231 w 855"/>
                <a:gd name="T59" fmla="*/ 433 h 1159"/>
                <a:gd name="T60" fmla="*/ 386 w 855"/>
                <a:gd name="T61" fmla="*/ 241 h 1159"/>
                <a:gd name="T62" fmla="*/ 341 w 855"/>
                <a:gd name="T63" fmla="*/ 236 h 1159"/>
                <a:gd name="T64" fmla="*/ 233 w 855"/>
                <a:gd name="T65" fmla="*/ 11 h 1159"/>
                <a:gd name="T66" fmla="*/ 213 w 855"/>
                <a:gd name="T67" fmla="*/ 15 h 1159"/>
                <a:gd name="T68" fmla="*/ 233 w 855"/>
                <a:gd name="T69" fmla="*/ 11 h 1159"/>
                <a:gd name="T70" fmla="*/ 360 w 855"/>
                <a:gd name="T71" fmla="*/ 0 h 1159"/>
                <a:gd name="T72" fmla="*/ 298 w 855"/>
                <a:gd name="T73" fmla="*/ 3 h 1159"/>
                <a:gd name="T74" fmla="*/ 337 w 855"/>
                <a:gd name="T75" fmla="*/ 2 h 1159"/>
                <a:gd name="T76" fmla="*/ 337 w 855"/>
                <a:gd name="T77" fmla="*/ 2 h 1159"/>
                <a:gd name="T78" fmla="*/ 717 w 855"/>
                <a:gd name="T79" fmla="*/ 206 h 1159"/>
                <a:gd name="T80" fmla="*/ 735 w 855"/>
                <a:gd name="T81" fmla="*/ 193 h 1159"/>
                <a:gd name="T82" fmla="*/ 752 w 855"/>
                <a:gd name="T83" fmla="*/ 184 h 1159"/>
                <a:gd name="T84" fmla="*/ 778 w 855"/>
                <a:gd name="T85" fmla="*/ 172 h 1159"/>
                <a:gd name="T86" fmla="*/ 781 w 855"/>
                <a:gd name="T87" fmla="*/ 177 h 1159"/>
                <a:gd name="T88" fmla="*/ 799 w 855"/>
                <a:gd name="T89" fmla="*/ 176 h 1159"/>
                <a:gd name="T90" fmla="*/ 445 w 855"/>
                <a:gd name="T91" fmla="*/ 3 h 1159"/>
                <a:gd name="T92" fmla="*/ 360 w 855"/>
                <a:gd name="T9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1159">
                  <a:moveTo>
                    <a:pt x="318" y="644"/>
                  </a:moveTo>
                  <a:cubicBezTo>
                    <a:pt x="318" y="644"/>
                    <a:pt x="318" y="644"/>
                    <a:pt x="318" y="644"/>
                  </a:cubicBezTo>
                  <a:cubicBezTo>
                    <a:pt x="318" y="644"/>
                    <a:pt x="318" y="644"/>
                    <a:pt x="318" y="644"/>
                  </a:cubicBezTo>
                  <a:cubicBezTo>
                    <a:pt x="318" y="644"/>
                    <a:pt x="318" y="644"/>
                    <a:pt x="318" y="644"/>
                  </a:cubicBezTo>
                  <a:moveTo>
                    <a:pt x="760" y="520"/>
                  </a:moveTo>
                  <a:cubicBezTo>
                    <a:pt x="706" y="787"/>
                    <a:pt x="449" y="854"/>
                    <a:pt x="449" y="854"/>
                  </a:cubicBezTo>
                  <a:cubicBezTo>
                    <a:pt x="449" y="1159"/>
                    <a:pt x="449" y="1159"/>
                    <a:pt x="449" y="1159"/>
                  </a:cubicBezTo>
                  <a:cubicBezTo>
                    <a:pt x="316" y="1159"/>
                    <a:pt x="316" y="1159"/>
                    <a:pt x="316" y="1159"/>
                  </a:cubicBezTo>
                  <a:cubicBezTo>
                    <a:pt x="545" y="1159"/>
                    <a:pt x="545" y="1159"/>
                    <a:pt x="545" y="1159"/>
                  </a:cubicBezTo>
                  <a:cubicBezTo>
                    <a:pt x="545" y="1116"/>
                    <a:pt x="545" y="1116"/>
                    <a:pt x="545" y="1116"/>
                  </a:cubicBezTo>
                  <a:cubicBezTo>
                    <a:pt x="545" y="1114"/>
                    <a:pt x="545" y="1114"/>
                    <a:pt x="545" y="1114"/>
                  </a:cubicBezTo>
                  <a:cubicBezTo>
                    <a:pt x="545" y="854"/>
                    <a:pt x="545" y="854"/>
                    <a:pt x="545" y="854"/>
                  </a:cubicBezTo>
                  <a:cubicBezTo>
                    <a:pt x="545" y="854"/>
                    <a:pt x="545" y="854"/>
                    <a:pt x="545" y="854"/>
                  </a:cubicBezTo>
                  <a:cubicBezTo>
                    <a:pt x="545" y="854"/>
                    <a:pt x="801" y="788"/>
                    <a:pt x="855" y="522"/>
                  </a:cubicBezTo>
                  <a:cubicBezTo>
                    <a:pt x="764" y="521"/>
                    <a:pt x="764" y="521"/>
                    <a:pt x="764" y="521"/>
                  </a:cubicBezTo>
                  <a:cubicBezTo>
                    <a:pt x="762" y="520"/>
                    <a:pt x="761" y="520"/>
                    <a:pt x="760" y="520"/>
                  </a:cubicBezTo>
                  <a:moveTo>
                    <a:pt x="341" y="236"/>
                  </a:moveTo>
                  <a:cubicBezTo>
                    <a:pt x="339" y="236"/>
                    <a:pt x="338" y="236"/>
                    <a:pt x="337" y="236"/>
                  </a:cubicBezTo>
                  <a:cubicBezTo>
                    <a:pt x="136" y="239"/>
                    <a:pt x="135" y="432"/>
                    <a:pt x="135" y="433"/>
                  </a:cubicBezTo>
                  <a:cubicBezTo>
                    <a:pt x="135" y="433"/>
                    <a:pt x="135" y="433"/>
                    <a:pt x="135" y="433"/>
                  </a:cubicBezTo>
                  <a:cubicBezTo>
                    <a:pt x="135" y="433"/>
                    <a:pt x="135" y="433"/>
                    <a:pt x="135" y="433"/>
                  </a:cubicBezTo>
                  <a:cubicBezTo>
                    <a:pt x="135" y="433"/>
                    <a:pt x="135" y="433"/>
                    <a:pt x="135" y="433"/>
                  </a:cubicBezTo>
                  <a:cubicBezTo>
                    <a:pt x="135" y="433"/>
                    <a:pt x="135" y="433"/>
                    <a:pt x="135" y="433"/>
                  </a:cubicBezTo>
                  <a:cubicBezTo>
                    <a:pt x="135" y="433"/>
                    <a:pt x="135" y="433"/>
                    <a:pt x="135" y="433"/>
                  </a:cubicBezTo>
                  <a:cubicBezTo>
                    <a:pt x="0" y="433"/>
                    <a:pt x="0" y="433"/>
                    <a:pt x="0" y="433"/>
                  </a:cubicBezTo>
                  <a:cubicBezTo>
                    <a:pt x="0" y="433"/>
                    <a:pt x="0" y="433"/>
                    <a:pt x="0" y="433"/>
                  </a:cubicBezTo>
                  <a:cubicBezTo>
                    <a:pt x="231" y="433"/>
                    <a:pt x="231" y="433"/>
                    <a:pt x="231" y="433"/>
                  </a:cubicBezTo>
                  <a:cubicBezTo>
                    <a:pt x="231" y="433"/>
                    <a:pt x="231" y="433"/>
                    <a:pt x="231" y="433"/>
                  </a:cubicBezTo>
                  <a:cubicBezTo>
                    <a:pt x="231" y="433"/>
                    <a:pt x="231" y="433"/>
                    <a:pt x="231" y="433"/>
                  </a:cubicBezTo>
                  <a:cubicBezTo>
                    <a:pt x="231" y="433"/>
                    <a:pt x="231" y="433"/>
                    <a:pt x="231" y="433"/>
                  </a:cubicBezTo>
                  <a:cubicBezTo>
                    <a:pt x="231" y="432"/>
                    <a:pt x="231" y="271"/>
                    <a:pt x="386" y="241"/>
                  </a:cubicBezTo>
                  <a:cubicBezTo>
                    <a:pt x="372" y="238"/>
                    <a:pt x="357" y="236"/>
                    <a:pt x="341" y="236"/>
                  </a:cubicBezTo>
                  <a:moveTo>
                    <a:pt x="233" y="11"/>
                  </a:moveTo>
                  <a:cubicBezTo>
                    <a:pt x="226" y="12"/>
                    <a:pt x="219" y="13"/>
                    <a:pt x="213" y="15"/>
                  </a:cubicBezTo>
                  <a:cubicBezTo>
                    <a:pt x="219" y="13"/>
                    <a:pt x="226" y="12"/>
                    <a:pt x="233" y="11"/>
                  </a:cubicBezTo>
                  <a:moveTo>
                    <a:pt x="360" y="0"/>
                  </a:moveTo>
                  <a:cubicBezTo>
                    <a:pt x="341" y="0"/>
                    <a:pt x="321" y="1"/>
                    <a:pt x="298" y="3"/>
                  </a:cubicBezTo>
                  <a:cubicBezTo>
                    <a:pt x="313" y="2"/>
                    <a:pt x="326" y="2"/>
                    <a:pt x="337" y="2"/>
                  </a:cubicBezTo>
                  <a:cubicBezTo>
                    <a:pt x="337" y="2"/>
                    <a:pt x="337" y="2"/>
                    <a:pt x="337" y="2"/>
                  </a:cubicBezTo>
                  <a:cubicBezTo>
                    <a:pt x="433" y="2"/>
                    <a:pt x="625" y="45"/>
                    <a:pt x="717" y="206"/>
                  </a:cubicBezTo>
                  <a:cubicBezTo>
                    <a:pt x="724" y="201"/>
                    <a:pt x="731" y="197"/>
                    <a:pt x="735" y="193"/>
                  </a:cubicBezTo>
                  <a:cubicBezTo>
                    <a:pt x="741" y="190"/>
                    <a:pt x="746" y="187"/>
                    <a:pt x="752" y="184"/>
                  </a:cubicBezTo>
                  <a:cubicBezTo>
                    <a:pt x="778" y="172"/>
                    <a:pt x="778" y="172"/>
                    <a:pt x="778" y="172"/>
                  </a:cubicBezTo>
                  <a:cubicBezTo>
                    <a:pt x="781" y="177"/>
                    <a:pt x="781" y="177"/>
                    <a:pt x="781" y="177"/>
                  </a:cubicBezTo>
                  <a:cubicBezTo>
                    <a:pt x="799" y="176"/>
                    <a:pt x="799" y="176"/>
                    <a:pt x="799" y="176"/>
                  </a:cubicBezTo>
                  <a:cubicBezTo>
                    <a:pt x="709" y="42"/>
                    <a:pt x="547" y="6"/>
                    <a:pt x="445" y="3"/>
                  </a:cubicBezTo>
                  <a:cubicBezTo>
                    <a:pt x="410" y="1"/>
                    <a:pt x="385" y="0"/>
                    <a:pt x="360" y="0"/>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02F5DD19-3543-4AA4-A4F0-A1CC4388A549}"/>
                </a:ext>
              </a:extLst>
            </p:cNvPr>
            <p:cNvSpPr>
              <a:spLocks/>
            </p:cNvSpPr>
            <p:nvPr/>
          </p:nvSpPr>
          <p:spPr bwMode="auto">
            <a:xfrm>
              <a:off x="1093" y="651"/>
              <a:ext cx="2063" cy="2747"/>
            </a:xfrm>
            <a:custGeom>
              <a:avLst/>
              <a:gdLst>
                <a:gd name="T0" fmla="*/ 4 w 869"/>
                <a:gd name="T1" fmla="*/ 431 h 1157"/>
                <a:gd name="T2" fmla="*/ 235 w 869"/>
                <a:gd name="T3" fmla="*/ 431 h 1157"/>
                <a:gd name="T4" fmla="*/ 437 w 869"/>
                <a:gd name="T5" fmla="*/ 234 h 1157"/>
                <a:gd name="T6" fmla="*/ 618 w 869"/>
                <a:gd name="T7" fmla="*/ 353 h 1157"/>
                <a:gd name="T8" fmla="*/ 601 w 869"/>
                <a:gd name="T9" fmla="*/ 540 h 1157"/>
                <a:gd name="T10" fmla="*/ 321 w 869"/>
                <a:gd name="T11" fmla="*/ 636 h 1157"/>
                <a:gd name="T12" fmla="*/ 321 w 869"/>
                <a:gd name="T13" fmla="*/ 1157 h 1157"/>
                <a:gd name="T14" fmla="*/ 549 w 869"/>
                <a:gd name="T15" fmla="*/ 1157 h 1157"/>
                <a:gd name="T16" fmla="*/ 549 w 869"/>
                <a:gd name="T17" fmla="*/ 852 h 1157"/>
                <a:gd name="T18" fmla="*/ 869 w 869"/>
                <a:gd name="T19" fmla="*/ 416 h 1157"/>
                <a:gd name="T20" fmla="*/ 437 w 869"/>
                <a:gd name="T21" fmla="*/ 0 h 1157"/>
                <a:gd name="T22" fmla="*/ 4 w 869"/>
                <a:gd name="T23" fmla="*/ 431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9" h="1157">
                  <a:moveTo>
                    <a:pt x="4" y="431"/>
                  </a:moveTo>
                  <a:cubicBezTo>
                    <a:pt x="235" y="431"/>
                    <a:pt x="235" y="431"/>
                    <a:pt x="235" y="431"/>
                  </a:cubicBezTo>
                  <a:cubicBezTo>
                    <a:pt x="235" y="431"/>
                    <a:pt x="235" y="237"/>
                    <a:pt x="437" y="234"/>
                  </a:cubicBezTo>
                  <a:cubicBezTo>
                    <a:pt x="541" y="232"/>
                    <a:pt x="596" y="301"/>
                    <a:pt x="618" y="353"/>
                  </a:cubicBezTo>
                  <a:cubicBezTo>
                    <a:pt x="643" y="414"/>
                    <a:pt x="636" y="484"/>
                    <a:pt x="601" y="540"/>
                  </a:cubicBezTo>
                  <a:cubicBezTo>
                    <a:pt x="562" y="605"/>
                    <a:pt x="476" y="664"/>
                    <a:pt x="321" y="636"/>
                  </a:cubicBezTo>
                  <a:cubicBezTo>
                    <a:pt x="321" y="1157"/>
                    <a:pt x="321" y="1157"/>
                    <a:pt x="321" y="1157"/>
                  </a:cubicBezTo>
                  <a:cubicBezTo>
                    <a:pt x="549" y="1157"/>
                    <a:pt x="549" y="1157"/>
                    <a:pt x="549" y="1157"/>
                  </a:cubicBezTo>
                  <a:cubicBezTo>
                    <a:pt x="549" y="852"/>
                    <a:pt x="549" y="852"/>
                    <a:pt x="549" y="852"/>
                  </a:cubicBezTo>
                  <a:cubicBezTo>
                    <a:pt x="549" y="852"/>
                    <a:pt x="869" y="769"/>
                    <a:pt x="869" y="416"/>
                  </a:cubicBezTo>
                  <a:cubicBezTo>
                    <a:pt x="869" y="78"/>
                    <a:pt x="566" y="0"/>
                    <a:pt x="437" y="0"/>
                  </a:cubicBezTo>
                  <a:cubicBezTo>
                    <a:pt x="338" y="0"/>
                    <a:pt x="0" y="24"/>
                    <a:pt x="4" y="431"/>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46">
              <a:extLst>
                <a:ext uri="{FF2B5EF4-FFF2-40B4-BE49-F238E27FC236}">
                  <a16:creationId xmlns:a16="http://schemas.microsoft.com/office/drawing/2014/main" id="{0CF18D3C-2CCB-430F-9E38-2C38E8737003}"/>
                </a:ext>
              </a:extLst>
            </p:cNvPr>
            <p:cNvSpPr>
              <a:spLocks noChangeArrowheads="1"/>
            </p:cNvSpPr>
            <p:nvPr/>
          </p:nvSpPr>
          <p:spPr bwMode="auto">
            <a:xfrm>
              <a:off x="2085" y="2175"/>
              <a:ext cx="1" cy="1"/>
            </a:xfrm>
            <a:prstGeom prst="ellipse">
              <a:avLst/>
            </a:prstGeom>
            <a:solidFill>
              <a:srgbClr val="913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8C024D4D-5AB9-4C99-BEE4-FF30380E8157}"/>
                </a:ext>
              </a:extLst>
            </p:cNvPr>
            <p:cNvSpPr>
              <a:spLocks/>
            </p:cNvSpPr>
            <p:nvPr/>
          </p:nvSpPr>
          <p:spPr bwMode="auto">
            <a:xfrm>
              <a:off x="1102" y="651"/>
              <a:ext cx="2033" cy="2747"/>
            </a:xfrm>
            <a:custGeom>
              <a:avLst/>
              <a:gdLst>
                <a:gd name="T0" fmla="*/ 433 w 856"/>
                <a:gd name="T1" fmla="*/ 0 h 1157"/>
                <a:gd name="T2" fmla="*/ 433 w 856"/>
                <a:gd name="T3" fmla="*/ 0 h 1157"/>
                <a:gd name="T4" fmla="*/ 0 w 856"/>
                <a:gd name="T5" fmla="*/ 424 h 1157"/>
                <a:gd name="T6" fmla="*/ 0 w 856"/>
                <a:gd name="T7" fmla="*/ 431 h 1157"/>
                <a:gd name="T8" fmla="*/ 231 w 856"/>
                <a:gd name="T9" fmla="*/ 431 h 1157"/>
                <a:gd name="T10" fmla="*/ 231 w 856"/>
                <a:gd name="T11" fmla="*/ 431 h 1157"/>
                <a:gd name="T12" fmla="*/ 231 w 856"/>
                <a:gd name="T13" fmla="*/ 431 h 1157"/>
                <a:gd name="T14" fmla="*/ 231 w 856"/>
                <a:gd name="T15" fmla="*/ 431 h 1157"/>
                <a:gd name="T16" fmla="*/ 433 w 856"/>
                <a:gd name="T17" fmla="*/ 234 h 1157"/>
                <a:gd name="T18" fmla="*/ 437 w 856"/>
                <a:gd name="T19" fmla="*/ 234 h 1157"/>
                <a:gd name="T20" fmla="*/ 614 w 856"/>
                <a:gd name="T21" fmla="*/ 353 h 1157"/>
                <a:gd name="T22" fmla="*/ 629 w 856"/>
                <a:gd name="T23" fmla="*/ 429 h 1157"/>
                <a:gd name="T24" fmla="*/ 597 w 856"/>
                <a:gd name="T25" fmla="*/ 540 h 1157"/>
                <a:gd name="T26" fmla="*/ 414 w 856"/>
                <a:gd name="T27" fmla="*/ 642 h 1157"/>
                <a:gd name="T28" fmla="*/ 414 w 856"/>
                <a:gd name="T29" fmla="*/ 642 h 1157"/>
                <a:gd name="T30" fmla="*/ 391 w 856"/>
                <a:gd name="T31" fmla="*/ 643 h 1157"/>
                <a:gd name="T32" fmla="*/ 317 w 856"/>
                <a:gd name="T33" fmla="*/ 636 h 1157"/>
                <a:gd name="T34" fmla="*/ 317 w 856"/>
                <a:gd name="T35" fmla="*/ 1157 h 1157"/>
                <a:gd name="T36" fmla="*/ 545 w 856"/>
                <a:gd name="T37" fmla="*/ 1157 h 1157"/>
                <a:gd name="T38" fmla="*/ 545 w 856"/>
                <a:gd name="T39" fmla="*/ 852 h 1157"/>
                <a:gd name="T40" fmla="*/ 545 w 856"/>
                <a:gd name="T41" fmla="*/ 852 h 1157"/>
                <a:gd name="T42" fmla="*/ 856 w 856"/>
                <a:gd name="T43" fmla="*/ 518 h 1157"/>
                <a:gd name="T44" fmla="*/ 841 w 856"/>
                <a:gd name="T45" fmla="*/ 497 h 1157"/>
                <a:gd name="T46" fmla="*/ 850 w 856"/>
                <a:gd name="T47" fmla="*/ 484 h 1157"/>
                <a:gd name="T48" fmla="*/ 826 w 856"/>
                <a:gd name="T49" fmla="*/ 419 h 1157"/>
                <a:gd name="T50" fmla="*/ 824 w 856"/>
                <a:gd name="T51" fmla="*/ 420 h 1157"/>
                <a:gd name="T52" fmla="*/ 814 w 856"/>
                <a:gd name="T53" fmla="*/ 420 h 1157"/>
                <a:gd name="T54" fmla="*/ 797 w 856"/>
                <a:gd name="T55" fmla="*/ 418 h 1157"/>
                <a:gd name="T56" fmla="*/ 777 w 856"/>
                <a:gd name="T57" fmla="*/ 405 h 1157"/>
                <a:gd name="T58" fmla="*/ 776 w 856"/>
                <a:gd name="T59" fmla="*/ 406 h 1157"/>
                <a:gd name="T60" fmla="*/ 764 w 856"/>
                <a:gd name="T61" fmla="*/ 260 h 1157"/>
                <a:gd name="T62" fmla="*/ 813 w 856"/>
                <a:gd name="T63" fmla="*/ 204 h 1157"/>
                <a:gd name="T64" fmla="*/ 433 w 856"/>
                <a:gd name="T65"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6" h="1157">
                  <a:moveTo>
                    <a:pt x="433" y="0"/>
                  </a:moveTo>
                  <a:cubicBezTo>
                    <a:pt x="433" y="0"/>
                    <a:pt x="433" y="0"/>
                    <a:pt x="433" y="0"/>
                  </a:cubicBezTo>
                  <a:cubicBezTo>
                    <a:pt x="334" y="0"/>
                    <a:pt x="0" y="23"/>
                    <a:pt x="0" y="424"/>
                  </a:cubicBezTo>
                  <a:cubicBezTo>
                    <a:pt x="0" y="426"/>
                    <a:pt x="0" y="429"/>
                    <a:pt x="0" y="431"/>
                  </a:cubicBezTo>
                  <a:cubicBezTo>
                    <a:pt x="231" y="431"/>
                    <a:pt x="231" y="431"/>
                    <a:pt x="231" y="431"/>
                  </a:cubicBezTo>
                  <a:cubicBezTo>
                    <a:pt x="231" y="431"/>
                    <a:pt x="231" y="431"/>
                    <a:pt x="231" y="431"/>
                  </a:cubicBezTo>
                  <a:cubicBezTo>
                    <a:pt x="231" y="431"/>
                    <a:pt x="231" y="431"/>
                    <a:pt x="231" y="431"/>
                  </a:cubicBezTo>
                  <a:cubicBezTo>
                    <a:pt x="231" y="431"/>
                    <a:pt x="231" y="431"/>
                    <a:pt x="231" y="431"/>
                  </a:cubicBezTo>
                  <a:cubicBezTo>
                    <a:pt x="231" y="430"/>
                    <a:pt x="232" y="237"/>
                    <a:pt x="433" y="234"/>
                  </a:cubicBezTo>
                  <a:cubicBezTo>
                    <a:pt x="434" y="234"/>
                    <a:pt x="435" y="234"/>
                    <a:pt x="437" y="234"/>
                  </a:cubicBezTo>
                  <a:cubicBezTo>
                    <a:pt x="539" y="234"/>
                    <a:pt x="592" y="301"/>
                    <a:pt x="614" y="353"/>
                  </a:cubicBezTo>
                  <a:cubicBezTo>
                    <a:pt x="624" y="378"/>
                    <a:pt x="629" y="403"/>
                    <a:pt x="629" y="429"/>
                  </a:cubicBezTo>
                  <a:cubicBezTo>
                    <a:pt x="629" y="468"/>
                    <a:pt x="618" y="506"/>
                    <a:pt x="597" y="540"/>
                  </a:cubicBezTo>
                  <a:cubicBezTo>
                    <a:pt x="567" y="590"/>
                    <a:pt x="509" y="636"/>
                    <a:pt x="414" y="642"/>
                  </a:cubicBezTo>
                  <a:cubicBezTo>
                    <a:pt x="414" y="642"/>
                    <a:pt x="414" y="642"/>
                    <a:pt x="414" y="642"/>
                  </a:cubicBezTo>
                  <a:cubicBezTo>
                    <a:pt x="406" y="643"/>
                    <a:pt x="399" y="643"/>
                    <a:pt x="391" y="643"/>
                  </a:cubicBezTo>
                  <a:cubicBezTo>
                    <a:pt x="368" y="643"/>
                    <a:pt x="344" y="641"/>
                    <a:pt x="317" y="636"/>
                  </a:cubicBezTo>
                  <a:cubicBezTo>
                    <a:pt x="317" y="1157"/>
                    <a:pt x="317" y="1157"/>
                    <a:pt x="317" y="1157"/>
                  </a:cubicBezTo>
                  <a:cubicBezTo>
                    <a:pt x="545" y="1157"/>
                    <a:pt x="545" y="1157"/>
                    <a:pt x="545" y="1157"/>
                  </a:cubicBezTo>
                  <a:cubicBezTo>
                    <a:pt x="545" y="852"/>
                    <a:pt x="545" y="852"/>
                    <a:pt x="545" y="852"/>
                  </a:cubicBezTo>
                  <a:cubicBezTo>
                    <a:pt x="545" y="852"/>
                    <a:pt x="545" y="852"/>
                    <a:pt x="545" y="852"/>
                  </a:cubicBezTo>
                  <a:cubicBezTo>
                    <a:pt x="545" y="852"/>
                    <a:pt x="802" y="785"/>
                    <a:pt x="856" y="518"/>
                  </a:cubicBezTo>
                  <a:cubicBezTo>
                    <a:pt x="845" y="514"/>
                    <a:pt x="841" y="505"/>
                    <a:pt x="841" y="497"/>
                  </a:cubicBezTo>
                  <a:cubicBezTo>
                    <a:pt x="842" y="489"/>
                    <a:pt x="850" y="484"/>
                    <a:pt x="850" y="484"/>
                  </a:cubicBezTo>
                  <a:cubicBezTo>
                    <a:pt x="826" y="419"/>
                    <a:pt x="826" y="419"/>
                    <a:pt x="826" y="419"/>
                  </a:cubicBezTo>
                  <a:cubicBezTo>
                    <a:pt x="825" y="420"/>
                    <a:pt x="824" y="420"/>
                    <a:pt x="824" y="420"/>
                  </a:cubicBezTo>
                  <a:cubicBezTo>
                    <a:pt x="820" y="420"/>
                    <a:pt x="817" y="420"/>
                    <a:pt x="814" y="420"/>
                  </a:cubicBezTo>
                  <a:cubicBezTo>
                    <a:pt x="808" y="420"/>
                    <a:pt x="802" y="419"/>
                    <a:pt x="797" y="418"/>
                  </a:cubicBezTo>
                  <a:cubicBezTo>
                    <a:pt x="790" y="416"/>
                    <a:pt x="779" y="411"/>
                    <a:pt x="777" y="405"/>
                  </a:cubicBezTo>
                  <a:cubicBezTo>
                    <a:pt x="776" y="406"/>
                    <a:pt x="776" y="406"/>
                    <a:pt x="776" y="406"/>
                  </a:cubicBezTo>
                  <a:cubicBezTo>
                    <a:pt x="776" y="406"/>
                    <a:pt x="746" y="329"/>
                    <a:pt x="764" y="260"/>
                  </a:cubicBezTo>
                  <a:cubicBezTo>
                    <a:pt x="770" y="238"/>
                    <a:pt x="794" y="218"/>
                    <a:pt x="813" y="204"/>
                  </a:cubicBezTo>
                  <a:cubicBezTo>
                    <a:pt x="721" y="43"/>
                    <a:pt x="529" y="0"/>
                    <a:pt x="433"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8">
              <a:extLst>
                <a:ext uri="{FF2B5EF4-FFF2-40B4-BE49-F238E27FC236}">
                  <a16:creationId xmlns:a16="http://schemas.microsoft.com/office/drawing/2014/main" id="{720AA291-6254-44AB-96A4-024E1FBBD7FE}"/>
                </a:ext>
              </a:extLst>
            </p:cNvPr>
            <p:cNvSpPr>
              <a:spLocks noChangeArrowheads="1"/>
            </p:cNvSpPr>
            <p:nvPr/>
          </p:nvSpPr>
          <p:spPr bwMode="auto">
            <a:xfrm>
              <a:off x="1853" y="3652"/>
              <a:ext cx="550" cy="515"/>
            </a:xfrm>
            <a:prstGeom prst="rect">
              <a:avLst/>
            </a:prstGeom>
            <a:solidFill>
              <a:srgbClr val="E8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9">
              <a:extLst>
                <a:ext uri="{FF2B5EF4-FFF2-40B4-BE49-F238E27FC236}">
                  <a16:creationId xmlns:a16="http://schemas.microsoft.com/office/drawing/2014/main" id="{66A65B76-F636-4FDA-A5A8-73F577ECA878}"/>
                </a:ext>
              </a:extLst>
            </p:cNvPr>
            <p:cNvSpPr>
              <a:spLocks noChangeArrowheads="1"/>
            </p:cNvSpPr>
            <p:nvPr/>
          </p:nvSpPr>
          <p:spPr bwMode="auto">
            <a:xfrm>
              <a:off x="1853" y="3652"/>
              <a:ext cx="550"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AE4AAC32-B9B0-4D73-944B-BF168ECFDE50}"/>
                </a:ext>
              </a:extLst>
            </p:cNvPr>
            <p:cNvSpPr>
              <a:spLocks/>
            </p:cNvSpPr>
            <p:nvPr/>
          </p:nvSpPr>
          <p:spPr bwMode="auto">
            <a:xfrm>
              <a:off x="1853" y="3652"/>
              <a:ext cx="550" cy="515"/>
            </a:xfrm>
            <a:custGeom>
              <a:avLst/>
              <a:gdLst>
                <a:gd name="T0" fmla="*/ 550 w 550"/>
                <a:gd name="T1" fmla="*/ 0 h 515"/>
                <a:gd name="T2" fmla="*/ 237 w 550"/>
                <a:gd name="T3" fmla="*/ 0 h 515"/>
                <a:gd name="T4" fmla="*/ 232 w 550"/>
                <a:gd name="T5" fmla="*/ 0 h 515"/>
                <a:gd name="T6" fmla="*/ 0 w 550"/>
                <a:gd name="T7" fmla="*/ 0 h 515"/>
                <a:gd name="T8" fmla="*/ 0 w 550"/>
                <a:gd name="T9" fmla="*/ 515 h 515"/>
                <a:gd name="T10" fmla="*/ 550 w 550"/>
                <a:gd name="T11" fmla="*/ 515 h 515"/>
                <a:gd name="T12" fmla="*/ 550 w 550"/>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550" h="515">
                  <a:moveTo>
                    <a:pt x="550" y="0"/>
                  </a:moveTo>
                  <a:lnTo>
                    <a:pt x="237" y="0"/>
                  </a:lnTo>
                  <a:lnTo>
                    <a:pt x="232" y="0"/>
                  </a:lnTo>
                  <a:lnTo>
                    <a:pt x="0" y="0"/>
                  </a:lnTo>
                  <a:lnTo>
                    <a:pt x="0" y="515"/>
                  </a:lnTo>
                  <a:lnTo>
                    <a:pt x="550" y="515"/>
                  </a:lnTo>
                  <a:lnTo>
                    <a:pt x="550" y="0"/>
                  </a:lnTo>
                  <a:close/>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2BD1AA48-2DDD-4F25-8C0E-6689CDAA820A}"/>
                </a:ext>
              </a:extLst>
            </p:cNvPr>
            <p:cNvSpPr>
              <a:spLocks/>
            </p:cNvSpPr>
            <p:nvPr/>
          </p:nvSpPr>
          <p:spPr bwMode="auto">
            <a:xfrm>
              <a:off x="1853" y="3652"/>
              <a:ext cx="550" cy="515"/>
            </a:xfrm>
            <a:custGeom>
              <a:avLst/>
              <a:gdLst>
                <a:gd name="T0" fmla="*/ 550 w 550"/>
                <a:gd name="T1" fmla="*/ 0 h 515"/>
                <a:gd name="T2" fmla="*/ 237 w 550"/>
                <a:gd name="T3" fmla="*/ 0 h 515"/>
                <a:gd name="T4" fmla="*/ 232 w 550"/>
                <a:gd name="T5" fmla="*/ 0 h 515"/>
                <a:gd name="T6" fmla="*/ 0 w 550"/>
                <a:gd name="T7" fmla="*/ 0 h 515"/>
                <a:gd name="T8" fmla="*/ 0 w 550"/>
                <a:gd name="T9" fmla="*/ 515 h 515"/>
                <a:gd name="T10" fmla="*/ 550 w 550"/>
                <a:gd name="T11" fmla="*/ 515 h 515"/>
                <a:gd name="T12" fmla="*/ 550 w 550"/>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550" h="515">
                  <a:moveTo>
                    <a:pt x="550" y="0"/>
                  </a:moveTo>
                  <a:lnTo>
                    <a:pt x="237" y="0"/>
                  </a:lnTo>
                  <a:lnTo>
                    <a:pt x="232" y="0"/>
                  </a:lnTo>
                  <a:lnTo>
                    <a:pt x="0" y="0"/>
                  </a:lnTo>
                  <a:lnTo>
                    <a:pt x="0" y="515"/>
                  </a:lnTo>
                  <a:lnTo>
                    <a:pt x="550" y="515"/>
                  </a:lnTo>
                  <a:lnTo>
                    <a:pt x="5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E27E1E0A-D35D-45FF-AC36-D7AF7BFC30FE}"/>
                </a:ext>
              </a:extLst>
            </p:cNvPr>
            <p:cNvSpPr>
              <a:spLocks/>
            </p:cNvSpPr>
            <p:nvPr/>
          </p:nvSpPr>
          <p:spPr bwMode="auto">
            <a:xfrm>
              <a:off x="1648" y="1202"/>
              <a:ext cx="544" cy="465"/>
            </a:xfrm>
            <a:custGeom>
              <a:avLst/>
              <a:gdLst>
                <a:gd name="T0" fmla="*/ 229 w 229"/>
                <a:gd name="T1" fmla="*/ 3 h 196"/>
                <a:gd name="T2" fmla="*/ 225 w 229"/>
                <a:gd name="T3" fmla="*/ 3 h 196"/>
                <a:gd name="T4" fmla="*/ 216 w 229"/>
                <a:gd name="T5" fmla="*/ 2 h 196"/>
                <a:gd name="T6" fmla="*/ 179 w 229"/>
                <a:gd name="T7" fmla="*/ 3 h 196"/>
                <a:gd name="T8" fmla="*/ 127 w 229"/>
                <a:gd name="T9" fmla="*/ 16 h 196"/>
                <a:gd name="T10" fmla="*/ 98 w 229"/>
                <a:gd name="T11" fmla="*/ 28 h 196"/>
                <a:gd name="T12" fmla="*/ 69 w 229"/>
                <a:gd name="T13" fmla="*/ 47 h 196"/>
                <a:gd name="T14" fmla="*/ 46 w 229"/>
                <a:gd name="T15" fmla="*/ 71 h 196"/>
                <a:gd name="T16" fmla="*/ 29 w 229"/>
                <a:gd name="T17" fmla="*/ 98 h 196"/>
                <a:gd name="T18" fmla="*/ 8 w 229"/>
                <a:gd name="T19" fmla="*/ 147 h 196"/>
                <a:gd name="T20" fmla="*/ 1 w 229"/>
                <a:gd name="T21" fmla="*/ 183 h 196"/>
                <a:gd name="T22" fmla="*/ 0 w 229"/>
                <a:gd name="T23" fmla="*/ 193 h 196"/>
                <a:gd name="T24" fmla="*/ 0 w 229"/>
                <a:gd name="T25" fmla="*/ 196 h 196"/>
                <a:gd name="T26" fmla="*/ 0 w 229"/>
                <a:gd name="T27" fmla="*/ 193 h 196"/>
                <a:gd name="T28" fmla="*/ 0 w 229"/>
                <a:gd name="T29" fmla="*/ 183 h 196"/>
                <a:gd name="T30" fmla="*/ 6 w 229"/>
                <a:gd name="T31" fmla="*/ 147 h 196"/>
                <a:gd name="T32" fmla="*/ 27 w 229"/>
                <a:gd name="T33" fmla="*/ 97 h 196"/>
                <a:gd name="T34" fmla="*/ 44 w 229"/>
                <a:gd name="T35" fmla="*/ 70 h 196"/>
                <a:gd name="T36" fmla="*/ 68 w 229"/>
                <a:gd name="T37" fmla="*/ 45 h 196"/>
                <a:gd name="T38" fmla="*/ 97 w 229"/>
                <a:gd name="T39" fmla="*/ 26 h 196"/>
                <a:gd name="T40" fmla="*/ 126 w 229"/>
                <a:gd name="T41" fmla="*/ 14 h 196"/>
                <a:gd name="T42" fmla="*/ 179 w 229"/>
                <a:gd name="T43" fmla="*/ 2 h 196"/>
                <a:gd name="T44" fmla="*/ 216 w 229"/>
                <a:gd name="T45" fmla="*/ 1 h 196"/>
                <a:gd name="T46" fmla="*/ 225 w 229"/>
                <a:gd name="T47" fmla="*/ 2 h 196"/>
                <a:gd name="T48" fmla="*/ 229 w 229"/>
                <a:gd name="T49" fmla="*/ 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196">
                  <a:moveTo>
                    <a:pt x="229" y="3"/>
                  </a:moveTo>
                  <a:cubicBezTo>
                    <a:pt x="229" y="3"/>
                    <a:pt x="228" y="3"/>
                    <a:pt x="225" y="3"/>
                  </a:cubicBezTo>
                  <a:cubicBezTo>
                    <a:pt x="223" y="3"/>
                    <a:pt x="220" y="2"/>
                    <a:pt x="216" y="2"/>
                  </a:cubicBezTo>
                  <a:cubicBezTo>
                    <a:pt x="207" y="1"/>
                    <a:pt x="194" y="2"/>
                    <a:pt x="179" y="3"/>
                  </a:cubicBezTo>
                  <a:cubicBezTo>
                    <a:pt x="164" y="5"/>
                    <a:pt x="146" y="9"/>
                    <a:pt x="127" y="16"/>
                  </a:cubicBezTo>
                  <a:cubicBezTo>
                    <a:pt x="117" y="19"/>
                    <a:pt x="108" y="23"/>
                    <a:pt x="98" y="28"/>
                  </a:cubicBezTo>
                  <a:cubicBezTo>
                    <a:pt x="88" y="33"/>
                    <a:pt x="78" y="39"/>
                    <a:pt x="69" y="47"/>
                  </a:cubicBezTo>
                  <a:cubicBezTo>
                    <a:pt x="60" y="54"/>
                    <a:pt x="53" y="63"/>
                    <a:pt x="46" y="71"/>
                  </a:cubicBezTo>
                  <a:cubicBezTo>
                    <a:pt x="39" y="80"/>
                    <a:pt x="34" y="89"/>
                    <a:pt x="29" y="98"/>
                  </a:cubicBezTo>
                  <a:cubicBezTo>
                    <a:pt x="19" y="116"/>
                    <a:pt x="12" y="133"/>
                    <a:pt x="8" y="147"/>
                  </a:cubicBezTo>
                  <a:cubicBezTo>
                    <a:pt x="4" y="162"/>
                    <a:pt x="2" y="174"/>
                    <a:pt x="1" y="183"/>
                  </a:cubicBezTo>
                  <a:cubicBezTo>
                    <a:pt x="0" y="187"/>
                    <a:pt x="0" y="191"/>
                    <a:pt x="0" y="193"/>
                  </a:cubicBezTo>
                  <a:cubicBezTo>
                    <a:pt x="0" y="195"/>
                    <a:pt x="0" y="196"/>
                    <a:pt x="0" y="196"/>
                  </a:cubicBezTo>
                  <a:cubicBezTo>
                    <a:pt x="0" y="196"/>
                    <a:pt x="0" y="195"/>
                    <a:pt x="0" y="193"/>
                  </a:cubicBezTo>
                  <a:cubicBezTo>
                    <a:pt x="0" y="191"/>
                    <a:pt x="0" y="187"/>
                    <a:pt x="0" y="183"/>
                  </a:cubicBezTo>
                  <a:cubicBezTo>
                    <a:pt x="1" y="174"/>
                    <a:pt x="2" y="162"/>
                    <a:pt x="6" y="147"/>
                  </a:cubicBezTo>
                  <a:cubicBezTo>
                    <a:pt x="10" y="132"/>
                    <a:pt x="17" y="115"/>
                    <a:pt x="27" y="97"/>
                  </a:cubicBezTo>
                  <a:cubicBezTo>
                    <a:pt x="32" y="88"/>
                    <a:pt x="38" y="79"/>
                    <a:pt x="44" y="70"/>
                  </a:cubicBezTo>
                  <a:cubicBezTo>
                    <a:pt x="51" y="61"/>
                    <a:pt x="59" y="53"/>
                    <a:pt x="68" y="45"/>
                  </a:cubicBezTo>
                  <a:cubicBezTo>
                    <a:pt x="77" y="38"/>
                    <a:pt x="87" y="31"/>
                    <a:pt x="97" y="26"/>
                  </a:cubicBezTo>
                  <a:cubicBezTo>
                    <a:pt x="107" y="21"/>
                    <a:pt x="117" y="17"/>
                    <a:pt x="126" y="14"/>
                  </a:cubicBezTo>
                  <a:cubicBezTo>
                    <a:pt x="146" y="7"/>
                    <a:pt x="164" y="4"/>
                    <a:pt x="179" y="2"/>
                  </a:cubicBezTo>
                  <a:cubicBezTo>
                    <a:pt x="194" y="0"/>
                    <a:pt x="207" y="0"/>
                    <a:pt x="216" y="1"/>
                  </a:cubicBezTo>
                  <a:cubicBezTo>
                    <a:pt x="220" y="1"/>
                    <a:pt x="223" y="2"/>
                    <a:pt x="225" y="2"/>
                  </a:cubicBezTo>
                  <a:cubicBezTo>
                    <a:pt x="228" y="3"/>
                    <a:pt x="229" y="3"/>
                    <a:pt x="229" y="3"/>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D67D43D8-83E7-422C-AE6C-E774E9E85736}"/>
                </a:ext>
              </a:extLst>
            </p:cNvPr>
            <p:cNvSpPr>
              <a:spLocks/>
            </p:cNvSpPr>
            <p:nvPr/>
          </p:nvSpPr>
          <p:spPr bwMode="auto">
            <a:xfrm>
              <a:off x="2092" y="651"/>
              <a:ext cx="926" cy="461"/>
            </a:xfrm>
            <a:custGeom>
              <a:avLst/>
              <a:gdLst>
                <a:gd name="T0" fmla="*/ 390 w 390"/>
                <a:gd name="T1" fmla="*/ 194 h 194"/>
                <a:gd name="T2" fmla="*/ 389 w 390"/>
                <a:gd name="T3" fmla="*/ 193 h 194"/>
                <a:gd name="T4" fmla="*/ 387 w 390"/>
                <a:gd name="T5" fmla="*/ 190 h 194"/>
                <a:gd name="T6" fmla="*/ 380 w 390"/>
                <a:gd name="T7" fmla="*/ 179 h 194"/>
                <a:gd name="T8" fmla="*/ 374 w 390"/>
                <a:gd name="T9" fmla="*/ 171 h 194"/>
                <a:gd name="T10" fmla="*/ 367 w 390"/>
                <a:gd name="T11" fmla="*/ 163 h 194"/>
                <a:gd name="T12" fmla="*/ 359 w 390"/>
                <a:gd name="T13" fmla="*/ 153 h 194"/>
                <a:gd name="T14" fmla="*/ 348 w 390"/>
                <a:gd name="T15" fmla="*/ 142 h 194"/>
                <a:gd name="T16" fmla="*/ 337 w 390"/>
                <a:gd name="T17" fmla="*/ 131 h 194"/>
                <a:gd name="T18" fmla="*/ 324 w 390"/>
                <a:gd name="T19" fmla="*/ 119 h 194"/>
                <a:gd name="T20" fmla="*/ 318 w 390"/>
                <a:gd name="T21" fmla="*/ 113 h 194"/>
                <a:gd name="T22" fmla="*/ 310 w 390"/>
                <a:gd name="T23" fmla="*/ 107 h 194"/>
                <a:gd name="T24" fmla="*/ 294 w 390"/>
                <a:gd name="T25" fmla="*/ 95 h 194"/>
                <a:gd name="T26" fmla="*/ 219 w 390"/>
                <a:gd name="T27" fmla="*/ 50 h 194"/>
                <a:gd name="T28" fmla="*/ 198 w 390"/>
                <a:gd name="T29" fmla="*/ 41 h 194"/>
                <a:gd name="T30" fmla="*/ 177 w 390"/>
                <a:gd name="T31" fmla="*/ 32 h 194"/>
                <a:gd name="T32" fmla="*/ 156 w 390"/>
                <a:gd name="T33" fmla="*/ 25 h 194"/>
                <a:gd name="T34" fmla="*/ 136 w 390"/>
                <a:gd name="T35" fmla="*/ 19 h 194"/>
                <a:gd name="T36" fmla="*/ 117 w 390"/>
                <a:gd name="T37" fmla="*/ 14 h 194"/>
                <a:gd name="T38" fmla="*/ 99 w 390"/>
                <a:gd name="T39" fmla="*/ 10 h 194"/>
                <a:gd name="T40" fmla="*/ 82 w 390"/>
                <a:gd name="T41" fmla="*/ 7 h 194"/>
                <a:gd name="T42" fmla="*/ 66 w 390"/>
                <a:gd name="T43" fmla="*/ 5 h 194"/>
                <a:gd name="T44" fmla="*/ 39 w 390"/>
                <a:gd name="T45" fmla="*/ 2 h 194"/>
                <a:gd name="T46" fmla="*/ 27 w 390"/>
                <a:gd name="T47" fmla="*/ 1 h 194"/>
                <a:gd name="T48" fmla="*/ 18 w 390"/>
                <a:gd name="T49" fmla="*/ 1 h 194"/>
                <a:gd name="T50" fmla="*/ 4 w 390"/>
                <a:gd name="T51" fmla="*/ 0 h 194"/>
                <a:gd name="T52" fmla="*/ 1 w 390"/>
                <a:gd name="T53" fmla="*/ 0 h 194"/>
                <a:gd name="T54" fmla="*/ 0 w 390"/>
                <a:gd name="T55" fmla="*/ 0 h 194"/>
                <a:gd name="T56" fmla="*/ 1 w 390"/>
                <a:gd name="T57" fmla="*/ 0 h 194"/>
                <a:gd name="T58" fmla="*/ 4 w 390"/>
                <a:gd name="T59" fmla="*/ 0 h 194"/>
                <a:gd name="T60" fmla="*/ 18 w 390"/>
                <a:gd name="T61" fmla="*/ 0 h 194"/>
                <a:gd name="T62" fmla="*/ 27 w 390"/>
                <a:gd name="T63" fmla="*/ 0 h 194"/>
                <a:gd name="T64" fmla="*/ 39 w 390"/>
                <a:gd name="T65" fmla="*/ 1 h 194"/>
                <a:gd name="T66" fmla="*/ 66 w 390"/>
                <a:gd name="T67" fmla="*/ 3 h 194"/>
                <a:gd name="T68" fmla="*/ 82 w 390"/>
                <a:gd name="T69" fmla="*/ 6 h 194"/>
                <a:gd name="T70" fmla="*/ 99 w 390"/>
                <a:gd name="T71" fmla="*/ 9 h 194"/>
                <a:gd name="T72" fmla="*/ 118 w 390"/>
                <a:gd name="T73" fmla="*/ 12 h 194"/>
                <a:gd name="T74" fmla="*/ 137 w 390"/>
                <a:gd name="T75" fmla="*/ 17 h 194"/>
                <a:gd name="T76" fmla="*/ 157 w 390"/>
                <a:gd name="T77" fmla="*/ 23 h 194"/>
                <a:gd name="T78" fmla="*/ 177 w 390"/>
                <a:gd name="T79" fmla="*/ 30 h 194"/>
                <a:gd name="T80" fmla="*/ 198 w 390"/>
                <a:gd name="T81" fmla="*/ 39 h 194"/>
                <a:gd name="T82" fmla="*/ 220 w 390"/>
                <a:gd name="T83" fmla="*/ 48 h 194"/>
                <a:gd name="T84" fmla="*/ 296 w 390"/>
                <a:gd name="T85" fmla="*/ 93 h 194"/>
                <a:gd name="T86" fmla="*/ 311 w 390"/>
                <a:gd name="T87" fmla="*/ 105 h 194"/>
                <a:gd name="T88" fmla="*/ 319 w 390"/>
                <a:gd name="T89" fmla="*/ 111 h 194"/>
                <a:gd name="T90" fmla="*/ 326 w 390"/>
                <a:gd name="T91" fmla="*/ 118 h 194"/>
                <a:gd name="T92" fmla="*/ 338 w 390"/>
                <a:gd name="T93" fmla="*/ 129 h 194"/>
                <a:gd name="T94" fmla="*/ 350 w 390"/>
                <a:gd name="T95" fmla="*/ 141 h 194"/>
                <a:gd name="T96" fmla="*/ 360 w 390"/>
                <a:gd name="T97" fmla="*/ 152 h 194"/>
                <a:gd name="T98" fmla="*/ 368 w 390"/>
                <a:gd name="T99" fmla="*/ 162 h 194"/>
                <a:gd name="T100" fmla="*/ 375 w 390"/>
                <a:gd name="T101" fmla="*/ 171 h 194"/>
                <a:gd name="T102" fmla="*/ 380 w 390"/>
                <a:gd name="T103" fmla="*/ 179 h 194"/>
                <a:gd name="T104" fmla="*/ 387 w 390"/>
                <a:gd name="T105" fmla="*/ 190 h 194"/>
                <a:gd name="T106" fmla="*/ 389 w 390"/>
                <a:gd name="T107" fmla="*/ 193 h 194"/>
                <a:gd name="T108" fmla="*/ 390 w 390"/>
                <a:gd name="T10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0" h="194">
                  <a:moveTo>
                    <a:pt x="390" y="194"/>
                  </a:moveTo>
                  <a:cubicBezTo>
                    <a:pt x="390" y="194"/>
                    <a:pt x="390" y="193"/>
                    <a:pt x="389" y="193"/>
                  </a:cubicBezTo>
                  <a:cubicBezTo>
                    <a:pt x="389" y="192"/>
                    <a:pt x="388" y="191"/>
                    <a:pt x="387" y="190"/>
                  </a:cubicBezTo>
                  <a:cubicBezTo>
                    <a:pt x="385" y="187"/>
                    <a:pt x="383" y="184"/>
                    <a:pt x="380" y="179"/>
                  </a:cubicBezTo>
                  <a:cubicBezTo>
                    <a:pt x="378" y="177"/>
                    <a:pt x="376" y="174"/>
                    <a:pt x="374" y="171"/>
                  </a:cubicBezTo>
                  <a:cubicBezTo>
                    <a:pt x="372" y="169"/>
                    <a:pt x="369" y="166"/>
                    <a:pt x="367" y="163"/>
                  </a:cubicBezTo>
                  <a:cubicBezTo>
                    <a:pt x="364" y="160"/>
                    <a:pt x="361" y="156"/>
                    <a:pt x="359" y="153"/>
                  </a:cubicBezTo>
                  <a:cubicBezTo>
                    <a:pt x="356" y="149"/>
                    <a:pt x="352" y="146"/>
                    <a:pt x="348" y="142"/>
                  </a:cubicBezTo>
                  <a:cubicBezTo>
                    <a:pt x="345" y="138"/>
                    <a:pt x="341" y="134"/>
                    <a:pt x="337" y="131"/>
                  </a:cubicBezTo>
                  <a:cubicBezTo>
                    <a:pt x="333" y="127"/>
                    <a:pt x="329" y="123"/>
                    <a:pt x="324" y="119"/>
                  </a:cubicBezTo>
                  <a:cubicBezTo>
                    <a:pt x="322" y="117"/>
                    <a:pt x="320" y="115"/>
                    <a:pt x="318" y="113"/>
                  </a:cubicBezTo>
                  <a:cubicBezTo>
                    <a:pt x="315" y="111"/>
                    <a:pt x="313" y="109"/>
                    <a:pt x="310" y="107"/>
                  </a:cubicBezTo>
                  <a:cubicBezTo>
                    <a:pt x="305" y="103"/>
                    <a:pt x="300" y="99"/>
                    <a:pt x="294" y="95"/>
                  </a:cubicBezTo>
                  <a:cubicBezTo>
                    <a:pt x="273" y="79"/>
                    <a:pt x="247" y="64"/>
                    <a:pt x="219" y="50"/>
                  </a:cubicBezTo>
                  <a:cubicBezTo>
                    <a:pt x="212" y="47"/>
                    <a:pt x="205" y="44"/>
                    <a:pt x="198" y="41"/>
                  </a:cubicBezTo>
                  <a:cubicBezTo>
                    <a:pt x="191" y="38"/>
                    <a:pt x="184" y="35"/>
                    <a:pt x="177" y="32"/>
                  </a:cubicBezTo>
                  <a:cubicBezTo>
                    <a:pt x="170" y="30"/>
                    <a:pt x="163" y="28"/>
                    <a:pt x="156" y="25"/>
                  </a:cubicBezTo>
                  <a:cubicBezTo>
                    <a:pt x="149" y="23"/>
                    <a:pt x="143" y="21"/>
                    <a:pt x="136" y="19"/>
                  </a:cubicBezTo>
                  <a:cubicBezTo>
                    <a:pt x="130" y="18"/>
                    <a:pt x="123" y="16"/>
                    <a:pt x="117" y="14"/>
                  </a:cubicBezTo>
                  <a:cubicBezTo>
                    <a:pt x="111" y="13"/>
                    <a:pt x="105" y="12"/>
                    <a:pt x="99" y="10"/>
                  </a:cubicBezTo>
                  <a:cubicBezTo>
                    <a:pt x="93" y="9"/>
                    <a:pt x="87" y="8"/>
                    <a:pt x="82" y="7"/>
                  </a:cubicBezTo>
                  <a:cubicBezTo>
                    <a:pt x="76" y="6"/>
                    <a:pt x="71" y="6"/>
                    <a:pt x="66" y="5"/>
                  </a:cubicBezTo>
                  <a:cubicBezTo>
                    <a:pt x="56" y="3"/>
                    <a:pt x="47" y="3"/>
                    <a:pt x="39" y="2"/>
                  </a:cubicBezTo>
                  <a:cubicBezTo>
                    <a:pt x="34" y="2"/>
                    <a:pt x="31" y="1"/>
                    <a:pt x="27" y="1"/>
                  </a:cubicBezTo>
                  <a:cubicBezTo>
                    <a:pt x="24" y="1"/>
                    <a:pt x="21" y="1"/>
                    <a:pt x="18" y="1"/>
                  </a:cubicBezTo>
                  <a:cubicBezTo>
                    <a:pt x="12" y="1"/>
                    <a:pt x="8" y="0"/>
                    <a:pt x="4" y="0"/>
                  </a:cubicBezTo>
                  <a:cubicBezTo>
                    <a:pt x="3" y="0"/>
                    <a:pt x="2" y="0"/>
                    <a:pt x="1" y="0"/>
                  </a:cubicBezTo>
                  <a:cubicBezTo>
                    <a:pt x="0" y="0"/>
                    <a:pt x="0" y="0"/>
                    <a:pt x="0" y="0"/>
                  </a:cubicBezTo>
                  <a:cubicBezTo>
                    <a:pt x="0" y="0"/>
                    <a:pt x="0" y="0"/>
                    <a:pt x="1" y="0"/>
                  </a:cubicBezTo>
                  <a:cubicBezTo>
                    <a:pt x="2" y="0"/>
                    <a:pt x="3" y="0"/>
                    <a:pt x="4" y="0"/>
                  </a:cubicBezTo>
                  <a:cubicBezTo>
                    <a:pt x="8" y="0"/>
                    <a:pt x="12" y="0"/>
                    <a:pt x="18" y="0"/>
                  </a:cubicBezTo>
                  <a:cubicBezTo>
                    <a:pt x="21" y="0"/>
                    <a:pt x="24" y="0"/>
                    <a:pt x="27" y="0"/>
                  </a:cubicBezTo>
                  <a:cubicBezTo>
                    <a:pt x="31" y="0"/>
                    <a:pt x="35" y="0"/>
                    <a:pt x="39" y="1"/>
                  </a:cubicBezTo>
                  <a:cubicBezTo>
                    <a:pt x="47" y="1"/>
                    <a:pt x="56" y="2"/>
                    <a:pt x="66" y="3"/>
                  </a:cubicBezTo>
                  <a:cubicBezTo>
                    <a:pt x="71" y="4"/>
                    <a:pt x="77" y="5"/>
                    <a:pt x="82" y="6"/>
                  </a:cubicBezTo>
                  <a:cubicBezTo>
                    <a:pt x="88" y="6"/>
                    <a:pt x="93" y="8"/>
                    <a:pt x="99" y="9"/>
                  </a:cubicBezTo>
                  <a:cubicBezTo>
                    <a:pt x="105" y="10"/>
                    <a:pt x="111" y="11"/>
                    <a:pt x="118" y="12"/>
                  </a:cubicBezTo>
                  <a:cubicBezTo>
                    <a:pt x="124" y="14"/>
                    <a:pt x="130" y="16"/>
                    <a:pt x="137" y="17"/>
                  </a:cubicBezTo>
                  <a:cubicBezTo>
                    <a:pt x="144" y="19"/>
                    <a:pt x="150" y="21"/>
                    <a:pt x="157" y="23"/>
                  </a:cubicBezTo>
                  <a:cubicBezTo>
                    <a:pt x="164" y="26"/>
                    <a:pt x="171" y="28"/>
                    <a:pt x="177" y="30"/>
                  </a:cubicBezTo>
                  <a:cubicBezTo>
                    <a:pt x="184" y="33"/>
                    <a:pt x="191" y="36"/>
                    <a:pt x="198" y="39"/>
                  </a:cubicBezTo>
                  <a:cubicBezTo>
                    <a:pt x="205" y="42"/>
                    <a:pt x="213" y="45"/>
                    <a:pt x="220" y="48"/>
                  </a:cubicBezTo>
                  <a:cubicBezTo>
                    <a:pt x="248" y="62"/>
                    <a:pt x="274" y="77"/>
                    <a:pt x="296" y="93"/>
                  </a:cubicBezTo>
                  <a:cubicBezTo>
                    <a:pt x="301" y="97"/>
                    <a:pt x="306" y="102"/>
                    <a:pt x="311" y="105"/>
                  </a:cubicBezTo>
                  <a:cubicBezTo>
                    <a:pt x="314" y="107"/>
                    <a:pt x="316" y="109"/>
                    <a:pt x="319" y="111"/>
                  </a:cubicBezTo>
                  <a:cubicBezTo>
                    <a:pt x="321" y="113"/>
                    <a:pt x="323" y="116"/>
                    <a:pt x="326" y="118"/>
                  </a:cubicBezTo>
                  <a:cubicBezTo>
                    <a:pt x="330" y="122"/>
                    <a:pt x="334" y="126"/>
                    <a:pt x="338" y="129"/>
                  </a:cubicBezTo>
                  <a:cubicBezTo>
                    <a:pt x="342" y="133"/>
                    <a:pt x="346" y="137"/>
                    <a:pt x="350" y="141"/>
                  </a:cubicBezTo>
                  <a:cubicBezTo>
                    <a:pt x="353" y="145"/>
                    <a:pt x="357" y="148"/>
                    <a:pt x="360" y="152"/>
                  </a:cubicBezTo>
                  <a:cubicBezTo>
                    <a:pt x="362" y="155"/>
                    <a:pt x="365" y="159"/>
                    <a:pt x="368" y="162"/>
                  </a:cubicBezTo>
                  <a:cubicBezTo>
                    <a:pt x="370" y="165"/>
                    <a:pt x="373" y="168"/>
                    <a:pt x="375" y="171"/>
                  </a:cubicBezTo>
                  <a:cubicBezTo>
                    <a:pt x="377" y="174"/>
                    <a:pt x="379" y="176"/>
                    <a:pt x="380" y="179"/>
                  </a:cubicBezTo>
                  <a:cubicBezTo>
                    <a:pt x="383" y="183"/>
                    <a:pt x="386" y="187"/>
                    <a:pt x="387" y="190"/>
                  </a:cubicBezTo>
                  <a:cubicBezTo>
                    <a:pt x="388" y="191"/>
                    <a:pt x="389" y="192"/>
                    <a:pt x="389" y="193"/>
                  </a:cubicBezTo>
                  <a:cubicBezTo>
                    <a:pt x="390" y="193"/>
                    <a:pt x="390" y="194"/>
                    <a:pt x="390" y="19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FB32D823-B65A-4ED1-B816-E81B03D720F0}"/>
                </a:ext>
              </a:extLst>
            </p:cNvPr>
            <p:cNvSpPr>
              <a:spLocks/>
            </p:cNvSpPr>
            <p:nvPr/>
          </p:nvSpPr>
          <p:spPr bwMode="auto">
            <a:xfrm>
              <a:off x="2399" y="2289"/>
              <a:ext cx="562" cy="387"/>
            </a:xfrm>
            <a:custGeom>
              <a:avLst/>
              <a:gdLst>
                <a:gd name="T0" fmla="*/ 237 w 237"/>
                <a:gd name="T1" fmla="*/ 0 h 163"/>
                <a:gd name="T2" fmla="*/ 235 w 237"/>
                <a:gd name="T3" fmla="*/ 2 h 163"/>
                <a:gd name="T4" fmla="*/ 230 w 237"/>
                <a:gd name="T5" fmla="*/ 9 h 163"/>
                <a:gd name="T6" fmla="*/ 221 w 237"/>
                <a:gd name="T7" fmla="*/ 19 h 163"/>
                <a:gd name="T8" fmla="*/ 209 w 237"/>
                <a:gd name="T9" fmla="*/ 32 h 163"/>
                <a:gd name="T10" fmla="*/ 194 w 237"/>
                <a:gd name="T11" fmla="*/ 47 h 163"/>
                <a:gd name="T12" fmla="*/ 175 w 237"/>
                <a:gd name="T13" fmla="*/ 64 h 163"/>
                <a:gd name="T14" fmla="*/ 131 w 237"/>
                <a:gd name="T15" fmla="*/ 99 h 163"/>
                <a:gd name="T16" fmla="*/ 82 w 237"/>
                <a:gd name="T17" fmla="*/ 129 h 163"/>
                <a:gd name="T18" fmla="*/ 60 w 237"/>
                <a:gd name="T19" fmla="*/ 140 h 163"/>
                <a:gd name="T20" fmla="*/ 40 w 237"/>
                <a:gd name="T21" fmla="*/ 149 h 163"/>
                <a:gd name="T22" fmla="*/ 24 w 237"/>
                <a:gd name="T23" fmla="*/ 155 h 163"/>
                <a:gd name="T24" fmla="*/ 11 w 237"/>
                <a:gd name="T25" fmla="*/ 160 h 163"/>
                <a:gd name="T26" fmla="*/ 3 w 237"/>
                <a:gd name="T27" fmla="*/ 162 h 163"/>
                <a:gd name="T28" fmla="*/ 0 w 237"/>
                <a:gd name="T29" fmla="*/ 163 h 163"/>
                <a:gd name="T30" fmla="*/ 3 w 237"/>
                <a:gd name="T31" fmla="*/ 162 h 163"/>
                <a:gd name="T32" fmla="*/ 11 w 237"/>
                <a:gd name="T33" fmla="*/ 159 h 163"/>
                <a:gd name="T34" fmla="*/ 23 w 237"/>
                <a:gd name="T35" fmla="*/ 154 h 163"/>
                <a:gd name="T36" fmla="*/ 40 w 237"/>
                <a:gd name="T37" fmla="*/ 147 h 163"/>
                <a:gd name="T38" fmla="*/ 59 w 237"/>
                <a:gd name="T39" fmla="*/ 138 h 163"/>
                <a:gd name="T40" fmla="*/ 81 w 237"/>
                <a:gd name="T41" fmla="*/ 127 h 163"/>
                <a:gd name="T42" fmla="*/ 129 w 237"/>
                <a:gd name="T43" fmla="*/ 97 h 163"/>
                <a:gd name="T44" fmla="*/ 174 w 237"/>
                <a:gd name="T45" fmla="*/ 63 h 163"/>
                <a:gd name="T46" fmla="*/ 193 w 237"/>
                <a:gd name="T47" fmla="*/ 46 h 163"/>
                <a:gd name="T48" fmla="*/ 208 w 237"/>
                <a:gd name="T49" fmla="*/ 31 h 163"/>
                <a:gd name="T50" fmla="*/ 220 w 237"/>
                <a:gd name="T51" fmla="*/ 18 h 163"/>
                <a:gd name="T52" fmla="*/ 229 w 237"/>
                <a:gd name="T53" fmla="*/ 8 h 163"/>
                <a:gd name="T54" fmla="*/ 235 w 237"/>
                <a:gd name="T55" fmla="*/ 2 h 163"/>
                <a:gd name="T56" fmla="*/ 237 w 237"/>
                <a:gd name="T5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163">
                  <a:moveTo>
                    <a:pt x="237" y="0"/>
                  </a:moveTo>
                  <a:cubicBezTo>
                    <a:pt x="237" y="0"/>
                    <a:pt x="236" y="1"/>
                    <a:pt x="235" y="2"/>
                  </a:cubicBezTo>
                  <a:cubicBezTo>
                    <a:pt x="234" y="4"/>
                    <a:pt x="232" y="6"/>
                    <a:pt x="230" y="9"/>
                  </a:cubicBezTo>
                  <a:cubicBezTo>
                    <a:pt x="227" y="12"/>
                    <a:pt x="225" y="15"/>
                    <a:pt x="221" y="19"/>
                  </a:cubicBezTo>
                  <a:cubicBezTo>
                    <a:pt x="218" y="23"/>
                    <a:pt x="214" y="27"/>
                    <a:pt x="209" y="32"/>
                  </a:cubicBezTo>
                  <a:cubicBezTo>
                    <a:pt x="204" y="37"/>
                    <a:pt x="199" y="42"/>
                    <a:pt x="194" y="47"/>
                  </a:cubicBezTo>
                  <a:cubicBezTo>
                    <a:pt x="188" y="53"/>
                    <a:pt x="182" y="58"/>
                    <a:pt x="175" y="64"/>
                  </a:cubicBezTo>
                  <a:cubicBezTo>
                    <a:pt x="162" y="76"/>
                    <a:pt x="147" y="88"/>
                    <a:pt x="131" y="99"/>
                  </a:cubicBezTo>
                  <a:cubicBezTo>
                    <a:pt x="114" y="110"/>
                    <a:pt x="97" y="120"/>
                    <a:pt x="82" y="129"/>
                  </a:cubicBezTo>
                  <a:cubicBezTo>
                    <a:pt x="74" y="133"/>
                    <a:pt x="67" y="137"/>
                    <a:pt x="60" y="140"/>
                  </a:cubicBezTo>
                  <a:cubicBezTo>
                    <a:pt x="53" y="143"/>
                    <a:pt x="46" y="146"/>
                    <a:pt x="40" y="149"/>
                  </a:cubicBezTo>
                  <a:cubicBezTo>
                    <a:pt x="34" y="151"/>
                    <a:pt x="28" y="153"/>
                    <a:pt x="24" y="155"/>
                  </a:cubicBezTo>
                  <a:cubicBezTo>
                    <a:pt x="19" y="157"/>
                    <a:pt x="14" y="158"/>
                    <a:pt x="11" y="160"/>
                  </a:cubicBezTo>
                  <a:cubicBezTo>
                    <a:pt x="8" y="161"/>
                    <a:pt x="5" y="162"/>
                    <a:pt x="3" y="162"/>
                  </a:cubicBezTo>
                  <a:cubicBezTo>
                    <a:pt x="1" y="163"/>
                    <a:pt x="0" y="163"/>
                    <a:pt x="0" y="163"/>
                  </a:cubicBezTo>
                  <a:cubicBezTo>
                    <a:pt x="0" y="163"/>
                    <a:pt x="1" y="163"/>
                    <a:pt x="3" y="162"/>
                  </a:cubicBezTo>
                  <a:cubicBezTo>
                    <a:pt x="5" y="161"/>
                    <a:pt x="7" y="160"/>
                    <a:pt x="11" y="159"/>
                  </a:cubicBezTo>
                  <a:cubicBezTo>
                    <a:pt x="14" y="158"/>
                    <a:pt x="18" y="156"/>
                    <a:pt x="23" y="154"/>
                  </a:cubicBezTo>
                  <a:cubicBezTo>
                    <a:pt x="28" y="152"/>
                    <a:pt x="34" y="150"/>
                    <a:pt x="40" y="147"/>
                  </a:cubicBezTo>
                  <a:cubicBezTo>
                    <a:pt x="46" y="145"/>
                    <a:pt x="52" y="142"/>
                    <a:pt x="59" y="138"/>
                  </a:cubicBezTo>
                  <a:cubicBezTo>
                    <a:pt x="66" y="135"/>
                    <a:pt x="73" y="131"/>
                    <a:pt x="81" y="127"/>
                  </a:cubicBezTo>
                  <a:cubicBezTo>
                    <a:pt x="96" y="119"/>
                    <a:pt x="113" y="109"/>
                    <a:pt x="129" y="97"/>
                  </a:cubicBezTo>
                  <a:cubicBezTo>
                    <a:pt x="146" y="86"/>
                    <a:pt x="161" y="74"/>
                    <a:pt x="174" y="63"/>
                  </a:cubicBezTo>
                  <a:cubicBezTo>
                    <a:pt x="181" y="57"/>
                    <a:pt x="187" y="52"/>
                    <a:pt x="193" y="46"/>
                  </a:cubicBezTo>
                  <a:cubicBezTo>
                    <a:pt x="198" y="41"/>
                    <a:pt x="203" y="36"/>
                    <a:pt x="208" y="31"/>
                  </a:cubicBezTo>
                  <a:cubicBezTo>
                    <a:pt x="213" y="26"/>
                    <a:pt x="217" y="22"/>
                    <a:pt x="220" y="18"/>
                  </a:cubicBezTo>
                  <a:cubicBezTo>
                    <a:pt x="224" y="14"/>
                    <a:pt x="227" y="11"/>
                    <a:pt x="229" y="8"/>
                  </a:cubicBezTo>
                  <a:cubicBezTo>
                    <a:pt x="231" y="6"/>
                    <a:pt x="233" y="3"/>
                    <a:pt x="235" y="2"/>
                  </a:cubicBezTo>
                  <a:cubicBezTo>
                    <a:pt x="236" y="0"/>
                    <a:pt x="237" y="0"/>
                    <a:pt x="237"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55">
              <a:extLst>
                <a:ext uri="{FF2B5EF4-FFF2-40B4-BE49-F238E27FC236}">
                  <a16:creationId xmlns:a16="http://schemas.microsoft.com/office/drawing/2014/main" id="{B82EFE85-7D5A-438F-B94D-20394FFA0A52}"/>
                </a:ext>
              </a:extLst>
            </p:cNvPr>
            <p:cNvSpPr>
              <a:spLocks noChangeArrowheads="1"/>
            </p:cNvSpPr>
            <p:nvPr/>
          </p:nvSpPr>
          <p:spPr bwMode="auto">
            <a:xfrm>
              <a:off x="2384" y="2674"/>
              <a:ext cx="5" cy="681"/>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56">
              <a:extLst>
                <a:ext uri="{FF2B5EF4-FFF2-40B4-BE49-F238E27FC236}">
                  <a16:creationId xmlns:a16="http://schemas.microsoft.com/office/drawing/2014/main" id="{1C4E19E5-7390-44B8-89D8-82173C206427}"/>
                </a:ext>
              </a:extLst>
            </p:cNvPr>
            <p:cNvSpPr>
              <a:spLocks noChangeArrowheads="1"/>
            </p:cNvSpPr>
            <p:nvPr/>
          </p:nvSpPr>
          <p:spPr bwMode="auto">
            <a:xfrm>
              <a:off x="2406" y="3654"/>
              <a:ext cx="5" cy="478"/>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81C9B18E-5F5D-46E5-82F7-311458C4C272}"/>
                </a:ext>
              </a:extLst>
            </p:cNvPr>
            <p:cNvSpPr>
              <a:spLocks/>
            </p:cNvSpPr>
            <p:nvPr/>
          </p:nvSpPr>
          <p:spPr bwMode="auto">
            <a:xfrm>
              <a:off x="2938" y="1504"/>
              <a:ext cx="278" cy="144"/>
            </a:xfrm>
            <a:custGeom>
              <a:avLst/>
              <a:gdLst>
                <a:gd name="T0" fmla="*/ 4 w 117"/>
                <a:gd name="T1" fmla="*/ 42 h 61"/>
                <a:gd name="T2" fmla="*/ 24 w 117"/>
                <a:gd name="T3" fmla="*/ 59 h 61"/>
                <a:gd name="T4" fmla="*/ 51 w 117"/>
                <a:gd name="T5" fmla="*/ 61 h 61"/>
                <a:gd name="T6" fmla="*/ 85 w 117"/>
                <a:gd name="T7" fmla="*/ 53 h 61"/>
                <a:gd name="T8" fmla="*/ 106 w 117"/>
                <a:gd name="T9" fmla="*/ 30 h 61"/>
                <a:gd name="T10" fmla="*/ 117 w 117"/>
                <a:gd name="T11" fmla="*/ 0 h 61"/>
                <a:gd name="T12" fmla="*/ 4 w 117"/>
                <a:gd name="T13" fmla="*/ 42 h 61"/>
              </a:gdLst>
              <a:ahLst/>
              <a:cxnLst>
                <a:cxn ang="0">
                  <a:pos x="T0" y="T1"/>
                </a:cxn>
                <a:cxn ang="0">
                  <a:pos x="T2" y="T3"/>
                </a:cxn>
                <a:cxn ang="0">
                  <a:pos x="T4" y="T5"/>
                </a:cxn>
                <a:cxn ang="0">
                  <a:pos x="T6" y="T7"/>
                </a:cxn>
                <a:cxn ang="0">
                  <a:pos x="T8" y="T9"/>
                </a:cxn>
                <a:cxn ang="0">
                  <a:pos x="T10" y="T11"/>
                </a:cxn>
                <a:cxn ang="0">
                  <a:pos x="T12" y="T13"/>
                </a:cxn>
              </a:cxnLst>
              <a:rect l="0" t="0" r="r" b="b"/>
              <a:pathLst>
                <a:path w="117" h="61">
                  <a:moveTo>
                    <a:pt x="4" y="42"/>
                  </a:moveTo>
                  <a:cubicBezTo>
                    <a:pt x="0" y="50"/>
                    <a:pt x="15" y="56"/>
                    <a:pt x="24" y="59"/>
                  </a:cubicBezTo>
                  <a:cubicBezTo>
                    <a:pt x="32" y="61"/>
                    <a:pt x="42" y="61"/>
                    <a:pt x="51" y="61"/>
                  </a:cubicBezTo>
                  <a:cubicBezTo>
                    <a:pt x="62" y="60"/>
                    <a:pt x="75" y="59"/>
                    <a:pt x="85" y="53"/>
                  </a:cubicBezTo>
                  <a:cubicBezTo>
                    <a:pt x="94" y="48"/>
                    <a:pt x="101" y="39"/>
                    <a:pt x="106" y="30"/>
                  </a:cubicBezTo>
                  <a:cubicBezTo>
                    <a:pt x="111" y="20"/>
                    <a:pt x="114" y="10"/>
                    <a:pt x="117" y="0"/>
                  </a:cubicBezTo>
                  <a:cubicBezTo>
                    <a:pt x="117" y="0"/>
                    <a:pt x="22" y="6"/>
                    <a:pt x="4" y="42"/>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2D904C6B-CEE9-4EB4-B8F0-7DDD0FAADA6B}"/>
                </a:ext>
              </a:extLst>
            </p:cNvPr>
            <p:cNvSpPr>
              <a:spLocks/>
            </p:cNvSpPr>
            <p:nvPr/>
          </p:nvSpPr>
          <p:spPr bwMode="auto">
            <a:xfrm>
              <a:off x="2947" y="1553"/>
              <a:ext cx="117" cy="95"/>
            </a:xfrm>
            <a:custGeom>
              <a:avLst/>
              <a:gdLst>
                <a:gd name="T0" fmla="*/ 34 w 49"/>
                <a:gd name="T1" fmla="*/ 0 h 40"/>
                <a:gd name="T2" fmla="*/ 19 w 49"/>
                <a:gd name="T3" fmla="*/ 11 h 40"/>
                <a:gd name="T4" fmla="*/ 0 w 49"/>
                <a:gd name="T5" fmla="*/ 25 h 40"/>
                <a:gd name="T6" fmla="*/ 20 w 49"/>
                <a:gd name="T7" fmla="*/ 38 h 40"/>
                <a:gd name="T8" fmla="*/ 37 w 49"/>
                <a:gd name="T9" fmla="*/ 40 h 40"/>
                <a:gd name="T10" fmla="*/ 47 w 49"/>
                <a:gd name="T11" fmla="*/ 40 h 40"/>
                <a:gd name="T12" fmla="*/ 49 w 49"/>
                <a:gd name="T13" fmla="*/ 39 h 40"/>
                <a:gd name="T14" fmla="*/ 34 w 49"/>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0">
                  <a:moveTo>
                    <a:pt x="34" y="0"/>
                  </a:moveTo>
                  <a:cubicBezTo>
                    <a:pt x="29" y="3"/>
                    <a:pt x="24" y="7"/>
                    <a:pt x="19" y="11"/>
                  </a:cubicBezTo>
                  <a:cubicBezTo>
                    <a:pt x="0" y="25"/>
                    <a:pt x="0" y="25"/>
                    <a:pt x="0" y="25"/>
                  </a:cubicBezTo>
                  <a:cubicBezTo>
                    <a:pt x="2" y="31"/>
                    <a:pt x="13" y="36"/>
                    <a:pt x="20" y="38"/>
                  </a:cubicBezTo>
                  <a:cubicBezTo>
                    <a:pt x="25" y="39"/>
                    <a:pt x="31" y="40"/>
                    <a:pt x="37" y="40"/>
                  </a:cubicBezTo>
                  <a:cubicBezTo>
                    <a:pt x="40" y="40"/>
                    <a:pt x="43" y="40"/>
                    <a:pt x="47" y="40"/>
                  </a:cubicBezTo>
                  <a:cubicBezTo>
                    <a:pt x="47" y="40"/>
                    <a:pt x="48" y="40"/>
                    <a:pt x="49" y="39"/>
                  </a:cubicBezTo>
                  <a:cubicBezTo>
                    <a:pt x="34" y="0"/>
                    <a:pt x="34" y="0"/>
                    <a:pt x="34" y="0"/>
                  </a:cubicBezTo>
                </a:path>
              </a:pathLst>
            </a:custGeom>
            <a:solidFill>
              <a:srgbClr val="8B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7C7E1198-0EA9-452A-81A2-9228203E4647}"/>
                </a:ext>
              </a:extLst>
            </p:cNvPr>
            <p:cNvSpPr>
              <a:spLocks/>
            </p:cNvSpPr>
            <p:nvPr/>
          </p:nvSpPr>
          <p:spPr bwMode="auto">
            <a:xfrm>
              <a:off x="3567" y="1475"/>
              <a:ext cx="247" cy="107"/>
            </a:xfrm>
            <a:custGeom>
              <a:avLst/>
              <a:gdLst>
                <a:gd name="T0" fmla="*/ 6 w 104"/>
                <a:gd name="T1" fmla="*/ 28 h 45"/>
                <a:gd name="T2" fmla="*/ 59 w 104"/>
                <a:gd name="T3" fmla="*/ 45 h 45"/>
                <a:gd name="T4" fmla="*/ 85 w 104"/>
                <a:gd name="T5" fmla="*/ 37 h 45"/>
                <a:gd name="T6" fmla="*/ 93 w 104"/>
                <a:gd name="T7" fmla="*/ 28 h 45"/>
                <a:gd name="T8" fmla="*/ 100 w 104"/>
                <a:gd name="T9" fmla="*/ 22 h 45"/>
                <a:gd name="T10" fmla="*/ 103 w 104"/>
                <a:gd name="T11" fmla="*/ 15 h 45"/>
                <a:gd name="T12" fmla="*/ 98 w 104"/>
                <a:gd name="T13" fmla="*/ 6 h 45"/>
                <a:gd name="T14" fmla="*/ 61 w 104"/>
                <a:gd name="T15" fmla="*/ 0 h 45"/>
                <a:gd name="T16" fmla="*/ 25 w 104"/>
                <a:gd name="T17" fmla="*/ 8 h 45"/>
                <a:gd name="T18" fmla="*/ 0 w 104"/>
                <a:gd name="T19" fmla="*/ 24 h 45"/>
                <a:gd name="T20" fmla="*/ 6 w 104"/>
                <a:gd name="T21"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5">
                  <a:moveTo>
                    <a:pt x="6" y="28"/>
                  </a:moveTo>
                  <a:cubicBezTo>
                    <a:pt x="22" y="39"/>
                    <a:pt x="41" y="45"/>
                    <a:pt x="59" y="45"/>
                  </a:cubicBezTo>
                  <a:cubicBezTo>
                    <a:pt x="69" y="45"/>
                    <a:pt x="78" y="43"/>
                    <a:pt x="85" y="37"/>
                  </a:cubicBezTo>
                  <a:cubicBezTo>
                    <a:pt x="88" y="34"/>
                    <a:pt x="90" y="30"/>
                    <a:pt x="93" y="28"/>
                  </a:cubicBezTo>
                  <a:cubicBezTo>
                    <a:pt x="96" y="26"/>
                    <a:pt x="98" y="24"/>
                    <a:pt x="100" y="22"/>
                  </a:cubicBezTo>
                  <a:cubicBezTo>
                    <a:pt x="102" y="20"/>
                    <a:pt x="104" y="18"/>
                    <a:pt x="103" y="15"/>
                  </a:cubicBezTo>
                  <a:cubicBezTo>
                    <a:pt x="102" y="12"/>
                    <a:pt x="100" y="7"/>
                    <a:pt x="98" y="6"/>
                  </a:cubicBezTo>
                  <a:cubicBezTo>
                    <a:pt x="87" y="0"/>
                    <a:pt x="74" y="0"/>
                    <a:pt x="61" y="0"/>
                  </a:cubicBezTo>
                  <a:cubicBezTo>
                    <a:pt x="49" y="1"/>
                    <a:pt x="37" y="4"/>
                    <a:pt x="25" y="8"/>
                  </a:cubicBezTo>
                  <a:cubicBezTo>
                    <a:pt x="15" y="11"/>
                    <a:pt x="5" y="15"/>
                    <a:pt x="0" y="24"/>
                  </a:cubicBezTo>
                  <a:cubicBezTo>
                    <a:pt x="6" y="28"/>
                    <a:pt x="6" y="28"/>
                    <a:pt x="6" y="28"/>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3">
              <a:extLst>
                <a:ext uri="{FF2B5EF4-FFF2-40B4-BE49-F238E27FC236}">
                  <a16:creationId xmlns:a16="http://schemas.microsoft.com/office/drawing/2014/main" id="{D5206EB6-E2F5-45C6-9555-4093DC23BD44}"/>
                </a:ext>
              </a:extLst>
            </p:cNvPr>
            <p:cNvSpPr>
              <a:spLocks/>
            </p:cNvSpPr>
            <p:nvPr/>
          </p:nvSpPr>
          <p:spPr bwMode="auto">
            <a:xfrm>
              <a:off x="3166" y="1720"/>
              <a:ext cx="403" cy="64"/>
            </a:xfrm>
            <a:custGeom>
              <a:avLst/>
              <a:gdLst>
                <a:gd name="T0" fmla="*/ 42 w 170"/>
                <a:gd name="T1" fmla="*/ 0 h 27"/>
                <a:gd name="T2" fmla="*/ 28 w 170"/>
                <a:gd name="T3" fmla="*/ 2 h 27"/>
                <a:gd name="T4" fmla="*/ 0 w 170"/>
                <a:gd name="T5" fmla="*/ 23 h 27"/>
                <a:gd name="T6" fmla="*/ 3 w 170"/>
                <a:gd name="T7" fmla="*/ 25 h 27"/>
                <a:gd name="T8" fmla="*/ 13 w 170"/>
                <a:gd name="T9" fmla="*/ 27 h 27"/>
                <a:gd name="T10" fmla="*/ 53 w 170"/>
                <a:gd name="T11" fmla="*/ 19 h 27"/>
                <a:gd name="T12" fmla="*/ 59 w 170"/>
                <a:gd name="T13" fmla="*/ 18 h 27"/>
                <a:gd name="T14" fmla="*/ 86 w 170"/>
                <a:gd name="T15" fmla="*/ 22 h 27"/>
                <a:gd name="T16" fmla="*/ 126 w 170"/>
                <a:gd name="T17" fmla="*/ 25 h 27"/>
                <a:gd name="T18" fmla="*/ 154 w 170"/>
                <a:gd name="T19" fmla="*/ 23 h 27"/>
                <a:gd name="T20" fmla="*/ 164 w 170"/>
                <a:gd name="T21" fmla="*/ 21 h 27"/>
                <a:gd name="T22" fmla="*/ 169 w 170"/>
                <a:gd name="T23" fmla="*/ 11 h 27"/>
                <a:gd name="T24" fmla="*/ 56 w 170"/>
                <a:gd name="T25" fmla="*/ 1 h 27"/>
                <a:gd name="T26" fmla="*/ 42 w 170"/>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7">
                  <a:moveTo>
                    <a:pt x="42" y="0"/>
                  </a:moveTo>
                  <a:cubicBezTo>
                    <a:pt x="37" y="0"/>
                    <a:pt x="33" y="0"/>
                    <a:pt x="28" y="2"/>
                  </a:cubicBezTo>
                  <a:cubicBezTo>
                    <a:pt x="17" y="5"/>
                    <a:pt x="8" y="14"/>
                    <a:pt x="0" y="23"/>
                  </a:cubicBezTo>
                  <a:cubicBezTo>
                    <a:pt x="3" y="25"/>
                    <a:pt x="3" y="25"/>
                    <a:pt x="3" y="25"/>
                  </a:cubicBezTo>
                  <a:cubicBezTo>
                    <a:pt x="6" y="26"/>
                    <a:pt x="9" y="27"/>
                    <a:pt x="13" y="27"/>
                  </a:cubicBezTo>
                  <a:cubicBezTo>
                    <a:pt x="26" y="27"/>
                    <a:pt x="39" y="20"/>
                    <a:pt x="53" y="19"/>
                  </a:cubicBezTo>
                  <a:cubicBezTo>
                    <a:pt x="55" y="18"/>
                    <a:pt x="57" y="18"/>
                    <a:pt x="59" y="18"/>
                  </a:cubicBezTo>
                  <a:cubicBezTo>
                    <a:pt x="68" y="18"/>
                    <a:pt x="77" y="20"/>
                    <a:pt x="86" y="22"/>
                  </a:cubicBezTo>
                  <a:cubicBezTo>
                    <a:pt x="99" y="24"/>
                    <a:pt x="113" y="25"/>
                    <a:pt x="126" y="25"/>
                  </a:cubicBezTo>
                  <a:cubicBezTo>
                    <a:pt x="136" y="25"/>
                    <a:pt x="145" y="24"/>
                    <a:pt x="154" y="23"/>
                  </a:cubicBezTo>
                  <a:cubicBezTo>
                    <a:pt x="158" y="23"/>
                    <a:pt x="161" y="23"/>
                    <a:pt x="164" y="21"/>
                  </a:cubicBezTo>
                  <a:cubicBezTo>
                    <a:pt x="167" y="19"/>
                    <a:pt x="170" y="14"/>
                    <a:pt x="169" y="11"/>
                  </a:cubicBezTo>
                  <a:cubicBezTo>
                    <a:pt x="132" y="7"/>
                    <a:pt x="94" y="5"/>
                    <a:pt x="56" y="1"/>
                  </a:cubicBezTo>
                  <a:cubicBezTo>
                    <a:pt x="52" y="0"/>
                    <a:pt x="47" y="0"/>
                    <a:pt x="42" y="0"/>
                  </a:cubicBezTo>
                </a:path>
              </a:pathLst>
            </a:custGeom>
            <a:solidFill>
              <a:srgbClr val="8B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5">
              <a:extLst>
                <a:ext uri="{FF2B5EF4-FFF2-40B4-BE49-F238E27FC236}">
                  <a16:creationId xmlns:a16="http://schemas.microsoft.com/office/drawing/2014/main" id="{35DD6DC3-5F6E-4333-9D28-5EEAA3E36379}"/>
                </a:ext>
              </a:extLst>
            </p:cNvPr>
            <p:cNvSpPr>
              <a:spLocks/>
            </p:cNvSpPr>
            <p:nvPr/>
          </p:nvSpPr>
          <p:spPr bwMode="auto">
            <a:xfrm>
              <a:off x="3132" y="1318"/>
              <a:ext cx="34" cy="114"/>
            </a:xfrm>
            <a:custGeom>
              <a:avLst/>
              <a:gdLst>
                <a:gd name="T0" fmla="*/ 13 w 14"/>
                <a:gd name="T1" fmla="*/ 48 h 48"/>
                <a:gd name="T2" fmla="*/ 6 w 14"/>
                <a:gd name="T3" fmla="*/ 24 h 48"/>
                <a:gd name="T4" fmla="*/ 1 w 14"/>
                <a:gd name="T5" fmla="*/ 0 h 48"/>
                <a:gd name="T6" fmla="*/ 8 w 14"/>
                <a:gd name="T7" fmla="*/ 24 h 48"/>
                <a:gd name="T8" fmla="*/ 13 w 14"/>
                <a:gd name="T9" fmla="*/ 48 h 48"/>
              </a:gdLst>
              <a:ahLst/>
              <a:cxnLst>
                <a:cxn ang="0">
                  <a:pos x="T0" y="T1"/>
                </a:cxn>
                <a:cxn ang="0">
                  <a:pos x="T2" y="T3"/>
                </a:cxn>
                <a:cxn ang="0">
                  <a:pos x="T4" y="T5"/>
                </a:cxn>
                <a:cxn ang="0">
                  <a:pos x="T6" y="T7"/>
                </a:cxn>
                <a:cxn ang="0">
                  <a:pos x="T8" y="T9"/>
                </a:cxn>
              </a:cxnLst>
              <a:rect l="0" t="0" r="r" b="b"/>
              <a:pathLst>
                <a:path w="14" h="48">
                  <a:moveTo>
                    <a:pt x="13" y="48"/>
                  </a:moveTo>
                  <a:cubicBezTo>
                    <a:pt x="13" y="48"/>
                    <a:pt x="10" y="38"/>
                    <a:pt x="6" y="24"/>
                  </a:cubicBezTo>
                  <a:cubicBezTo>
                    <a:pt x="2" y="11"/>
                    <a:pt x="0" y="0"/>
                    <a:pt x="1" y="0"/>
                  </a:cubicBezTo>
                  <a:cubicBezTo>
                    <a:pt x="1" y="0"/>
                    <a:pt x="4" y="10"/>
                    <a:pt x="8" y="24"/>
                  </a:cubicBezTo>
                  <a:cubicBezTo>
                    <a:pt x="12" y="37"/>
                    <a:pt x="14" y="48"/>
                    <a:pt x="13" y="4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6">
              <a:extLst>
                <a:ext uri="{FF2B5EF4-FFF2-40B4-BE49-F238E27FC236}">
                  <a16:creationId xmlns:a16="http://schemas.microsoft.com/office/drawing/2014/main" id="{50EC8B1D-8306-400F-B0AF-A2A8D44A1E97}"/>
                </a:ext>
              </a:extLst>
            </p:cNvPr>
            <p:cNvSpPr>
              <a:spLocks/>
            </p:cNvSpPr>
            <p:nvPr/>
          </p:nvSpPr>
          <p:spPr bwMode="auto">
            <a:xfrm>
              <a:off x="3510" y="1266"/>
              <a:ext cx="88" cy="299"/>
            </a:xfrm>
            <a:custGeom>
              <a:avLst/>
              <a:gdLst>
                <a:gd name="T0" fmla="*/ 0 w 37"/>
                <a:gd name="T1" fmla="*/ 0 h 126"/>
                <a:gd name="T2" fmla="*/ 4 w 37"/>
                <a:gd name="T3" fmla="*/ 3 h 126"/>
                <a:gd name="T4" fmla="*/ 14 w 37"/>
                <a:gd name="T5" fmla="*/ 14 h 126"/>
                <a:gd name="T6" fmla="*/ 35 w 37"/>
                <a:gd name="T7" fmla="*/ 58 h 126"/>
                <a:gd name="T8" fmla="*/ 36 w 37"/>
                <a:gd name="T9" fmla="*/ 84 h 126"/>
                <a:gd name="T10" fmla="*/ 33 w 37"/>
                <a:gd name="T11" fmla="*/ 106 h 126"/>
                <a:gd name="T12" fmla="*/ 31 w 37"/>
                <a:gd name="T13" fmla="*/ 120 h 126"/>
                <a:gd name="T14" fmla="*/ 30 w 37"/>
                <a:gd name="T15" fmla="*/ 126 h 126"/>
                <a:gd name="T16" fmla="*/ 30 w 37"/>
                <a:gd name="T17" fmla="*/ 120 h 126"/>
                <a:gd name="T18" fmla="*/ 31 w 37"/>
                <a:gd name="T19" fmla="*/ 106 h 126"/>
                <a:gd name="T20" fmla="*/ 34 w 37"/>
                <a:gd name="T21" fmla="*/ 84 h 126"/>
                <a:gd name="T22" fmla="*/ 33 w 37"/>
                <a:gd name="T23" fmla="*/ 58 h 126"/>
                <a:gd name="T24" fmla="*/ 13 w 37"/>
                <a:gd name="T25" fmla="*/ 15 h 126"/>
                <a:gd name="T26" fmla="*/ 0 w 37"/>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26">
                  <a:moveTo>
                    <a:pt x="0" y="0"/>
                  </a:moveTo>
                  <a:cubicBezTo>
                    <a:pt x="0" y="0"/>
                    <a:pt x="1" y="1"/>
                    <a:pt x="4" y="3"/>
                  </a:cubicBezTo>
                  <a:cubicBezTo>
                    <a:pt x="6" y="6"/>
                    <a:pt x="10" y="9"/>
                    <a:pt x="14" y="14"/>
                  </a:cubicBezTo>
                  <a:cubicBezTo>
                    <a:pt x="22" y="24"/>
                    <a:pt x="31" y="39"/>
                    <a:pt x="35" y="58"/>
                  </a:cubicBezTo>
                  <a:cubicBezTo>
                    <a:pt x="37" y="67"/>
                    <a:pt x="37" y="76"/>
                    <a:pt x="36" y="84"/>
                  </a:cubicBezTo>
                  <a:cubicBezTo>
                    <a:pt x="35" y="93"/>
                    <a:pt x="34" y="100"/>
                    <a:pt x="33" y="106"/>
                  </a:cubicBezTo>
                  <a:cubicBezTo>
                    <a:pt x="32" y="112"/>
                    <a:pt x="31" y="117"/>
                    <a:pt x="31" y="120"/>
                  </a:cubicBezTo>
                  <a:cubicBezTo>
                    <a:pt x="30" y="124"/>
                    <a:pt x="30" y="126"/>
                    <a:pt x="30" y="126"/>
                  </a:cubicBezTo>
                  <a:cubicBezTo>
                    <a:pt x="30" y="126"/>
                    <a:pt x="30" y="124"/>
                    <a:pt x="30" y="120"/>
                  </a:cubicBezTo>
                  <a:cubicBezTo>
                    <a:pt x="30" y="117"/>
                    <a:pt x="30" y="112"/>
                    <a:pt x="31" y="106"/>
                  </a:cubicBezTo>
                  <a:cubicBezTo>
                    <a:pt x="32" y="100"/>
                    <a:pt x="34" y="92"/>
                    <a:pt x="34" y="84"/>
                  </a:cubicBezTo>
                  <a:cubicBezTo>
                    <a:pt x="35" y="76"/>
                    <a:pt x="35" y="67"/>
                    <a:pt x="33" y="58"/>
                  </a:cubicBezTo>
                  <a:cubicBezTo>
                    <a:pt x="29" y="40"/>
                    <a:pt x="20" y="25"/>
                    <a:pt x="13" y="15"/>
                  </a:cubicBezTo>
                  <a:cubicBezTo>
                    <a:pt x="5" y="5"/>
                    <a:pt x="0" y="0"/>
                    <a:pt x="0"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7">
              <a:extLst>
                <a:ext uri="{FF2B5EF4-FFF2-40B4-BE49-F238E27FC236}">
                  <a16:creationId xmlns:a16="http://schemas.microsoft.com/office/drawing/2014/main" id="{06B8E566-F31F-4221-A276-02202D4DE934}"/>
                </a:ext>
              </a:extLst>
            </p:cNvPr>
            <p:cNvSpPr>
              <a:spLocks/>
            </p:cNvSpPr>
            <p:nvPr/>
          </p:nvSpPr>
          <p:spPr bwMode="auto">
            <a:xfrm>
              <a:off x="3166" y="1784"/>
              <a:ext cx="247" cy="85"/>
            </a:xfrm>
            <a:custGeom>
              <a:avLst/>
              <a:gdLst>
                <a:gd name="T0" fmla="*/ 104 w 104"/>
                <a:gd name="T1" fmla="*/ 33 h 36"/>
                <a:gd name="T2" fmla="*/ 100 w 104"/>
                <a:gd name="T3" fmla="*/ 34 h 36"/>
                <a:gd name="T4" fmla="*/ 95 w 104"/>
                <a:gd name="T5" fmla="*/ 35 h 36"/>
                <a:gd name="T6" fmla="*/ 88 w 104"/>
                <a:gd name="T7" fmla="*/ 36 h 36"/>
                <a:gd name="T8" fmla="*/ 69 w 104"/>
                <a:gd name="T9" fmla="*/ 36 h 36"/>
                <a:gd name="T10" fmla="*/ 47 w 104"/>
                <a:gd name="T11" fmla="*/ 31 h 36"/>
                <a:gd name="T12" fmla="*/ 27 w 104"/>
                <a:gd name="T13" fmla="*/ 23 h 36"/>
                <a:gd name="T14" fmla="*/ 11 w 104"/>
                <a:gd name="T15" fmla="*/ 12 h 36"/>
                <a:gd name="T16" fmla="*/ 6 w 104"/>
                <a:gd name="T17" fmla="*/ 8 h 36"/>
                <a:gd name="T18" fmla="*/ 2 w 104"/>
                <a:gd name="T19" fmla="*/ 4 h 36"/>
                <a:gd name="T20" fmla="*/ 0 w 104"/>
                <a:gd name="T21" fmla="*/ 0 h 36"/>
                <a:gd name="T22" fmla="*/ 12 w 104"/>
                <a:gd name="T23" fmla="*/ 11 h 36"/>
                <a:gd name="T24" fmla="*/ 28 w 104"/>
                <a:gd name="T25" fmla="*/ 21 h 36"/>
                <a:gd name="T26" fmla="*/ 48 w 104"/>
                <a:gd name="T27" fmla="*/ 29 h 36"/>
                <a:gd name="T28" fmla="*/ 69 w 104"/>
                <a:gd name="T29" fmla="*/ 34 h 36"/>
                <a:gd name="T30" fmla="*/ 87 w 104"/>
                <a:gd name="T31" fmla="*/ 35 h 36"/>
                <a:gd name="T32" fmla="*/ 104 w 104"/>
                <a:gd name="T3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36">
                  <a:moveTo>
                    <a:pt x="104" y="33"/>
                  </a:moveTo>
                  <a:cubicBezTo>
                    <a:pt x="104" y="33"/>
                    <a:pt x="103" y="33"/>
                    <a:pt x="100" y="34"/>
                  </a:cubicBezTo>
                  <a:cubicBezTo>
                    <a:pt x="98" y="34"/>
                    <a:pt x="97" y="35"/>
                    <a:pt x="95" y="35"/>
                  </a:cubicBezTo>
                  <a:cubicBezTo>
                    <a:pt x="93" y="35"/>
                    <a:pt x="90" y="36"/>
                    <a:pt x="88" y="36"/>
                  </a:cubicBezTo>
                  <a:cubicBezTo>
                    <a:pt x="82" y="36"/>
                    <a:pt x="76" y="36"/>
                    <a:pt x="69" y="36"/>
                  </a:cubicBezTo>
                  <a:cubicBezTo>
                    <a:pt x="62" y="35"/>
                    <a:pt x="55" y="34"/>
                    <a:pt x="47" y="31"/>
                  </a:cubicBezTo>
                  <a:cubicBezTo>
                    <a:pt x="40" y="29"/>
                    <a:pt x="33" y="26"/>
                    <a:pt x="27" y="23"/>
                  </a:cubicBezTo>
                  <a:cubicBezTo>
                    <a:pt x="21" y="19"/>
                    <a:pt x="15" y="16"/>
                    <a:pt x="11" y="12"/>
                  </a:cubicBezTo>
                  <a:cubicBezTo>
                    <a:pt x="9" y="11"/>
                    <a:pt x="8" y="9"/>
                    <a:pt x="6" y="8"/>
                  </a:cubicBezTo>
                  <a:cubicBezTo>
                    <a:pt x="5" y="6"/>
                    <a:pt x="3" y="5"/>
                    <a:pt x="2" y="4"/>
                  </a:cubicBezTo>
                  <a:cubicBezTo>
                    <a:pt x="1" y="2"/>
                    <a:pt x="0" y="1"/>
                    <a:pt x="0" y="0"/>
                  </a:cubicBezTo>
                  <a:cubicBezTo>
                    <a:pt x="0" y="0"/>
                    <a:pt x="4" y="5"/>
                    <a:pt x="12" y="11"/>
                  </a:cubicBezTo>
                  <a:cubicBezTo>
                    <a:pt x="16" y="14"/>
                    <a:pt x="22" y="18"/>
                    <a:pt x="28" y="21"/>
                  </a:cubicBezTo>
                  <a:cubicBezTo>
                    <a:pt x="34" y="24"/>
                    <a:pt x="40" y="27"/>
                    <a:pt x="48" y="29"/>
                  </a:cubicBezTo>
                  <a:cubicBezTo>
                    <a:pt x="55" y="32"/>
                    <a:pt x="63" y="33"/>
                    <a:pt x="69" y="34"/>
                  </a:cubicBezTo>
                  <a:cubicBezTo>
                    <a:pt x="76" y="35"/>
                    <a:pt x="82" y="35"/>
                    <a:pt x="87" y="35"/>
                  </a:cubicBezTo>
                  <a:cubicBezTo>
                    <a:pt x="98" y="34"/>
                    <a:pt x="104" y="32"/>
                    <a:pt x="104" y="33"/>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8">
              <a:extLst>
                <a:ext uri="{FF2B5EF4-FFF2-40B4-BE49-F238E27FC236}">
                  <a16:creationId xmlns:a16="http://schemas.microsoft.com/office/drawing/2014/main" id="{8153F4D3-62A4-4D2D-983B-5132B183E412}"/>
                </a:ext>
              </a:extLst>
            </p:cNvPr>
            <p:cNvSpPr>
              <a:spLocks/>
            </p:cNvSpPr>
            <p:nvPr/>
          </p:nvSpPr>
          <p:spPr bwMode="auto">
            <a:xfrm>
              <a:off x="3529" y="1807"/>
              <a:ext cx="36" cy="86"/>
            </a:xfrm>
            <a:custGeom>
              <a:avLst/>
              <a:gdLst>
                <a:gd name="T0" fmla="*/ 13 w 15"/>
                <a:gd name="T1" fmla="*/ 0 h 36"/>
                <a:gd name="T2" fmla="*/ 14 w 15"/>
                <a:gd name="T3" fmla="*/ 6 h 36"/>
                <a:gd name="T4" fmla="*/ 13 w 15"/>
                <a:gd name="T5" fmla="*/ 20 h 36"/>
                <a:gd name="T6" fmla="*/ 5 w 15"/>
                <a:gd name="T7" fmla="*/ 33 h 36"/>
                <a:gd name="T8" fmla="*/ 0 w 15"/>
                <a:gd name="T9" fmla="*/ 36 h 36"/>
                <a:gd name="T10" fmla="*/ 4 w 15"/>
                <a:gd name="T11" fmla="*/ 32 h 36"/>
                <a:gd name="T12" fmla="*/ 11 w 15"/>
                <a:gd name="T13" fmla="*/ 20 h 36"/>
                <a:gd name="T14" fmla="*/ 13 w 1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6">
                  <a:moveTo>
                    <a:pt x="13" y="0"/>
                  </a:moveTo>
                  <a:cubicBezTo>
                    <a:pt x="13" y="0"/>
                    <a:pt x="14" y="2"/>
                    <a:pt x="14" y="6"/>
                  </a:cubicBezTo>
                  <a:cubicBezTo>
                    <a:pt x="15" y="10"/>
                    <a:pt x="15" y="15"/>
                    <a:pt x="13" y="20"/>
                  </a:cubicBezTo>
                  <a:cubicBezTo>
                    <a:pt x="12" y="26"/>
                    <a:pt x="8" y="30"/>
                    <a:pt x="5" y="33"/>
                  </a:cubicBezTo>
                  <a:cubicBezTo>
                    <a:pt x="2" y="35"/>
                    <a:pt x="0" y="36"/>
                    <a:pt x="0" y="36"/>
                  </a:cubicBezTo>
                  <a:cubicBezTo>
                    <a:pt x="0" y="36"/>
                    <a:pt x="2" y="34"/>
                    <a:pt x="4" y="32"/>
                  </a:cubicBezTo>
                  <a:cubicBezTo>
                    <a:pt x="7" y="29"/>
                    <a:pt x="10" y="25"/>
                    <a:pt x="11" y="20"/>
                  </a:cubicBezTo>
                  <a:cubicBezTo>
                    <a:pt x="14" y="9"/>
                    <a:pt x="12" y="0"/>
                    <a:pt x="13"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9">
              <a:extLst>
                <a:ext uri="{FF2B5EF4-FFF2-40B4-BE49-F238E27FC236}">
                  <a16:creationId xmlns:a16="http://schemas.microsoft.com/office/drawing/2014/main" id="{1E333612-9C42-4993-963A-822C6843ECFF}"/>
                </a:ext>
              </a:extLst>
            </p:cNvPr>
            <p:cNvSpPr>
              <a:spLocks/>
            </p:cNvSpPr>
            <p:nvPr/>
          </p:nvSpPr>
          <p:spPr bwMode="auto">
            <a:xfrm>
              <a:off x="3512" y="1841"/>
              <a:ext cx="24" cy="54"/>
            </a:xfrm>
            <a:custGeom>
              <a:avLst/>
              <a:gdLst>
                <a:gd name="T0" fmla="*/ 9 w 10"/>
                <a:gd name="T1" fmla="*/ 0 h 23"/>
                <a:gd name="T2" fmla="*/ 8 w 10"/>
                <a:gd name="T3" fmla="*/ 12 h 23"/>
                <a:gd name="T4" fmla="*/ 0 w 10"/>
                <a:gd name="T5" fmla="*/ 22 h 23"/>
                <a:gd name="T6" fmla="*/ 6 w 10"/>
                <a:gd name="T7" fmla="*/ 12 h 23"/>
                <a:gd name="T8" fmla="*/ 9 w 10"/>
                <a:gd name="T9" fmla="*/ 0 h 23"/>
              </a:gdLst>
              <a:ahLst/>
              <a:cxnLst>
                <a:cxn ang="0">
                  <a:pos x="T0" y="T1"/>
                </a:cxn>
                <a:cxn ang="0">
                  <a:pos x="T2" y="T3"/>
                </a:cxn>
                <a:cxn ang="0">
                  <a:pos x="T4" y="T5"/>
                </a:cxn>
                <a:cxn ang="0">
                  <a:pos x="T6" y="T7"/>
                </a:cxn>
                <a:cxn ang="0">
                  <a:pos x="T8" y="T9"/>
                </a:cxn>
              </a:cxnLst>
              <a:rect l="0" t="0" r="r" b="b"/>
              <a:pathLst>
                <a:path w="10" h="23">
                  <a:moveTo>
                    <a:pt x="9" y="0"/>
                  </a:moveTo>
                  <a:cubicBezTo>
                    <a:pt x="9" y="0"/>
                    <a:pt x="10" y="6"/>
                    <a:pt x="8" y="12"/>
                  </a:cubicBezTo>
                  <a:cubicBezTo>
                    <a:pt x="5" y="19"/>
                    <a:pt x="1" y="23"/>
                    <a:pt x="0" y="22"/>
                  </a:cubicBezTo>
                  <a:cubicBezTo>
                    <a:pt x="0" y="22"/>
                    <a:pt x="4" y="18"/>
                    <a:pt x="6" y="12"/>
                  </a:cubicBezTo>
                  <a:cubicBezTo>
                    <a:pt x="8" y="6"/>
                    <a:pt x="8" y="0"/>
                    <a:pt x="9"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0">
              <a:extLst>
                <a:ext uri="{FF2B5EF4-FFF2-40B4-BE49-F238E27FC236}">
                  <a16:creationId xmlns:a16="http://schemas.microsoft.com/office/drawing/2014/main" id="{8602BDD5-1998-49D3-B5BD-97C052259481}"/>
                </a:ext>
              </a:extLst>
            </p:cNvPr>
            <p:cNvSpPr>
              <a:spLocks/>
            </p:cNvSpPr>
            <p:nvPr/>
          </p:nvSpPr>
          <p:spPr bwMode="auto">
            <a:xfrm>
              <a:off x="3415" y="1527"/>
              <a:ext cx="36" cy="50"/>
            </a:xfrm>
            <a:custGeom>
              <a:avLst/>
              <a:gdLst>
                <a:gd name="T0" fmla="*/ 14 w 15"/>
                <a:gd name="T1" fmla="*/ 1 h 21"/>
                <a:gd name="T2" fmla="*/ 7 w 15"/>
                <a:gd name="T3" fmla="*/ 11 h 21"/>
                <a:gd name="T4" fmla="*/ 0 w 15"/>
                <a:gd name="T5" fmla="*/ 21 h 21"/>
                <a:gd name="T6" fmla="*/ 5 w 15"/>
                <a:gd name="T7" fmla="*/ 10 h 21"/>
                <a:gd name="T8" fmla="*/ 14 w 15"/>
                <a:gd name="T9" fmla="*/ 1 h 21"/>
              </a:gdLst>
              <a:ahLst/>
              <a:cxnLst>
                <a:cxn ang="0">
                  <a:pos x="T0" y="T1"/>
                </a:cxn>
                <a:cxn ang="0">
                  <a:pos x="T2" y="T3"/>
                </a:cxn>
                <a:cxn ang="0">
                  <a:pos x="T4" y="T5"/>
                </a:cxn>
                <a:cxn ang="0">
                  <a:pos x="T6" y="T7"/>
                </a:cxn>
                <a:cxn ang="0">
                  <a:pos x="T8" y="T9"/>
                </a:cxn>
              </a:cxnLst>
              <a:rect l="0" t="0" r="r" b="b"/>
              <a:pathLst>
                <a:path w="15" h="21">
                  <a:moveTo>
                    <a:pt x="14" y="1"/>
                  </a:moveTo>
                  <a:cubicBezTo>
                    <a:pt x="15" y="1"/>
                    <a:pt x="11" y="5"/>
                    <a:pt x="7" y="11"/>
                  </a:cubicBezTo>
                  <a:cubicBezTo>
                    <a:pt x="3" y="16"/>
                    <a:pt x="1" y="21"/>
                    <a:pt x="0" y="21"/>
                  </a:cubicBezTo>
                  <a:cubicBezTo>
                    <a:pt x="0" y="21"/>
                    <a:pt x="1" y="15"/>
                    <a:pt x="5" y="10"/>
                  </a:cubicBezTo>
                  <a:cubicBezTo>
                    <a:pt x="9" y="4"/>
                    <a:pt x="14" y="0"/>
                    <a:pt x="14" y="1"/>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1">
              <a:extLst>
                <a:ext uri="{FF2B5EF4-FFF2-40B4-BE49-F238E27FC236}">
                  <a16:creationId xmlns:a16="http://schemas.microsoft.com/office/drawing/2014/main" id="{1872A725-2994-414F-A04E-51C3D8715060}"/>
                </a:ext>
              </a:extLst>
            </p:cNvPr>
            <p:cNvSpPr>
              <a:spLocks/>
            </p:cNvSpPr>
            <p:nvPr/>
          </p:nvSpPr>
          <p:spPr bwMode="auto">
            <a:xfrm>
              <a:off x="2966" y="1238"/>
              <a:ext cx="157" cy="61"/>
            </a:xfrm>
            <a:custGeom>
              <a:avLst/>
              <a:gdLst>
                <a:gd name="T0" fmla="*/ 66 w 66"/>
                <a:gd name="T1" fmla="*/ 26 h 26"/>
                <a:gd name="T2" fmla="*/ 57 w 66"/>
                <a:gd name="T3" fmla="*/ 20 h 26"/>
                <a:gd name="T4" fmla="*/ 35 w 66"/>
                <a:gd name="T5" fmla="*/ 8 h 26"/>
                <a:gd name="T6" fmla="*/ 10 w 66"/>
                <a:gd name="T7" fmla="*/ 2 h 26"/>
                <a:gd name="T8" fmla="*/ 0 w 66"/>
                <a:gd name="T9" fmla="*/ 1 h 26"/>
                <a:gd name="T10" fmla="*/ 10 w 66"/>
                <a:gd name="T11" fmla="*/ 1 h 26"/>
                <a:gd name="T12" fmla="*/ 36 w 66"/>
                <a:gd name="T13" fmla="*/ 6 h 26"/>
                <a:gd name="T14" fmla="*/ 58 w 66"/>
                <a:gd name="T15" fmla="*/ 19 h 26"/>
                <a:gd name="T16" fmla="*/ 66 w 66"/>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6">
                  <a:moveTo>
                    <a:pt x="66" y="26"/>
                  </a:moveTo>
                  <a:cubicBezTo>
                    <a:pt x="66" y="26"/>
                    <a:pt x="63" y="23"/>
                    <a:pt x="57" y="20"/>
                  </a:cubicBezTo>
                  <a:cubicBezTo>
                    <a:pt x="52" y="16"/>
                    <a:pt x="44" y="12"/>
                    <a:pt x="35" y="8"/>
                  </a:cubicBezTo>
                  <a:cubicBezTo>
                    <a:pt x="26" y="5"/>
                    <a:pt x="17" y="3"/>
                    <a:pt x="10" y="2"/>
                  </a:cubicBezTo>
                  <a:cubicBezTo>
                    <a:pt x="4" y="1"/>
                    <a:pt x="0" y="1"/>
                    <a:pt x="0" y="1"/>
                  </a:cubicBezTo>
                  <a:cubicBezTo>
                    <a:pt x="0" y="1"/>
                    <a:pt x="4" y="0"/>
                    <a:pt x="10" y="1"/>
                  </a:cubicBezTo>
                  <a:cubicBezTo>
                    <a:pt x="17" y="1"/>
                    <a:pt x="26" y="3"/>
                    <a:pt x="36" y="6"/>
                  </a:cubicBezTo>
                  <a:cubicBezTo>
                    <a:pt x="45" y="10"/>
                    <a:pt x="53" y="15"/>
                    <a:pt x="58" y="19"/>
                  </a:cubicBezTo>
                  <a:cubicBezTo>
                    <a:pt x="64" y="23"/>
                    <a:pt x="66" y="25"/>
                    <a:pt x="66" y="2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2">
              <a:extLst>
                <a:ext uri="{FF2B5EF4-FFF2-40B4-BE49-F238E27FC236}">
                  <a16:creationId xmlns:a16="http://schemas.microsoft.com/office/drawing/2014/main" id="{B112776C-5001-4860-A44D-38E36CC9143B}"/>
                </a:ext>
              </a:extLst>
            </p:cNvPr>
            <p:cNvSpPr>
              <a:spLocks/>
            </p:cNvSpPr>
            <p:nvPr/>
          </p:nvSpPr>
          <p:spPr bwMode="auto">
            <a:xfrm>
              <a:off x="3539" y="1147"/>
              <a:ext cx="85" cy="103"/>
            </a:xfrm>
            <a:custGeom>
              <a:avLst/>
              <a:gdLst>
                <a:gd name="T0" fmla="*/ 36 w 36"/>
                <a:gd name="T1" fmla="*/ 0 h 43"/>
                <a:gd name="T2" fmla="*/ 15 w 36"/>
                <a:gd name="T3" fmla="*/ 19 h 43"/>
                <a:gd name="T4" fmla="*/ 0 w 36"/>
                <a:gd name="T5" fmla="*/ 42 h 43"/>
                <a:gd name="T6" fmla="*/ 3 w 36"/>
                <a:gd name="T7" fmla="*/ 35 h 43"/>
                <a:gd name="T8" fmla="*/ 14 w 36"/>
                <a:gd name="T9" fmla="*/ 18 h 43"/>
                <a:gd name="T10" fmla="*/ 28 w 36"/>
                <a:gd name="T11" fmla="*/ 4 h 43"/>
                <a:gd name="T12" fmla="*/ 36 w 3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36" y="0"/>
                  </a:moveTo>
                  <a:cubicBezTo>
                    <a:pt x="36" y="1"/>
                    <a:pt x="25" y="7"/>
                    <a:pt x="15" y="19"/>
                  </a:cubicBezTo>
                  <a:cubicBezTo>
                    <a:pt x="6" y="31"/>
                    <a:pt x="1" y="43"/>
                    <a:pt x="0" y="42"/>
                  </a:cubicBezTo>
                  <a:cubicBezTo>
                    <a:pt x="0" y="42"/>
                    <a:pt x="1" y="39"/>
                    <a:pt x="3" y="35"/>
                  </a:cubicBezTo>
                  <a:cubicBezTo>
                    <a:pt x="5" y="30"/>
                    <a:pt x="9" y="24"/>
                    <a:pt x="14" y="18"/>
                  </a:cubicBezTo>
                  <a:cubicBezTo>
                    <a:pt x="19" y="12"/>
                    <a:pt x="24" y="7"/>
                    <a:pt x="28" y="4"/>
                  </a:cubicBezTo>
                  <a:cubicBezTo>
                    <a:pt x="33" y="1"/>
                    <a:pt x="36" y="0"/>
                    <a:pt x="36"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3">
              <a:extLst>
                <a:ext uri="{FF2B5EF4-FFF2-40B4-BE49-F238E27FC236}">
                  <a16:creationId xmlns:a16="http://schemas.microsoft.com/office/drawing/2014/main" id="{653CC321-D1F5-4E42-98A4-C6BBF5ED652E}"/>
                </a:ext>
              </a:extLst>
            </p:cNvPr>
            <p:cNvSpPr>
              <a:spLocks/>
            </p:cNvSpPr>
            <p:nvPr/>
          </p:nvSpPr>
          <p:spPr bwMode="auto">
            <a:xfrm>
              <a:off x="3154" y="1069"/>
              <a:ext cx="285" cy="166"/>
            </a:xfrm>
            <a:custGeom>
              <a:avLst/>
              <a:gdLst>
                <a:gd name="T0" fmla="*/ 115 w 120"/>
                <a:gd name="T1" fmla="*/ 0 h 70"/>
                <a:gd name="T2" fmla="*/ 116 w 120"/>
                <a:gd name="T3" fmla="*/ 2 h 70"/>
                <a:gd name="T4" fmla="*/ 118 w 120"/>
                <a:gd name="T5" fmla="*/ 8 h 70"/>
                <a:gd name="T6" fmla="*/ 118 w 120"/>
                <a:gd name="T7" fmla="*/ 29 h 70"/>
                <a:gd name="T8" fmla="*/ 102 w 120"/>
                <a:gd name="T9" fmla="*/ 57 h 70"/>
                <a:gd name="T10" fmla="*/ 65 w 120"/>
                <a:gd name="T11" fmla="*/ 70 h 70"/>
                <a:gd name="T12" fmla="*/ 28 w 120"/>
                <a:gd name="T13" fmla="*/ 58 h 70"/>
                <a:gd name="T14" fmla="*/ 7 w 120"/>
                <a:gd name="T15" fmla="*/ 33 h 70"/>
                <a:gd name="T16" fmla="*/ 0 w 120"/>
                <a:gd name="T17" fmla="*/ 12 h 70"/>
                <a:gd name="T18" fmla="*/ 0 w 120"/>
                <a:gd name="T19" fmla="*/ 6 h 70"/>
                <a:gd name="T20" fmla="*/ 0 w 120"/>
                <a:gd name="T21" fmla="*/ 4 h 70"/>
                <a:gd name="T22" fmla="*/ 1 w 120"/>
                <a:gd name="T23" fmla="*/ 12 h 70"/>
                <a:gd name="T24" fmla="*/ 9 w 120"/>
                <a:gd name="T25" fmla="*/ 32 h 70"/>
                <a:gd name="T26" fmla="*/ 29 w 120"/>
                <a:gd name="T27" fmla="*/ 56 h 70"/>
                <a:gd name="T28" fmla="*/ 65 w 120"/>
                <a:gd name="T29" fmla="*/ 68 h 70"/>
                <a:gd name="T30" fmla="*/ 100 w 120"/>
                <a:gd name="T31" fmla="*/ 55 h 70"/>
                <a:gd name="T32" fmla="*/ 117 w 120"/>
                <a:gd name="T33" fmla="*/ 29 h 70"/>
                <a:gd name="T34" fmla="*/ 117 w 120"/>
                <a:gd name="T35" fmla="*/ 8 h 70"/>
                <a:gd name="T36" fmla="*/ 115 w 120"/>
                <a:gd name="T3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70">
                  <a:moveTo>
                    <a:pt x="115" y="0"/>
                  </a:moveTo>
                  <a:cubicBezTo>
                    <a:pt x="115" y="0"/>
                    <a:pt x="116" y="1"/>
                    <a:pt x="116" y="2"/>
                  </a:cubicBezTo>
                  <a:cubicBezTo>
                    <a:pt x="117" y="3"/>
                    <a:pt x="117" y="5"/>
                    <a:pt x="118" y="8"/>
                  </a:cubicBezTo>
                  <a:cubicBezTo>
                    <a:pt x="119" y="13"/>
                    <a:pt x="120" y="20"/>
                    <a:pt x="118" y="29"/>
                  </a:cubicBezTo>
                  <a:cubicBezTo>
                    <a:pt x="116" y="38"/>
                    <a:pt x="111" y="49"/>
                    <a:pt x="102" y="57"/>
                  </a:cubicBezTo>
                  <a:cubicBezTo>
                    <a:pt x="93" y="65"/>
                    <a:pt x="79" y="70"/>
                    <a:pt x="65" y="70"/>
                  </a:cubicBezTo>
                  <a:cubicBezTo>
                    <a:pt x="51" y="70"/>
                    <a:pt x="37" y="65"/>
                    <a:pt x="28" y="58"/>
                  </a:cubicBezTo>
                  <a:cubicBezTo>
                    <a:pt x="18" y="50"/>
                    <a:pt x="11" y="41"/>
                    <a:pt x="7" y="33"/>
                  </a:cubicBezTo>
                  <a:cubicBezTo>
                    <a:pt x="3" y="25"/>
                    <a:pt x="1" y="17"/>
                    <a:pt x="0" y="12"/>
                  </a:cubicBezTo>
                  <a:cubicBezTo>
                    <a:pt x="0" y="10"/>
                    <a:pt x="0" y="8"/>
                    <a:pt x="0" y="6"/>
                  </a:cubicBezTo>
                  <a:cubicBezTo>
                    <a:pt x="0" y="5"/>
                    <a:pt x="0" y="4"/>
                    <a:pt x="0" y="4"/>
                  </a:cubicBezTo>
                  <a:cubicBezTo>
                    <a:pt x="0" y="4"/>
                    <a:pt x="0" y="7"/>
                    <a:pt x="1" y="12"/>
                  </a:cubicBezTo>
                  <a:cubicBezTo>
                    <a:pt x="2" y="17"/>
                    <a:pt x="4" y="24"/>
                    <a:pt x="9" y="32"/>
                  </a:cubicBezTo>
                  <a:cubicBezTo>
                    <a:pt x="13" y="40"/>
                    <a:pt x="19" y="49"/>
                    <a:pt x="29" y="56"/>
                  </a:cubicBezTo>
                  <a:cubicBezTo>
                    <a:pt x="38" y="63"/>
                    <a:pt x="51" y="68"/>
                    <a:pt x="65" y="68"/>
                  </a:cubicBezTo>
                  <a:cubicBezTo>
                    <a:pt x="79" y="68"/>
                    <a:pt x="92" y="63"/>
                    <a:pt x="100" y="55"/>
                  </a:cubicBezTo>
                  <a:cubicBezTo>
                    <a:pt x="109" y="48"/>
                    <a:pt x="114" y="38"/>
                    <a:pt x="117" y="29"/>
                  </a:cubicBezTo>
                  <a:cubicBezTo>
                    <a:pt x="119" y="20"/>
                    <a:pt x="118" y="13"/>
                    <a:pt x="117" y="8"/>
                  </a:cubicBezTo>
                  <a:cubicBezTo>
                    <a:pt x="116" y="3"/>
                    <a:pt x="115" y="0"/>
                    <a:pt x="115"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4">
              <a:extLst>
                <a:ext uri="{FF2B5EF4-FFF2-40B4-BE49-F238E27FC236}">
                  <a16:creationId xmlns:a16="http://schemas.microsoft.com/office/drawing/2014/main" id="{01852479-EDB0-4B51-A420-6B41B4AD5434}"/>
                </a:ext>
              </a:extLst>
            </p:cNvPr>
            <p:cNvSpPr>
              <a:spLocks/>
            </p:cNvSpPr>
            <p:nvPr/>
          </p:nvSpPr>
          <p:spPr bwMode="auto">
            <a:xfrm>
              <a:off x="3415" y="1532"/>
              <a:ext cx="48" cy="48"/>
            </a:xfrm>
            <a:custGeom>
              <a:avLst/>
              <a:gdLst>
                <a:gd name="T0" fmla="*/ 16 w 20"/>
                <a:gd name="T1" fmla="*/ 0 h 20"/>
                <a:gd name="T2" fmla="*/ 14 w 20"/>
                <a:gd name="T3" fmla="*/ 0 h 20"/>
                <a:gd name="T4" fmla="*/ 13 w 20"/>
                <a:gd name="T5" fmla="*/ 1 h 20"/>
                <a:gd name="T6" fmla="*/ 7 w 20"/>
                <a:gd name="T7" fmla="*/ 9 h 20"/>
                <a:gd name="T8" fmla="*/ 0 w 20"/>
                <a:gd name="T9" fmla="*/ 19 h 20"/>
                <a:gd name="T10" fmla="*/ 0 w 20"/>
                <a:gd name="T11" fmla="*/ 20 h 20"/>
                <a:gd name="T12" fmla="*/ 20 w 20"/>
                <a:gd name="T13" fmla="*/ 18 h 20"/>
                <a:gd name="T14" fmla="*/ 19 w 20"/>
                <a:gd name="T15" fmla="*/ 6 h 20"/>
                <a:gd name="T16" fmla="*/ 17 w 20"/>
                <a:gd name="T17" fmla="*/ 0 h 20"/>
                <a:gd name="T18" fmla="*/ 16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6" y="0"/>
                  </a:moveTo>
                  <a:cubicBezTo>
                    <a:pt x="15" y="0"/>
                    <a:pt x="14" y="0"/>
                    <a:pt x="14" y="0"/>
                  </a:cubicBezTo>
                  <a:cubicBezTo>
                    <a:pt x="13" y="0"/>
                    <a:pt x="13" y="1"/>
                    <a:pt x="13" y="1"/>
                  </a:cubicBezTo>
                  <a:cubicBezTo>
                    <a:pt x="12" y="3"/>
                    <a:pt x="9" y="5"/>
                    <a:pt x="7" y="9"/>
                  </a:cubicBezTo>
                  <a:cubicBezTo>
                    <a:pt x="4" y="14"/>
                    <a:pt x="1" y="18"/>
                    <a:pt x="0" y="19"/>
                  </a:cubicBezTo>
                  <a:cubicBezTo>
                    <a:pt x="0" y="19"/>
                    <a:pt x="0" y="20"/>
                    <a:pt x="0" y="20"/>
                  </a:cubicBezTo>
                  <a:cubicBezTo>
                    <a:pt x="20" y="18"/>
                    <a:pt x="20" y="18"/>
                    <a:pt x="20" y="18"/>
                  </a:cubicBezTo>
                  <a:cubicBezTo>
                    <a:pt x="20" y="14"/>
                    <a:pt x="19" y="10"/>
                    <a:pt x="19" y="6"/>
                  </a:cubicBezTo>
                  <a:cubicBezTo>
                    <a:pt x="19" y="4"/>
                    <a:pt x="19" y="1"/>
                    <a:pt x="17" y="0"/>
                  </a:cubicBezTo>
                  <a:cubicBezTo>
                    <a:pt x="17" y="0"/>
                    <a:pt x="16" y="0"/>
                    <a:pt x="16"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5">
              <a:extLst>
                <a:ext uri="{FF2B5EF4-FFF2-40B4-BE49-F238E27FC236}">
                  <a16:creationId xmlns:a16="http://schemas.microsoft.com/office/drawing/2014/main" id="{FCACBEA6-0A03-43BA-9F33-631A340F0709}"/>
                </a:ext>
              </a:extLst>
            </p:cNvPr>
            <p:cNvSpPr>
              <a:spLocks/>
            </p:cNvSpPr>
            <p:nvPr/>
          </p:nvSpPr>
          <p:spPr bwMode="auto">
            <a:xfrm>
              <a:off x="3415" y="1534"/>
              <a:ext cx="31" cy="43"/>
            </a:xfrm>
            <a:custGeom>
              <a:avLst/>
              <a:gdLst>
                <a:gd name="T0" fmla="*/ 13 w 13"/>
                <a:gd name="T1" fmla="*/ 0 h 18"/>
                <a:gd name="T2" fmla="*/ 11 w 13"/>
                <a:gd name="T3" fmla="*/ 2 h 18"/>
                <a:gd name="T4" fmla="*/ 0 w 13"/>
                <a:gd name="T5" fmla="*/ 18 h 18"/>
                <a:gd name="T6" fmla="*/ 7 w 13"/>
                <a:gd name="T7" fmla="*/ 8 h 18"/>
                <a:gd name="T8" fmla="*/ 13 w 13"/>
                <a:gd name="T9" fmla="*/ 0 h 18"/>
              </a:gdLst>
              <a:ahLst/>
              <a:cxnLst>
                <a:cxn ang="0">
                  <a:pos x="T0" y="T1"/>
                </a:cxn>
                <a:cxn ang="0">
                  <a:pos x="T2" y="T3"/>
                </a:cxn>
                <a:cxn ang="0">
                  <a:pos x="T4" y="T5"/>
                </a:cxn>
                <a:cxn ang="0">
                  <a:pos x="T6" y="T7"/>
                </a:cxn>
                <a:cxn ang="0">
                  <a:pos x="T8" y="T9"/>
                </a:cxn>
              </a:cxnLst>
              <a:rect l="0" t="0" r="r" b="b"/>
              <a:pathLst>
                <a:path w="13" h="18">
                  <a:moveTo>
                    <a:pt x="13" y="0"/>
                  </a:moveTo>
                  <a:cubicBezTo>
                    <a:pt x="12" y="0"/>
                    <a:pt x="11" y="1"/>
                    <a:pt x="11" y="2"/>
                  </a:cubicBezTo>
                  <a:cubicBezTo>
                    <a:pt x="6" y="7"/>
                    <a:pt x="3" y="12"/>
                    <a:pt x="0" y="18"/>
                  </a:cubicBezTo>
                  <a:cubicBezTo>
                    <a:pt x="1" y="17"/>
                    <a:pt x="4" y="13"/>
                    <a:pt x="7" y="8"/>
                  </a:cubicBezTo>
                  <a:cubicBezTo>
                    <a:pt x="9" y="4"/>
                    <a:pt x="12" y="2"/>
                    <a:pt x="13"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6">
              <a:extLst>
                <a:ext uri="{FF2B5EF4-FFF2-40B4-BE49-F238E27FC236}">
                  <a16:creationId xmlns:a16="http://schemas.microsoft.com/office/drawing/2014/main" id="{A274CAE4-BBEB-44B7-BAE5-7E1C8B39AF54}"/>
                </a:ext>
              </a:extLst>
            </p:cNvPr>
            <p:cNvSpPr>
              <a:spLocks/>
            </p:cNvSpPr>
            <p:nvPr/>
          </p:nvSpPr>
          <p:spPr bwMode="auto">
            <a:xfrm>
              <a:off x="3588" y="1385"/>
              <a:ext cx="31" cy="128"/>
            </a:xfrm>
            <a:custGeom>
              <a:avLst/>
              <a:gdLst>
                <a:gd name="T0" fmla="*/ 0 w 13"/>
                <a:gd name="T1" fmla="*/ 0 h 54"/>
                <a:gd name="T2" fmla="*/ 2 w 13"/>
                <a:gd name="T3" fmla="*/ 8 h 54"/>
                <a:gd name="T4" fmla="*/ 3 w 13"/>
                <a:gd name="T5" fmla="*/ 34 h 54"/>
                <a:gd name="T6" fmla="*/ 0 w 13"/>
                <a:gd name="T7" fmla="*/ 54 h 54"/>
                <a:gd name="T8" fmla="*/ 11 w 13"/>
                <a:gd name="T9" fmla="*/ 26 h 54"/>
                <a:gd name="T10" fmla="*/ 0 w 13"/>
                <a:gd name="T11" fmla="*/ 0 h 54"/>
              </a:gdLst>
              <a:ahLst/>
              <a:cxnLst>
                <a:cxn ang="0">
                  <a:pos x="T0" y="T1"/>
                </a:cxn>
                <a:cxn ang="0">
                  <a:pos x="T2" y="T3"/>
                </a:cxn>
                <a:cxn ang="0">
                  <a:pos x="T4" y="T5"/>
                </a:cxn>
                <a:cxn ang="0">
                  <a:pos x="T6" y="T7"/>
                </a:cxn>
                <a:cxn ang="0">
                  <a:pos x="T8" y="T9"/>
                </a:cxn>
                <a:cxn ang="0">
                  <a:pos x="T10" y="T11"/>
                </a:cxn>
              </a:cxnLst>
              <a:rect l="0" t="0" r="r" b="b"/>
              <a:pathLst>
                <a:path w="13" h="54">
                  <a:moveTo>
                    <a:pt x="0" y="0"/>
                  </a:moveTo>
                  <a:cubicBezTo>
                    <a:pt x="1" y="2"/>
                    <a:pt x="1" y="5"/>
                    <a:pt x="2" y="8"/>
                  </a:cubicBezTo>
                  <a:cubicBezTo>
                    <a:pt x="4" y="17"/>
                    <a:pt x="4" y="26"/>
                    <a:pt x="3" y="34"/>
                  </a:cubicBezTo>
                  <a:cubicBezTo>
                    <a:pt x="2" y="42"/>
                    <a:pt x="1" y="48"/>
                    <a:pt x="0" y="54"/>
                  </a:cubicBezTo>
                  <a:cubicBezTo>
                    <a:pt x="6" y="44"/>
                    <a:pt x="13" y="37"/>
                    <a:pt x="11" y="26"/>
                  </a:cubicBezTo>
                  <a:cubicBezTo>
                    <a:pt x="10" y="17"/>
                    <a:pt x="6" y="8"/>
                    <a:pt x="0"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7">
              <a:extLst>
                <a:ext uri="{FF2B5EF4-FFF2-40B4-BE49-F238E27FC236}">
                  <a16:creationId xmlns:a16="http://schemas.microsoft.com/office/drawing/2014/main" id="{D55014E8-9C3B-48AB-81F5-BF2DBFF235E2}"/>
                </a:ext>
              </a:extLst>
            </p:cNvPr>
            <p:cNvSpPr>
              <a:spLocks/>
            </p:cNvSpPr>
            <p:nvPr/>
          </p:nvSpPr>
          <p:spPr bwMode="auto">
            <a:xfrm>
              <a:off x="3581" y="1375"/>
              <a:ext cx="22" cy="148"/>
            </a:xfrm>
            <a:custGeom>
              <a:avLst/>
              <a:gdLst>
                <a:gd name="T0" fmla="*/ 0 w 9"/>
                <a:gd name="T1" fmla="*/ 0 h 62"/>
                <a:gd name="T2" fmla="*/ 1 w 9"/>
                <a:gd name="T3" fmla="*/ 62 h 62"/>
                <a:gd name="T4" fmla="*/ 2 w 9"/>
                <a:gd name="T5" fmla="*/ 60 h 62"/>
                <a:gd name="T6" fmla="*/ 3 w 9"/>
                <a:gd name="T7" fmla="*/ 58 h 62"/>
                <a:gd name="T8" fmla="*/ 6 w 9"/>
                <a:gd name="T9" fmla="*/ 38 h 62"/>
                <a:gd name="T10" fmla="*/ 5 w 9"/>
                <a:gd name="T11" fmla="*/ 12 h 62"/>
                <a:gd name="T12" fmla="*/ 3 w 9"/>
                <a:gd name="T13" fmla="*/ 4 h 62"/>
                <a:gd name="T14" fmla="*/ 0 w 9"/>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2">
                  <a:moveTo>
                    <a:pt x="0" y="0"/>
                  </a:moveTo>
                  <a:cubicBezTo>
                    <a:pt x="9" y="28"/>
                    <a:pt x="6" y="43"/>
                    <a:pt x="1" y="62"/>
                  </a:cubicBezTo>
                  <a:cubicBezTo>
                    <a:pt x="2" y="60"/>
                    <a:pt x="2" y="60"/>
                    <a:pt x="2" y="60"/>
                  </a:cubicBezTo>
                  <a:cubicBezTo>
                    <a:pt x="2" y="59"/>
                    <a:pt x="3" y="58"/>
                    <a:pt x="3" y="58"/>
                  </a:cubicBezTo>
                  <a:cubicBezTo>
                    <a:pt x="4" y="52"/>
                    <a:pt x="5" y="46"/>
                    <a:pt x="6" y="38"/>
                  </a:cubicBezTo>
                  <a:cubicBezTo>
                    <a:pt x="7" y="30"/>
                    <a:pt x="7" y="21"/>
                    <a:pt x="5" y="12"/>
                  </a:cubicBezTo>
                  <a:cubicBezTo>
                    <a:pt x="4" y="9"/>
                    <a:pt x="4" y="6"/>
                    <a:pt x="3" y="4"/>
                  </a:cubicBezTo>
                  <a:cubicBezTo>
                    <a:pt x="2" y="3"/>
                    <a:pt x="1" y="1"/>
                    <a:pt x="0"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9CEDB61C-9002-41D3-B572-547B37B22F4E}"/>
                </a:ext>
              </a:extLst>
            </p:cNvPr>
            <p:cNvSpPr>
              <a:spLocks/>
            </p:cNvSpPr>
            <p:nvPr/>
          </p:nvSpPr>
          <p:spPr bwMode="auto">
            <a:xfrm>
              <a:off x="3330" y="4060"/>
              <a:ext cx="35" cy="38"/>
            </a:xfrm>
            <a:custGeom>
              <a:avLst/>
              <a:gdLst>
                <a:gd name="T0" fmla="*/ 6 w 15"/>
                <a:gd name="T1" fmla="*/ 2 h 16"/>
                <a:gd name="T2" fmla="*/ 1 w 15"/>
                <a:gd name="T3" fmla="*/ 10 h 16"/>
                <a:gd name="T4" fmla="*/ 9 w 15"/>
                <a:gd name="T5" fmla="*/ 15 h 16"/>
                <a:gd name="T6" fmla="*/ 14 w 15"/>
                <a:gd name="T7" fmla="*/ 6 h 16"/>
                <a:gd name="T8" fmla="*/ 5 w 15"/>
                <a:gd name="T9" fmla="*/ 2 h 16"/>
              </a:gdLst>
              <a:ahLst/>
              <a:cxnLst>
                <a:cxn ang="0">
                  <a:pos x="T0" y="T1"/>
                </a:cxn>
                <a:cxn ang="0">
                  <a:pos x="T2" y="T3"/>
                </a:cxn>
                <a:cxn ang="0">
                  <a:pos x="T4" y="T5"/>
                </a:cxn>
                <a:cxn ang="0">
                  <a:pos x="T6" y="T7"/>
                </a:cxn>
                <a:cxn ang="0">
                  <a:pos x="T8" y="T9"/>
                </a:cxn>
              </a:cxnLst>
              <a:rect l="0" t="0" r="r" b="b"/>
              <a:pathLst>
                <a:path w="15" h="16">
                  <a:moveTo>
                    <a:pt x="6" y="2"/>
                  </a:moveTo>
                  <a:cubicBezTo>
                    <a:pt x="3" y="3"/>
                    <a:pt x="0" y="7"/>
                    <a:pt x="1" y="10"/>
                  </a:cubicBezTo>
                  <a:cubicBezTo>
                    <a:pt x="2" y="13"/>
                    <a:pt x="6" y="16"/>
                    <a:pt x="9" y="15"/>
                  </a:cubicBezTo>
                  <a:cubicBezTo>
                    <a:pt x="12" y="14"/>
                    <a:pt x="15" y="10"/>
                    <a:pt x="14" y="6"/>
                  </a:cubicBezTo>
                  <a:cubicBezTo>
                    <a:pt x="13" y="3"/>
                    <a:pt x="8" y="0"/>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E5CE6CC5-4996-4D74-9F52-6BA9068C7E5D}"/>
                </a:ext>
              </a:extLst>
            </p:cNvPr>
            <p:cNvSpPr>
              <a:spLocks/>
            </p:cNvSpPr>
            <p:nvPr/>
          </p:nvSpPr>
          <p:spPr bwMode="auto">
            <a:xfrm>
              <a:off x="3463" y="4034"/>
              <a:ext cx="38" cy="29"/>
            </a:xfrm>
            <a:custGeom>
              <a:avLst/>
              <a:gdLst>
                <a:gd name="T0" fmla="*/ 16 w 16"/>
                <a:gd name="T1" fmla="*/ 2 h 12"/>
                <a:gd name="T2" fmla="*/ 8 w 16"/>
                <a:gd name="T3" fmla="*/ 6 h 12"/>
                <a:gd name="T4" fmla="*/ 0 w 16"/>
                <a:gd name="T5" fmla="*/ 12 h 12"/>
                <a:gd name="T6" fmla="*/ 6 w 16"/>
                <a:gd name="T7" fmla="*/ 3 h 12"/>
                <a:gd name="T8" fmla="*/ 16 w 16"/>
                <a:gd name="T9" fmla="*/ 2 h 12"/>
              </a:gdLst>
              <a:ahLst/>
              <a:cxnLst>
                <a:cxn ang="0">
                  <a:pos x="T0" y="T1"/>
                </a:cxn>
                <a:cxn ang="0">
                  <a:pos x="T2" y="T3"/>
                </a:cxn>
                <a:cxn ang="0">
                  <a:pos x="T4" y="T5"/>
                </a:cxn>
                <a:cxn ang="0">
                  <a:pos x="T6" y="T7"/>
                </a:cxn>
                <a:cxn ang="0">
                  <a:pos x="T8" y="T9"/>
                </a:cxn>
              </a:cxnLst>
              <a:rect l="0" t="0" r="r" b="b"/>
              <a:pathLst>
                <a:path w="16" h="12">
                  <a:moveTo>
                    <a:pt x="16" y="2"/>
                  </a:moveTo>
                  <a:cubicBezTo>
                    <a:pt x="16" y="3"/>
                    <a:pt x="12" y="3"/>
                    <a:pt x="8" y="6"/>
                  </a:cubicBezTo>
                  <a:cubicBezTo>
                    <a:pt x="3" y="8"/>
                    <a:pt x="1" y="12"/>
                    <a:pt x="0" y="12"/>
                  </a:cubicBezTo>
                  <a:cubicBezTo>
                    <a:pt x="0" y="11"/>
                    <a:pt x="1" y="6"/>
                    <a:pt x="6" y="3"/>
                  </a:cubicBezTo>
                  <a:cubicBezTo>
                    <a:pt x="11" y="0"/>
                    <a:pt x="16" y="1"/>
                    <a:pt x="16" y="2"/>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BF78CB90-47EA-4CFD-A0D8-702E28AB439D}"/>
                </a:ext>
              </a:extLst>
            </p:cNvPr>
            <p:cNvSpPr>
              <a:spLocks/>
            </p:cNvSpPr>
            <p:nvPr/>
          </p:nvSpPr>
          <p:spPr bwMode="auto">
            <a:xfrm>
              <a:off x="3515" y="4056"/>
              <a:ext cx="31" cy="33"/>
            </a:xfrm>
            <a:custGeom>
              <a:avLst/>
              <a:gdLst>
                <a:gd name="T0" fmla="*/ 12 w 13"/>
                <a:gd name="T1" fmla="*/ 0 h 14"/>
                <a:gd name="T2" fmla="*/ 6 w 13"/>
                <a:gd name="T3" fmla="*/ 6 h 14"/>
                <a:gd name="T4" fmla="*/ 1 w 13"/>
                <a:gd name="T5" fmla="*/ 14 h 14"/>
                <a:gd name="T6" fmla="*/ 4 w 13"/>
                <a:gd name="T7" fmla="*/ 4 h 14"/>
                <a:gd name="T8" fmla="*/ 12 w 13"/>
                <a:gd name="T9" fmla="*/ 0 h 14"/>
              </a:gdLst>
              <a:ahLst/>
              <a:cxnLst>
                <a:cxn ang="0">
                  <a:pos x="T0" y="T1"/>
                </a:cxn>
                <a:cxn ang="0">
                  <a:pos x="T2" y="T3"/>
                </a:cxn>
                <a:cxn ang="0">
                  <a:pos x="T4" y="T5"/>
                </a:cxn>
                <a:cxn ang="0">
                  <a:pos x="T6" y="T7"/>
                </a:cxn>
                <a:cxn ang="0">
                  <a:pos x="T8" y="T9"/>
                </a:cxn>
              </a:cxnLst>
              <a:rect l="0" t="0" r="r" b="b"/>
              <a:pathLst>
                <a:path w="13" h="14">
                  <a:moveTo>
                    <a:pt x="12" y="0"/>
                  </a:moveTo>
                  <a:cubicBezTo>
                    <a:pt x="13" y="1"/>
                    <a:pt x="9" y="3"/>
                    <a:pt x="6" y="6"/>
                  </a:cubicBezTo>
                  <a:cubicBezTo>
                    <a:pt x="3" y="10"/>
                    <a:pt x="2" y="14"/>
                    <a:pt x="1" y="14"/>
                  </a:cubicBezTo>
                  <a:cubicBezTo>
                    <a:pt x="1" y="14"/>
                    <a:pt x="0" y="9"/>
                    <a:pt x="4" y="4"/>
                  </a:cubicBezTo>
                  <a:cubicBezTo>
                    <a:pt x="7" y="0"/>
                    <a:pt x="12" y="0"/>
                    <a:pt x="12"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0104D882-F3FA-41B4-AE0D-D43F4CE09CE8}"/>
                </a:ext>
              </a:extLst>
            </p:cNvPr>
            <p:cNvSpPr>
              <a:spLocks/>
            </p:cNvSpPr>
            <p:nvPr/>
          </p:nvSpPr>
          <p:spPr bwMode="auto">
            <a:xfrm>
              <a:off x="3565" y="4072"/>
              <a:ext cx="21" cy="38"/>
            </a:xfrm>
            <a:custGeom>
              <a:avLst/>
              <a:gdLst>
                <a:gd name="T0" fmla="*/ 2 w 9"/>
                <a:gd name="T1" fmla="*/ 15 h 16"/>
                <a:gd name="T2" fmla="*/ 2 w 9"/>
                <a:gd name="T3" fmla="*/ 7 h 16"/>
                <a:gd name="T4" fmla="*/ 9 w 9"/>
                <a:gd name="T5" fmla="*/ 1 h 16"/>
                <a:gd name="T6" fmla="*/ 5 w 9"/>
                <a:gd name="T7" fmla="*/ 8 h 16"/>
                <a:gd name="T8" fmla="*/ 2 w 9"/>
                <a:gd name="T9" fmla="*/ 15 h 16"/>
              </a:gdLst>
              <a:ahLst/>
              <a:cxnLst>
                <a:cxn ang="0">
                  <a:pos x="T0" y="T1"/>
                </a:cxn>
                <a:cxn ang="0">
                  <a:pos x="T2" y="T3"/>
                </a:cxn>
                <a:cxn ang="0">
                  <a:pos x="T4" y="T5"/>
                </a:cxn>
                <a:cxn ang="0">
                  <a:pos x="T6" y="T7"/>
                </a:cxn>
                <a:cxn ang="0">
                  <a:pos x="T8" y="T9"/>
                </a:cxn>
              </a:cxnLst>
              <a:rect l="0" t="0" r="r" b="b"/>
              <a:pathLst>
                <a:path w="9" h="16">
                  <a:moveTo>
                    <a:pt x="2" y="15"/>
                  </a:moveTo>
                  <a:cubicBezTo>
                    <a:pt x="1" y="16"/>
                    <a:pt x="0" y="11"/>
                    <a:pt x="2" y="7"/>
                  </a:cubicBezTo>
                  <a:cubicBezTo>
                    <a:pt x="4" y="2"/>
                    <a:pt x="8" y="0"/>
                    <a:pt x="9" y="1"/>
                  </a:cubicBezTo>
                  <a:cubicBezTo>
                    <a:pt x="9" y="2"/>
                    <a:pt x="6" y="4"/>
                    <a:pt x="5" y="8"/>
                  </a:cubicBezTo>
                  <a:cubicBezTo>
                    <a:pt x="3" y="12"/>
                    <a:pt x="3" y="15"/>
                    <a:pt x="2" y="1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7">
              <a:extLst>
                <a:ext uri="{FF2B5EF4-FFF2-40B4-BE49-F238E27FC236}">
                  <a16:creationId xmlns:a16="http://schemas.microsoft.com/office/drawing/2014/main" id="{4A66FD00-E98F-4811-B0AC-3752AB5328BF}"/>
                </a:ext>
              </a:extLst>
            </p:cNvPr>
            <p:cNvSpPr>
              <a:spLocks/>
            </p:cNvSpPr>
            <p:nvPr/>
          </p:nvSpPr>
          <p:spPr bwMode="auto">
            <a:xfrm>
              <a:off x="3391" y="708"/>
              <a:ext cx="29" cy="29"/>
            </a:xfrm>
            <a:custGeom>
              <a:avLst/>
              <a:gdLst>
                <a:gd name="T0" fmla="*/ 11 w 12"/>
                <a:gd name="T1" fmla="*/ 5 h 12"/>
                <a:gd name="T2" fmla="*/ 7 w 12"/>
                <a:gd name="T3" fmla="*/ 11 h 12"/>
                <a:gd name="T4" fmla="*/ 0 w 12"/>
                <a:gd name="T5" fmla="*/ 8 h 12"/>
                <a:gd name="T6" fmla="*/ 5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1"/>
                  </a:cubicBezTo>
                  <a:cubicBezTo>
                    <a:pt x="4" y="12"/>
                    <a:pt x="1" y="10"/>
                    <a:pt x="0" y="8"/>
                  </a:cubicBezTo>
                  <a:cubicBezTo>
                    <a:pt x="0" y="5"/>
                    <a:pt x="2" y="2"/>
                    <a:pt x="5" y="1"/>
                  </a:cubicBezTo>
                  <a:cubicBezTo>
                    <a:pt x="8" y="0"/>
                    <a:pt x="11" y="2"/>
                    <a:pt x="11"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9">
              <a:extLst>
                <a:ext uri="{FF2B5EF4-FFF2-40B4-BE49-F238E27FC236}">
                  <a16:creationId xmlns:a16="http://schemas.microsoft.com/office/drawing/2014/main" id="{24805E67-2806-48A8-9C14-41D6A2800F9A}"/>
                </a:ext>
              </a:extLst>
            </p:cNvPr>
            <p:cNvSpPr>
              <a:spLocks/>
            </p:cNvSpPr>
            <p:nvPr/>
          </p:nvSpPr>
          <p:spPr bwMode="auto">
            <a:xfrm>
              <a:off x="3254" y="739"/>
              <a:ext cx="28" cy="29"/>
            </a:xfrm>
            <a:custGeom>
              <a:avLst/>
              <a:gdLst>
                <a:gd name="T0" fmla="*/ 11 w 12"/>
                <a:gd name="T1" fmla="*/ 5 h 12"/>
                <a:gd name="T2" fmla="*/ 7 w 12"/>
                <a:gd name="T3" fmla="*/ 12 h 12"/>
                <a:gd name="T4" fmla="*/ 1 w 12"/>
                <a:gd name="T5" fmla="*/ 8 h 12"/>
                <a:gd name="T6" fmla="*/ 5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1" y="8"/>
                  </a:cubicBezTo>
                  <a:cubicBezTo>
                    <a:pt x="0" y="5"/>
                    <a:pt x="2" y="2"/>
                    <a:pt x="5" y="1"/>
                  </a:cubicBezTo>
                  <a:cubicBezTo>
                    <a:pt x="8" y="0"/>
                    <a:pt x="11" y="2"/>
                    <a:pt x="11"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0">
              <a:extLst>
                <a:ext uri="{FF2B5EF4-FFF2-40B4-BE49-F238E27FC236}">
                  <a16:creationId xmlns:a16="http://schemas.microsoft.com/office/drawing/2014/main" id="{FE87BDA6-5462-41CF-9074-78A4D5A41EAC}"/>
                </a:ext>
              </a:extLst>
            </p:cNvPr>
            <p:cNvSpPr>
              <a:spLocks/>
            </p:cNvSpPr>
            <p:nvPr/>
          </p:nvSpPr>
          <p:spPr bwMode="auto">
            <a:xfrm>
              <a:off x="3220" y="722"/>
              <a:ext cx="55" cy="22"/>
            </a:xfrm>
            <a:custGeom>
              <a:avLst/>
              <a:gdLst>
                <a:gd name="T0" fmla="*/ 23 w 23"/>
                <a:gd name="T1" fmla="*/ 4 h 9"/>
                <a:gd name="T2" fmla="*/ 11 w 23"/>
                <a:gd name="T3" fmla="*/ 4 h 9"/>
                <a:gd name="T4" fmla="*/ 1 w 23"/>
                <a:gd name="T5" fmla="*/ 9 h 9"/>
                <a:gd name="T6" fmla="*/ 2 w 23"/>
                <a:gd name="T7" fmla="*/ 5 h 9"/>
                <a:gd name="T8" fmla="*/ 11 w 23"/>
                <a:gd name="T9" fmla="*/ 1 h 9"/>
                <a:gd name="T10" fmla="*/ 20 w 23"/>
                <a:gd name="T11" fmla="*/ 2 h 9"/>
                <a:gd name="T12" fmla="*/ 23 w 23"/>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3" h="9">
                  <a:moveTo>
                    <a:pt x="23" y="4"/>
                  </a:moveTo>
                  <a:cubicBezTo>
                    <a:pt x="22" y="5"/>
                    <a:pt x="17" y="3"/>
                    <a:pt x="11" y="4"/>
                  </a:cubicBezTo>
                  <a:cubicBezTo>
                    <a:pt x="5" y="5"/>
                    <a:pt x="2" y="9"/>
                    <a:pt x="1" y="9"/>
                  </a:cubicBezTo>
                  <a:cubicBezTo>
                    <a:pt x="0" y="8"/>
                    <a:pt x="1" y="7"/>
                    <a:pt x="2" y="5"/>
                  </a:cubicBezTo>
                  <a:cubicBezTo>
                    <a:pt x="4" y="3"/>
                    <a:pt x="7" y="1"/>
                    <a:pt x="11" y="1"/>
                  </a:cubicBezTo>
                  <a:cubicBezTo>
                    <a:pt x="14" y="0"/>
                    <a:pt x="18" y="1"/>
                    <a:pt x="20" y="2"/>
                  </a:cubicBezTo>
                  <a:cubicBezTo>
                    <a:pt x="22" y="3"/>
                    <a:pt x="23" y="4"/>
                    <a:pt x="23"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2">
              <a:extLst>
                <a:ext uri="{FF2B5EF4-FFF2-40B4-BE49-F238E27FC236}">
                  <a16:creationId xmlns:a16="http://schemas.microsoft.com/office/drawing/2014/main" id="{4F838D81-2E8A-4F61-9F15-621EF46F4966}"/>
                </a:ext>
              </a:extLst>
            </p:cNvPr>
            <p:cNvSpPr>
              <a:spLocks/>
            </p:cNvSpPr>
            <p:nvPr/>
          </p:nvSpPr>
          <p:spPr bwMode="auto">
            <a:xfrm>
              <a:off x="3246" y="979"/>
              <a:ext cx="150" cy="64"/>
            </a:xfrm>
            <a:custGeom>
              <a:avLst/>
              <a:gdLst>
                <a:gd name="T0" fmla="*/ 61 w 63"/>
                <a:gd name="T1" fmla="*/ 3 h 27"/>
                <a:gd name="T2" fmla="*/ 0 w 63"/>
                <a:gd name="T3" fmla="*/ 0 h 27"/>
                <a:gd name="T4" fmla="*/ 63 w 63"/>
                <a:gd name="T5" fmla="*/ 14 h 27"/>
                <a:gd name="T6" fmla="*/ 61 w 63"/>
                <a:gd name="T7" fmla="*/ 3 h 27"/>
              </a:gdLst>
              <a:ahLst/>
              <a:cxnLst>
                <a:cxn ang="0">
                  <a:pos x="T0" y="T1"/>
                </a:cxn>
                <a:cxn ang="0">
                  <a:pos x="T2" y="T3"/>
                </a:cxn>
                <a:cxn ang="0">
                  <a:pos x="T4" y="T5"/>
                </a:cxn>
                <a:cxn ang="0">
                  <a:pos x="T6" y="T7"/>
                </a:cxn>
              </a:cxnLst>
              <a:rect l="0" t="0" r="r" b="b"/>
              <a:pathLst>
                <a:path w="63" h="27">
                  <a:moveTo>
                    <a:pt x="61" y="3"/>
                  </a:moveTo>
                  <a:cubicBezTo>
                    <a:pt x="61" y="3"/>
                    <a:pt x="32" y="11"/>
                    <a:pt x="0" y="0"/>
                  </a:cubicBezTo>
                  <a:cubicBezTo>
                    <a:pt x="0" y="0"/>
                    <a:pt x="21" y="27"/>
                    <a:pt x="63" y="14"/>
                  </a:cubicBezTo>
                  <a:lnTo>
                    <a:pt x="61" y="3"/>
                  </a:ln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3">
              <a:extLst>
                <a:ext uri="{FF2B5EF4-FFF2-40B4-BE49-F238E27FC236}">
                  <a16:creationId xmlns:a16="http://schemas.microsoft.com/office/drawing/2014/main" id="{6916B5D6-4990-4E4C-89CC-84D3E2A3E713}"/>
                </a:ext>
              </a:extLst>
            </p:cNvPr>
            <p:cNvSpPr>
              <a:spLocks/>
            </p:cNvSpPr>
            <p:nvPr/>
          </p:nvSpPr>
          <p:spPr bwMode="auto">
            <a:xfrm>
              <a:off x="3211" y="703"/>
              <a:ext cx="66" cy="29"/>
            </a:xfrm>
            <a:custGeom>
              <a:avLst/>
              <a:gdLst>
                <a:gd name="T0" fmla="*/ 28 w 28"/>
                <a:gd name="T1" fmla="*/ 4 h 12"/>
                <a:gd name="T2" fmla="*/ 14 w 28"/>
                <a:gd name="T3" fmla="*/ 7 h 12"/>
                <a:gd name="T4" fmla="*/ 1 w 28"/>
                <a:gd name="T5" fmla="*/ 10 h 12"/>
                <a:gd name="T6" fmla="*/ 3 w 28"/>
                <a:gd name="T7" fmla="*/ 6 h 12"/>
                <a:gd name="T8" fmla="*/ 13 w 28"/>
                <a:gd name="T9" fmla="*/ 1 h 12"/>
                <a:gd name="T10" fmla="*/ 24 w 28"/>
                <a:gd name="T11" fmla="*/ 1 h 12"/>
                <a:gd name="T12" fmla="*/ 28 w 28"/>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8" y="4"/>
                  </a:moveTo>
                  <a:cubicBezTo>
                    <a:pt x="27" y="5"/>
                    <a:pt x="21" y="5"/>
                    <a:pt x="14" y="7"/>
                  </a:cubicBezTo>
                  <a:cubicBezTo>
                    <a:pt x="7" y="9"/>
                    <a:pt x="2" y="12"/>
                    <a:pt x="1" y="10"/>
                  </a:cubicBezTo>
                  <a:cubicBezTo>
                    <a:pt x="0" y="9"/>
                    <a:pt x="1" y="8"/>
                    <a:pt x="3" y="6"/>
                  </a:cubicBezTo>
                  <a:cubicBezTo>
                    <a:pt x="5" y="4"/>
                    <a:pt x="9" y="2"/>
                    <a:pt x="13" y="1"/>
                  </a:cubicBezTo>
                  <a:cubicBezTo>
                    <a:pt x="17" y="0"/>
                    <a:pt x="21" y="0"/>
                    <a:pt x="24" y="1"/>
                  </a:cubicBezTo>
                  <a:cubicBezTo>
                    <a:pt x="26" y="2"/>
                    <a:pt x="28" y="3"/>
                    <a:pt x="28"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4">
              <a:extLst>
                <a:ext uri="{FF2B5EF4-FFF2-40B4-BE49-F238E27FC236}">
                  <a16:creationId xmlns:a16="http://schemas.microsoft.com/office/drawing/2014/main" id="{250DF00B-F43B-4DFE-8E31-705B53B16D3E}"/>
                </a:ext>
              </a:extLst>
            </p:cNvPr>
            <p:cNvSpPr>
              <a:spLocks/>
            </p:cNvSpPr>
            <p:nvPr/>
          </p:nvSpPr>
          <p:spPr bwMode="auto">
            <a:xfrm>
              <a:off x="3346" y="644"/>
              <a:ext cx="60" cy="24"/>
            </a:xfrm>
            <a:custGeom>
              <a:avLst/>
              <a:gdLst>
                <a:gd name="T0" fmla="*/ 25 w 25"/>
                <a:gd name="T1" fmla="*/ 4 h 10"/>
                <a:gd name="T2" fmla="*/ 13 w 25"/>
                <a:gd name="T3" fmla="*/ 7 h 10"/>
                <a:gd name="T4" fmla="*/ 1 w 25"/>
                <a:gd name="T5" fmla="*/ 9 h 10"/>
                <a:gd name="T6" fmla="*/ 3 w 25"/>
                <a:gd name="T7" fmla="*/ 5 h 10"/>
                <a:gd name="T8" fmla="*/ 12 w 25"/>
                <a:gd name="T9" fmla="*/ 1 h 10"/>
                <a:gd name="T10" fmla="*/ 22 w 25"/>
                <a:gd name="T11" fmla="*/ 1 h 10"/>
                <a:gd name="T12" fmla="*/ 25 w 25"/>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25" y="4"/>
                  </a:moveTo>
                  <a:cubicBezTo>
                    <a:pt x="24" y="6"/>
                    <a:pt x="19" y="5"/>
                    <a:pt x="13" y="7"/>
                  </a:cubicBezTo>
                  <a:cubicBezTo>
                    <a:pt x="7" y="8"/>
                    <a:pt x="2" y="10"/>
                    <a:pt x="1" y="9"/>
                  </a:cubicBezTo>
                  <a:cubicBezTo>
                    <a:pt x="0" y="8"/>
                    <a:pt x="1" y="7"/>
                    <a:pt x="3" y="5"/>
                  </a:cubicBezTo>
                  <a:cubicBezTo>
                    <a:pt x="4" y="3"/>
                    <a:pt x="8" y="1"/>
                    <a:pt x="12" y="1"/>
                  </a:cubicBezTo>
                  <a:cubicBezTo>
                    <a:pt x="16" y="0"/>
                    <a:pt x="20" y="0"/>
                    <a:pt x="22" y="1"/>
                  </a:cubicBezTo>
                  <a:cubicBezTo>
                    <a:pt x="24" y="2"/>
                    <a:pt x="25" y="3"/>
                    <a:pt x="25"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7">
              <a:extLst>
                <a:ext uri="{FF2B5EF4-FFF2-40B4-BE49-F238E27FC236}">
                  <a16:creationId xmlns:a16="http://schemas.microsoft.com/office/drawing/2014/main" id="{EBFBDA27-7EB6-4018-9494-9DF1CE913740}"/>
                </a:ext>
              </a:extLst>
            </p:cNvPr>
            <p:cNvSpPr>
              <a:spLocks/>
            </p:cNvSpPr>
            <p:nvPr/>
          </p:nvSpPr>
          <p:spPr bwMode="auto">
            <a:xfrm>
              <a:off x="3085" y="791"/>
              <a:ext cx="81" cy="121"/>
            </a:xfrm>
            <a:custGeom>
              <a:avLst/>
              <a:gdLst>
                <a:gd name="T0" fmla="*/ 27 w 34"/>
                <a:gd name="T1" fmla="*/ 13 h 51"/>
                <a:gd name="T2" fmla="*/ 7 w 34"/>
                <a:gd name="T3" fmla="*/ 6 h 51"/>
                <a:gd name="T4" fmla="*/ 3 w 34"/>
                <a:gd name="T5" fmla="*/ 25 h 51"/>
                <a:gd name="T6" fmla="*/ 34 w 34"/>
                <a:gd name="T7" fmla="*/ 38 h 51"/>
                <a:gd name="T8" fmla="*/ 27 w 34"/>
                <a:gd name="T9" fmla="*/ 13 h 51"/>
              </a:gdLst>
              <a:ahLst/>
              <a:cxnLst>
                <a:cxn ang="0">
                  <a:pos x="T0" y="T1"/>
                </a:cxn>
                <a:cxn ang="0">
                  <a:pos x="T2" y="T3"/>
                </a:cxn>
                <a:cxn ang="0">
                  <a:pos x="T4" y="T5"/>
                </a:cxn>
                <a:cxn ang="0">
                  <a:pos x="T6" y="T7"/>
                </a:cxn>
                <a:cxn ang="0">
                  <a:pos x="T8" y="T9"/>
                </a:cxn>
              </a:cxnLst>
              <a:rect l="0" t="0" r="r" b="b"/>
              <a:pathLst>
                <a:path w="34" h="51">
                  <a:moveTo>
                    <a:pt x="27" y="13"/>
                  </a:moveTo>
                  <a:cubicBezTo>
                    <a:pt x="25" y="4"/>
                    <a:pt x="14" y="0"/>
                    <a:pt x="7" y="6"/>
                  </a:cubicBezTo>
                  <a:cubicBezTo>
                    <a:pt x="3" y="9"/>
                    <a:pt x="0" y="15"/>
                    <a:pt x="3" y="25"/>
                  </a:cubicBezTo>
                  <a:cubicBezTo>
                    <a:pt x="9" y="51"/>
                    <a:pt x="34" y="39"/>
                    <a:pt x="34" y="38"/>
                  </a:cubicBezTo>
                  <a:cubicBezTo>
                    <a:pt x="34" y="38"/>
                    <a:pt x="30" y="24"/>
                    <a:pt x="27" y="13"/>
                  </a:cubicBezTo>
                  <a:close/>
                </a:path>
              </a:pathLst>
            </a:custGeom>
            <a:solidFill>
              <a:srgbClr val="FF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8">
              <a:extLst>
                <a:ext uri="{FF2B5EF4-FFF2-40B4-BE49-F238E27FC236}">
                  <a16:creationId xmlns:a16="http://schemas.microsoft.com/office/drawing/2014/main" id="{18472F5B-C7DE-4B64-962E-2AA53BF932B7}"/>
                </a:ext>
              </a:extLst>
            </p:cNvPr>
            <p:cNvSpPr>
              <a:spLocks/>
            </p:cNvSpPr>
            <p:nvPr/>
          </p:nvSpPr>
          <p:spPr bwMode="auto">
            <a:xfrm>
              <a:off x="3106" y="817"/>
              <a:ext cx="34" cy="55"/>
            </a:xfrm>
            <a:custGeom>
              <a:avLst/>
              <a:gdLst>
                <a:gd name="T0" fmla="*/ 14 w 14"/>
                <a:gd name="T1" fmla="*/ 19 h 23"/>
                <a:gd name="T2" fmla="*/ 13 w 14"/>
                <a:gd name="T3" fmla="*/ 20 h 23"/>
                <a:gd name="T4" fmla="*/ 10 w 14"/>
                <a:gd name="T5" fmla="*/ 21 h 23"/>
                <a:gd name="T6" fmla="*/ 2 w 14"/>
                <a:gd name="T7" fmla="*/ 13 h 23"/>
                <a:gd name="T8" fmla="*/ 2 w 14"/>
                <a:gd name="T9" fmla="*/ 6 h 23"/>
                <a:gd name="T10" fmla="*/ 4 w 14"/>
                <a:gd name="T11" fmla="*/ 2 h 23"/>
                <a:gd name="T12" fmla="*/ 7 w 14"/>
                <a:gd name="T13" fmla="*/ 2 h 23"/>
                <a:gd name="T14" fmla="*/ 8 w 14"/>
                <a:gd name="T15" fmla="*/ 3 h 23"/>
                <a:gd name="T16" fmla="*/ 8 w 14"/>
                <a:gd name="T17" fmla="*/ 2 h 23"/>
                <a:gd name="T18" fmla="*/ 7 w 14"/>
                <a:gd name="T19" fmla="*/ 0 h 23"/>
                <a:gd name="T20" fmla="*/ 4 w 14"/>
                <a:gd name="T21" fmla="*/ 0 h 23"/>
                <a:gd name="T22" fmla="*/ 0 w 14"/>
                <a:gd name="T23" fmla="*/ 5 h 23"/>
                <a:gd name="T24" fmla="*/ 1 w 14"/>
                <a:gd name="T25" fmla="*/ 13 h 23"/>
                <a:gd name="T26" fmla="*/ 10 w 14"/>
                <a:gd name="T27" fmla="*/ 23 h 23"/>
                <a:gd name="T28" fmla="*/ 14 w 14"/>
                <a:gd name="T29" fmla="*/ 21 h 23"/>
                <a:gd name="T30" fmla="*/ 14 w 14"/>
                <a:gd name="T3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14" y="19"/>
                  </a:moveTo>
                  <a:cubicBezTo>
                    <a:pt x="14" y="19"/>
                    <a:pt x="14" y="20"/>
                    <a:pt x="13" y="20"/>
                  </a:cubicBezTo>
                  <a:cubicBezTo>
                    <a:pt x="13" y="21"/>
                    <a:pt x="11" y="21"/>
                    <a:pt x="10" y="21"/>
                  </a:cubicBezTo>
                  <a:cubicBezTo>
                    <a:pt x="7" y="21"/>
                    <a:pt x="4" y="17"/>
                    <a:pt x="2" y="13"/>
                  </a:cubicBezTo>
                  <a:cubicBezTo>
                    <a:pt x="2" y="10"/>
                    <a:pt x="2" y="8"/>
                    <a:pt x="2" y="6"/>
                  </a:cubicBezTo>
                  <a:cubicBezTo>
                    <a:pt x="2" y="4"/>
                    <a:pt x="3" y="2"/>
                    <a:pt x="4" y="2"/>
                  </a:cubicBezTo>
                  <a:cubicBezTo>
                    <a:pt x="6" y="1"/>
                    <a:pt x="7" y="1"/>
                    <a:pt x="7" y="2"/>
                  </a:cubicBezTo>
                  <a:cubicBezTo>
                    <a:pt x="8" y="3"/>
                    <a:pt x="8" y="3"/>
                    <a:pt x="8" y="3"/>
                  </a:cubicBezTo>
                  <a:cubicBezTo>
                    <a:pt x="8" y="3"/>
                    <a:pt x="9" y="3"/>
                    <a:pt x="8" y="2"/>
                  </a:cubicBezTo>
                  <a:cubicBezTo>
                    <a:pt x="8" y="1"/>
                    <a:pt x="7" y="1"/>
                    <a:pt x="7" y="0"/>
                  </a:cubicBezTo>
                  <a:cubicBezTo>
                    <a:pt x="6" y="0"/>
                    <a:pt x="5" y="0"/>
                    <a:pt x="4" y="0"/>
                  </a:cubicBezTo>
                  <a:cubicBezTo>
                    <a:pt x="2" y="1"/>
                    <a:pt x="1" y="3"/>
                    <a:pt x="0" y="5"/>
                  </a:cubicBezTo>
                  <a:cubicBezTo>
                    <a:pt x="0" y="8"/>
                    <a:pt x="0" y="10"/>
                    <a:pt x="1" y="13"/>
                  </a:cubicBezTo>
                  <a:cubicBezTo>
                    <a:pt x="2" y="18"/>
                    <a:pt x="6" y="22"/>
                    <a:pt x="10" y="23"/>
                  </a:cubicBezTo>
                  <a:cubicBezTo>
                    <a:pt x="12" y="23"/>
                    <a:pt x="13" y="22"/>
                    <a:pt x="14" y="21"/>
                  </a:cubicBezTo>
                  <a:cubicBezTo>
                    <a:pt x="14" y="20"/>
                    <a:pt x="14" y="19"/>
                    <a:pt x="14" y="19"/>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9">
              <a:extLst>
                <a:ext uri="{FF2B5EF4-FFF2-40B4-BE49-F238E27FC236}">
                  <a16:creationId xmlns:a16="http://schemas.microsoft.com/office/drawing/2014/main" id="{301E61D6-6A8B-485D-9935-58D31848CE52}"/>
                </a:ext>
              </a:extLst>
            </p:cNvPr>
            <p:cNvSpPr>
              <a:spLocks/>
            </p:cNvSpPr>
            <p:nvPr/>
          </p:nvSpPr>
          <p:spPr bwMode="auto">
            <a:xfrm>
              <a:off x="3182" y="554"/>
              <a:ext cx="333" cy="183"/>
            </a:xfrm>
            <a:custGeom>
              <a:avLst/>
              <a:gdLst>
                <a:gd name="T0" fmla="*/ 124 w 140"/>
                <a:gd name="T1" fmla="*/ 77 h 77"/>
                <a:gd name="T2" fmla="*/ 130 w 140"/>
                <a:gd name="T3" fmla="*/ 71 h 77"/>
                <a:gd name="T4" fmla="*/ 138 w 140"/>
                <a:gd name="T5" fmla="*/ 51 h 77"/>
                <a:gd name="T6" fmla="*/ 136 w 140"/>
                <a:gd name="T7" fmla="*/ 36 h 77"/>
                <a:gd name="T8" fmla="*/ 127 w 140"/>
                <a:gd name="T9" fmla="*/ 22 h 77"/>
                <a:gd name="T10" fmla="*/ 91 w 140"/>
                <a:gd name="T11" fmla="*/ 15 h 77"/>
                <a:gd name="T12" fmla="*/ 87 w 140"/>
                <a:gd name="T13" fmla="*/ 16 h 77"/>
                <a:gd name="T14" fmla="*/ 84 w 140"/>
                <a:gd name="T15" fmla="*/ 18 h 77"/>
                <a:gd name="T16" fmla="*/ 82 w 140"/>
                <a:gd name="T17" fmla="*/ 19 h 77"/>
                <a:gd name="T18" fmla="*/ 82 w 140"/>
                <a:gd name="T19" fmla="*/ 17 h 77"/>
                <a:gd name="T20" fmla="*/ 79 w 140"/>
                <a:gd name="T21" fmla="*/ 9 h 77"/>
                <a:gd name="T22" fmla="*/ 72 w 140"/>
                <a:gd name="T23" fmla="*/ 4 h 77"/>
                <a:gd name="T24" fmla="*/ 55 w 140"/>
                <a:gd name="T25" fmla="*/ 2 h 77"/>
                <a:gd name="T26" fmla="*/ 25 w 140"/>
                <a:gd name="T27" fmla="*/ 11 h 77"/>
                <a:gd name="T28" fmla="*/ 5 w 140"/>
                <a:gd name="T29" fmla="*/ 7 h 77"/>
                <a:gd name="T30" fmla="*/ 1 w 140"/>
                <a:gd name="T31" fmla="*/ 3 h 77"/>
                <a:gd name="T32" fmla="*/ 1 w 140"/>
                <a:gd name="T33" fmla="*/ 1 h 77"/>
                <a:gd name="T34" fmla="*/ 6 w 140"/>
                <a:gd name="T35" fmla="*/ 6 h 77"/>
                <a:gd name="T36" fmla="*/ 25 w 140"/>
                <a:gd name="T37" fmla="*/ 10 h 77"/>
                <a:gd name="T38" fmla="*/ 39 w 140"/>
                <a:gd name="T39" fmla="*/ 6 h 77"/>
                <a:gd name="T40" fmla="*/ 54 w 140"/>
                <a:gd name="T41" fmla="*/ 1 h 77"/>
                <a:gd name="T42" fmla="*/ 63 w 140"/>
                <a:gd name="T43" fmla="*/ 0 h 77"/>
                <a:gd name="T44" fmla="*/ 73 w 140"/>
                <a:gd name="T45" fmla="*/ 2 h 77"/>
                <a:gd name="T46" fmla="*/ 81 w 140"/>
                <a:gd name="T47" fmla="*/ 8 h 77"/>
                <a:gd name="T48" fmla="*/ 84 w 140"/>
                <a:gd name="T49" fmla="*/ 17 h 77"/>
                <a:gd name="T50" fmla="*/ 83 w 140"/>
                <a:gd name="T51" fmla="*/ 16 h 77"/>
                <a:gd name="T52" fmla="*/ 86 w 140"/>
                <a:gd name="T53" fmla="*/ 15 h 77"/>
                <a:gd name="T54" fmla="*/ 90 w 140"/>
                <a:gd name="T55" fmla="*/ 13 h 77"/>
                <a:gd name="T56" fmla="*/ 129 w 140"/>
                <a:gd name="T57" fmla="*/ 21 h 77"/>
                <a:gd name="T58" fmla="*/ 138 w 140"/>
                <a:gd name="T59" fmla="*/ 36 h 77"/>
                <a:gd name="T60" fmla="*/ 139 w 140"/>
                <a:gd name="T61" fmla="*/ 51 h 77"/>
                <a:gd name="T62" fmla="*/ 130 w 140"/>
                <a:gd name="T63" fmla="*/ 72 h 77"/>
                <a:gd name="T64" fmla="*/ 126 w 140"/>
                <a:gd name="T65" fmla="*/ 76 h 77"/>
                <a:gd name="T66" fmla="*/ 124 w 140"/>
                <a:gd name="T6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77">
                  <a:moveTo>
                    <a:pt x="124" y="77"/>
                  </a:moveTo>
                  <a:cubicBezTo>
                    <a:pt x="124" y="77"/>
                    <a:pt x="127" y="75"/>
                    <a:pt x="130" y="71"/>
                  </a:cubicBezTo>
                  <a:cubicBezTo>
                    <a:pt x="133" y="67"/>
                    <a:pt x="137" y="60"/>
                    <a:pt x="138" y="51"/>
                  </a:cubicBezTo>
                  <a:cubicBezTo>
                    <a:pt x="138" y="47"/>
                    <a:pt x="138" y="41"/>
                    <a:pt x="136" y="36"/>
                  </a:cubicBezTo>
                  <a:cubicBezTo>
                    <a:pt x="135" y="31"/>
                    <a:pt x="132" y="26"/>
                    <a:pt x="127" y="22"/>
                  </a:cubicBezTo>
                  <a:cubicBezTo>
                    <a:pt x="118" y="14"/>
                    <a:pt x="104" y="10"/>
                    <a:pt x="91" y="15"/>
                  </a:cubicBezTo>
                  <a:cubicBezTo>
                    <a:pt x="89" y="15"/>
                    <a:pt x="88" y="16"/>
                    <a:pt x="87" y="16"/>
                  </a:cubicBezTo>
                  <a:cubicBezTo>
                    <a:pt x="86" y="17"/>
                    <a:pt x="85" y="18"/>
                    <a:pt x="84" y="18"/>
                  </a:cubicBezTo>
                  <a:cubicBezTo>
                    <a:pt x="82" y="19"/>
                    <a:pt x="82" y="19"/>
                    <a:pt x="82" y="19"/>
                  </a:cubicBezTo>
                  <a:cubicBezTo>
                    <a:pt x="82" y="17"/>
                    <a:pt x="82" y="17"/>
                    <a:pt x="82" y="17"/>
                  </a:cubicBezTo>
                  <a:cubicBezTo>
                    <a:pt x="82" y="14"/>
                    <a:pt x="81" y="11"/>
                    <a:pt x="79" y="9"/>
                  </a:cubicBezTo>
                  <a:cubicBezTo>
                    <a:pt x="77" y="7"/>
                    <a:pt x="75" y="5"/>
                    <a:pt x="72" y="4"/>
                  </a:cubicBezTo>
                  <a:cubicBezTo>
                    <a:pt x="66" y="1"/>
                    <a:pt x="60" y="1"/>
                    <a:pt x="55" y="2"/>
                  </a:cubicBezTo>
                  <a:cubicBezTo>
                    <a:pt x="44" y="5"/>
                    <a:pt x="34" y="10"/>
                    <a:pt x="25" y="11"/>
                  </a:cubicBezTo>
                  <a:cubicBezTo>
                    <a:pt x="17" y="12"/>
                    <a:pt x="9" y="10"/>
                    <a:pt x="5" y="7"/>
                  </a:cubicBezTo>
                  <a:cubicBezTo>
                    <a:pt x="3" y="6"/>
                    <a:pt x="2" y="4"/>
                    <a:pt x="1" y="3"/>
                  </a:cubicBezTo>
                  <a:cubicBezTo>
                    <a:pt x="1" y="2"/>
                    <a:pt x="0" y="1"/>
                    <a:pt x="1" y="1"/>
                  </a:cubicBezTo>
                  <a:cubicBezTo>
                    <a:pt x="1" y="1"/>
                    <a:pt x="2" y="4"/>
                    <a:pt x="6" y="6"/>
                  </a:cubicBezTo>
                  <a:cubicBezTo>
                    <a:pt x="10" y="9"/>
                    <a:pt x="17" y="11"/>
                    <a:pt x="25" y="10"/>
                  </a:cubicBezTo>
                  <a:cubicBezTo>
                    <a:pt x="29" y="9"/>
                    <a:pt x="34" y="7"/>
                    <a:pt x="39" y="6"/>
                  </a:cubicBezTo>
                  <a:cubicBezTo>
                    <a:pt x="43" y="4"/>
                    <a:pt x="48" y="2"/>
                    <a:pt x="54" y="1"/>
                  </a:cubicBezTo>
                  <a:cubicBezTo>
                    <a:pt x="57" y="0"/>
                    <a:pt x="60" y="0"/>
                    <a:pt x="63" y="0"/>
                  </a:cubicBezTo>
                  <a:cubicBezTo>
                    <a:pt x="66" y="0"/>
                    <a:pt x="70" y="1"/>
                    <a:pt x="73" y="2"/>
                  </a:cubicBezTo>
                  <a:cubicBezTo>
                    <a:pt x="76" y="3"/>
                    <a:pt x="78" y="5"/>
                    <a:pt x="81" y="8"/>
                  </a:cubicBezTo>
                  <a:cubicBezTo>
                    <a:pt x="83" y="10"/>
                    <a:pt x="84" y="14"/>
                    <a:pt x="84" y="17"/>
                  </a:cubicBezTo>
                  <a:cubicBezTo>
                    <a:pt x="83" y="16"/>
                    <a:pt x="83" y="16"/>
                    <a:pt x="83" y="16"/>
                  </a:cubicBezTo>
                  <a:cubicBezTo>
                    <a:pt x="84" y="16"/>
                    <a:pt x="85" y="15"/>
                    <a:pt x="86" y="15"/>
                  </a:cubicBezTo>
                  <a:cubicBezTo>
                    <a:pt x="87" y="14"/>
                    <a:pt x="89" y="13"/>
                    <a:pt x="90" y="13"/>
                  </a:cubicBezTo>
                  <a:cubicBezTo>
                    <a:pt x="104" y="8"/>
                    <a:pt x="119" y="12"/>
                    <a:pt x="129" y="21"/>
                  </a:cubicBezTo>
                  <a:cubicBezTo>
                    <a:pt x="133" y="25"/>
                    <a:pt x="136" y="30"/>
                    <a:pt x="138" y="36"/>
                  </a:cubicBezTo>
                  <a:cubicBezTo>
                    <a:pt x="140" y="41"/>
                    <a:pt x="140" y="47"/>
                    <a:pt x="139" y="51"/>
                  </a:cubicBezTo>
                  <a:cubicBezTo>
                    <a:pt x="138" y="61"/>
                    <a:pt x="134" y="68"/>
                    <a:pt x="130" y="72"/>
                  </a:cubicBezTo>
                  <a:cubicBezTo>
                    <a:pt x="129" y="74"/>
                    <a:pt x="127" y="75"/>
                    <a:pt x="126" y="76"/>
                  </a:cubicBezTo>
                  <a:cubicBezTo>
                    <a:pt x="125" y="77"/>
                    <a:pt x="124" y="77"/>
                    <a:pt x="124" y="77"/>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0">
              <a:extLst>
                <a:ext uri="{FF2B5EF4-FFF2-40B4-BE49-F238E27FC236}">
                  <a16:creationId xmlns:a16="http://schemas.microsoft.com/office/drawing/2014/main" id="{6A14DDB2-5DA0-44BC-B93A-4008BF0305B3}"/>
                </a:ext>
              </a:extLst>
            </p:cNvPr>
            <p:cNvSpPr>
              <a:spLocks/>
            </p:cNvSpPr>
            <p:nvPr/>
          </p:nvSpPr>
          <p:spPr bwMode="auto">
            <a:xfrm>
              <a:off x="3192" y="485"/>
              <a:ext cx="273" cy="52"/>
            </a:xfrm>
            <a:custGeom>
              <a:avLst/>
              <a:gdLst>
                <a:gd name="T0" fmla="*/ 115 w 115"/>
                <a:gd name="T1" fmla="*/ 16 h 22"/>
                <a:gd name="T2" fmla="*/ 107 w 115"/>
                <a:gd name="T3" fmla="*/ 13 h 22"/>
                <a:gd name="T4" fmla="*/ 97 w 115"/>
                <a:gd name="T5" fmla="*/ 14 h 22"/>
                <a:gd name="T6" fmla="*/ 87 w 115"/>
                <a:gd name="T7" fmla="*/ 21 h 22"/>
                <a:gd name="T8" fmla="*/ 86 w 115"/>
                <a:gd name="T9" fmla="*/ 22 h 22"/>
                <a:gd name="T10" fmla="*/ 85 w 115"/>
                <a:gd name="T11" fmla="*/ 21 h 22"/>
                <a:gd name="T12" fmla="*/ 61 w 115"/>
                <a:gd name="T13" fmla="*/ 3 h 22"/>
                <a:gd name="T14" fmla="*/ 37 w 115"/>
                <a:gd name="T15" fmla="*/ 9 h 22"/>
                <a:gd name="T16" fmla="*/ 19 w 115"/>
                <a:gd name="T17" fmla="*/ 19 h 22"/>
                <a:gd name="T18" fmla="*/ 5 w 115"/>
                <a:gd name="T19" fmla="*/ 21 h 22"/>
                <a:gd name="T20" fmla="*/ 1 w 115"/>
                <a:gd name="T21" fmla="*/ 20 h 22"/>
                <a:gd name="T22" fmla="*/ 0 w 115"/>
                <a:gd name="T23" fmla="*/ 19 h 22"/>
                <a:gd name="T24" fmla="*/ 5 w 115"/>
                <a:gd name="T25" fmla="*/ 20 h 22"/>
                <a:gd name="T26" fmla="*/ 18 w 115"/>
                <a:gd name="T27" fmla="*/ 18 h 22"/>
                <a:gd name="T28" fmla="*/ 36 w 115"/>
                <a:gd name="T29" fmla="*/ 8 h 22"/>
                <a:gd name="T30" fmla="*/ 48 w 115"/>
                <a:gd name="T31" fmla="*/ 2 h 22"/>
                <a:gd name="T32" fmla="*/ 61 w 115"/>
                <a:gd name="T33" fmla="*/ 1 h 22"/>
                <a:gd name="T34" fmla="*/ 87 w 115"/>
                <a:gd name="T35" fmla="*/ 20 h 22"/>
                <a:gd name="T36" fmla="*/ 85 w 115"/>
                <a:gd name="T37" fmla="*/ 20 h 22"/>
                <a:gd name="T38" fmla="*/ 96 w 115"/>
                <a:gd name="T39" fmla="*/ 12 h 22"/>
                <a:gd name="T40" fmla="*/ 107 w 115"/>
                <a:gd name="T41" fmla="*/ 12 h 22"/>
                <a:gd name="T42" fmla="*/ 113 w 115"/>
                <a:gd name="T43" fmla="*/ 14 h 22"/>
                <a:gd name="T44" fmla="*/ 115 w 115"/>
                <a:gd name="T4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22">
                  <a:moveTo>
                    <a:pt x="115" y="16"/>
                  </a:moveTo>
                  <a:cubicBezTo>
                    <a:pt x="115" y="16"/>
                    <a:pt x="112" y="14"/>
                    <a:pt x="107" y="13"/>
                  </a:cubicBezTo>
                  <a:cubicBezTo>
                    <a:pt x="104" y="12"/>
                    <a:pt x="101" y="12"/>
                    <a:pt x="97" y="14"/>
                  </a:cubicBezTo>
                  <a:cubicBezTo>
                    <a:pt x="93" y="15"/>
                    <a:pt x="89" y="17"/>
                    <a:pt x="87" y="21"/>
                  </a:cubicBezTo>
                  <a:cubicBezTo>
                    <a:pt x="86" y="22"/>
                    <a:pt x="86" y="22"/>
                    <a:pt x="86" y="22"/>
                  </a:cubicBezTo>
                  <a:cubicBezTo>
                    <a:pt x="85" y="21"/>
                    <a:pt x="85" y="21"/>
                    <a:pt x="85" y="21"/>
                  </a:cubicBezTo>
                  <a:cubicBezTo>
                    <a:pt x="82" y="12"/>
                    <a:pt x="72" y="4"/>
                    <a:pt x="61" y="3"/>
                  </a:cubicBezTo>
                  <a:cubicBezTo>
                    <a:pt x="52" y="2"/>
                    <a:pt x="44" y="6"/>
                    <a:pt x="37" y="9"/>
                  </a:cubicBezTo>
                  <a:cubicBezTo>
                    <a:pt x="31" y="13"/>
                    <a:pt x="24" y="17"/>
                    <a:pt x="19" y="19"/>
                  </a:cubicBezTo>
                  <a:cubicBezTo>
                    <a:pt x="13" y="21"/>
                    <a:pt x="8" y="21"/>
                    <a:pt x="5" y="21"/>
                  </a:cubicBezTo>
                  <a:cubicBezTo>
                    <a:pt x="3" y="20"/>
                    <a:pt x="2" y="20"/>
                    <a:pt x="1" y="20"/>
                  </a:cubicBezTo>
                  <a:cubicBezTo>
                    <a:pt x="0" y="19"/>
                    <a:pt x="0" y="19"/>
                    <a:pt x="0" y="19"/>
                  </a:cubicBezTo>
                  <a:cubicBezTo>
                    <a:pt x="0" y="19"/>
                    <a:pt x="2" y="20"/>
                    <a:pt x="5" y="20"/>
                  </a:cubicBezTo>
                  <a:cubicBezTo>
                    <a:pt x="8" y="20"/>
                    <a:pt x="13" y="20"/>
                    <a:pt x="18" y="18"/>
                  </a:cubicBezTo>
                  <a:cubicBezTo>
                    <a:pt x="24" y="16"/>
                    <a:pt x="30" y="12"/>
                    <a:pt x="36" y="8"/>
                  </a:cubicBezTo>
                  <a:cubicBezTo>
                    <a:pt x="40" y="6"/>
                    <a:pt x="43" y="4"/>
                    <a:pt x="48" y="2"/>
                  </a:cubicBezTo>
                  <a:cubicBezTo>
                    <a:pt x="52" y="1"/>
                    <a:pt x="56" y="0"/>
                    <a:pt x="61" y="1"/>
                  </a:cubicBezTo>
                  <a:cubicBezTo>
                    <a:pt x="74" y="2"/>
                    <a:pt x="84" y="11"/>
                    <a:pt x="87" y="20"/>
                  </a:cubicBezTo>
                  <a:cubicBezTo>
                    <a:pt x="85" y="20"/>
                    <a:pt x="85" y="20"/>
                    <a:pt x="85" y="20"/>
                  </a:cubicBezTo>
                  <a:cubicBezTo>
                    <a:pt x="88" y="16"/>
                    <a:pt x="93" y="13"/>
                    <a:pt x="96" y="12"/>
                  </a:cubicBezTo>
                  <a:cubicBezTo>
                    <a:pt x="100" y="11"/>
                    <a:pt x="104" y="11"/>
                    <a:pt x="107" y="12"/>
                  </a:cubicBezTo>
                  <a:cubicBezTo>
                    <a:pt x="110" y="12"/>
                    <a:pt x="112" y="13"/>
                    <a:pt x="113" y="14"/>
                  </a:cubicBezTo>
                  <a:cubicBezTo>
                    <a:pt x="114" y="15"/>
                    <a:pt x="115" y="15"/>
                    <a:pt x="115" y="16"/>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1">
              <a:extLst>
                <a:ext uri="{FF2B5EF4-FFF2-40B4-BE49-F238E27FC236}">
                  <a16:creationId xmlns:a16="http://schemas.microsoft.com/office/drawing/2014/main" id="{33A46371-2E8D-4089-87E3-6A59B078EB04}"/>
                </a:ext>
              </a:extLst>
            </p:cNvPr>
            <p:cNvSpPr>
              <a:spLocks/>
            </p:cNvSpPr>
            <p:nvPr/>
          </p:nvSpPr>
          <p:spPr bwMode="auto">
            <a:xfrm>
              <a:off x="3306" y="844"/>
              <a:ext cx="40" cy="38"/>
            </a:xfrm>
            <a:custGeom>
              <a:avLst/>
              <a:gdLst>
                <a:gd name="T0" fmla="*/ 14 w 17"/>
                <a:gd name="T1" fmla="*/ 3 h 16"/>
                <a:gd name="T2" fmla="*/ 7 w 17"/>
                <a:gd name="T3" fmla="*/ 1 h 16"/>
                <a:gd name="T4" fmla="*/ 1 w 17"/>
                <a:gd name="T5" fmla="*/ 6 h 16"/>
                <a:gd name="T6" fmla="*/ 1 w 17"/>
                <a:gd name="T7" fmla="*/ 6 h 16"/>
                <a:gd name="T8" fmla="*/ 0 w 17"/>
                <a:gd name="T9" fmla="*/ 6 h 16"/>
                <a:gd name="T10" fmla="*/ 0 w 17"/>
                <a:gd name="T11" fmla="*/ 6 h 16"/>
                <a:gd name="T12" fmla="*/ 0 w 17"/>
                <a:gd name="T13" fmla="*/ 9 h 16"/>
                <a:gd name="T14" fmla="*/ 4 w 17"/>
                <a:gd name="T15" fmla="*/ 14 h 16"/>
                <a:gd name="T16" fmla="*/ 14 w 17"/>
                <a:gd name="T17" fmla="*/ 13 h 16"/>
                <a:gd name="T18" fmla="*/ 14 w 17"/>
                <a:gd name="T1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14" y="3"/>
                  </a:moveTo>
                  <a:cubicBezTo>
                    <a:pt x="13" y="1"/>
                    <a:pt x="10" y="0"/>
                    <a:pt x="7" y="1"/>
                  </a:cubicBezTo>
                  <a:cubicBezTo>
                    <a:pt x="5" y="1"/>
                    <a:pt x="2" y="3"/>
                    <a:pt x="1" y="6"/>
                  </a:cubicBezTo>
                  <a:cubicBezTo>
                    <a:pt x="1" y="6"/>
                    <a:pt x="1" y="6"/>
                    <a:pt x="1" y="6"/>
                  </a:cubicBezTo>
                  <a:cubicBezTo>
                    <a:pt x="0" y="6"/>
                    <a:pt x="0" y="6"/>
                    <a:pt x="0" y="6"/>
                  </a:cubicBezTo>
                  <a:cubicBezTo>
                    <a:pt x="0" y="6"/>
                    <a:pt x="0" y="6"/>
                    <a:pt x="0" y="6"/>
                  </a:cubicBezTo>
                  <a:cubicBezTo>
                    <a:pt x="0" y="7"/>
                    <a:pt x="0" y="8"/>
                    <a:pt x="0" y="9"/>
                  </a:cubicBezTo>
                  <a:cubicBezTo>
                    <a:pt x="0" y="11"/>
                    <a:pt x="2" y="13"/>
                    <a:pt x="4" y="14"/>
                  </a:cubicBezTo>
                  <a:cubicBezTo>
                    <a:pt x="7" y="16"/>
                    <a:pt x="12" y="16"/>
                    <a:pt x="14" y="13"/>
                  </a:cubicBezTo>
                  <a:cubicBezTo>
                    <a:pt x="17" y="10"/>
                    <a:pt x="17" y="5"/>
                    <a:pt x="14" y="3"/>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3">
              <a:extLst>
                <a:ext uri="{FF2B5EF4-FFF2-40B4-BE49-F238E27FC236}">
                  <a16:creationId xmlns:a16="http://schemas.microsoft.com/office/drawing/2014/main" id="{767136E6-7ADD-479B-9260-338DA18ECD2B}"/>
                </a:ext>
              </a:extLst>
            </p:cNvPr>
            <p:cNvSpPr>
              <a:spLocks/>
            </p:cNvSpPr>
            <p:nvPr/>
          </p:nvSpPr>
          <p:spPr bwMode="auto">
            <a:xfrm>
              <a:off x="3113" y="877"/>
              <a:ext cx="41" cy="38"/>
            </a:xfrm>
            <a:custGeom>
              <a:avLst/>
              <a:gdLst>
                <a:gd name="T0" fmla="*/ 16 w 17"/>
                <a:gd name="T1" fmla="*/ 6 h 16"/>
                <a:gd name="T2" fmla="*/ 15 w 17"/>
                <a:gd name="T3" fmla="*/ 11 h 16"/>
                <a:gd name="T4" fmla="*/ 11 w 17"/>
                <a:gd name="T5" fmla="*/ 15 h 16"/>
                <a:gd name="T6" fmla="*/ 4 w 17"/>
                <a:gd name="T7" fmla="*/ 14 h 16"/>
                <a:gd name="T8" fmla="*/ 0 w 17"/>
                <a:gd name="T9" fmla="*/ 8 h 16"/>
                <a:gd name="T10" fmla="*/ 2 w 17"/>
                <a:gd name="T11" fmla="*/ 3 h 16"/>
                <a:gd name="T12" fmla="*/ 6 w 17"/>
                <a:gd name="T13" fmla="*/ 0 h 16"/>
                <a:gd name="T14" fmla="*/ 3 w 17"/>
                <a:gd name="T15" fmla="*/ 3 h 16"/>
                <a:gd name="T16" fmla="*/ 2 w 17"/>
                <a:gd name="T17" fmla="*/ 8 h 16"/>
                <a:gd name="T18" fmla="*/ 5 w 17"/>
                <a:gd name="T19" fmla="*/ 12 h 16"/>
                <a:gd name="T20" fmla="*/ 10 w 17"/>
                <a:gd name="T21" fmla="*/ 13 h 16"/>
                <a:gd name="T22" fmla="*/ 14 w 17"/>
                <a:gd name="T23" fmla="*/ 10 h 16"/>
                <a:gd name="T24" fmla="*/ 16 w 17"/>
                <a:gd name="T2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6" y="6"/>
                  </a:moveTo>
                  <a:cubicBezTo>
                    <a:pt x="16" y="6"/>
                    <a:pt x="17" y="8"/>
                    <a:pt x="15" y="11"/>
                  </a:cubicBezTo>
                  <a:cubicBezTo>
                    <a:pt x="15" y="13"/>
                    <a:pt x="13" y="14"/>
                    <a:pt x="11" y="15"/>
                  </a:cubicBezTo>
                  <a:cubicBezTo>
                    <a:pt x="9" y="16"/>
                    <a:pt x="6" y="16"/>
                    <a:pt x="4" y="14"/>
                  </a:cubicBezTo>
                  <a:cubicBezTo>
                    <a:pt x="2" y="13"/>
                    <a:pt x="0" y="10"/>
                    <a:pt x="0" y="8"/>
                  </a:cubicBezTo>
                  <a:cubicBezTo>
                    <a:pt x="0" y="6"/>
                    <a:pt x="1" y="4"/>
                    <a:pt x="2" y="3"/>
                  </a:cubicBezTo>
                  <a:cubicBezTo>
                    <a:pt x="4" y="0"/>
                    <a:pt x="6" y="0"/>
                    <a:pt x="6" y="0"/>
                  </a:cubicBezTo>
                  <a:cubicBezTo>
                    <a:pt x="6" y="0"/>
                    <a:pt x="5" y="1"/>
                    <a:pt x="3" y="3"/>
                  </a:cubicBezTo>
                  <a:cubicBezTo>
                    <a:pt x="2" y="5"/>
                    <a:pt x="2" y="6"/>
                    <a:pt x="2" y="8"/>
                  </a:cubicBezTo>
                  <a:cubicBezTo>
                    <a:pt x="2" y="10"/>
                    <a:pt x="3" y="11"/>
                    <a:pt x="5" y="12"/>
                  </a:cubicBezTo>
                  <a:cubicBezTo>
                    <a:pt x="7" y="13"/>
                    <a:pt x="9" y="14"/>
                    <a:pt x="10" y="13"/>
                  </a:cubicBezTo>
                  <a:cubicBezTo>
                    <a:pt x="12" y="13"/>
                    <a:pt x="13" y="11"/>
                    <a:pt x="14" y="10"/>
                  </a:cubicBezTo>
                  <a:cubicBezTo>
                    <a:pt x="16" y="8"/>
                    <a:pt x="15" y="6"/>
                    <a:pt x="16" y="6"/>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4">
              <a:extLst>
                <a:ext uri="{FF2B5EF4-FFF2-40B4-BE49-F238E27FC236}">
                  <a16:creationId xmlns:a16="http://schemas.microsoft.com/office/drawing/2014/main" id="{D0F9405F-7F63-49E4-877E-5D383DBA1F9D}"/>
                </a:ext>
              </a:extLst>
            </p:cNvPr>
            <p:cNvSpPr>
              <a:spLocks/>
            </p:cNvSpPr>
            <p:nvPr/>
          </p:nvSpPr>
          <p:spPr bwMode="auto">
            <a:xfrm>
              <a:off x="3097" y="870"/>
              <a:ext cx="21" cy="23"/>
            </a:xfrm>
            <a:custGeom>
              <a:avLst/>
              <a:gdLst>
                <a:gd name="T0" fmla="*/ 9 w 9"/>
                <a:gd name="T1" fmla="*/ 8 h 10"/>
                <a:gd name="T2" fmla="*/ 7 w 9"/>
                <a:gd name="T3" fmla="*/ 10 h 10"/>
                <a:gd name="T4" fmla="*/ 4 w 9"/>
                <a:gd name="T5" fmla="*/ 10 h 10"/>
                <a:gd name="T6" fmla="*/ 1 w 9"/>
                <a:gd name="T7" fmla="*/ 7 h 10"/>
                <a:gd name="T8" fmla="*/ 0 w 9"/>
                <a:gd name="T9" fmla="*/ 3 h 10"/>
                <a:gd name="T10" fmla="*/ 2 w 9"/>
                <a:gd name="T11" fmla="*/ 1 h 10"/>
                <a:gd name="T12" fmla="*/ 5 w 9"/>
                <a:gd name="T13" fmla="*/ 0 h 10"/>
                <a:gd name="T14" fmla="*/ 3 w 9"/>
                <a:gd name="T15" fmla="*/ 2 h 10"/>
                <a:gd name="T16" fmla="*/ 3 w 9"/>
                <a:gd name="T17" fmla="*/ 6 h 10"/>
                <a:gd name="T18" fmla="*/ 7 w 9"/>
                <a:gd name="T19" fmla="*/ 8 h 10"/>
                <a:gd name="T20" fmla="*/ 9 w 9"/>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0">
                  <a:moveTo>
                    <a:pt x="9" y="8"/>
                  </a:moveTo>
                  <a:cubicBezTo>
                    <a:pt x="9" y="8"/>
                    <a:pt x="9" y="9"/>
                    <a:pt x="7" y="10"/>
                  </a:cubicBezTo>
                  <a:cubicBezTo>
                    <a:pt x="7" y="10"/>
                    <a:pt x="5" y="10"/>
                    <a:pt x="4" y="10"/>
                  </a:cubicBezTo>
                  <a:cubicBezTo>
                    <a:pt x="3" y="10"/>
                    <a:pt x="1" y="9"/>
                    <a:pt x="1" y="7"/>
                  </a:cubicBezTo>
                  <a:cubicBezTo>
                    <a:pt x="0" y="6"/>
                    <a:pt x="0" y="5"/>
                    <a:pt x="0" y="3"/>
                  </a:cubicBezTo>
                  <a:cubicBezTo>
                    <a:pt x="1" y="2"/>
                    <a:pt x="2" y="1"/>
                    <a:pt x="2" y="1"/>
                  </a:cubicBezTo>
                  <a:cubicBezTo>
                    <a:pt x="4" y="0"/>
                    <a:pt x="5" y="0"/>
                    <a:pt x="5" y="0"/>
                  </a:cubicBezTo>
                  <a:cubicBezTo>
                    <a:pt x="5" y="1"/>
                    <a:pt x="4" y="1"/>
                    <a:pt x="3" y="2"/>
                  </a:cubicBezTo>
                  <a:cubicBezTo>
                    <a:pt x="2" y="3"/>
                    <a:pt x="2" y="5"/>
                    <a:pt x="3" y="6"/>
                  </a:cubicBezTo>
                  <a:cubicBezTo>
                    <a:pt x="4" y="8"/>
                    <a:pt x="6" y="9"/>
                    <a:pt x="7" y="8"/>
                  </a:cubicBezTo>
                  <a:cubicBezTo>
                    <a:pt x="8" y="8"/>
                    <a:pt x="9" y="7"/>
                    <a:pt x="9" y="8"/>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6">
              <a:extLst>
                <a:ext uri="{FF2B5EF4-FFF2-40B4-BE49-F238E27FC236}">
                  <a16:creationId xmlns:a16="http://schemas.microsoft.com/office/drawing/2014/main" id="{20D417AC-3888-4EDC-A447-AB9FAAF2F7B8}"/>
                </a:ext>
              </a:extLst>
            </p:cNvPr>
            <p:cNvSpPr>
              <a:spLocks/>
            </p:cNvSpPr>
            <p:nvPr/>
          </p:nvSpPr>
          <p:spPr bwMode="auto">
            <a:xfrm>
              <a:off x="3600" y="1561"/>
              <a:ext cx="81" cy="56"/>
            </a:xfrm>
            <a:custGeom>
              <a:avLst/>
              <a:gdLst>
                <a:gd name="T0" fmla="*/ 34 w 34"/>
                <a:gd name="T1" fmla="*/ 24 h 24"/>
                <a:gd name="T2" fmla="*/ 19 w 34"/>
                <a:gd name="T3" fmla="*/ 9 h 24"/>
                <a:gd name="T4" fmla="*/ 0 w 34"/>
                <a:gd name="T5" fmla="*/ 1 h 24"/>
                <a:gd name="T6" fmla="*/ 6 w 34"/>
                <a:gd name="T7" fmla="*/ 1 h 24"/>
                <a:gd name="T8" fmla="*/ 20 w 34"/>
                <a:gd name="T9" fmla="*/ 7 h 24"/>
                <a:gd name="T10" fmla="*/ 31 w 34"/>
                <a:gd name="T11" fmla="*/ 18 h 24"/>
                <a:gd name="T12" fmla="*/ 34 w 3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4" h="24">
                  <a:moveTo>
                    <a:pt x="34" y="24"/>
                  </a:moveTo>
                  <a:cubicBezTo>
                    <a:pt x="33" y="24"/>
                    <a:pt x="29" y="16"/>
                    <a:pt x="19" y="9"/>
                  </a:cubicBezTo>
                  <a:cubicBezTo>
                    <a:pt x="9" y="2"/>
                    <a:pt x="0" y="1"/>
                    <a:pt x="0" y="1"/>
                  </a:cubicBezTo>
                  <a:cubicBezTo>
                    <a:pt x="0" y="0"/>
                    <a:pt x="2" y="0"/>
                    <a:pt x="6" y="1"/>
                  </a:cubicBezTo>
                  <a:cubicBezTo>
                    <a:pt x="10" y="2"/>
                    <a:pt x="15" y="4"/>
                    <a:pt x="20" y="7"/>
                  </a:cubicBezTo>
                  <a:cubicBezTo>
                    <a:pt x="25" y="11"/>
                    <a:pt x="29" y="15"/>
                    <a:pt x="31" y="18"/>
                  </a:cubicBezTo>
                  <a:cubicBezTo>
                    <a:pt x="33" y="21"/>
                    <a:pt x="34" y="24"/>
                    <a:pt x="34" y="24"/>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8">
              <a:extLst>
                <a:ext uri="{FF2B5EF4-FFF2-40B4-BE49-F238E27FC236}">
                  <a16:creationId xmlns:a16="http://schemas.microsoft.com/office/drawing/2014/main" id="{D23CDEBC-95D7-4795-AD5E-2D42BF3BB521}"/>
                </a:ext>
              </a:extLst>
            </p:cNvPr>
            <p:cNvSpPr>
              <a:spLocks/>
            </p:cNvSpPr>
            <p:nvPr/>
          </p:nvSpPr>
          <p:spPr bwMode="auto">
            <a:xfrm>
              <a:off x="3211" y="939"/>
              <a:ext cx="228" cy="329"/>
            </a:xfrm>
            <a:custGeom>
              <a:avLst/>
              <a:gdLst>
                <a:gd name="T0" fmla="*/ 11 w 96"/>
                <a:gd name="T1" fmla="*/ 104 h 139"/>
                <a:gd name="T2" fmla="*/ 13 w 96"/>
                <a:gd name="T3" fmla="*/ 57 h 139"/>
                <a:gd name="T4" fmla="*/ 1 w 96"/>
                <a:gd name="T5" fmla="*/ 9 h 139"/>
                <a:gd name="T6" fmla="*/ 2 w 96"/>
                <a:gd name="T7" fmla="*/ 2 h 139"/>
                <a:gd name="T8" fmla="*/ 9 w 96"/>
                <a:gd name="T9" fmla="*/ 2 h 139"/>
                <a:gd name="T10" fmla="*/ 28 w 96"/>
                <a:gd name="T11" fmla="*/ 47 h 139"/>
                <a:gd name="T12" fmla="*/ 57 w 96"/>
                <a:gd name="T13" fmla="*/ 32 h 139"/>
                <a:gd name="T14" fmla="*/ 67 w 96"/>
                <a:gd name="T15" fmla="*/ 45 h 139"/>
                <a:gd name="T16" fmla="*/ 67 w 96"/>
                <a:gd name="T17" fmla="*/ 54 h 139"/>
                <a:gd name="T18" fmla="*/ 84 w 96"/>
                <a:gd name="T19" fmla="*/ 57 h 139"/>
                <a:gd name="T20" fmla="*/ 85 w 96"/>
                <a:gd name="T21" fmla="*/ 69 h 139"/>
                <a:gd name="T22" fmla="*/ 93 w 96"/>
                <a:gd name="T23" fmla="*/ 76 h 139"/>
                <a:gd name="T24" fmla="*/ 93 w 96"/>
                <a:gd name="T25" fmla="*/ 91 h 139"/>
                <a:gd name="T26" fmla="*/ 83 w 96"/>
                <a:gd name="T27" fmla="*/ 96 h 139"/>
                <a:gd name="T28" fmla="*/ 80 w 96"/>
                <a:gd name="T29" fmla="*/ 123 h 139"/>
                <a:gd name="T30" fmla="*/ 65 w 96"/>
                <a:gd name="T31" fmla="*/ 139 h 139"/>
                <a:gd name="T32" fmla="*/ 11 w 96"/>
                <a:gd name="T33"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9">
                  <a:moveTo>
                    <a:pt x="11" y="104"/>
                  </a:moveTo>
                  <a:cubicBezTo>
                    <a:pt x="13" y="57"/>
                    <a:pt x="13" y="57"/>
                    <a:pt x="13" y="57"/>
                  </a:cubicBezTo>
                  <a:cubicBezTo>
                    <a:pt x="1" y="9"/>
                    <a:pt x="1" y="9"/>
                    <a:pt x="1" y="9"/>
                  </a:cubicBezTo>
                  <a:cubicBezTo>
                    <a:pt x="0" y="7"/>
                    <a:pt x="0" y="3"/>
                    <a:pt x="2" y="2"/>
                  </a:cubicBezTo>
                  <a:cubicBezTo>
                    <a:pt x="4" y="0"/>
                    <a:pt x="7" y="0"/>
                    <a:pt x="9" y="2"/>
                  </a:cubicBezTo>
                  <a:cubicBezTo>
                    <a:pt x="12" y="5"/>
                    <a:pt x="28" y="47"/>
                    <a:pt x="28" y="47"/>
                  </a:cubicBezTo>
                  <a:cubicBezTo>
                    <a:pt x="28" y="47"/>
                    <a:pt x="53" y="33"/>
                    <a:pt x="57" y="32"/>
                  </a:cubicBezTo>
                  <a:cubicBezTo>
                    <a:pt x="61" y="31"/>
                    <a:pt x="67" y="44"/>
                    <a:pt x="67" y="45"/>
                  </a:cubicBezTo>
                  <a:cubicBezTo>
                    <a:pt x="67" y="47"/>
                    <a:pt x="67" y="54"/>
                    <a:pt x="67" y="54"/>
                  </a:cubicBezTo>
                  <a:cubicBezTo>
                    <a:pt x="67" y="54"/>
                    <a:pt x="82" y="55"/>
                    <a:pt x="84" y="57"/>
                  </a:cubicBezTo>
                  <a:cubicBezTo>
                    <a:pt x="85" y="59"/>
                    <a:pt x="85" y="69"/>
                    <a:pt x="85" y="69"/>
                  </a:cubicBezTo>
                  <a:cubicBezTo>
                    <a:pt x="85" y="69"/>
                    <a:pt x="92" y="72"/>
                    <a:pt x="93" y="76"/>
                  </a:cubicBezTo>
                  <a:cubicBezTo>
                    <a:pt x="94" y="81"/>
                    <a:pt x="96" y="89"/>
                    <a:pt x="93" y="91"/>
                  </a:cubicBezTo>
                  <a:cubicBezTo>
                    <a:pt x="90" y="93"/>
                    <a:pt x="83" y="96"/>
                    <a:pt x="83" y="96"/>
                  </a:cubicBezTo>
                  <a:cubicBezTo>
                    <a:pt x="83" y="96"/>
                    <a:pt x="81" y="121"/>
                    <a:pt x="80" y="123"/>
                  </a:cubicBezTo>
                  <a:cubicBezTo>
                    <a:pt x="80" y="125"/>
                    <a:pt x="65" y="139"/>
                    <a:pt x="65" y="139"/>
                  </a:cubicBezTo>
                  <a:lnTo>
                    <a:pt x="11" y="104"/>
                  </a:lnTo>
                  <a:close/>
                </a:path>
              </a:pathLst>
            </a:custGeom>
            <a:solidFill>
              <a:srgbClr val="FF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0">
              <a:extLst>
                <a:ext uri="{FF2B5EF4-FFF2-40B4-BE49-F238E27FC236}">
                  <a16:creationId xmlns:a16="http://schemas.microsoft.com/office/drawing/2014/main" id="{D674E906-7320-4FF9-9A7E-3007E2F0E0B0}"/>
                </a:ext>
              </a:extLst>
            </p:cNvPr>
            <p:cNvSpPr>
              <a:spLocks/>
            </p:cNvSpPr>
            <p:nvPr/>
          </p:nvSpPr>
          <p:spPr bwMode="auto">
            <a:xfrm>
              <a:off x="3320" y="1064"/>
              <a:ext cx="50" cy="22"/>
            </a:xfrm>
            <a:custGeom>
              <a:avLst/>
              <a:gdLst>
                <a:gd name="T0" fmla="*/ 21 w 21"/>
                <a:gd name="T1" fmla="*/ 1 h 9"/>
                <a:gd name="T2" fmla="*/ 18 w 21"/>
                <a:gd name="T3" fmla="*/ 2 h 9"/>
                <a:gd name="T4" fmla="*/ 10 w 21"/>
                <a:gd name="T5" fmla="*/ 3 h 9"/>
                <a:gd name="T6" fmla="*/ 3 w 21"/>
                <a:gd name="T7" fmla="*/ 6 h 9"/>
                <a:gd name="T8" fmla="*/ 1 w 21"/>
                <a:gd name="T9" fmla="*/ 9 h 9"/>
                <a:gd name="T10" fmla="*/ 2 w 21"/>
                <a:gd name="T11" fmla="*/ 5 h 9"/>
                <a:gd name="T12" fmla="*/ 9 w 21"/>
                <a:gd name="T13" fmla="*/ 1 h 9"/>
                <a:gd name="T14" fmla="*/ 18 w 21"/>
                <a:gd name="T15" fmla="*/ 0 h 9"/>
                <a:gd name="T16" fmla="*/ 21 w 21"/>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21" y="1"/>
                  </a:moveTo>
                  <a:cubicBezTo>
                    <a:pt x="21" y="1"/>
                    <a:pt x="20" y="2"/>
                    <a:pt x="18" y="2"/>
                  </a:cubicBezTo>
                  <a:cubicBezTo>
                    <a:pt x="16" y="2"/>
                    <a:pt x="13" y="2"/>
                    <a:pt x="10" y="3"/>
                  </a:cubicBezTo>
                  <a:cubicBezTo>
                    <a:pt x="7" y="3"/>
                    <a:pt x="4" y="5"/>
                    <a:pt x="3" y="6"/>
                  </a:cubicBezTo>
                  <a:cubicBezTo>
                    <a:pt x="1" y="8"/>
                    <a:pt x="1" y="9"/>
                    <a:pt x="1" y="9"/>
                  </a:cubicBezTo>
                  <a:cubicBezTo>
                    <a:pt x="0" y="9"/>
                    <a:pt x="0" y="7"/>
                    <a:pt x="2" y="5"/>
                  </a:cubicBezTo>
                  <a:cubicBezTo>
                    <a:pt x="3" y="3"/>
                    <a:pt x="6" y="2"/>
                    <a:pt x="9" y="1"/>
                  </a:cubicBezTo>
                  <a:cubicBezTo>
                    <a:pt x="13" y="0"/>
                    <a:pt x="16" y="0"/>
                    <a:pt x="18" y="0"/>
                  </a:cubicBezTo>
                  <a:cubicBezTo>
                    <a:pt x="20" y="1"/>
                    <a:pt x="21" y="1"/>
                    <a:pt x="21" y="1"/>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1">
              <a:extLst>
                <a:ext uri="{FF2B5EF4-FFF2-40B4-BE49-F238E27FC236}">
                  <a16:creationId xmlns:a16="http://schemas.microsoft.com/office/drawing/2014/main" id="{3DE4E734-8156-4620-BEF2-8C46D9A469A6}"/>
                </a:ext>
              </a:extLst>
            </p:cNvPr>
            <p:cNvSpPr>
              <a:spLocks/>
            </p:cNvSpPr>
            <p:nvPr/>
          </p:nvSpPr>
          <p:spPr bwMode="auto">
            <a:xfrm>
              <a:off x="3341" y="1057"/>
              <a:ext cx="8" cy="12"/>
            </a:xfrm>
            <a:custGeom>
              <a:avLst/>
              <a:gdLst>
                <a:gd name="T0" fmla="*/ 0 w 3"/>
                <a:gd name="T1" fmla="*/ 5 h 5"/>
                <a:gd name="T2" fmla="*/ 0 w 3"/>
                <a:gd name="T3" fmla="*/ 2 h 5"/>
                <a:gd name="T4" fmla="*/ 2 w 3"/>
                <a:gd name="T5" fmla="*/ 0 h 5"/>
                <a:gd name="T6" fmla="*/ 2 w 3"/>
                <a:gd name="T7" fmla="*/ 3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4"/>
                    <a:pt x="0" y="3"/>
                    <a:pt x="0" y="2"/>
                  </a:cubicBezTo>
                  <a:cubicBezTo>
                    <a:pt x="1" y="1"/>
                    <a:pt x="2" y="0"/>
                    <a:pt x="2" y="0"/>
                  </a:cubicBezTo>
                  <a:cubicBezTo>
                    <a:pt x="3" y="0"/>
                    <a:pt x="3" y="1"/>
                    <a:pt x="2" y="3"/>
                  </a:cubicBezTo>
                  <a:cubicBezTo>
                    <a:pt x="2" y="4"/>
                    <a:pt x="1" y="5"/>
                    <a:pt x="0" y="5"/>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2">
              <a:extLst>
                <a:ext uri="{FF2B5EF4-FFF2-40B4-BE49-F238E27FC236}">
                  <a16:creationId xmlns:a16="http://schemas.microsoft.com/office/drawing/2014/main" id="{12035BF1-8FCD-4877-AC79-3F92E1C450C7}"/>
                </a:ext>
              </a:extLst>
            </p:cNvPr>
            <p:cNvSpPr>
              <a:spLocks/>
            </p:cNvSpPr>
            <p:nvPr/>
          </p:nvSpPr>
          <p:spPr bwMode="auto">
            <a:xfrm>
              <a:off x="3365" y="1100"/>
              <a:ext cx="50" cy="21"/>
            </a:xfrm>
            <a:custGeom>
              <a:avLst/>
              <a:gdLst>
                <a:gd name="T0" fmla="*/ 21 w 21"/>
                <a:gd name="T1" fmla="*/ 1 h 9"/>
                <a:gd name="T2" fmla="*/ 9 w 21"/>
                <a:gd name="T3" fmla="*/ 3 h 9"/>
                <a:gd name="T4" fmla="*/ 2 w 21"/>
                <a:gd name="T5" fmla="*/ 6 h 9"/>
                <a:gd name="T6" fmla="*/ 1 w 21"/>
                <a:gd name="T7" fmla="*/ 9 h 9"/>
                <a:gd name="T8" fmla="*/ 1 w 21"/>
                <a:gd name="T9" fmla="*/ 5 h 9"/>
                <a:gd name="T10" fmla="*/ 4 w 21"/>
                <a:gd name="T11" fmla="*/ 2 h 9"/>
                <a:gd name="T12" fmla="*/ 9 w 21"/>
                <a:gd name="T13" fmla="*/ 1 h 9"/>
                <a:gd name="T14" fmla="*/ 21 w 21"/>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
                  <a:moveTo>
                    <a:pt x="21" y="1"/>
                  </a:moveTo>
                  <a:cubicBezTo>
                    <a:pt x="21" y="2"/>
                    <a:pt x="16" y="2"/>
                    <a:pt x="9" y="3"/>
                  </a:cubicBezTo>
                  <a:cubicBezTo>
                    <a:pt x="6" y="3"/>
                    <a:pt x="3" y="4"/>
                    <a:pt x="2" y="6"/>
                  </a:cubicBezTo>
                  <a:cubicBezTo>
                    <a:pt x="1" y="8"/>
                    <a:pt x="2" y="9"/>
                    <a:pt x="1" y="9"/>
                  </a:cubicBezTo>
                  <a:cubicBezTo>
                    <a:pt x="1" y="9"/>
                    <a:pt x="0" y="8"/>
                    <a:pt x="1" y="5"/>
                  </a:cubicBezTo>
                  <a:cubicBezTo>
                    <a:pt x="2" y="4"/>
                    <a:pt x="3" y="3"/>
                    <a:pt x="4" y="2"/>
                  </a:cubicBezTo>
                  <a:cubicBezTo>
                    <a:pt x="5" y="1"/>
                    <a:pt x="7" y="1"/>
                    <a:pt x="9" y="1"/>
                  </a:cubicBezTo>
                  <a:cubicBezTo>
                    <a:pt x="15" y="0"/>
                    <a:pt x="21" y="1"/>
                    <a:pt x="21" y="1"/>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3">
              <a:extLst>
                <a:ext uri="{FF2B5EF4-FFF2-40B4-BE49-F238E27FC236}">
                  <a16:creationId xmlns:a16="http://schemas.microsoft.com/office/drawing/2014/main" id="{15CBB57C-FEE4-4F17-9A46-84B74DCB7EF5}"/>
                </a:ext>
              </a:extLst>
            </p:cNvPr>
            <p:cNvSpPr>
              <a:spLocks/>
            </p:cNvSpPr>
            <p:nvPr/>
          </p:nvSpPr>
          <p:spPr bwMode="auto">
            <a:xfrm>
              <a:off x="3406" y="1138"/>
              <a:ext cx="4" cy="31"/>
            </a:xfrm>
            <a:custGeom>
              <a:avLst/>
              <a:gdLst>
                <a:gd name="T0" fmla="*/ 1 w 2"/>
                <a:gd name="T1" fmla="*/ 0 h 13"/>
                <a:gd name="T2" fmla="*/ 2 w 2"/>
                <a:gd name="T3" fmla="*/ 6 h 13"/>
                <a:gd name="T4" fmla="*/ 1 w 2"/>
                <a:gd name="T5" fmla="*/ 13 h 13"/>
                <a:gd name="T6" fmla="*/ 0 w 2"/>
                <a:gd name="T7" fmla="*/ 6 h 13"/>
                <a:gd name="T8" fmla="*/ 1 w 2"/>
                <a:gd name="T9" fmla="*/ 0 h 13"/>
              </a:gdLst>
              <a:ahLst/>
              <a:cxnLst>
                <a:cxn ang="0">
                  <a:pos x="T0" y="T1"/>
                </a:cxn>
                <a:cxn ang="0">
                  <a:pos x="T2" y="T3"/>
                </a:cxn>
                <a:cxn ang="0">
                  <a:pos x="T4" y="T5"/>
                </a:cxn>
                <a:cxn ang="0">
                  <a:pos x="T6" y="T7"/>
                </a:cxn>
                <a:cxn ang="0">
                  <a:pos x="T8" y="T9"/>
                </a:cxn>
              </a:cxnLst>
              <a:rect l="0" t="0" r="r" b="b"/>
              <a:pathLst>
                <a:path w="2" h="13">
                  <a:moveTo>
                    <a:pt x="1" y="0"/>
                  </a:moveTo>
                  <a:cubicBezTo>
                    <a:pt x="2" y="0"/>
                    <a:pt x="2" y="3"/>
                    <a:pt x="2" y="6"/>
                  </a:cubicBezTo>
                  <a:cubicBezTo>
                    <a:pt x="2" y="10"/>
                    <a:pt x="1" y="13"/>
                    <a:pt x="1" y="13"/>
                  </a:cubicBezTo>
                  <a:cubicBezTo>
                    <a:pt x="0" y="13"/>
                    <a:pt x="0" y="10"/>
                    <a:pt x="0" y="6"/>
                  </a:cubicBezTo>
                  <a:cubicBezTo>
                    <a:pt x="0" y="2"/>
                    <a:pt x="1" y="0"/>
                    <a:pt x="1" y="0"/>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4">
              <a:extLst>
                <a:ext uri="{FF2B5EF4-FFF2-40B4-BE49-F238E27FC236}">
                  <a16:creationId xmlns:a16="http://schemas.microsoft.com/office/drawing/2014/main" id="{C52236F3-0002-4CE9-8D29-641D4C7E0356}"/>
                </a:ext>
              </a:extLst>
            </p:cNvPr>
            <p:cNvSpPr>
              <a:spLocks/>
            </p:cNvSpPr>
            <p:nvPr/>
          </p:nvSpPr>
          <p:spPr bwMode="auto">
            <a:xfrm>
              <a:off x="3448" y="1335"/>
              <a:ext cx="69" cy="57"/>
            </a:xfrm>
            <a:custGeom>
              <a:avLst/>
              <a:gdLst>
                <a:gd name="T0" fmla="*/ 0 w 29"/>
                <a:gd name="T1" fmla="*/ 24 h 24"/>
                <a:gd name="T2" fmla="*/ 3 w 29"/>
                <a:gd name="T3" fmla="*/ 12 h 24"/>
                <a:gd name="T4" fmla="*/ 9 w 29"/>
                <a:gd name="T5" fmla="*/ 11 h 24"/>
                <a:gd name="T6" fmla="*/ 14 w 29"/>
                <a:gd name="T7" fmla="*/ 15 h 24"/>
                <a:gd name="T8" fmla="*/ 17 w 29"/>
                <a:gd name="T9" fmla="*/ 4 h 24"/>
                <a:gd name="T10" fmla="*/ 23 w 29"/>
                <a:gd name="T11" fmla="*/ 3 h 24"/>
                <a:gd name="T12" fmla="*/ 29 w 29"/>
                <a:gd name="T13" fmla="*/ 17 h 24"/>
                <a:gd name="T14" fmla="*/ 0 w 2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4">
                  <a:moveTo>
                    <a:pt x="0" y="24"/>
                  </a:moveTo>
                  <a:cubicBezTo>
                    <a:pt x="3" y="12"/>
                    <a:pt x="3" y="12"/>
                    <a:pt x="3" y="12"/>
                  </a:cubicBezTo>
                  <a:cubicBezTo>
                    <a:pt x="4" y="10"/>
                    <a:pt x="7" y="9"/>
                    <a:pt x="9" y="11"/>
                  </a:cubicBezTo>
                  <a:cubicBezTo>
                    <a:pt x="14" y="15"/>
                    <a:pt x="14" y="15"/>
                    <a:pt x="14" y="15"/>
                  </a:cubicBezTo>
                  <a:cubicBezTo>
                    <a:pt x="17" y="4"/>
                    <a:pt x="17" y="4"/>
                    <a:pt x="17" y="4"/>
                  </a:cubicBezTo>
                  <a:cubicBezTo>
                    <a:pt x="17" y="1"/>
                    <a:pt x="21" y="0"/>
                    <a:pt x="23" y="3"/>
                  </a:cubicBezTo>
                  <a:cubicBezTo>
                    <a:pt x="29" y="17"/>
                    <a:pt x="29" y="17"/>
                    <a:pt x="29" y="17"/>
                  </a:cubicBez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5">
              <a:extLst>
                <a:ext uri="{FF2B5EF4-FFF2-40B4-BE49-F238E27FC236}">
                  <a16:creationId xmlns:a16="http://schemas.microsoft.com/office/drawing/2014/main" id="{0C0BB37A-83C0-417C-B0D5-555BFDC20A74}"/>
                </a:ext>
              </a:extLst>
            </p:cNvPr>
            <p:cNvSpPr>
              <a:spLocks/>
            </p:cNvSpPr>
            <p:nvPr/>
          </p:nvSpPr>
          <p:spPr bwMode="auto">
            <a:xfrm>
              <a:off x="3451" y="1387"/>
              <a:ext cx="69" cy="19"/>
            </a:xfrm>
            <a:custGeom>
              <a:avLst/>
              <a:gdLst>
                <a:gd name="T0" fmla="*/ 28 w 29"/>
                <a:gd name="T1" fmla="*/ 0 h 8"/>
                <a:gd name="T2" fmla="*/ 14 w 29"/>
                <a:gd name="T3" fmla="*/ 5 h 8"/>
                <a:gd name="T4" fmla="*/ 0 w 29"/>
                <a:gd name="T5" fmla="*/ 7 h 8"/>
                <a:gd name="T6" fmla="*/ 14 w 29"/>
                <a:gd name="T7" fmla="*/ 3 h 8"/>
                <a:gd name="T8" fmla="*/ 28 w 29"/>
                <a:gd name="T9" fmla="*/ 0 h 8"/>
              </a:gdLst>
              <a:ahLst/>
              <a:cxnLst>
                <a:cxn ang="0">
                  <a:pos x="T0" y="T1"/>
                </a:cxn>
                <a:cxn ang="0">
                  <a:pos x="T2" y="T3"/>
                </a:cxn>
                <a:cxn ang="0">
                  <a:pos x="T4" y="T5"/>
                </a:cxn>
                <a:cxn ang="0">
                  <a:pos x="T6" y="T7"/>
                </a:cxn>
                <a:cxn ang="0">
                  <a:pos x="T8" y="T9"/>
                </a:cxn>
              </a:cxnLst>
              <a:rect l="0" t="0" r="r" b="b"/>
              <a:pathLst>
                <a:path w="29" h="8">
                  <a:moveTo>
                    <a:pt x="28" y="0"/>
                  </a:moveTo>
                  <a:cubicBezTo>
                    <a:pt x="29" y="1"/>
                    <a:pt x="22" y="3"/>
                    <a:pt x="14" y="5"/>
                  </a:cubicBezTo>
                  <a:cubicBezTo>
                    <a:pt x="6" y="7"/>
                    <a:pt x="0" y="8"/>
                    <a:pt x="0" y="7"/>
                  </a:cubicBezTo>
                  <a:cubicBezTo>
                    <a:pt x="0" y="7"/>
                    <a:pt x="6" y="5"/>
                    <a:pt x="14" y="3"/>
                  </a:cubicBezTo>
                  <a:cubicBezTo>
                    <a:pt x="22" y="1"/>
                    <a:pt x="28"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6">
              <a:extLst>
                <a:ext uri="{FF2B5EF4-FFF2-40B4-BE49-F238E27FC236}">
                  <a16:creationId xmlns:a16="http://schemas.microsoft.com/office/drawing/2014/main" id="{E58EECD8-245D-423F-AB6A-A8661794CB72}"/>
                </a:ext>
              </a:extLst>
            </p:cNvPr>
            <p:cNvSpPr>
              <a:spLocks/>
            </p:cNvSpPr>
            <p:nvPr/>
          </p:nvSpPr>
          <p:spPr bwMode="auto">
            <a:xfrm>
              <a:off x="2928" y="1226"/>
              <a:ext cx="41" cy="349"/>
            </a:xfrm>
            <a:custGeom>
              <a:avLst/>
              <a:gdLst>
                <a:gd name="T0" fmla="*/ 11 w 17"/>
                <a:gd name="T1" fmla="*/ 0 h 147"/>
                <a:gd name="T2" fmla="*/ 7 w 17"/>
                <a:gd name="T3" fmla="*/ 4 h 147"/>
                <a:gd name="T4" fmla="*/ 2 w 17"/>
                <a:gd name="T5" fmla="*/ 20 h 147"/>
                <a:gd name="T6" fmla="*/ 1 w 17"/>
                <a:gd name="T7" fmla="*/ 44 h 147"/>
                <a:gd name="T8" fmla="*/ 3 w 17"/>
                <a:gd name="T9" fmla="*/ 73 h 147"/>
                <a:gd name="T10" fmla="*/ 12 w 17"/>
                <a:gd name="T11" fmla="*/ 126 h 147"/>
                <a:gd name="T12" fmla="*/ 15 w 17"/>
                <a:gd name="T13" fmla="*/ 142 h 147"/>
                <a:gd name="T14" fmla="*/ 16 w 17"/>
                <a:gd name="T15" fmla="*/ 146 h 147"/>
                <a:gd name="T16" fmla="*/ 17 w 17"/>
                <a:gd name="T17" fmla="*/ 147 h 147"/>
                <a:gd name="T18" fmla="*/ 16 w 17"/>
                <a:gd name="T19" fmla="*/ 146 h 147"/>
                <a:gd name="T20" fmla="*/ 15 w 17"/>
                <a:gd name="T21" fmla="*/ 142 h 147"/>
                <a:gd name="T22" fmla="*/ 11 w 17"/>
                <a:gd name="T23" fmla="*/ 126 h 147"/>
                <a:gd name="T24" fmla="*/ 2 w 17"/>
                <a:gd name="T25" fmla="*/ 73 h 147"/>
                <a:gd name="T26" fmla="*/ 0 w 17"/>
                <a:gd name="T27" fmla="*/ 44 h 147"/>
                <a:gd name="T28" fmla="*/ 1 w 17"/>
                <a:gd name="T29" fmla="*/ 19 h 147"/>
                <a:gd name="T30" fmla="*/ 7 w 17"/>
                <a:gd name="T31" fmla="*/ 4 h 147"/>
                <a:gd name="T32" fmla="*/ 11 w 17"/>
                <a:gd name="T3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47">
                  <a:moveTo>
                    <a:pt x="11" y="0"/>
                  </a:moveTo>
                  <a:cubicBezTo>
                    <a:pt x="11" y="0"/>
                    <a:pt x="9" y="1"/>
                    <a:pt x="7" y="4"/>
                  </a:cubicBezTo>
                  <a:cubicBezTo>
                    <a:pt x="5" y="8"/>
                    <a:pt x="3" y="13"/>
                    <a:pt x="2" y="20"/>
                  </a:cubicBezTo>
                  <a:cubicBezTo>
                    <a:pt x="0" y="26"/>
                    <a:pt x="0" y="34"/>
                    <a:pt x="1" y="44"/>
                  </a:cubicBezTo>
                  <a:cubicBezTo>
                    <a:pt x="1" y="53"/>
                    <a:pt x="2" y="63"/>
                    <a:pt x="3" y="73"/>
                  </a:cubicBezTo>
                  <a:cubicBezTo>
                    <a:pt x="5" y="94"/>
                    <a:pt x="9" y="112"/>
                    <a:pt x="12" y="126"/>
                  </a:cubicBezTo>
                  <a:cubicBezTo>
                    <a:pt x="13" y="132"/>
                    <a:pt x="14" y="138"/>
                    <a:pt x="15" y="142"/>
                  </a:cubicBezTo>
                  <a:cubicBezTo>
                    <a:pt x="16" y="143"/>
                    <a:pt x="16" y="145"/>
                    <a:pt x="16" y="146"/>
                  </a:cubicBezTo>
                  <a:cubicBezTo>
                    <a:pt x="16" y="147"/>
                    <a:pt x="17" y="147"/>
                    <a:pt x="17" y="147"/>
                  </a:cubicBezTo>
                  <a:cubicBezTo>
                    <a:pt x="17" y="147"/>
                    <a:pt x="16" y="147"/>
                    <a:pt x="16" y="146"/>
                  </a:cubicBezTo>
                  <a:cubicBezTo>
                    <a:pt x="16" y="145"/>
                    <a:pt x="15" y="143"/>
                    <a:pt x="15" y="142"/>
                  </a:cubicBezTo>
                  <a:cubicBezTo>
                    <a:pt x="14" y="138"/>
                    <a:pt x="13" y="133"/>
                    <a:pt x="11" y="126"/>
                  </a:cubicBezTo>
                  <a:cubicBezTo>
                    <a:pt x="8" y="113"/>
                    <a:pt x="5" y="94"/>
                    <a:pt x="2" y="73"/>
                  </a:cubicBezTo>
                  <a:cubicBezTo>
                    <a:pt x="1" y="63"/>
                    <a:pt x="1" y="53"/>
                    <a:pt x="0" y="44"/>
                  </a:cubicBezTo>
                  <a:cubicBezTo>
                    <a:pt x="0" y="34"/>
                    <a:pt x="0" y="26"/>
                    <a:pt x="1" y="19"/>
                  </a:cubicBezTo>
                  <a:cubicBezTo>
                    <a:pt x="2" y="13"/>
                    <a:pt x="5" y="7"/>
                    <a:pt x="7" y="4"/>
                  </a:cubicBezTo>
                  <a:cubicBezTo>
                    <a:pt x="9" y="1"/>
                    <a:pt x="11" y="0"/>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7">
              <a:extLst>
                <a:ext uri="{FF2B5EF4-FFF2-40B4-BE49-F238E27FC236}">
                  <a16:creationId xmlns:a16="http://schemas.microsoft.com/office/drawing/2014/main" id="{BFCFEBF9-E276-4489-97CD-E4D772C96247}"/>
                </a:ext>
              </a:extLst>
            </p:cNvPr>
            <p:cNvSpPr>
              <a:spLocks/>
            </p:cNvSpPr>
            <p:nvPr/>
          </p:nvSpPr>
          <p:spPr bwMode="auto">
            <a:xfrm>
              <a:off x="2954" y="1095"/>
              <a:ext cx="200" cy="131"/>
            </a:xfrm>
            <a:custGeom>
              <a:avLst/>
              <a:gdLst>
                <a:gd name="T0" fmla="*/ 84 w 84"/>
                <a:gd name="T1" fmla="*/ 0 h 55"/>
                <a:gd name="T2" fmla="*/ 83 w 84"/>
                <a:gd name="T3" fmla="*/ 1 h 55"/>
                <a:gd name="T4" fmla="*/ 80 w 84"/>
                <a:gd name="T5" fmla="*/ 2 h 55"/>
                <a:gd name="T6" fmla="*/ 71 w 84"/>
                <a:gd name="T7" fmla="*/ 7 h 55"/>
                <a:gd name="T8" fmla="*/ 41 w 84"/>
                <a:gd name="T9" fmla="*/ 26 h 55"/>
                <a:gd name="T10" fmla="*/ 12 w 84"/>
                <a:gd name="T11" fmla="*/ 46 h 55"/>
                <a:gd name="T12" fmla="*/ 3 w 84"/>
                <a:gd name="T13" fmla="*/ 53 h 55"/>
                <a:gd name="T14" fmla="*/ 0 w 84"/>
                <a:gd name="T15" fmla="*/ 54 h 55"/>
                <a:gd name="T16" fmla="*/ 0 w 84"/>
                <a:gd name="T17" fmla="*/ 55 h 55"/>
                <a:gd name="T18" fmla="*/ 0 w 84"/>
                <a:gd name="T19" fmla="*/ 54 h 55"/>
                <a:gd name="T20" fmla="*/ 3 w 84"/>
                <a:gd name="T21" fmla="*/ 52 h 55"/>
                <a:gd name="T22" fmla="*/ 11 w 84"/>
                <a:gd name="T23" fmla="*/ 46 h 55"/>
                <a:gd name="T24" fmla="*/ 40 w 84"/>
                <a:gd name="T25" fmla="*/ 25 h 55"/>
                <a:gd name="T26" fmla="*/ 70 w 84"/>
                <a:gd name="T27" fmla="*/ 6 h 55"/>
                <a:gd name="T28" fmla="*/ 80 w 84"/>
                <a:gd name="T29" fmla="*/ 2 h 55"/>
                <a:gd name="T30" fmla="*/ 83 w 84"/>
                <a:gd name="T31" fmla="*/ 1 h 55"/>
                <a:gd name="T32" fmla="*/ 84 w 8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55">
                  <a:moveTo>
                    <a:pt x="84" y="0"/>
                  </a:moveTo>
                  <a:cubicBezTo>
                    <a:pt x="84" y="0"/>
                    <a:pt x="83" y="1"/>
                    <a:pt x="83" y="1"/>
                  </a:cubicBezTo>
                  <a:cubicBezTo>
                    <a:pt x="82" y="1"/>
                    <a:pt x="81" y="2"/>
                    <a:pt x="80" y="2"/>
                  </a:cubicBezTo>
                  <a:cubicBezTo>
                    <a:pt x="78" y="3"/>
                    <a:pt x="75" y="5"/>
                    <a:pt x="71" y="7"/>
                  </a:cubicBezTo>
                  <a:cubicBezTo>
                    <a:pt x="63" y="11"/>
                    <a:pt x="52" y="18"/>
                    <a:pt x="41" y="26"/>
                  </a:cubicBezTo>
                  <a:cubicBezTo>
                    <a:pt x="29" y="34"/>
                    <a:pt x="19" y="41"/>
                    <a:pt x="12" y="46"/>
                  </a:cubicBezTo>
                  <a:cubicBezTo>
                    <a:pt x="8" y="49"/>
                    <a:pt x="5" y="51"/>
                    <a:pt x="3" y="53"/>
                  </a:cubicBezTo>
                  <a:cubicBezTo>
                    <a:pt x="2" y="53"/>
                    <a:pt x="1" y="54"/>
                    <a:pt x="0" y="54"/>
                  </a:cubicBezTo>
                  <a:cubicBezTo>
                    <a:pt x="0" y="55"/>
                    <a:pt x="0" y="55"/>
                    <a:pt x="0" y="55"/>
                  </a:cubicBezTo>
                  <a:cubicBezTo>
                    <a:pt x="0" y="55"/>
                    <a:pt x="0" y="54"/>
                    <a:pt x="0" y="54"/>
                  </a:cubicBezTo>
                  <a:cubicBezTo>
                    <a:pt x="1" y="53"/>
                    <a:pt x="2" y="53"/>
                    <a:pt x="3" y="52"/>
                  </a:cubicBezTo>
                  <a:cubicBezTo>
                    <a:pt x="5" y="50"/>
                    <a:pt x="8" y="48"/>
                    <a:pt x="11" y="46"/>
                  </a:cubicBezTo>
                  <a:cubicBezTo>
                    <a:pt x="19" y="40"/>
                    <a:pt x="29" y="33"/>
                    <a:pt x="40" y="25"/>
                  </a:cubicBezTo>
                  <a:cubicBezTo>
                    <a:pt x="52" y="17"/>
                    <a:pt x="62" y="11"/>
                    <a:pt x="70" y="6"/>
                  </a:cubicBezTo>
                  <a:cubicBezTo>
                    <a:pt x="74" y="4"/>
                    <a:pt x="78" y="3"/>
                    <a:pt x="80" y="2"/>
                  </a:cubicBezTo>
                  <a:cubicBezTo>
                    <a:pt x="81" y="1"/>
                    <a:pt x="82" y="1"/>
                    <a:pt x="83" y="1"/>
                  </a:cubicBezTo>
                  <a:cubicBezTo>
                    <a:pt x="83" y="0"/>
                    <a:pt x="84" y="0"/>
                    <a:pt x="8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8">
              <a:extLst>
                <a:ext uri="{FF2B5EF4-FFF2-40B4-BE49-F238E27FC236}">
                  <a16:creationId xmlns:a16="http://schemas.microsoft.com/office/drawing/2014/main" id="{D428C13E-FB7D-421C-A4DE-DB4201E037B4}"/>
                </a:ext>
              </a:extLst>
            </p:cNvPr>
            <p:cNvSpPr>
              <a:spLocks/>
            </p:cNvSpPr>
            <p:nvPr/>
          </p:nvSpPr>
          <p:spPr bwMode="auto">
            <a:xfrm>
              <a:off x="3429" y="1081"/>
              <a:ext cx="178" cy="76"/>
            </a:xfrm>
            <a:custGeom>
              <a:avLst/>
              <a:gdLst>
                <a:gd name="T0" fmla="*/ 75 w 75"/>
                <a:gd name="T1" fmla="*/ 32 h 32"/>
                <a:gd name="T2" fmla="*/ 74 w 75"/>
                <a:gd name="T3" fmla="*/ 32 h 32"/>
                <a:gd name="T4" fmla="*/ 72 w 75"/>
                <a:gd name="T5" fmla="*/ 30 h 32"/>
                <a:gd name="T6" fmla="*/ 65 w 75"/>
                <a:gd name="T7" fmla="*/ 25 h 32"/>
                <a:gd name="T8" fmla="*/ 39 w 75"/>
                <a:gd name="T9" fmla="*/ 12 h 32"/>
                <a:gd name="T10" fmla="*/ 12 w 75"/>
                <a:gd name="T11" fmla="*/ 3 h 32"/>
                <a:gd name="T12" fmla="*/ 3 w 75"/>
                <a:gd name="T13" fmla="*/ 1 h 32"/>
                <a:gd name="T14" fmla="*/ 1 w 75"/>
                <a:gd name="T15" fmla="*/ 0 h 32"/>
                <a:gd name="T16" fmla="*/ 0 w 75"/>
                <a:gd name="T17" fmla="*/ 0 h 32"/>
                <a:gd name="T18" fmla="*/ 1 w 75"/>
                <a:gd name="T19" fmla="*/ 0 h 32"/>
                <a:gd name="T20" fmla="*/ 3 w 75"/>
                <a:gd name="T21" fmla="*/ 0 h 32"/>
                <a:gd name="T22" fmla="*/ 12 w 75"/>
                <a:gd name="T23" fmla="*/ 2 h 32"/>
                <a:gd name="T24" fmla="*/ 40 w 75"/>
                <a:gd name="T25" fmla="*/ 11 h 32"/>
                <a:gd name="T26" fmla="*/ 65 w 75"/>
                <a:gd name="T27" fmla="*/ 25 h 32"/>
                <a:gd name="T28" fmla="*/ 75 w 75"/>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32">
                  <a:moveTo>
                    <a:pt x="75" y="32"/>
                  </a:moveTo>
                  <a:cubicBezTo>
                    <a:pt x="74" y="32"/>
                    <a:pt x="74" y="32"/>
                    <a:pt x="74" y="32"/>
                  </a:cubicBezTo>
                  <a:cubicBezTo>
                    <a:pt x="73" y="31"/>
                    <a:pt x="73" y="31"/>
                    <a:pt x="72" y="30"/>
                  </a:cubicBezTo>
                  <a:cubicBezTo>
                    <a:pt x="70" y="29"/>
                    <a:pt x="68" y="27"/>
                    <a:pt x="65" y="25"/>
                  </a:cubicBezTo>
                  <a:cubicBezTo>
                    <a:pt x="59" y="21"/>
                    <a:pt x="50" y="16"/>
                    <a:pt x="39" y="12"/>
                  </a:cubicBezTo>
                  <a:cubicBezTo>
                    <a:pt x="29" y="8"/>
                    <a:pt x="19" y="5"/>
                    <a:pt x="12" y="3"/>
                  </a:cubicBezTo>
                  <a:cubicBezTo>
                    <a:pt x="8" y="2"/>
                    <a:pt x="5" y="1"/>
                    <a:pt x="3" y="1"/>
                  </a:cubicBezTo>
                  <a:cubicBezTo>
                    <a:pt x="3" y="0"/>
                    <a:pt x="2" y="0"/>
                    <a:pt x="1" y="0"/>
                  </a:cubicBezTo>
                  <a:cubicBezTo>
                    <a:pt x="1" y="0"/>
                    <a:pt x="0" y="0"/>
                    <a:pt x="0" y="0"/>
                  </a:cubicBezTo>
                  <a:cubicBezTo>
                    <a:pt x="0" y="0"/>
                    <a:pt x="1" y="0"/>
                    <a:pt x="1" y="0"/>
                  </a:cubicBezTo>
                  <a:cubicBezTo>
                    <a:pt x="2" y="0"/>
                    <a:pt x="3" y="0"/>
                    <a:pt x="3" y="0"/>
                  </a:cubicBezTo>
                  <a:cubicBezTo>
                    <a:pt x="6" y="1"/>
                    <a:pt x="8" y="1"/>
                    <a:pt x="12" y="2"/>
                  </a:cubicBezTo>
                  <a:cubicBezTo>
                    <a:pt x="19" y="4"/>
                    <a:pt x="29" y="7"/>
                    <a:pt x="40" y="11"/>
                  </a:cubicBezTo>
                  <a:cubicBezTo>
                    <a:pt x="50" y="15"/>
                    <a:pt x="59" y="20"/>
                    <a:pt x="65" y="25"/>
                  </a:cubicBezTo>
                  <a:cubicBezTo>
                    <a:pt x="71" y="29"/>
                    <a:pt x="75" y="32"/>
                    <a:pt x="75"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9">
              <a:extLst>
                <a:ext uri="{FF2B5EF4-FFF2-40B4-BE49-F238E27FC236}">
                  <a16:creationId xmlns:a16="http://schemas.microsoft.com/office/drawing/2014/main" id="{BC532C13-2CB8-4777-BA27-8CF279A79033}"/>
                </a:ext>
              </a:extLst>
            </p:cNvPr>
            <p:cNvSpPr>
              <a:spLocks/>
            </p:cNvSpPr>
            <p:nvPr/>
          </p:nvSpPr>
          <p:spPr bwMode="auto">
            <a:xfrm>
              <a:off x="3118" y="1800"/>
              <a:ext cx="38" cy="83"/>
            </a:xfrm>
            <a:custGeom>
              <a:avLst/>
              <a:gdLst>
                <a:gd name="T0" fmla="*/ 16 w 16"/>
                <a:gd name="T1" fmla="*/ 35 h 35"/>
                <a:gd name="T2" fmla="*/ 14 w 16"/>
                <a:gd name="T3" fmla="*/ 34 h 35"/>
                <a:gd name="T4" fmla="*/ 10 w 16"/>
                <a:gd name="T5" fmla="*/ 32 h 35"/>
                <a:gd name="T6" fmla="*/ 2 w 16"/>
                <a:gd name="T7" fmla="*/ 20 h 35"/>
                <a:gd name="T8" fmla="*/ 3 w 16"/>
                <a:gd name="T9" fmla="*/ 6 h 35"/>
                <a:gd name="T10" fmla="*/ 6 w 16"/>
                <a:gd name="T11" fmla="*/ 2 h 35"/>
                <a:gd name="T12" fmla="*/ 7 w 16"/>
                <a:gd name="T13" fmla="*/ 0 h 35"/>
                <a:gd name="T14" fmla="*/ 4 w 16"/>
                <a:gd name="T15" fmla="*/ 6 h 35"/>
                <a:gd name="T16" fmla="*/ 2 w 16"/>
                <a:gd name="T17" fmla="*/ 20 h 35"/>
                <a:gd name="T18" fmla="*/ 11 w 16"/>
                <a:gd name="T19" fmla="*/ 32 h 35"/>
                <a:gd name="T20" fmla="*/ 16 w 16"/>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6" y="35"/>
                  </a:moveTo>
                  <a:cubicBezTo>
                    <a:pt x="16" y="35"/>
                    <a:pt x="15" y="35"/>
                    <a:pt x="14" y="34"/>
                  </a:cubicBezTo>
                  <a:cubicBezTo>
                    <a:pt x="13" y="34"/>
                    <a:pt x="12" y="33"/>
                    <a:pt x="10" y="32"/>
                  </a:cubicBezTo>
                  <a:cubicBezTo>
                    <a:pt x="7" y="30"/>
                    <a:pt x="3" y="26"/>
                    <a:pt x="2" y="20"/>
                  </a:cubicBezTo>
                  <a:cubicBezTo>
                    <a:pt x="0" y="14"/>
                    <a:pt x="2" y="9"/>
                    <a:pt x="3" y="6"/>
                  </a:cubicBezTo>
                  <a:cubicBezTo>
                    <a:pt x="4" y="4"/>
                    <a:pt x="5" y="3"/>
                    <a:pt x="6" y="2"/>
                  </a:cubicBezTo>
                  <a:cubicBezTo>
                    <a:pt x="6" y="1"/>
                    <a:pt x="7" y="0"/>
                    <a:pt x="7" y="0"/>
                  </a:cubicBezTo>
                  <a:cubicBezTo>
                    <a:pt x="7" y="1"/>
                    <a:pt x="5" y="2"/>
                    <a:pt x="4" y="6"/>
                  </a:cubicBezTo>
                  <a:cubicBezTo>
                    <a:pt x="2" y="9"/>
                    <a:pt x="1" y="14"/>
                    <a:pt x="2" y="20"/>
                  </a:cubicBezTo>
                  <a:cubicBezTo>
                    <a:pt x="4" y="26"/>
                    <a:pt x="8" y="29"/>
                    <a:pt x="11" y="32"/>
                  </a:cubicBezTo>
                  <a:cubicBezTo>
                    <a:pt x="14" y="34"/>
                    <a:pt x="16" y="35"/>
                    <a:pt x="1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0">
              <a:extLst>
                <a:ext uri="{FF2B5EF4-FFF2-40B4-BE49-F238E27FC236}">
                  <a16:creationId xmlns:a16="http://schemas.microsoft.com/office/drawing/2014/main" id="{C0B1AE4F-3B79-41BF-A4C8-C4D6662DE06B}"/>
                </a:ext>
              </a:extLst>
            </p:cNvPr>
            <p:cNvSpPr>
              <a:spLocks/>
            </p:cNvSpPr>
            <p:nvPr/>
          </p:nvSpPr>
          <p:spPr bwMode="auto">
            <a:xfrm>
              <a:off x="3125" y="1779"/>
              <a:ext cx="7" cy="26"/>
            </a:xfrm>
            <a:custGeom>
              <a:avLst/>
              <a:gdLst>
                <a:gd name="T0" fmla="*/ 0 w 3"/>
                <a:gd name="T1" fmla="*/ 0 h 11"/>
                <a:gd name="T2" fmla="*/ 2 w 3"/>
                <a:gd name="T3" fmla="*/ 5 h 11"/>
                <a:gd name="T4" fmla="*/ 3 w 3"/>
                <a:gd name="T5" fmla="*/ 11 h 11"/>
                <a:gd name="T6" fmla="*/ 1 w 3"/>
                <a:gd name="T7" fmla="*/ 6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0"/>
                    <a:pt x="1" y="3"/>
                    <a:pt x="2" y="5"/>
                  </a:cubicBezTo>
                  <a:cubicBezTo>
                    <a:pt x="3" y="8"/>
                    <a:pt x="3" y="11"/>
                    <a:pt x="3" y="11"/>
                  </a:cubicBezTo>
                  <a:cubicBezTo>
                    <a:pt x="3" y="11"/>
                    <a:pt x="2" y="8"/>
                    <a:pt x="1" y="6"/>
                  </a:cubicBezTo>
                  <a:cubicBezTo>
                    <a:pt x="0" y="3"/>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4">
              <a:extLst>
                <a:ext uri="{FF2B5EF4-FFF2-40B4-BE49-F238E27FC236}">
                  <a16:creationId xmlns:a16="http://schemas.microsoft.com/office/drawing/2014/main" id="{E44CC511-EA75-462F-BBDA-D4A283BBF8B5}"/>
                </a:ext>
              </a:extLst>
            </p:cNvPr>
            <p:cNvSpPr>
              <a:spLocks/>
            </p:cNvSpPr>
            <p:nvPr/>
          </p:nvSpPr>
          <p:spPr bwMode="auto">
            <a:xfrm>
              <a:off x="3501" y="1905"/>
              <a:ext cx="14" cy="244"/>
            </a:xfrm>
            <a:custGeom>
              <a:avLst/>
              <a:gdLst>
                <a:gd name="T0" fmla="*/ 1 w 6"/>
                <a:gd name="T1" fmla="*/ 0 h 103"/>
                <a:gd name="T2" fmla="*/ 2 w 6"/>
                <a:gd name="T3" fmla="*/ 4 h 103"/>
                <a:gd name="T4" fmla="*/ 3 w 6"/>
                <a:gd name="T5" fmla="*/ 15 h 103"/>
                <a:gd name="T6" fmla="*/ 6 w 6"/>
                <a:gd name="T7" fmla="*/ 52 h 103"/>
                <a:gd name="T8" fmla="*/ 6 w 6"/>
                <a:gd name="T9" fmla="*/ 88 h 103"/>
                <a:gd name="T10" fmla="*/ 6 w 6"/>
                <a:gd name="T11" fmla="*/ 99 h 103"/>
                <a:gd name="T12" fmla="*/ 5 w 6"/>
                <a:gd name="T13" fmla="*/ 103 h 103"/>
                <a:gd name="T14" fmla="*/ 5 w 6"/>
                <a:gd name="T15" fmla="*/ 88 h 103"/>
                <a:gd name="T16" fmla="*/ 4 w 6"/>
                <a:gd name="T17" fmla="*/ 52 h 103"/>
                <a:gd name="T18" fmla="*/ 2 w 6"/>
                <a:gd name="T19" fmla="*/ 15 h 103"/>
                <a:gd name="T20" fmla="*/ 1 w 6"/>
                <a:gd name="T2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3">
                  <a:moveTo>
                    <a:pt x="1" y="0"/>
                  </a:moveTo>
                  <a:cubicBezTo>
                    <a:pt x="1" y="0"/>
                    <a:pt x="1" y="2"/>
                    <a:pt x="2" y="4"/>
                  </a:cubicBezTo>
                  <a:cubicBezTo>
                    <a:pt x="2" y="7"/>
                    <a:pt x="2" y="11"/>
                    <a:pt x="3" y="15"/>
                  </a:cubicBezTo>
                  <a:cubicBezTo>
                    <a:pt x="4" y="25"/>
                    <a:pt x="5" y="37"/>
                    <a:pt x="6" y="52"/>
                  </a:cubicBezTo>
                  <a:cubicBezTo>
                    <a:pt x="6" y="66"/>
                    <a:pt x="6" y="79"/>
                    <a:pt x="6" y="88"/>
                  </a:cubicBezTo>
                  <a:cubicBezTo>
                    <a:pt x="6" y="93"/>
                    <a:pt x="6" y="96"/>
                    <a:pt x="6" y="99"/>
                  </a:cubicBezTo>
                  <a:cubicBezTo>
                    <a:pt x="6" y="102"/>
                    <a:pt x="5" y="103"/>
                    <a:pt x="5" y="103"/>
                  </a:cubicBezTo>
                  <a:cubicBezTo>
                    <a:pt x="5" y="103"/>
                    <a:pt x="5" y="97"/>
                    <a:pt x="5" y="88"/>
                  </a:cubicBezTo>
                  <a:cubicBezTo>
                    <a:pt x="5" y="79"/>
                    <a:pt x="4" y="66"/>
                    <a:pt x="4" y="52"/>
                  </a:cubicBezTo>
                  <a:cubicBezTo>
                    <a:pt x="3" y="38"/>
                    <a:pt x="2" y="25"/>
                    <a:pt x="2" y="15"/>
                  </a:cubicBezTo>
                  <a:cubicBezTo>
                    <a:pt x="1" y="6"/>
                    <a:pt x="0" y="0"/>
                    <a:pt x="1" y="0"/>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5">
              <a:extLst>
                <a:ext uri="{FF2B5EF4-FFF2-40B4-BE49-F238E27FC236}">
                  <a16:creationId xmlns:a16="http://schemas.microsoft.com/office/drawing/2014/main" id="{9FB097C9-EC49-492C-AA4D-5D399C4B31C5}"/>
                </a:ext>
              </a:extLst>
            </p:cNvPr>
            <p:cNvSpPr>
              <a:spLocks/>
            </p:cNvSpPr>
            <p:nvPr/>
          </p:nvSpPr>
          <p:spPr bwMode="auto">
            <a:xfrm>
              <a:off x="3427" y="1921"/>
              <a:ext cx="36" cy="36"/>
            </a:xfrm>
            <a:custGeom>
              <a:avLst/>
              <a:gdLst>
                <a:gd name="T0" fmla="*/ 5 w 15"/>
                <a:gd name="T1" fmla="*/ 2 h 15"/>
                <a:gd name="T2" fmla="*/ 2 w 15"/>
                <a:gd name="T3" fmla="*/ 6 h 15"/>
                <a:gd name="T4" fmla="*/ 4 w 15"/>
                <a:gd name="T5" fmla="*/ 11 h 15"/>
                <a:gd name="T6" fmla="*/ 10 w 15"/>
                <a:gd name="T7" fmla="*/ 12 h 15"/>
                <a:gd name="T8" fmla="*/ 13 w 15"/>
                <a:gd name="T9" fmla="*/ 7 h 15"/>
                <a:gd name="T10" fmla="*/ 10 w 15"/>
                <a:gd name="T11" fmla="*/ 3 h 15"/>
                <a:gd name="T12" fmla="*/ 5 w 15"/>
                <a:gd name="T13" fmla="*/ 2 h 15"/>
                <a:gd name="T14" fmla="*/ 6 w 15"/>
                <a:gd name="T15" fmla="*/ 1 h 15"/>
                <a:gd name="T16" fmla="*/ 11 w 15"/>
                <a:gd name="T17" fmla="*/ 1 h 15"/>
                <a:gd name="T18" fmla="*/ 15 w 15"/>
                <a:gd name="T19" fmla="*/ 7 h 15"/>
                <a:gd name="T20" fmla="*/ 11 w 15"/>
                <a:gd name="T21" fmla="*/ 14 h 15"/>
                <a:gd name="T22" fmla="*/ 2 w 15"/>
                <a:gd name="T23" fmla="*/ 12 h 15"/>
                <a:gd name="T24" fmla="*/ 1 w 15"/>
                <a:gd name="T25" fmla="*/ 6 h 15"/>
                <a:gd name="T26" fmla="*/ 3 w 15"/>
                <a:gd name="T27" fmla="*/ 2 h 15"/>
                <a:gd name="T28" fmla="*/ 5 w 15"/>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5">
                  <a:moveTo>
                    <a:pt x="5" y="2"/>
                  </a:moveTo>
                  <a:cubicBezTo>
                    <a:pt x="5" y="2"/>
                    <a:pt x="3" y="3"/>
                    <a:pt x="2" y="6"/>
                  </a:cubicBezTo>
                  <a:cubicBezTo>
                    <a:pt x="2" y="8"/>
                    <a:pt x="2" y="10"/>
                    <a:pt x="4" y="11"/>
                  </a:cubicBezTo>
                  <a:cubicBezTo>
                    <a:pt x="5" y="12"/>
                    <a:pt x="8" y="13"/>
                    <a:pt x="10" y="12"/>
                  </a:cubicBezTo>
                  <a:cubicBezTo>
                    <a:pt x="12" y="11"/>
                    <a:pt x="13" y="9"/>
                    <a:pt x="13" y="7"/>
                  </a:cubicBezTo>
                  <a:cubicBezTo>
                    <a:pt x="13" y="5"/>
                    <a:pt x="11" y="3"/>
                    <a:pt x="10" y="3"/>
                  </a:cubicBezTo>
                  <a:cubicBezTo>
                    <a:pt x="7" y="1"/>
                    <a:pt x="5" y="2"/>
                    <a:pt x="5" y="2"/>
                  </a:cubicBezTo>
                  <a:cubicBezTo>
                    <a:pt x="5" y="2"/>
                    <a:pt x="5" y="1"/>
                    <a:pt x="6" y="1"/>
                  </a:cubicBezTo>
                  <a:cubicBezTo>
                    <a:pt x="7" y="1"/>
                    <a:pt x="9" y="0"/>
                    <a:pt x="11" y="1"/>
                  </a:cubicBezTo>
                  <a:cubicBezTo>
                    <a:pt x="13" y="2"/>
                    <a:pt x="15" y="4"/>
                    <a:pt x="15" y="7"/>
                  </a:cubicBezTo>
                  <a:cubicBezTo>
                    <a:pt x="15" y="10"/>
                    <a:pt x="14" y="13"/>
                    <a:pt x="11" y="14"/>
                  </a:cubicBezTo>
                  <a:cubicBezTo>
                    <a:pt x="7" y="15"/>
                    <a:pt x="4" y="14"/>
                    <a:pt x="2" y="12"/>
                  </a:cubicBezTo>
                  <a:cubicBezTo>
                    <a:pt x="0" y="11"/>
                    <a:pt x="0" y="8"/>
                    <a:pt x="1" y="6"/>
                  </a:cubicBezTo>
                  <a:cubicBezTo>
                    <a:pt x="1" y="4"/>
                    <a:pt x="2" y="3"/>
                    <a:pt x="3" y="2"/>
                  </a:cubicBezTo>
                  <a:cubicBezTo>
                    <a:pt x="4" y="2"/>
                    <a:pt x="5" y="2"/>
                    <a:pt x="5" y="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6">
              <a:extLst>
                <a:ext uri="{FF2B5EF4-FFF2-40B4-BE49-F238E27FC236}">
                  <a16:creationId xmlns:a16="http://schemas.microsoft.com/office/drawing/2014/main" id="{A95528C6-1947-4654-A3C6-5CE96C1A72A1}"/>
                </a:ext>
              </a:extLst>
            </p:cNvPr>
            <p:cNvSpPr>
              <a:spLocks/>
            </p:cNvSpPr>
            <p:nvPr/>
          </p:nvSpPr>
          <p:spPr bwMode="auto">
            <a:xfrm>
              <a:off x="3135" y="1907"/>
              <a:ext cx="157" cy="128"/>
            </a:xfrm>
            <a:custGeom>
              <a:avLst/>
              <a:gdLst>
                <a:gd name="T0" fmla="*/ 64 w 66"/>
                <a:gd name="T1" fmla="*/ 0 h 54"/>
                <a:gd name="T2" fmla="*/ 65 w 66"/>
                <a:gd name="T3" fmla="*/ 4 h 54"/>
                <a:gd name="T4" fmla="*/ 65 w 66"/>
                <a:gd name="T5" fmla="*/ 15 h 54"/>
                <a:gd name="T6" fmla="*/ 61 w 66"/>
                <a:gd name="T7" fmla="*/ 31 h 54"/>
                <a:gd name="T8" fmla="*/ 48 w 66"/>
                <a:gd name="T9" fmla="*/ 46 h 54"/>
                <a:gd name="T10" fmla="*/ 29 w 66"/>
                <a:gd name="T11" fmla="*/ 53 h 54"/>
                <a:gd name="T12" fmla="*/ 13 w 66"/>
                <a:gd name="T13" fmla="*/ 52 h 54"/>
                <a:gd name="T14" fmla="*/ 3 w 66"/>
                <a:gd name="T15" fmla="*/ 49 h 54"/>
                <a:gd name="T16" fmla="*/ 0 w 66"/>
                <a:gd name="T17" fmla="*/ 46 h 54"/>
                <a:gd name="T18" fmla="*/ 14 w 66"/>
                <a:gd name="T19" fmla="*/ 51 h 54"/>
                <a:gd name="T20" fmla="*/ 47 w 66"/>
                <a:gd name="T21" fmla="*/ 44 h 54"/>
                <a:gd name="T22" fmla="*/ 64 w 66"/>
                <a:gd name="T23" fmla="*/ 15 h 54"/>
                <a:gd name="T24" fmla="*/ 64 w 66"/>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4">
                  <a:moveTo>
                    <a:pt x="64" y="0"/>
                  </a:moveTo>
                  <a:cubicBezTo>
                    <a:pt x="64" y="0"/>
                    <a:pt x="64" y="2"/>
                    <a:pt x="65" y="4"/>
                  </a:cubicBezTo>
                  <a:cubicBezTo>
                    <a:pt x="65" y="7"/>
                    <a:pt x="66" y="11"/>
                    <a:pt x="65" y="15"/>
                  </a:cubicBezTo>
                  <a:cubicBezTo>
                    <a:pt x="65" y="20"/>
                    <a:pt x="63" y="25"/>
                    <a:pt x="61" y="31"/>
                  </a:cubicBezTo>
                  <a:cubicBezTo>
                    <a:pt x="58" y="36"/>
                    <a:pt x="54" y="42"/>
                    <a:pt x="48" y="46"/>
                  </a:cubicBezTo>
                  <a:cubicBezTo>
                    <a:pt x="42" y="50"/>
                    <a:pt x="35" y="52"/>
                    <a:pt x="29" y="53"/>
                  </a:cubicBezTo>
                  <a:cubicBezTo>
                    <a:pt x="23" y="54"/>
                    <a:pt x="18" y="54"/>
                    <a:pt x="13" y="52"/>
                  </a:cubicBezTo>
                  <a:cubicBezTo>
                    <a:pt x="9" y="51"/>
                    <a:pt x="5" y="50"/>
                    <a:pt x="3" y="49"/>
                  </a:cubicBezTo>
                  <a:cubicBezTo>
                    <a:pt x="1" y="47"/>
                    <a:pt x="0" y="46"/>
                    <a:pt x="0" y="46"/>
                  </a:cubicBezTo>
                  <a:cubicBezTo>
                    <a:pt x="0" y="46"/>
                    <a:pt x="5" y="49"/>
                    <a:pt x="14" y="51"/>
                  </a:cubicBezTo>
                  <a:cubicBezTo>
                    <a:pt x="22" y="53"/>
                    <a:pt x="35" y="52"/>
                    <a:pt x="47" y="44"/>
                  </a:cubicBezTo>
                  <a:cubicBezTo>
                    <a:pt x="58" y="36"/>
                    <a:pt x="63" y="24"/>
                    <a:pt x="64" y="15"/>
                  </a:cubicBezTo>
                  <a:cubicBezTo>
                    <a:pt x="65" y="6"/>
                    <a:pt x="63" y="0"/>
                    <a:pt x="64" y="0"/>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7">
              <a:extLst>
                <a:ext uri="{FF2B5EF4-FFF2-40B4-BE49-F238E27FC236}">
                  <a16:creationId xmlns:a16="http://schemas.microsoft.com/office/drawing/2014/main" id="{E6C85169-31A7-48E3-96F4-F4DC23A00ECB}"/>
                </a:ext>
              </a:extLst>
            </p:cNvPr>
            <p:cNvSpPr>
              <a:spLocks/>
            </p:cNvSpPr>
            <p:nvPr/>
          </p:nvSpPr>
          <p:spPr bwMode="auto">
            <a:xfrm>
              <a:off x="3581" y="1907"/>
              <a:ext cx="79" cy="86"/>
            </a:xfrm>
            <a:custGeom>
              <a:avLst/>
              <a:gdLst>
                <a:gd name="T0" fmla="*/ 33 w 33"/>
                <a:gd name="T1" fmla="*/ 35 h 36"/>
                <a:gd name="T2" fmla="*/ 25 w 33"/>
                <a:gd name="T3" fmla="*/ 35 h 36"/>
                <a:gd name="T4" fmla="*/ 9 w 33"/>
                <a:gd name="T5" fmla="*/ 24 h 36"/>
                <a:gd name="T6" fmla="*/ 1 w 33"/>
                <a:gd name="T7" fmla="*/ 8 h 36"/>
                <a:gd name="T8" fmla="*/ 1 w 33"/>
                <a:gd name="T9" fmla="*/ 0 h 36"/>
                <a:gd name="T10" fmla="*/ 2 w 33"/>
                <a:gd name="T11" fmla="*/ 7 h 36"/>
                <a:gd name="T12" fmla="*/ 11 w 33"/>
                <a:gd name="T13" fmla="*/ 23 h 36"/>
                <a:gd name="T14" fmla="*/ 26 w 33"/>
                <a:gd name="T15" fmla="*/ 33 h 36"/>
                <a:gd name="T16" fmla="*/ 33 w 33"/>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33" y="35"/>
                  </a:moveTo>
                  <a:cubicBezTo>
                    <a:pt x="33" y="36"/>
                    <a:pt x="30" y="36"/>
                    <a:pt x="25" y="35"/>
                  </a:cubicBezTo>
                  <a:cubicBezTo>
                    <a:pt x="20" y="33"/>
                    <a:pt x="14" y="30"/>
                    <a:pt x="9" y="24"/>
                  </a:cubicBezTo>
                  <a:cubicBezTo>
                    <a:pt x="4" y="19"/>
                    <a:pt x="2" y="13"/>
                    <a:pt x="1" y="8"/>
                  </a:cubicBezTo>
                  <a:cubicBezTo>
                    <a:pt x="0" y="3"/>
                    <a:pt x="0" y="0"/>
                    <a:pt x="1" y="0"/>
                  </a:cubicBezTo>
                  <a:cubicBezTo>
                    <a:pt x="1" y="0"/>
                    <a:pt x="1" y="3"/>
                    <a:pt x="2" y="7"/>
                  </a:cubicBezTo>
                  <a:cubicBezTo>
                    <a:pt x="3" y="12"/>
                    <a:pt x="6" y="18"/>
                    <a:pt x="11" y="23"/>
                  </a:cubicBezTo>
                  <a:cubicBezTo>
                    <a:pt x="16" y="28"/>
                    <a:pt x="21" y="32"/>
                    <a:pt x="26" y="33"/>
                  </a:cubicBezTo>
                  <a:cubicBezTo>
                    <a:pt x="30" y="35"/>
                    <a:pt x="33" y="35"/>
                    <a:pt x="33" y="35"/>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8">
              <a:extLst>
                <a:ext uri="{FF2B5EF4-FFF2-40B4-BE49-F238E27FC236}">
                  <a16:creationId xmlns:a16="http://schemas.microsoft.com/office/drawing/2014/main" id="{CA268E98-652D-465F-8396-C04AD9406EDF}"/>
                </a:ext>
              </a:extLst>
            </p:cNvPr>
            <p:cNvSpPr>
              <a:spLocks/>
            </p:cNvSpPr>
            <p:nvPr/>
          </p:nvSpPr>
          <p:spPr bwMode="auto">
            <a:xfrm>
              <a:off x="3652" y="2897"/>
              <a:ext cx="122" cy="55"/>
            </a:xfrm>
            <a:custGeom>
              <a:avLst/>
              <a:gdLst>
                <a:gd name="T0" fmla="*/ 50 w 51"/>
                <a:gd name="T1" fmla="*/ 12 h 23"/>
                <a:gd name="T2" fmla="*/ 43 w 51"/>
                <a:gd name="T3" fmla="*/ 18 h 23"/>
                <a:gd name="T4" fmla="*/ 34 w 51"/>
                <a:gd name="T5" fmla="*/ 22 h 23"/>
                <a:gd name="T6" fmla="*/ 22 w 51"/>
                <a:gd name="T7" fmla="*/ 22 h 23"/>
                <a:gd name="T8" fmla="*/ 5 w 51"/>
                <a:gd name="T9" fmla="*/ 8 h 23"/>
                <a:gd name="T10" fmla="*/ 0 w 51"/>
                <a:gd name="T11" fmla="*/ 0 h 23"/>
                <a:gd name="T12" fmla="*/ 6 w 51"/>
                <a:gd name="T13" fmla="*/ 7 h 23"/>
                <a:gd name="T14" fmla="*/ 23 w 51"/>
                <a:gd name="T15" fmla="*/ 20 h 23"/>
                <a:gd name="T16" fmla="*/ 43 w 51"/>
                <a:gd name="T17" fmla="*/ 17 h 23"/>
                <a:gd name="T18" fmla="*/ 50 w 51"/>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3">
                  <a:moveTo>
                    <a:pt x="50" y="12"/>
                  </a:moveTo>
                  <a:cubicBezTo>
                    <a:pt x="51" y="13"/>
                    <a:pt x="48" y="15"/>
                    <a:pt x="43" y="18"/>
                  </a:cubicBezTo>
                  <a:cubicBezTo>
                    <a:pt x="41" y="20"/>
                    <a:pt x="38" y="21"/>
                    <a:pt x="34" y="22"/>
                  </a:cubicBezTo>
                  <a:cubicBezTo>
                    <a:pt x="31" y="23"/>
                    <a:pt x="26" y="23"/>
                    <a:pt x="22" y="22"/>
                  </a:cubicBezTo>
                  <a:cubicBezTo>
                    <a:pt x="13" y="19"/>
                    <a:pt x="8" y="13"/>
                    <a:pt x="5" y="8"/>
                  </a:cubicBezTo>
                  <a:cubicBezTo>
                    <a:pt x="2" y="4"/>
                    <a:pt x="0" y="1"/>
                    <a:pt x="0" y="0"/>
                  </a:cubicBezTo>
                  <a:cubicBezTo>
                    <a:pt x="0" y="0"/>
                    <a:pt x="3" y="3"/>
                    <a:pt x="6" y="7"/>
                  </a:cubicBezTo>
                  <a:cubicBezTo>
                    <a:pt x="10" y="11"/>
                    <a:pt x="15" y="17"/>
                    <a:pt x="23" y="20"/>
                  </a:cubicBezTo>
                  <a:cubicBezTo>
                    <a:pt x="30" y="22"/>
                    <a:pt x="38" y="19"/>
                    <a:pt x="43" y="17"/>
                  </a:cubicBezTo>
                  <a:cubicBezTo>
                    <a:pt x="47" y="14"/>
                    <a:pt x="50" y="12"/>
                    <a:pt x="50" y="1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9">
              <a:extLst>
                <a:ext uri="{FF2B5EF4-FFF2-40B4-BE49-F238E27FC236}">
                  <a16:creationId xmlns:a16="http://schemas.microsoft.com/office/drawing/2014/main" id="{08FB040F-51C4-4278-80F0-A653D2EF8740}"/>
                </a:ext>
              </a:extLst>
            </p:cNvPr>
            <p:cNvSpPr>
              <a:spLocks/>
            </p:cNvSpPr>
            <p:nvPr/>
          </p:nvSpPr>
          <p:spPr bwMode="auto">
            <a:xfrm>
              <a:off x="3643" y="2902"/>
              <a:ext cx="57" cy="81"/>
            </a:xfrm>
            <a:custGeom>
              <a:avLst/>
              <a:gdLst>
                <a:gd name="T0" fmla="*/ 24 w 24"/>
                <a:gd name="T1" fmla="*/ 34 h 34"/>
                <a:gd name="T2" fmla="*/ 11 w 24"/>
                <a:gd name="T3" fmla="*/ 18 h 34"/>
                <a:gd name="T4" fmla="*/ 0 w 24"/>
                <a:gd name="T5" fmla="*/ 1 h 34"/>
                <a:gd name="T6" fmla="*/ 13 w 24"/>
                <a:gd name="T7" fmla="*/ 17 h 34"/>
                <a:gd name="T8" fmla="*/ 24 w 24"/>
                <a:gd name="T9" fmla="*/ 34 h 34"/>
              </a:gdLst>
              <a:ahLst/>
              <a:cxnLst>
                <a:cxn ang="0">
                  <a:pos x="T0" y="T1"/>
                </a:cxn>
                <a:cxn ang="0">
                  <a:pos x="T2" y="T3"/>
                </a:cxn>
                <a:cxn ang="0">
                  <a:pos x="T4" y="T5"/>
                </a:cxn>
                <a:cxn ang="0">
                  <a:pos x="T6" y="T7"/>
                </a:cxn>
                <a:cxn ang="0">
                  <a:pos x="T8" y="T9"/>
                </a:cxn>
              </a:cxnLst>
              <a:rect l="0" t="0" r="r" b="b"/>
              <a:pathLst>
                <a:path w="24" h="34">
                  <a:moveTo>
                    <a:pt x="24" y="34"/>
                  </a:moveTo>
                  <a:cubicBezTo>
                    <a:pt x="23" y="34"/>
                    <a:pt x="18" y="27"/>
                    <a:pt x="11" y="18"/>
                  </a:cubicBezTo>
                  <a:cubicBezTo>
                    <a:pt x="5" y="9"/>
                    <a:pt x="0" y="1"/>
                    <a:pt x="0" y="1"/>
                  </a:cubicBezTo>
                  <a:cubicBezTo>
                    <a:pt x="1" y="0"/>
                    <a:pt x="6" y="8"/>
                    <a:pt x="13" y="17"/>
                  </a:cubicBezTo>
                  <a:cubicBezTo>
                    <a:pt x="19" y="26"/>
                    <a:pt x="24" y="33"/>
                    <a:pt x="24" y="34"/>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0">
              <a:extLst>
                <a:ext uri="{FF2B5EF4-FFF2-40B4-BE49-F238E27FC236}">
                  <a16:creationId xmlns:a16="http://schemas.microsoft.com/office/drawing/2014/main" id="{267DB50D-E214-4182-907E-78A6FBB36310}"/>
                </a:ext>
              </a:extLst>
            </p:cNvPr>
            <p:cNvSpPr>
              <a:spLocks/>
            </p:cNvSpPr>
            <p:nvPr/>
          </p:nvSpPr>
          <p:spPr bwMode="auto">
            <a:xfrm>
              <a:off x="3201" y="2187"/>
              <a:ext cx="12" cy="26"/>
            </a:xfrm>
            <a:custGeom>
              <a:avLst/>
              <a:gdLst>
                <a:gd name="T0" fmla="*/ 5 w 5"/>
                <a:gd name="T1" fmla="*/ 11 h 11"/>
                <a:gd name="T2" fmla="*/ 2 w 5"/>
                <a:gd name="T3" fmla="*/ 6 h 11"/>
                <a:gd name="T4" fmla="*/ 0 w 5"/>
                <a:gd name="T5" fmla="*/ 0 h 11"/>
                <a:gd name="T6" fmla="*/ 4 w 5"/>
                <a:gd name="T7" fmla="*/ 5 h 11"/>
                <a:gd name="T8" fmla="*/ 5 w 5"/>
                <a:gd name="T9" fmla="*/ 11 h 11"/>
              </a:gdLst>
              <a:ahLst/>
              <a:cxnLst>
                <a:cxn ang="0">
                  <a:pos x="T0" y="T1"/>
                </a:cxn>
                <a:cxn ang="0">
                  <a:pos x="T2" y="T3"/>
                </a:cxn>
                <a:cxn ang="0">
                  <a:pos x="T4" y="T5"/>
                </a:cxn>
                <a:cxn ang="0">
                  <a:pos x="T6" y="T7"/>
                </a:cxn>
                <a:cxn ang="0">
                  <a:pos x="T8" y="T9"/>
                </a:cxn>
              </a:cxnLst>
              <a:rect l="0" t="0" r="r" b="b"/>
              <a:pathLst>
                <a:path w="5" h="11">
                  <a:moveTo>
                    <a:pt x="5" y="11"/>
                  </a:moveTo>
                  <a:cubicBezTo>
                    <a:pt x="4" y="11"/>
                    <a:pt x="3" y="9"/>
                    <a:pt x="2" y="6"/>
                  </a:cubicBezTo>
                  <a:cubicBezTo>
                    <a:pt x="0" y="3"/>
                    <a:pt x="0" y="0"/>
                    <a:pt x="0" y="0"/>
                  </a:cubicBezTo>
                  <a:cubicBezTo>
                    <a:pt x="1" y="0"/>
                    <a:pt x="2" y="2"/>
                    <a:pt x="4" y="5"/>
                  </a:cubicBezTo>
                  <a:cubicBezTo>
                    <a:pt x="5" y="8"/>
                    <a:pt x="5" y="11"/>
                    <a:pt x="5"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131">
              <a:extLst>
                <a:ext uri="{FF2B5EF4-FFF2-40B4-BE49-F238E27FC236}">
                  <a16:creationId xmlns:a16="http://schemas.microsoft.com/office/drawing/2014/main" id="{EA251702-7F39-42B5-9305-EB43E241DD5A}"/>
                </a:ext>
              </a:extLst>
            </p:cNvPr>
            <p:cNvSpPr>
              <a:spLocks noChangeArrowheads="1"/>
            </p:cNvSpPr>
            <p:nvPr/>
          </p:nvSpPr>
          <p:spPr bwMode="auto">
            <a:xfrm>
              <a:off x="3394" y="2218"/>
              <a:ext cx="4" cy="21"/>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2">
              <a:extLst>
                <a:ext uri="{FF2B5EF4-FFF2-40B4-BE49-F238E27FC236}">
                  <a16:creationId xmlns:a16="http://schemas.microsoft.com/office/drawing/2014/main" id="{670780AC-89C3-4F9D-BD92-CDCD540CF367}"/>
                </a:ext>
              </a:extLst>
            </p:cNvPr>
            <p:cNvSpPr>
              <a:spLocks/>
            </p:cNvSpPr>
            <p:nvPr/>
          </p:nvSpPr>
          <p:spPr bwMode="auto">
            <a:xfrm>
              <a:off x="3318" y="2313"/>
              <a:ext cx="4" cy="26"/>
            </a:xfrm>
            <a:custGeom>
              <a:avLst/>
              <a:gdLst>
                <a:gd name="T0" fmla="*/ 1 w 2"/>
                <a:gd name="T1" fmla="*/ 11 h 11"/>
                <a:gd name="T2" fmla="*/ 0 w 2"/>
                <a:gd name="T3" fmla="*/ 6 h 11"/>
                <a:gd name="T4" fmla="*/ 1 w 2"/>
                <a:gd name="T5" fmla="*/ 0 h 11"/>
                <a:gd name="T6" fmla="*/ 2 w 2"/>
                <a:gd name="T7" fmla="*/ 5 h 11"/>
                <a:gd name="T8" fmla="*/ 1 w 2"/>
                <a:gd name="T9" fmla="*/ 11 h 11"/>
              </a:gdLst>
              <a:ahLst/>
              <a:cxnLst>
                <a:cxn ang="0">
                  <a:pos x="T0" y="T1"/>
                </a:cxn>
                <a:cxn ang="0">
                  <a:pos x="T2" y="T3"/>
                </a:cxn>
                <a:cxn ang="0">
                  <a:pos x="T4" y="T5"/>
                </a:cxn>
                <a:cxn ang="0">
                  <a:pos x="T6" y="T7"/>
                </a:cxn>
                <a:cxn ang="0">
                  <a:pos x="T8" y="T9"/>
                </a:cxn>
              </a:cxnLst>
              <a:rect l="0" t="0" r="r" b="b"/>
              <a:pathLst>
                <a:path w="2" h="11">
                  <a:moveTo>
                    <a:pt x="1" y="11"/>
                  </a:moveTo>
                  <a:cubicBezTo>
                    <a:pt x="1" y="11"/>
                    <a:pt x="0" y="9"/>
                    <a:pt x="0" y="6"/>
                  </a:cubicBezTo>
                  <a:cubicBezTo>
                    <a:pt x="0" y="2"/>
                    <a:pt x="0" y="0"/>
                    <a:pt x="1" y="0"/>
                  </a:cubicBezTo>
                  <a:cubicBezTo>
                    <a:pt x="1" y="0"/>
                    <a:pt x="2" y="2"/>
                    <a:pt x="2" y="5"/>
                  </a:cubicBezTo>
                  <a:cubicBezTo>
                    <a:pt x="2" y="8"/>
                    <a:pt x="2" y="11"/>
                    <a:pt x="1"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3">
              <a:extLst>
                <a:ext uri="{FF2B5EF4-FFF2-40B4-BE49-F238E27FC236}">
                  <a16:creationId xmlns:a16="http://schemas.microsoft.com/office/drawing/2014/main" id="{B0EB08FB-3A0A-483D-BC05-E75119E2F012}"/>
                </a:ext>
              </a:extLst>
            </p:cNvPr>
            <p:cNvSpPr>
              <a:spLocks/>
            </p:cNvSpPr>
            <p:nvPr/>
          </p:nvSpPr>
          <p:spPr bwMode="auto">
            <a:xfrm>
              <a:off x="3163" y="2399"/>
              <a:ext cx="22" cy="14"/>
            </a:xfrm>
            <a:custGeom>
              <a:avLst/>
              <a:gdLst>
                <a:gd name="T0" fmla="*/ 8 w 9"/>
                <a:gd name="T1" fmla="*/ 6 h 6"/>
                <a:gd name="T2" fmla="*/ 4 w 9"/>
                <a:gd name="T3" fmla="*/ 3 h 6"/>
                <a:gd name="T4" fmla="*/ 0 w 9"/>
                <a:gd name="T5" fmla="*/ 0 h 6"/>
                <a:gd name="T6" fmla="*/ 5 w 9"/>
                <a:gd name="T7" fmla="*/ 2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8" y="6"/>
                    <a:pt x="6" y="5"/>
                    <a:pt x="4" y="3"/>
                  </a:cubicBezTo>
                  <a:cubicBezTo>
                    <a:pt x="2" y="2"/>
                    <a:pt x="0" y="1"/>
                    <a:pt x="0" y="0"/>
                  </a:cubicBezTo>
                  <a:cubicBezTo>
                    <a:pt x="0" y="0"/>
                    <a:pt x="3" y="0"/>
                    <a:pt x="5" y="2"/>
                  </a:cubicBezTo>
                  <a:cubicBezTo>
                    <a:pt x="8" y="3"/>
                    <a:pt x="9" y="6"/>
                    <a:pt x="8"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4">
              <a:extLst>
                <a:ext uri="{FF2B5EF4-FFF2-40B4-BE49-F238E27FC236}">
                  <a16:creationId xmlns:a16="http://schemas.microsoft.com/office/drawing/2014/main" id="{E73A3453-8A8D-49CB-ADC9-3DB2D19E564B}"/>
                </a:ext>
              </a:extLst>
            </p:cNvPr>
            <p:cNvSpPr>
              <a:spLocks/>
            </p:cNvSpPr>
            <p:nvPr/>
          </p:nvSpPr>
          <p:spPr bwMode="auto">
            <a:xfrm>
              <a:off x="3425" y="2489"/>
              <a:ext cx="14" cy="16"/>
            </a:xfrm>
            <a:custGeom>
              <a:avLst/>
              <a:gdLst>
                <a:gd name="T0" fmla="*/ 1 w 6"/>
                <a:gd name="T1" fmla="*/ 7 h 7"/>
                <a:gd name="T2" fmla="*/ 2 w 6"/>
                <a:gd name="T3" fmla="*/ 3 h 7"/>
                <a:gd name="T4" fmla="*/ 5 w 6"/>
                <a:gd name="T5" fmla="*/ 0 h 7"/>
                <a:gd name="T6" fmla="*/ 4 w 6"/>
                <a:gd name="T7" fmla="*/ 4 h 7"/>
                <a:gd name="T8" fmla="*/ 1 w 6"/>
                <a:gd name="T9" fmla="*/ 7 h 7"/>
              </a:gdLst>
              <a:ahLst/>
              <a:cxnLst>
                <a:cxn ang="0">
                  <a:pos x="T0" y="T1"/>
                </a:cxn>
                <a:cxn ang="0">
                  <a:pos x="T2" y="T3"/>
                </a:cxn>
                <a:cxn ang="0">
                  <a:pos x="T4" y="T5"/>
                </a:cxn>
                <a:cxn ang="0">
                  <a:pos x="T6" y="T7"/>
                </a:cxn>
                <a:cxn ang="0">
                  <a:pos x="T8" y="T9"/>
                </a:cxn>
              </a:cxnLst>
              <a:rect l="0" t="0" r="r" b="b"/>
              <a:pathLst>
                <a:path w="6" h="7">
                  <a:moveTo>
                    <a:pt x="1" y="7"/>
                  </a:moveTo>
                  <a:cubicBezTo>
                    <a:pt x="0" y="7"/>
                    <a:pt x="1" y="5"/>
                    <a:pt x="2" y="3"/>
                  </a:cubicBezTo>
                  <a:cubicBezTo>
                    <a:pt x="3" y="1"/>
                    <a:pt x="5" y="0"/>
                    <a:pt x="5" y="0"/>
                  </a:cubicBezTo>
                  <a:cubicBezTo>
                    <a:pt x="6" y="1"/>
                    <a:pt x="5" y="2"/>
                    <a:pt x="4" y="4"/>
                  </a:cubicBezTo>
                  <a:cubicBezTo>
                    <a:pt x="3" y="6"/>
                    <a:pt x="1" y="7"/>
                    <a:pt x="1"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35">
              <a:extLst>
                <a:ext uri="{FF2B5EF4-FFF2-40B4-BE49-F238E27FC236}">
                  <a16:creationId xmlns:a16="http://schemas.microsoft.com/office/drawing/2014/main" id="{3BDF8FE9-D5C9-4A6A-BF27-B21F73319356}"/>
                </a:ext>
              </a:extLst>
            </p:cNvPr>
            <p:cNvSpPr>
              <a:spLocks noChangeArrowheads="1"/>
            </p:cNvSpPr>
            <p:nvPr/>
          </p:nvSpPr>
          <p:spPr bwMode="auto">
            <a:xfrm>
              <a:off x="3273" y="2496"/>
              <a:ext cx="4" cy="36"/>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6">
              <a:extLst>
                <a:ext uri="{FF2B5EF4-FFF2-40B4-BE49-F238E27FC236}">
                  <a16:creationId xmlns:a16="http://schemas.microsoft.com/office/drawing/2014/main" id="{B0F3E417-2141-4E4A-9F09-DC9626914966}"/>
                </a:ext>
              </a:extLst>
            </p:cNvPr>
            <p:cNvSpPr>
              <a:spLocks/>
            </p:cNvSpPr>
            <p:nvPr/>
          </p:nvSpPr>
          <p:spPr bwMode="auto">
            <a:xfrm>
              <a:off x="3206" y="2624"/>
              <a:ext cx="21" cy="14"/>
            </a:xfrm>
            <a:custGeom>
              <a:avLst/>
              <a:gdLst>
                <a:gd name="T0" fmla="*/ 9 w 9"/>
                <a:gd name="T1" fmla="*/ 6 h 6"/>
                <a:gd name="T2" fmla="*/ 4 w 9"/>
                <a:gd name="T3" fmla="*/ 4 h 6"/>
                <a:gd name="T4" fmla="*/ 1 w 9"/>
                <a:gd name="T5" fmla="*/ 0 h 6"/>
                <a:gd name="T6" fmla="*/ 5 w 9"/>
                <a:gd name="T7" fmla="*/ 2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cubicBezTo>
                    <a:pt x="9" y="6"/>
                    <a:pt x="6" y="5"/>
                    <a:pt x="4" y="4"/>
                  </a:cubicBezTo>
                  <a:cubicBezTo>
                    <a:pt x="2" y="2"/>
                    <a:pt x="0" y="1"/>
                    <a:pt x="1" y="0"/>
                  </a:cubicBezTo>
                  <a:cubicBezTo>
                    <a:pt x="1" y="0"/>
                    <a:pt x="3" y="1"/>
                    <a:pt x="5" y="2"/>
                  </a:cubicBezTo>
                  <a:cubicBezTo>
                    <a:pt x="8" y="4"/>
                    <a:pt x="9" y="6"/>
                    <a:pt x="9"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7">
              <a:extLst>
                <a:ext uri="{FF2B5EF4-FFF2-40B4-BE49-F238E27FC236}">
                  <a16:creationId xmlns:a16="http://schemas.microsoft.com/office/drawing/2014/main" id="{F9C43D40-A83C-4B21-9302-DE2E9DCB0437}"/>
                </a:ext>
              </a:extLst>
            </p:cNvPr>
            <p:cNvSpPr>
              <a:spLocks/>
            </p:cNvSpPr>
            <p:nvPr/>
          </p:nvSpPr>
          <p:spPr bwMode="auto">
            <a:xfrm>
              <a:off x="3363" y="2674"/>
              <a:ext cx="16" cy="9"/>
            </a:xfrm>
            <a:custGeom>
              <a:avLst/>
              <a:gdLst>
                <a:gd name="T0" fmla="*/ 7 w 7"/>
                <a:gd name="T1" fmla="*/ 1 h 4"/>
                <a:gd name="T2" fmla="*/ 4 w 7"/>
                <a:gd name="T3" fmla="*/ 3 h 4"/>
                <a:gd name="T4" fmla="*/ 0 w 7"/>
                <a:gd name="T5" fmla="*/ 4 h 4"/>
                <a:gd name="T6" fmla="*/ 3 w 7"/>
                <a:gd name="T7" fmla="*/ 1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cubicBezTo>
                    <a:pt x="7" y="1"/>
                    <a:pt x="6" y="2"/>
                    <a:pt x="4" y="3"/>
                  </a:cubicBezTo>
                  <a:cubicBezTo>
                    <a:pt x="2" y="4"/>
                    <a:pt x="1" y="4"/>
                    <a:pt x="0" y="4"/>
                  </a:cubicBezTo>
                  <a:cubicBezTo>
                    <a:pt x="0" y="3"/>
                    <a:pt x="1" y="2"/>
                    <a:pt x="3" y="1"/>
                  </a:cubicBezTo>
                  <a:cubicBezTo>
                    <a:pt x="5" y="0"/>
                    <a:pt x="7" y="0"/>
                    <a:pt x="7"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8">
              <a:extLst>
                <a:ext uri="{FF2B5EF4-FFF2-40B4-BE49-F238E27FC236}">
                  <a16:creationId xmlns:a16="http://schemas.microsoft.com/office/drawing/2014/main" id="{3B824944-46EF-4F1C-B8FE-F95252AA1C82}"/>
                </a:ext>
              </a:extLst>
            </p:cNvPr>
            <p:cNvSpPr>
              <a:spLocks/>
            </p:cNvSpPr>
            <p:nvPr/>
          </p:nvSpPr>
          <p:spPr bwMode="auto">
            <a:xfrm>
              <a:off x="3258" y="2814"/>
              <a:ext cx="19" cy="36"/>
            </a:xfrm>
            <a:custGeom>
              <a:avLst/>
              <a:gdLst>
                <a:gd name="T0" fmla="*/ 7 w 8"/>
                <a:gd name="T1" fmla="*/ 15 h 15"/>
                <a:gd name="T2" fmla="*/ 3 w 8"/>
                <a:gd name="T3" fmla="*/ 8 h 15"/>
                <a:gd name="T4" fmla="*/ 0 w 8"/>
                <a:gd name="T5" fmla="*/ 0 h 15"/>
                <a:gd name="T6" fmla="*/ 5 w 8"/>
                <a:gd name="T7" fmla="*/ 7 h 15"/>
                <a:gd name="T8" fmla="*/ 7 w 8"/>
                <a:gd name="T9" fmla="*/ 15 h 15"/>
              </a:gdLst>
              <a:ahLst/>
              <a:cxnLst>
                <a:cxn ang="0">
                  <a:pos x="T0" y="T1"/>
                </a:cxn>
                <a:cxn ang="0">
                  <a:pos x="T2" y="T3"/>
                </a:cxn>
                <a:cxn ang="0">
                  <a:pos x="T4" y="T5"/>
                </a:cxn>
                <a:cxn ang="0">
                  <a:pos x="T6" y="T7"/>
                </a:cxn>
                <a:cxn ang="0">
                  <a:pos x="T8" y="T9"/>
                </a:cxn>
              </a:cxnLst>
              <a:rect l="0" t="0" r="r" b="b"/>
              <a:pathLst>
                <a:path w="8" h="15">
                  <a:moveTo>
                    <a:pt x="7" y="15"/>
                  </a:moveTo>
                  <a:cubicBezTo>
                    <a:pt x="7" y="15"/>
                    <a:pt x="5" y="12"/>
                    <a:pt x="3" y="8"/>
                  </a:cubicBezTo>
                  <a:cubicBezTo>
                    <a:pt x="1" y="4"/>
                    <a:pt x="0" y="0"/>
                    <a:pt x="0" y="0"/>
                  </a:cubicBezTo>
                  <a:cubicBezTo>
                    <a:pt x="1" y="0"/>
                    <a:pt x="3" y="3"/>
                    <a:pt x="5" y="7"/>
                  </a:cubicBezTo>
                  <a:cubicBezTo>
                    <a:pt x="7" y="11"/>
                    <a:pt x="8" y="14"/>
                    <a:pt x="7" y="1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9">
              <a:extLst>
                <a:ext uri="{FF2B5EF4-FFF2-40B4-BE49-F238E27FC236}">
                  <a16:creationId xmlns:a16="http://schemas.microsoft.com/office/drawing/2014/main" id="{33D47C80-CE0A-4D87-949D-69152D84EA0A}"/>
                </a:ext>
              </a:extLst>
            </p:cNvPr>
            <p:cNvSpPr>
              <a:spLocks/>
            </p:cNvSpPr>
            <p:nvPr/>
          </p:nvSpPr>
          <p:spPr bwMode="auto">
            <a:xfrm>
              <a:off x="3444" y="2807"/>
              <a:ext cx="16" cy="26"/>
            </a:xfrm>
            <a:custGeom>
              <a:avLst/>
              <a:gdLst>
                <a:gd name="T0" fmla="*/ 0 w 7"/>
                <a:gd name="T1" fmla="*/ 11 h 11"/>
                <a:gd name="T2" fmla="*/ 2 w 7"/>
                <a:gd name="T3" fmla="*/ 5 h 11"/>
                <a:gd name="T4" fmla="*/ 6 w 7"/>
                <a:gd name="T5" fmla="*/ 0 h 11"/>
                <a:gd name="T6" fmla="*/ 4 w 7"/>
                <a:gd name="T7" fmla="*/ 6 h 11"/>
                <a:gd name="T8" fmla="*/ 0 w 7"/>
                <a:gd name="T9" fmla="*/ 11 h 11"/>
              </a:gdLst>
              <a:ahLst/>
              <a:cxnLst>
                <a:cxn ang="0">
                  <a:pos x="T0" y="T1"/>
                </a:cxn>
                <a:cxn ang="0">
                  <a:pos x="T2" y="T3"/>
                </a:cxn>
                <a:cxn ang="0">
                  <a:pos x="T4" y="T5"/>
                </a:cxn>
                <a:cxn ang="0">
                  <a:pos x="T6" y="T7"/>
                </a:cxn>
                <a:cxn ang="0">
                  <a:pos x="T8" y="T9"/>
                </a:cxn>
              </a:cxnLst>
              <a:rect l="0" t="0" r="r" b="b"/>
              <a:pathLst>
                <a:path w="7" h="11">
                  <a:moveTo>
                    <a:pt x="0" y="11"/>
                  </a:moveTo>
                  <a:cubicBezTo>
                    <a:pt x="0" y="11"/>
                    <a:pt x="1" y="8"/>
                    <a:pt x="2" y="5"/>
                  </a:cubicBezTo>
                  <a:cubicBezTo>
                    <a:pt x="4" y="2"/>
                    <a:pt x="6" y="0"/>
                    <a:pt x="6" y="0"/>
                  </a:cubicBezTo>
                  <a:cubicBezTo>
                    <a:pt x="7" y="0"/>
                    <a:pt x="6" y="3"/>
                    <a:pt x="4" y="6"/>
                  </a:cubicBezTo>
                  <a:cubicBezTo>
                    <a:pt x="2" y="9"/>
                    <a:pt x="1" y="11"/>
                    <a:pt x="0"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0">
              <a:extLst>
                <a:ext uri="{FF2B5EF4-FFF2-40B4-BE49-F238E27FC236}">
                  <a16:creationId xmlns:a16="http://schemas.microsoft.com/office/drawing/2014/main" id="{802EC777-949B-4E15-B055-7EF59FC47D0C}"/>
                </a:ext>
              </a:extLst>
            </p:cNvPr>
            <p:cNvSpPr>
              <a:spLocks/>
            </p:cNvSpPr>
            <p:nvPr/>
          </p:nvSpPr>
          <p:spPr bwMode="auto">
            <a:xfrm>
              <a:off x="3365" y="2947"/>
              <a:ext cx="10" cy="33"/>
            </a:xfrm>
            <a:custGeom>
              <a:avLst/>
              <a:gdLst>
                <a:gd name="T0" fmla="*/ 2 w 4"/>
                <a:gd name="T1" fmla="*/ 14 h 14"/>
                <a:gd name="T2" fmla="*/ 1 w 4"/>
                <a:gd name="T3" fmla="*/ 7 h 14"/>
                <a:gd name="T4" fmla="*/ 0 w 4"/>
                <a:gd name="T5" fmla="*/ 0 h 14"/>
                <a:gd name="T6" fmla="*/ 3 w 4"/>
                <a:gd name="T7" fmla="*/ 7 h 14"/>
                <a:gd name="T8" fmla="*/ 2 w 4"/>
                <a:gd name="T9" fmla="*/ 14 h 14"/>
              </a:gdLst>
              <a:ahLst/>
              <a:cxnLst>
                <a:cxn ang="0">
                  <a:pos x="T0" y="T1"/>
                </a:cxn>
                <a:cxn ang="0">
                  <a:pos x="T2" y="T3"/>
                </a:cxn>
                <a:cxn ang="0">
                  <a:pos x="T4" y="T5"/>
                </a:cxn>
                <a:cxn ang="0">
                  <a:pos x="T6" y="T7"/>
                </a:cxn>
                <a:cxn ang="0">
                  <a:pos x="T8" y="T9"/>
                </a:cxn>
              </a:cxnLst>
              <a:rect l="0" t="0" r="r" b="b"/>
              <a:pathLst>
                <a:path w="4" h="14">
                  <a:moveTo>
                    <a:pt x="2" y="14"/>
                  </a:moveTo>
                  <a:cubicBezTo>
                    <a:pt x="2" y="14"/>
                    <a:pt x="2" y="11"/>
                    <a:pt x="1" y="7"/>
                  </a:cubicBezTo>
                  <a:cubicBezTo>
                    <a:pt x="1" y="3"/>
                    <a:pt x="0" y="0"/>
                    <a:pt x="0" y="0"/>
                  </a:cubicBezTo>
                  <a:cubicBezTo>
                    <a:pt x="1" y="0"/>
                    <a:pt x="3" y="2"/>
                    <a:pt x="3" y="7"/>
                  </a:cubicBezTo>
                  <a:cubicBezTo>
                    <a:pt x="4" y="11"/>
                    <a:pt x="3" y="14"/>
                    <a:pt x="2"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1">
              <a:extLst>
                <a:ext uri="{FF2B5EF4-FFF2-40B4-BE49-F238E27FC236}">
                  <a16:creationId xmlns:a16="http://schemas.microsoft.com/office/drawing/2014/main" id="{DFB49929-4491-4A10-8164-B935CF8870EF}"/>
                </a:ext>
              </a:extLst>
            </p:cNvPr>
            <p:cNvSpPr>
              <a:spLocks/>
            </p:cNvSpPr>
            <p:nvPr/>
          </p:nvSpPr>
          <p:spPr bwMode="auto">
            <a:xfrm>
              <a:off x="3273" y="3044"/>
              <a:ext cx="19" cy="22"/>
            </a:xfrm>
            <a:custGeom>
              <a:avLst/>
              <a:gdLst>
                <a:gd name="T0" fmla="*/ 8 w 8"/>
                <a:gd name="T1" fmla="*/ 8 h 9"/>
                <a:gd name="T2" fmla="*/ 4 w 8"/>
                <a:gd name="T3" fmla="*/ 5 h 9"/>
                <a:gd name="T4" fmla="*/ 1 w 8"/>
                <a:gd name="T5" fmla="*/ 0 h 9"/>
                <a:gd name="T6" fmla="*/ 5 w 8"/>
                <a:gd name="T7" fmla="*/ 4 h 9"/>
                <a:gd name="T8" fmla="*/ 8 w 8"/>
                <a:gd name="T9" fmla="*/ 8 h 9"/>
              </a:gdLst>
              <a:ahLst/>
              <a:cxnLst>
                <a:cxn ang="0">
                  <a:pos x="T0" y="T1"/>
                </a:cxn>
                <a:cxn ang="0">
                  <a:pos x="T2" y="T3"/>
                </a:cxn>
                <a:cxn ang="0">
                  <a:pos x="T4" y="T5"/>
                </a:cxn>
                <a:cxn ang="0">
                  <a:pos x="T6" y="T7"/>
                </a:cxn>
                <a:cxn ang="0">
                  <a:pos x="T8" y="T9"/>
                </a:cxn>
              </a:cxnLst>
              <a:rect l="0" t="0" r="r" b="b"/>
              <a:pathLst>
                <a:path w="8" h="9">
                  <a:moveTo>
                    <a:pt x="8" y="8"/>
                  </a:moveTo>
                  <a:cubicBezTo>
                    <a:pt x="8" y="9"/>
                    <a:pt x="6" y="7"/>
                    <a:pt x="4" y="5"/>
                  </a:cubicBezTo>
                  <a:cubicBezTo>
                    <a:pt x="2" y="3"/>
                    <a:pt x="0" y="1"/>
                    <a:pt x="1" y="0"/>
                  </a:cubicBezTo>
                  <a:cubicBezTo>
                    <a:pt x="1" y="0"/>
                    <a:pt x="3" y="1"/>
                    <a:pt x="5" y="4"/>
                  </a:cubicBezTo>
                  <a:cubicBezTo>
                    <a:pt x="7" y="6"/>
                    <a:pt x="8" y="8"/>
                    <a:pt x="8"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2">
              <a:extLst>
                <a:ext uri="{FF2B5EF4-FFF2-40B4-BE49-F238E27FC236}">
                  <a16:creationId xmlns:a16="http://schemas.microsoft.com/office/drawing/2014/main" id="{D5321FA1-4635-4909-9D60-4597333AB534}"/>
                </a:ext>
              </a:extLst>
            </p:cNvPr>
            <p:cNvSpPr>
              <a:spLocks/>
            </p:cNvSpPr>
            <p:nvPr/>
          </p:nvSpPr>
          <p:spPr bwMode="auto">
            <a:xfrm>
              <a:off x="3482" y="3075"/>
              <a:ext cx="21" cy="22"/>
            </a:xfrm>
            <a:custGeom>
              <a:avLst/>
              <a:gdLst>
                <a:gd name="T0" fmla="*/ 1 w 9"/>
                <a:gd name="T1" fmla="*/ 9 h 9"/>
                <a:gd name="T2" fmla="*/ 4 w 9"/>
                <a:gd name="T3" fmla="*/ 4 h 9"/>
                <a:gd name="T4" fmla="*/ 9 w 9"/>
                <a:gd name="T5" fmla="*/ 1 h 9"/>
                <a:gd name="T6" fmla="*/ 5 w 9"/>
                <a:gd name="T7" fmla="*/ 5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cubicBezTo>
                    <a:pt x="0" y="8"/>
                    <a:pt x="2" y="6"/>
                    <a:pt x="4" y="4"/>
                  </a:cubicBezTo>
                  <a:cubicBezTo>
                    <a:pt x="6" y="2"/>
                    <a:pt x="8" y="0"/>
                    <a:pt x="9" y="1"/>
                  </a:cubicBezTo>
                  <a:cubicBezTo>
                    <a:pt x="9" y="1"/>
                    <a:pt x="8" y="3"/>
                    <a:pt x="5" y="5"/>
                  </a:cubicBezTo>
                  <a:cubicBezTo>
                    <a:pt x="3" y="8"/>
                    <a:pt x="1" y="9"/>
                    <a:pt x="1" y="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3">
              <a:extLst>
                <a:ext uri="{FF2B5EF4-FFF2-40B4-BE49-F238E27FC236}">
                  <a16:creationId xmlns:a16="http://schemas.microsoft.com/office/drawing/2014/main" id="{735403F5-BCE0-46F5-A649-EE14C5D3D02D}"/>
                </a:ext>
              </a:extLst>
            </p:cNvPr>
            <p:cNvSpPr>
              <a:spLocks/>
            </p:cNvSpPr>
            <p:nvPr/>
          </p:nvSpPr>
          <p:spPr bwMode="auto">
            <a:xfrm>
              <a:off x="3372" y="3189"/>
              <a:ext cx="7" cy="33"/>
            </a:xfrm>
            <a:custGeom>
              <a:avLst/>
              <a:gdLst>
                <a:gd name="T0" fmla="*/ 0 w 3"/>
                <a:gd name="T1" fmla="*/ 14 h 14"/>
                <a:gd name="T2" fmla="*/ 0 w 3"/>
                <a:gd name="T3" fmla="*/ 7 h 14"/>
                <a:gd name="T4" fmla="*/ 2 w 3"/>
                <a:gd name="T5" fmla="*/ 0 h 14"/>
                <a:gd name="T6" fmla="*/ 2 w 3"/>
                <a:gd name="T7" fmla="*/ 7 h 14"/>
                <a:gd name="T8" fmla="*/ 0 w 3"/>
                <a:gd name="T9" fmla="*/ 14 h 14"/>
              </a:gdLst>
              <a:ahLst/>
              <a:cxnLst>
                <a:cxn ang="0">
                  <a:pos x="T0" y="T1"/>
                </a:cxn>
                <a:cxn ang="0">
                  <a:pos x="T2" y="T3"/>
                </a:cxn>
                <a:cxn ang="0">
                  <a:pos x="T4" y="T5"/>
                </a:cxn>
                <a:cxn ang="0">
                  <a:pos x="T6" y="T7"/>
                </a:cxn>
                <a:cxn ang="0">
                  <a:pos x="T8" y="T9"/>
                </a:cxn>
              </a:cxnLst>
              <a:rect l="0" t="0" r="r" b="b"/>
              <a:pathLst>
                <a:path w="3" h="14">
                  <a:moveTo>
                    <a:pt x="0" y="14"/>
                  </a:moveTo>
                  <a:cubicBezTo>
                    <a:pt x="0" y="14"/>
                    <a:pt x="0" y="11"/>
                    <a:pt x="0" y="7"/>
                  </a:cubicBezTo>
                  <a:cubicBezTo>
                    <a:pt x="1" y="3"/>
                    <a:pt x="2" y="0"/>
                    <a:pt x="2" y="0"/>
                  </a:cubicBezTo>
                  <a:cubicBezTo>
                    <a:pt x="3" y="1"/>
                    <a:pt x="3" y="4"/>
                    <a:pt x="2" y="7"/>
                  </a:cubicBezTo>
                  <a:cubicBezTo>
                    <a:pt x="2" y="11"/>
                    <a:pt x="1" y="14"/>
                    <a:pt x="0"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4">
              <a:extLst>
                <a:ext uri="{FF2B5EF4-FFF2-40B4-BE49-F238E27FC236}">
                  <a16:creationId xmlns:a16="http://schemas.microsoft.com/office/drawing/2014/main" id="{275A1F17-BFB5-4668-9E76-592949490F2C}"/>
                </a:ext>
              </a:extLst>
            </p:cNvPr>
            <p:cNvSpPr>
              <a:spLocks/>
            </p:cNvSpPr>
            <p:nvPr/>
          </p:nvSpPr>
          <p:spPr bwMode="auto">
            <a:xfrm>
              <a:off x="3284" y="3258"/>
              <a:ext cx="17" cy="26"/>
            </a:xfrm>
            <a:custGeom>
              <a:avLst/>
              <a:gdLst>
                <a:gd name="T0" fmla="*/ 6 w 7"/>
                <a:gd name="T1" fmla="*/ 10 h 11"/>
                <a:gd name="T2" fmla="*/ 2 w 7"/>
                <a:gd name="T3" fmla="*/ 6 h 11"/>
                <a:gd name="T4" fmla="*/ 0 w 7"/>
                <a:gd name="T5" fmla="*/ 0 h 11"/>
                <a:gd name="T6" fmla="*/ 4 w 7"/>
                <a:gd name="T7" fmla="*/ 5 h 11"/>
                <a:gd name="T8" fmla="*/ 6 w 7"/>
                <a:gd name="T9" fmla="*/ 10 h 11"/>
              </a:gdLst>
              <a:ahLst/>
              <a:cxnLst>
                <a:cxn ang="0">
                  <a:pos x="T0" y="T1"/>
                </a:cxn>
                <a:cxn ang="0">
                  <a:pos x="T2" y="T3"/>
                </a:cxn>
                <a:cxn ang="0">
                  <a:pos x="T4" y="T5"/>
                </a:cxn>
                <a:cxn ang="0">
                  <a:pos x="T6" y="T7"/>
                </a:cxn>
                <a:cxn ang="0">
                  <a:pos x="T8" y="T9"/>
                </a:cxn>
              </a:cxnLst>
              <a:rect l="0" t="0" r="r" b="b"/>
              <a:pathLst>
                <a:path w="7" h="11">
                  <a:moveTo>
                    <a:pt x="6" y="10"/>
                  </a:moveTo>
                  <a:cubicBezTo>
                    <a:pt x="6" y="11"/>
                    <a:pt x="4" y="9"/>
                    <a:pt x="2" y="6"/>
                  </a:cubicBezTo>
                  <a:cubicBezTo>
                    <a:pt x="1" y="3"/>
                    <a:pt x="0" y="1"/>
                    <a:pt x="0" y="0"/>
                  </a:cubicBezTo>
                  <a:cubicBezTo>
                    <a:pt x="1" y="0"/>
                    <a:pt x="2" y="2"/>
                    <a:pt x="4" y="5"/>
                  </a:cubicBezTo>
                  <a:cubicBezTo>
                    <a:pt x="6" y="8"/>
                    <a:pt x="7" y="10"/>
                    <a:pt x="6"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5">
              <a:extLst>
                <a:ext uri="{FF2B5EF4-FFF2-40B4-BE49-F238E27FC236}">
                  <a16:creationId xmlns:a16="http://schemas.microsoft.com/office/drawing/2014/main" id="{FBDE3AB0-52C3-4C0E-898B-55A680DA9D10}"/>
                </a:ext>
              </a:extLst>
            </p:cNvPr>
            <p:cNvSpPr>
              <a:spLocks/>
            </p:cNvSpPr>
            <p:nvPr/>
          </p:nvSpPr>
          <p:spPr bwMode="auto">
            <a:xfrm>
              <a:off x="3453" y="3358"/>
              <a:ext cx="26" cy="21"/>
            </a:xfrm>
            <a:custGeom>
              <a:avLst/>
              <a:gdLst>
                <a:gd name="T0" fmla="*/ 10 w 11"/>
                <a:gd name="T1" fmla="*/ 1 h 9"/>
                <a:gd name="T2" fmla="*/ 6 w 11"/>
                <a:gd name="T3" fmla="*/ 5 h 9"/>
                <a:gd name="T4" fmla="*/ 0 w 11"/>
                <a:gd name="T5" fmla="*/ 8 h 9"/>
                <a:gd name="T6" fmla="*/ 4 w 11"/>
                <a:gd name="T7" fmla="*/ 4 h 9"/>
                <a:gd name="T8" fmla="*/ 10 w 11"/>
                <a:gd name="T9" fmla="*/ 1 h 9"/>
              </a:gdLst>
              <a:ahLst/>
              <a:cxnLst>
                <a:cxn ang="0">
                  <a:pos x="T0" y="T1"/>
                </a:cxn>
                <a:cxn ang="0">
                  <a:pos x="T2" y="T3"/>
                </a:cxn>
                <a:cxn ang="0">
                  <a:pos x="T4" y="T5"/>
                </a:cxn>
                <a:cxn ang="0">
                  <a:pos x="T6" y="T7"/>
                </a:cxn>
                <a:cxn ang="0">
                  <a:pos x="T8" y="T9"/>
                </a:cxn>
              </a:cxnLst>
              <a:rect l="0" t="0" r="r" b="b"/>
              <a:pathLst>
                <a:path w="11" h="9">
                  <a:moveTo>
                    <a:pt x="10" y="1"/>
                  </a:moveTo>
                  <a:cubicBezTo>
                    <a:pt x="11" y="1"/>
                    <a:pt x="9" y="3"/>
                    <a:pt x="6" y="5"/>
                  </a:cubicBezTo>
                  <a:cubicBezTo>
                    <a:pt x="3" y="8"/>
                    <a:pt x="0" y="9"/>
                    <a:pt x="0" y="8"/>
                  </a:cubicBezTo>
                  <a:cubicBezTo>
                    <a:pt x="0" y="8"/>
                    <a:pt x="2" y="6"/>
                    <a:pt x="4" y="4"/>
                  </a:cubicBezTo>
                  <a:cubicBezTo>
                    <a:pt x="7" y="2"/>
                    <a:pt x="10" y="0"/>
                    <a:pt x="10"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6">
              <a:extLst>
                <a:ext uri="{FF2B5EF4-FFF2-40B4-BE49-F238E27FC236}">
                  <a16:creationId xmlns:a16="http://schemas.microsoft.com/office/drawing/2014/main" id="{733C55E0-7BE9-4EBC-B8D6-C6B2F9EDB245}"/>
                </a:ext>
              </a:extLst>
            </p:cNvPr>
            <p:cNvSpPr>
              <a:spLocks/>
            </p:cNvSpPr>
            <p:nvPr/>
          </p:nvSpPr>
          <p:spPr bwMode="auto">
            <a:xfrm>
              <a:off x="3327" y="3424"/>
              <a:ext cx="10" cy="36"/>
            </a:xfrm>
            <a:custGeom>
              <a:avLst/>
              <a:gdLst>
                <a:gd name="T0" fmla="*/ 1 w 4"/>
                <a:gd name="T1" fmla="*/ 15 h 15"/>
                <a:gd name="T2" fmla="*/ 1 w 4"/>
                <a:gd name="T3" fmla="*/ 8 h 15"/>
                <a:gd name="T4" fmla="*/ 2 w 4"/>
                <a:gd name="T5" fmla="*/ 0 h 15"/>
                <a:gd name="T6" fmla="*/ 3 w 4"/>
                <a:gd name="T7" fmla="*/ 8 h 15"/>
                <a:gd name="T8" fmla="*/ 1 w 4"/>
                <a:gd name="T9" fmla="*/ 15 h 15"/>
              </a:gdLst>
              <a:ahLst/>
              <a:cxnLst>
                <a:cxn ang="0">
                  <a:pos x="T0" y="T1"/>
                </a:cxn>
                <a:cxn ang="0">
                  <a:pos x="T2" y="T3"/>
                </a:cxn>
                <a:cxn ang="0">
                  <a:pos x="T4" y="T5"/>
                </a:cxn>
                <a:cxn ang="0">
                  <a:pos x="T6" y="T7"/>
                </a:cxn>
                <a:cxn ang="0">
                  <a:pos x="T8" y="T9"/>
                </a:cxn>
              </a:cxnLst>
              <a:rect l="0" t="0" r="r" b="b"/>
              <a:pathLst>
                <a:path w="4" h="15">
                  <a:moveTo>
                    <a:pt x="1" y="15"/>
                  </a:moveTo>
                  <a:cubicBezTo>
                    <a:pt x="0" y="15"/>
                    <a:pt x="1" y="12"/>
                    <a:pt x="1" y="8"/>
                  </a:cubicBezTo>
                  <a:cubicBezTo>
                    <a:pt x="2" y="4"/>
                    <a:pt x="1" y="0"/>
                    <a:pt x="2" y="0"/>
                  </a:cubicBezTo>
                  <a:cubicBezTo>
                    <a:pt x="3" y="0"/>
                    <a:pt x="4" y="4"/>
                    <a:pt x="3" y="8"/>
                  </a:cubicBezTo>
                  <a:cubicBezTo>
                    <a:pt x="3" y="12"/>
                    <a:pt x="1" y="15"/>
                    <a:pt x="1" y="1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7">
              <a:extLst>
                <a:ext uri="{FF2B5EF4-FFF2-40B4-BE49-F238E27FC236}">
                  <a16:creationId xmlns:a16="http://schemas.microsoft.com/office/drawing/2014/main" id="{FD9293F5-7711-4614-8970-559FB5F673BD}"/>
                </a:ext>
              </a:extLst>
            </p:cNvPr>
            <p:cNvSpPr>
              <a:spLocks/>
            </p:cNvSpPr>
            <p:nvPr/>
          </p:nvSpPr>
          <p:spPr bwMode="auto">
            <a:xfrm>
              <a:off x="3372" y="3586"/>
              <a:ext cx="17" cy="19"/>
            </a:xfrm>
            <a:custGeom>
              <a:avLst/>
              <a:gdLst>
                <a:gd name="T0" fmla="*/ 7 w 7"/>
                <a:gd name="T1" fmla="*/ 8 h 8"/>
                <a:gd name="T2" fmla="*/ 3 w 7"/>
                <a:gd name="T3" fmla="*/ 4 h 8"/>
                <a:gd name="T4" fmla="*/ 1 w 7"/>
                <a:gd name="T5" fmla="*/ 0 h 8"/>
                <a:gd name="T6" fmla="*/ 4 w 7"/>
                <a:gd name="T7" fmla="*/ 3 h 8"/>
                <a:gd name="T8" fmla="*/ 7 w 7"/>
                <a:gd name="T9" fmla="*/ 8 h 8"/>
              </a:gdLst>
              <a:ahLst/>
              <a:cxnLst>
                <a:cxn ang="0">
                  <a:pos x="T0" y="T1"/>
                </a:cxn>
                <a:cxn ang="0">
                  <a:pos x="T2" y="T3"/>
                </a:cxn>
                <a:cxn ang="0">
                  <a:pos x="T4" y="T5"/>
                </a:cxn>
                <a:cxn ang="0">
                  <a:pos x="T6" y="T7"/>
                </a:cxn>
                <a:cxn ang="0">
                  <a:pos x="T8" y="T9"/>
                </a:cxn>
              </a:cxnLst>
              <a:rect l="0" t="0" r="r" b="b"/>
              <a:pathLst>
                <a:path w="7" h="8">
                  <a:moveTo>
                    <a:pt x="7" y="8"/>
                  </a:moveTo>
                  <a:cubicBezTo>
                    <a:pt x="6" y="8"/>
                    <a:pt x="4" y="7"/>
                    <a:pt x="3" y="4"/>
                  </a:cubicBezTo>
                  <a:cubicBezTo>
                    <a:pt x="1" y="2"/>
                    <a:pt x="0" y="1"/>
                    <a:pt x="1" y="0"/>
                  </a:cubicBezTo>
                  <a:cubicBezTo>
                    <a:pt x="1" y="0"/>
                    <a:pt x="3" y="1"/>
                    <a:pt x="4" y="3"/>
                  </a:cubicBezTo>
                  <a:cubicBezTo>
                    <a:pt x="6" y="5"/>
                    <a:pt x="7" y="7"/>
                    <a:pt x="7"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8">
              <a:extLst>
                <a:ext uri="{FF2B5EF4-FFF2-40B4-BE49-F238E27FC236}">
                  <a16:creationId xmlns:a16="http://schemas.microsoft.com/office/drawing/2014/main" id="{5701E409-C003-46A1-BCE9-E5E88ECE69E6}"/>
                </a:ext>
              </a:extLst>
            </p:cNvPr>
            <p:cNvSpPr>
              <a:spLocks/>
            </p:cNvSpPr>
            <p:nvPr/>
          </p:nvSpPr>
          <p:spPr bwMode="auto">
            <a:xfrm>
              <a:off x="3303" y="3671"/>
              <a:ext cx="22" cy="29"/>
            </a:xfrm>
            <a:custGeom>
              <a:avLst/>
              <a:gdLst>
                <a:gd name="T0" fmla="*/ 8 w 9"/>
                <a:gd name="T1" fmla="*/ 12 h 12"/>
                <a:gd name="T2" fmla="*/ 3 w 9"/>
                <a:gd name="T3" fmla="*/ 7 h 12"/>
                <a:gd name="T4" fmla="*/ 0 w 9"/>
                <a:gd name="T5" fmla="*/ 0 h 12"/>
                <a:gd name="T6" fmla="*/ 5 w 9"/>
                <a:gd name="T7" fmla="*/ 6 h 12"/>
                <a:gd name="T8" fmla="*/ 8 w 9"/>
                <a:gd name="T9" fmla="*/ 12 h 12"/>
              </a:gdLst>
              <a:ahLst/>
              <a:cxnLst>
                <a:cxn ang="0">
                  <a:pos x="T0" y="T1"/>
                </a:cxn>
                <a:cxn ang="0">
                  <a:pos x="T2" y="T3"/>
                </a:cxn>
                <a:cxn ang="0">
                  <a:pos x="T4" y="T5"/>
                </a:cxn>
                <a:cxn ang="0">
                  <a:pos x="T6" y="T7"/>
                </a:cxn>
                <a:cxn ang="0">
                  <a:pos x="T8" y="T9"/>
                </a:cxn>
              </a:cxnLst>
              <a:rect l="0" t="0" r="r" b="b"/>
              <a:pathLst>
                <a:path w="9" h="12">
                  <a:moveTo>
                    <a:pt x="8" y="12"/>
                  </a:moveTo>
                  <a:cubicBezTo>
                    <a:pt x="8" y="12"/>
                    <a:pt x="6" y="10"/>
                    <a:pt x="3" y="7"/>
                  </a:cubicBezTo>
                  <a:cubicBezTo>
                    <a:pt x="1" y="4"/>
                    <a:pt x="0" y="1"/>
                    <a:pt x="0" y="0"/>
                  </a:cubicBezTo>
                  <a:cubicBezTo>
                    <a:pt x="1" y="0"/>
                    <a:pt x="3" y="2"/>
                    <a:pt x="5" y="6"/>
                  </a:cubicBezTo>
                  <a:cubicBezTo>
                    <a:pt x="7" y="9"/>
                    <a:pt x="9" y="12"/>
                    <a:pt x="8"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9">
              <a:extLst>
                <a:ext uri="{FF2B5EF4-FFF2-40B4-BE49-F238E27FC236}">
                  <a16:creationId xmlns:a16="http://schemas.microsoft.com/office/drawing/2014/main" id="{5CCD8D2B-0E88-4EDB-88F8-7DAD504BCE43}"/>
                </a:ext>
              </a:extLst>
            </p:cNvPr>
            <p:cNvSpPr>
              <a:spLocks/>
            </p:cNvSpPr>
            <p:nvPr/>
          </p:nvSpPr>
          <p:spPr bwMode="auto">
            <a:xfrm>
              <a:off x="3501" y="3564"/>
              <a:ext cx="7" cy="14"/>
            </a:xfrm>
            <a:custGeom>
              <a:avLst/>
              <a:gdLst>
                <a:gd name="T0" fmla="*/ 1 w 3"/>
                <a:gd name="T1" fmla="*/ 6 h 6"/>
                <a:gd name="T2" fmla="*/ 1 w 3"/>
                <a:gd name="T3" fmla="*/ 3 h 6"/>
                <a:gd name="T4" fmla="*/ 3 w 3"/>
                <a:gd name="T5" fmla="*/ 0 h 6"/>
                <a:gd name="T6" fmla="*/ 3 w 3"/>
                <a:gd name="T7" fmla="*/ 4 h 6"/>
                <a:gd name="T8" fmla="*/ 1 w 3"/>
                <a:gd name="T9" fmla="*/ 6 h 6"/>
              </a:gdLst>
              <a:ahLst/>
              <a:cxnLst>
                <a:cxn ang="0">
                  <a:pos x="T0" y="T1"/>
                </a:cxn>
                <a:cxn ang="0">
                  <a:pos x="T2" y="T3"/>
                </a:cxn>
                <a:cxn ang="0">
                  <a:pos x="T4" y="T5"/>
                </a:cxn>
                <a:cxn ang="0">
                  <a:pos x="T6" y="T7"/>
                </a:cxn>
                <a:cxn ang="0">
                  <a:pos x="T8" y="T9"/>
                </a:cxn>
              </a:cxnLst>
              <a:rect l="0" t="0" r="r" b="b"/>
              <a:pathLst>
                <a:path w="3" h="6">
                  <a:moveTo>
                    <a:pt x="1" y="6"/>
                  </a:moveTo>
                  <a:cubicBezTo>
                    <a:pt x="0" y="6"/>
                    <a:pt x="0" y="5"/>
                    <a:pt x="1" y="3"/>
                  </a:cubicBezTo>
                  <a:cubicBezTo>
                    <a:pt x="1" y="1"/>
                    <a:pt x="2" y="0"/>
                    <a:pt x="3" y="0"/>
                  </a:cubicBezTo>
                  <a:cubicBezTo>
                    <a:pt x="3" y="1"/>
                    <a:pt x="3" y="2"/>
                    <a:pt x="3" y="4"/>
                  </a:cubicBezTo>
                  <a:cubicBezTo>
                    <a:pt x="2" y="5"/>
                    <a:pt x="1" y="6"/>
                    <a:pt x="1"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0">
              <a:extLst>
                <a:ext uri="{FF2B5EF4-FFF2-40B4-BE49-F238E27FC236}">
                  <a16:creationId xmlns:a16="http://schemas.microsoft.com/office/drawing/2014/main" id="{72DD6896-E6D0-4C47-B073-C14E4FD7F205}"/>
                </a:ext>
              </a:extLst>
            </p:cNvPr>
            <p:cNvSpPr>
              <a:spLocks/>
            </p:cNvSpPr>
            <p:nvPr/>
          </p:nvSpPr>
          <p:spPr bwMode="auto">
            <a:xfrm>
              <a:off x="3422" y="3778"/>
              <a:ext cx="12" cy="31"/>
            </a:xfrm>
            <a:custGeom>
              <a:avLst/>
              <a:gdLst>
                <a:gd name="T0" fmla="*/ 0 w 5"/>
                <a:gd name="T1" fmla="*/ 13 h 13"/>
                <a:gd name="T2" fmla="*/ 2 w 5"/>
                <a:gd name="T3" fmla="*/ 6 h 13"/>
                <a:gd name="T4" fmla="*/ 3 w 5"/>
                <a:gd name="T5" fmla="*/ 0 h 13"/>
                <a:gd name="T6" fmla="*/ 4 w 5"/>
                <a:gd name="T7" fmla="*/ 7 h 13"/>
                <a:gd name="T8" fmla="*/ 0 w 5"/>
                <a:gd name="T9" fmla="*/ 13 h 13"/>
              </a:gdLst>
              <a:ahLst/>
              <a:cxnLst>
                <a:cxn ang="0">
                  <a:pos x="T0" y="T1"/>
                </a:cxn>
                <a:cxn ang="0">
                  <a:pos x="T2" y="T3"/>
                </a:cxn>
                <a:cxn ang="0">
                  <a:pos x="T4" y="T5"/>
                </a:cxn>
                <a:cxn ang="0">
                  <a:pos x="T6" y="T7"/>
                </a:cxn>
                <a:cxn ang="0">
                  <a:pos x="T8" y="T9"/>
                </a:cxn>
              </a:cxnLst>
              <a:rect l="0" t="0" r="r" b="b"/>
              <a:pathLst>
                <a:path w="5" h="13">
                  <a:moveTo>
                    <a:pt x="0" y="13"/>
                  </a:moveTo>
                  <a:cubicBezTo>
                    <a:pt x="0" y="13"/>
                    <a:pt x="1" y="10"/>
                    <a:pt x="2" y="6"/>
                  </a:cubicBezTo>
                  <a:cubicBezTo>
                    <a:pt x="2" y="3"/>
                    <a:pt x="3" y="0"/>
                    <a:pt x="3" y="0"/>
                  </a:cubicBezTo>
                  <a:cubicBezTo>
                    <a:pt x="4" y="0"/>
                    <a:pt x="5" y="3"/>
                    <a:pt x="4" y="7"/>
                  </a:cubicBezTo>
                  <a:cubicBezTo>
                    <a:pt x="3" y="10"/>
                    <a:pt x="1" y="13"/>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1">
              <a:extLst>
                <a:ext uri="{FF2B5EF4-FFF2-40B4-BE49-F238E27FC236}">
                  <a16:creationId xmlns:a16="http://schemas.microsoft.com/office/drawing/2014/main" id="{B08ED966-3B12-45E5-9823-075D7929C5C1}"/>
                </a:ext>
              </a:extLst>
            </p:cNvPr>
            <p:cNvSpPr>
              <a:spLocks/>
            </p:cNvSpPr>
            <p:nvPr/>
          </p:nvSpPr>
          <p:spPr bwMode="auto">
            <a:xfrm>
              <a:off x="3465" y="2320"/>
              <a:ext cx="9" cy="22"/>
            </a:xfrm>
            <a:custGeom>
              <a:avLst/>
              <a:gdLst>
                <a:gd name="T0" fmla="*/ 4 w 4"/>
                <a:gd name="T1" fmla="*/ 9 h 9"/>
                <a:gd name="T2" fmla="*/ 1 w 4"/>
                <a:gd name="T3" fmla="*/ 5 h 9"/>
                <a:gd name="T4" fmla="*/ 0 w 4"/>
                <a:gd name="T5" fmla="*/ 1 h 9"/>
                <a:gd name="T6" fmla="*/ 3 w 4"/>
                <a:gd name="T7" fmla="*/ 4 h 9"/>
                <a:gd name="T8" fmla="*/ 4 w 4"/>
                <a:gd name="T9" fmla="*/ 9 h 9"/>
              </a:gdLst>
              <a:ahLst/>
              <a:cxnLst>
                <a:cxn ang="0">
                  <a:pos x="T0" y="T1"/>
                </a:cxn>
                <a:cxn ang="0">
                  <a:pos x="T2" y="T3"/>
                </a:cxn>
                <a:cxn ang="0">
                  <a:pos x="T4" y="T5"/>
                </a:cxn>
                <a:cxn ang="0">
                  <a:pos x="T6" y="T7"/>
                </a:cxn>
                <a:cxn ang="0">
                  <a:pos x="T8" y="T9"/>
                </a:cxn>
              </a:cxnLst>
              <a:rect l="0" t="0" r="r" b="b"/>
              <a:pathLst>
                <a:path w="4" h="9">
                  <a:moveTo>
                    <a:pt x="4" y="9"/>
                  </a:moveTo>
                  <a:cubicBezTo>
                    <a:pt x="3" y="9"/>
                    <a:pt x="2" y="7"/>
                    <a:pt x="1" y="5"/>
                  </a:cubicBezTo>
                  <a:cubicBezTo>
                    <a:pt x="0" y="3"/>
                    <a:pt x="0" y="1"/>
                    <a:pt x="0" y="1"/>
                  </a:cubicBezTo>
                  <a:cubicBezTo>
                    <a:pt x="1" y="0"/>
                    <a:pt x="2" y="2"/>
                    <a:pt x="3" y="4"/>
                  </a:cubicBezTo>
                  <a:cubicBezTo>
                    <a:pt x="4" y="6"/>
                    <a:pt x="4" y="8"/>
                    <a:pt x="4" y="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2">
              <a:extLst>
                <a:ext uri="{FF2B5EF4-FFF2-40B4-BE49-F238E27FC236}">
                  <a16:creationId xmlns:a16="http://schemas.microsoft.com/office/drawing/2014/main" id="{004AB1DA-B998-450B-AFDE-A913191EEBE4}"/>
                </a:ext>
              </a:extLst>
            </p:cNvPr>
            <p:cNvSpPr>
              <a:spLocks/>
            </p:cNvSpPr>
            <p:nvPr/>
          </p:nvSpPr>
          <p:spPr bwMode="auto">
            <a:xfrm>
              <a:off x="3315" y="2045"/>
              <a:ext cx="29" cy="28"/>
            </a:xfrm>
            <a:custGeom>
              <a:avLst/>
              <a:gdLst>
                <a:gd name="T0" fmla="*/ 11 w 12"/>
                <a:gd name="T1" fmla="*/ 0 h 12"/>
                <a:gd name="T2" fmla="*/ 6 w 12"/>
                <a:gd name="T3" fmla="*/ 6 h 12"/>
                <a:gd name="T4" fmla="*/ 0 w 12"/>
                <a:gd name="T5" fmla="*/ 12 h 12"/>
                <a:gd name="T6" fmla="*/ 4 w 12"/>
                <a:gd name="T7" fmla="*/ 5 h 12"/>
                <a:gd name="T8" fmla="*/ 11 w 12"/>
                <a:gd name="T9" fmla="*/ 0 h 12"/>
              </a:gdLst>
              <a:ahLst/>
              <a:cxnLst>
                <a:cxn ang="0">
                  <a:pos x="T0" y="T1"/>
                </a:cxn>
                <a:cxn ang="0">
                  <a:pos x="T2" y="T3"/>
                </a:cxn>
                <a:cxn ang="0">
                  <a:pos x="T4" y="T5"/>
                </a:cxn>
                <a:cxn ang="0">
                  <a:pos x="T6" y="T7"/>
                </a:cxn>
                <a:cxn ang="0">
                  <a:pos x="T8" y="T9"/>
                </a:cxn>
              </a:cxnLst>
              <a:rect l="0" t="0" r="r" b="b"/>
              <a:pathLst>
                <a:path w="12" h="12">
                  <a:moveTo>
                    <a:pt x="11" y="0"/>
                  </a:moveTo>
                  <a:cubicBezTo>
                    <a:pt x="12" y="1"/>
                    <a:pt x="9" y="3"/>
                    <a:pt x="6" y="6"/>
                  </a:cubicBezTo>
                  <a:cubicBezTo>
                    <a:pt x="3" y="9"/>
                    <a:pt x="1" y="12"/>
                    <a:pt x="0" y="12"/>
                  </a:cubicBezTo>
                  <a:cubicBezTo>
                    <a:pt x="0" y="12"/>
                    <a:pt x="1" y="8"/>
                    <a:pt x="4" y="5"/>
                  </a:cubicBezTo>
                  <a:cubicBezTo>
                    <a:pt x="8" y="1"/>
                    <a:pt x="11" y="0"/>
                    <a:pt x="11"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3">
              <a:extLst>
                <a:ext uri="{FF2B5EF4-FFF2-40B4-BE49-F238E27FC236}">
                  <a16:creationId xmlns:a16="http://schemas.microsoft.com/office/drawing/2014/main" id="{B8B8F57F-3EC0-41B4-BD10-FCA960F04DDE}"/>
                </a:ext>
              </a:extLst>
            </p:cNvPr>
            <p:cNvSpPr>
              <a:spLocks/>
            </p:cNvSpPr>
            <p:nvPr/>
          </p:nvSpPr>
          <p:spPr bwMode="auto">
            <a:xfrm>
              <a:off x="3446" y="2016"/>
              <a:ext cx="14" cy="26"/>
            </a:xfrm>
            <a:custGeom>
              <a:avLst/>
              <a:gdLst>
                <a:gd name="T0" fmla="*/ 6 w 6"/>
                <a:gd name="T1" fmla="*/ 11 h 11"/>
                <a:gd name="T2" fmla="*/ 3 w 6"/>
                <a:gd name="T3" fmla="*/ 6 h 11"/>
                <a:gd name="T4" fmla="*/ 1 w 6"/>
                <a:gd name="T5" fmla="*/ 0 h 11"/>
                <a:gd name="T6" fmla="*/ 5 w 6"/>
                <a:gd name="T7" fmla="*/ 5 h 11"/>
                <a:gd name="T8" fmla="*/ 6 w 6"/>
                <a:gd name="T9" fmla="*/ 11 h 11"/>
              </a:gdLst>
              <a:ahLst/>
              <a:cxnLst>
                <a:cxn ang="0">
                  <a:pos x="T0" y="T1"/>
                </a:cxn>
                <a:cxn ang="0">
                  <a:pos x="T2" y="T3"/>
                </a:cxn>
                <a:cxn ang="0">
                  <a:pos x="T4" y="T5"/>
                </a:cxn>
                <a:cxn ang="0">
                  <a:pos x="T6" y="T7"/>
                </a:cxn>
                <a:cxn ang="0">
                  <a:pos x="T8" y="T9"/>
                </a:cxn>
              </a:cxnLst>
              <a:rect l="0" t="0" r="r" b="b"/>
              <a:pathLst>
                <a:path w="6" h="11">
                  <a:moveTo>
                    <a:pt x="6" y="11"/>
                  </a:moveTo>
                  <a:cubicBezTo>
                    <a:pt x="5" y="11"/>
                    <a:pt x="4" y="8"/>
                    <a:pt x="3" y="6"/>
                  </a:cubicBezTo>
                  <a:cubicBezTo>
                    <a:pt x="2" y="3"/>
                    <a:pt x="0" y="1"/>
                    <a:pt x="1" y="0"/>
                  </a:cubicBezTo>
                  <a:cubicBezTo>
                    <a:pt x="1" y="0"/>
                    <a:pt x="3" y="2"/>
                    <a:pt x="5" y="5"/>
                  </a:cubicBezTo>
                  <a:cubicBezTo>
                    <a:pt x="6" y="8"/>
                    <a:pt x="6" y="10"/>
                    <a:pt x="6"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4">
              <a:extLst>
                <a:ext uri="{FF2B5EF4-FFF2-40B4-BE49-F238E27FC236}">
                  <a16:creationId xmlns:a16="http://schemas.microsoft.com/office/drawing/2014/main" id="{8C63FA77-71D2-4778-A1B2-CD37203AF922}"/>
                </a:ext>
              </a:extLst>
            </p:cNvPr>
            <p:cNvSpPr>
              <a:spLocks/>
            </p:cNvSpPr>
            <p:nvPr/>
          </p:nvSpPr>
          <p:spPr bwMode="auto">
            <a:xfrm>
              <a:off x="3092" y="2111"/>
              <a:ext cx="14" cy="26"/>
            </a:xfrm>
            <a:custGeom>
              <a:avLst/>
              <a:gdLst>
                <a:gd name="T0" fmla="*/ 1 w 6"/>
                <a:gd name="T1" fmla="*/ 11 h 11"/>
                <a:gd name="T2" fmla="*/ 2 w 6"/>
                <a:gd name="T3" fmla="*/ 5 h 11"/>
                <a:gd name="T4" fmla="*/ 5 w 6"/>
                <a:gd name="T5" fmla="*/ 0 h 11"/>
                <a:gd name="T6" fmla="*/ 4 w 6"/>
                <a:gd name="T7" fmla="*/ 6 h 11"/>
                <a:gd name="T8" fmla="*/ 1 w 6"/>
                <a:gd name="T9" fmla="*/ 11 h 11"/>
              </a:gdLst>
              <a:ahLst/>
              <a:cxnLst>
                <a:cxn ang="0">
                  <a:pos x="T0" y="T1"/>
                </a:cxn>
                <a:cxn ang="0">
                  <a:pos x="T2" y="T3"/>
                </a:cxn>
                <a:cxn ang="0">
                  <a:pos x="T4" y="T5"/>
                </a:cxn>
                <a:cxn ang="0">
                  <a:pos x="T6" y="T7"/>
                </a:cxn>
                <a:cxn ang="0">
                  <a:pos x="T8" y="T9"/>
                </a:cxn>
              </a:cxnLst>
              <a:rect l="0" t="0" r="r" b="b"/>
              <a:pathLst>
                <a:path w="6" h="11">
                  <a:moveTo>
                    <a:pt x="1" y="11"/>
                  </a:moveTo>
                  <a:cubicBezTo>
                    <a:pt x="0" y="11"/>
                    <a:pt x="1" y="8"/>
                    <a:pt x="2" y="5"/>
                  </a:cubicBezTo>
                  <a:cubicBezTo>
                    <a:pt x="3" y="2"/>
                    <a:pt x="5" y="0"/>
                    <a:pt x="5" y="0"/>
                  </a:cubicBezTo>
                  <a:cubicBezTo>
                    <a:pt x="6" y="0"/>
                    <a:pt x="5" y="3"/>
                    <a:pt x="4" y="6"/>
                  </a:cubicBezTo>
                  <a:cubicBezTo>
                    <a:pt x="3" y="9"/>
                    <a:pt x="1" y="11"/>
                    <a:pt x="1"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5">
              <a:extLst>
                <a:ext uri="{FF2B5EF4-FFF2-40B4-BE49-F238E27FC236}">
                  <a16:creationId xmlns:a16="http://schemas.microsoft.com/office/drawing/2014/main" id="{56E0BED6-3D90-49DE-BFB1-9AAD4808F851}"/>
                </a:ext>
              </a:extLst>
            </p:cNvPr>
            <p:cNvSpPr>
              <a:spLocks/>
            </p:cNvSpPr>
            <p:nvPr/>
          </p:nvSpPr>
          <p:spPr bwMode="auto">
            <a:xfrm>
              <a:off x="3085" y="2263"/>
              <a:ext cx="21" cy="19"/>
            </a:xfrm>
            <a:custGeom>
              <a:avLst/>
              <a:gdLst>
                <a:gd name="T0" fmla="*/ 9 w 9"/>
                <a:gd name="T1" fmla="*/ 8 h 8"/>
                <a:gd name="T2" fmla="*/ 4 w 9"/>
                <a:gd name="T3" fmla="*/ 5 h 8"/>
                <a:gd name="T4" fmla="*/ 0 w 9"/>
                <a:gd name="T5" fmla="*/ 0 h 8"/>
                <a:gd name="T6" fmla="*/ 5 w 9"/>
                <a:gd name="T7" fmla="*/ 3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cubicBezTo>
                    <a:pt x="8" y="8"/>
                    <a:pt x="6" y="7"/>
                    <a:pt x="4" y="5"/>
                  </a:cubicBezTo>
                  <a:cubicBezTo>
                    <a:pt x="1" y="3"/>
                    <a:pt x="0" y="1"/>
                    <a:pt x="0" y="0"/>
                  </a:cubicBezTo>
                  <a:cubicBezTo>
                    <a:pt x="0" y="0"/>
                    <a:pt x="3" y="1"/>
                    <a:pt x="5" y="3"/>
                  </a:cubicBezTo>
                  <a:cubicBezTo>
                    <a:pt x="8" y="5"/>
                    <a:pt x="9" y="7"/>
                    <a:pt x="9"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6">
              <a:extLst>
                <a:ext uri="{FF2B5EF4-FFF2-40B4-BE49-F238E27FC236}">
                  <a16:creationId xmlns:a16="http://schemas.microsoft.com/office/drawing/2014/main" id="{AC9E37B1-EEF5-425B-BCA5-402A2CB81465}"/>
                </a:ext>
              </a:extLst>
            </p:cNvPr>
            <p:cNvSpPr>
              <a:spLocks/>
            </p:cNvSpPr>
            <p:nvPr/>
          </p:nvSpPr>
          <p:spPr bwMode="auto">
            <a:xfrm>
              <a:off x="3337" y="1914"/>
              <a:ext cx="9" cy="17"/>
            </a:xfrm>
            <a:custGeom>
              <a:avLst/>
              <a:gdLst>
                <a:gd name="T0" fmla="*/ 4 w 4"/>
                <a:gd name="T1" fmla="*/ 7 h 7"/>
                <a:gd name="T2" fmla="*/ 1 w 4"/>
                <a:gd name="T3" fmla="*/ 4 h 7"/>
                <a:gd name="T4" fmla="*/ 1 w 4"/>
                <a:gd name="T5" fmla="*/ 0 h 7"/>
                <a:gd name="T6" fmla="*/ 3 w 4"/>
                <a:gd name="T7" fmla="*/ 3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3" y="7"/>
                    <a:pt x="2" y="6"/>
                    <a:pt x="1" y="4"/>
                  </a:cubicBezTo>
                  <a:cubicBezTo>
                    <a:pt x="1" y="2"/>
                    <a:pt x="0" y="0"/>
                    <a:pt x="1" y="0"/>
                  </a:cubicBezTo>
                  <a:cubicBezTo>
                    <a:pt x="2" y="0"/>
                    <a:pt x="3" y="1"/>
                    <a:pt x="3" y="3"/>
                  </a:cubicBezTo>
                  <a:cubicBezTo>
                    <a:pt x="4" y="5"/>
                    <a:pt x="4" y="7"/>
                    <a:pt x="4"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58">
              <a:extLst>
                <a:ext uri="{FF2B5EF4-FFF2-40B4-BE49-F238E27FC236}">
                  <a16:creationId xmlns:a16="http://schemas.microsoft.com/office/drawing/2014/main" id="{F3C34B0A-7C8D-4390-8027-3E6807B26243}"/>
                </a:ext>
              </a:extLst>
            </p:cNvPr>
            <p:cNvSpPr>
              <a:spLocks/>
            </p:cNvSpPr>
            <p:nvPr/>
          </p:nvSpPr>
          <p:spPr bwMode="auto">
            <a:xfrm>
              <a:off x="3629" y="2080"/>
              <a:ext cx="14" cy="31"/>
            </a:xfrm>
            <a:custGeom>
              <a:avLst/>
              <a:gdLst>
                <a:gd name="T0" fmla="*/ 0 w 6"/>
                <a:gd name="T1" fmla="*/ 12 h 13"/>
                <a:gd name="T2" fmla="*/ 2 w 6"/>
                <a:gd name="T3" fmla="*/ 6 h 13"/>
                <a:gd name="T4" fmla="*/ 6 w 6"/>
                <a:gd name="T5" fmla="*/ 0 h 13"/>
                <a:gd name="T6" fmla="*/ 4 w 6"/>
                <a:gd name="T7" fmla="*/ 6 h 13"/>
                <a:gd name="T8" fmla="*/ 0 w 6"/>
                <a:gd name="T9" fmla="*/ 12 h 13"/>
              </a:gdLst>
              <a:ahLst/>
              <a:cxnLst>
                <a:cxn ang="0">
                  <a:pos x="T0" y="T1"/>
                </a:cxn>
                <a:cxn ang="0">
                  <a:pos x="T2" y="T3"/>
                </a:cxn>
                <a:cxn ang="0">
                  <a:pos x="T4" y="T5"/>
                </a:cxn>
                <a:cxn ang="0">
                  <a:pos x="T6" y="T7"/>
                </a:cxn>
                <a:cxn ang="0">
                  <a:pos x="T8" y="T9"/>
                </a:cxn>
              </a:cxnLst>
              <a:rect l="0" t="0" r="r" b="b"/>
              <a:pathLst>
                <a:path w="6" h="13">
                  <a:moveTo>
                    <a:pt x="0" y="12"/>
                  </a:moveTo>
                  <a:cubicBezTo>
                    <a:pt x="0" y="12"/>
                    <a:pt x="1" y="9"/>
                    <a:pt x="2" y="6"/>
                  </a:cubicBezTo>
                  <a:cubicBezTo>
                    <a:pt x="3" y="2"/>
                    <a:pt x="5" y="0"/>
                    <a:pt x="6" y="0"/>
                  </a:cubicBezTo>
                  <a:cubicBezTo>
                    <a:pt x="6" y="0"/>
                    <a:pt x="5" y="3"/>
                    <a:pt x="4" y="6"/>
                  </a:cubicBezTo>
                  <a:cubicBezTo>
                    <a:pt x="3" y="10"/>
                    <a:pt x="1" y="13"/>
                    <a:pt x="0"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59">
              <a:extLst>
                <a:ext uri="{FF2B5EF4-FFF2-40B4-BE49-F238E27FC236}">
                  <a16:creationId xmlns:a16="http://schemas.microsoft.com/office/drawing/2014/main" id="{194A1182-0CD4-41ED-982B-F2DB433E2E3F}"/>
                </a:ext>
              </a:extLst>
            </p:cNvPr>
            <p:cNvSpPr>
              <a:spLocks/>
            </p:cNvSpPr>
            <p:nvPr/>
          </p:nvSpPr>
          <p:spPr bwMode="auto">
            <a:xfrm>
              <a:off x="3574" y="2166"/>
              <a:ext cx="19" cy="31"/>
            </a:xfrm>
            <a:custGeom>
              <a:avLst/>
              <a:gdLst>
                <a:gd name="T0" fmla="*/ 7 w 8"/>
                <a:gd name="T1" fmla="*/ 13 h 13"/>
                <a:gd name="T2" fmla="*/ 3 w 8"/>
                <a:gd name="T3" fmla="*/ 7 h 13"/>
                <a:gd name="T4" fmla="*/ 1 w 8"/>
                <a:gd name="T5" fmla="*/ 0 h 13"/>
                <a:gd name="T6" fmla="*/ 5 w 8"/>
                <a:gd name="T7" fmla="*/ 6 h 13"/>
                <a:gd name="T8" fmla="*/ 7 w 8"/>
                <a:gd name="T9" fmla="*/ 13 h 13"/>
              </a:gdLst>
              <a:ahLst/>
              <a:cxnLst>
                <a:cxn ang="0">
                  <a:pos x="T0" y="T1"/>
                </a:cxn>
                <a:cxn ang="0">
                  <a:pos x="T2" y="T3"/>
                </a:cxn>
                <a:cxn ang="0">
                  <a:pos x="T4" y="T5"/>
                </a:cxn>
                <a:cxn ang="0">
                  <a:pos x="T6" y="T7"/>
                </a:cxn>
                <a:cxn ang="0">
                  <a:pos x="T8" y="T9"/>
                </a:cxn>
              </a:cxnLst>
              <a:rect l="0" t="0" r="r" b="b"/>
              <a:pathLst>
                <a:path w="8" h="13">
                  <a:moveTo>
                    <a:pt x="7" y="13"/>
                  </a:moveTo>
                  <a:cubicBezTo>
                    <a:pt x="7" y="13"/>
                    <a:pt x="5" y="11"/>
                    <a:pt x="3" y="7"/>
                  </a:cubicBezTo>
                  <a:cubicBezTo>
                    <a:pt x="1" y="3"/>
                    <a:pt x="0" y="0"/>
                    <a:pt x="1" y="0"/>
                  </a:cubicBezTo>
                  <a:cubicBezTo>
                    <a:pt x="1" y="0"/>
                    <a:pt x="3" y="2"/>
                    <a:pt x="5" y="6"/>
                  </a:cubicBezTo>
                  <a:cubicBezTo>
                    <a:pt x="7" y="10"/>
                    <a:pt x="8" y="13"/>
                    <a:pt x="7"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0">
              <a:extLst>
                <a:ext uri="{FF2B5EF4-FFF2-40B4-BE49-F238E27FC236}">
                  <a16:creationId xmlns:a16="http://schemas.microsoft.com/office/drawing/2014/main" id="{0A12EB76-1C5D-4778-AC32-7D7E1285003F}"/>
                </a:ext>
              </a:extLst>
            </p:cNvPr>
            <p:cNvSpPr>
              <a:spLocks/>
            </p:cNvSpPr>
            <p:nvPr/>
          </p:nvSpPr>
          <p:spPr bwMode="auto">
            <a:xfrm>
              <a:off x="3671" y="2261"/>
              <a:ext cx="12" cy="24"/>
            </a:xfrm>
            <a:custGeom>
              <a:avLst/>
              <a:gdLst>
                <a:gd name="T0" fmla="*/ 1 w 5"/>
                <a:gd name="T1" fmla="*/ 10 h 10"/>
                <a:gd name="T2" fmla="*/ 2 w 5"/>
                <a:gd name="T3" fmla="*/ 5 h 10"/>
                <a:gd name="T4" fmla="*/ 5 w 5"/>
                <a:gd name="T5" fmla="*/ 1 h 10"/>
                <a:gd name="T6" fmla="*/ 4 w 5"/>
                <a:gd name="T7" fmla="*/ 6 h 10"/>
                <a:gd name="T8" fmla="*/ 1 w 5"/>
                <a:gd name="T9" fmla="*/ 10 h 10"/>
              </a:gdLst>
              <a:ahLst/>
              <a:cxnLst>
                <a:cxn ang="0">
                  <a:pos x="T0" y="T1"/>
                </a:cxn>
                <a:cxn ang="0">
                  <a:pos x="T2" y="T3"/>
                </a:cxn>
                <a:cxn ang="0">
                  <a:pos x="T4" y="T5"/>
                </a:cxn>
                <a:cxn ang="0">
                  <a:pos x="T6" y="T7"/>
                </a:cxn>
                <a:cxn ang="0">
                  <a:pos x="T8" y="T9"/>
                </a:cxn>
              </a:cxnLst>
              <a:rect l="0" t="0" r="r" b="b"/>
              <a:pathLst>
                <a:path w="5" h="10">
                  <a:moveTo>
                    <a:pt x="1" y="10"/>
                  </a:moveTo>
                  <a:cubicBezTo>
                    <a:pt x="0" y="10"/>
                    <a:pt x="1" y="8"/>
                    <a:pt x="2" y="5"/>
                  </a:cubicBezTo>
                  <a:cubicBezTo>
                    <a:pt x="3" y="2"/>
                    <a:pt x="4" y="0"/>
                    <a:pt x="5" y="1"/>
                  </a:cubicBezTo>
                  <a:cubicBezTo>
                    <a:pt x="5" y="1"/>
                    <a:pt x="5" y="3"/>
                    <a:pt x="4" y="6"/>
                  </a:cubicBezTo>
                  <a:cubicBezTo>
                    <a:pt x="3" y="8"/>
                    <a:pt x="1" y="10"/>
                    <a:pt x="1"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1">
              <a:extLst>
                <a:ext uri="{FF2B5EF4-FFF2-40B4-BE49-F238E27FC236}">
                  <a16:creationId xmlns:a16="http://schemas.microsoft.com/office/drawing/2014/main" id="{0BEAB922-DF27-4D67-876C-121C2DF3512A}"/>
                </a:ext>
              </a:extLst>
            </p:cNvPr>
            <p:cNvSpPr>
              <a:spLocks/>
            </p:cNvSpPr>
            <p:nvPr/>
          </p:nvSpPr>
          <p:spPr bwMode="auto">
            <a:xfrm>
              <a:off x="3591" y="2356"/>
              <a:ext cx="9" cy="16"/>
            </a:xfrm>
            <a:custGeom>
              <a:avLst/>
              <a:gdLst>
                <a:gd name="T0" fmla="*/ 4 w 4"/>
                <a:gd name="T1" fmla="*/ 6 h 7"/>
                <a:gd name="T2" fmla="*/ 1 w 4"/>
                <a:gd name="T3" fmla="*/ 4 h 7"/>
                <a:gd name="T4" fmla="*/ 0 w 4"/>
                <a:gd name="T5" fmla="*/ 0 h 7"/>
                <a:gd name="T6" fmla="*/ 3 w 4"/>
                <a:gd name="T7" fmla="*/ 3 h 7"/>
                <a:gd name="T8" fmla="*/ 4 w 4"/>
                <a:gd name="T9" fmla="*/ 6 h 7"/>
              </a:gdLst>
              <a:ahLst/>
              <a:cxnLst>
                <a:cxn ang="0">
                  <a:pos x="T0" y="T1"/>
                </a:cxn>
                <a:cxn ang="0">
                  <a:pos x="T2" y="T3"/>
                </a:cxn>
                <a:cxn ang="0">
                  <a:pos x="T4" y="T5"/>
                </a:cxn>
                <a:cxn ang="0">
                  <a:pos x="T6" y="T7"/>
                </a:cxn>
                <a:cxn ang="0">
                  <a:pos x="T8" y="T9"/>
                </a:cxn>
              </a:cxnLst>
              <a:rect l="0" t="0" r="r" b="b"/>
              <a:pathLst>
                <a:path w="4" h="7">
                  <a:moveTo>
                    <a:pt x="4" y="6"/>
                  </a:moveTo>
                  <a:cubicBezTo>
                    <a:pt x="3" y="7"/>
                    <a:pt x="2" y="5"/>
                    <a:pt x="1" y="4"/>
                  </a:cubicBezTo>
                  <a:cubicBezTo>
                    <a:pt x="0" y="2"/>
                    <a:pt x="0" y="1"/>
                    <a:pt x="0" y="0"/>
                  </a:cubicBezTo>
                  <a:cubicBezTo>
                    <a:pt x="1" y="0"/>
                    <a:pt x="2" y="1"/>
                    <a:pt x="3" y="3"/>
                  </a:cubicBezTo>
                  <a:cubicBezTo>
                    <a:pt x="4" y="4"/>
                    <a:pt x="4" y="6"/>
                    <a:pt x="4"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2">
              <a:extLst>
                <a:ext uri="{FF2B5EF4-FFF2-40B4-BE49-F238E27FC236}">
                  <a16:creationId xmlns:a16="http://schemas.microsoft.com/office/drawing/2014/main" id="{B68D5273-358D-478E-BFDF-0B710B65A578}"/>
                </a:ext>
              </a:extLst>
            </p:cNvPr>
            <p:cNvSpPr>
              <a:spLocks/>
            </p:cNvSpPr>
            <p:nvPr/>
          </p:nvSpPr>
          <p:spPr bwMode="auto">
            <a:xfrm>
              <a:off x="3591" y="2522"/>
              <a:ext cx="26" cy="26"/>
            </a:xfrm>
            <a:custGeom>
              <a:avLst/>
              <a:gdLst>
                <a:gd name="T0" fmla="*/ 10 w 11"/>
                <a:gd name="T1" fmla="*/ 11 h 11"/>
                <a:gd name="T2" fmla="*/ 5 w 11"/>
                <a:gd name="T3" fmla="*/ 6 h 11"/>
                <a:gd name="T4" fmla="*/ 1 w 11"/>
                <a:gd name="T5" fmla="*/ 0 h 11"/>
                <a:gd name="T6" fmla="*/ 6 w 11"/>
                <a:gd name="T7" fmla="*/ 5 h 11"/>
                <a:gd name="T8" fmla="*/ 10 w 11"/>
                <a:gd name="T9" fmla="*/ 11 h 11"/>
              </a:gdLst>
              <a:ahLst/>
              <a:cxnLst>
                <a:cxn ang="0">
                  <a:pos x="T0" y="T1"/>
                </a:cxn>
                <a:cxn ang="0">
                  <a:pos x="T2" y="T3"/>
                </a:cxn>
                <a:cxn ang="0">
                  <a:pos x="T4" y="T5"/>
                </a:cxn>
                <a:cxn ang="0">
                  <a:pos x="T6" y="T7"/>
                </a:cxn>
                <a:cxn ang="0">
                  <a:pos x="T8" y="T9"/>
                </a:cxn>
              </a:cxnLst>
              <a:rect l="0" t="0" r="r" b="b"/>
              <a:pathLst>
                <a:path w="11" h="11">
                  <a:moveTo>
                    <a:pt x="10" y="11"/>
                  </a:moveTo>
                  <a:cubicBezTo>
                    <a:pt x="10" y="11"/>
                    <a:pt x="8" y="9"/>
                    <a:pt x="5" y="6"/>
                  </a:cubicBezTo>
                  <a:cubicBezTo>
                    <a:pt x="2" y="3"/>
                    <a:pt x="0" y="1"/>
                    <a:pt x="1" y="0"/>
                  </a:cubicBezTo>
                  <a:cubicBezTo>
                    <a:pt x="1" y="0"/>
                    <a:pt x="4" y="2"/>
                    <a:pt x="6" y="5"/>
                  </a:cubicBezTo>
                  <a:cubicBezTo>
                    <a:pt x="9" y="8"/>
                    <a:pt x="11" y="10"/>
                    <a:pt x="10"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3">
              <a:extLst>
                <a:ext uri="{FF2B5EF4-FFF2-40B4-BE49-F238E27FC236}">
                  <a16:creationId xmlns:a16="http://schemas.microsoft.com/office/drawing/2014/main" id="{07822A51-8C5D-43FE-8611-ABD7A7B1671E}"/>
                </a:ext>
              </a:extLst>
            </p:cNvPr>
            <p:cNvSpPr>
              <a:spLocks/>
            </p:cNvSpPr>
            <p:nvPr/>
          </p:nvSpPr>
          <p:spPr bwMode="auto">
            <a:xfrm>
              <a:off x="3693" y="2420"/>
              <a:ext cx="21" cy="26"/>
            </a:xfrm>
            <a:custGeom>
              <a:avLst/>
              <a:gdLst>
                <a:gd name="T0" fmla="*/ 8 w 9"/>
                <a:gd name="T1" fmla="*/ 11 h 11"/>
                <a:gd name="T2" fmla="*/ 3 w 9"/>
                <a:gd name="T3" fmla="*/ 6 h 11"/>
                <a:gd name="T4" fmla="*/ 0 w 9"/>
                <a:gd name="T5" fmla="*/ 1 h 11"/>
                <a:gd name="T6" fmla="*/ 5 w 9"/>
                <a:gd name="T7" fmla="*/ 5 h 11"/>
                <a:gd name="T8" fmla="*/ 8 w 9"/>
                <a:gd name="T9" fmla="*/ 11 h 11"/>
              </a:gdLst>
              <a:ahLst/>
              <a:cxnLst>
                <a:cxn ang="0">
                  <a:pos x="T0" y="T1"/>
                </a:cxn>
                <a:cxn ang="0">
                  <a:pos x="T2" y="T3"/>
                </a:cxn>
                <a:cxn ang="0">
                  <a:pos x="T4" y="T5"/>
                </a:cxn>
                <a:cxn ang="0">
                  <a:pos x="T6" y="T7"/>
                </a:cxn>
                <a:cxn ang="0">
                  <a:pos x="T8" y="T9"/>
                </a:cxn>
              </a:cxnLst>
              <a:rect l="0" t="0" r="r" b="b"/>
              <a:pathLst>
                <a:path w="9" h="11">
                  <a:moveTo>
                    <a:pt x="8" y="11"/>
                  </a:moveTo>
                  <a:cubicBezTo>
                    <a:pt x="8" y="11"/>
                    <a:pt x="5" y="9"/>
                    <a:pt x="3" y="6"/>
                  </a:cubicBezTo>
                  <a:cubicBezTo>
                    <a:pt x="1" y="4"/>
                    <a:pt x="0" y="1"/>
                    <a:pt x="0" y="1"/>
                  </a:cubicBezTo>
                  <a:cubicBezTo>
                    <a:pt x="0" y="0"/>
                    <a:pt x="3" y="2"/>
                    <a:pt x="5" y="5"/>
                  </a:cubicBezTo>
                  <a:cubicBezTo>
                    <a:pt x="7" y="8"/>
                    <a:pt x="9" y="11"/>
                    <a:pt x="8"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4">
              <a:extLst>
                <a:ext uri="{FF2B5EF4-FFF2-40B4-BE49-F238E27FC236}">
                  <a16:creationId xmlns:a16="http://schemas.microsoft.com/office/drawing/2014/main" id="{C1AB8CA0-55B6-4F5D-B300-948AA05233BC}"/>
                </a:ext>
              </a:extLst>
            </p:cNvPr>
            <p:cNvSpPr>
              <a:spLocks/>
            </p:cNvSpPr>
            <p:nvPr/>
          </p:nvSpPr>
          <p:spPr bwMode="auto">
            <a:xfrm>
              <a:off x="3764" y="2555"/>
              <a:ext cx="17" cy="31"/>
            </a:xfrm>
            <a:custGeom>
              <a:avLst/>
              <a:gdLst>
                <a:gd name="T0" fmla="*/ 0 w 7"/>
                <a:gd name="T1" fmla="*/ 13 h 13"/>
                <a:gd name="T2" fmla="*/ 2 w 7"/>
                <a:gd name="T3" fmla="*/ 6 h 13"/>
                <a:gd name="T4" fmla="*/ 6 w 7"/>
                <a:gd name="T5" fmla="*/ 1 h 13"/>
                <a:gd name="T6" fmla="*/ 4 w 7"/>
                <a:gd name="T7" fmla="*/ 7 h 13"/>
                <a:gd name="T8" fmla="*/ 0 w 7"/>
                <a:gd name="T9" fmla="*/ 13 h 13"/>
              </a:gdLst>
              <a:ahLst/>
              <a:cxnLst>
                <a:cxn ang="0">
                  <a:pos x="T0" y="T1"/>
                </a:cxn>
                <a:cxn ang="0">
                  <a:pos x="T2" y="T3"/>
                </a:cxn>
                <a:cxn ang="0">
                  <a:pos x="T4" y="T5"/>
                </a:cxn>
                <a:cxn ang="0">
                  <a:pos x="T6" y="T7"/>
                </a:cxn>
                <a:cxn ang="0">
                  <a:pos x="T8" y="T9"/>
                </a:cxn>
              </a:cxnLst>
              <a:rect l="0" t="0" r="r" b="b"/>
              <a:pathLst>
                <a:path w="7" h="13">
                  <a:moveTo>
                    <a:pt x="0" y="13"/>
                  </a:moveTo>
                  <a:cubicBezTo>
                    <a:pt x="0" y="13"/>
                    <a:pt x="1" y="10"/>
                    <a:pt x="2" y="6"/>
                  </a:cubicBezTo>
                  <a:cubicBezTo>
                    <a:pt x="4" y="3"/>
                    <a:pt x="6" y="0"/>
                    <a:pt x="6" y="1"/>
                  </a:cubicBezTo>
                  <a:cubicBezTo>
                    <a:pt x="7" y="1"/>
                    <a:pt x="6" y="4"/>
                    <a:pt x="4" y="7"/>
                  </a:cubicBezTo>
                  <a:cubicBezTo>
                    <a:pt x="3" y="11"/>
                    <a:pt x="1" y="13"/>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5">
              <a:extLst>
                <a:ext uri="{FF2B5EF4-FFF2-40B4-BE49-F238E27FC236}">
                  <a16:creationId xmlns:a16="http://schemas.microsoft.com/office/drawing/2014/main" id="{AE8E8CCD-4DF2-4531-90B3-0B7F226CC407}"/>
                </a:ext>
              </a:extLst>
            </p:cNvPr>
            <p:cNvSpPr>
              <a:spLocks/>
            </p:cNvSpPr>
            <p:nvPr/>
          </p:nvSpPr>
          <p:spPr bwMode="auto">
            <a:xfrm>
              <a:off x="3629" y="2679"/>
              <a:ext cx="23" cy="23"/>
            </a:xfrm>
            <a:custGeom>
              <a:avLst/>
              <a:gdLst>
                <a:gd name="T0" fmla="*/ 10 w 10"/>
                <a:gd name="T1" fmla="*/ 10 h 10"/>
                <a:gd name="T2" fmla="*/ 5 w 10"/>
                <a:gd name="T3" fmla="*/ 5 h 10"/>
                <a:gd name="T4" fmla="*/ 0 w 10"/>
                <a:gd name="T5" fmla="*/ 1 h 10"/>
                <a:gd name="T6" fmla="*/ 6 w 10"/>
                <a:gd name="T7" fmla="*/ 4 h 10"/>
                <a:gd name="T8" fmla="*/ 10 w 10"/>
                <a:gd name="T9" fmla="*/ 10 h 10"/>
              </a:gdLst>
              <a:ahLst/>
              <a:cxnLst>
                <a:cxn ang="0">
                  <a:pos x="T0" y="T1"/>
                </a:cxn>
                <a:cxn ang="0">
                  <a:pos x="T2" y="T3"/>
                </a:cxn>
                <a:cxn ang="0">
                  <a:pos x="T4" y="T5"/>
                </a:cxn>
                <a:cxn ang="0">
                  <a:pos x="T6" y="T7"/>
                </a:cxn>
                <a:cxn ang="0">
                  <a:pos x="T8" y="T9"/>
                </a:cxn>
              </a:cxnLst>
              <a:rect l="0" t="0" r="r" b="b"/>
              <a:pathLst>
                <a:path w="10" h="10">
                  <a:moveTo>
                    <a:pt x="10" y="10"/>
                  </a:moveTo>
                  <a:cubicBezTo>
                    <a:pt x="9" y="10"/>
                    <a:pt x="8" y="8"/>
                    <a:pt x="5" y="5"/>
                  </a:cubicBezTo>
                  <a:cubicBezTo>
                    <a:pt x="3" y="3"/>
                    <a:pt x="0" y="1"/>
                    <a:pt x="0" y="1"/>
                  </a:cubicBezTo>
                  <a:cubicBezTo>
                    <a:pt x="1" y="0"/>
                    <a:pt x="4" y="1"/>
                    <a:pt x="6" y="4"/>
                  </a:cubicBezTo>
                  <a:cubicBezTo>
                    <a:pt x="9" y="6"/>
                    <a:pt x="10" y="9"/>
                    <a:pt x="10"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166">
              <a:extLst>
                <a:ext uri="{FF2B5EF4-FFF2-40B4-BE49-F238E27FC236}">
                  <a16:creationId xmlns:a16="http://schemas.microsoft.com/office/drawing/2014/main" id="{05B2F7EF-708B-4236-A736-D2F9D4D2881E}"/>
                </a:ext>
              </a:extLst>
            </p:cNvPr>
            <p:cNvSpPr>
              <a:spLocks noChangeArrowheads="1"/>
            </p:cNvSpPr>
            <p:nvPr/>
          </p:nvSpPr>
          <p:spPr bwMode="auto">
            <a:xfrm>
              <a:off x="3638" y="2819"/>
              <a:ext cx="22" cy="5"/>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7">
              <a:extLst>
                <a:ext uri="{FF2B5EF4-FFF2-40B4-BE49-F238E27FC236}">
                  <a16:creationId xmlns:a16="http://schemas.microsoft.com/office/drawing/2014/main" id="{51D78ED3-A71F-4E4B-B60D-F28FC28CC69A}"/>
                </a:ext>
              </a:extLst>
            </p:cNvPr>
            <p:cNvSpPr>
              <a:spLocks/>
            </p:cNvSpPr>
            <p:nvPr/>
          </p:nvSpPr>
          <p:spPr bwMode="auto">
            <a:xfrm>
              <a:off x="3774" y="2759"/>
              <a:ext cx="11" cy="29"/>
            </a:xfrm>
            <a:custGeom>
              <a:avLst/>
              <a:gdLst>
                <a:gd name="T0" fmla="*/ 1 w 5"/>
                <a:gd name="T1" fmla="*/ 12 h 12"/>
                <a:gd name="T2" fmla="*/ 2 w 5"/>
                <a:gd name="T3" fmla="*/ 6 h 12"/>
                <a:gd name="T4" fmla="*/ 4 w 5"/>
                <a:gd name="T5" fmla="*/ 0 h 12"/>
                <a:gd name="T6" fmla="*/ 4 w 5"/>
                <a:gd name="T7" fmla="*/ 6 h 12"/>
                <a:gd name="T8" fmla="*/ 1 w 5"/>
                <a:gd name="T9" fmla="*/ 12 h 12"/>
              </a:gdLst>
              <a:ahLst/>
              <a:cxnLst>
                <a:cxn ang="0">
                  <a:pos x="T0" y="T1"/>
                </a:cxn>
                <a:cxn ang="0">
                  <a:pos x="T2" y="T3"/>
                </a:cxn>
                <a:cxn ang="0">
                  <a:pos x="T4" y="T5"/>
                </a:cxn>
                <a:cxn ang="0">
                  <a:pos x="T6" y="T7"/>
                </a:cxn>
                <a:cxn ang="0">
                  <a:pos x="T8" y="T9"/>
                </a:cxn>
              </a:cxnLst>
              <a:rect l="0" t="0" r="r" b="b"/>
              <a:pathLst>
                <a:path w="5" h="12">
                  <a:moveTo>
                    <a:pt x="1" y="12"/>
                  </a:moveTo>
                  <a:cubicBezTo>
                    <a:pt x="0" y="11"/>
                    <a:pt x="1" y="9"/>
                    <a:pt x="2" y="6"/>
                  </a:cubicBezTo>
                  <a:cubicBezTo>
                    <a:pt x="3" y="3"/>
                    <a:pt x="3" y="0"/>
                    <a:pt x="4" y="0"/>
                  </a:cubicBezTo>
                  <a:cubicBezTo>
                    <a:pt x="4" y="0"/>
                    <a:pt x="5" y="3"/>
                    <a:pt x="4" y="6"/>
                  </a:cubicBezTo>
                  <a:cubicBezTo>
                    <a:pt x="3" y="10"/>
                    <a:pt x="1" y="12"/>
                    <a:pt x="1"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8">
              <a:extLst>
                <a:ext uri="{FF2B5EF4-FFF2-40B4-BE49-F238E27FC236}">
                  <a16:creationId xmlns:a16="http://schemas.microsoft.com/office/drawing/2014/main" id="{320931F5-9B96-48C1-8EB5-797BE079570C}"/>
                </a:ext>
              </a:extLst>
            </p:cNvPr>
            <p:cNvSpPr>
              <a:spLocks/>
            </p:cNvSpPr>
            <p:nvPr/>
          </p:nvSpPr>
          <p:spPr bwMode="auto">
            <a:xfrm>
              <a:off x="3878" y="2795"/>
              <a:ext cx="14" cy="33"/>
            </a:xfrm>
            <a:custGeom>
              <a:avLst/>
              <a:gdLst>
                <a:gd name="T0" fmla="*/ 5 w 6"/>
                <a:gd name="T1" fmla="*/ 14 h 14"/>
                <a:gd name="T2" fmla="*/ 2 w 6"/>
                <a:gd name="T3" fmla="*/ 7 h 14"/>
                <a:gd name="T4" fmla="*/ 0 w 6"/>
                <a:gd name="T5" fmla="*/ 0 h 14"/>
                <a:gd name="T6" fmla="*/ 4 w 6"/>
                <a:gd name="T7" fmla="*/ 7 h 14"/>
                <a:gd name="T8" fmla="*/ 5 w 6"/>
                <a:gd name="T9" fmla="*/ 14 h 14"/>
              </a:gdLst>
              <a:ahLst/>
              <a:cxnLst>
                <a:cxn ang="0">
                  <a:pos x="T0" y="T1"/>
                </a:cxn>
                <a:cxn ang="0">
                  <a:pos x="T2" y="T3"/>
                </a:cxn>
                <a:cxn ang="0">
                  <a:pos x="T4" y="T5"/>
                </a:cxn>
                <a:cxn ang="0">
                  <a:pos x="T6" y="T7"/>
                </a:cxn>
                <a:cxn ang="0">
                  <a:pos x="T8" y="T9"/>
                </a:cxn>
              </a:cxnLst>
              <a:rect l="0" t="0" r="r" b="b"/>
              <a:pathLst>
                <a:path w="6" h="14">
                  <a:moveTo>
                    <a:pt x="5" y="14"/>
                  </a:moveTo>
                  <a:cubicBezTo>
                    <a:pt x="4" y="14"/>
                    <a:pt x="3" y="11"/>
                    <a:pt x="2" y="7"/>
                  </a:cubicBezTo>
                  <a:cubicBezTo>
                    <a:pt x="0" y="4"/>
                    <a:pt x="0" y="1"/>
                    <a:pt x="0" y="0"/>
                  </a:cubicBezTo>
                  <a:cubicBezTo>
                    <a:pt x="1" y="0"/>
                    <a:pt x="2" y="3"/>
                    <a:pt x="4" y="7"/>
                  </a:cubicBezTo>
                  <a:cubicBezTo>
                    <a:pt x="5" y="10"/>
                    <a:pt x="6" y="13"/>
                    <a:pt x="5"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9">
              <a:extLst>
                <a:ext uri="{FF2B5EF4-FFF2-40B4-BE49-F238E27FC236}">
                  <a16:creationId xmlns:a16="http://schemas.microsoft.com/office/drawing/2014/main" id="{E75C23AE-1A92-4C6E-876B-D11334A4817D}"/>
                </a:ext>
              </a:extLst>
            </p:cNvPr>
            <p:cNvSpPr>
              <a:spLocks/>
            </p:cNvSpPr>
            <p:nvPr/>
          </p:nvSpPr>
          <p:spPr bwMode="auto">
            <a:xfrm>
              <a:off x="3871" y="2956"/>
              <a:ext cx="19" cy="36"/>
            </a:xfrm>
            <a:custGeom>
              <a:avLst/>
              <a:gdLst>
                <a:gd name="T0" fmla="*/ 0 w 8"/>
                <a:gd name="T1" fmla="*/ 14 h 15"/>
                <a:gd name="T2" fmla="*/ 3 w 8"/>
                <a:gd name="T3" fmla="*/ 7 h 15"/>
                <a:gd name="T4" fmla="*/ 8 w 8"/>
                <a:gd name="T5" fmla="*/ 0 h 15"/>
                <a:gd name="T6" fmla="*/ 5 w 8"/>
                <a:gd name="T7" fmla="*/ 8 h 15"/>
                <a:gd name="T8" fmla="*/ 0 w 8"/>
                <a:gd name="T9" fmla="*/ 14 h 15"/>
              </a:gdLst>
              <a:ahLst/>
              <a:cxnLst>
                <a:cxn ang="0">
                  <a:pos x="T0" y="T1"/>
                </a:cxn>
                <a:cxn ang="0">
                  <a:pos x="T2" y="T3"/>
                </a:cxn>
                <a:cxn ang="0">
                  <a:pos x="T4" y="T5"/>
                </a:cxn>
                <a:cxn ang="0">
                  <a:pos x="T6" y="T7"/>
                </a:cxn>
                <a:cxn ang="0">
                  <a:pos x="T8" y="T9"/>
                </a:cxn>
              </a:cxnLst>
              <a:rect l="0" t="0" r="r" b="b"/>
              <a:pathLst>
                <a:path w="8" h="15">
                  <a:moveTo>
                    <a:pt x="0" y="14"/>
                  </a:moveTo>
                  <a:cubicBezTo>
                    <a:pt x="0" y="14"/>
                    <a:pt x="1" y="11"/>
                    <a:pt x="3" y="7"/>
                  </a:cubicBezTo>
                  <a:cubicBezTo>
                    <a:pt x="5" y="3"/>
                    <a:pt x="7" y="0"/>
                    <a:pt x="8" y="0"/>
                  </a:cubicBezTo>
                  <a:cubicBezTo>
                    <a:pt x="8" y="1"/>
                    <a:pt x="7" y="4"/>
                    <a:pt x="5" y="8"/>
                  </a:cubicBezTo>
                  <a:cubicBezTo>
                    <a:pt x="3" y="12"/>
                    <a:pt x="1" y="15"/>
                    <a:pt x="0"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0">
              <a:extLst>
                <a:ext uri="{FF2B5EF4-FFF2-40B4-BE49-F238E27FC236}">
                  <a16:creationId xmlns:a16="http://schemas.microsoft.com/office/drawing/2014/main" id="{DFF22927-0C73-40AA-8124-69E929B17F8B}"/>
                </a:ext>
              </a:extLst>
            </p:cNvPr>
            <p:cNvSpPr>
              <a:spLocks/>
            </p:cNvSpPr>
            <p:nvPr/>
          </p:nvSpPr>
          <p:spPr bwMode="auto">
            <a:xfrm>
              <a:off x="3752" y="3054"/>
              <a:ext cx="17" cy="33"/>
            </a:xfrm>
            <a:custGeom>
              <a:avLst/>
              <a:gdLst>
                <a:gd name="T0" fmla="*/ 6 w 7"/>
                <a:gd name="T1" fmla="*/ 14 h 14"/>
                <a:gd name="T2" fmla="*/ 2 w 7"/>
                <a:gd name="T3" fmla="*/ 8 h 14"/>
                <a:gd name="T4" fmla="*/ 1 w 7"/>
                <a:gd name="T5" fmla="*/ 1 h 14"/>
                <a:gd name="T6" fmla="*/ 4 w 7"/>
                <a:gd name="T7" fmla="*/ 7 h 14"/>
                <a:gd name="T8" fmla="*/ 6 w 7"/>
                <a:gd name="T9" fmla="*/ 14 h 14"/>
              </a:gdLst>
              <a:ahLst/>
              <a:cxnLst>
                <a:cxn ang="0">
                  <a:pos x="T0" y="T1"/>
                </a:cxn>
                <a:cxn ang="0">
                  <a:pos x="T2" y="T3"/>
                </a:cxn>
                <a:cxn ang="0">
                  <a:pos x="T4" y="T5"/>
                </a:cxn>
                <a:cxn ang="0">
                  <a:pos x="T6" y="T7"/>
                </a:cxn>
                <a:cxn ang="0">
                  <a:pos x="T8" y="T9"/>
                </a:cxn>
              </a:cxnLst>
              <a:rect l="0" t="0" r="r" b="b"/>
              <a:pathLst>
                <a:path w="7" h="14">
                  <a:moveTo>
                    <a:pt x="6" y="14"/>
                  </a:moveTo>
                  <a:cubicBezTo>
                    <a:pt x="6" y="14"/>
                    <a:pt x="4" y="11"/>
                    <a:pt x="2" y="8"/>
                  </a:cubicBezTo>
                  <a:cubicBezTo>
                    <a:pt x="1" y="4"/>
                    <a:pt x="0" y="1"/>
                    <a:pt x="1" y="1"/>
                  </a:cubicBezTo>
                  <a:cubicBezTo>
                    <a:pt x="1" y="0"/>
                    <a:pt x="3" y="3"/>
                    <a:pt x="4" y="7"/>
                  </a:cubicBezTo>
                  <a:cubicBezTo>
                    <a:pt x="6" y="10"/>
                    <a:pt x="7" y="14"/>
                    <a:pt x="6"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71">
              <a:extLst>
                <a:ext uri="{FF2B5EF4-FFF2-40B4-BE49-F238E27FC236}">
                  <a16:creationId xmlns:a16="http://schemas.microsoft.com/office/drawing/2014/main" id="{36BA3BB4-872B-401E-8C3D-B42838ABCEC6}"/>
                </a:ext>
              </a:extLst>
            </p:cNvPr>
            <p:cNvSpPr>
              <a:spLocks noChangeArrowheads="1"/>
            </p:cNvSpPr>
            <p:nvPr/>
          </p:nvSpPr>
          <p:spPr bwMode="auto">
            <a:xfrm>
              <a:off x="3633" y="3120"/>
              <a:ext cx="17" cy="5"/>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2">
              <a:extLst>
                <a:ext uri="{FF2B5EF4-FFF2-40B4-BE49-F238E27FC236}">
                  <a16:creationId xmlns:a16="http://schemas.microsoft.com/office/drawing/2014/main" id="{80D920FE-8E59-4D3B-AB77-DEAB28D1082D}"/>
                </a:ext>
              </a:extLst>
            </p:cNvPr>
            <p:cNvSpPr>
              <a:spLocks/>
            </p:cNvSpPr>
            <p:nvPr/>
          </p:nvSpPr>
          <p:spPr bwMode="auto">
            <a:xfrm>
              <a:off x="3709" y="3248"/>
              <a:ext cx="10" cy="29"/>
            </a:xfrm>
            <a:custGeom>
              <a:avLst/>
              <a:gdLst>
                <a:gd name="T0" fmla="*/ 3 w 4"/>
                <a:gd name="T1" fmla="*/ 12 h 12"/>
                <a:gd name="T2" fmla="*/ 1 w 4"/>
                <a:gd name="T3" fmla="*/ 6 h 12"/>
                <a:gd name="T4" fmla="*/ 0 w 4"/>
                <a:gd name="T5" fmla="*/ 1 h 12"/>
                <a:gd name="T6" fmla="*/ 3 w 4"/>
                <a:gd name="T7" fmla="*/ 6 h 12"/>
                <a:gd name="T8" fmla="*/ 3 w 4"/>
                <a:gd name="T9" fmla="*/ 12 h 12"/>
              </a:gdLst>
              <a:ahLst/>
              <a:cxnLst>
                <a:cxn ang="0">
                  <a:pos x="T0" y="T1"/>
                </a:cxn>
                <a:cxn ang="0">
                  <a:pos x="T2" y="T3"/>
                </a:cxn>
                <a:cxn ang="0">
                  <a:pos x="T4" y="T5"/>
                </a:cxn>
                <a:cxn ang="0">
                  <a:pos x="T6" y="T7"/>
                </a:cxn>
                <a:cxn ang="0">
                  <a:pos x="T8" y="T9"/>
                </a:cxn>
              </a:cxnLst>
              <a:rect l="0" t="0" r="r" b="b"/>
              <a:pathLst>
                <a:path w="4" h="12">
                  <a:moveTo>
                    <a:pt x="3" y="12"/>
                  </a:moveTo>
                  <a:cubicBezTo>
                    <a:pt x="3" y="12"/>
                    <a:pt x="2" y="9"/>
                    <a:pt x="1" y="6"/>
                  </a:cubicBezTo>
                  <a:cubicBezTo>
                    <a:pt x="0" y="3"/>
                    <a:pt x="0" y="1"/>
                    <a:pt x="0" y="1"/>
                  </a:cubicBezTo>
                  <a:cubicBezTo>
                    <a:pt x="1" y="0"/>
                    <a:pt x="2" y="3"/>
                    <a:pt x="3" y="6"/>
                  </a:cubicBezTo>
                  <a:cubicBezTo>
                    <a:pt x="4" y="9"/>
                    <a:pt x="4" y="11"/>
                    <a:pt x="3"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3">
              <a:extLst>
                <a:ext uri="{FF2B5EF4-FFF2-40B4-BE49-F238E27FC236}">
                  <a16:creationId xmlns:a16="http://schemas.microsoft.com/office/drawing/2014/main" id="{B72EBADF-E09E-4A5A-8877-58ACD2190BF1}"/>
                </a:ext>
              </a:extLst>
            </p:cNvPr>
            <p:cNvSpPr>
              <a:spLocks/>
            </p:cNvSpPr>
            <p:nvPr/>
          </p:nvSpPr>
          <p:spPr bwMode="auto">
            <a:xfrm>
              <a:off x="3631" y="3208"/>
              <a:ext cx="14" cy="17"/>
            </a:xfrm>
            <a:custGeom>
              <a:avLst/>
              <a:gdLst>
                <a:gd name="T0" fmla="*/ 1 w 6"/>
                <a:gd name="T1" fmla="*/ 7 h 7"/>
                <a:gd name="T2" fmla="*/ 2 w 6"/>
                <a:gd name="T3" fmla="*/ 3 h 7"/>
                <a:gd name="T4" fmla="*/ 5 w 6"/>
                <a:gd name="T5" fmla="*/ 0 h 7"/>
                <a:gd name="T6" fmla="*/ 4 w 6"/>
                <a:gd name="T7" fmla="*/ 4 h 7"/>
                <a:gd name="T8" fmla="*/ 1 w 6"/>
                <a:gd name="T9" fmla="*/ 7 h 7"/>
              </a:gdLst>
              <a:ahLst/>
              <a:cxnLst>
                <a:cxn ang="0">
                  <a:pos x="T0" y="T1"/>
                </a:cxn>
                <a:cxn ang="0">
                  <a:pos x="T2" y="T3"/>
                </a:cxn>
                <a:cxn ang="0">
                  <a:pos x="T4" y="T5"/>
                </a:cxn>
                <a:cxn ang="0">
                  <a:pos x="T6" y="T7"/>
                </a:cxn>
                <a:cxn ang="0">
                  <a:pos x="T8" y="T9"/>
                </a:cxn>
              </a:cxnLst>
              <a:rect l="0" t="0" r="r" b="b"/>
              <a:pathLst>
                <a:path w="6" h="7">
                  <a:moveTo>
                    <a:pt x="1" y="7"/>
                  </a:moveTo>
                  <a:cubicBezTo>
                    <a:pt x="0" y="7"/>
                    <a:pt x="1" y="5"/>
                    <a:pt x="2" y="3"/>
                  </a:cubicBezTo>
                  <a:cubicBezTo>
                    <a:pt x="3" y="1"/>
                    <a:pt x="5" y="0"/>
                    <a:pt x="5" y="0"/>
                  </a:cubicBezTo>
                  <a:cubicBezTo>
                    <a:pt x="6" y="0"/>
                    <a:pt x="5" y="2"/>
                    <a:pt x="4" y="4"/>
                  </a:cubicBezTo>
                  <a:cubicBezTo>
                    <a:pt x="3" y="6"/>
                    <a:pt x="1" y="7"/>
                    <a:pt x="1"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4">
              <a:extLst>
                <a:ext uri="{FF2B5EF4-FFF2-40B4-BE49-F238E27FC236}">
                  <a16:creationId xmlns:a16="http://schemas.microsoft.com/office/drawing/2014/main" id="{9984A3FC-55AD-4686-9B61-BBB15FE7BC8F}"/>
                </a:ext>
              </a:extLst>
            </p:cNvPr>
            <p:cNvSpPr>
              <a:spLocks/>
            </p:cNvSpPr>
            <p:nvPr/>
          </p:nvSpPr>
          <p:spPr bwMode="auto">
            <a:xfrm>
              <a:off x="3626" y="3362"/>
              <a:ext cx="7" cy="31"/>
            </a:xfrm>
            <a:custGeom>
              <a:avLst/>
              <a:gdLst>
                <a:gd name="T0" fmla="*/ 2 w 3"/>
                <a:gd name="T1" fmla="*/ 13 h 13"/>
                <a:gd name="T2" fmla="*/ 0 w 3"/>
                <a:gd name="T3" fmla="*/ 7 h 13"/>
                <a:gd name="T4" fmla="*/ 1 w 3"/>
                <a:gd name="T5" fmla="*/ 0 h 13"/>
                <a:gd name="T6" fmla="*/ 2 w 3"/>
                <a:gd name="T7" fmla="*/ 7 h 13"/>
                <a:gd name="T8" fmla="*/ 2 w 3"/>
                <a:gd name="T9" fmla="*/ 13 h 13"/>
              </a:gdLst>
              <a:ahLst/>
              <a:cxnLst>
                <a:cxn ang="0">
                  <a:pos x="T0" y="T1"/>
                </a:cxn>
                <a:cxn ang="0">
                  <a:pos x="T2" y="T3"/>
                </a:cxn>
                <a:cxn ang="0">
                  <a:pos x="T4" y="T5"/>
                </a:cxn>
                <a:cxn ang="0">
                  <a:pos x="T6" y="T7"/>
                </a:cxn>
                <a:cxn ang="0">
                  <a:pos x="T8" y="T9"/>
                </a:cxn>
              </a:cxnLst>
              <a:rect l="0" t="0" r="r" b="b"/>
              <a:pathLst>
                <a:path w="3" h="13">
                  <a:moveTo>
                    <a:pt x="2" y="13"/>
                  </a:moveTo>
                  <a:cubicBezTo>
                    <a:pt x="2" y="13"/>
                    <a:pt x="1" y="10"/>
                    <a:pt x="0" y="7"/>
                  </a:cubicBezTo>
                  <a:cubicBezTo>
                    <a:pt x="0" y="3"/>
                    <a:pt x="0" y="1"/>
                    <a:pt x="1" y="0"/>
                  </a:cubicBezTo>
                  <a:cubicBezTo>
                    <a:pt x="1" y="0"/>
                    <a:pt x="2" y="3"/>
                    <a:pt x="2" y="7"/>
                  </a:cubicBezTo>
                  <a:cubicBezTo>
                    <a:pt x="3" y="10"/>
                    <a:pt x="3" y="13"/>
                    <a:pt x="2"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965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AA2A670-4772-4504-9A86-BE460BACA39F}"/>
              </a:ext>
            </a:extLst>
          </p:cNvPr>
          <p:cNvSpPr/>
          <p:nvPr/>
        </p:nvSpPr>
        <p:spPr>
          <a:xfrm>
            <a:off x="180461" y="128311"/>
            <a:ext cx="11789866" cy="553998"/>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083D65"/>
                </a:solidFill>
                <a:latin typeface="Segoe UI" panose="020B0502040204020203" pitchFamily="34" charset="0"/>
                <a:cs typeface="Segoe UI" panose="020B0502040204020203" pitchFamily="34" charset="0"/>
              </a:rPr>
              <a:t>Definisi dari</a:t>
            </a:r>
            <a:r>
              <a:rPr lang="pl-PL" sz="3600" b="1">
                <a:solidFill>
                  <a:srgbClr val="083D65"/>
                </a:solidFill>
                <a:latin typeface="Segoe UI" panose="020B0502040204020203" pitchFamily="34" charset="0"/>
                <a:cs typeface="Segoe UI" panose="020B0502040204020203" pitchFamily="34" charset="0"/>
              </a:rPr>
              <a:t> FSA</a:t>
            </a:r>
            <a:endParaRPr lang="en-US" sz="3600" b="1">
              <a:solidFill>
                <a:srgbClr val="083D65"/>
              </a:solidFill>
              <a:latin typeface="Segoe UI" panose="020B0502040204020203" pitchFamily="34" charset="0"/>
              <a:cs typeface="Segoe UI" panose="020B0502040204020203" pitchFamily="34" charset="0"/>
            </a:endParaRPr>
          </a:p>
        </p:txBody>
      </p:sp>
      <p:sp>
        <p:nvSpPr>
          <p:cNvPr id="164" name="Rectangle 163">
            <a:extLst>
              <a:ext uri="{FF2B5EF4-FFF2-40B4-BE49-F238E27FC236}">
                <a16:creationId xmlns:a16="http://schemas.microsoft.com/office/drawing/2014/main" id="{D8FA849A-F78C-4CB5-AF83-DB2B6DE7A67A}"/>
              </a:ext>
            </a:extLst>
          </p:cNvPr>
          <p:cNvSpPr/>
          <p:nvPr/>
        </p:nvSpPr>
        <p:spPr>
          <a:xfrm>
            <a:off x="235881" y="855883"/>
            <a:ext cx="11679030" cy="5170646"/>
          </a:xfrm>
          <a:prstGeom prst="rect">
            <a:avLst/>
          </a:prstGeom>
        </p:spPr>
        <p:txBody>
          <a:bodyPr wrap="square"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FSA (Finite State Automata) atau Otomata berhingga atau otomata hingga atau mesin otomata berhingga </a:t>
            </a:r>
            <a:r>
              <a:rPr lang="id-ID" sz="2400">
                <a:latin typeface="Arial" panose="020B0604020202020204" pitchFamily="34" charset="0"/>
                <a:cs typeface="Arial" panose="020B0604020202020204" pitchFamily="34" charset="0"/>
              </a:rPr>
              <a:t>merupakan model matematika yang dapat menerima input dan bahkan mengeluarkan</a:t>
            </a:r>
            <a:r>
              <a:rPr lang="en-US" sz="2400">
                <a:latin typeface="Arial" panose="020B0604020202020204" pitchFamily="34" charset="0"/>
                <a:cs typeface="Arial" panose="020B0604020202020204" pitchFamily="34" charset="0"/>
              </a:rPr>
              <a:t> </a:t>
            </a:r>
            <a:r>
              <a:rPr lang="id-ID" sz="2400">
                <a:latin typeface="Arial" panose="020B0604020202020204" pitchFamily="34" charset="0"/>
                <a:cs typeface="Arial" panose="020B0604020202020204" pitchFamily="34" charset="0"/>
              </a:rPr>
              <a:t>output, memiliki state yang berhingga banyaknya dan dapat berpindah dari satu state ke state lainnya</a:t>
            </a:r>
            <a:r>
              <a:rPr lang="en-US" sz="2400">
                <a:latin typeface="Arial" panose="020B0604020202020204" pitchFamily="34" charset="0"/>
                <a:cs typeface="Arial" panose="020B0604020202020204" pitchFamily="34" charset="0"/>
              </a:rPr>
              <a:t> </a:t>
            </a:r>
            <a:r>
              <a:rPr lang="id-ID" sz="2400">
                <a:latin typeface="Arial" panose="020B0604020202020204" pitchFamily="34" charset="0"/>
                <a:cs typeface="Arial" panose="020B0604020202020204" pitchFamily="34" charset="0"/>
              </a:rPr>
              <a:t>berdasar input dan fungsi transisi, tidak memiliki tempat penyimpanan/memory, hanya bisa mengingat</a:t>
            </a:r>
            <a:r>
              <a:rPr lang="en-US" sz="2400">
                <a:latin typeface="Arial" panose="020B0604020202020204" pitchFamily="34" charset="0"/>
                <a:cs typeface="Arial" panose="020B0604020202020204" pitchFamily="34" charset="0"/>
              </a:rPr>
              <a:t> </a:t>
            </a:r>
            <a:r>
              <a:rPr lang="id-ID" sz="2400">
                <a:latin typeface="Arial" panose="020B0604020202020204" pitchFamily="34" charset="0"/>
                <a:cs typeface="Arial" panose="020B0604020202020204" pitchFamily="34" charset="0"/>
              </a:rPr>
              <a:t>state terkini. Mekanisme kerja dapat diaplikasikan pada : elevator, text editor, analisa leksikal, pencek</a:t>
            </a:r>
            <a:r>
              <a:rPr lang="en-US" sz="2400">
                <a:latin typeface="Arial" panose="020B0604020202020204" pitchFamily="34" charset="0"/>
                <a:cs typeface="Arial" panose="020B0604020202020204" pitchFamily="34" charset="0"/>
              </a:rPr>
              <a:t> </a:t>
            </a:r>
            <a:r>
              <a:rPr lang="id-ID" sz="2400">
                <a:latin typeface="Arial" panose="020B0604020202020204" pitchFamily="34" charset="0"/>
                <a:cs typeface="Arial" panose="020B0604020202020204" pitchFamily="34" charset="0"/>
              </a:rPr>
              <a:t>parity dan lain sebagainya.</a:t>
            </a:r>
            <a:endParaRPr lang="en-US" sz="240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ID" sz="2400">
                <a:solidFill>
                  <a:srgbClr val="FF0000"/>
                </a:solidFill>
                <a:latin typeface="Arial" panose="020B0604020202020204" pitchFamily="34" charset="0"/>
                <a:cs typeface="Arial" panose="020B0604020202020204" pitchFamily="34" charset="0"/>
              </a:rPr>
              <a:t>Catatan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ID" sz="2400">
                <a:latin typeface="Arial" panose="020B0604020202020204" pitchFamily="34" charset="0"/>
                <a:cs typeface="Arial" panose="020B0604020202020204" pitchFamily="34" charset="0"/>
              </a:rPr>
              <a:t>Pengecekan paritas mengacu pada proses memeriksa apakah jumlah bit yang diatur dalam sebuah rangkaian biner adalah genap atau ganjil. Ini adalah teknik yang umumnya digunakan dalam komunikasi data untuk mendeteksi kesalahan dalam transmisi bit. Paritas digunakan untuk memverifikasi integritas data dan memastikan bahwa tidak ada bit yang hilang atau terbalik selama transmisi.</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609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235881" y="287844"/>
            <a:ext cx="11679030" cy="2585323"/>
          </a:xfrm>
          <a:prstGeom prst="rect">
            <a:avLst/>
          </a:prstGeom>
        </p:spPr>
        <p:txBody>
          <a:bodyPr wrap="square"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d-ID" sz="2400">
                <a:latin typeface="Arial" panose="020B0604020202020204" pitchFamily="34" charset="0"/>
                <a:cs typeface="Arial" panose="020B0604020202020204" pitchFamily="34" charset="0"/>
              </a:rPr>
              <a:t>Pada pembahasan pertama, dapat kita amati bagaimana sebuah mesin penjual minuman otomatis untuk harga minuman 5000 dan dengan kemungkinan menerima uang kertas yang dibatasi 1000, 2000, dan 5000, dapat menerima setiap input dari sensor uang yang sudah dikenali dan tidak akan diproses sebelum sensor sudah merespons. Hal ini merupakan gambaran bagaimana FSA dapat berperan untuk mempermudah rancangan desain suatu mesin otomatis dengan kompleksitas proses input berdasarkan bahasa formal lainnya.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338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256485" y="2980168"/>
            <a:ext cx="11679030" cy="3385542"/>
          </a:xfrm>
          <a:prstGeom prst="rect">
            <a:avLst/>
          </a:prstGeom>
        </p:spPr>
        <p:txBody>
          <a:bodyPr wrap="square" lIns="0" tIns="0" rIns="0" bIns="0">
            <a:spAutoFit/>
          </a:bodyPr>
          <a:lstStyle/>
          <a:p>
            <a:pPr>
              <a:defRPr/>
            </a:pPr>
            <a:r>
              <a:rPr lang="id-ID" sz="2000">
                <a:latin typeface="Arial" panose="020B0604020202020204" pitchFamily="34" charset="0"/>
                <a:cs typeface="Arial" panose="020B0604020202020204" pitchFamily="34" charset="0"/>
              </a:rPr>
              <a:t>Sebagai contoh yang mudah dan sederhana, perhatikan pada gambar </a:t>
            </a:r>
            <a:r>
              <a:rPr lang="en-US" sz="2000">
                <a:latin typeface="Arial" panose="020B0604020202020204" pitchFamily="34" charset="0"/>
                <a:cs typeface="Arial" panose="020B0604020202020204" pitchFamily="34" charset="0"/>
              </a:rPr>
              <a:t>di atas</a:t>
            </a:r>
            <a:r>
              <a:rPr lang="id-ID" sz="2000">
                <a:latin typeface="Arial" panose="020B0604020202020204" pitchFamily="34" charset="0"/>
                <a:cs typeface="Arial" panose="020B0604020202020204" pitchFamily="34" charset="0"/>
              </a:rPr>
              <a:t>.</a:t>
            </a:r>
            <a:endParaRPr lang="en-US"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rPr>
              <a:t>FSA tersebut akan menerima suatu bahasa berikut :</a:t>
            </a:r>
            <a:endParaRPr lang="en-ID" sz="2000">
              <a:latin typeface="Arial" panose="020B0604020202020204" pitchFamily="34" charset="0"/>
              <a:cs typeface="Arial" panose="020B0604020202020204" pitchFamily="34" charset="0"/>
            </a:endParaRPr>
          </a:p>
          <a:p>
            <a:pPr>
              <a:defRPr/>
            </a:pP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L1 = {x </a:t>
            </a:r>
            <a:r>
              <a:rPr lang="id-ID" sz="2000">
                <a:latin typeface="Arial" panose="020B0604020202020204" pitchFamily="34" charset="0"/>
                <a:cs typeface="Arial" panose="020B0604020202020204" pitchFamily="34" charset="0"/>
                <a:sym typeface="Symbol" panose="05050102010706020507" pitchFamily="18" charset="2"/>
              </a:rPr>
              <a:t></a:t>
            </a:r>
            <a:r>
              <a:rPr lang="id-ID" sz="2000">
                <a:latin typeface="Arial" panose="020B0604020202020204" pitchFamily="34" charset="0"/>
                <a:cs typeface="Arial" panose="020B0604020202020204" pitchFamily="34" charset="0"/>
              </a:rPr>
              <a:t> {a, b}* | x berakhir dengan aa}</a:t>
            </a:r>
            <a:endParaRPr lang="en-US"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rPr>
              <a:t>artinya bahasa L1 hanya akan menerima setiap input untai string dinyatakan dengan x yang elemen tersusun dari</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simbol alfabet a dan b saja.</a:t>
            </a:r>
            <a:endParaRPr lang="en-US" sz="2000">
              <a:latin typeface="Arial" panose="020B0604020202020204" pitchFamily="34" charset="0"/>
              <a:cs typeface="Arial" panose="020B0604020202020204" pitchFamily="34" charset="0"/>
            </a:endParaRPr>
          </a:p>
          <a:p>
            <a:pPr>
              <a:defRPr/>
            </a:pPr>
            <a:endParaRPr lang="en-US"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rPr>
              <a:t>FSA beroperasi dengan tiga (3) state yakni q0, q1 dan q2, sesuai dengan jumlah berturut-turut dari</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yang diterima berikutnya untuk menghasilkan string sesuai bahasa L1. Dengan state awal nya adalah</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q0. Pada state q0, masukan string b tidak akan menghasilkan transisi ke state lainnya karena hanya</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akan tetap pada state q0, sedangkan untuk masukan string a menyebabkan FSA memungkinkan untuk</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berpindah state dari q0 ke state q1.</a:t>
            </a:r>
            <a:endParaRPr lang="en-ID" sz="20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0DA049E-5CAA-42C3-B88D-3ECE910A1FFF}"/>
              </a:ext>
            </a:extLst>
          </p:cNvPr>
          <p:cNvPicPr/>
          <p:nvPr/>
        </p:nvPicPr>
        <p:blipFill>
          <a:blip r:embed="rId3"/>
          <a:srcRect/>
          <a:stretch>
            <a:fillRect/>
          </a:stretch>
        </p:blipFill>
        <p:spPr bwMode="auto">
          <a:xfrm>
            <a:off x="3338945" y="260135"/>
            <a:ext cx="6276108" cy="2136701"/>
          </a:xfrm>
          <a:prstGeom prst="rect">
            <a:avLst/>
          </a:prstGeom>
          <a:noFill/>
          <a:ln w="9525">
            <a:noFill/>
            <a:miter lim="800000"/>
            <a:headEnd/>
            <a:tailEnd/>
          </a:ln>
        </p:spPr>
      </p:pic>
      <p:sp>
        <p:nvSpPr>
          <p:cNvPr id="6" name="TextBox 5">
            <a:extLst>
              <a:ext uri="{FF2B5EF4-FFF2-40B4-BE49-F238E27FC236}">
                <a16:creationId xmlns:a16="http://schemas.microsoft.com/office/drawing/2014/main" id="{F7A4D327-1D3A-4AF6-8575-21BB7BA53D6C}"/>
              </a:ext>
            </a:extLst>
          </p:cNvPr>
          <p:cNvSpPr txBox="1"/>
          <p:nvPr/>
        </p:nvSpPr>
        <p:spPr>
          <a:xfrm>
            <a:off x="2826328" y="2396836"/>
            <a:ext cx="8271162" cy="456535"/>
          </a:xfrm>
          <a:prstGeom prst="rect">
            <a:avLst/>
          </a:prstGeom>
          <a:noFill/>
        </p:spPr>
        <p:txBody>
          <a:bodyPr wrap="square">
            <a:spAutoFit/>
          </a:bodyPr>
          <a:lstStyle/>
          <a:p>
            <a:pPr algn="ctr">
              <a:lnSpc>
                <a:spcPct val="150000"/>
              </a:lnSpc>
              <a:spcAft>
                <a:spcPts val="1000"/>
              </a:spcAft>
            </a:pPr>
            <a:r>
              <a:rPr lang="id-ID" sz="1800" b="0">
                <a:effectLst/>
                <a:latin typeface="Arial" panose="020B0604020202020204" pitchFamily="34" charset="0"/>
                <a:ea typeface="Calibri" panose="020F0502020204030204" pitchFamily="34" charset="0"/>
                <a:cs typeface="Arial" panose="020B0604020202020204" pitchFamily="34" charset="0"/>
              </a:rPr>
              <a:t>Gambar</a:t>
            </a:r>
            <a:r>
              <a:rPr lang="en-US" sz="1800" b="0">
                <a:effectLst/>
                <a:latin typeface="Arial" panose="020B0604020202020204" pitchFamily="34" charset="0"/>
                <a:ea typeface="Calibri" panose="020F0502020204030204" pitchFamily="34" charset="0"/>
                <a:cs typeface="Arial" panose="020B0604020202020204" pitchFamily="34" charset="0"/>
              </a:rPr>
              <a:t>. S</a:t>
            </a:r>
            <a:r>
              <a:rPr lang="id-ID" sz="1800" b="0">
                <a:effectLst/>
                <a:latin typeface="Arial" panose="020B0604020202020204" pitchFamily="34" charset="0"/>
                <a:ea typeface="Calibri" panose="020F0502020204030204" pitchFamily="34" charset="0"/>
                <a:cs typeface="Arial" panose="020B0604020202020204" pitchFamily="34" charset="0"/>
              </a:rPr>
              <a:t>ebuah mesin otomata yang menerima string yang berakhiran aa</a:t>
            </a:r>
            <a:endParaRPr lang="en-ID" sz="1100" b="1">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6142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256485" y="153841"/>
            <a:ext cx="11679030" cy="4924425"/>
          </a:xfrm>
          <a:prstGeom prst="rect">
            <a:avLst/>
          </a:prstGeom>
        </p:spPr>
        <p:txBody>
          <a:bodyPr wrap="square" lIns="0" tIns="0" rIns="0" bIns="0">
            <a:spAutoFit/>
          </a:bodyPr>
          <a:lstStyle/>
          <a:p>
            <a:pPr>
              <a:defRPr/>
            </a:pPr>
            <a:r>
              <a:rPr lang="id-ID" sz="2000">
                <a:latin typeface="Arial" panose="020B0604020202020204" pitchFamily="34" charset="0"/>
                <a:cs typeface="Arial" panose="020B0604020202020204" pitchFamily="34" charset="0"/>
              </a:rPr>
              <a:t>Saat state berada di q1, masukan string b akan membatalkan FSA untuk berpindah</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maju ke state berikutnya karena hanya membawa transisi state kembali ke state q0.</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Jika diberikan masukan string a maka akan berpindah transisi ke state menerima</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yakni q2, sehingga memungkinkan diterima oleh mesin setelah mencapai state</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penerima yakni di state q2. Jika string a dimasukkan maka state akan tetap pada q2</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sedangkan jika diberikan masukkan string b maka state akan dikirimkan kembali ke</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keadaan awal q0.</a:t>
            </a:r>
            <a:endParaRPr lang="en-US" sz="2000">
              <a:latin typeface="Arial" panose="020B0604020202020204" pitchFamily="34" charset="0"/>
              <a:cs typeface="Arial" panose="020B0604020202020204" pitchFamily="34" charset="0"/>
            </a:endParaRPr>
          </a:p>
          <a:p>
            <a:pPr>
              <a:defRPr/>
            </a:pPr>
            <a:endParaRPr lang="en-US"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rPr>
              <a:t>Maka dapat kita definisikan suatu FSA adalah 5</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tupel (Q, S, </a:t>
            </a:r>
            <a:r>
              <a:rPr lang="id-ID" sz="2000">
                <a:latin typeface="Arial" panose="020B0604020202020204" pitchFamily="34" charset="0"/>
                <a:cs typeface="Arial" panose="020B0604020202020204" pitchFamily="34" charset="0"/>
                <a:sym typeface="Symbol" panose="05050102010706020507" pitchFamily="18" charset="2"/>
              </a:rPr>
              <a:t></a:t>
            </a:r>
            <a:r>
              <a:rPr lang="id-ID" sz="2000">
                <a:latin typeface="Arial" panose="020B0604020202020204" pitchFamily="34" charset="0"/>
                <a:cs typeface="Arial" panose="020B0604020202020204" pitchFamily="34" charset="0"/>
              </a:rPr>
              <a:t>, F, δ,)</a:t>
            </a:r>
            <a:endParaRPr lang="en-ID" sz="2000">
              <a:latin typeface="Arial" panose="020B0604020202020204" pitchFamily="34" charset="0"/>
              <a:cs typeface="Arial" panose="020B0604020202020204" pitchFamily="34" charset="0"/>
            </a:endParaRPr>
          </a:p>
          <a:p>
            <a:pPr>
              <a:defRPr/>
            </a:pPr>
            <a:endParaRPr lang="en-ID" sz="2000">
              <a:latin typeface="Arial" panose="020B0604020202020204" pitchFamily="34" charset="0"/>
              <a:cs typeface="Arial" panose="020B0604020202020204" pitchFamily="34" charset="0"/>
            </a:endParaRPr>
          </a:p>
          <a:p>
            <a:pPr>
              <a:defRPr/>
            </a:pPr>
            <a:r>
              <a:rPr lang="en-ID" sz="2000">
                <a:solidFill>
                  <a:srgbClr val="C00000"/>
                </a:solidFill>
                <a:latin typeface="Arial" panose="020B0604020202020204" pitchFamily="34" charset="0"/>
                <a:cs typeface="Arial" panose="020B0604020202020204" pitchFamily="34" charset="0"/>
              </a:rPr>
              <a:t>Catatan:</a:t>
            </a:r>
          </a:p>
          <a:p>
            <a:pPr>
              <a:defRPr/>
            </a:pPr>
            <a:r>
              <a:rPr lang="id-ID" sz="2000">
                <a:latin typeface="Arial" panose="020B0604020202020204" pitchFamily="34" charset="0"/>
                <a:cs typeface="Arial" panose="020B0604020202020204" pitchFamily="34" charset="0"/>
              </a:rPr>
              <a:t>Q adalah himpunan state;</a:t>
            </a:r>
            <a:endParaRPr lang="en-US"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sym typeface="Symbol" panose="05050102010706020507" pitchFamily="18" charset="2"/>
              </a:rPr>
              <a:t></a:t>
            </a:r>
            <a:r>
              <a:rPr lang="en-US" sz="2000">
                <a:latin typeface="Arial" panose="020B0604020202020204" pitchFamily="34" charset="0"/>
                <a:cs typeface="Arial" panose="020B0604020202020204" pitchFamily="34" charset="0"/>
                <a:sym typeface="Symbol" panose="05050102010706020507" pitchFamily="18" charset="2"/>
              </a:rPr>
              <a:t> </a:t>
            </a:r>
            <a:r>
              <a:rPr lang="id-ID" sz="2000">
                <a:latin typeface="Arial" panose="020B0604020202020204" pitchFamily="34" charset="0"/>
                <a:cs typeface="Arial" panose="020B0604020202020204" pitchFamily="34" charset="0"/>
              </a:rPr>
              <a:t>adalah alfabet masukan state;</a:t>
            </a:r>
            <a:endParaRPr lang="en-ID"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rPr>
              <a:t>S adalah state awal yakni q0 dan q0 ∈ Q adalah keadaan awal;</a:t>
            </a:r>
            <a:endParaRPr lang="en-ID"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rPr>
              <a:t>F ⊆ Q adalah serangkaian State penerima;</a:t>
            </a:r>
            <a:endParaRPr lang="en-ID"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sym typeface="Symbol" panose="05050102010706020507" pitchFamily="18" charset="2"/>
              </a:rPr>
              <a:t></a:t>
            </a:r>
            <a:r>
              <a:rPr lang="id-ID" sz="2000">
                <a:latin typeface="Arial" panose="020B0604020202020204" pitchFamily="34" charset="0"/>
                <a:cs typeface="Arial" panose="020B0604020202020204" pitchFamily="34" charset="0"/>
              </a:rPr>
              <a:t>: Q ×</a:t>
            </a:r>
            <a:r>
              <a:rPr lang="id-ID" sz="2000">
                <a:latin typeface="Arial" panose="020B0604020202020204" pitchFamily="34" charset="0"/>
                <a:cs typeface="Arial" panose="020B0604020202020204" pitchFamily="34" charset="0"/>
                <a:sym typeface="Symbol" panose="05050102010706020507" pitchFamily="18" charset="2"/>
              </a:rPr>
              <a:t></a:t>
            </a:r>
            <a:r>
              <a:rPr lang="id-ID" sz="2000">
                <a:latin typeface="Arial" panose="020B0604020202020204" pitchFamily="34" charset="0"/>
                <a:cs typeface="Arial" panose="020B0604020202020204" pitchFamily="34" charset="0"/>
              </a:rPr>
              <a:t> → Q adalah fungsi transisi.</a:t>
            </a:r>
            <a:endParaRPr lang="en-ID" sz="2000">
              <a:latin typeface="Arial" panose="020B0604020202020204" pitchFamily="34" charset="0"/>
              <a:cs typeface="Arial" panose="020B0604020202020204" pitchFamily="34" charset="0"/>
            </a:endParaRPr>
          </a:p>
          <a:p>
            <a:pPr>
              <a:defRPr/>
            </a:pPr>
            <a:endParaRPr lang="en-ID"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688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855501-3DB7-419E-BAF3-C8DEFA8D0D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7" name="Object 6" hidden="1">
                        <a:extLst>
                          <a:ext uri="{FF2B5EF4-FFF2-40B4-BE49-F238E27FC236}">
                            <a16:creationId xmlns:a16="http://schemas.microsoft.com/office/drawing/2014/main" id="{D1855501-3DB7-419E-BAF3-C8DEFA8D0D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reeform 5">
            <a:extLst>
              <a:ext uri="{FF2B5EF4-FFF2-40B4-BE49-F238E27FC236}">
                <a16:creationId xmlns:a16="http://schemas.microsoft.com/office/drawing/2014/main" id="{98F4FA47-5043-4AF9-B59E-FE6D0CE4384A}"/>
              </a:ext>
            </a:extLst>
          </p:cNvPr>
          <p:cNvSpPr>
            <a:spLocks/>
          </p:cNvSpPr>
          <p:nvPr/>
        </p:nvSpPr>
        <p:spPr bwMode="auto">
          <a:xfrm>
            <a:off x="5820229" y="1548157"/>
            <a:ext cx="6382249" cy="5309844"/>
          </a:xfrm>
          <a:custGeom>
            <a:avLst/>
            <a:gdLst>
              <a:gd name="T0" fmla="*/ 1301 w 1301"/>
              <a:gd name="T1" fmla="*/ 0 h 1083"/>
              <a:gd name="T2" fmla="*/ 1301 w 1301"/>
              <a:gd name="T3" fmla="*/ 1083 h 1083"/>
              <a:gd name="T4" fmla="*/ 0 w 1301"/>
              <a:gd name="T5" fmla="*/ 1083 h 1083"/>
              <a:gd name="T6" fmla="*/ 344 w 1301"/>
              <a:gd name="T7" fmla="*/ 897 h 1083"/>
              <a:gd name="T8" fmla="*/ 1047 w 1301"/>
              <a:gd name="T9" fmla="*/ 467 h 1083"/>
              <a:gd name="T10" fmla="*/ 1301 w 1301"/>
              <a:gd name="T11" fmla="*/ 0 h 1083"/>
            </a:gdLst>
            <a:ahLst/>
            <a:cxnLst>
              <a:cxn ang="0">
                <a:pos x="T0" y="T1"/>
              </a:cxn>
              <a:cxn ang="0">
                <a:pos x="T2" y="T3"/>
              </a:cxn>
              <a:cxn ang="0">
                <a:pos x="T4" y="T5"/>
              </a:cxn>
              <a:cxn ang="0">
                <a:pos x="T6" y="T7"/>
              </a:cxn>
              <a:cxn ang="0">
                <a:pos x="T8" y="T9"/>
              </a:cxn>
              <a:cxn ang="0">
                <a:pos x="T10" y="T11"/>
              </a:cxn>
            </a:cxnLst>
            <a:rect l="0" t="0" r="r" b="b"/>
            <a:pathLst>
              <a:path w="1301" h="1083">
                <a:moveTo>
                  <a:pt x="1301" y="0"/>
                </a:moveTo>
                <a:cubicBezTo>
                  <a:pt x="1301" y="1083"/>
                  <a:pt x="1301" y="1083"/>
                  <a:pt x="1301" y="1083"/>
                </a:cubicBezTo>
                <a:cubicBezTo>
                  <a:pt x="0" y="1083"/>
                  <a:pt x="0" y="1083"/>
                  <a:pt x="0" y="1083"/>
                </a:cubicBezTo>
                <a:cubicBezTo>
                  <a:pt x="0" y="1083"/>
                  <a:pt x="94" y="911"/>
                  <a:pt x="344" y="897"/>
                </a:cubicBezTo>
                <a:cubicBezTo>
                  <a:pt x="594" y="882"/>
                  <a:pt x="900" y="894"/>
                  <a:pt x="1047" y="467"/>
                </a:cubicBezTo>
                <a:cubicBezTo>
                  <a:pt x="1194" y="41"/>
                  <a:pt x="1177" y="113"/>
                  <a:pt x="1301" y="0"/>
                </a:cubicBez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EquipExtended-Light"/>
              <a:ea typeface="+mn-ea"/>
              <a:cs typeface="+mn-cs"/>
            </a:endParaRPr>
          </a:p>
        </p:txBody>
      </p:sp>
      <p:sp>
        <p:nvSpPr>
          <p:cNvPr id="5" name="Freeform 5">
            <a:extLst>
              <a:ext uri="{FF2B5EF4-FFF2-40B4-BE49-F238E27FC236}">
                <a16:creationId xmlns:a16="http://schemas.microsoft.com/office/drawing/2014/main" id="{19255547-7D91-45B4-9F68-C855C7143EA2}"/>
              </a:ext>
            </a:extLst>
          </p:cNvPr>
          <p:cNvSpPr>
            <a:spLocks/>
          </p:cNvSpPr>
          <p:nvPr/>
        </p:nvSpPr>
        <p:spPr bwMode="auto">
          <a:xfrm>
            <a:off x="7039429" y="2571213"/>
            <a:ext cx="5152571" cy="4286788"/>
          </a:xfrm>
          <a:custGeom>
            <a:avLst/>
            <a:gdLst>
              <a:gd name="T0" fmla="*/ 1301 w 1301"/>
              <a:gd name="T1" fmla="*/ 0 h 1083"/>
              <a:gd name="T2" fmla="*/ 1301 w 1301"/>
              <a:gd name="T3" fmla="*/ 1083 h 1083"/>
              <a:gd name="T4" fmla="*/ 0 w 1301"/>
              <a:gd name="T5" fmla="*/ 1083 h 1083"/>
              <a:gd name="T6" fmla="*/ 344 w 1301"/>
              <a:gd name="T7" fmla="*/ 897 h 1083"/>
              <a:gd name="T8" fmla="*/ 1047 w 1301"/>
              <a:gd name="T9" fmla="*/ 467 h 1083"/>
              <a:gd name="T10" fmla="*/ 1301 w 1301"/>
              <a:gd name="T11" fmla="*/ 0 h 1083"/>
            </a:gdLst>
            <a:ahLst/>
            <a:cxnLst>
              <a:cxn ang="0">
                <a:pos x="T0" y="T1"/>
              </a:cxn>
              <a:cxn ang="0">
                <a:pos x="T2" y="T3"/>
              </a:cxn>
              <a:cxn ang="0">
                <a:pos x="T4" y="T5"/>
              </a:cxn>
              <a:cxn ang="0">
                <a:pos x="T6" y="T7"/>
              </a:cxn>
              <a:cxn ang="0">
                <a:pos x="T8" y="T9"/>
              </a:cxn>
              <a:cxn ang="0">
                <a:pos x="T10" y="T11"/>
              </a:cxn>
            </a:cxnLst>
            <a:rect l="0" t="0" r="r" b="b"/>
            <a:pathLst>
              <a:path w="1301" h="1083">
                <a:moveTo>
                  <a:pt x="1301" y="0"/>
                </a:moveTo>
                <a:cubicBezTo>
                  <a:pt x="1301" y="1083"/>
                  <a:pt x="1301" y="1083"/>
                  <a:pt x="1301" y="1083"/>
                </a:cubicBezTo>
                <a:cubicBezTo>
                  <a:pt x="0" y="1083"/>
                  <a:pt x="0" y="1083"/>
                  <a:pt x="0" y="1083"/>
                </a:cubicBezTo>
                <a:cubicBezTo>
                  <a:pt x="0" y="1083"/>
                  <a:pt x="94" y="911"/>
                  <a:pt x="344" y="897"/>
                </a:cubicBezTo>
                <a:cubicBezTo>
                  <a:pt x="594" y="882"/>
                  <a:pt x="900" y="894"/>
                  <a:pt x="1047" y="467"/>
                </a:cubicBezTo>
                <a:cubicBezTo>
                  <a:pt x="1194" y="41"/>
                  <a:pt x="1177" y="113"/>
                  <a:pt x="1301" y="0"/>
                </a:cubicBezTo>
                <a:close/>
              </a:path>
            </a:pathLst>
          </a:custGeom>
          <a:gradFill>
            <a:gsLst>
              <a:gs pos="100000">
                <a:srgbClr val="006496"/>
              </a:gs>
              <a:gs pos="62000">
                <a:srgbClr val="0077B5"/>
              </a:gs>
            </a:gsLst>
            <a:lin ang="5400000" scaled="1"/>
          </a:gradFill>
          <a:ln w="11113" cap="flat">
            <a:noFill/>
            <a:prstDash val="solid"/>
            <a:miter lim="800000"/>
            <a:headEnd/>
            <a:tailEnd/>
          </a:ln>
          <a:effectLst>
            <a:innerShdw blurRad="63500" dist="50800" dir="13500000">
              <a:prstClr val="black">
                <a:alpha val="20000"/>
              </a:prstClr>
            </a:inn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EquipExtended-Light"/>
              <a:ea typeface="+mn-ea"/>
              <a:cs typeface="+mn-cs"/>
            </a:endParaRPr>
          </a:p>
        </p:txBody>
      </p:sp>
      <p:sp>
        <p:nvSpPr>
          <p:cNvPr id="8" name="TextBox 7">
            <a:extLst>
              <a:ext uri="{FF2B5EF4-FFF2-40B4-BE49-F238E27FC236}">
                <a16:creationId xmlns:a16="http://schemas.microsoft.com/office/drawing/2014/main" id="{0F588944-14FA-4D6E-95DB-89D3F0072D5F}"/>
              </a:ext>
            </a:extLst>
          </p:cNvPr>
          <p:cNvSpPr txBox="1"/>
          <p:nvPr/>
        </p:nvSpPr>
        <p:spPr>
          <a:xfrm>
            <a:off x="6340873" y="1635915"/>
            <a:ext cx="5576293" cy="1661993"/>
          </a:xfrm>
          <a:prstGeom prst="rect">
            <a:avLst/>
          </a:prstGeom>
          <a:noFill/>
        </p:spPr>
        <p:txBody>
          <a:bodyPr wrap="square" lIns="0" tIns="0" rIns="0" bIns="0" rtlCol="0" anchor="b" anchorCtr="0">
            <a:spAutoFit/>
          </a:bodyPr>
          <a:lstStyle/>
          <a:p>
            <a:r>
              <a:rPr lang="en-US" sz="3600" b="1">
                <a:solidFill>
                  <a:srgbClr val="FB5252"/>
                </a:solidFill>
                <a:latin typeface="Arial Black" panose="020B0A04020102020204" pitchFamily="34" charset="0"/>
              </a:rPr>
              <a:t>Perbedaan Antara String Satu dengan String Lainnya</a:t>
            </a:r>
            <a:endParaRPr lang="en-US" sz="2000" b="1" dirty="0">
              <a:solidFill>
                <a:srgbClr val="FB5252"/>
              </a:solidFill>
              <a:latin typeface="Arial Black" panose="020B0A04020102020204" pitchFamily="34" charset="0"/>
            </a:endParaRPr>
          </a:p>
        </p:txBody>
      </p:sp>
      <p:sp>
        <p:nvSpPr>
          <p:cNvPr id="6" name="Freeform 6">
            <a:extLst>
              <a:ext uri="{FF2B5EF4-FFF2-40B4-BE49-F238E27FC236}">
                <a16:creationId xmlns:a16="http://schemas.microsoft.com/office/drawing/2014/main" id="{075C8E7E-3F82-43AA-96B0-09C6E9BF0640}"/>
              </a:ext>
            </a:extLst>
          </p:cNvPr>
          <p:cNvSpPr>
            <a:spLocks/>
          </p:cNvSpPr>
          <p:nvPr/>
        </p:nvSpPr>
        <p:spPr bwMode="auto">
          <a:xfrm>
            <a:off x="-29028" y="-55419"/>
            <a:ext cx="4523223" cy="3038439"/>
          </a:xfrm>
          <a:custGeom>
            <a:avLst/>
            <a:gdLst>
              <a:gd name="T0" fmla="*/ 2 w 873"/>
              <a:gd name="T1" fmla="*/ 457 h 587"/>
              <a:gd name="T2" fmla="*/ 362 w 873"/>
              <a:gd name="T3" fmla="*/ 508 h 587"/>
              <a:gd name="T4" fmla="*/ 726 w 873"/>
              <a:gd name="T5" fmla="*/ 103 h 587"/>
              <a:gd name="T6" fmla="*/ 873 w 873"/>
              <a:gd name="T7" fmla="*/ 0 h 587"/>
              <a:gd name="T8" fmla="*/ 0 w 873"/>
              <a:gd name="T9" fmla="*/ 0 h 587"/>
              <a:gd name="T10" fmla="*/ 2 w 873"/>
              <a:gd name="T11" fmla="*/ 457 h 587"/>
            </a:gdLst>
            <a:ahLst/>
            <a:cxnLst>
              <a:cxn ang="0">
                <a:pos x="T0" y="T1"/>
              </a:cxn>
              <a:cxn ang="0">
                <a:pos x="T2" y="T3"/>
              </a:cxn>
              <a:cxn ang="0">
                <a:pos x="T4" y="T5"/>
              </a:cxn>
              <a:cxn ang="0">
                <a:pos x="T6" y="T7"/>
              </a:cxn>
              <a:cxn ang="0">
                <a:pos x="T8" y="T9"/>
              </a:cxn>
              <a:cxn ang="0">
                <a:pos x="T10" y="T11"/>
              </a:cxn>
            </a:cxnLst>
            <a:rect l="0" t="0" r="r" b="b"/>
            <a:pathLst>
              <a:path w="873" h="587">
                <a:moveTo>
                  <a:pt x="2" y="457"/>
                </a:moveTo>
                <a:cubicBezTo>
                  <a:pt x="2" y="457"/>
                  <a:pt x="119" y="587"/>
                  <a:pt x="362" y="508"/>
                </a:cubicBezTo>
                <a:cubicBezTo>
                  <a:pt x="604" y="429"/>
                  <a:pt x="612" y="203"/>
                  <a:pt x="726" y="103"/>
                </a:cubicBezTo>
                <a:cubicBezTo>
                  <a:pt x="840" y="3"/>
                  <a:pt x="873" y="0"/>
                  <a:pt x="873" y="0"/>
                </a:cubicBezTo>
                <a:cubicBezTo>
                  <a:pt x="0" y="0"/>
                  <a:pt x="0" y="0"/>
                  <a:pt x="0" y="0"/>
                </a:cubicBezTo>
                <a:cubicBezTo>
                  <a:pt x="0" y="0"/>
                  <a:pt x="3" y="456"/>
                  <a:pt x="2" y="457"/>
                </a:cubicBezTo>
                <a:close/>
              </a:path>
            </a:pathLst>
          </a:custGeom>
          <a:gradFill>
            <a:gsLst>
              <a:gs pos="100000">
                <a:srgbClr val="006496"/>
              </a:gs>
              <a:gs pos="49000">
                <a:srgbClr val="0077B5"/>
              </a:gs>
            </a:gsLst>
            <a:lin ang="5400000" scaled="1"/>
          </a:gradFill>
          <a:ln w="11113" cap="flat">
            <a:noFill/>
            <a:prstDash val="solid"/>
            <a:miter lim="800000"/>
            <a:headEnd/>
            <a:tailEnd/>
          </a:ln>
          <a:effectLst>
            <a:innerShdw blurRad="63500" dist="50800" dir="2700000">
              <a:prstClr val="black">
                <a:alpha val="20000"/>
              </a:prstClr>
            </a:innerShdw>
          </a:effectLst>
        </p:spPr>
        <p:txBody>
          <a:bodyPr vert="horz" wrap="square" lIns="91440" tIns="45720" rIns="91440" bIns="45720" numCol="1" anchor="t" anchorCtr="0" compatLnSpc="1">
            <a:prstTxWarp prst="textNoShape">
              <a:avLst/>
            </a:prstTxWarp>
            <a:noAutofit/>
          </a:bodyPr>
          <a:lstStyle/>
          <a:p>
            <a:endParaRPr lang="en-US">
              <a:solidFill>
                <a:prstClr val="black"/>
              </a:solidFill>
              <a:latin typeface="EquipExtended-Light"/>
            </a:endParaRPr>
          </a:p>
        </p:txBody>
      </p:sp>
      <p:grpSp>
        <p:nvGrpSpPr>
          <p:cNvPr id="13" name="Group 5">
            <a:extLst>
              <a:ext uri="{FF2B5EF4-FFF2-40B4-BE49-F238E27FC236}">
                <a16:creationId xmlns:a16="http://schemas.microsoft.com/office/drawing/2014/main" id="{6C95C814-A58F-424A-85DC-DC66D2B1D697}"/>
              </a:ext>
            </a:extLst>
          </p:cNvPr>
          <p:cNvGrpSpPr>
            <a:grpSpLocks noChangeAspect="1"/>
          </p:cNvGrpSpPr>
          <p:nvPr/>
        </p:nvGrpSpPr>
        <p:grpSpPr bwMode="auto">
          <a:xfrm>
            <a:off x="357848" y="617153"/>
            <a:ext cx="5410608" cy="5387835"/>
            <a:chOff x="357" y="150"/>
            <a:chExt cx="4039" cy="4022"/>
          </a:xfrm>
        </p:grpSpPr>
        <p:sp>
          <p:nvSpPr>
            <p:cNvPr id="15" name="Freeform 6">
              <a:extLst>
                <a:ext uri="{FF2B5EF4-FFF2-40B4-BE49-F238E27FC236}">
                  <a16:creationId xmlns:a16="http://schemas.microsoft.com/office/drawing/2014/main" id="{5B71BE0A-0C38-4318-8953-91F1621A24A2}"/>
                </a:ext>
              </a:extLst>
            </p:cNvPr>
            <p:cNvSpPr>
              <a:spLocks/>
            </p:cNvSpPr>
            <p:nvPr/>
          </p:nvSpPr>
          <p:spPr bwMode="auto">
            <a:xfrm>
              <a:off x="2332" y="3044"/>
              <a:ext cx="767" cy="1123"/>
            </a:xfrm>
            <a:custGeom>
              <a:avLst/>
              <a:gdLst>
                <a:gd name="T0" fmla="*/ 111 w 323"/>
                <a:gd name="T1" fmla="*/ 466 h 473"/>
                <a:gd name="T2" fmla="*/ 5 w 323"/>
                <a:gd name="T3" fmla="*/ 284 h 473"/>
                <a:gd name="T4" fmla="*/ 4 w 323"/>
                <a:gd name="T5" fmla="*/ 248 h 473"/>
                <a:gd name="T6" fmla="*/ 32 w 323"/>
                <a:gd name="T7" fmla="*/ 230 h 473"/>
                <a:gd name="T8" fmla="*/ 53 w 323"/>
                <a:gd name="T9" fmla="*/ 250 h 473"/>
                <a:gd name="T10" fmla="*/ 86 w 323"/>
                <a:gd name="T11" fmla="*/ 272 h 473"/>
                <a:gd name="T12" fmla="*/ 111 w 323"/>
                <a:gd name="T13" fmla="*/ 270 h 473"/>
                <a:gd name="T14" fmla="*/ 117 w 323"/>
                <a:gd name="T15" fmla="*/ 236 h 473"/>
                <a:gd name="T16" fmla="*/ 105 w 323"/>
                <a:gd name="T17" fmla="*/ 170 h 473"/>
                <a:gd name="T18" fmla="*/ 103 w 323"/>
                <a:gd name="T19" fmla="*/ 134 h 473"/>
                <a:gd name="T20" fmla="*/ 122 w 323"/>
                <a:gd name="T21" fmla="*/ 105 h 473"/>
                <a:gd name="T22" fmla="*/ 152 w 323"/>
                <a:gd name="T23" fmla="*/ 115 h 473"/>
                <a:gd name="T24" fmla="*/ 155 w 323"/>
                <a:gd name="T25" fmla="*/ 130 h 473"/>
                <a:gd name="T26" fmla="*/ 165 w 323"/>
                <a:gd name="T27" fmla="*/ 140 h 473"/>
                <a:gd name="T28" fmla="*/ 177 w 323"/>
                <a:gd name="T29" fmla="*/ 133 h 473"/>
                <a:gd name="T30" fmla="*/ 198 w 323"/>
                <a:gd name="T31" fmla="*/ 85 h 473"/>
                <a:gd name="T32" fmla="*/ 217 w 323"/>
                <a:gd name="T33" fmla="*/ 36 h 473"/>
                <a:gd name="T34" fmla="*/ 257 w 323"/>
                <a:gd name="T35" fmla="*/ 4 h 473"/>
                <a:gd name="T36" fmla="*/ 301 w 323"/>
                <a:gd name="T37" fmla="*/ 24 h 473"/>
                <a:gd name="T38" fmla="*/ 292 w 323"/>
                <a:gd name="T39" fmla="*/ 74 h 473"/>
                <a:gd name="T40" fmla="*/ 246 w 323"/>
                <a:gd name="T41" fmla="*/ 136 h 473"/>
                <a:gd name="T42" fmla="*/ 238 w 323"/>
                <a:gd name="T43" fmla="*/ 148 h 473"/>
                <a:gd name="T44" fmla="*/ 254 w 323"/>
                <a:gd name="T45" fmla="*/ 164 h 473"/>
                <a:gd name="T46" fmla="*/ 283 w 323"/>
                <a:gd name="T47" fmla="*/ 162 h 473"/>
                <a:gd name="T48" fmla="*/ 308 w 323"/>
                <a:gd name="T49" fmla="*/ 173 h 473"/>
                <a:gd name="T50" fmla="*/ 298 w 323"/>
                <a:gd name="T51" fmla="*/ 208 h 473"/>
                <a:gd name="T52" fmla="*/ 237 w 323"/>
                <a:gd name="T53" fmla="*/ 259 h 473"/>
                <a:gd name="T54" fmla="*/ 214 w 323"/>
                <a:gd name="T55" fmla="*/ 275 h 473"/>
                <a:gd name="T56" fmla="*/ 211 w 323"/>
                <a:gd name="T57" fmla="*/ 302 h 473"/>
                <a:gd name="T58" fmla="*/ 238 w 323"/>
                <a:gd name="T59" fmla="*/ 307 h 473"/>
                <a:gd name="T60" fmla="*/ 262 w 323"/>
                <a:gd name="T61" fmla="*/ 293 h 473"/>
                <a:gd name="T62" fmla="*/ 312 w 323"/>
                <a:gd name="T63" fmla="*/ 294 h 473"/>
                <a:gd name="T64" fmla="*/ 321 w 323"/>
                <a:gd name="T65" fmla="*/ 326 h 473"/>
                <a:gd name="T66" fmla="*/ 308 w 323"/>
                <a:gd name="T67" fmla="*/ 359 h 473"/>
                <a:gd name="T68" fmla="*/ 222 w 323"/>
                <a:gd name="T69" fmla="*/ 444 h 473"/>
                <a:gd name="T70" fmla="*/ 111 w 323"/>
                <a:gd name="T71" fmla="*/ 46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3" h="473">
                  <a:moveTo>
                    <a:pt x="111" y="466"/>
                  </a:moveTo>
                  <a:cubicBezTo>
                    <a:pt x="42" y="433"/>
                    <a:pt x="15" y="356"/>
                    <a:pt x="5" y="284"/>
                  </a:cubicBezTo>
                  <a:cubicBezTo>
                    <a:pt x="4" y="271"/>
                    <a:pt x="0" y="259"/>
                    <a:pt x="4" y="248"/>
                  </a:cubicBezTo>
                  <a:cubicBezTo>
                    <a:pt x="8" y="236"/>
                    <a:pt x="20" y="227"/>
                    <a:pt x="32" y="230"/>
                  </a:cubicBezTo>
                  <a:cubicBezTo>
                    <a:pt x="41" y="233"/>
                    <a:pt x="47" y="242"/>
                    <a:pt x="53" y="250"/>
                  </a:cubicBezTo>
                  <a:cubicBezTo>
                    <a:pt x="62" y="260"/>
                    <a:pt x="73" y="268"/>
                    <a:pt x="86" y="272"/>
                  </a:cubicBezTo>
                  <a:cubicBezTo>
                    <a:pt x="94" y="275"/>
                    <a:pt x="104" y="276"/>
                    <a:pt x="111" y="270"/>
                  </a:cubicBezTo>
                  <a:cubicBezTo>
                    <a:pt x="120" y="263"/>
                    <a:pt x="119" y="248"/>
                    <a:pt x="117" y="236"/>
                  </a:cubicBezTo>
                  <a:cubicBezTo>
                    <a:pt x="113" y="214"/>
                    <a:pt x="109" y="192"/>
                    <a:pt x="105" y="170"/>
                  </a:cubicBezTo>
                  <a:cubicBezTo>
                    <a:pt x="103" y="158"/>
                    <a:pt x="101" y="146"/>
                    <a:pt x="103" y="134"/>
                  </a:cubicBezTo>
                  <a:cubicBezTo>
                    <a:pt x="105" y="122"/>
                    <a:pt x="111" y="110"/>
                    <a:pt x="122" y="105"/>
                  </a:cubicBezTo>
                  <a:cubicBezTo>
                    <a:pt x="133" y="100"/>
                    <a:pt x="148" y="104"/>
                    <a:pt x="152" y="115"/>
                  </a:cubicBezTo>
                  <a:cubicBezTo>
                    <a:pt x="154" y="120"/>
                    <a:pt x="154" y="125"/>
                    <a:pt x="155" y="130"/>
                  </a:cubicBezTo>
                  <a:cubicBezTo>
                    <a:pt x="156" y="135"/>
                    <a:pt x="160" y="140"/>
                    <a:pt x="165" y="140"/>
                  </a:cubicBezTo>
                  <a:cubicBezTo>
                    <a:pt x="170" y="141"/>
                    <a:pt x="174" y="137"/>
                    <a:pt x="177" y="133"/>
                  </a:cubicBezTo>
                  <a:cubicBezTo>
                    <a:pt x="187" y="119"/>
                    <a:pt x="193" y="102"/>
                    <a:pt x="198" y="85"/>
                  </a:cubicBezTo>
                  <a:cubicBezTo>
                    <a:pt x="203" y="68"/>
                    <a:pt x="208" y="51"/>
                    <a:pt x="217" y="36"/>
                  </a:cubicBezTo>
                  <a:cubicBezTo>
                    <a:pt x="226" y="21"/>
                    <a:pt x="240" y="8"/>
                    <a:pt x="257" y="4"/>
                  </a:cubicBezTo>
                  <a:cubicBezTo>
                    <a:pt x="273" y="0"/>
                    <a:pt x="293" y="8"/>
                    <a:pt x="301" y="24"/>
                  </a:cubicBezTo>
                  <a:cubicBezTo>
                    <a:pt x="308" y="40"/>
                    <a:pt x="301" y="59"/>
                    <a:pt x="292" y="74"/>
                  </a:cubicBezTo>
                  <a:cubicBezTo>
                    <a:pt x="280" y="97"/>
                    <a:pt x="264" y="118"/>
                    <a:pt x="246" y="136"/>
                  </a:cubicBezTo>
                  <a:cubicBezTo>
                    <a:pt x="243" y="139"/>
                    <a:pt x="239" y="143"/>
                    <a:pt x="238" y="148"/>
                  </a:cubicBezTo>
                  <a:cubicBezTo>
                    <a:pt x="237" y="156"/>
                    <a:pt x="246" y="163"/>
                    <a:pt x="254" y="164"/>
                  </a:cubicBezTo>
                  <a:cubicBezTo>
                    <a:pt x="264" y="165"/>
                    <a:pt x="273" y="163"/>
                    <a:pt x="283" y="162"/>
                  </a:cubicBezTo>
                  <a:cubicBezTo>
                    <a:pt x="292" y="162"/>
                    <a:pt x="303" y="164"/>
                    <a:pt x="308" y="173"/>
                  </a:cubicBezTo>
                  <a:cubicBezTo>
                    <a:pt x="315" y="184"/>
                    <a:pt x="307" y="198"/>
                    <a:pt x="298" y="208"/>
                  </a:cubicBezTo>
                  <a:cubicBezTo>
                    <a:pt x="281" y="229"/>
                    <a:pt x="260" y="246"/>
                    <a:pt x="237" y="259"/>
                  </a:cubicBezTo>
                  <a:cubicBezTo>
                    <a:pt x="229" y="264"/>
                    <a:pt x="220" y="268"/>
                    <a:pt x="214" y="275"/>
                  </a:cubicBezTo>
                  <a:cubicBezTo>
                    <a:pt x="208" y="283"/>
                    <a:pt x="206" y="294"/>
                    <a:pt x="211" y="302"/>
                  </a:cubicBezTo>
                  <a:cubicBezTo>
                    <a:pt x="217" y="310"/>
                    <a:pt x="229" y="310"/>
                    <a:pt x="238" y="307"/>
                  </a:cubicBezTo>
                  <a:cubicBezTo>
                    <a:pt x="246" y="304"/>
                    <a:pt x="254" y="297"/>
                    <a:pt x="262" y="293"/>
                  </a:cubicBezTo>
                  <a:cubicBezTo>
                    <a:pt x="277" y="284"/>
                    <a:pt x="299" y="281"/>
                    <a:pt x="312" y="294"/>
                  </a:cubicBezTo>
                  <a:cubicBezTo>
                    <a:pt x="320" y="302"/>
                    <a:pt x="323" y="315"/>
                    <a:pt x="321" y="326"/>
                  </a:cubicBezTo>
                  <a:cubicBezTo>
                    <a:pt x="320" y="338"/>
                    <a:pt x="314" y="349"/>
                    <a:pt x="308" y="359"/>
                  </a:cubicBezTo>
                  <a:cubicBezTo>
                    <a:pt x="287" y="394"/>
                    <a:pt x="258" y="425"/>
                    <a:pt x="222" y="444"/>
                  </a:cubicBezTo>
                  <a:cubicBezTo>
                    <a:pt x="186" y="464"/>
                    <a:pt x="151" y="473"/>
                    <a:pt x="111" y="466"/>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16CE7F70-9E80-46FF-9BB3-7BAA90576561}"/>
                </a:ext>
              </a:extLst>
            </p:cNvPr>
            <p:cNvSpPr>
              <a:spLocks/>
            </p:cNvSpPr>
            <p:nvPr/>
          </p:nvSpPr>
          <p:spPr bwMode="auto">
            <a:xfrm>
              <a:off x="2622" y="3068"/>
              <a:ext cx="377" cy="969"/>
            </a:xfrm>
            <a:custGeom>
              <a:avLst/>
              <a:gdLst>
                <a:gd name="T0" fmla="*/ 0 w 159"/>
                <a:gd name="T1" fmla="*/ 408 h 408"/>
                <a:gd name="T2" fmla="*/ 23 w 159"/>
                <a:gd name="T3" fmla="*/ 286 h 408"/>
                <a:gd name="T4" fmla="*/ 31 w 159"/>
                <a:gd name="T5" fmla="*/ 254 h 408"/>
                <a:gd name="T6" fmla="*/ 39 w 159"/>
                <a:gd name="T7" fmla="*/ 223 h 408"/>
                <a:gd name="T8" fmla="*/ 60 w 159"/>
                <a:gd name="T9" fmla="*/ 167 h 408"/>
                <a:gd name="T10" fmla="*/ 83 w 159"/>
                <a:gd name="T11" fmla="*/ 118 h 408"/>
                <a:gd name="T12" fmla="*/ 105 w 159"/>
                <a:gd name="T13" fmla="*/ 76 h 408"/>
                <a:gd name="T14" fmla="*/ 142 w 159"/>
                <a:gd name="T15" fmla="*/ 19 h 408"/>
                <a:gd name="T16" fmla="*/ 154 w 159"/>
                <a:gd name="T17" fmla="*/ 5 h 408"/>
                <a:gd name="T18" fmla="*/ 157 w 159"/>
                <a:gd name="T19" fmla="*/ 1 h 408"/>
                <a:gd name="T20" fmla="*/ 159 w 159"/>
                <a:gd name="T21" fmla="*/ 0 h 408"/>
                <a:gd name="T22" fmla="*/ 158 w 159"/>
                <a:gd name="T23" fmla="*/ 2 h 408"/>
                <a:gd name="T24" fmla="*/ 155 w 159"/>
                <a:gd name="T25" fmla="*/ 5 h 408"/>
                <a:gd name="T26" fmla="*/ 143 w 159"/>
                <a:gd name="T27" fmla="*/ 20 h 408"/>
                <a:gd name="T28" fmla="*/ 106 w 159"/>
                <a:gd name="T29" fmla="*/ 77 h 408"/>
                <a:gd name="T30" fmla="*/ 84 w 159"/>
                <a:gd name="T31" fmla="*/ 119 h 408"/>
                <a:gd name="T32" fmla="*/ 62 w 159"/>
                <a:gd name="T33" fmla="*/ 168 h 408"/>
                <a:gd name="T34" fmla="*/ 41 w 159"/>
                <a:gd name="T35" fmla="*/ 224 h 408"/>
                <a:gd name="T36" fmla="*/ 33 w 159"/>
                <a:gd name="T37" fmla="*/ 254 h 408"/>
                <a:gd name="T38" fmla="*/ 25 w 159"/>
                <a:gd name="T39" fmla="*/ 286 h 408"/>
                <a:gd name="T40" fmla="*/ 2 w 159"/>
                <a:gd name="T41" fmla="*/ 408 h 408"/>
                <a:gd name="T42" fmla="*/ 0 w 159"/>
                <a:gd name="T43"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408">
                  <a:moveTo>
                    <a:pt x="0" y="408"/>
                  </a:moveTo>
                  <a:cubicBezTo>
                    <a:pt x="5" y="370"/>
                    <a:pt x="13" y="328"/>
                    <a:pt x="23" y="286"/>
                  </a:cubicBezTo>
                  <a:cubicBezTo>
                    <a:pt x="26" y="275"/>
                    <a:pt x="28" y="264"/>
                    <a:pt x="31" y="254"/>
                  </a:cubicBezTo>
                  <a:cubicBezTo>
                    <a:pt x="33" y="243"/>
                    <a:pt x="36" y="233"/>
                    <a:pt x="39" y="223"/>
                  </a:cubicBezTo>
                  <a:cubicBezTo>
                    <a:pt x="45" y="203"/>
                    <a:pt x="52" y="185"/>
                    <a:pt x="60" y="167"/>
                  </a:cubicBezTo>
                  <a:cubicBezTo>
                    <a:pt x="68" y="149"/>
                    <a:pt x="75" y="133"/>
                    <a:pt x="83" y="118"/>
                  </a:cubicBezTo>
                  <a:cubicBezTo>
                    <a:pt x="90" y="103"/>
                    <a:pt x="97" y="89"/>
                    <a:pt x="105" y="76"/>
                  </a:cubicBezTo>
                  <a:cubicBezTo>
                    <a:pt x="119" y="51"/>
                    <a:pt x="132" y="32"/>
                    <a:pt x="142" y="19"/>
                  </a:cubicBezTo>
                  <a:cubicBezTo>
                    <a:pt x="147" y="13"/>
                    <a:pt x="152" y="8"/>
                    <a:pt x="154" y="5"/>
                  </a:cubicBezTo>
                  <a:cubicBezTo>
                    <a:pt x="156" y="4"/>
                    <a:pt x="157" y="2"/>
                    <a:pt x="157" y="1"/>
                  </a:cubicBezTo>
                  <a:cubicBezTo>
                    <a:pt x="158" y="1"/>
                    <a:pt x="159" y="0"/>
                    <a:pt x="159" y="0"/>
                  </a:cubicBezTo>
                  <a:cubicBezTo>
                    <a:pt x="159" y="0"/>
                    <a:pt x="158" y="1"/>
                    <a:pt x="158" y="2"/>
                  </a:cubicBezTo>
                  <a:cubicBezTo>
                    <a:pt x="157" y="3"/>
                    <a:pt x="156" y="4"/>
                    <a:pt x="155" y="5"/>
                  </a:cubicBezTo>
                  <a:cubicBezTo>
                    <a:pt x="152" y="9"/>
                    <a:pt x="148" y="13"/>
                    <a:pt x="143" y="20"/>
                  </a:cubicBezTo>
                  <a:cubicBezTo>
                    <a:pt x="133" y="33"/>
                    <a:pt x="120" y="52"/>
                    <a:pt x="106" y="77"/>
                  </a:cubicBezTo>
                  <a:cubicBezTo>
                    <a:pt x="99" y="89"/>
                    <a:pt x="92" y="103"/>
                    <a:pt x="84" y="119"/>
                  </a:cubicBezTo>
                  <a:cubicBezTo>
                    <a:pt x="77" y="134"/>
                    <a:pt x="69" y="150"/>
                    <a:pt x="62" y="168"/>
                  </a:cubicBezTo>
                  <a:cubicBezTo>
                    <a:pt x="54" y="185"/>
                    <a:pt x="47" y="204"/>
                    <a:pt x="41" y="224"/>
                  </a:cubicBezTo>
                  <a:cubicBezTo>
                    <a:pt x="38" y="234"/>
                    <a:pt x="36" y="244"/>
                    <a:pt x="33" y="254"/>
                  </a:cubicBezTo>
                  <a:cubicBezTo>
                    <a:pt x="31" y="265"/>
                    <a:pt x="28" y="275"/>
                    <a:pt x="25" y="286"/>
                  </a:cubicBezTo>
                  <a:cubicBezTo>
                    <a:pt x="15" y="329"/>
                    <a:pt x="7" y="370"/>
                    <a:pt x="2" y="408"/>
                  </a:cubicBezTo>
                  <a:cubicBezTo>
                    <a:pt x="0" y="408"/>
                    <a:pt x="0" y="408"/>
                    <a:pt x="0" y="40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3D57E5F5-E299-42E6-8100-CE7E95379456}"/>
                </a:ext>
              </a:extLst>
            </p:cNvPr>
            <p:cNvSpPr>
              <a:spLocks/>
            </p:cNvSpPr>
            <p:nvPr/>
          </p:nvSpPr>
          <p:spPr bwMode="auto">
            <a:xfrm>
              <a:off x="2622" y="3294"/>
              <a:ext cx="95" cy="303"/>
            </a:xfrm>
            <a:custGeom>
              <a:avLst/>
              <a:gdLst>
                <a:gd name="T0" fmla="*/ 40 w 40"/>
                <a:gd name="T1" fmla="*/ 128 h 128"/>
                <a:gd name="T2" fmla="*/ 38 w 40"/>
                <a:gd name="T3" fmla="*/ 123 h 128"/>
                <a:gd name="T4" fmla="*/ 33 w 40"/>
                <a:gd name="T5" fmla="*/ 109 h 128"/>
                <a:gd name="T6" fmla="*/ 20 w 40"/>
                <a:gd name="T7" fmla="*/ 64 h 128"/>
                <a:gd name="T8" fmla="*/ 6 w 40"/>
                <a:gd name="T9" fmla="*/ 18 h 128"/>
                <a:gd name="T10" fmla="*/ 2 w 40"/>
                <a:gd name="T11" fmla="*/ 5 h 128"/>
                <a:gd name="T12" fmla="*/ 0 w 40"/>
                <a:gd name="T13" fmla="*/ 0 h 128"/>
                <a:gd name="T14" fmla="*/ 2 w 40"/>
                <a:gd name="T15" fmla="*/ 4 h 128"/>
                <a:gd name="T16" fmla="*/ 8 w 40"/>
                <a:gd name="T17" fmla="*/ 18 h 128"/>
                <a:gd name="T18" fmla="*/ 22 w 40"/>
                <a:gd name="T19" fmla="*/ 63 h 128"/>
                <a:gd name="T20" fmla="*/ 35 w 40"/>
                <a:gd name="T21" fmla="*/ 109 h 128"/>
                <a:gd name="T22" fmla="*/ 38 w 40"/>
                <a:gd name="T23" fmla="*/ 123 h 128"/>
                <a:gd name="T24" fmla="*/ 40 w 40"/>
                <a:gd name="T2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8">
                  <a:moveTo>
                    <a:pt x="40" y="128"/>
                  </a:moveTo>
                  <a:cubicBezTo>
                    <a:pt x="39" y="128"/>
                    <a:pt x="39" y="126"/>
                    <a:pt x="38" y="123"/>
                  </a:cubicBezTo>
                  <a:cubicBezTo>
                    <a:pt x="36" y="120"/>
                    <a:pt x="35" y="115"/>
                    <a:pt x="33" y="109"/>
                  </a:cubicBezTo>
                  <a:cubicBezTo>
                    <a:pt x="29" y="98"/>
                    <a:pt x="25" y="82"/>
                    <a:pt x="20" y="64"/>
                  </a:cubicBezTo>
                  <a:cubicBezTo>
                    <a:pt x="15" y="46"/>
                    <a:pt x="10" y="30"/>
                    <a:pt x="6" y="18"/>
                  </a:cubicBezTo>
                  <a:cubicBezTo>
                    <a:pt x="4" y="13"/>
                    <a:pt x="3" y="8"/>
                    <a:pt x="2" y="5"/>
                  </a:cubicBezTo>
                  <a:cubicBezTo>
                    <a:pt x="0" y="1"/>
                    <a:pt x="0" y="0"/>
                    <a:pt x="0" y="0"/>
                  </a:cubicBezTo>
                  <a:cubicBezTo>
                    <a:pt x="0" y="0"/>
                    <a:pt x="1" y="1"/>
                    <a:pt x="2" y="4"/>
                  </a:cubicBezTo>
                  <a:cubicBezTo>
                    <a:pt x="4" y="7"/>
                    <a:pt x="6" y="12"/>
                    <a:pt x="8" y="18"/>
                  </a:cubicBezTo>
                  <a:cubicBezTo>
                    <a:pt x="12" y="29"/>
                    <a:pt x="17" y="45"/>
                    <a:pt x="22" y="63"/>
                  </a:cubicBezTo>
                  <a:cubicBezTo>
                    <a:pt x="27" y="81"/>
                    <a:pt x="31" y="97"/>
                    <a:pt x="35" y="109"/>
                  </a:cubicBezTo>
                  <a:cubicBezTo>
                    <a:pt x="36" y="114"/>
                    <a:pt x="37" y="119"/>
                    <a:pt x="38" y="123"/>
                  </a:cubicBezTo>
                  <a:cubicBezTo>
                    <a:pt x="39" y="126"/>
                    <a:pt x="40" y="128"/>
                    <a:pt x="40" y="12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C4DA9EB3-8ED1-415F-BEC2-366678C7099A}"/>
                </a:ext>
              </a:extLst>
            </p:cNvPr>
            <p:cNvSpPr>
              <a:spLocks/>
            </p:cNvSpPr>
            <p:nvPr/>
          </p:nvSpPr>
          <p:spPr bwMode="auto">
            <a:xfrm>
              <a:off x="2717" y="3467"/>
              <a:ext cx="351" cy="130"/>
            </a:xfrm>
            <a:custGeom>
              <a:avLst/>
              <a:gdLst>
                <a:gd name="T0" fmla="*/ 148 w 148"/>
                <a:gd name="T1" fmla="*/ 0 h 55"/>
                <a:gd name="T2" fmla="*/ 142 w 148"/>
                <a:gd name="T3" fmla="*/ 2 h 55"/>
                <a:gd name="T4" fmla="*/ 126 w 148"/>
                <a:gd name="T5" fmla="*/ 7 h 55"/>
                <a:gd name="T6" fmla="*/ 73 w 148"/>
                <a:gd name="T7" fmla="*/ 24 h 55"/>
                <a:gd name="T8" fmla="*/ 21 w 148"/>
                <a:gd name="T9" fmla="*/ 45 h 55"/>
                <a:gd name="T10" fmla="*/ 5 w 148"/>
                <a:gd name="T11" fmla="*/ 52 h 55"/>
                <a:gd name="T12" fmla="*/ 0 w 148"/>
                <a:gd name="T13" fmla="*/ 55 h 55"/>
                <a:gd name="T14" fmla="*/ 5 w 148"/>
                <a:gd name="T15" fmla="*/ 52 h 55"/>
                <a:gd name="T16" fmla="*/ 20 w 148"/>
                <a:gd name="T17" fmla="*/ 44 h 55"/>
                <a:gd name="T18" fmla="*/ 72 w 148"/>
                <a:gd name="T19" fmla="*/ 22 h 55"/>
                <a:gd name="T20" fmla="*/ 125 w 148"/>
                <a:gd name="T21" fmla="*/ 5 h 55"/>
                <a:gd name="T22" fmla="*/ 142 w 148"/>
                <a:gd name="T23" fmla="*/ 1 h 55"/>
                <a:gd name="T24" fmla="*/ 148 w 148"/>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55">
                  <a:moveTo>
                    <a:pt x="148" y="0"/>
                  </a:moveTo>
                  <a:cubicBezTo>
                    <a:pt x="148" y="0"/>
                    <a:pt x="146" y="1"/>
                    <a:pt x="142" y="2"/>
                  </a:cubicBezTo>
                  <a:cubicBezTo>
                    <a:pt x="138" y="3"/>
                    <a:pt x="133" y="5"/>
                    <a:pt x="126" y="7"/>
                  </a:cubicBezTo>
                  <a:cubicBezTo>
                    <a:pt x="112" y="10"/>
                    <a:pt x="93" y="16"/>
                    <a:pt x="73" y="24"/>
                  </a:cubicBezTo>
                  <a:cubicBezTo>
                    <a:pt x="52" y="32"/>
                    <a:pt x="34" y="39"/>
                    <a:pt x="21" y="45"/>
                  </a:cubicBezTo>
                  <a:cubicBezTo>
                    <a:pt x="14" y="48"/>
                    <a:pt x="9" y="51"/>
                    <a:pt x="5" y="52"/>
                  </a:cubicBezTo>
                  <a:cubicBezTo>
                    <a:pt x="2" y="54"/>
                    <a:pt x="0" y="55"/>
                    <a:pt x="0" y="55"/>
                  </a:cubicBezTo>
                  <a:cubicBezTo>
                    <a:pt x="0" y="55"/>
                    <a:pt x="1" y="54"/>
                    <a:pt x="5" y="52"/>
                  </a:cubicBezTo>
                  <a:cubicBezTo>
                    <a:pt x="8" y="50"/>
                    <a:pt x="14" y="47"/>
                    <a:pt x="20" y="44"/>
                  </a:cubicBezTo>
                  <a:cubicBezTo>
                    <a:pt x="33" y="38"/>
                    <a:pt x="51" y="30"/>
                    <a:pt x="72" y="22"/>
                  </a:cubicBezTo>
                  <a:cubicBezTo>
                    <a:pt x="92" y="14"/>
                    <a:pt x="111" y="9"/>
                    <a:pt x="125" y="5"/>
                  </a:cubicBezTo>
                  <a:cubicBezTo>
                    <a:pt x="132" y="3"/>
                    <a:pt x="138" y="2"/>
                    <a:pt x="142" y="1"/>
                  </a:cubicBezTo>
                  <a:cubicBezTo>
                    <a:pt x="146" y="0"/>
                    <a:pt x="148" y="0"/>
                    <a:pt x="148"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E4294955-8F75-4B60-ACE3-25EF4A193160}"/>
                </a:ext>
              </a:extLst>
            </p:cNvPr>
            <p:cNvSpPr>
              <a:spLocks/>
            </p:cNvSpPr>
            <p:nvPr/>
          </p:nvSpPr>
          <p:spPr bwMode="auto">
            <a:xfrm>
              <a:off x="2363" y="3595"/>
              <a:ext cx="264" cy="435"/>
            </a:xfrm>
            <a:custGeom>
              <a:avLst/>
              <a:gdLst>
                <a:gd name="T0" fmla="*/ 111 w 111"/>
                <a:gd name="T1" fmla="*/ 183 h 183"/>
                <a:gd name="T2" fmla="*/ 109 w 111"/>
                <a:gd name="T3" fmla="*/ 181 h 183"/>
                <a:gd name="T4" fmla="*/ 106 w 111"/>
                <a:gd name="T5" fmla="*/ 176 h 183"/>
                <a:gd name="T6" fmla="*/ 93 w 111"/>
                <a:gd name="T7" fmla="*/ 157 h 183"/>
                <a:gd name="T8" fmla="*/ 55 w 111"/>
                <a:gd name="T9" fmla="*/ 92 h 183"/>
                <a:gd name="T10" fmla="*/ 16 w 111"/>
                <a:gd name="T11" fmla="*/ 27 h 183"/>
                <a:gd name="T12" fmla="*/ 4 w 111"/>
                <a:gd name="T13" fmla="*/ 7 h 183"/>
                <a:gd name="T14" fmla="*/ 1 w 111"/>
                <a:gd name="T15" fmla="*/ 2 h 183"/>
                <a:gd name="T16" fmla="*/ 0 w 111"/>
                <a:gd name="T17" fmla="*/ 0 h 183"/>
                <a:gd name="T18" fmla="*/ 2 w 111"/>
                <a:gd name="T19" fmla="*/ 2 h 183"/>
                <a:gd name="T20" fmla="*/ 5 w 111"/>
                <a:gd name="T21" fmla="*/ 7 h 183"/>
                <a:gd name="T22" fmla="*/ 18 w 111"/>
                <a:gd name="T23" fmla="*/ 26 h 183"/>
                <a:gd name="T24" fmla="*/ 56 w 111"/>
                <a:gd name="T25" fmla="*/ 91 h 183"/>
                <a:gd name="T26" fmla="*/ 95 w 111"/>
                <a:gd name="T27" fmla="*/ 156 h 183"/>
                <a:gd name="T28" fmla="*/ 106 w 111"/>
                <a:gd name="T29" fmla="*/ 175 h 183"/>
                <a:gd name="T30" fmla="*/ 110 w 111"/>
                <a:gd name="T31" fmla="*/ 181 h 183"/>
                <a:gd name="T32" fmla="*/ 111 w 111"/>
                <a:gd name="T3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83">
                  <a:moveTo>
                    <a:pt x="111" y="183"/>
                  </a:moveTo>
                  <a:cubicBezTo>
                    <a:pt x="111" y="183"/>
                    <a:pt x="110" y="182"/>
                    <a:pt x="109" y="181"/>
                  </a:cubicBezTo>
                  <a:cubicBezTo>
                    <a:pt x="108" y="180"/>
                    <a:pt x="107" y="178"/>
                    <a:pt x="106" y="176"/>
                  </a:cubicBezTo>
                  <a:cubicBezTo>
                    <a:pt x="103" y="171"/>
                    <a:pt x="98" y="165"/>
                    <a:pt x="93" y="157"/>
                  </a:cubicBezTo>
                  <a:cubicBezTo>
                    <a:pt x="83" y="140"/>
                    <a:pt x="69" y="117"/>
                    <a:pt x="55" y="92"/>
                  </a:cubicBezTo>
                  <a:cubicBezTo>
                    <a:pt x="40" y="66"/>
                    <a:pt x="26" y="43"/>
                    <a:pt x="16" y="27"/>
                  </a:cubicBezTo>
                  <a:cubicBezTo>
                    <a:pt x="12" y="19"/>
                    <a:pt x="7" y="12"/>
                    <a:pt x="4" y="7"/>
                  </a:cubicBezTo>
                  <a:cubicBezTo>
                    <a:pt x="3" y="5"/>
                    <a:pt x="2" y="3"/>
                    <a:pt x="1" y="2"/>
                  </a:cubicBezTo>
                  <a:cubicBezTo>
                    <a:pt x="1" y="1"/>
                    <a:pt x="0" y="0"/>
                    <a:pt x="0" y="0"/>
                  </a:cubicBezTo>
                  <a:cubicBezTo>
                    <a:pt x="0" y="0"/>
                    <a:pt x="1" y="0"/>
                    <a:pt x="2" y="2"/>
                  </a:cubicBezTo>
                  <a:cubicBezTo>
                    <a:pt x="3" y="3"/>
                    <a:pt x="4" y="5"/>
                    <a:pt x="5" y="7"/>
                  </a:cubicBezTo>
                  <a:cubicBezTo>
                    <a:pt x="8" y="11"/>
                    <a:pt x="13" y="18"/>
                    <a:pt x="18" y="26"/>
                  </a:cubicBezTo>
                  <a:cubicBezTo>
                    <a:pt x="28" y="42"/>
                    <a:pt x="42" y="65"/>
                    <a:pt x="56" y="91"/>
                  </a:cubicBezTo>
                  <a:cubicBezTo>
                    <a:pt x="71" y="116"/>
                    <a:pt x="85" y="139"/>
                    <a:pt x="95" y="156"/>
                  </a:cubicBezTo>
                  <a:cubicBezTo>
                    <a:pt x="99" y="164"/>
                    <a:pt x="103" y="171"/>
                    <a:pt x="106" y="175"/>
                  </a:cubicBezTo>
                  <a:cubicBezTo>
                    <a:pt x="108" y="178"/>
                    <a:pt x="109" y="179"/>
                    <a:pt x="110" y="181"/>
                  </a:cubicBezTo>
                  <a:cubicBezTo>
                    <a:pt x="110" y="182"/>
                    <a:pt x="111" y="183"/>
                    <a:pt x="111" y="183"/>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903D304B-250C-483D-A6C2-6906D2DEE9F1}"/>
                </a:ext>
              </a:extLst>
            </p:cNvPr>
            <p:cNvSpPr>
              <a:spLocks/>
            </p:cNvSpPr>
            <p:nvPr/>
          </p:nvSpPr>
          <p:spPr bwMode="auto">
            <a:xfrm>
              <a:off x="2627" y="3790"/>
              <a:ext cx="456" cy="240"/>
            </a:xfrm>
            <a:custGeom>
              <a:avLst/>
              <a:gdLst>
                <a:gd name="T0" fmla="*/ 192 w 192"/>
                <a:gd name="T1" fmla="*/ 1 h 101"/>
                <a:gd name="T2" fmla="*/ 190 w 192"/>
                <a:gd name="T3" fmla="*/ 2 h 101"/>
                <a:gd name="T4" fmla="*/ 185 w 192"/>
                <a:gd name="T5" fmla="*/ 5 h 101"/>
                <a:gd name="T6" fmla="*/ 164 w 192"/>
                <a:gd name="T7" fmla="*/ 15 h 101"/>
                <a:gd name="T8" fmla="*/ 97 w 192"/>
                <a:gd name="T9" fmla="*/ 52 h 101"/>
                <a:gd name="T10" fmla="*/ 28 w 192"/>
                <a:gd name="T11" fmla="*/ 87 h 101"/>
                <a:gd name="T12" fmla="*/ 7 w 192"/>
                <a:gd name="T13" fmla="*/ 97 h 101"/>
                <a:gd name="T14" fmla="*/ 2 w 192"/>
                <a:gd name="T15" fmla="*/ 100 h 101"/>
                <a:gd name="T16" fmla="*/ 0 w 192"/>
                <a:gd name="T17" fmla="*/ 101 h 101"/>
                <a:gd name="T18" fmla="*/ 2 w 192"/>
                <a:gd name="T19" fmla="*/ 100 h 101"/>
                <a:gd name="T20" fmla="*/ 7 w 192"/>
                <a:gd name="T21" fmla="*/ 97 h 101"/>
                <a:gd name="T22" fmla="*/ 28 w 192"/>
                <a:gd name="T23" fmla="*/ 86 h 101"/>
                <a:gd name="T24" fmla="*/ 95 w 192"/>
                <a:gd name="T25" fmla="*/ 50 h 101"/>
                <a:gd name="T26" fmla="*/ 164 w 192"/>
                <a:gd name="T27" fmla="*/ 14 h 101"/>
                <a:gd name="T28" fmla="*/ 185 w 192"/>
                <a:gd name="T29" fmla="*/ 4 h 101"/>
                <a:gd name="T30" fmla="*/ 190 w 192"/>
                <a:gd name="T31" fmla="*/ 1 h 101"/>
                <a:gd name="T32" fmla="*/ 192 w 192"/>
                <a:gd name="T33" fmla="*/ 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01">
                  <a:moveTo>
                    <a:pt x="192" y="1"/>
                  </a:moveTo>
                  <a:cubicBezTo>
                    <a:pt x="192" y="1"/>
                    <a:pt x="192" y="1"/>
                    <a:pt x="190" y="2"/>
                  </a:cubicBezTo>
                  <a:cubicBezTo>
                    <a:pt x="189" y="2"/>
                    <a:pt x="187" y="3"/>
                    <a:pt x="185" y="5"/>
                  </a:cubicBezTo>
                  <a:cubicBezTo>
                    <a:pt x="180" y="7"/>
                    <a:pt x="173" y="11"/>
                    <a:pt x="164" y="15"/>
                  </a:cubicBezTo>
                  <a:cubicBezTo>
                    <a:pt x="147" y="25"/>
                    <a:pt x="123" y="37"/>
                    <a:pt x="97" y="52"/>
                  </a:cubicBezTo>
                  <a:cubicBezTo>
                    <a:pt x="70" y="66"/>
                    <a:pt x="46" y="78"/>
                    <a:pt x="28" y="87"/>
                  </a:cubicBezTo>
                  <a:cubicBezTo>
                    <a:pt x="20" y="92"/>
                    <a:pt x="12" y="95"/>
                    <a:pt x="7" y="97"/>
                  </a:cubicBezTo>
                  <a:cubicBezTo>
                    <a:pt x="5" y="98"/>
                    <a:pt x="3" y="99"/>
                    <a:pt x="2" y="100"/>
                  </a:cubicBezTo>
                  <a:cubicBezTo>
                    <a:pt x="0" y="100"/>
                    <a:pt x="0" y="101"/>
                    <a:pt x="0" y="101"/>
                  </a:cubicBezTo>
                  <a:cubicBezTo>
                    <a:pt x="0" y="101"/>
                    <a:pt x="0" y="100"/>
                    <a:pt x="2" y="100"/>
                  </a:cubicBezTo>
                  <a:cubicBezTo>
                    <a:pt x="3" y="99"/>
                    <a:pt x="5" y="98"/>
                    <a:pt x="7" y="97"/>
                  </a:cubicBezTo>
                  <a:cubicBezTo>
                    <a:pt x="12" y="94"/>
                    <a:pt x="19" y="90"/>
                    <a:pt x="28" y="86"/>
                  </a:cubicBezTo>
                  <a:cubicBezTo>
                    <a:pt x="45" y="77"/>
                    <a:pt x="69" y="64"/>
                    <a:pt x="95" y="50"/>
                  </a:cubicBezTo>
                  <a:cubicBezTo>
                    <a:pt x="122" y="35"/>
                    <a:pt x="146" y="23"/>
                    <a:pt x="164" y="14"/>
                  </a:cubicBezTo>
                  <a:cubicBezTo>
                    <a:pt x="172" y="10"/>
                    <a:pt x="180" y="6"/>
                    <a:pt x="185" y="4"/>
                  </a:cubicBezTo>
                  <a:cubicBezTo>
                    <a:pt x="187" y="3"/>
                    <a:pt x="189" y="2"/>
                    <a:pt x="190" y="1"/>
                  </a:cubicBezTo>
                  <a:cubicBezTo>
                    <a:pt x="192" y="1"/>
                    <a:pt x="192" y="0"/>
                    <a:pt x="192"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FB114A70-2C77-4EAE-B7F4-55A81934FCCB}"/>
                </a:ext>
              </a:extLst>
            </p:cNvPr>
            <p:cNvSpPr>
              <a:spLocks/>
            </p:cNvSpPr>
            <p:nvPr/>
          </p:nvSpPr>
          <p:spPr bwMode="auto">
            <a:xfrm>
              <a:off x="1240" y="2069"/>
              <a:ext cx="1083" cy="2006"/>
            </a:xfrm>
            <a:custGeom>
              <a:avLst/>
              <a:gdLst>
                <a:gd name="T0" fmla="*/ 71 w 456"/>
                <a:gd name="T1" fmla="*/ 18 h 845"/>
                <a:gd name="T2" fmla="*/ 50 w 456"/>
                <a:gd name="T3" fmla="*/ 129 h 845"/>
                <a:gd name="T4" fmla="*/ 100 w 456"/>
                <a:gd name="T5" fmla="*/ 287 h 845"/>
                <a:gd name="T6" fmla="*/ 84 w 456"/>
                <a:gd name="T7" fmla="*/ 310 h 845"/>
                <a:gd name="T8" fmla="*/ 13 w 456"/>
                <a:gd name="T9" fmla="*/ 314 h 845"/>
                <a:gd name="T10" fmla="*/ 41 w 456"/>
                <a:gd name="T11" fmla="*/ 388 h 845"/>
                <a:gd name="T12" fmla="*/ 140 w 456"/>
                <a:gd name="T13" fmla="*/ 481 h 845"/>
                <a:gd name="T14" fmla="*/ 137 w 456"/>
                <a:gd name="T15" fmla="*/ 500 h 845"/>
                <a:gd name="T16" fmla="*/ 123 w 456"/>
                <a:gd name="T17" fmla="*/ 500 h 845"/>
                <a:gd name="T18" fmla="*/ 29 w 456"/>
                <a:gd name="T19" fmla="*/ 535 h 845"/>
                <a:gd name="T20" fmla="*/ 132 w 456"/>
                <a:gd name="T21" fmla="*/ 647 h 845"/>
                <a:gd name="T22" fmla="*/ 141 w 456"/>
                <a:gd name="T23" fmla="*/ 665 h 845"/>
                <a:gd name="T24" fmla="*/ 82 w 456"/>
                <a:gd name="T25" fmla="*/ 663 h 845"/>
                <a:gd name="T26" fmla="*/ 25 w 456"/>
                <a:gd name="T27" fmla="*/ 689 h 845"/>
                <a:gd name="T28" fmla="*/ 222 w 456"/>
                <a:gd name="T29" fmla="*/ 827 h 845"/>
                <a:gd name="T30" fmla="*/ 291 w 456"/>
                <a:gd name="T31" fmla="*/ 845 h 845"/>
                <a:gd name="T32" fmla="*/ 342 w 456"/>
                <a:gd name="T33" fmla="*/ 795 h 845"/>
                <a:gd name="T34" fmla="*/ 444 w 456"/>
                <a:gd name="T35" fmla="*/ 577 h 845"/>
                <a:gd name="T36" fmla="*/ 382 w 456"/>
                <a:gd name="T37" fmla="*/ 582 h 845"/>
                <a:gd name="T38" fmla="*/ 332 w 456"/>
                <a:gd name="T39" fmla="*/ 614 h 845"/>
                <a:gd name="T40" fmla="*/ 331 w 456"/>
                <a:gd name="T41" fmla="*/ 594 h 845"/>
                <a:gd name="T42" fmla="*/ 365 w 456"/>
                <a:gd name="T43" fmla="*/ 445 h 845"/>
                <a:gd name="T44" fmla="*/ 253 w 456"/>
                <a:gd name="T45" fmla="*/ 468 h 845"/>
                <a:gd name="T46" fmla="*/ 241 w 456"/>
                <a:gd name="T47" fmla="*/ 454 h 845"/>
                <a:gd name="T48" fmla="*/ 281 w 456"/>
                <a:gd name="T49" fmla="*/ 324 h 845"/>
                <a:gd name="T50" fmla="*/ 268 w 456"/>
                <a:gd name="T51" fmla="*/ 246 h 845"/>
                <a:gd name="T52" fmla="*/ 205 w 456"/>
                <a:gd name="T53" fmla="*/ 277 h 845"/>
                <a:gd name="T54" fmla="*/ 180 w 456"/>
                <a:gd name="T55" fmla="*/ 265 h 845"/>
                <a:gd name="T56" fmla="*/ 144 w 456"/>
                <a:gd name="T57" fmla="*/ 104 h 845"/>
                <a:gd name="T58" fmla="*/ 70 w 456"/>
                <a:gd name="T59" fmla="*/ 19 h 845"/>
                <a:gd name="T60" fmla="*/ 71 w 456"/>
                <a:gd name="T61" fmla="*/ 1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6" h="845">
                  <a:moveTo>
                    <a:pt x="71" y="18"/>
                  </a:moveTo>
                  <a:cubicBezTo>
                    <a:pt x="71" y="18"/>
                    <a:pt x="24" y="25"/>
                    <a:pt x="50" y="129"/>
                  </a:cubicBezTo>
                  <a:cubicBezTo>
                    <a:pt x="77" y="233"/>
                    <a:pt x="100" y="287"/>
                    <a:pt x="100" y="287"/>
                  </a:cubicBezTo>
                  <a:cubicBezTo>
                    <a:pt x="100" y="287"/>
                    <a:pt x="103" y="310"/>
                    <a:pt x="84" y="310"/>
                  </a:cubicBezTo>
                  <a:cubicBezTo>
                    <a:pt x="65" y="309"/>
                    <a:pt x="26" y="294"/>
                    <a:pt x="13" y="314"/>
                  </a:cubicBezTo>
                  <a:cubicBezTo>
                    <a:pt x="0" y="335"/>
                    <a:pt x="12" y="361"/>
                    <a:pt x="41" y="388"/>
                  </a:cubicBezTo>
                  <a:cubicBezTo>
                    <a:pt x="71" y="415"/>
                    <a:pt x="134" y="476"/>
                    <a:pt x="140" y="481"/>
                  </a:cubicBezTo>
                  <a:cubicBezTo>
                    <a:pt x="146" y="487"/>
                    <a:pt x="150" y="498"/>
                    <a:pt x="137" y="500"/>
                  </a:cubicBezTo>
                  <a:cubicBezTo>
                    <a:pt x="134" y="500"/>
                    <a:pt x="129" y="500"/>
                    <a:pt x="123" y="500"/>
                  </a:cubicBezTo>
                  <a:cubicBezTo>
                    <a:pt x="93" y="499"/>
                    <a:pt x="31" y="499"/>
                    <a:pt x="29" y="535"/>
                  </a:cubicBezTo>
                  <a:cubicBezTo>
                    <a:pt x="26" y="579"/>
                    <a:pt x="122" y="640"/>
                    <a:pt x="132" y="647"/>
                  </a:cubicBezTo>
                  <a:cubicBezTo>
                    <a:pt x="142" y="654"/>
                    <a:pt x="144" y="659"/>
                    <a:pt x="141" y="665"/>
                  </a:cubicBezTo>
                  <a:cubicBezTo>
                    <a:pt x="139" y="671"/>
                    <a:pt x="108" y="665"/>
                    <a:pt x="82" y="663"/>
                  </a:cubicBezTo>
                  <a:cubicBezTo>
                    <a:pt x="56" y="661"/>
                    <a:pt x="25" y="663"/>
                    <a:pt x="25" y="689"/>
                  </a:cubicBezTo>
                  <a:cubicBezTo>
                    <a:pt x="26" y="714"/>
                    <a:pt x="76" y="779"/>
                    <a:pt x="222" y="827"/>
                  </a:cubicBezTo>
                  <a:cubicBezTo>
                    <a:pt x="291" y="845"/>
                    <a:pt x="291" y="845"/>
                    <a:pt x="291" y="845"/>
                  </a:cubicBezTo>
                  <a:cubicBezTo>
                    <a:pt x="342" y="795"/>
                    <a:pt x="342" y="795"/>
                    <a:pt x="342" y="795"/>
                  </a:cubicBezTo>
                  <a:cubicBezTo>
                    <a:pt x="445" y="680"/>
                    <a:pt x="456" y="599"/>
                    <a:pt x="444" y="577"/>
                  </a:cubicBezTo>
                  <a:cubicBezTo>
                    <a:pt x="432" y="554"/>
                    <a:pt x="404" y="567"/>
                    <a:pt x="382" y="582"/>
                  </a:cubicBezTo>
                  <a:cubicBezTo>
                    <a:pt x="360" y="597"/>
                    <a:pt x="337" y="618"/>
                    <a:pt x="332" y="614"/>
                  </a:cubicBezTo>
                  <a:cubicBezTo>
                    <a:pt x="327" y="610"/>
                    <a:pt x="325" y="605"/>
                    <a:pt x="331" y="594"/>
                  </a:cubicBezTo>
                  <a:cubicBezTo>
                    <a:pt x="336" y="583"/>
                    <a:pt x="389" y="482"/>
                    <a:pt x="365" y="445"/>
                  </a:cubicBezTo>
                  <a:cubicBezTo>
                    <a:pt x="340" y="408"/>
                    <a:pt x="266" y="463"/>
                    <a:pt x="253" y="468"/>
                  </a:cubicBezTo>
                  <a:cubicBezTo>
                    <a:pt x="241" y="474"/>
                    <a:pt x="239" y="461"/>
                    <a:pt x="241" y="454"/>
                  </a:cubicBezTo>
                  <a:cubicBezTo>
                    <a:pt x="244" y="446"/>
                    <a:pt x="268" y="362"/>
                    <a:pt x="281" y="324"/>
                  </a:cubicBezTo>
                  <a:cubicBezTo>
                    <a:pt x="293" y="286"/>
                    <a:pt x="291" y="257"/>
                    <a:pt x="268" y="246"/>
                  </a:cubicBezTo>
                  <a:cubicBezTo>
                    <a:pt x="247" y="234"/>
                    <a:pt x="221" y="267"/>
                    <a:pt x="205" y="277"/>
                  </a:cubicBezTo>
                  <a:cubicBezTo>
                    <a:pt x="189" y="287"/>
                    <a:pt x="180" y="265"/>
                    <a:pt x="180" y="265"/>
                  </a:cubicBezTo>
                  <a:cubicBezTo>
                    <a:pt x="180" y="265"/>
                    <a:pt x="173" y="207"/>
                    <a:pt x="144" y="104"/>
                  </a:cubicBezTo>
                  <a:cubicBezTo>
                    <a:pt x="116" y="0"/>
                    <a:pt x="70" y="19"/>
                    <a:pt x="70" y="19"/>
                  </a:cubicBezTo>
                  <a:cubicBezTo>
                    <a:pt x="71" y="18"/>
                    <a:pt x="71" y="18"/>
                    <a:pt x="71" y="18"/>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AB0E59D2-1E05-4644-9D18-ABB9ECDA390E}"/>
                </a:ext>
              </a:extLst>
            </p:cNvPr>
            <p:cNvSpPr>
              <a:spLocks/>
            </p:cNvSpPr>
            <p:nvPr/>
          </p:nvSpPr>
          <p:spPr bwMode="auto">
            <a:xfrm>
              <a:off x="1465" y="2334"/>
              <a:ext cx="471" cy="1781"/>
            </a:xfrm>
            <a:custGeom>
              <a:avLst/>
              <a:gdLst>
                <a:gd name="T0" fmla="*/ 196 w 198"/>
                <a:gd name="T1" fmla="*/ 750 h 750"/>
                <a:gd name="T2" fmla="*/ 111 w 198"/>
                <a:gd name="T3" fmla="*/ 421 h 750"/>
                <a:gd name="T4" fmla="*/ 33 w 198"/>
                <a:gd name="T5" fmla="*/ 123 h 750"/>
                <a:gd name="T6" fmla="*/ 9 w 198"/>
                <a:gd name="T7" fmla="*/ 33 h 750"/>
                <a:gd name="T8" fmla="*/ 2 w 198"/>
                <a:gd name="T9" fmla="*/ 8 h 750"/>
                <a:gd name="T10" fmla="*/ 0 w 198"/>
                <a:gd name="T11" fmla="*/ 2 h 750"/>
                <a:gd name="T12" fmla="*/ 0 w 198"/>
                <a:gd name="T13" fmla="*/ 0 h 750"/>
                <a:gd name="T14" fmla="*/ 1 w 198"/>
                <a:gd name="T15" fmla="*/ 2 h 750"/>
                <a:gd name="T16" fmla="*/ 2 w 198"/>
                <a:gd name="T17" fmla="*/ 8 h 750"/>
                <a:gd name="T18" fmla="*/ 9 w 198"/>
                <a:gd name="T19" fmla="*/ 33 h 750"/>
                <a:gd name="T20" fmla="*/ 34 w 198"/>
                <a:gd name="T21" fmla="*/ 123 h 750"/>
                <a:gd name="T22" fmla="*/ 113 w 198"/>
                <a:gd name="T23" fmla="*/ 421 h 750"/>
                <a:gd name="T24" fmla="*/ 198 w 198"/>
                <a:gd name="T25" fmla="*/ 750 h 750"/>
                <a:gd name="T26" fmla="*/ 196 w 198"/>
                <a:gd name="T27"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750">
                  <a:moveTo>
                    <a:pt x="196" y="750"/>
                  </a:moveTo>
                  <a:cubicBezTo>
                    <a:pt x="175" y="674"/>
                    <a:pt x="141" y="538"/>
                    <a:pt x="111" y="421"/>
                  </a:cubicBezTo>
                  <a:cubicBezTo>
                    <a:pt x="80" y="305"/>
                    <a:pt x="53" y="199"/>
                    <a:pt x="33" y="123"/>
                  </a:cubicBezTo>
                  <a:cubicBezTo>
                    <a:pt x="23" y="85"/>
                    <a:pt x="14" y="54"/>
                    <a:pt x="9" y="33"/>
                  </a:cubicBezTo>
                  <a:cubicBezTo>
                    <a:pt x="6" y="22"/>
                    <a:pt x="4" y="14"/>
                    <a:pt x="2" y="8"/>
                  </a:cubicBezTo>
                  <a:cubicBezTo>
                    <a:pt x="1" y="6"/>
                    <a:pt x="1" y="3"/>
                    <a:pt x="0" y="2"/>
                  </a:cubicBezTo>
                  <a:cubicBezTo>
                    <a:pt x="0" y="0"/>
                    <a:pt x="0" y="0"/>
                    <a:pt x="0" y="0"/>
                  </a:cubicBezTo>
                  <a:cubicBezTo>
                    <a:pt x="0" y="0"/>
                    <a:pt x="0" y="0"/>
                    <a:pt x="1" y="2"/>
                  </a:cubicBezTo>
                  <a:cubicBezTo>
                    <a:pt x="1" y="3"/>
                    <a:pt x="2" y="5"/>
                    <a:pt x="2" y="8"/>
                  </a:cubicBezTo>
                  <a:cubicBezTo>
                    <a:pt x="4" y="14"/>
                    <a:pt x="6" y="22"/>
                    <a:pt x="9" y="33"/>
                  </a:cubicBezTo>
                  <a:cubicBezTo>
                    <a:pt x="15" y="54"/>
                    <a:pt x="24" y="85"/>
                    <a:pt x="34" y="123"/>
                  </a:cubicBezTo>
                  <a:cubicBezTo>
                    <a:pt x="55" y="199"/>
                    <a:pt x="83" y="304"/>
                    <a:pt x="113" y="421"/>
                  </a:cubicBezTo>
                  <a:cubicBezTo>
                    <a:pt x="143" y="537"/>
                    <a:pt x="177" y="674"/>
                    <a:pt x="198" y="750"/>
                  </a:cubicBezTo>
                  <a:cubicBezTo>
                    <a:pt x="196" y="750"/>
                    <a:pt x="196" y="750"/>
                    <a:pt x="196" y="750"/>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5D7ED8F9-4C6E-47FD-8019-18612A9523F6}"/>
                </a:ext>
              </a:extLst>
            </p:cNvPr>
            <p:cNvSpPr>
              <a:spLocks/>
            </p:cNvSpPr>
            <p:nvPr/>
          </p:nvSpPr>
          <p:spPr bwMode="auto">
            <a:xfrm>
              <a:off x="1399" y="2871"/>
              <a:ext cx="256" cy="176"/>
            </a:xfrm>
            <a:custGeom>
              <a:avLst/>
              <a:gdLst>
                <a:gd name="T0" fmla="*/ 0 w 108"/>
                <a:gd name="T1" fmla="*/ 0 h 74"/>
                <a:gd name="T2" fmla="*/ 4 w 108"/>
                <a:gd name="T3" fmla="*/ 2 h 74"/>
                <a:gd name="T4" fmla="*/ 16 w 108"/>
                <a:gd name="T5" fmla="*/ 10 h 74"/>
                <a:gd name="T6" fmla="*/ 54 w 108"/>
                <a:gd name="T7" fmla="*/ 36 h 74"/>
                <a:gd name="T8" fmla="*/ 92 w 108"/>
                <a:gd name="T9" fmla="*/ 63 h 74"/>
                <a:gd name="T10" fmla="*/ 104 w 108"/>
                <a:gd name="T11" fmla="*/ 71 h 74"/>
                <a:gd name="T12" fmla="*/ 108 w 108"/>
                <a:gd name="T13" fmla="*/ 74 h 74"/>
                <a:gd name="T14" fmla="*/ 103 w 108"/>
                <a:gd name="T15" fmla="*/ 72 h 74"/>
                <a:gd name="T16" fmla="*/ 91 w 108"/>
                <a:gd name="T17" fmla="*/ 64 h 74"/>
                <a:gd name="T18" fmla="*/ 53 w 108"/>
                <a:gd name="T19" fmla="*/ 38 h 74"/>
                <a:gd name="T20" fmla="*/ 15 w 108"/>
                <a:gd name="T21" fmla="*/ 11 h 74"/>
                <a:gd name="T22" fmla="*/ 4 w 108"/>
                <a:gd name="T23" fmla="*/ 3 h 74"/>
                <a:gd name="T24" fmla="*/ 0 w 108"/>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4">
                  <a:moveTo>
                    <a:pt x="0" y="0"/>
                  </a:moveTo>
                  <a:cubicBezTo>
                    <a:pt x="0" y="0"/>
                    <a:pt x="1" y="1"/>
                    <a:pt x="4" y="2"/>
                  </a:cubicBezTo>
                  <a:cubicBezTo>
                    <a:pt x="7" y="4"/>
                    <a:pt x="11" y="7"/>
                    <a:pt x="16" y="10"/>
                  </a:cubicBezTo>
                  <a:cubicBezTo>
                    <a:pt x="26" y="16"/>
                    <a:pt x="40" y="25"/>
                    <a:pt x="54" y="36"/>
                  </a:cubicBezTo>
                  <a:cubicBezTo>
                    <a:pt x="69" y="46"/>
                    <a:pt x="82" y="56"/>
                    <a:pt x="92" y="63"/>
                  </a:cubicBezTo>
                  <a:cubicBezTo>
                    <a:pt x="97" y="66"/>
                    <a:pt x="100" y="69"/>
                    <a:pt x="104" y="71"/>
                  </a:cubicBezTo>
                  <a:cubicBezTo>
                    <a:pt x="106" y="73"/>
                    <a:pt x="108" y="74"/>
                    <a:pt x="108" y="74"/>
                  </a:cubicBezTo>
                  <a:cubicBezTo>
                    <a:pt x="108" y="74"/>
                    <a:pt x="106" y="73"/>
                    <a:pt x="103" y="72"/>
                  </a:cubicBezTo>
                  <a:cubicBezTo>
                    <a:pt x="100" y="70"/>
                    <a:pt x="96" y="67"/>
                    <a:pt x="91" y="64"/>
                  </a:cubicBezTo>
                  <a:cubicBezTo>
                    <a:pt x="81" y="57"/>
                    <a:pt x="68" y="48"/>
                    <a:pt x="53" y="38"/>
                  </a:cubicBezTo>
                  <a:cubicBezTo>
                    <a:pt x="39" y="27"/>
                    <a:pt x="25" y="18"/>
                    <a:pt x="15" y="11"/>
                  </a:cubicBezTo>
                  <a:cubicBezTo>
                    <a:pt x="11" y="8"/>
                    <a:pt x="7" y="5"/>
                    <a:pt x="4" y="3"/>
                  </a:cubicBezTo>
                  <a:cubicBezTo>
                    <a:pt x="1"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48128445-81AF-488D-BD8C-94AE6F4D3E5E}"/>
                </a:ext>
              </a:extLst>
            </p:cNvPr>
            <p:cNvSpPr>
              <a:spLocks/>
            </p:cNvSpPr>
            <p:nvPr/>
          </p:nvSpPr>
          <p:spPr bwMode="auto">
            <a:xfrm>
              <a:off x="1667" y="2736"/>
              <a:ext cx="195" cy="304"/>
            </a:xfrm>
            <a:custGeom>
              <a:avLst/>
              <a:gdLst>
                <a:gd name="T0" fmla="*/ 0 w 82"/>
                <a:gd name="T1" fmla="*/ 128 h 128"/>
                <a:gd name="T2" fmla="*/ 40 w 82"/>
                <a:gd name="T3" fmla="*/ 63 h 128"/>
                <a:gd name="T4" fmla="*/ 82 w 82"/>
                <a:gd name="T5" fmla="*/ 0 h 128"/>
                <a:gd name="T6" fmla="*/ 42 w 82"/>
                <a:gd name="T7" fmla="*/ 64 h 128"/>
                <a:gd name="T8" fmla="*/ 0 w 82"/>
                <a:gd name="T9" fmla="*/ 128 h 128"/>
              </a:gdLst>
              <a:ahLst/>
              <a:cxnLst>
                <a:cxn ang="0">
                  <a:pos x="T0" y="T1"/>
                </a:cxn>
                <a:cxn ang="0">
                  <a:pos x="T2" y="T3"/>
                </a:cxn>
                <a:cxn ang="0">
                  <a:pos x="T4" y="T5"/>
                </a:cxn>
                <a:cxn ang="0">
                  <a:pos x="T6" y="T7"/>
                </a:cxn>
                <a:cxn ang="0">
                  <a:pos x="T8" y="T9"/>
                </a:cxn>
              </a:cxnLst>
              <a:rect l="0" t="0" r="r" b="b"/>
              <a:pathLst>
                <a:path w="82" h="128">
                  <a:moveTo>
                    <a:pt x="0" y="128"/>
                  </a:moveTo>
                  <a:cubicBezTo>
                    <a:pt x="0" y="127"/>
                    <a:pt x="18" y="98"/>
                    <a:pt x="40" y="63"/>
                  </a:cubicBezTo>
                  <a:cubicBezTo>
                    <a:pt x="63" y="28"/>
                    <a:pt x="81" y="0"/>
                    <a:pt x="82" y="0"/>
                  </a:cubicBezTo>
                  <a:cubicBezTo>
                    <a:pt x="82" y="1"/>
                    <a:pt x="65" y="29"/>
                    <a:pt x="42" y="64"/>
                  </a:cubicBezTo>
                  <a:cubicBezTo>
                    <a:pt x="20" y="100"/>
                    <a:pt x="1" y="128"/>
                    <a:pt x="0" y="12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43BE2953-19FA-4FBE-9DFA-03FEA95A13E9}"/>
                </a:ext>
              </a:extLst>
            </p:cNvPr>
            <p:cNvSpPr>
              <a:spLocks/>
            </p:cNvSpPr>
            <p:nvPr/>
          </p:nvSpPr>
          <p:spPr bwMode="auto">
            <a:xfrm>
              <a:off x="1760" y="3248"/>
              <a:ext cx="230" cy="221"/>
            </a:xfrm>
            <a:custGeom>
              <a:avLst/>
              <a:gdLst>
                <a:gd name="T0" fmla="*/ 0 w 97"/>
                <a:gd name="T1" fmla="*/ 93 h 93"/>
                <a:gd name="T2" fmla="*/ 4 w 97"/>
                <a:gd name="T3" fmla="*/ 89 h 93"/>
                <a:gd name="T4" fmla="*/ 14 w 97"/>
                <a:gd name="T5" fmla="*/ 80 h 93"/>
                <a:gd name="T6" fmla="*/ 49 w 97"/>
                <a:gd name="T7" fmla="*/ 48 h 93"/>
                <a:gd name="T8" fmla="*/ 83 w 97"/>
                <a:gd name="T9" fmla="*/ 14 h 93"/>
                <a:gd name="T10" fmla="*/ 93 w 97"/>
                <a:gd name="T11" fmla="*/ 4 h 93"/>
                <a:gd name="T12" fmla="*/ 97 w 97"/>
                <a:gd name="T13" fmla="*/ 1 h 93"/>
                <a:gd name="T14" fmla="*/ 93 w 97"/>
                <a:gd name="T15" fmla="*/ 5 h 93"/>
                <a:gd name="T16" fmla="*/ 84 w 97"/>
                <a:gd name="T17" fmla="*/ 16 h 93"/>
                <a:gd name="T18" fmla="*/ 51 w 97"/>
                <a:gd name="T19" fmla="*/ 49 h 93"/>
                <a:gd name="T20" fmla="*/ 15 w 97"/>
                <a:gd name="T21" fmla="*/ 81 h 93"/>
                <a:gd name="T22" fmla="*/ 4 w 97"/>
                <a:gd name="T23" fmla="*/ 90 h 93"/>
                <a:gd name="T24" fmla="*/ 0 w 97"/>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3">
                  <a:moveTo>
                    <a:pt x="0" y="93"/>
                  </a:moveTo>
                  <a:cubicBezTo>
                    <a:pt x="0" y="93"/>
                    <a:pt x="1" y="91"/>
                    <a:pt x="4" y="89"/>
                  </a:cubicBezTo>
                  <a:cubicBezTo>
                    <a:pt x="6" y="86"/>
                    <a:pt x="10" y="83"/>
                    <a:pt x="14" y="80"/>
                  </a:cubicBezTo>
                  <a:cubicBezTo>
                    <a:pt x="23" y="72"/>
                    <a:pt x="36" y="60"/>
                    <a:pt x="49" y="48"/>
                  </a:cubicBezTo>
                  <a:cubicBezTo>
                    <a:pt x="63" y="35"/>
                    <a:pt x="74" y="23"/>
                    <a:pt x="83" y="14"/>
                  </a:cubicBezTo>
                  <a:cubicBezTo>
                    <a:pt x="87" y="10"/>
                    <a:pt x="90" y="7"/>
                    <a:pt x="93" y="4"/>
                  </a:cubicBezTo>
                  <a:cubicBezTo>
                    <a:pt x="95" y="2"/>
                    <a:pt x="97" y="0"/>
                    <a:pt x="97" y="1"/>
                  </a:cubicBezTo>
                  <a:cubicBezTo>
                    <a:pt x="97" y="1"/>
                    <a:pt x="96" y="2"/>
                    <a:pt x="93" y="5"/>
                  </a:cubicBezTo>
                  <a:cubicBezTo>
                    <a:pt x="91" y="7"/>
                    <a:pt x="88" y="11"/>
                    <a:pt x="84" y="16"/>
                  </a:cubicBezTo>
                  <a:cubicBezTo>
                    <a:pt x="76" y="25"/>
                    <a:pt x="64" y="37"/>
                    <a:pt x="51" y="49"/>
                  </a:cubicBezTo>
                  <a:cubicBezTo>
                    <a:pt x="37" y="62"/>
                    <a:pt x="25" y="73"/>
                    <a:pt x="15" y="81"/>
                  </a:cubicBezTo>
                  <a:cubicBezTo>
                    <a:pt x="11" y="85"/>
                    <a:pt x="7" y="88"/>
                    <a:pt x="4" y="90"/>
                  </a:cubicBezTo>
                  <a:cubicBezTo>
                    <a:pt x="1" y="92"/>
                    <a:pt x="0" y="93"/>
                    <a:pt x="0" y="93"/>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CDAB7DC2-CD91-4932-91D2-E2438C28527B}"/>
                </a:ext>
              </a:extLst>
            </p:cNvPr>
            <p:cNvSpPr>
              <a:spLocks/>
            </p:cNvSpPr>
            <p:nvPr/>
          </p:nvSpPr>
          <p:spPr bwMode="auto">
            <a:xfrm>
              <a:off x="1482" y="3370"/>
              <a:ext cx="278" cy="95"/>
            </a:xfrm>
            <a:custGeom>
              <a:avLst/>
              <a:gdLst>
                <a:gd name="T0" fmla="*/ 0 w 117"/>
                <a:gd name="T1" fmla="*/ 0 h 40"/>
                <a:gd name="T2" fmla="*/ 4 w 117"/>
                <a:gd name="T3" fmla="*/ 1 h 40"/>
                <a:gd name="T4" fmla="*/ 17 w 117"/>
                <a:gd name="T5" fmla="*/ 5 h 40"/>
                <a:gd name="T6" fmla="*/ 59 w 117"/>
                <a:gd name="T7" fmla="*/ 19 h 40"/>
                <a:gd name="T8" fmla="*/ 100 w 117"/>
                <a:gd name="T9" fmla="*/ 33 h 40"/>
                <a:gd name="T10" fmla="*/ 112 w 117"/>
                <a:gd name="T11" fmla="*/ 38 h 40"/>
                <a:gd name="T12" fmla="*/ 117 w 117"/>
                <a:gd name="T13" fmla="*/ 40 h 40"/>
                <a:gd name="T14" fmla="*/ 112 w 117"/>
                <a:gd name="T15" fmla="*/ 39 h 40"/>
                <a:gd name="T16" fmla="*/ 99 w 117"/>
                <a:gd name="T17" fmla="*/ 35 h 40"/>
                <a:gd name="T18" fmla="*/ 58 w 117"/>
                <a:gd name="T19" fmla="*/ 21 h 40"/>
                <a:gd name="T20" fmla="*/ 17 w 117"/>
                <a:gd name="T21" fmla="*/ 7 h 40"/>
                <a:gd name="T22" fmla="*/ 4 w 117"/>
                <a:gd name="T23" fmla="*/ 2 h 40"/>
                <a:gd name="T24" fmla="*/ 0 w 1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40">
                  <a:moveTo>
                    <a:pt x="0" y="0"/>
                  </a:moveTo>
                  <a:cubicBezTo>
                    <a:pt x="0" y="0"/>
                    <a:pt x="1" y="1"/>
                    <a:pt x="4" y="1"/>
                  </a:cubicBezTo>
                  <a:cubicBezTo>
                    <a:pt x="8" y="3"/>
                    <a:pt x="12" y="4"/>
                    <a:pt x="17" y="5"/>
                  </a:cubicBezTo>
                  <a:cubicBezTo>
                    <a:pt x="28" y="9"/>
                    <a:pt x="42" y="14"/>
                    <a:pt x="59" y="19"/>
                  </a:cubicBezTo>
                  <a:cubicBezTo>
                    <a:pt x="75" y="25"/>
                    <a:pt x="89" y="30"/>
                    <a:pt x="100" y="33"/>
                  </a:cubicBezTo>
                  <a:cubicBezTo>
                    <a:pt x="105" y="35"/>
                    <a:pt x="109" y="37"/>
                    <a:pt x="112" y="38"/>
                  </a:cubicBezTo>
                  <a:cubicBezTo>
                    <a:pt x="115" y="39"/>
                    <a:pt x="117" y="40"/>
                    <a:pt x="117" y="40"/>
                  </a:cubicBezTo>
                  <a:cubicBezTo>
                    <a:pt x="117" y="40"/>
                    <a:pt x="115" y="40"/>
                    <a:pt x="112" y="39"/>
                  </a:cubicBezTo>
                  <a:cubicBezTo>
                    <a:pt x="109" y="38"/>
                    <a:pt x="104" y="36"/>
                    <a:pt x="99" y="35"/>
                  </a:cubicBezTo>
                  <a:cubicBezTo>
                    <a:pt x="89" y="32"/>
                    <a:pt x="74" y="27"/>
                    <a:pt x="58" y="21"/>
                  </a:cubicBezTo>
                  <a:cubicBezTo>
                    <a:pt x="42" y="16"/>
                    <a:pt x="27" y="11"/>
                    <a:pt x="17" y="7"/>
                  </a:cubicBezTo>
                  <a:cubicBezTo>
                    <a:pt x="12" y="5"/>
                    <a:pt x="8" y="4"/>
                    <a:pt x="4" y="2"/>
                  </a:cubicBezTo>
                  <a:cubicBezTo>
                    <a:pt x="1"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06A2160D-E934-4BAC-A9FC-2B80ED351029}"/>
                </a:ext>
              </a:extLst>
            </p:cNvPr>
            <p:cNvSpPr>
              <a:spLocks/>
            </p:cNvSpPr>
            <p:nvPr/>
          </p:nvSpPr>
          <p:spPr bwMode="auto">
            <a:xfrm>
              <a:off x="1513" y="3759"/>
              <a:ext cx="359" cy="119"/>
            </a:xfrm>
            <a:custGeom>
              <a:avLst/>
              <a:gdLst>
                <a:gd name="T0" fmla="*/ 0 w 151"/>
                <a:gd name="T1" fmla="*/ 1 h 50"/>
                <a:gd name="T2" fmla="*/ 6 w 151"/>
                <a:gd name="T3" fmla="*/ 2 h 50"/>
                <a:gd name="T4" fmla="*/ 23 w 151"/>
                <a:gd name="T5" fmla="*/ 7 h 50"/>
                <a:gd name="T6" fmla="*/ 76 w 151"/>
                <a:gd name="T7" fmla="*/ 24 h 50"/>
                <a:gd name="T8" fmla="*/ 129 w 151"/>
                <a:gd name="T9" fmla="*/ 42 h 50"/>
                <a:gd name="T10" fmla="*/ 145 w 151"/>
                <a:gd name="T11" fmla="*/ 48 h 50"/>
                <a:gd name="T12" fmla="*/ 151 w 151"/>
                <a:gd name="T13" fmla="*/ 50 h 50"/>
                <a:gd name="T14" fmla="*/ 145 w 151"/>
                <a:gd name="T15" fmla="*/ 48 h 50"/>
                <a:gd name="T16" fmla="*/ 128 w 151"/>
                <a:gd name="T17" fmla="*/ 43 h 50"/>
                <a:gd name="T18" fmla="*/ 75 w 151"/>
                <a:gd name="T19" fmla="*/ 26 h 50"/>
                <a:gd name="T20" fmla="*/ 22 w 151"/>
                <a:gd name="T21" fmla="*/ 8 h 50"/>
                <a:gd name="T22" fmla="*/ 6 w 151"/>
                <a:gd name="T23" fmla="*/ 3 h 50"/>
                <a:gd name="T24" fmla="*/ 0 w 151"/>
                <a:gd name="T25"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50">
                  <a:moveTo>
                    <a:pt x="0" y="1"/>
                  </a:moveTo>
                  <a:cubicBezTo>
                    <a:pt x="0" y="0"/>
                    <a:pt x="2" y="1"/>
                    <a:pt x="6" y="2"/>
                  </a:cubicBezTo>
                  <a:cubicBezTo>
                    <a:pt x="11" y="3"/>
                    <a:pt x="16" y="5"/>
                    <a:pt x="23" y="7"/>
                  </a:cubicBezTo>
                  <a:cubicBezTo>
                    <a:pt x="36" y="11"/>
                    <a:pt x="55" y="17"/>
                    <a:pt x="76" y="24"/>
                  </a:cubicBezTo>
                  <a:cubicBezTo>
                    <a:pt x="97" y="31"/>
                    <a:pt x="115" y="37"/>
                    <a:pt x="129" y="42"/>
                  </a:cubicBezTo>
                  <a:cubicBezTo>
                    <a:pt x="135" y="44"/>
                    <a:pt x="141" y="46"/>
                    <a:pt x="145" y="48"/>
                  </a:cubicBezTo>
                  <a:cubicBezTo>
                    <a:pt x="149" y="49"/>
                    <a:pt x="151" y="50"/>
                    <a:pt x="151" y="50"/>
                  </a:cubicBezTo>
                  <a:cubicBezTo>
                    <a:pt x="151" y="50"/>
                    <a:pt x="149" y="50"/>
                    <a:pt x="145" y="48"/>
                  </a:cubicBezTo>
                  <a:cubicBezTo>
                    <a:pt x="141" y="47"/>
                    <a:pt x="135" y="45"/>
                    <a:pt x="128" y="43"/>
                  </a:cubicBezTo>
                  <a:cubicBezTo>
                    <a:pt x="115" y="39"/>
                    <a:pt x="96" y="33"/>
                    <a:pt x="75" y="26"/>
                  </a:cubicBezTo>
                  <a:cubicBezTo>
                    <a:pt x="54" y="19"/>
                    <a:pt x="36" y="13"/>
                    <a:pt x="22" y="8"/>
                  </a:cubicBezTo>
                  <a:cubicBezTo>
                    <a:pt x="16" y="6"/>
                    <a:pt x="10" y="4"/>
                    <a:pt x="6" y="3"/>
                  </a:cubicBezTo>
                  <a:cubicBezTo>
                    <a:pt x="2" y="1"/>
                    <a:pt x="0" y="1"/>
                    <a:pt x="0"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9AE075B7-2211-420B-913D-B3A8A5A768E6}"/>
                </a:ext>
              </a:extLst>
            </p:cNvPr>
            <p:cNvSpPr>
              <a:spLocks/>
            </p:cNvSpPr>
            <p:nvPr/>
          </p:nvSpPr>
          <p:spPr bwMode="auto">
            <a:xfrm>
              <a:off x="1862" y="3586"/>
              <a:ext cx="285" cy="287"/>
            </a:xfrm>
            <a:custGeom>
              <a:avLst/>
              <a:gdLst>
                <a:gd name="T0" fmla="*/ 1 w 120"/>
                <a:gd name="T1" fmla="*/ 121 h 121"/>
                <a:gd name="T2" fmla="*/ 5 w 120"/>
                <a:gd name="T3" fmla="*/ 116 h 121"/>
                <a:gd name="T4" fmla="*/ 18 w 120"/>
                <a:gd name="T5" fmla="*/ 103 h 121"/>
                <a:gd name="T6" fmla="*/ 61 w 120"/>
                <a:gd name="T7" fmla="*/ 62 h 121"/>
                <a:gd name="T8" fmla="*/ 103 w 120"/>
                <a:gd name="T9" fmla="*/ 19 h 121"/>
                <a:gd name="T10" fmla="*/ 115 w 120"/>
                <a:gd name="T11" fmla="*/ 5 h 121"/>
                <a:gd name="T12" fmla="*/ 120 w 120"/>
                <a:gd name="T13" fmla="*/ 1 h 121"/>
                <a:gd name="T14" fmla="*/ 116 w 120"/>
                <a:gd name="T15" fmla="*/ 6 h 121"/>
                <a:gd name="T16" fmla="*/ 104 w 120"/>
                <a:gd name="T17" fmla="*/ 20 h 121"/>
                <a:gd name="T18" fmla="*/ 63 w 120"/>
                <a:gd name="T19" fmla="*/ 63 h 121"/>
                <a:gd name="T20" fmla="*/ 20 w 120"/>
                <a:gd name="T21" fmla="*/ 105 h 121"/>
                <a:gd name="T22" fmla="*/ 6 w 120"/>
                <a:gd name="T23" fmla="*/ 117 h 121"/>
                <a:gd name="T24" fmla="*/ 1 w 120"/>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 y="121"/>
                  </a:moveTo>
                  <a:cubicBezTo>
                    <a:pt x="0" y="121"/>
                    <a:pt x="2" y="119"/>
                    <a:pt x="5" y="116"/>
                  </a:cubicBezTo>
                  <a:cubicBezTo>
                    <a:pt x="9" y="113"/>
                    <a:pt x="13" y="109"/>
                    <a:pt x="18" y="103"/>
                  </a:cubicBezTo>
                  <a:cubicBezTo>
                    <a:pt x="30" y="93"/>
                    <a:pt x="45" y="78"/>
                    <a:pt x="61" y="62"/>
                  </a:cubicBezTo>
                  <a:cubicBezTo>
                    <a:pt x="78" y="45"/>
                    <a:pt x="93" y="30"/>
                    <a:pt x="103" y="19"/>
                  </a:cubicBezTo>
                  <a:cubicBezTo>
                    <a:pt x="108" y="13"/>
                    <a:pt x="112" y="9"/>
                    <a:pt x="115" y="5"/>
                  </a:cubicBezTo>
                  <a:cubicBezTo>
                    <a:pt x="118" y="2"/>
                    <a:pt x="120" y="0"/>
                    <a:pt x="120" y="1"/>
                  </a:cubicBezTo>
                  <a:cubicBezTo>
                    <a:pt x="120" y="1"/>
                    <a:pt x="119" y="3"/>
                    <a:pt x="116" y="6"/>
                  </a:cubicBezTo>
                  <a:cubicBezTo>
                    <a:pt x="113" y="9"/>
                    <a:pt x="109" y="14"/>
                    <a:pt x="104" y="20"/>
                  </a:cubicBezTo>
                  <a:cubicBezTo>
                    <a:pt x="94" y="31"/>
                    <a:pt x="80" y="47"/>
                    <a:pt x="63" y="63"/>
                  </a:cubicBezTo>
                  <a:cubicBezTo>
                    <a:pt x="47" y="80"/>
                    <a:pt x="31" y="94"/>
                    <a:pt x="20" y="105"/>
                  </a:cubicBezTo>
                  <a:cubicBezTo>
                    <a:pt x="14" y="110"/>
                    <a:pt x="9" y="114"/>
                    <a:pt x="6" y="117"/>
                  </a:cubicBezTo>
                  <a:cubicBezTo>
                    <a:pt x="2" y="119"/>
                    <a:pt x="1" y="121"/>
                    <a:pt x="1" y="12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3307F58-F85C-4AE2-A3BB-80E0E1B48312}"/>
                </a:ext>
              </a:extLst>
            </p:cNvPr>
            <p:cNvSpPr>
              <a:spLocks/>
            </p:cNvSpPr>
            <p:nvPr/>
          </p:nvSpPr>
          <p:spPr bwMode="auto">
            <a:xfrm>
              <a:off x="528" y="279"/>
              <a:ext cx="391" cy="524"/>
            </a:xfrm>
            <a:custGeom>
              <a:avLst/>
              <a:gdLst>
                <a:gd name="T0" fmla="*/ 165 w 165"/>
                <a:gd name="T1" fmla="*/ 152 h 221"/>
                <a:gd name="T2" fmla="*/ 126 w 165"/>
                <a:gd name="T3" fmla="*/ 140 h 221"/>
                <a:gd name="T4" fmla="*/ 81 w 165"/>
                <a:gd name="T5" fmla="*/ 162 h 221"/>
                <a:gd name="T6" fmla="*/ 57 w 165"/>
                <a:gd name="T7" fmla="*/ 133 h 221"/>
                <a:gd name="T8" fmla="*/ 70 w 165"/>
                <a:gd name="T9" fmla="*/ 102 h 221"/>
                <a:gd name="T10" fmla="*/ 122 w 165"/>
                <a:gd name="T11" fmla="*/ 100 h 221"/>
                <a:gd name="T12" fmla="*/ 150 w 165"/>
                <a:gd name="T13" fmla="*/ 12 h 221"/>
                <a:gd name="T14" fmla="*/ 111 w 165"/>
                <a:gd name="T15" fmla="*/ 0 h 221"/>
                <a:gd name="T16" fmla="*/ 95 w 165"/>
                <a:gd name="T17" fmla="*/ 52 h 221"/>
                <a:gd name="T18" fmla="*/ 18 w 165"/>
                <a:gd name="T19" fmla="*/ 109 h 221"/>
                <a:gd name="T20" fmla="*/ 69 w 165"/>
                <a:gd name="T21" fmla="*/ 202 h 221"/>
                <a:gd name="T22" fmla="*/ 165 w 165"/>
                <a:gd name="T23"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21">
                  <a:moveTo>
                    <a:pt x="165" y="152"/>
                  </a:moveTo>
                  <a:cubicBezTo>
                    <a:pt x="126" y="140"/>
                    <a:pt x="126" y="140"/>
                    <a:pt x="126" y="140"/>
                  </a:cubicBezTo>
                  <a:cubicBezTo>
                    <a:pt x="126" y="140"/>
                    <a:pt x="115" y="172"/>
                    <a:pt x="81" y="162"/>
                  </a:cubicBezTo>
                  <a:cubicBezTo>
                    <a:pt x="63" y="157"/>
                    <a:pt x="58" y="143"/>
                    <a:pt x="57" y="133"/>
                  </a:cubicBezTo>
                  <a:cubicBezTo>
                    <a:pt x="56" y="121"/>
                    <a:pt x="61" y="110"/>
                    <a:pt x="70" y="102"/>
                  </a:cubicBezTo>
                  <a:cubicBezTo>
                    <a:pt x="80" y="93"/>
                    <a:pt x="97" y="88"/>
                    <a:pt x="122" y="100"/>
                  </a:cubicBezTo>
                  <a:cubicBezTo>
                    <a:pt x="150" y="12"/>
                    <a:pt x="150" y="12"/>
                    <a:pt x="150" y="12"/>
                  </a:cubicBezTo>
                  <a:cubicBezTo>
                    <a:pt x="111" y="0"/>
                    <a:pt x="111" y="0"/>
                    <a:pt x="111" y="0"/>
                  </a:cubicBezTo>
                  <a:cubicBezTo>
                    <a:pt x="95" y="52"/>
                    <a:pt x="95" y="52"/>
                    <a:pt x="95" y="52"/>
                  </a:cubicBezTo>
                  <a:cubicBezTo>
                    <a:pt x="95" y="52"/>
                    <a:pt x="36" y="49"/>
                    <a:pt x="18" y="109"/>
                  </a:cubicBezTo>
                  <a:cubicBezTo>
                    <a:pt x="0" y="166"/>
                    <a:pt x="47" y="195"/>
                    <a:pt x="69" y="202"/>
                  </a:cubicBezTo>
                  <a:cubicBezTo>
                    <a:pt x="86" y="207"/>
                    <a:pt x="144" y="221"/>
                    <a:pt x="165" y="15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8104D746-B654-440B-AF93-12B62B428C12}"/>
                </a:ext>
              </a:extLst>
            </p:cNvPr>
            <p:cNvSpPr>
              <a:spLocks/>
            </p:cNvSpPr>
            <p:nvPr/>
          </p:nvSpPr>
          <p:spPr bwMode="auto">
            <a:xfrm>
              <a:off x="803" y="150"/>
              <a:ext cx="121" cy="114"/>
            </a:xfrm>
            <a:custGeom>
              <a:avLst/>
              <a:gdLst>
                <a:gd name="T0" fmla="*/ 28 w 121"/>
                <a:gd name="T1" fmla="*/ 0 h 114"/>
                <a:gd name="T2" fmla="*/ 121 w 121"/>
                <a:gd name="T3" fmla="*/ 29 h 114"/>
                <a:gd name="T4" fmla="*/ 93 w 121"/>
                <a:gd name="T5" fmla="*/ 114 h 114"/>
                <a:gd name="T6" fmla="*/ 0 w 121"/>
                <a:gd name="T7" fmla="*/ 86 h 114"/>
                <a:gd name="T8" fmla="*/ 28 w 121"/>
                <a:gd name="T9" fmla="*/ 0 h 114"/>
              </a:gdLst>
              <a:ahLst/>
              <a:cxnLst>
                <a:cxn ang="0">
                  <a:pos x="T0" y="T1"/>
                </a:cxn>
                <a:cxn ang="0">
                  <a:pos x="T2" y="T3"/>
                </a:cxn>
                <a:cxn ang="0">
                  <a:pos x="T4" y="T5"/>
                </a:cxn>
                <a:cxn ang="0">
                  <a:pos x="T6" y="T7"/>
                </a:cxn>
                <a:cxn ang="0">
                  <a:pos x="T8" y="T9"/>
                </a:cxn>
              </a:cxnLst>
              <a:rect l="0" t="0" r="r" b="b"/>
              <a:pathLst>
                <a:path w="121" h="114">
                  <a:moveTo>
                    <a:pt x="28" y="0"/>
                  </a:moveTo>
                  <a:lnTo>
                    <a:pt x="121" y="29"/>
                  </a:lnTo>
                  <a:lnTo>
                    <a:pt x="93" y="114"/>
                  </a:lnTo>
                  <a:lnTo>
                    <a:pt x="0" y="86"/>
                  </a:lnTo>
                  <a:lnTo>
                    <a:pt x="28"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E43CF2B8-150E-4F74-96AF-56A8947BA75E}"/>
                </a:ext>
              </a:extLst>
            </p:cNvPr>
            <p:cNvSpPr>
              <a:spLocks/>
            </p:cNvSpPr>
            <p:nvPr/>
          </p:nvSpPr>
          <p:spPr bwMode="auto">
            <a:xfrm>
              <a:off x="1157" y="309"/>
              <a:ext cx="171" cy="197"/>
            </a:xfrm>
            <a:custGeom>
              <a:avLst/>
              <a:gdLst>
                <a:gd name="T0" fmla="*/ 7 w 72"/>
                <a:gd name="T1" fmla="*/ 39 h 83"/>
                <a:gd name="T2" fmla="*/ 23 w 72"/>
                <a:gd name="T3" fmla="*/ 35 h 83"/>
                <a:gd name="T4" fmla="*/ 33 w 72"/>
                <a:gd name="T5" fmla="*/ 18 h 83"/>
                <a:gd name="T6" fmla="*/ 48 w 72"/>
                <a:gd name="T7" fmla="*/ 23 h 83"/>
                <a:gd name="T8" fmla="*/ 50 w 72"/>
                <a:gd name="T9" fmla="*/ 36 h 83"/>
                <a:gd name="T10" fmla="*/ 33 w 72"/>
                <a:gd name="T11" fmla="*/ 48 h 83"/>
                <a:gd name="T12" fmla="*/ 42 w 72"/>
                <a:gd name="T13" fmla="*/ 83 h 83"/>
                <a:gd name="T14" fmla="*/ 57 w 72"/>
                <a:gd name="T15" fmla="*/ 79 h 83"/>
                <a:gd name="T16" fmla="*/ 52 w 72"/>
                <a:gd name="T17" fmla="*/ 58 h 83"/>
                <a:gd name="T18" fmla="*/ 66 w 72"/>
                <a:gd name="T19" fmla="*/ 23 h 83"/>
                <a:gd name="T20" fmla="*/ 29 w 72"/>
                <a:gd name="T21" fmla="*/ 2 h 83"/>
                <a:gd name="T22" fmla="*/ 7 w 72"/>
                <a:gd name="T23" fmla="*/ 3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3">
                  <a:moveTo>
                    <a:pt x="7" y="39"/>
                  </a:moveTo>
                  <a:cubicBezTo>
                    <a:pt x="23" y="35"/>
                    <a:pt x="23" y="35"/>
                    <a:pt x="23" y="35"/>
                  </a:cubicBezTo>
                  <a:cubicBezTo>
                    <a:pt x="23" y="35"/>
                    <a:pt x="20" y="22"/>
                    <a:pt x="33" y="18"/>
                  </a:cubicBezTo>
                  <a:cubicBezTo>
                    <a:pt x="40" y="16"/>
                    <a:pt x="45" y="20"/>
                    <a:pt x="48" y="23"/>
                  </a:cubicBezTo>
                  <a:cubicBezTo>
                    <a:pt x="50" y="27"/>
                    <a:pt x="51" y="32"/>
                    <a:pt x="50" y="36"/>
                  </a:cubicBezTo>
                  <a:cubicBezTo>
                    <a:pt x="48" y="41"/>
                    <a:pt x="44" y="47"/>
                    <a:pt x="33" y="48"/>
                  </a:cubicBezTo>
                  <a:cubicBezTo>
                    <a:pt x="42" y="83"/>
                    <a:pt x="42" y="83"/>
                    <a:pt x="42" y="83"/>
                  </a:cubicBezTo>
                  <a:cubicBezTo>
                    <a:pt x="57" y="79"/>
                    <a:pt x="57" y="79"/>
                    <a:pt x="57" y="79"/>
                  </a:cubicBezTo>
                  <a:cubicBezTo>
                    <a:pt x="52" y="58"/>
                    <a:pt x="52" y="58"/>
                    <a:pt x="52" y="58"/>
                  </a:cubicBezTo>
                  <a:cubicBezTo>
                    <a:pt x="52" y="58"/>
                    <a:pt x="72" y="47"/>
                    <a:pt x="66" y="23"/>
                  </a:cubicBezTo>
                  <a:cubicBezTo>
                    <a:pt x="60" y="0"/>
                    <a:pt x="38" y="0"/>
                    <a:pt x="29" y="2"/>
                  </a:cubicBezTo>
                  <a:cubicBezTo>
                    <a:pt x="22" y="4"/>
                    <a:pt x="0" y="12"/>
                    <a:pt x="7" y="39"/>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72EF3AE5-2E8E-4939-85A2-A17FA2122BBE}"/>
                </a:ext>
              </a:extLst>
            </p:cNvPr>
            <p:cNvSpPr>
              <a:spLocks/>
            </p:cNvSpPr>
            <p:nvPr/>
          </p:nvSpPr>
          <p:spPr bwMode="auto">
            <a:xfrm>
              <a:off x="1261" y="514"/>
              <a:ext cx="45" cy="45"/>
            </a:xfrm>
            <a:custGeom>
              <a:avLst/>
              <a:gdLst>
                <a:gd name="T0" fmla="*/ 45 w 45"/>
                <a:gd name="T1" fmla="*/ 35 h 45"/>
                <a:gd name="T2" fmla="*/ 10 w 45"/>
                <a:gd name="T3" fmla="*/ 45 h 45"/>
                <a:gd name="T4" fmla="*/ 0 w 45"/>
                <a:gd name="T5" fmla="*/ 9 h 45"/>
                <a:gd name="T6" fmla="*/ 36 w 45"/>
                <a:gd name="T7" fmla="*/ 0 h 45"/>
                <a:gd name="T8" fmla="*/ 45 w 45"/>
                <a:gd name="T9" fmla="*/ 35 h 45"/>
              </a:gdLst>
              <a:ahLst/>
              <a:cxnLst>
                <a:cxn ang="0">
                  <a:pos x="T0" y="T1"/>
                </a:cxn>
                <a:cxn ang="0">
                  <a:pos x="T2" y="T3"/>
                </a:cxn>
                <a:cxn ang="0">
                  <a:pos x="T4" y="T5"/>
                </a:cxn>
                <a:cxn ang="0">
                  <a:pos x="T6" y="T7"/>
                </a:cxn>
                <a:cxn ang="0">
                  <a:pos x="T8" y="T9"/>
                </a:cxn>
              </a:cxnLst>
              <a:rect l="0" t="0" r="r" b="b"/>
              <a:pathLst>
                <a:path w="45" h="45">
                  <a:moveTo>
                    <a:pt x="45" y="35"/>
                  </a:moveTo>
                  <a:lnTo>
                    <a:pt x="10" y="45"/>
                  </a:lnTo>
                  <a:lnTo>
                    <a:pt x="0" y="9"/>
                  </a:lnTo>
                  <a:lnTo>
                    <a:pt x="36" y="0"/>
                  </a:lnTo>
                  <a:lnTo>
                    <a:pt x="45" y="35"/>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EB46D431-9564-4E4C-88CA-F2A9A40BB9E4}"/>
                </a:ext>
              </a:extLst>
            </p:cNvPr>
            <p:cNvSpPr>
              <a:spLocks/>
            </p:cNvSpPr>
            <p:nvPr/>
          </p:nvSpPr>
          <p:spPr bwMode="auto">
            <a:xfrm>
              <a:off x="4241" y="1299"/>
              <a:ext cx="155" cy="209"/>
            </a:xfrm>
            <a:custGeom>
              <a:avLst/>
              <a:gdLst>
                <a:gd name="T0" fmla="*/ 0 w 65"/>
                <a:gd name="T1" fmla="*/ 27 h 88"/>
                <a:gd name="T2" fmla="*/ 15 w 65"/>
                <a:gd name="T3" fmla="*/ 33 h 88"/>
                <a:gd name="T4" fmla="*/ 33 w 65"/>
                <a:gd name="T5" fmla="*/ 25 h 88"/>
                <a:gd name="T6" fmla="*/ 42 w 65"/>
                <a:gd name="T7" fmla="*/ 37 h 88"/>
                <a:gd name="T8" fmla="*/ 36 w 65"/>
                <a:gd name="T9" fmla="*/ 49 h 88"/>
                <a:gd name="T10" fmla="*/ 16 w 65"/>
                <a:gd name="T11" fmla="*/ 48 h 88"/>
                <a:gd name="T12" fmla="*/ 3 w 65"/>
                <a:gd name="T13" fmla="*/ 82 h 88"/>
                <a:gd name="T14" fmla="*/ 18 w 65"/>
                <a:gd name="T15" fmla="*/ 88 h 88"/>
                <a:gd name="T16" fmla="*/ 26 w 65"/>
                <a:gd name="T17" fmla="*/ 68 h 88"/>
                <a:gd name="T18" fmla="*/ 57 w 65"/>
                <a:gd name="T19" fmla="*/ 47 h 88"/>
                <a:gd name="T20" fmla="*/ 38 w 65"/>
                <a:gd name="T21" fmla="*/ 9 h 88"/>
                <a:gd name="T22" fmla="*/ 0 w 65"/>
                <a:gd name="T23" fmla="*/ 2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88">
                  <a:moveTo>
                    <a:pt x="0" y="27"/>
                  </a:moveTo>
                  <a:cubicBezTo>
                    <a:pt x="15" y="33"/>
                    <a:pt x="15" y="33"/>
                    <a:pt x="15" y="33"/>
                  </a:cubicBezTo>
                  <a:cubicBezTo>
                    <a:pt x="15" y="33"/>
                    <a:pt x="20" y="20"/>
                    <a:pt x="33" y="25"/>
                  </a:cubicBezTo>
                  <a:cubicBezTo>
                    <a:pt x="40" y="27"/>
                    <a:pt x="42" y="33"/>
                    <a:pt x="42" y="37"/>
                  </a:cubicBezTo>
                  <a:cubicBezTo>
                    <a:pt x="42" y="41"/>
                    <a:pt x="40" y="46"/>
                    <a:pt x="36" y="49"/>
                  </a:cubicBezTo>
                  <a:cubicBezTo>
                    <a:pt x="32" y="52"/>
                    <a:pt x="25" y="54"/>
                    <a:pt x="16" y="48"/>
                  </a:cubicBezTo>
                  <a:cubicBezTo>
                    <a:pt x="3" y="82"/>
                    <a:pt x="3" y="82"/>
                    <a:pt x="3" y="82"/>
                  </a:cubicBezTo>
                  <a:cubicBezTo>
                    <a:pt x="18" y="88"/>
                    <a:pt x="18" y="88"/>
                    <a:pt x="18" y="88"/>
                  </a:cubicBezTo>
                  <a:cubicBezTo>
                    <a:pt x="26" y="68"/>
                    <a:pt x="26" y="68"/>
                    <a:pt x="26" y="68"/>
                  </a:cubicBezTo>
                  <a:cubicBezTo>
                    <a:pt x="26" y="68"/>
                    <a:pt x="49" y="70"/>
                    <a:pt x="57" y="47"/>
                  </a:cubicBezTo>
                  <a:cubicBezTo>
                    <a:pt x="65" y="25"/>
                    <a:pt x="47" y="12"/>
                    <a:pt x="38" y="9"/>
                  </a:cubicBezTo>
                  <a:cubicBezTo>
                    <a:pt x="32" y="7"/>
                    <a:pt x="9" y="0"/>
                    <a:pt x="0" y="2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9AB47D49-DE5A-47FC-BD7A-3F5289A37E32}"/>
                </a:ext>
              </a:extLst>
            </p:cNvPr>
            <p:cNvSpPr>
              <a:spLocks/>
            </p:cNvSpPr>
            <p:nvPr/>
          </p:nvSpPr>
          <p:spPr bwMode="auto">
            <a:xfrm>
              <a:off x="4230" y="1513"/>
              <a:ext cx="49" cy="45"/>
            </a:xfrm>
            <a:custGeom>
              <a:avLst/>
              <a:gdLst>
                <a:gd name="T0" fmla="*/ 38 w 49"/>
                <a:gd name="T1" fmla="*/ 45 h 45"/>
                <a:gd name="T2" fmla="*/ 0 w 49"/>
                <a:gd name="T3" fmla="*/ 33 h 45"/>
                <a:gd name="T4" fmla="*/ 14 w 49"/>
                <a:gd name="T5" fmla="*/ 0 h 45"/>
                <a:gd name="T6" fmla="*/ 49 w 49"/>
                <a:gd name="T7" fmla="*/ 12 h 45"/>
                <a:gd name="T8" fmla="*/ 38 w 49"/>
                <a:gd name="T9" fmla="*/ 45 h 45"/>
              </a:gdLst>
              <a:ahLst/>
              <a:cxnLst>
                <a:cxn ang="0">
                  <a:pos x="T0" y="T1"/>
                </a:cxn>
                <a:cxn ang="0">
                  <a:pos x="T2" y="T3"/>
                </a:cxn>
                <a:cxn ang="0">
                  <a:pos x="T4" y="T5"/>
                </a:cxn>
                <a:cxn ang="0">
                  <a:pos x="T6" y="T7"/>
                </a:cxn>
                <a:cxn ang="0">
                  <a:pos x="T8" y="T9"/>
                </a:cxn>
              </a:cxnLst>
              <a:rect l="0" t="0" r="r" b="b"/>
              <a:pathLst>
                <a:path w="49" h="45">
                  <a:moveTo>
                    <a:pt x="38" y="45"/>
                  </a:moveTo>
                  <a:lnTo>
                    <a:pt x="0" y="33"/>
                  </a:lnTo>
                  <a:lnTo>
                    <a:pt x="14" y="0"/>
                  </a:lnTo>
                  <a:lnTo>
                    <a:pt x="49" y="12"/>
                  </a:lnTo>
                  <a:lnTo>
                    <a:pt x="38" y="45"/>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D962413C-B9BA-4E86-AEBD-4E9E69EC1818}"/>
                </a:ext>
              </a:extLst>
            </p:cNvPr>
            <p:cNvSpPr>
              <a:spLocks/>
            </p:cNvSpPr>
            <p:nvPr/>
          </p:nvSpPr>
          <p:spPr bwMode="auto">
            <a:xfrm>
              <a:off x="357" y="1551"/>
              <a:ext cx="382" cy="425"/>
            </a:xfrm>
            <a:custGeom>
              <a:avLst/>
              <a:gdLst>
                <a:gd name="T0" fmla="*/ 23 w 161"/>
                <a:gd name="T1" fmla="*/ 95 h 179"/>
                <a:gd name="T2" fmla="*/ 55 w 161"/>
                <a:gd name="T3" fmla="*/ 83 h 179"/>
                <a:gd name="T4" fmla="*/ 72 w 161"/>
                <a:gd name="T5" fmla="*/ 45 h 179"/>
                <a:gd name="T6" fmla="*/ 104 w 161"/>
                <a:gd name="T7" fmla="*/ 52 h 179"/>
                <a:gd name="T8" fmla="*/ 112 w 161"/>
                <a:gd name="T9" fmla="*/ 78 h 179"/>
                <a:gd name="T10" fmla="*/ 78 w 161"/>
                <a:gd name="T11" fmla="*/ 107 h 179"/>
                <a:gd name="T12" fmla="*/ 106 w 161"/>
                <a:gd name="T13" fmla="*/ 179 h 179"/>
                <a:gd name="T14" fmla="*/ 137 w 161"/>
                <a:gd name="T15" fmla="*/ 167 h 179"/>
                <a:gd name="T16" fmla="*/ 121 w 161"/>
                <a:gd name="T17" fmla="*/ 125 h 179"/>
                <a:gd name="T18" fmla="*/ 142 w 161"/>
                <a:gd name="T19" fmla="*/ 47 h 179"/>
                <a:gd name="T20" fmla="*/ 60 w 161"/>
                <a:gd name="T21" fmla="*/ 12 h 179"/>
                <a:gd name="T22" fmla="*/ 23 w 161"/>
                <a:gd name="T23" fmla="*/ 9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79">
                  <a:moveTo>
                    <a:pt x="23" y="95"/>
                  </a:moveTo>
                  <a:cubicBezTo>
                    <a:pt x="55" y="83"/>
                    <a:pt x="55" y="83"/>
                    <a:pt x="55" y="83"/>
                  </a:cubicBezTo>
                  <a:cubicBezTo>
                    <a:pt x="55" y="83"/>
                    <a:pt x="44" y="56"/>
                    <a:pt x="72" y="45"/>
                  </a:cubicBezTo>
                  <a:cubicBezTo>
                    <a:pt x="87" y="39"/>
                    <a:pt x="98" y="45"/>
                    <a:pt x="104" y="52"/>
                  </a:cubicBezTo>
                  <a:cubicBezTo>
                    <a:pt x="111" y="59"/>
                    <a:pt x="113" y="69"/>
                    <a:pt x="112" y="78"/>
                  </a:cubicBezTo>
                  <a:cubicBezTo>
                    <a:pt x="110" y="90"/>
                    <a:pt x="101" y="102"/>
                    <a:pt x="78" y="107"/>
                  </a:cubicBezTo>
                  <a:cubicBezTo>
                    <a:pt x="106" y="179"/>
                    <a:pt x="106" y="179"/>
                    <a:pt x="106" y="179"/>
                  </a:cubicBezTo>
                  <a:cubicBezTo>
                    <a:pt x="137" y="167"/>
                    <a:pt x="137" y="167"/>
                    <a:pt x="137" y="167"/>
                  </a:cubicBezTo>
                  <a:cubicBezTo>
                    <a:pt x="121" y="125"/>
                    <a:pt x="121" y="125"/>
                    <a:pt x="121" y="125"/>
                  </a:cubicBezTo>
                  <a:cubicBezTo>
                    <a:pt x="121" y="125"/>
                    <a:pt x="161" y="96"/>
                    <a:pt x="142" y="47"/>
                  </a:cubicBezTo>
                  <a:cubicBezTo>
                    <a:pt x="124" y="0"/>
                    <a:pt x="78" y="5"/>
                    <a:pt x="60" y="12"/>
                  </a:cubicBezTo>
                  <a:cubicBezTo>
                    <a:pt x="46" y="17"/>
                    <a:pt x="0" y="39"/>
                    <a:pt x="23" y="95"/>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0560E94-1C97-4837-94FB-2A54767202CF}"/>
                </a:ext>
              </a:extLst>
            </p:cNvPr>
            <p:cNvSpPr>
              <a:spLocks/>
            </p:cNvSpPr>
            <p:nvPr/>
          </p:nvSpPr>
          <p:spPr bwMode="auto">
            <a:xfrm>
              <a:off x="620" y="1983"/>
              <a:ext cx="105" cy="102"/>
            </a:xfrm>
            <a:custGeom>
              <a:avLst/>
              <a:gdLst>
                <a:gd name="T0" fmla="*/ 105 w 105"/>
                <a:gd name="T1" fmla="*/ 71 h 102"/>
                <a:gd name="T2" fmla="*/ 29 w 105"/>
                <a:gd name="T3" fmla="*/ 102 h 102"/>
                <a:gd name="T4" fmla="*/ 0 w 105"/>
                <a:gd name="T5" fmla="*/ 29 h 102"/>
                <a:gd name="T6" fmla="*/ 79 w 105"/>
                <a:gd name="T7" fmla="*/ 0 h 102"/>
                <a:gd name="T8" fmla="*/ 105 w 105"/>
                <a:gd name="T9" fmla="*/ 71 h 102"/>
              </a:gdLst>
              <a:ahLst/>
              <a:cxnLst>
                <a:cxn ang="0">
                  <a:pos x="T0" y="T1"/>
                </a:cxn>
                <a:cxn ang="0">
                  <a:pos x="T2" y="T3"/>
                </a:cxn>
                <a:cxn ang="0">
                  <a:pos x="T4" y="T5"/>
                </a:cxn>
                <a:cxn ang="0">
                  <a:pos x="T6" y="T7"/>
                </a:cxn>
                <a:cxn ang="0">
                  <a:pos x="T8" y="T9"/>
                </a:cxn>
              </a:cxnLst>
              <a:rect l="0" t="0" r="r" b="b"/>
              <a:pathLst>
                <a:path w="105" h="102">
                  <a:moveTo>
                    <a:pt x="105" y="71"/>
                  </a:moveTo>
                  <a:lnTo>
                    <a:pt x="29" y="102"/>
                  </a:lnTo>
                  <a:lnTo>
                    <a:pt x="0" y="29"/>
                  </a:lnTo>
                  <a:lnTo>
                    <a:pt x="79" y="0"/>
                  </a:lnTo>
                  <a:lnTo>
                    <a:pt x="105" y="71"/>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6AAF8071-89EE-42EE-B2D0-3D5957593AD2}"/>
                </a:ext>
              </a:extLst>
            </p:cNvPr>
            <p:cNvSpPr>
              <a:spLocks/>
            </p:cNvSpPr>
            <p:nvPr/>
          </p:nvSpPr>
          <p:spPr bwMode="auto">
            <a:xfrm>
              <a:off x="4037" y="1926"/>
              <a:ext cx="271" cy="302"/>
            </a:xfrm>
            <a:custGeom>
              <a:avLst/>
              <a:gdLst>
                <a:gd name="T0" fmla="*/ 98 w 114"/>
                <a:gd name="T1" fmla="*/ 59 h 127"/>
                <a:gd name="T2" fmla="*/ 75 w 114"/>
                <a:gd name="T3" fmla="*/ 68 h 127"/>
                <a:gd name="T4" fmla="*/ 63 w 114"/>
                <a:gd name="T5" fmla="*/ 95 h 127"/>
                <a:gd name="T6" fmla="*/ 41 w 114"/>
                <a:gd name="T7" fmla="*/ 90 h 127"/>
                <a:gd name="T8" fmla="*/ 35 w 114"/>
                <a:gd name="T9" fmla="*/ 71 h 127"/>
                <a:gd name="T10" fmla="*/ 59 w 114"/>
                <a:gd name="T11" fmla="*/ 51 h 127"/>
                <a:gd name="T12" fmla="*/ 39 w 114"/>
                <a:gd name="T13" fmla="*/ 0 h 127"/>
                <a:gd name="T14" fmla="*/ 17 w 114"/>
                <a:gd name="T15" fmla="*/ 8 h 127"/>
                <a:gd name="T16" fmla="*/ 28 w 114"/>
                <a:gd name="T17" fmla="*/ 39 h 127"/>
                <a:gd name="T18" fmla="*/ 13 w 114"/>
                <a:gd name="T19" fmla="*/ 94 h 127"/>
                <a:gd name="T20" fmla="*/ 72 w 114"/>
                <a:gd name="T21" fmla="*/ 118 h 127"/>
                <a:gd name="T22" fmla="*/ 98 w 114"/>
                <a:gd name="T23" fmla="*/ 5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27">
                  <a:moveTo>
                    <a:pt x="98" y="59"/>
                  </a:moveTo>
                  <a:cubicBezTo>
                    <a:pt x="75" y="68"/>
                    <a:pt x="75" y="68"/>
                    <a:pt x="75" y="68"/>
                  </a:cubicBezTo>
                  <a:cubicBezTo>
                    <a:pt x="75" y="68"/>
                    <a:pt x="83" y="87"/>
                    <a:pt x="63" y="95"/>
                  </a:cubicBezTo>
                  <a:cubicBezTo>
                    <a:pt x="53" y="99"/>
                    <a:pt x="45" y="95"/>
                    <a:pt x="41" y="90"/>
                  </a:cubicBezTo>
                  <a:cubicBezTo>
                    <a:pt x="36" y="85"/>
                    <a:pt x="34" y="78"/>
                    <a:pt x="35" y="71"/>
                  </a:cubicBezTo>
                  <a:cubicBezTo>
                    <a:pt x="37" y="63"/>
                    <a:pt x="43" y="54"/>
                    <a:pt x="59" y="51"/>
                  </a:cubicBezTo>
                  <a:cubicBezTo>
                    <a:pt x="39" y="0"/>
                    <a:pt x="39" y="0"/>
                    <a:pt x="39" y="0"/>
                  </a:cubicBezTo>
                  <a:cubicBezTo>
                    <a:pt x="17" y="8"/>
                    <a:pt x="17" y="8"/>
                    <a:pt x="17" y="8"/>
                  </a:cubicBezTo>
                  <a:cubicBezTo>
                    <a:pt x="28" y="39"/>
                    <a:pt x="28" y="39"/>
                    <a:pt x="28" y="39"/>
                  </a:cubicBezTo>
                  <a:cubicBezTo>
                    <a:pt x="28" y="39"/>
                    <a:pt x="0" y="59"/>
                    <a:pt x="13" y="94"/>
                  </a:cubicBezTo>
                  <a:cubicBezTo>
                    <a:pt x="26" y="127"/>
                    <a:pt x="59" y="123"/>
                    <a:pt x="72" y="118"/>
                  </a:cubicBezTo>
                  <a:cubicBezTo>
                    <a:pt x="82" y="115"/>
                    <a:pt x="114" y="99"/>
                    <a:pt x="98" y="5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7160E538-C2EB-485E-AE50-26A1DB9D3832}"/>
                </a:ext>
              </a:extLst>
            </p:cNvPr>
            <p:cNvSpPr>
              <a:spLocks/>
            </p:cNvSpPr>
            <p:nvPr/>
          </p:nvSpPr>
          <p:spPr bwMode="auto">
            <a:xfrm>
              <a:off x="4047" y="1850"/>
              <a:ext cx="73" cy="71"/>
            </a:xfrm>
            <a:custGeom>
              <a:avLst/>
              <a:gdLst>
                <a:gd name="T0" fmla="*/ 0 w 73"/>
                <a:gd name="T1" fmla="*/ 22 h 71"/>
                <a:gd name="T2" fmla="*/ 54 w 73"/>
                <a:gd name="T3" fmla="*/ 0 h 71"/>
                <a:gd name="T4" fmla="*/ 73 w 73"/>
                <a:gd name="T5" fmla="*/ 50 h 71"/>
                <a:gd name="T6" fmla="*/ 21 w 73"/>
                <a:gd name="T7" fmla="*/ 71 h 71"/>
                <a:gd name="T8" fmla="*/ 0 w 73"/>
                <a:gd name="T9" fmla="*/ 22 h 71"/>
              </a:gdLst>
              <a:ahLst/>
              <a:cxnLst>
                <a:cxn ang="0">
                  <a:pos x="T0" y="T1"/>
                </a:cxn>
                <a:cxn ang="0">
                  <a:pos x="T2" y="T3"/>
                </a:cxn>
                <a:cxn ang="0">
                  <a:pos x="T4" y="T5"/>
                </a:cxn>
                <a:cxn ang="0">
                  <a:pos x="T6" y="T7"/>
                </a:cxn>
                <a:cxn ang="0">
                  <a:pos x="T8" y="T9"/>
                </a:cxn>
              </a:cxnLst>
              <a:rect l="0" t="0" r="r" b="b"/>
              <a:pathLst>
                <a:path w="73" h="71">
                  <a:moveTo>
                    <a:pt x="0" y="22"/>
                  </a:moveTo>
                  <a:lnTo>
                    <a:pt x="54" y="0"/>
                  </a:lnTo>
                  <a:lnTo>
                    <a:pt x="73" y="50"/>
                  </a:lnTo>
                  <a:lnTo>
                    <a:pt x="21" y="71"/>
                  </a:lnTo>
                  <a:lnTo>
                    <a:pt x="0" y="22"/>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368664DE-0556-45B6-B683-DC8A2C0EBACE}"/>
                </a:ext>
              </a:extLst>
            </p:cNvPr>
            <p:cNvSpPr>
              <a:spLocks/>
            </p:cNvSpPr>
            <p:nvPr/>
          </p:nvSpPr>
          <p:spPr bwMode="auto">
            <a:xfrm>
              <a:off x="463" y="3218"/>
              <a:ext cx="442" cy="949"/>
            </a:xfrm>
            <a:custGeom>
              <a:avLst/>
              <a:gdLst>
                <a:gd name="T0" fmla="*/ 155 w 186"/>
                <a:gd name="T1" fmla="*/ 296 h 400"/>
                <a:gd name="T2" fmla="*/ 138 w 186"/>
                <a:gd name="T3" fmla="*/ 256 h 400"/>
                <a:gd name="T4" fmla="*/ 109 w 186"/>
                <a:gd name="T5" fmla="*/ 221 h 400"/>
                <a:gd name="T6" fmla="*/ 97 w 186"/>
                <a:gd name="T7" fmla="*/ 150 h 400"/>
                <a:gd name="T8" fmla="*/ 63 w 186"/>
                <a:gd name="T9" fmla="*/ 123 h 400"/>
                <a:gd name="T10" fmla="*/ 56 w 186"/>
                <a:gd name="T11" fmla="*/ 102 h 400"/>
                <a:gd name="T12" fmla="*/ 2 w 186"/>
                <a:gd name="T13" fmla="*/ 0 h 400"/>
                <a:gd name="T14" fmla="*/ 23 w 186"/>
                <a:gd name="T15" fmla="*/ 98 h 400"/>
                <a:gd name="T16" fmla="*/ 39 w 186"/>
                <a:gd name="T17" fmla="*/ 135 h 400"/>
                <a:gd name="T18" fmla="*/ 36 w 186"/>
                <a:gd name="T19" fmla="*/ 200 h 400"/>
                <a:gd name="T20" fmla="*/ 70 w 186"/>
                <a:gd name="T21" fmla="*/ 266 h 400"/>
                <a:gd name="T22" fmla="*/ 54 w 186"/>
                <a:gd name="T23" fmla="*/ 327 h 400"/>
                <a:gd name="T24" fmla="*/ 64 w 186"/>
                <a:gd name="T25" fmla="*/ 353 h 400"/>
                <a:gd name="T26" fmla="*/ 141 w 186"/>
                <a:gd name="T27" fmla="*/ 398 h 400"/>
                <a:gd name="T28" fmla="*/ 186 w 186"/>
                <a:gd name="T29" fmla="*/ 400 h 400"/>
                <a:gd name="T30" fmla="*/ 155 w 186"/>
                <a:gd name="T31" fmla="*/ 2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400">
                  <a:moveTo>
                    <a:pt x="155" y="296"/>
                  </a:moveTo>
                  <a:cubicBezTo>
                    <a:pt x="159" y="281"/>
                    <a:pt x="149" y="267"/>
                    <a:pt x="138" y="256"/>
                  </a:cubicBezTo>
                  <a:cubicBezTo>
                    <a:pt x="128" y="245"/>
                    <a:pt x="115" y="236"/>
                    <a:pt x="109" y="221"/>
                  </a:cubicBezTo>
                  <a:cubicBezTo>
                    <a:pt x="100" y="199"/>
                    <a:pt x="112" y="169"/>
                    <a:pt x="97" y="150"/>
                  </a:cubicBezTo>
                  <a:cubicBezTo>
                    <a:pt x="88" y="139"/>
                    <a:pt x="71" y="135"/>
                    <a:pt x="63" y="123"/>
                  </a:cubicBezTo>
                  <a:cubicBezTo>
                    <a:pt x="59" y="117"/>
                    <a:pt x="57" y="109"/>
                    <a:pt x="56" y="102"/>
                  </a:cubicBezTo>
                  <a:cubicBezTo>
                    <a:pt x="47" y="64"/>
                    <a:pt x="28" y="28"/>
                    <a:pt x="2" y="0"/>
                  </a:cubicBezTo>
                  <a:cubicBezTo>
                    <a:pt x="0" y="34"/>
                    <a:pt x="7" y="68"/>
                    <a:pt x="23" y="98"/>
                  </a:cubicBezTo>
                  <a:cubicBezTo>
                    <a:pt x="29" y="110"/>
                    <a:pt x="37" y="122"/>
                    <a:pt x="39" y="135"/>
                  </a:cubicBezTo>
                  <a:cubicBezTo>
                    <a:pt x="42" y="157"/>
                    <a:pt x="30" y="179"/>
                    <a:pt x="36" y="200"/>
                  </a:cubicBezTo>
                  <a:cubicBezTo>
                    <a:pt x="42" y="225"/>
                    <a:pt x="69" y="241"/>
                    <a:pt x="70" y="266"/>
                  </a:cubicBezTo>
                  <a:cubicBezTo>
                    <a:pt x="71" y="288"/>
                    <a:pt x="53" y="306"/>
                    <a:pt x="54" y="327"/>
                  </a:cubicBezTo>
                  <a:cubicBezTo>
                    <a:pt x="55" y="336"/>
                    <a:pt x="59" y="345"/>
                    <a:pt x="64" y="353"/>
                  </a:cubicBezTo>
                  <a:cubicBezTo>
                    <a:pt x="80" y="380"/>
                    <a:pt x="104" y="399"/>
                    <a:pt x="141" y="398"/>
                  </a:cubicBezTo>
                  <a:cubicBezTo>
                    <a:pt x="186" y="400"/>
                    <a:pt x="186" y="400"/>
                    <a:pt x="186" y="400"/>
                  </a:cubicBezTo>
                  <a:cubicBezTo>
                    <a:pt x="155" y="296"/>
                    <a:pt x="155" y="296"/>
                    <a:pt x="155" y="296"/>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2459B7A6-94C5-434B-9D34-EBDE6C9BB76B}"/>
                </a:ext>
              </a:extLst>
            </p:cNvPr>
            <p:cNvSpPr>
              <a:spLocks/>
            </p:cNvSpPr>
            <p:nvPr/>
          </p:nvSpPr>
          <p:spPr bwMode="auto">
            <a:xfrm>
              <a:off x="466" y="3218"/>
              <a:ext cx="439" cy="949"/>
            </a:xfrm>
            <a:custGeom>
              <a:avLst/>
              <a:gdLst>
                <a:gd name="T0" fmla="*/ 1 w 185"/>
                <a:gd name="T1" fmla="*/ 0 h 400"/>
                <a:gd name="T2" fmla="*/ 0 w 185"/>
                <a:gd name="T3" fmla="*/ 10 h 400"/>
                <a:gd name="T4" fmla="*/ 22 w 185"/>
                <a:gd name="T5" fmla="*/ 98 h 400"/>
                <a:gd name="T6" fmla="*/ 38 w 185"/>
                <a:gd name="T7" fmla="*/ 135 h 400"/>
                <a:gd name="T8" fmla="*/ 39 w 185"/>
                <a:gd name="T9" fmla="*/ 143 h 400"/>
                <a:gd name="T10" fmla="*/ 33 w 185"/>
                <a:gd name="T11" fmla="*/ 188 h 400"/>
                <a:gd name="T12" fmla="*/ 35 w 185"/>
                <a:gd name="T13" fmla="*/ 200 h 400"/>
                <a:gd name="T14" fmla="*/ 69 w 185"/>
                <a:gd name="T15" fmla="*/ 266 h 400"/>
                <a:gd name="T16" fmla="*/ 69 w 185"/>
                <a:gd name="T17" fmla="*/ 268 h 400"/>
                <a:gd name="T18" fmla="*/ 53 w 185"/>
                <a:gd name="T19" fmla="*/ 325 h 400"/>
                <a:gd name="T20" fmla="*/ 53 w 185"/>
                <a:gd name="T21" fmla="*/ 327 h 400"/>
                <a:gd name="T22" fmla="*/ 63 w 185"/>
                <a:gd name="T23" fmla="*/ 353 h 400"/>
                <a:gd name="T24" fmla="*/ 138 w 185"/>
                <a:gd name="T25" fmla="*/ 398 h 400"/>
                <a:gd name="T26" fmla="*/ 140 w 185"/>
                <a:gd name="T27" fmla="*/ 398 h 400"/>
                <a:gd name="T28" fmla="*/ 185 w 185"/>
                <a:gd name="T29" fmla="*/ 400 h 400"/>
                <a:gd name="T30" fmla="*/ 154 w 185"/>
                <a:gd name="T31" fmla="*/ 296 h 400"/>
                <a:gd name="T32" fmla="*/ 154 w 185"/>
                <a:gd name="T33" fmla="*/ 296 h 400"/>
                <a:gd name="T34" fmla="*/ 155 w 185"/>
                <a:gd name="T35" fmla="*/ 289 h 400"/>
                <a:gd name="T36" fmla="*/ 137 w 185"/>
                <a:gd name="T37" fmla="*/ 256 h 400"/>
                <a:gd name="T38" fmla="*/ 108 w 185"/>
                <a:gd name="T39" fmla="*/ 221 h 400"/>
                <a:gd name="T40" fmla="*/ 104 w 185"/>
                <a:gd name="T41" fmla="*/ 194 h 400"/>
                <a:gd name="T42" fmla="*/ 104 w 185"/>
                <a:gd name="T43" fmla="*/ 185 h 400"/>
                <a:gd name="T44" fmla="*/ 96 w 185"/>
                <a:gd name="T45" fmla="*/ 150 h 400"/>
                <a:gd name="T46" fmla="*/ 62 w 185"/>
                <a:gd name="T47" fmla="*/ 123 h 400"/>
                <a:gd name="T48" fmla="*/ 55 w 185"/>
                <a:gd name="T49" fmla="*/ 102 h 400"/>
                <a:gd name="T50" fmla="*/ 1 w 185"/>
                <a:gd name="T5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400">
                  <a:moveTo>
                    <a:pt x="1" y="0"/>
                  </a:moveTo>
                  <a:cubicBezTo>
                    <a:pt x="0" y="4"/>
                    <a:pt x="0" y="7"/>
                    <a:pt x="0" y="10"/>
                  </a:cubicBezTo>
                  <a:cubicBezTo>
                    <a:pt x="0" y="41"/>
                    <a:pt x="8" y="71"/>
                    <a:pt x="22" y="98"/>
                  </a:cubicBezTo>
                  <a:cubicBezTo>
                    <a:pt x="28" y="110"/>
                    <a:pt x="36" y="122"/>
                    <a:pt x="38" y="135"/>
                  </a:cubicBezTo>
                  <a:cubicBezTo>
                    <a:pt x="38" y="138"/>
                    <a:pt x="39" y="140"/>
                    <a:pt x="39" y="143"/>
                  </a:cubicBezTo>
                  <a:cubicBezTo>
                    <a:pt x="39" y="158"/>
                    <a:pt x="33" y="174"/>
                    <a:pt x="33" y="188"/>
                  </a:cubicBezTo>
                  <a:cubicBezTo>
                    <a:pt x="33" y="192"/>
                    <a:pt x="34" y="196"/>
                    <a:pt x="35" y="200"/>
                  </a:cubicBezTo>
                  <a:cubicBezTo>
                    <a:pt x="41" y="225"/>
                    <a:pt x="68" y="241"/>
                    <a:pt x="69" y="266"/>
                  </a:cubicBezTo>
                  <a:cubicBezTo>
                    <a:pt x="69" y="267"/>
                    <a:pt x="69" y="268"/>
                    <a:pt x="69" y="268"/>
                  </a:cubicBezTo>
                  <a:cubicBezTo>
                    <a:pt x="69" y="288"/>
                    <a:pt x="53" y="305"/>
                    <a:pt x="53" y="325"/>
                  </a:cubicBezTo>
                  <a:cubicBezTo>
                    <a:pt x="53" y="326"/>
                    <a:pt x="53" y="327"/>
                    <a:pt x="53" y="327"/>
                  </a:cubicBezTo>
                  <a:cubicBezTo>
                    <a:pt x="54" y="336"/>
                    <a:pt x="58" y="345"/>
                    <a:pt x="63" y="353"/>
                  </a:cubicBezTo>
                  <a:cubicBezTo>
                    <a:pt x="79" y="379"/>
                    <a:pt x="103" y="398"/>
                    <a:pt x="138" y="398"/>
                  </a:cubicBezTo>
                  <a:cubicBezTo>
                    <a:pt x="139" y="398"/>
                    <a:pt x="139" y="398"/>
                    <a:pt x="140" y="398"/>
                  </a:cubicBezTo>
                  <a:cubicBezTo>
                    <a:pt x="185" y="400"/>
                    <a:pt x="185" y="400"/>
                    <a:pt x="185" y="400"/>
                  </a:cubicBezTo>
                  <a:cubicBezTo>
                    <a:pt x="154" y="296"/>
                    <a:pt x="154" y="296"/>
                    <a:pt x="154" y="296"/>
                  </a:cubicBezTo>
                  <a:cubicBezTo>
                    <a:pt x="154" y="296"/>
                    <a:pt x="154" y="296"/>
                    <a:pt x="154" y="296"/>
                  </a:cubicBezTo>
                  <a:cubicBezTo>
                    <a:pt x="155" y="294"/>
                    <a:pt x="155" y="292"/>
                    <a:pt x="155" y="289"/>
                  </a:cubicBezTo>
                  <a:cubicBezTo>
                    <a:pt x="155" y="277"/>
                    <a:pt x="147" y="265"/>
                    <a:pt x="137" y="256"/>
                  </a:cubicBezTo>
                  <a:cubicBezTo>
                    <a:pt x="127" y="245"/>
                    <a:pt x="114" y="236"/>
                    <a:pt x="108" y="221"/>
                  </a:cubicBezTo>
                  <a:cubicBezTo>
                    <a:pt x="105" y="213"/>
                    <a:pt x="104" y="203"/>
                    <a:pt x="104" y="194"/>
                  </a:cubicBezTo>
                  <a:cubicBezTo>
                    <a:pt x="104" y="191"/>
                    <a:pt x="104" y="188"/>
                    <a:pt x="104" y="185"/>
                  </a:cubicBezTo>
                  <a:cubicBezTo>
                    <a:pt x="104" y="172"/>
                    <a:pt x="104" y="160"/>
                    <a:pt x="96" y="150"/>
                  </a:cubicBezTo>
                  <a:cubicBezTo>
                    <a:pt x="87" y="139"/>
                    <a:pt x="70" y="135"/>
                    <a:pt x="62" y="123"/>
                  </a:cubicBezTo>
                  <a:cubicBezTo>
                    <a:pt x="58" y="117"/>
                    <a:pt x="56" y="109"/>
                    <a:pt x="55" y="102"/>
                  </a:cubicBezTo>
                  <a:cubicBezTo>
                    <a:pt x="46" y="64"/>
                    <a:pt x="27" y="28"/>
                    <a:pt x="1"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3E253808-AF77-4C88-B91E-FAEF8924931D}"/>
                </a:ext>
              </a:extLst>
            </p:cNvPr>
            <p:cNvSpPr>
              <a:spLocks/>
            </p:cNvSpPr>
            <p:nvPr/>
          </p:nvSpPr>
          <p:spPr bwMode="auto">
            <a:xfrm>
              <a:off x="872" y="2852"/>
              <a:ext cx="425" cy="1320"/>
            </a:xfrm>
            <a:custGeom>
              <a:avLst/>
              <a:gdLst>
                <a:gd name="T0" fmla="*/ 35 w 179"/>
                <a:gd name="T1" fmla="*/ 555 h 556"/>
                <a:gd name="T2" fmla="*/ 68 w 179"/>
                <a:gd name="T3" fmla="*/ 541 h 556"/>
                <a:gd name="T4" fmla="*/ 77 w 179"/>
                <a:gd name="T5" fmla="*/ 518 h 556"/>
                <a:gd name="T6" fmla="*/ 84 w 179"/>
                <a:gd name="T7" fmla="*/ 489 h 556"/>
                <a:gd name="T8" fmla="*/ 99 w 179"/>
                <a:gd name="T9" fmla="*/ 419 h 556"/>
                <a:gd name="T10" fmla="*/ 120 w 179"/>
                <a:gd name="T11" fmla="*/ 334 h 556"/>
                <a:gd name="T12" fmla="*/ 129 w 179"/>
                <a:gd name="T13" fmla="*/ 260 h 556"/>
                <a:gd name="T14" fmla="*/ 153 w 179"/>
                <a:gd name="T15" fmla="*/ 181 h 556"/>
                <a:gd name="T16" fmla="*/ 162 w 179"/>
                <a:gd name="T17" fmla="*/ 124 h 556"/>
                <a:gd name="T18" fmla="*/ 178 w 179"/>
                <a:gd name="T19" fmla="*/ 82 h 556"/>
                <a:gd name="T20" fmla="*/ 178 w 179"/>
                <a:gd name="T21" fmla="*/ 35 h 556"/>
                <a:gd name="T22" fmla="*/ 173 w 179"/>
                <a:gd name="T23" fmla="*/ 3 h 556"/>
                <a:gd name="T24" fmla="*/ 171 w 179"/>
                <a:gd name="T25" fmla="*/ 1 h 556"/>
                <a:gd name="T26" fmla="*/ 132 w 179"/>
                <a:gd name="T27" fmla="*/ 49 h 556"/>
                <a:gd name="T28" fmla="*/ 100 w 179"/>
                <a:gd name="T29" fmla="*/ 162 h 556"/>
                <a:gd name="T30" fmla="*/ 73 w 179"/>
                <a:gd name="T31" fmla="*/ 210 h 556"/>
                <a:gd name="T32" fmla="*/ 70 w 179"/>
                <a:gd name="T33" fmla="*/ 286 h 556"/>
                <a:gd name="T34" fmla="*/ 45 w 179"/>
                <a:gd name="T35" fmla="*/ 327 h 556"/>
                <a:gd name="T36" fmla="*/ 39 w 179"/>
                <a:gd name="T37" fmla="*/ 393 h 556"/>
                <a:gd name="T38" fmla="*/ 12 w 179"/>
                <a:gd name="T39" fmla="*/ 460 h 556"/>
                <a:gd name="T40" fmla="*/ 1 w 179"/>
                <a:gd name="T41" fmla="*/ 488 h 556"/>
                <a:gd name="T42" fmla="*/ 14 w 179"/>
                <a:gd name="T43" fmla="*/ 547 h 556"/>
                <a:gd name="T44" fmla="*/ 20 w 179"/>
                <a:gd name="T45" fmla="*/ 553 h 556"/>
                <a:gd name="T46" fmla="*/ 14 w 179"/>
                <a:gd name="T47" fmla="*/ 546 h 556"/>
                <a:gd name="T48" fmla="*/ 2 w 179"/>
                <a:gd name="T49" fmla="*/ 489 h 556"/>
                <a:gd name="T50" fmla="*/ 13 w 179"/>
                <a:gd name="T51" fmla="*/ 461 h 556"/>
                <a:gd name="T52" fmla="*/ 41 w 179"/>
                <a:gd name="T53" fmla="*/ 393 h 556"/>
                <a:gd name="T54" fmla="*/ 47 w 179"/>
                <a:gd name="T55" fmla="*/ 328 h 556"/>
                <a:gd name="T56" fmla="*/ 72 w 179"/>
                <a:gd name="T57" fmla="*/ 287 h 556"/>
                <a:gd name="T58" fmla="*/ 76 w 179"/>
                <a:gd name="T59" fmla="*/ 211 h 556"/>
                <a:gd name="T60" fmla="*/ 102 w 179"/>
                <a:gd name="T61" fmla="*/ 163 h 556"/>
                <a:gd name="T62" fmla="*/ 135 w 179"/>
                <a:gd name="T63" fmla="*/ 50 h 556"/>
                <a:gd name="T64" fmla="*/ 173 w 179"/>
                <a:gd name="T65" fmla="*/ 4 h 556"/>
                <a:gd name="T66" fmla="*/ 171 w 179"/>
                <a:gd name="T67" fmla="*/ 5 h 556"/>
                <a:gd name="T68" fmla="*/ 176 w 179"/>
                <a:gd name="T69" fmla="*/ 66 h 556"/>
                <a:gd name="T70" fmla="*/ 170 w 179"/>
                <a:gd name="T71" fmla="*/ 95 h 556"/>
                <a:gd name="T72" fmla="*/ 154 w 179"/>
                <a:gd name="T73" fmla="*/ 152 h 556"/>
                <a:gd name="T74" fmla="*/ 140 w 179"/>
                <a:gd name="T75" fmla="*/ 235 h 556"/>
                <a:gd name="T76" fmla="*/ 121 w 179"/>
                <a:gd name="T77" fmla="*/ 284 h 556"/>
                <a:gd name="T78" fmla="*/ 98 w 179"/>
                <a:gd name="T79" fmla="*/ 376 h 556"/>
                <a:gd name="T80" fmla="*/ 99 w 179"/>
                <a:gd name="T81" fmla="*/ 458 h 556"/>
                <a:gd name="T82" fmla="*/ 77 w 179"/>
                <a:gd name="T83" fmla="*/ 503 h 556"/>
                <a:gd name="T84" fmla="*/ 74 w 179"/>
                <a:gd name="T85" fmla="*/ 531 h 556"/>
                <a:gd name="T86" fmla="*/ 49 w 179"/>
                <a:gd name="T87" fmla="*/ 550 h 556"/>
                <a:gd name="T88" fmla="*/ 26 w 179"/>
                <a:gd name="T89" fmla="*/ 55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556">
                  <a:moveTo>
                    <a:pt x="23" y="555"/>
                  </a:moveTo>
                  <a:cubicBezTo>
                    <a:pt x="23" y="555"/>
                    <a:pt x="27" y="556"/>
                    <a:pt x="35" y="555"/>
                  </a:cubicBezTo>
                  <a:cubicBezTo>
                    <a:pt x="39" y="554"/>
                    <a:pt x="44" y="553"/>
                    <a:pt x="50" y="551"/>
                  </a:cubicBezTo>
                  <a:cubicBezTo>
                    <a:pt x="55" y="549"/>
                    <a:pt x="62" y="546"/>
                    <a:pt x="68" y="541"/>
                  </a:cubicBezTo>
                  <a:cubicBezTo>
                    <a:pt x="71" y="539"/>
                    <a:pt x="73" y="535"/>
                    <a:pt x="75" y="531"/>
                  </a:cubicBezTo>
                  <a:cubicBezTo>
                    <a:pt x="77" y="527"/>
                    <a:pt x="77" y="522"/>
                    <a:pt x="77" y="518"/>
                  </a:cubicBezTo>
                  <a:cubicBezTo>
                    <a:pt x="77" y="513"/>
                    <a:pt x="77" y="508"/>
                    <a:pt x="78" y="503"/>
                  </a:cubicBezTo>
                  <a:cubicBezTo>
                    <a:pt x="79" y="498"/>
                    <a:pt x="81" y="494"/>
                    <a:pt x="84" y="489"/>
                  </a:cubicBezTo>
                  <a:cubicBezTo>
                    <a:pt x="89" y="480"/>
                    <a:pt x="98" y="471"/>
                    <a:pt x="100" y="458"/>
                  </a:cubicBezTo>
                  <a:cubicBezTo>
                    <a:pt x="104" y="446"/>
                    <a:pt x="101" y="432"/>
                    <a:pt x="99" y="419"/>
                  </a:cubicBezTo>
                  <a:cubicBezTo>
                    <a:pt x="97" y="406"/>
                    <a:pt x="95" y="391"/>
                    <a:pt x="100" y="377"/>
                  </a:cubicBezTo>
                  <a:cubicBezTo>
                    <a:pt x="105" y="363"/>
                    <a:pt x="115" y="350"/>
                    <a:pt x="120" y="334"/>
                  </a:cubicBezTo>
                  <a:cubicBezTo>
                    <a:pt x="125" y="319"/>
                    <a:pt x="122" y="301"/>
                    <a:pt x="124" y="284"/>
                  </a:cubicBezTo>
                  <a:cubicBezTo>
                    <a:pt x="124" y="276"/>
                    <a:pt x="126" y="267"/>
                    <a:pt x="129" y="260"/>
                  </a:cubicBezTo>
                  <a:cubicBezTo>
                    <a:pt x="133" y="252"/>
                    <a:pt x="138" y="244"/>
                    <a:pt x="142" y="236"/>
                  </a:cubicBezTo>
                  <a:cubicBezTo>
                    <a:pt x="150" y="219"/>
                    <a:pt x="151" y="200"/>
                    <a:pt x="153" y="181"/>
                  </a:cubicBezTo>
                  <a:cubicBezTo>
                    <a:pt x="155" y="172"/>
                    <a:pt x="156" y="162"/>
                    <a:pt x="157" y="152"/>
                  </a:cubicBezTo>
                  <a:cubicBezTo>
                    <a:pt x="158" y="143"/>
                    <a:pt x="159" y="133"/>
                    <a:pt x="162" y="124"/>
                  </a:cubicBezTo>
                  <a:cubicBezTo>
                    <a:pt x="164" y="114"/>
                    <a:pt x="168" y="105"/>
                    <a:pt x="172" y="96"/>
                  </a:cubicBezTo>
                  <a:cubicBezTo>
                    <a:pt x="174" y="91"/>
                    <a:pt x="176" y="87"/>
                    <a:pt x="178" y="82"/>
                  </a:cubicBezTo>
                  <a:cubicBezTo>
                    <a:pt x="178" y="76"/>
                    <a:pt x="179" y="71"/>
                    <a:pt x="179" y="66"/>
                  </a:cubicBezTo>
                  <a:cubicBezTo>
                    <a:pt x="179" y="56"/>
                    <a:pt x="179" y="46"/>
                    <a:pt x="178" y="35"/>
                  </a:cubicBezTo>
                  <a:cubicBezTo>
                    <a:pt x="177" y="25"/>
                    <a:pt x="175" y="15"/>
                    <a:pt x="174" y="4"/>
                  </a:cubicBezTo>
                  <a:cubicBezTo>
                    <a:pt x="174" y="4"/>
                    <a:pt x="173" y="3"/>
                    <a:pt x="173" y="3"/>
                  </a:cubicBezTo>
                  <a:cubicBezTo>
                    <a:pt x="173" y="0"/>
                    <a:pt x="173" y="0"/>
                    <a:pt x="173" y="0"/>
                  </a:cubicBezTo>
                  <a:cubicBezTo>
                    <a:pt x="171" y="1"/>
                    <a:pt x="171" y="1"/>
                    <a:pt x="171" y="1"/>
                  </a:cubicBezTo>
                  <a:cubicBezTo>
                    <a:pt x="162" y="6"/>
                    <a:pt x="154" y="13"/>
                    <a:pt x="147" y="22"/>
                  </a:cubicBezTo>
                  <a:cubicBezTo>
                    <a:pt x="141" y="30"/>
                    <a:pt x="136" y="39"/>
                    <a:pt x="132" y="49"/>
                  </a:cubicBezTo>
                  <a:cubicBezTo>
                    <a:pt x="125" y="68"/>
                    <a:pt x="122" y="88"/>
                    <a:pt x="118" y="108"/>
                  </a:cubicBezTo>
                  <a:cubicBezTo>
                    <a:pt x="115" y="127"/>
                    <a:pt x="110" y="146"/>
                    <a:pt x="100" y="162"/>
                  </a:cubicBezTo>
                  <a:cubicBezTo>
                    <a:pt x="95" y="170"/>
                    <a:pt x="89" y="177"/>
                    <a:pt x="84" y="185"/>
                  </a:cubicBezTo>
                  <a:cubicBezTo>
                    <a:pt x="79" y="193"/>
                    <a:pt x="74" y="201"/>
                    <a:pt x="73" y="210"/>
                  </a:cubicBezTo>
                  <a:cubicBezTo>
                    <a:pt x="70" y="229"/>
                    <a:pt x="81" y="246"/>
                    <a:pt x="79" y="263"/>
                  </a:cubicBezTo>
                  <a:cubicBezTo>
                    <a:pt x="78" y="271"/>
                    <a:pt x="74" y="279"/>
                    <a:pt x="70" y="286"/>
                  </a:cubicBezTo>
                  <a:cubicBezTo>
                    <a:pt x="66" y="293"/>
                    <a:pt x="62" y="300"/>
                    <a:pt x="57" y="306"/>
                  </a:cubicBezTo>
                  <a:cubicBezTo>
                    <a:pt x="52" y="313"/>
                    <a:pt x="48" y="320"/>
                    <a:pt x="45" y="327"/>
                  </a:cubicBezTo>
                  <a:cubicBezTo>
                    <a:pt x="42" y="334"/>
                    <a:pt x="40" y="342"/>
                    <a:pt x="39" y="350"/>
                  </a:cubicBezTo>
                  <a:cubicBezTo>
                    <a:pt x="38" y="365"/>
                    <a:pt x="40" y="379"/>
                    <a:pt x="39" y="393"/>
                  </a:cubicBezTo>
                  <a:cubicBezTo>
                    <a:pt x="38" y="406"/>
                    <a:pt x="34" y="418"/>
                    <a:pt x="28" y="429"/>
                  </a:cubicBezTo>
                  <a:cubicBezTo>
                    <a:pt x="23" y="440"/>
                    <a:pt x="17" y="450"/>
                    <a:pt x="12" y="460"/>
                  </a:cubicBezTo>
                  <a:cubicBezTo>
                    <a:pt x="9" y="465"/>
                    <a:pt x="7" y="470"/>
                    <a:pt x="5" y="474"/>
                  </a:cubicBezTo>
                  <a:cubicBezTo>
                    <a:pt x="3" y="479"/>
                    <a:pt x="2" y="484"/>
                    <a:pt x="1" y="488"/>
                  </a:cubicBezTo>
                  <a:cubicBezTo>
                    <a:pt x="0" y="498"/>
                    <a:pt x="0" y="506"/>
                    <a:pt x="1" y="514"/>
                  </a:cubicBezTo>
                  <a:cubicBezTo>
                    <a:pt x="3" y="529"/>
                    <a:pt x="8" y="540"/>
                    <a:pt x="14" y="547"/>
                  </a:cubicBezTo>
                  <a:cubicBezTo>
                    <a:pt x="15" y="548"/>
                    <a:pt x="16" y="549"/>
                    <a:pt x="17" y="551"/>
                  </a:cubicBezTo>
                  <a:cubicBezTo>
                    <a:pt x="18" y="552"/>
                    <a:pt x="19" y="552"/>
                    <a:pt x="20" y="553"/>
                  </a:cubicBezTo>
                  <a:cubicBezTo>
                    <a:pt x="22" y="554"/>
                    <a:pt x="23" y="555"/>
                    <a:pt x="23" y="555"/>
                  </a:cubicBezTo>
                  <a:cubicBezTo>
                    <a:pt x="23" y="555"/>
                    <a:pt x="19" y="553"/>
                    <a:pt x="14" y="546"/>
                  </a:cubicBezTo>
                  <a:cubicBezTo>
                    <a:pt x="9" y="540"/>
                    <a:pt x="4" y="529"/>
                    <a:pt x="2" y="514"/>
                  </a:cubicBezTo>
                  <a:cubicBezTo>
                    <a:pt x="1" y="506"/>
                    <a:pt x="1" y="498"/>
                    <a:pt x="2" y="489"/>
                  </a:cubicBezTo>
                  <a:cubicBezTo>
                    <a:pt x="3" y="484"/>
                    <a:pt x="4" y="479"/>
                    <a:pt x="6" y="475"/>
                  </a:cubicBezTo>
                  <a:cubicBezTo>
                    <a:pt x="8" y="470"/>
                    <a:pt x="11" y="466"/>
                    <a:pt x="13" y="461"/>
                  </a:cubicBezTo>
                  <a:cubicBezTo>
                    <a:pt x="18" y="451"/>
                    <a:pt x="24" y="441"/>
                    <a:pt x="30" y="430"/>
                  </a:cubicBezTo>
                  <a:cubicBezTo>
                    <a:pt x="35" y="419"/>
                    <a:pt x="40" y="407"/>
                    <a:pt x="41" y="393"/>
                  </a:cubicBezTo>
                  <a:cubicBezTo>
                    <a:pt x="43" y="379"/>
                    <a:pt x="41" y="365"/>
                    <a:pt x="42" y="350"/>
                  </a:cubicBezTo>
                  <a:cubicBezTo>
                    <a:pt x="42" y="342"/>
                    <a:pt x="44" y="335"/>
                    <a:pt x="47" y="328"/>
                  </a:cubicBezTo>
                  <a:cubicBezTo>
                    <a:pt x="50" y="321"/>
                    <a:pt x="54" y="314"/>
                    <a:pt x="59" y="308"/>
                  </a:cubicBezTo>
                  <a:cubicBezTo>
                    <a:pt x="63" y="301"/>
                    <a:pt x="68" y="295"/>
                    <a:pt x="72" y="287"/>
                  </a:cubicBezTo>
                  <a:cubicBezTo>
                    <a:pt x="77" y="280"/>
                    <a:pt x="80" y="272"/>
                    <a:pt x="81" y="263"/>
                  </a:cubicBezTo>
                  <a:cubicBezTo>
                    <a:pt x="83" y="245"/>
                    <a:pt x="73" y="228"/>
                    <a:pt x="76" y="211"/>
                  </a:cubicBezTo>
                  <a:cubicBezTo>
                    <a:pt x="77" y="202"/>
                    <a:pt x="81" y="194"/>
                    <a:pt x="86" y="186"/>
                  </a:cubicBezTo>
                  <a:cubicBezTo>
                    <a:pt x="91" y="179"/>
                    <a:pt x="97" y="171"/>
                    <a:pt x="102" y="163"/>
                  </a:cubicBezTo>
                  <a:cubicBezTo>
                    <a:pt x="113" y="147"/>
                    <a:pt x="118" y="128"/>
                    <a:pt x="121" y="108"/>
                  </a:cubicBezTo>
                  <a:cubicBezTo>
                    <a:pt x="125" y="89"/>
                    <a:pt x="128" y="69"/>
                    <a:pt x="135" y="50"/>
                  </a:cubicBezTo>
                  <a:cubicBezTo>
                    <a:pt x="139" y="41"/>
                    <a:pt x="143" y="32"/>
                    <a:pt x="150" y="23"/>
                  </a:cubicBezTo>
                  <a:cubicBezTo>
                    <a:pt x="156" y="15"/>
                    <a:pt x="163" y="9"/>
                    <a:pt x="173" y="4"/>
                  </a:cubicBezTo>
                  <a:cubicBezTo>
                    <a:pt x="171" y="3"/>
                    <a:pt x="171" y="3"/>
                    <a:pt x="171" y="3"/>
                  </a:cubicBezTo>
                  <a:cubicBezTo>
                    <a:pt x="171" y="3"/>
                    <a:pt x="171" y="4"/>
                    <a:pt x="171" y="5"/>
                  </a:cubicBezTo>
                  <a:cubicBezTo>
                    <a:pt x="172" y="15"/>
                    <a:pt x="174" y="25"/>
                    <a:pt x="175" y="36"/>
                  </a:cubicBezTo>
                  <a:cubicBezTo>
                    <a:pt x="176" y="46"/>
                    <a:pt x="177" y="56"/>
                    <a:pt x="176" y="66"/>
                  </a:cubicBezTo>
                  <a:cubicBezTo>
                    <a:pt x="176" y="71"/>
                    <a:pt x="176" y="76"/>
                    <a:pt x="175" y="81"/>
                  </a:cubicBezTo>
                  <a:cubicBezTo>
                    <a:pt x="174" y="86"/>
                    <a:pt x="172" y="90"/>
                    <a:pt x="170" y="95"/>
                  </a:cubicBezTo>
                  <a:cubicBezTo>
                    <a:pt x="166" y="104"/>
                    <a:pt x="162" y="113"/>
                    <a:pt x="159" y="123"/>
                  </a:cubicBezTo>
                  <a:cubicBezTo>
                    <a:pt x="156" y="133"/>
                    <a:pt x="155" y="143"/>
                    <a:pt x="154" y="152"/>
                  </a:cubicBezTo>
                  <a:cubicBezTo>
                    <a:pt x="153" y="162"/>
                    <a:pt x="152" y="171"/>
                    <a:pt x="151" y="181"/>
                  </a:cubicBezTo>
                  <a:cubicBezTo>
                    <a:pt x="149" y="200"/>
                    <a:pt x="147" y="218"/>
                    <a:pt x="140" y="235"/>
                  </a:cubicBezTo>
                  <a:cubicBezTo>
                    <a:pt x="136" y="243"/>
                    <a:pt x="131" y="250"/>
                    <a:pt x="127" y="259"/>
                  </a:cubicBezTo>
                  <a:cubicBezTo>
                    <a:pt x="123" y="267"/>
                    <a:pt x="121" y="276"/>
                    <a:pt x="121" y="284"/>
                  </a:cubicBezTo>
                  <a:cubicBezTo>
                    <a:pt x="120" y="302"/>
                    <a:pt x="122" y="318"/>
                    <a:pt x="118" y="334"/>
                  </a:cubicBezTo>
                  <a:cubicBezTo>
                    <a:pt x="113" y="349"/>
                    <a:pt x="103" y="362"/>
                    <a:pt x="98" y="376"/>
                  </a:cubicBezTo>
                  <a:cubicBezTo>
                    <a:pt x="93" y="391"/>
                    <a:pt x="95" y="406"/>
                    <a:pt x="97" y="419"/>
                  </a:cubicBezTo>
                  <a:cubicBezTo>
                    <a:pt x="99" y="433"/>
                    <a:pt x="102" y="446"/>
                    <a:pt x="99" y="458"/>
                  </a:cubicBezTo>
                  <a:cubicBezTo>
                    <a:pt x="96" y="470"/>
                    <a:pt x="88" y="479"/>
                    <a:pt x="82" y="488"/>
                  </a:cubicBezTo>
                  <a:cubicBezTo>
                    <a:pt x="79" y="493"/>
                    <a:pt x="77" y="498"/>
                    <a:pt x="77" y="503"/>
                  </a:cubicBezTo>
                  <a:cubicBezTo>
                    <a:pt x="76" y="508"/>
                    <a:pt x="76" y="513"/>
                    <a:pt x="76" y="518"/>
                  </a:cubicBezTo>
                  <a:cubicBezTo>
                    <a:pt x="75" y="522"/>
                    <a:pt x="75" y="527"/>
                    <a:pt x="74" y="531"/>
                  </a:cubicBezTo>
                  <a:cubicBezTo>
                    <a:pt x="72" y="535"/>
                    <a:pt x="70" y="538"/>
                    <a:pt x="67" y="540"/>
                  </a:cubicBezTo>
                  <a:cubicBezTo>
                    <a:pt x="61" y="545"/>
                    <a:pt x="55" y="548"/>
                    <a:pt x="49" y="550"/>
                  </a:cubicBezTo>
                  <a:cubicBezTo>
                    <a:pt x="44" y="552"/>
                    <a:pt x="39" y="553"/>
                    <a:pt x="35" y="554"/>
                  </a:cubicBezTo>
                  <a:cubicBezTo>
                    <a:pt x="31" y="555"/>
                    <a:pt x="28" y="555"/>
                    <a:pt x="26" y="555"/>
                  </a:cubicBezTo>
                  <a:cubicBezTo>
                    <a:pt x="24" y="555"/>
                    <a:pt x="23" y="555"/>
                    <a:pt x="23" y="55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29F03C3A-0A59-4A61-81F9-23B7640EEA1D}"/>
                </a:ext>
              </a:extLst>
            </p:cNvPr>
            <p:cNvSpPr>
              <a:spLocks/>
            </p:cNvSpPr>
            <p:nvPr/>
          </p:nvSpPr>
          <p:spPr bwMode="auto">
            <a:xfrm>
              <a:off x="926" y="2916"/>
              <a:ext cx="335" cy="1254"/>
            </a:xfrm>
            <a:custGeom>
              <a:avLst/>
              <a:gdLst>
                <a:gd name="T0" fmla="*/ 141 w 141"/>
                <a:gd name="T1" fmla="*/ 0 h 528"/>
                <a:gd name="T2" fmla="*/ 141 w 141"/>
                <a:gd name="T3" fmla="*/ 2 h 528"/>
                <a:gd name="T4" fmla="*/ 140 w 141"/>
                <a:gd name="T5" fmla="*/ 6 h 528"/>
                <a:gd name="T6" fmla="*/ 136 w 141"/>
                <a:gd name="T7" fmla="*/ 21 h 528"/>
                <a:gd name="T8" fmla="*/ 127 w 141"/>
                <a:gd name="T9" fmla="*/ 44 h 528"/>
                <a:gd name="T10" fmla="*/ 116 w 141"/>
                <a:gd name="T11" fmla="*/ 76 h 528"/>
                <a:gd name="T12" fmla="*/ 107 w 141"/>
                <a:gd name="T13" fmla="*/ 116 h 528"/>
                <a:gd name="T14" fmla="*/ 92 w 141"/>
                <a:gd name="T15" fmla="*/ 159 h 528"/>
                <a:gd name="T16" fmla="*/ 81 w 141"/>
                <a:gd name="T17" fmla="*/ 182 h 528"/>
                <a:gd name="T18" fmla="*/ 75 w 141"/>
                <a:gd name="T19" fmla="*/ 208 h 528"/>
                <a:gd name="T20" fmla="*/ 65 w 141"/>
                <a:gd name="T21" fmla="*/ 262 h 528"/>
                <a:gd name="T22" fmla="*/ 40 w 141"/>
                <a:gd name="T23" fmla="*/ 365 h 528"/>
                <a:gd name="T24" fmla="*/ 19 w 141"/>
                <a:gd name="T25" fmla="*/ 450 h 528"/>
                <a:gd name="T26" fmla="*/ 5 w 141"/>
                <a:gd name="T27" fmla="*/ 507 h 528"/>
                <a:gd name="T28" fmla="*/ 1 w 141"/>
                <a:gd name="T29" fmla="*/ 522 h 528"/>
                <a:gd name="T30" fmla="*/ 0 w 141"/>
                <a:gd name="T31" fmla="*/ 526 h 528"/>
                <a:gd name="T32" fmla="*/ 0 w 141"/>
                <a:gd name="T33" fmla="*/ 528 h 528"/>
                <a:gd name="T34" fmla="*/ 0 w 141"/>
                <a:gd name="T35" fmla="*/ 526 h 528"/>
                <a:gd name="T36" fmla="*/ 1 w 141"/>
                <a:gd name="T37" fmla="*/ 523 h 528"/>
                <a:gd name="T38" fmla="*/ 6 w 141"/>
                <a:gd name="T39" fmla="*/ 507 h 528"/>
                <a:gd name="T40" fmla="*/ 21 w 141"/>
                <a:gd name="T41" fmla="*/ 450 h 528"/>
                <a:gd name="T42" fmla="*/ 42 w 141"/>
                <a:gd name="T43" fmla="*/ 366 h 528"/>
                <a:gd name="T44" fmla="*/ 68 w 141"/>
                <a:gd name="T45" fmla="*/ 263 h 528"/>
                <a:gd name="T46" fmla="*/ 78 w 141"/>
                <a:gd name="T47" fmla="*/ 208 h 528"/>
                <a:gd name="T48" fmla="*/ 84 w 141"/>
                <a:gd name="T49" fmla="*/ 183 h 528"/>
                <a:gd name="T50" fmla="*/ 95 w 141"/>
                <a:gd name="T51" fmla="*/ 161 h 528"/>
                <a:gd name="T52" fmla="*/ 109 w 141"/>
                <a:gd name="T53" fmla="*/ 116 h 528"/>
                <a:gd name="T54" fmla="*/ 118 w 141"/>
                <a:gd name="T55" fmla="*/ 77 h 528"/>
                <a:gd name="T56" fmla="*/ 128 w 141"/>
                <a:gd name="T57" fmla="*/ 45 h 528"/>
                <a:gd name="T58" fmla="*/ 137 w 141"/>
                <a:gd name="T59" fmla="*/ 21 h 528"/>
                <a:gd name="T60" fmla="*/ 140 w 141"/>
                <a:gd name="T61" fmla="*/ 6 h 528"/>
                <a:gd name="T62" fmla="*/ 141 w 141"/>
                <a:gd name="T63" fmla="*/ 2 h 528"/>
                <a:gd name="T64" fmla="*/ 141 w 141"/>
                <a:gd name="T6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528">
                  <a:moveTo>
                    <a:pt x="141" y="0"/>
                  </a:moveTo>
                  <a:cubicBezTo>
                    <a:pt x="141" y="0"/>
                    <a:pt x="141" y="1"/>
                    <a:pt x="141" y="2"/>
                  </a:cubicBezTo>
                  <a:cubicBezTo>
                    <a:pt x="141" y="3"/>
                    <a:pt x="140" y="4"/>
                    <a:pt x="140" y="6"/>
                  </a:cubicBezTo>
                  <a:cubicBezTo>
                    <a:pt x="139" y="9"/>
                    <a:pt x="138" y="14"/>
                    <a:pt x="136" y="21"/>
                  </a:cubicBezTo>
                  <a:cubicBezTo>
                    <a:pt x="134" y="28"/>
                    <a:pt x="130" y="35"/>
                    <a:pt x="127" y="44"/>
                  </a:cubicBezTo>
                  <a:cubicBezTo>
                    <a:pt x="123" y="54"/>
                    <a:pt x="120" y="64"/>
                    <a:pt x="116" y="76"/>
                  </a:cubicBezTo>
                  <a:cubicBezTo>
                    <a:pt x="113" y="88"/>
                    <a:pt x="110" y="101"/>
                    <a:pt x="107" y="116"/>
                  </a:cubicBezTo>
                  <a:cubicBezTo>
                    <a:pt x="103" y="130"/>
                    <a:pt x="100" y="145"/>
                    <a:pt x="92" y="159"/>
                  </a:cubicBezTo>
                  <a:cubicBezTo>
                    <a:pt x="89" y="167"/>
                    <a:pt x="85" y="174"/>
                    <a:pt x="81" y="182"/>
                  </a:cubicBezTo>
                  <a:cubicBezTo>
                    <a:pt x="78" y="190"/>
                    <a:pt x="76" y="199"/>
                    <a:pt x="75" y="208"/>
                  </a:cubicBezTo>
                  <a:cubicBezTo>
                    <a:pt x="73" y="226"/>
                    <a:pt x="69" y="244"/>
                    <a:pt x="65" y="262"/>
                  </a:cubicBezTo>
                  <a:cubicBezTo>
                    <a:pt x="56" y="299"/>
                    <a:pt x="48" y="334"/>
                    <a:pt x="40" y="365"/>
                  </a:cubicBezTo>
                  <a:cubicBezTo>
                    <a:pt x="32" y="397"/>
                    <a:pt x="25" y="426"/>
                    <a:pt x="19" y="450"/>
                  </a:cubicBezTo>
                  <a:cubicBezTo>
                    <a:pt x="13" y="474"/>
                    <a:pt x="8" y="493"/>
                    <a:pt x="5" y="507"/>
                  </a:cubicBezTo>
                  <a:cubicBezTo>
                    <a:pt x="3" y="513"/>
                    <a:pt x="2" y="519"/>
                    <a:pt x="1" y="522"/>
                  </a:cubicBezTo>
                  <a:cubicBezTo>
                    <a:pt x="0" y="524"/>
                    <a:pt x="0" y="525"/>
                    <a:pt x="0" y="526"/>
                  </a:cubicBezTo>
                  <a:cubicBezTo>
                    <a:pt x="0" y="527"/>
                    <a:pt x="0" y="528"/>
                    <a:pt x="0" y="528"/>
                  </a:cubicBezTo>
                  <a:cubicBezTo>
                    <a:pt x="0" y="528"/>
                    <a:pt x="0" y="527"/>
                    <a:pt x="0" y="526"/>
                  </a:cubicBezTo>
                  <a:cubicBezTo>
                    <a:pt x="1" y="525"/>
                    <a:pt x="1" y="524"/>
                    <a:pt x="1" y="523"/>
                  </a:cubicBezTo>
                  <a:cubicBezTo>
                    <a:pt x="2" y="519"/>
                    <a:pt x="4" y="514"/>
                    <a:pt x="6" y="507"/>
                  </a:cubicBezTo>
                  <a:cubicBezTo>
                    <a:pt x="9" y="493"/>
                    <a:pt x="14" y="474"/>
                    <a:pt x="21" y="450"/>
                  </a:cubicBezTo>
                  <a:cubicBezTo>
                    <a:pt x="27" y="426"/>
                    <a:pt x="34" y="398"/>
                    <a:pt x="42" y="366"/>
                  </a:cubicBezTo>
                  <a:cubicBezTo>
                    <a:pt x="50" y="334"/>
                    <a:pt x="59" y="299"/>
                    <a:pt x="68" y="263"/>
                  </a:cubicBezTo>
                  <a:cubicBezTo>
                    <a:pt x="72" y="244"/>
                    <a:pt x="75" y="226"/>
                    <a:pt x="78" y="208"/>
                  </a:cubicBezTo>
                  <a:cubicBezTo>
                    <a:pt x="79" y="199"/>
                    <a:pt x="81" y="191"/>
                    <a:pt x="84" y="183"/>
                  </a:cubicBezTo>
                  <a:cubicBezTo>
                    <a:pt x="87" y="175"/>
                    <a:pt x="91" y="168"/>
                    <a:pt x="95" y="161"/>
                  </a:cubicBezTo>
                  <a:cubicBezTo>
                    <a:pt x="103" y="146"/>
                    <a:pt x="106" y="130"/>
                    <a:pt x="109" y="116"/>
                  </a:cubicBezTo>
                  <a:cubicBezTo>
                    <a:pt x="112" y="102"/>
                    <a:pt x="115" y="89"/>
                    <a:pt x="118" y="77"/>
                  </a:cubicBezTo>
                  <a:cubicBezTo>
                    <a:pt x="121" y="65"/>
                    <a:pt x="125" y="54"/>
                    <a:pt x="128" y="45"/>
                  </a:cubicBezTo>
                  <a:cubicBezTo>
                    <a:pt x="132" y="36"/>
                    <a:pt x="136" y="28"/>
                    <a:pt x="137" y="21"/>
                  </a:cubicBezTo>
                  <a:cubicBezTo>
                    <a:pt x="139" y="15"/>
                    <a:pt x="140" y="9"/>
                    <a:pt x="140" y="6"/>
                  </a:cubicBezTo>
                  <a:cubicBezTo>
                    <a:pt x="141" y="4"/>
                    <a:pt x="141" y="3"/>
                    <a:pt x="141" y="2"/>
                  </a:cubicBezTo>
                  <a:cubicBezTo>
                    <a:pt x="141" y="1"/>
                    <a:pt x="141" y="0"/>
                    <a:pt x="14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4ABBC7DB-50C3-4935-8ED0-24E0FF67C6B0}"/>
                </a:ext>
              </a:extLst>
            </p:cNvPr>
            <p:cNvSpPr>
              <a:spLocks/>
            </p:cNvSpPr>
            <p:nvPr/>
          </p:nvSpPr>
          <p:spPr bwMode="auto">
            <a:xfrm>
              <a:off x="556" y="2517"/>
              <a:ext cx="477" cy="1653"/>
            </a:xfrm>
            <a:custGeom>
              <a:avLst/>
              <a:gdLst>
                <a:gd name="T0" fmla="*/ 164 w 201"/>
                <a:gd name="T1" fmla="*/ 696 h 696"/>
                <a:gd name="T2" fmla="*/ 189 w 201"/>
                <a:gd name="T3" fmla="*/ 594 h 696"/>
                <a:gd name="T4" fmla="*/ 152 w 201"/>
                <a:gd name="T5" fmla="*/ 499 h 696"/>
                <a:gd name="T6" fmla="*/ 152 w 201"/>
                <a:gd name="T7" fmla="*/ 421 h 696"/>
                <a:gd name="T8" fmla="*/ 111 w 201"/>
                <a:gd name="T9" fmla="*/ 325 h 696"/>
                <a:gd name="T10" fmla="*/ 121 w 201"/>
                <a:gd name="T11" fmla="*/ 267 h 696"/>
                <a:gd name="T12" fmla="*/ 90 w 201"/>
                <a:gd name="T13" fmla="*/ 202 h 696"/>
                <a:gd name="T14" fmla="*/ 65 w 201"/>
                <a:gd name="T15" fmla="*/ 94 h 696"/>
                <a:gd name="T16" fmla="*/ 13 w 201"/>
                <a:gd name="T17" fmla="*/ 0 h 696"/>
                <a:gd name="T18" fmla="*/ 2 w 201"/>
                <a:gd name="T19" fmla="*/ 94 h 696"/>
                <a:gd name="T20" fmla="*/ 23 w 201"/>
                <a:gd name="T21" fmla="*/ 172 h 696"/>
                <a:gd name="T22" fmla="*/ 27 w 201"/>
                <a:gd name="T23" fmla="*/ 231 h 696"/>
                <a:gd name="T24" fmla="*/ 36 w 201"/>
                <a:gd name="T25" fmla="*/ 288 h 696"/>
                <a:gd name="T26" fmla="*/ 54 w 201"/>
                <a:gd name="T27" fmla="*/ 329 h 696"/>
                <a:gd name="T28" fmla="*/ 58 w 201"/>
                <a:gd name="T29" fmla="*/ 413 h 696"/>
                <a:gd name="T30" fmla="*/ 82 w 201"/>
                <a:gd name="T31" fmla="*/ 479 h 696"/>
                <a:gd name="T32" fmla="*/ 76 w 201"/>
                <a:gd name="T33" fmla="*/ 578 h 696"/>
                <a:gd name="T34" fmla="*/ 98 w 201"/>
                <a:gd name="T35" fmla="*/ 622 h 696"/>
                <a:gd name="T36" fmla="*/ 100 w 201"/>
                <a:gd name="T37" fmla="*/ 660 h 696"/>
                <a:gd name="T38" fmla="*/ 164 w 201"/>
                <a:gd name="T39" fmla="*/ 695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696">
                  <a:moveTo>
                    <a:pt x="164" y="696"/>
                  </a:moveTo>
                  <a:cubicBezTo>
                    <a:pt x="193" y="679"/>
                    <a:pt x="201" y="626"/>
                    <a:pt x="189" y="594"/>
                  </a:cubicBezTo>
                  <a:cubicBezTo>
                    <a:pt x="177" y="562"/>
                    <a:pt x="156" y="533"/>
                    <a:pt x="152" y="499"/>
                  </a:cubicBezTo>
                  <a:cubicBezTo>
                    <a:pt x="150" y="473"/>
                    <a:pt x="158" y="447"/>
                    <a:pt x="152" y="421"/>
                  </a:cubicBezTo>
                  <a:cubicBezTo>
                    <a:pt x="144" y="387"/>
                    <a:pt x="110" y="360"/>
                    <a:pt x="111" y="325"/>
                  </a:cubicBezTo>
                  <a:cubicBezTo>
                    <a:pt x="111" y="305"/>
                    <a:pt x="122" y="286"/>
                    <a:pt x="121" y="267"/>
                  </a:cubicBezTo>
                  <a:cubicBezTo>
                    <a:pt x="120" y="242"/>
                    <a:pt x="102" y="223"/>
                    <a:pt x="90" y="202"/>
                  </a:cubicBezTo>
                  <a:cubicBezTo>
                    <a:pt x="72" y="169"/>
                    <a:pt x="71" y="130"/>
                    <a:pt x="65" y="94"/>
                  </a:cubicBezTo>
                  <a:cubicBezTo>
                    <a:pt x="59" y="57"/>
                    <a:pt x="45" y="18"/>
                    <a:pt x="13" y="0"/>
                  </a:cubicBezTo>
                  <a:cubicBezTo>
                    <a:pt x="8" y="31"/>
                    <a:pt x="0" y="52"/>
                    <a:pt x="2" y="94"/>
                  </a:cubicBezTo>
                  <a:cubicBezTo>
                    <a:pt x="3" y="109"/>
                    <a:pt x="21" y="138"/>
                    <a:pt x="23" y="172"/>
                  </a:cubicBezTo>
                  <a:cubicBezTo>
                    <a:pt x="25" y="192"/>
                    <a:pt x="26" y="211"/>
                    <a:pt x="27" y="231"/>
                  </a:cubicBezTo>
                  <a:cubicBezTo>
                    <a:pt x="28" y="251"/>
                    <a:pt x="29" y="270"/>
                    <a:pt x="36" y="288"/>
                  </a:cubicBezTo>
                  <a:cubicBezTo>
                    <a:pt x="42" y="302"/>
                    <a:pt x="50" y="315"/>
                    <a:pt x="54" y="329"/>
                  </a:cubicBezTo>
                  <a:cubicBezTo>
                    <a:pt x="61" y="356"/>
                    <a:pt x="52" y="385"/>
                    <a:pt x="58" y="413"/>
                  </a:cubicBezTo>
                  <a:cubicBezTo>
                    <a:pt x="63" y="436"/>
                    <a:pt x="79" y="456"/>
                    <a:pt x="82" y="479"/>
                  </a:cubicBezTo>
                  <a:cubicBezTo>
                    <a:pt x="87" y="512"/>
                    <a:pt x="65" y="546"/>
                    <a:pt x="76" y="578"/>
                  </a:cubicBezTo>
                  <a:cubicBezTo>
                    <a:pt x="82" y="593"/>
                    <a:pt x="94" y="606"/>
                    <a:pt x="98" y="622"/>
                  </a:cubicBezTo>
                  <a:cubicBezTo>
                    <a:pt x="101" y="634"/>
                    <a:pt x="98" y="647"/>
                    <a:pt x="100" y="660"/>
                  </a:cubicBezTo>
                  <a:cubicBezTo>
                    <a:pt x="105" y="680"/>
                    <a:pt x="143" y="696"/>
                    <a:pt x="164" y="695"/>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A1F54105-3223-46DA-B016-7A4D4D76984D}"/>
                </a:ext>
              </a:extLst>
            </p:cNvPr>
            <p:cNvSpPr>
              <a:spLocks/>
            </p:cNvSpPr>
            <p:nvPr/>
          </p:nvSpPr>
          <p:spPr bwMode="auto">
            <a:xfrm>
              <a:off x="606" y="2588"/>
              <a:ext cx="339" cy="1579"/>
            </a:xfrm>
            <a:custGeom>
              <a:avLst/>
              <a:gdLst>
                <a:gd name="T0" fmla="*/ 0 w 143"/>
                <a:gd name="T1" fmla="*/ 0 h 665"/>
                <a:gd name="T2" fmla="*/ 0 w 143"/>
                <a:gd name="T3" fmla="*/ 2 h 665"/>
                <a:gd name="T4" fmla="*/ 1 w 143"/>
                <a:gd name="T5" fmla="*/ 7 h 665"/>
                <a:gd name="T6" fmla="*/ 4 w 143"/>
                <a:gd name="T7" fmla="*/ 27 h 665"/>
                <a:gd name="T8" fmla="*/ 13 w 143"/>
                <a:gd name="T9" fmla="*/ 57 h 665"/>
                <a:gd name="T10" fmla="*/ 24 w 143"/>
                <a:gd name="T11" fmla="*/ 97 h 665"/>
                <a:gd name="T12" fmla="*/ 33 w 143"/>
                <a:gd name="T13" fmla="*/ 147 h 665"/>
                <a:gd name="T14" fmla="*/ 48 w 143"/>
                <a:gd name="T15" fmla="*/ 202 h 665"/>
                <a:gd name="T16" fmla="*/ 60 w 143"/>
                <a:gd name="T17" fmla="*/ 231 h 665"/>
                <a:gd name="T18" fmla="*/ 66 w 143"/>
                <a:gd name="T19" fmla="*/ 263 h 665"/>
                <a:gd name="T20" fmla="*/ 75 w 143"/>
                <a:gd name="T21" fmla="*/ 331 h 665"/>
                <a:gd name="T22" fmla="*/ 100 w 143"/>
                <a:gd name="T23" fmla="*/ 461 h 665"/>
                <a:gd name="T24" fmla="*/ 122 w 143"/>
                <a:gd name="T25" fmla="*/ 567 h 665"/>
                <a:gd name="T26" fmla="*/ 137 w 143"/>
                <a:gd name="T27" fmla="*/ 639 h 665"/>
                <a:gd name="T28" fmla="*/ 141 w 143"/>
                <a:gd name="T29" fmla="*/ 658 h 665"/>
                <a:gd name="T30" fmla="*/ 142 w 143"/>
                <a:gd name="T31" fmla="*/ 663 h 665"/>
                <a:gd name="T32" fmla="*/ 143 w 143"/>
                <a:gd name="T33" fmla="*/ 665 h 665"/>
                <a:gd name="T34" fmla="*/ 142 w 143"/>
                <a:gd name="T35" fmla="*/ 663 h 665"/>
                <a:gd name="T36" fmla="*/ 142 w 143"/>
                <a:gd name="T37" fmla="*/ 658 h 665"/>
                <a:gd name="T38" fmla="*/ 138 w 143"/>
                <a:gd name="T39" fmla="*/ 638 h 665"/>
                <a:gd name="T40" fmla="*/ 124 w 143"/>
                <a:gd name="T41" fmla="*/ 567 h 665"/>
                <a:gd name="T42" fmla="*/ 103 w 143"/>
                <a:gd name="T43" fmla="*/ 461 h 665"/>
                <a:gd name="T44" fmla="*/ 78 w 143"/>
                <a:gd name="T45" fmla="*/ 330 h 665"/>
                <a:gd name="T46" fmla="*/ 69 w 143"/>
                <a:gd name="T47" fmla="*/ 263 h 665"/>
                <a:gd name="T48" fmla="*/ 63 w 143"/>
                <a:gd name="T49" fmla="*/ 230 h 665"/>
                <a:gd name="T50" fmla="*/ 50 w 143"/>
                <a:gd name="T51" fmla="*/ 201 h 665"/>
                <a:gd name="T52" fmla="*/ 35 w 143"/>
                <a:gd name="T53" fmla="*/ 146 h 665"/>
                <a:gd name="T54" fmla="*/ 26 w 143"/>
                <a:gd name="T55" fmla="*/ 97 h 665"/>
                <a:gd name="T56" fmla="*/ 15 w 143"/>
                <a:gd name="T57" fmla="*/ 56 h 665"/>
                <a:gd name="T58" fmla="*/ 5 w 143"/>
                <a:gd name="T59" fmla="*/ 27 h 665"/>
                <a:gd name="T60" fmla="*/ 1 w 143"/>
                <a:gd name="T61" fmla="*/ 7 h 665"/>
                <a:gd name="T62" fmla="*/ 0 w 143"/>
                <a:gd name="T63" fmla="*/ 2 h 665"/>
                <a:gd name="T64" fmla="*/ 0 w 143"/>
                <a:gd name="T65"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665">
                  <a:moveTo>
                    <a:pt x="0" y="0"/>
                  </a:moveTo>
                  <a:cubicBezTo>
                    <a:pt x="0" y="0"/>
                    <a:pt x="0" y="1"/>
                    <a:pt x="0" y="2"/>
                  </a:cubicBezTo>
                  <a:cubicBezTo>
                    <a:pt x="0" y="4"/>
                    <a:pt x="0" y="5"/>
                    <a:pt x="1" y="7"/>
                  </a:cubicBezTo>
                  <a:cubicBezTo>
                    <a:pt x="1" y="12"/>
                    <a:pt x="2" y="18"/>
                    <a:pt x="4" y="27"/>
                  </a:cubicBezTo>
                  <a:cubicBezTo>
                    <a:pt x="5" y="36"/>
                    <a:pt x="10" y="45"/>
                    <a:pt x="13" y="57"/>
                  </a:cubicBezTo>
                  <a:cubicBezTo>
                    <a:pt x="17" y="69"/>
                    <a:pt x="21" y="82"/>
                    <a:pt x="24" y="97"/>
                  </a:cubicBezTo>
                  <a:cubicBezTo>
                    <a:pt x="27" y="112"/>
                    <a:pt x="30" y="129"/>
                    <a:pt x="33" y="147"/>
                  </a:cubicBezTo>
                  <a:cubicBezTo>
                    <a:pt x="36" y="164"/>
                    <a:pt x="39" y="184"/>
                    <a:pt x="48" y="202"/>
                  </a:cubicBezTo>
                  <a:cubicBezTo>
                    <a:pt x="52" y="212"/>
                    <a:pt x="57" y="221"/>
                    <a:pt x="60" y="231"/>
                  </a:cubicBezTo>
                  <a:cubicBezTo>
                    <a:pt x="64" y="241"/>
                    <a:pt x="65" y="252"/>
                    <a:pt x="66" y="263"/>
                  </a:cubicBezTo>
                  <a:cubicBezTo>
                    <a:pt x="68" y="285"/>
                    <a:pt x="71" y="308"/>
                    <a:pt x="75" y="331"/>
                  </a:cubicBezTo>
                  <a:cubicBezTo>
                    <a:pt x="84" y="377"/>
                    <a:pt x="92" y="421"/>
                    <a:pt x="100" y="461"/>
                  </a:cubicBezTo>
                  <a:cubicBezTo>
                    <a:pt x="108" y="501"/>
                    <a:pt x="116" y="537"/>
                    <a:pt x="122" y="567"/>
                  </a:cubicBezTo>
                  <a:cubicBezTo>
                    <a:pt x="128" y="597"/>
                    <a:pt x="133" y="621"/>
                    <a:pt x="137" y="639"/>
                  </a:cubicBezTo>
                  <a:cubicBezTo>
                    <a:pt x="139" y="647"/>
                    <a:pt x="140" y="653"/>
                    <a:pt x="141" y="658"/>
                  </a:cubicBezTo>
                  <a:cubicBezTo>
                    <a:pt x="141" y="660"/>
                    <a:pt x="142" y="662"/>
                    <a:pt x="142" y="663"/>
                  </a:cubicBezTo>
                  <a:cubicBezTo>
                    <a:pt x="142" y="664"/>
                    <a:pt x="143" y="665"/>
                    <a:pt x="143" y="665"/>
                  </a:cubicBezTo>
                  <a:cubicBezTo>
                    <a:pt x="143" y="665"/>
                    <a:pt x="143" y="664"/>
                    <a:pt x="142" y="663"/>
                  </a:cubicBezTo>
                  <a:cubicBezTo>
                    <a:pt x="142" y="662"/>
                    <a:pt x="142" y="660"/>
                    <a:pt x="142" y="658"/>
                  </a:cubicBezTo>
                  <a:cubicBezTo>
                    <a:pt x="141" y="653"/>
                    <a:pt x="139" y="647"/>
                    <a:pt x="138" y="638"/>
                  </a:cubicBezTo>
                  <a:cubicBezTo>
                    <a:pt x="135" y="621"/>
                    <a:pt x="130" y="597"/>
                    <a:pt x="124" y="567"/>
                  </a:cubicBezTo>
                  <a:cubicBezTo>
                    <a:pt x="118" y="536"/>
                    <a:pt x="111" y="500"/>
                    <a:pt x="103" y="461"/>
                  </a:cubicBezTo>
                  <a:cubicBezTo>
                    <a:pt x="95" y="421"/>
                    <a:pt x="87" y="377"/>
                    <a:pt x="78" y="330"/>
                  </a:cubicBezTo>
                  <a:cubicBezTo>
                    <a:pt x="74" y="307"/>
                    <a:pt x="71" y="285"/>
                    <a:pt x="69" y="263"/>
                  </a:cubicBezTo>
                  <a:cubicBezTo>
                    <a:pt x="68" y="251"/>
                    <a:pt x="66" y="240"/>
                    <a:pt x="63" y="230"/>
                  </a:cubicBezTo>
                  <a:cubicBezTo>
                    <a:pt x="59" y="220"/>
                    <a:pt x="54" y="211"/>
                    <a:pt x="50" y="201"/>
                  </a:cubicBezTo>
                  <a:cubicBezTo>
                    <a:pt x="42" y="183"/>
                    <a:pt x="38" y="164"/>
                    <a:pt x="35" y="146"/>
                  </a:cubicBezTo>
                  <a:cubicBezTo>
                    <a:pt x="32" y="128"/>
                    <a:pt x="29" y="112"/>
                    <a:pt x="26" y="97"/>
                  </a:cubicBezTo>
                  <a:cubicBezTo>
                    <a:pt x="22" y="82"/>
                    <a:pt x="19" y="68"/>
                    <a:pt x="15" y="56"/>
                  </a:cubicBezTo>
                  <a:cubicBezTo>
                    <a:pt x="11" y="45"/>
                    <a:pt x="6" y="35"/>
                    <a:pt x="5" y="27"/>
                  </a:cubicBezTo>
                  <a:cubicBezTo>
                    <a:pt x="3" y="18"/>
                    <a:pt x="2" y="12"/>
                    <a:pt x="1" y="7"/>
                  </a:cubicBezTo>
                  <a:cubicBezTo>
                    <a:pt x="1" y="5"/>
                    <a:pt x="0" y="3"/>
                    <a:pt x="0" y="2"/>
                  </a:cubicBezTo>
                  <a:cubicBezTo>
                    <a:pt x="0" y="1"/>
                    <a:pt x="0" y="0"/>
                    <a:pt x="0"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17515078-1C1B-4148-AC1C-68F77C487F05}"/>
                </a:ext>
              </a:extLst>
            </p:cNvPr>
            <p:cNvSpPr>
              <a:spLocks/>
            </p:cNvSpPr>
            <p:nvPr/>
          </p:nvSpPr>
          <p:spPr bwMode="auto">
            <a:xfrm>
              <a:off x="3814" y="487"/>
              <a:ext cx="142" cy="190"/>
            </a:xfrm>
            <a:custGeom>
              <a:avLst/>
              <a:gdLst>
                <a:gd name="T0" fmla="*/ 59 w 60"/>
                <a:gd name="T1" fmla="*/ 50 h 80"/>
                <a:gd name="T2" fmla="*/ 44 w 60"/>
                <a:gd name="T3" fmla="*/ 50 h 80"/>
                <a:gd name="T4" fmla="*/ 30 w 60"/>
                <a:gd name="T5" fmla="*/ 63 h 80"/>
                <a:gd name="T6" fmla="*/ 17 w 60"/>
                <a:gd name="T7" fmla="*/ 55 h 80"/>
                <a:gd name="T8" fmla="*/ 18 w 60"/>
                <a:gd name="T9" fmla="*/ 42 h 80"/>
                <a:gd name="T10" fmla="*/ 38 w 60"/>
                <a:gd name="T11" fmla="*/ 36 h 80"/>
                <a:gd name="T12" fmla="*/ 38 w 60"/>
                <a:gd name="T13" fmla="*/ 0 h 80"/>
                <a:gd name="T14" fmla="*/ 22 w 60"/>
                <a:gd name="T15" fmla="*/ 0 h 80"/>
                <a:gd name="T16" fmla="*/ 22 w 60"/>
                <a:gd name="T17" fmla="*/ 21 h 80"/>
                <a:gd name="T18" fmla="*/ 0 w 60"/>
                <a:gd name="T19" fmla="*/ 51 h 80"/>
                <a:gd name="T20" fmla="*/ 30 w 60"/>
                <a:gd name="T21" fmla="*/ 80 h 80"/>
                <a:gd name="T22" fmla="*/ 59 w 60"/>
                <a:gd name="T23"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80">
                  <a:moveTo>
                    <a:pt x="59" y="50"/>
                  </a:moveTo>
                  <a:cubicBezTo>
                    <a:pt x="44" y="50"/>
                    <a:pt x="44" y="50"/>
                    <a:pt x="44" y="50"/>
                  </a:cubicBezTo>
                  <a:cubicBezTo>
                    <a:pt x="44" y="50"/>
                    <a:pt x="44" y="63"/>
                    <a:pt x="30" y="63"/>
                  </a:cubicBezTo>
                  <a:cubicBezTo>
                    <a:pt x="22" y="64"/>
                    <a:pt x="19" y="59"/>
                    <a:pt x="17" y="55"/>
                  </a:cubicBezTo>
                  <a:cubicBezTo>
                    <a:pt x="15" y="51"/>
                    <a:pt x="16" y="46"/>
                    <a:pt x="18" y="42"/>
                  </a:cubicBezTo>
                  <a:cubicBezTo>
                    <a:pt x="21" y="38"/>
                    <a:pt x="27" y="34"/>
                    <a:pt x="38" y="36"/>
                  </a:cubicBezTo>
                  <a:cubicBezTo>
                    <a:pt x="38" y="0"/>
                    <a:pt x="38" y="0"/>
                    <a:pt x="38" y="0"/>
                  </a:cubicBezTo>
                  <a:cubicBezTo>
                    <a:pt x="22" y="0"/>
                    <a:pt x="22" y="0"/>
                    <a:pt x="22" y="0"/>
                  </a:cubicBezTo>
                  <a:cubicBezTo>
                    <a:pt x="22" y="21"/>
                    <a:pt x="22" y="21"/>
                    <a:pt x="22" y="21"/>
                  </a:cubicBezTo>
                  <a:cubicBezTo>
                    <a:pt x="22" y="21"/>
                    <a:pt x="0" y="27"/>
                    <a:pt x="0" y="51"/>
                  </a:cubicBezTo>
                  <a:cubicBezTo>
                    <a:pt x="0" y="74"/>
                    <a:pt x="21" y="80"/>
                    <a:pt x="30" y="80"/>
                  </a:cubicBezTo>
                  <a:cubicBezTo>
                    <a:pt x="36" y="80"/>
                    <a:pt x="60" y="78"/>
                    <a:pt x="59" y="50"/>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7">
              <a:extLst>
                <a:ext uri="{FF2B5EF4-FFF2-40B4-BE49-F238E27FC236}">
                  <a16:creationId xmlns:a16="http://schemas.microsoft.com/office/drawing/2014/main" id="{7781530B-B421-45EE-AB52-A3754DA4B7EB}"/>
                </a:ext>
              </a:extLst>
            </p:cNvPr>
            <p:cNvSpPr>
              <a:spLocks noChangeArrowheads="1"/>
            </p:cNvSpPr>
            <p:nvPr/>
          </p:nvSpPr>
          <p:spPr bwMode="auto">
            <a:xfrm>
              <a:off x="3866" y="435"/>
              <a:ext cx="38" cy="33"/>
            </a:xfrm>
            <a:prstGeom prst="rect">
              <a:avLst/>
            </a:prstGeom>
            <a:solidFill>
              <a:srgbClr val="FB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E464E816-8094-4A7A-818B-AE60D897A372}"/>
                </a:ext>
              </a:extLst>
            </p:cNvPr>
            <p:cNvSpPr>
              <a:spLocks/>
            </p:cNvSpPr>
            <p:nvPr/>
          </p:nvSpPr>
          <p:spPr bwMode="auto">
            <a:xfrm>
              <a:off x="3605" y="276"/>
              <a:ext cx="558" cy="558"/>
            </a:xfrm>
            <a:custGeom>
              <a:avLst/>
              <a:gdLst>
                <a:gd name="T0" fmla="*/ 235 w 235"/>
                <a:gd name="T1" fmla="*/ 116 h 235"/>
                <a:gd name="T2" fmla="*/ 234 w 235"/>
                <a:gd name="T3" fmla="*/ 105 h 235"/>
                <a:gd name="T4" fmla="*/ 233 w 235"/>
                <a:gd name="T5" fmla="*/ 94 h 235"/>
                <a:gd name="T6" fmla="*/ 217 w 235"/>
                <a:gd name="T7" fmla="*/ 54 h 235"/>
                <a:gd name="T8" fmla="*/ 129 w 235"/>
                <a:gd name="T9" fmla="*/ 1 h 235"/>
                <a:gd name="T10" fmla="*/ 105 w 235"/>
                <a:gd name="T11" fmla="*/ 1 h 235"/>
                <a:gd name="T12" fmla="*/ 64 w 235"/>
                <a:gd name="T13" fmla="*/ 13 h 235"/>
                <a:gd name="T14" fmla="*/ 13 w 235"/>
                <a:gd name="T15" fmla="*/ 65 h 235"/>
                <a:gd name="T16" fmla="*/ 1 w 235"/>
                <a:gd name="T17" fmla="*/ 112 h 235"/>
                <a:gd name="T18" fmla="*/ 3 w 235"/>
                <a:gd name="T19" fmla="*/ 142 h 235"/>
                <a:gd name="T20" fmla="*/ 20 w 235"/>
                <a:gd name="T21" fmla="*/ 181 h 235"/>
                <a:gd name="T22" fmla="*/ 3 w 235"/>
                <a:gd name="T23" fmla="*/ 224 h 235"/>
                <a:gd name="T24" fmla="*/ 49 w 235"/>
                <a:gd name="T25" fmla="*/ 212 h 235"/>
                <a:gd name="T26" fmla="*/ 97 w 235"/>
                <a:gd name="T27" fmla="*/ 233 h 235"/>
                <a:gd name="T28" fmla="*/ 135 w 235"/>
                <a:gd name="T29" fmla="*/ 234 h 235"/>
                <a:gd name="T30" fmla="*/ 147 w 235"/>
                <a:gd name="T31" fmla="*/ 231 h 235"/>
                <a:gd name="T32" fmla="*/ 228 w 235"/>
                <a:gd name="T33" fmla="*/ 159 h 235"/>
                <a:gd name="T34" fmla="*/ 231 w 235"/>
                <a:gd name="T35" fmla="*/ 147 h 235"/>
                <a:gd name="T36" fmla="*/ 233 w 235"/>
                <a:gd name="T37" fmla="*/ 137 h 235"/>
                <a:gd name="T38" fmla="*/ 235 w 235"/>
                <a:gd name="T39" fmla="*/ 122 h 235"/>
                <a:gd name="T40" fmla="*/ 235 w 235"/>
                <a:gd name="T41" fmla="*/ 118 h 235"/>
                <a:gd name="T42" fmla="*/ 234 w 235"/>
                <a:gd name="T43" fmla="*/ 122 h 235"/>
                <a:gd name="T44" fmla="*/ 233 w 235"/>
                <a:gd name="T45" fmla="*/ 137 h 235"/>
                <a:gd name="T46" fmla="*/ 147 w 235"/>
                <a:gd name="T47" fmla="*/ 229 h 235"/>
                <a:gd name="T48" fmla="*/ 135 w 235"/>
                <a:gd name="T49" fmla="*/ 232 h 235"/>
                <a:gd name="T50" fmla="*/ 98 w 235"/>
                <a:gd name="T51" fmla="*/ 231 h 235"/>
                <a:gd name="T52" fmla="*/ 49 w 235"/>
                <a:gd name="T53" fmla="*/ 209 h 235"/>
                <a:gd name="T54" fmla="*/ 4 w 235"/>
                <a:gd name="T55" fmla="*/ 221 h 235"/>
                <a:gd name="T56" fmla="*/ 22 w 235"/>
                <a:gd name="T57" fmla="*/ 182 h 235"/>
                <a:gd name="T58" fmla="*/ 22 w 235"/>
                <a:gd name="T59" fmla="*/ 181 h 235"/>
                <a:gd name="T60" fmla="*/ 3 w 235"/>
                <a:gd name="T61" fmla="*/ 122 h 235"/>
                <a:gd name="T62" fmla="*/ 4 w 235"/>
                <a:gd name="T63" fmla="*/ 103 h 235"/>
                <a:gd name="T64" fmla="*/ 37 w 235"/>
                <a:gd name="T65" fmla="*/ 36 h 235"/>
                <a:gd name="T66" fmla="*/ 97 w 235"/>
                <a:gd name="T67" fmla="*/ 4 h 235"/>
                <a:gd name="T68" fmla="*/ 113 w 235"/>
                <a:gd name="T69" fmla="*/ 3 h 235"/>
                <a:gd name="T70" fmla="*/ 182 w 235"/>
                <a:gd name="T71" fmla="*/ 22 h 235"/>
                <a:gd name="T72" fmla="*/ 230 w 235"/>
                <a:gd name="T73" fmla="*/ 87 h 235"/>
                <a:gd name="T74" fmla="*/ 233 w 235"/>
                <a:gd name="T75" fmla="*/ 100 h 235"/>
                <a:gd name="T76" fmla="*/ 234 w 235"/>
                <a:gd name="T77" fmla="*/ 110 h 235"/>
                <a:gd name="T78" fmla="*/ 235 w 235"/>
                <a:gd name="T79"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 h="235">
                  <a:moveTo>
                    <a:pt x="235" y="118"/>
                  </a:moveTo>
                  <a:cubicBezTo>
                    <a:pt x="235" y="118"/>
                    <a:pt x="235" y="117"/>
                    <a:pt x="235" y="116"/>
                  </a:cubicBezTo>
                  <a:cubicBezTo>
                    <a:pt x="235" y="114"/>
                    <a:pt x="235" y="112"/>
                    <a:pt x="235" y="110"/>
                  </a:cubicBezTo>
                  <a:cubicBezTo>
                    <a:pt x="234" y="108"/>
                    <a:pt x="234" y="107"/>
                    <a:pt x="234" y="105"/>
                  </a:cubicBezTo>
                  <a:cubicBezTo>
                    <a:pt x="234" y="104"/>
                    <a:pt x="234" y="102"/>
                    <a:pt x="234" y="100"/>
                  </a:cubicBezTo>
                  <a:cubicBezTo>
                    <a:pt x="233" y="98"/>
                    <a:pt x="233" y="96"/>
                    <a:pt x="233" y="94"/>
                  </a:cubicBezTo>
                  <a:cubicBezTo>
                    <a:pt x="232" y="92"/>
                    <a:pt x="232" y="90"/>
                    <a:pt x="231" y="87"/>
                  </a:cubicBezTo>
                  <a:cubicBezTo>
                    <a:pt x="229" y="78"/>
                    <a:pt x="224" y="66"/>
                    <a:pt x="217" y="54"/>
                  </a:cubicBezTo>
                  <a:cubicBezTo>
                    <a:pt x="209" y="42"/>
                    <a:pt x="198" y="30"/>
                    <a:pt x="183" y="20"/>
                  </a:cubicBezTo>
                  <a:cubicBezTo>
                    <a:pt x="169" y="10"/>
                    <a:pt x="150" y="3"/>
                    <a:pt x="129" y="1"/>
                  </a:cubicBezTo>
                  <a:cubicBezTo>
                    <a:pt x="124" y="0"/>
                    <a:pt x="119" y="0"/>
                    <a:pt x="113" y="0"/>
                  </a:cubicBezTo>
                  <a:cubicBezTo>
                    <a:pt x="110" y="0"/>
                    <a:pt x="108" y="0"/>
                    <a:pt x="105" y="1"/>
                  </a:cubicBezTo>
                  <a:cubicBezTo>
                    <a:pt x="102" y="1"/>
                    <a:pt x="100" y="2"/>
                    <a:pt x="97" y="2"/>
                  </a:cubicBezTo>
                  <a:cubicBezTo>
                    <a:pt x="86" y="4"/>
                    <a:pt x="75" y="8"/>
                    <a:pt x="64" y="13"/>
                  </a:cubicBezTo>
                  <a:cubicBezTo>
                    <a:pt x="54" y="19"/>
                    <a:pt x="44" y="26"/>
                    <a:pt x="35" y="34"/>
                  </a:cubicBezTo>
                  <a:cubicBezTo>
                    <a:pt x="26" y="43"/>
                    <a:pt x="19" y="53"/>
                    <a:pt x="13" y="65"/>
                  </a:cubicBezTo>
                  <a:cubicBezTo>
                    <a:pt x="7" y="76"/>
                    <a:pt x="3" y="89"/>
                    <a:pt x="2" y="102"/>
                  </a:cubicBezTo>
                  <a:cubicBezTo>
                    <a:pt x="1" y="105"/>
                    <a:pt x="1" y="109"/>
                    <a:pt x="1" y="112"/>
                  </a:cubicBezTo>
                  <a:cubicBezTo>
                    <a:pt x="1" y="115"/>
                    <a:pt x="0" y="119"/>
                    <a:pt x="1" y="122"/>
                  </a:cubicBezTo>
                  <a:cubicBezTo>
                    <a:pt x="1" y="129"/>
                    <a:pt x="2" y="136"/>
                    <a:pt x="3" y="142"/>
                  </a:cubicBezTo>
                  <a:cubicBezTo>
                    <a:pt x="6" y="157"/>
                    <a:pt x="12" y="170"/>
                    <a:pt x="20" y="182"/>
                  </a:cubicBezTo>
                  <a:cubicBezTo>
                    <a:pt x="20" y="181"/>
                    <a:pt x="20" y="181"/>
                    <a:pt x="20" y="181"/>
                  </a:cubicBezTo>
                  <a:cubicBezTo>
                    <a:pt x="14" y="195"/>
                    <a:pt x="9" y="209"/>
                    <a:pt x="4" y="222"/>
                  </a:cubicBezTo>
                  <a:cubicBezTo>
                    <a:pt x="3" y="224"/>
                    <a:pt x="3" y="224"/>
                    <a:pt x="3" y="224"/>
                  </a:cubicBezTo>
                  <a:cubicBezTo>
                    <a:pt x="5" y="224"/>
                    <a:pt x="5" y="224"/>
                    <a:pt x="5" y="224"/>
                  </a:cubicBezTo>
                  <a:cubicBezTo>
                    <a:pt x="20" y="220"/>
                    <a:pt x="35" y="216"/>
                    <a:pt x="49" y="212"/>
                  </a:cubicBezTo>
                  <a:cubicBezTo>
                    <a:pt x="48" y="211"/>
                    <a:pt x="48" y="211"/>
                    <a:pt x="48" y="211"/>
                  </a:cubicBezTo>
                  <a:cubicBezTo>
                    <a:pt x="63" y="223"/>
                    <a:pt x="80" y="230"/>
                    <a:pt x="97" y="233"/>
                  </a:cubicBezTo>
                  <a:cubicBezTo>
                    <a:pt x="106" y="235"/>
                    <a:pt x="115" y="235"/>
                    <a:pt x="123" y="235"/>
                  </a:cubicBezTo>
                  <a:cubicBezTo>
                    <a:pt x="127" y="235"/>
                    <a:pt x="131" y="234"/>
                    <a:pt x="135" y="234"/>
                  </a:cubicBezTo>
                  <a:cubicBezTo>
                    <a:pt x="137" y="233"/>
                    <a:pt x="139" y="233"/>
                    <a:pt x="141" y="233"/>
                  </a:cubicBezTo>
                  <a:cubicBezTo>
                    <a:pt x="143" y="232"/>
                    <a:pt x="145" y="232"/>
                    <a:pt x="147" y="231"/>
                  </a:cubicBezTo>
                  <a:cubicBezTo>
                    <a:pt x="178" y="223"/>
                    <a:pt x="200" y="205"/>
                    <a:pt x="213" y="186"/>
                  </a:cubicBezTo>
                  <a:cubicBezTo>
                    <a:pt x="220" y="176"/>
                    <a:pt x="225" y="167"/>
                    <a:pt x="228" y="159"/>
                  </a:cubicBezTo>
                  <a:cubicBezTo>
                    <a:pt x="228" y="157"/>
                    <a:pt x="229" y="155"/>
                    <a:pt x="230" y="153"/>
                  </a:cubicBezTo>
                  <a:cubicBezTo>
                    <a:pt x="230" y="151"/>
                    <a:pt x="231" y="149"/>
                    <a:pt x="231" y="147"/>
                  </a:cubicBezTo>
                  <a:cubicBezTo>
                    <a:pt x="232" y="145"/>
                    <a:pt x="232" y="143"/>
                    <a:pt x="233" y="142"/>
                  </a:cubicBezTo>
                  <a:cubicBezTo>
                    <a:pt x="233" y="140"/>
                    <a:pt x="233" y="138"/>
                    <a:pt x="233" y="137"/>
                  </a:cubicBezTo>
                  <a:cubicBezTo>
                    <a:pt x="234" y="134"/>
                    <a:pt x="234" y="131"/>
                    <a:pt x="234" y="128"/>
                  </a:cubicBezTo>
                  <a:cubicBezTo>
                    <a:pt x="235" y="126"/>
                    <a:pt x="235" y="124"/>
                    <a:pt x="235" y="122"/>
                  </a:cubicBezTo>
                  <a:cubicBezTo>
                    <a:pt x="235" y="121"/>
                    <a:pt x="235" y="120"/>
                    <a:pt x="235" y="119"/>
                  </a:cubicBezTo>
                  <a:cubicBezTo>
                    <a:pt x="235" y="118"/>
                    <a:pt x="235" y="118"/>
                    <a:pt x="235" y="118"/>
                  </a:cubicBezTo>
                  <a:cubicBezTo>
                    <a:pt x="235" y="118"/>
                    <a:pt x="235" y="118"/>
                    <a:pt x="234" y="119"/>
                  </a:cubicBezTo>
                  <a:cubicBezTo>
                    <a:pt x="234" y="120"/>
                    <a:pt x="234" y="121"/>
                    <a:pt x="234" y="122"/>
                  </a:cubicBezTo>
                  <a:cubicBezTo>
                    <a:pt x="234" y="124"/>
                    <a:pt x="234" y="126"/>
                    <a:pt x="234" y="128"/>
                  </a:cubicBezTo>
                  <a:cubicBezTo>
                    <a:pt x="234" y="131"/>
                    <a:pt x="233" y="133"/>
                    <a:pt x="233" y="137"/>
                  </a:cubicBezTo>
                  <a:cubicBezTo>
                    <a:pt x="230" y="149"/>
                    <a:pt x="226" y="167"/>
                    <a:pt x="212" y="185"/>
                  </a:cubicBezTo>
                  <a:cubicBezTo>
                    <a:pt x="199" y="203"/>
                    <a:pt x="177" y="222"/>
                    <a:pt x="147" y="229"/>
                  </a:cubicBezTo>
                  <a:cubicBezTo>
                    <a:pt x="145" y="230"/>
                    <a:pt x="143" y="230"/>
                    <a:pt x="141" y="231"/>
                  </a:cubicBezTo>
                  <a:cubicBezTo>
                    <a:pt x="139" y="231"/>
                    <a:pt x="137" y="231"/>
                    <a:pt x="135" y="232"/>
                  </a:cubicBezTo>
                  <a:cubicBezTo>
                    <a:pt x="131" y="232"/>
                    <a:pt x="127" y="232"/>
                    <a:pt x="123" y="233"/>
                  </a:cubicBezTo>
                  <a:cubicBezTo>
                    <a:pt x="115" y="233"/>
                    <a:pt x="106" y="232"/>
                    <a:pt x="98" y="231"/>
                  </a:cubicBezTo>
                  <a:cubicBezTo>
                    <a:pt x="81" y="228"/>
                    <a:pt x="64" y="221"/>
                    <a:pt x="49" y="209"/>
                  </a:cubicBezTo>
                  <a:cubicBezTo>
                    <a:pt x="49" y="209"/>
                    <a:pt x="49" y="209"/>
                    <a:pt x="49" y="209"/>
                  </a:cubicBezTo>
                  <a:cubicBezTo>
                    <a:pt x="48" y="209"/>
                    <a:pt x="48" y="209"/>
                    <a:pt x="48" y="209"/>
                  </a:cubicBezTo>
                  <a:cubicBezTo>
                    <a:pt x="34" y="213"/>
                    <a:pt x="19" y="217"/>
                    <a:pt x="4" y="221"/>
                  </a:cubicBezTo>
                  <a:cubicBezTo>
                    <a:pt x="6" y="223"/>
                    <a:pt x="6" y="223"/>
                    <a:pt x="6" y="223"/>
                  </a:cubicBezTo>
                  <a:cubicBezTo>
                    <a:pt x="11" y="210"/>
                    <a:pt x="17" y="196"/>
                    <a:pt x="22" y="182"/>
                  </a:cubicBezTo>
                  <a:cubicBezTo>
                    <a:pt x="23" y="181"/>
                    <a:pt x="23" y="181"/>
                    <a:pt x="23" y="181"/>
                  </a:cubicBezTo>
                  <a:cubicBezTo>
                    <a:pt x="22" y="181"/>
                    <a:pt x="22" y="181"/>
                    <a:pt x="22" y="181"/>
                  </a:cubicBezTo>
                  <a:cubicBezTo>
                    <a:pt x="15" y="169"/>
                    <a:pt x="9" y="156"/>
                    <a:pt x="6" y="142"/>
                  </a:cubicBezTo>
                  <a:cubicBezTo>
                    <a:pt x="4" y="135"/>
                    <a:pt x="4" y="129"/>
                    <a:pt x="3" y="122"/>
                  </a:cubicBezTo>
                  <a:cubicBezTo>
                    <a:pt x="3" y="119"/>
                    <a:pt x="3" y="116"/>
                    <a:pt x="3" y="112"/>
                  </a:cubicBezTo>
                  <a:cubicBezTo>
                    <a:pt x="4" y="109"/>
                    <a:pt x="4" y="106"/>
                    <a:pt x="4" y="103"/>
                  </a:cubicBezTo>
                  <a:cubicBezTo>
                    <a:pt x="6" y="90"/>
                    <a:pt x="10" y="77"/>
                    <a:pt x="15" y="66"/>
                  </a:cubicBezTo>
                  <a:cubicBezTo>
                    <a:pt x="21" y="55"/>
                    <a:pt x="28" y="45"/>
                    <a:pt x="37" y="36"/>
                  </a:cubicBezTo>
                  <a:cubicBezTo>
                    <a:pt x="45" y="28"/>
                    <a:pt x="55" y="21"/>
                    <a:pt x="65" y="15"/>
                  </a:cubicBezTo>
                  <a:cubicBezTo>
                    <a:pt x="76" y="10"/>
                    <a:pt x="86" y="7"/>
                    <a:pt x="97" y="4"/>
                  </a:cubicBezTo>
                  <a:cubicBezTo>
                    <a:pt x="100" y="4"/>
                    <a:pt x="103" y="4"/>
                    <a:pt x="105" y="3"/>
                  </a:cubicBezTo>
                  <a:cubicBezTo>
                    <a:pt x="108" y="3"/>
                    <a:pt x="111" y="3"/>
                    <a:pt x="113" y="3"/>
                  </a:cubicBezTo>
                  <a:cubicBezTo>
                    <a:pt x="119" y="2"/>
                    <a:pt x="124" y="3"/>
                    <a:pt x="129" y="3"/>
                  </a:cubicBezTo>
                  <a:cubicBezTo>
                    <a:pt x="149" y="5"/>
                    <a:pt x="168" y="12"/>
                    <a:pt x="182" y="22"/>
                  </a:cubicBezTo>
                  <a:cubicBezTo>
                    <a:pt x="197" y="31"/>
                    <a:pt x="208" y="43"/>
                    <a:pt x="215" y="55"/>
                  </a:cubicBezTo>
                  <a:cubicBezTo>
                    <a:pt x="223" y="67"/>
                    <a:pt x="227" y="78"/>
                    <a:pt x="230" y="87"/>
                  </a:cubicBezTo>
                  <a:cubicBezTo>
                    <a:pt x="231" y="90"/>
                    <a:pt x="231" y="92"/>
                    <a:pt x="232" y="94"/>
                  </a:cubicBezTo>
                  <a:cubicBezTo>
                    <a:pt x="232" y="96"/>
                    <a:pt x="233" y="98"/>
                    <a:pt x="233" y="100"/>
                  </a:cubicBezTo>
                  <a:cubicBezTo>
                    <a:pt x="233" y="102"/>
                    <a:pt x="233" y="104"/>
                    <a:pt x="234" y="105"/>
                  </a:cubicBezTo>
                  <a:cubicBezTo>
                    <a:pt x="234" y="107"/>
                    <a:pt x="234" y="108"/>
                    <a:pt x="234" y="110"/>
                  </a:cubicBezTo>
                  <a:cubicBezTo>
                    <a:pt x="234" y="112"/>
                    <a:pt x="234" y="114"/>
                    <a:pt x="234" y="116"/>
                  </a:cubicBezTo>
                  <a:cubicBezTo>
                    <a:pt x="235" y="117"/>
                    <a:pt x="235" y="118"/>
                    <a:pt x="235" y="11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F9C8024B-5967-4971-A31A-76D32015B73A}"/>
                </a:ext>
              </a:extLst>
            </p:cNvPr>
            <p:cNvSpPr>
              <a:spLocks/>
            </p:cNvSpPr>
            <p:nvPr/>
          </p:nvSpPr>
          <p:spPr bwMode="auto">
            <a:xfrm>
              <a:off x="1323" y="637"/>
              <a:ext cx="2061" cy="2761"/>
            </a:xfrm>
            <a:custGeom>
              <a:avLst/>
              <a:gdLst>
                <a:gd name="T0" fmla="*/ 3 w 868"/>
                <a:gd name="T1" fmla="*/ 437 h 1163"/>
                <a:gd name="T2" fmla="*/ 234 w 868"/>
                <a:gd name="T3" fmla="*/ 437 h 1163"/>
                <a:gd name="T4" fmla="*/ 435 w 868"/>
                <a:gd name="T5" fmla="*/ 240 h 1163"/>
                <a:gd name="T6" fmla="*/ 616 w 868"/>
                <a:gd name="T7" fmla="*/ 359 h 1163"/>
                <a:gd name="T8" fmla="*/ 600 w 868"/>
                <a:gd name="T9" fmla="*/ 546 h 1163"/>
                <a:gd name="T10" fmla="*/ 321 w 868"/>
                <a:gd name="T11" fmla="*/ 648 h 1163"/>
                <a:gd name="T12" fmla="*/ 319 w 868"/>
                <a:gd name="T13" fmla="*/ 1163 h 1163"/>
                <a:gd name="T14" fmla="*/ 548 w 868"/>
                <a:gd name="T15" fmla="*/ 1163 h 1163"/>
                <a:gd name="T16" fmla="*/ 548 w 868"/>
                <a:gd name="T17" fmla="*/ 858 h 1163"/>
                <a:gd name="T18" fmla="*/ 868 w 868"/>
                <a:gd name="T19" fmla="*/ 422 h 1163"/>
                <a:gd name="T20" fmla="*/ 448 w 868"/>
                <a:gd name="T21" fmla="*/ 7 h 1163"/>
                <a:gd name="T22" fmla="*/ 236 w 868"/>
                <a:gd name="T23" fmla="*/ 15 h 1163"/>
                <a:gd name="T24" fmla="*/ 3 w 868"/>
                <a:gd name="T25" fmla="*/ 43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8" h="1163">
                  <a:moveTo>
                    <a:pt x="3" y="437"/>
                  </a:moveTo>
                  <a:cubicBezTo>
                    <a:pt x="234" y="437"/>
                    <a:pt x="234" y="437"/>
                    <a:pt x="234" y="437"/>
                  </a:cubicBezTo>
                  <a:cubicBezTo>
                    <a:pt x="234" y="437"/>
                    <a:pt x="234" y="243"/>
                    <a:pt x="435" y="240"/>
                  </a:cubicBezTo>
                  <a:cubicBezTo>
                    <a:pt x="540" y="238"/>
                    <a:pt x="594" y="307"/>
                    <a:pt x="616" y="359"/>
                  </a:cubicBezTo>
                  <a:cubicBezTo>
                    <a:pt x="642" y="420"/>
                    <a:pt x="634" y="490"/>
                    <a:pt x="600" y="546"/>
                  </a:cubicBezTo>
                  <a:cubicBezTo>
                    <a:pt x="561" y="611"/>
                    <a:pt x="476" y="676"/>
                    <a:pt x="321" y="648"/>
                  </a:cubicBezTo>
                  <a:cubicBezTo>
                    <a:pt x="319" y="1163"/>
                    <a:pt x="319" y="1163"/>
                    <a:pt x="319" y="1163"/>
                  </a:cubicBezTo>
                  <a:cubicBezTo>
                    <a:pt x="548" y="1163"/>
                    <a:pt x="548" y="1163"/>
                    <a:pt x="548" y="1163"/>
                  </a:cubicBezTo>
                  <a:cubicBezTo>
                    <a:pt x="548" y="858"/>
                    <a:pt x="548" y="858"/>
                    <a:pt x="548" y="858"/>
                  </a:cubicBezTo>
                  <a:cubicBezTo>
                    <a:pt x="548" y="858"/>
                    <a:pt x="868" y="775"/>
                    <a:pt x="868" y="422"/>
                  </a:cubicBezTo>
                  <a:cubicBezTo>
                    <a:pt x="868" y="84"/>
                    <a:pt x="595" y="11"/>
                    <a:pt x="448" y="7"/>
                  </a:cubicBezTo>
                  <a:cubicBezTo>
                    <a:pt x="366" y="4"/>
                    <a:pt x="337" y="0"/>
                    <a:pt x="236" y="15"/>
                  </a:cubicBezTo>
                  <a:cubicBezTo>
                    <a:pt x="107" y="33"/>
                    <a:pt x="0" y="183"/>
                    <a:pt x="3" y="437"/>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0">
              <a:extLst>
                <a:ext uri="{FF2B5EF4-FFF2-40B4-BE49-F238E27FC236}">
                  <a16:creationId xmlns:a16="http://schemas.microsoft.com/office/drawing/2014/main" id="{5F176A88-B71C-4E1B-AEAA-37E85AC1DA53}"/>
                </a:ext>
              </a:extLst>
            </p:cNvPr>
            <p:cNvSpPr>
              <a:spLocks noChangeArrowheads="1"/>
            </p:cNvSpPr>
            <p:nvPr/>
          </p:nvSpPr>
          <p:spPr bwMode="auto">
            <a:xfrm>
              <a:off x="2081" y="3652"/>
              <a:ext cx="548" cy="515"/>
            </a:xfrm>
            <a:prstGeom prst="rect">
              <a:avLst/>
            </a:prstGeom>
            <a:solidFill>
              <a:srgbClr val="E8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1">
              <a:extLst>
                <a:ext uri="{FF2B5EF4-FFF2-40B4-BE49-F238E27FC236}">
                  <a16:creationId xmlns:a16="http://schemas.microsoft.com/office/drawing/2014/main" id="{53C383CC-C284-4188-8D7F-AE6C092E7952}"/>
                </a:ext>
              </a:extLst>
            </p:cNvPr>
            <p:cNvSpPr>
              <a:spLocks noChangeArrowheads="1"/>
            </p:cNvSpPr>
            <p:nvPr/>
          </p:nvSpPr>
          <p:spPr bwMode="auto">
            <a:xfrm>
              <a:off x="2081" y="3652"/>
              <a:ext cx="548"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a:extLst>
                <a:ext uri="{FF2B5EF4-FFF2-40B4-BE49-F238E27FC236}">
                  <a16:creationId xmlns:a16="http://schemas.microsoft.com/office/drawing/2014/main" id="{1C385365-A7ED-4F53-A2BD-4DAC3834F805}"/>
                </a:ext>
              </a:extLst>
            </p:cNvPr>
            <p:cNvSpPr>
              <a:spLocks/>
            </p:cNvSpPr>
            <p:nvPr/>
          </p:nvSpPr>
          <p:spPr bwMode="auto">
            <a:xfrm>
              <a:off x="2081" y="3652"/>
              <a:ext cx="548" cy="515"/>
            </a:xfrm>
            <a:custGeom>
              <a:avLst/>
              <a:gdLst>
                <a:gd name="T0" fmla="*/ 548 w 548"/>
                <a:gd name="T1" fmla="*/ 0 h 515"/>
                <a:gd name="T2" fmla="*/ 322 w 548"/>
                <a:gd name="T3" fmla="*/ 0 h 515"/>
                <a:gd name="T4" fmla="*/ 322 w 548"/>
                <a:gd name="T5" fmla="*/ 515 h 515"/>
                <a:gd name="T6" fmla="*/ 0 w 548"/>
                <a:gd name="T7" fmla="*/ 515 h 515"/>
                <a:gd name="T8" fmla="*/ 548 w 548"/>
                <a:gd name="T9" fmla="*/ 515 h 515"/>
                <a:gd name="T10" fmla="*/ 548 w 548"/>
                <a:gd name="T11" fmla="*/ 375 h 515"/>
                <a:gd name="T12" fmla="*/ 548 w 548"/>
                <a:gd name="T13" fmla="*/ 375 h 515"/>
                <a:gd name="T14" fmla="*/ 548 w 548"/>
                <a:gd name="T15" fmla="*/ 363 h 515"/>
                <a:gd name="T16" fmla="*/ 548 w 548"/>
                <a:gd name="T17" fmla="*/ 328 h 515"/>
                <a:gd name="T18" fmla="*/ 548 w 548"/>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15">
                  <a:moveTo>
                    <a:pt x="548" y="0"/>
                  </a:moveTo>
                  <a:lnTo>
                    <a:pt x="322" y="0"/>
                  </a:lnTo>
                  <a:lnTo>
                    <a:pt x="322" y="515"/>
                  </a:lnTo>
                  <a:lnTo>
                    <a:pt x="0" y="515"/>
                  </a:lnTo>
                  <a:lnTo>
                    <a:pt x="548" y="515"/>
                  </a:lnTo>
                  <a:lnTo>
                    <a:pt x="548" y="375"/>
                  </a:lnTo>
                  <a:lnTo>
                    <a:pt x="548" y="375"/>
                  </a:lnTo>
                  <a:lnTo>
                    <a:pt x="548" y="363"/>
                  </a:lnTo>
                  <a:lnTo>
                    <a:pt x="548" y="328"/>
                  </a:lnTo>
                  <a:lnTo>
                    <a:pt x="548" y="0"/>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4BD49338-4261-49E2-885D-E80D9C68651B}"/>
                </a:ext>
              </a:extLst>
            </p:cNvPr>
            <p:cNvSpPr>
              <a:spLocks/>
            </p:cNvSpPr>
            <p:nvPr/>
          </p:nvSpPr>
          <p:spPr bwMode="auto">
            <a:xfrm>
              <a:off x="2081" y="3652"/>
              <a:ext cx="548" cy="515"/>
            </a:xfrm>
            <a:custGeom>
              <a:avLst/>
              <a:gdLst>
                <a:gd name="T0" fmla="*/ 548 w 548"/>
                <a:gd name="T1" fmla="*/ 0 h 515"/>
                <a:gd name="T2" fmla="*/ 322 w 548"/>
                <a:gd name="T3" fmla="*/ 0 h 515"/>
                <a:gd name="T4" fmla="*/ 322 w 548"/>
                <a:gd name="T5" fmla="*/ 515 h 515"/>
                <a:gd name="T6" fmla="*/ 0 w 548"/>
                <a:gd name="T7" fmla="*/ 515 h 515"/>
                <a:gd name="T8" fmla="*/ 548 w 548"/>
                <a:gd name="T9" fmla="*/ 515 h 515"/>
                <a:gd name="T10" fmla="*/ 548 w 548"/>
                <a:gd name="T11" fmla="*/ 375 h 515"/>
                <a:gd name="T12" fmla="*/ 548 w 548"/>
                <a:gd name="T13" fmla="*/ 375 h 515"/>
                <a:gd name="T14" fmla="*/ 548 w 548"/>
                <a:gd name="T15" fmla="*/ 363 h 515"/>
                <a:gd name="T16" fmla="*/ 548 w 548"/>
                <a:gd name="T17" fmla="*/ 328 h 515"/>
                <a:gd name="T18" fmla="*/ 548 w 548"/>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15">
                  <a:moveTo>
                    <a:pt x="548" y="0"/>
                  </a:moveTo>
                  <a:lnTo>
                    <a:pt x="322" y="0"/>
                  </a:lnTo>
                  <a:lnTo>
                    <a:pt x="322" y="515"/>
                  </a:lnTo>
                  <a:lnTo>
                    <a:pt x="0" y="515"/>
                  </a:lnTo>
                  <a:lnTo>
                    <a:pt x="548" y="515"/>
                  </a:lnTo>
                  <a:lnTo>
                    <a:pt x="548" y="375"/>
                  </a:lnTo>
                  <a:lnTo>
                    <a:pt x="548" y="375"/>
                  </a:lnTo>
                  <a:lnTo>
                    <a:pt x="548" y="363"/>
                  </a:lnTo>
                  <a:lnTo>
                    <a:pt x="548" y="328"/>
                  </a:lnTo>
                  <a:lnTo>
                    <a:pt x="5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4427D34B-7107-4FBE-ABCC-8154149D0C27}"/>
                </a:ext>
              </a:extLst>
            </p:cNvPr>
            <p:cNvSpPr>
              <a:spLocks noEditPoints="1"/>
            </p:cNvSpPr>
            <p:nvPr/>
          </p:nvSpPr>
          <p:spPr bwMode="auto">
            <a:xfrm>
              <a:off x="1330" y="646"/>
              <a:ext cx="2030" cy="2752"/>
            </a:xfrm>
            <a:custGeom>
              <a:avLst/>
              <a:gdLst>
                <a:gd name="T0" fmla="*/ 318 w 855"/>
                <a:gd name="T1" fmla="*/ 644 h 1159"/>
                <a:gd name="T2" fmla="*/ 318 w 855"/>
                <a:gd name="T3" fmla="*/ 644 h 1159"/>
                <a:gd name="T4" fmla="*/ 318 w 855"/>
                <a:gd name="T5" fmla="*/ 644 h 1159"/>
                <a:gd name="T6" fmla="*/ 318 w 855"/>
                <a:gd name="T7" fmla="*/ 644 h 1159"/>
                <a:gd name="T8" fmla="*/ 760 w 855"/>
                <a:gd name="T9" fmla="*/ 520 h 1159"/>
                <a:gd name="T10" fmla="*/ 449 w 855"/>
                <a:gd name="T11" fmla="*/ 854 h 1159"/>
                <a:gd name="T12" fmla="*/ 449 w 855"/>
                <a:gd name="T13" fmla="*/ 1159 h 1159"/>
                <a:gd name="T14" fmla="*/ 316 w 855"/>
                <a:gd name="T15" fmla="*/ 1159 h 1159"/>
                <a:gd name="T16" fmla="*/ 545 w 855"/>
                <a:gd name="T17" fmla="*/ 1159 h 1159"/>
                <a:gd name="T18" fmla="*/ 545 w 855"/>
                <a:gd name="T19" fmla="*/ 1116 h 1159"/>
                <a:gd name="T20" fmla="*/ 545 w 855"/>
                <a:gd name="T21" fmla="*/ 1114 h 1159"/>
                <a:gd name="T22" fmla="*/ 545 w 855"/>
                <a:gd name="T23" fmla="*/ 854 h 1159"/>
                <a:gd name="T24" fmla="*/ 545 w 855"/>
                <a:gd name="T25" fmla="*/ 854 h 1159"/>
                <a:gd name="T26" fmla="*/ 855 w 855"/>
                <a:gd name="T27" fmla="*/ 522 h 1159"/>
                <a:gd name="T28" fmla="*/ 764 w 855"/>
                <a:gd name="T29" fmla="*/ 521 h 1159"/>
                <a:gd name="T30" fmla="*/ 760 w 855"/>
                <a:gd name="T31" fmla="*/ 520 h 1159"/>
                <a:gd name="T32" fmla="*/ 341 w 855"/>
                <a:gd name="T33" fmla="*/ 236 h 1159"/>
                <a:gd name="T34" fmla="*/ 337 w 855"/>
                <a:gd name="T35" fmla="*/ 236 h 1159"/>
                <a:gd name="T36" fmla="*/ 135 w 855"/>
                <a:gd name="T37" fmla="*/ 433 h 1159"/>
                <a:gd name="T38" fmla="*/ 135 w 855"/>
                <a:gd name="T39" fmla="*/ 433 h 1159"/>
                <a:gd name="T40" fmla="*/ 135 w 855"/>
                <a:gd name="T41" fmla="*/ 433 h 1159"/>
                <a:gd name="T42" fmla="*/ 135 w 855"/>
                <a:gd name="T43" fmla="*/ 433 h 1159"/>
                <a:gd name="T44" fmla="*/ 135 w 855"/>
                <a:gd name="T45" fmla="*/ 433 h 1159"/>
                <a:gd name="T46" fmla="*/ 135 w 855"/>
                <a:gd name="T47" fmla="*/ 433 h 1159"/>
                <a:gd name="T48" fmla="*/ 0 w 855"/>
                <a:gd name="T49" fmla="*/ 433 h 1159"/>
                <a:gd name="T50" fmla="*/ 0 w 855"/>
                <a:gd name="T51" fmla="*/ 433 h 1159"/>
                <a:gd name="T52" fmla="*/ 231 w 855"/>
                <a:gd name="T53" fmla="*/ 433 h 1159"/>
                <a:gd name="T54" fmla="*/ 231 w 855"/>
                <a:gd name="T55" fmla="*/ 433 h 1159"/>
                <a:gd name="T56" fmla="*/ 231 w 855"/>
                <a:gd name="T57" fmla="*/ 433 h 1159"/>
                <a:gd name="T58" fmla="*/ 231 w 855"/>
                <a:gd name="T59" fmla="*/ 433 h 1159"/>
                <a:gd name="T60" fmla="*/ 386 w 855"/>
                <a:gd name="T61" fmla="*/ 241 h 1159"/>
                <a:gd name="T62" fmla="*/ 341 w 855"/>
                <a:gd name="T63" fmla="*/ 236 h 1159"/>
                <a:gd name="T64" fmla="*/ 233 w 855"/>
                <a:gd name="T65" fmla="*/ 11 h 1159"/>
                <a:gd name="T66" fmla="*/ 213 w 855"/>
                <a:gd name="T67" fmla="*/ 15 h 1159"/>
                <a:gd name="T68" fmla="*/ 233 w 855"/>
                <a:gd name="T69" fmla="*/ 11 h 1159"/>
                <a:gd name="T70" fmla="*/ 360 w 855"/>
                <a:gd name="T71" fmla="*/ 0 h 1159"/>
                <a:gd name="T72" fmla="*/ 298 w 855"/>
                <a:gd name="T73" fmla="*/ 3 h 1159"/>
                <a:gd name="T74" fmla="*/ 337 w 855"/>
                <a:gd name="T75" fmla="*/ 2 h 1159"/>
                <a:gd name="T76" fmla="*/ 337 w 855"/>
                <a:gd name="T77" fmla="*/ 2 h 1159"/>
                <a:gd name="T78" fmla="*/ 717 w 855"/>
                <a:gd name="T79" fmla="*/ 206 h 1159"/>
                <a:gd name="T80" fmla="*/ 735 w 855"/>
                <a:gd name="T81" fmla="*/ 193 h 1159"/>
                <a:gd name="T82" fmla="*/ 752 w 855"/>
                <a:gd name="T83" fmla="*/ 184 h 1159"/>
                <a:gd name="T84" fmla="*/ 778 w 855"/>
                <a:gd name="T85" fmla="*/ 172 h 1159"/>
                <a:gd name="T86" fmla="*/ 781 w 855"/>
                <a:gd name="T87" fmla="*/ 177 h 1159"/>
                <a:gd name="T88" fmla="*/ 799 w 855"/>
                <a:gd name="T89" fmla="*/ 176 h 1159"/>
                <a:gd name="T90" fmla="*/ 445 w 855"/>
                <a:gd name="T91" fmla="*/ 3 h 1159"/>
                <a:gd name="T92" fmla="*/ 360 w 855"/>
                <a:gd name="T9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1159">
                  <a:moveTo>
                    <a:pt x="318" y="644"/>
                  </a:moveTo>
                  <a:cubicBezTo>
                    <a:pt x="318" y="644"/>
                    <a:pt x="318" y="644"/>
                    <a:pt x="318" y="644"/>
                  </a:cubicBezTo>
                  <a:cubicBezTo>
                    <a:pt x="318" y="644"/>
                    <a:pt x="318" y="644"/>
                    <a:pt x="318" y="644"/>
                  </a:cubicBezTo>
                  <a:cubicBezTo>
                    <a:pt x="318" y="644"/>
                    <a:pt x="318" y="644"/>
                    <a:pt x="318" y="644"/>
                  </a:cubicBezTo>
                  <a:moveTo>
                    <a:pt x="760" y="520"/>
                  </a:moveTo>
                  <a:cubicBezTo>
                    <a:pt x="706" y="787"/>
                    <a:pt x="449" y="854"/>
                    <a:pt x="449" y="854"/>
                  </a:cubicBezTo>
                  <a:cubicBezTo>
                    <a:pt x="449" y="1159"/>
                    <a:pt x="449" y="1159"/>
                    <a:pt x="449" y="1159"/>
                  </a:cubicBezTo>
                  <a:cubicBezTo>
                    <a:pt x="316" y="1159"/>
                    <a:pt x="316" y="1159"/>
                    <a:pt x="316" y="1159"/>
                  </a:cubicBezTo>
                  <a:cubicBezTo>
                    <a:pt x="545" y="1159"/>
                    <a:pt x="545" y="1159"/>
                    <a:pt x="545" y="1159"/>
                  </a:cubicBezTo>
                  <a:cubicBezTo>
                    <a:pt x="545" y="1116"/>
                    <a:pt x="545" y="1116"/>
                    <a:pt x="545" y="1116"/>
                  </a:cubicBezTo>
                  <a:cubicBezTo>
                    <a:pt x="545" y="1114"/>
                    <a:pt x="545" y="1114"/>
                    <a:pt x="545" y="1114"/>
                  </a:cubicBezTo>
                  <a:cubicBezTo>
                    <a:pt x="545" y="854"/>
                    <a:pt x="545" y="854"/>
                    <a:pt x="545" y="854"/>
                  </a:cubicBezTo>
                  <a:cubicBezTo>
                    <a:pt x="545" y="854"/>
                    <a:pt x="545" y="854"/>
                    <a:pt x="545" y="854"/>
                  </a:cubicBezTo>
                  <a:cubicBezTo>
                    <a:pt x="545" y="854"/>
                    <a:pt x="801" y="788"/>
                    <a:pt x="855" y="522"/>
                  </a:cubicBezTo>
                  <a:cubicBezTo>
                    <a:pt x="764" y="521"/>
                    <a:pt x="764" y="521"/>
                    <a:pt x="764" y="521"/>
                  </a:cubicBezTo>
                  <a:cubicBezTo>
                    <a:pt x="762" y="520"/>
                    <a:pt x="761" y="520"/>
                    <a:pt x="760" y="520"/>
                  </a:cubicBezTo>
                  <a:moveTo>
                    <a:pt x="341" y="236"/>
                  </a:moveTo>
                  <a:cubicBezTo>
                    <a:pt x="339" y="236"/>
                    <a:pt x="338" y="236"/>
                    <a:pt x="337" y="236"/>
                  </a:cubicBezTo>
                  <a:cubicBezTo>
                    <a:pt x="136" y="239"/>
                    <a:pt x="135" y="432"/>
                    <a:pt x="135" y="433"/>
                  </a:cubicBezTo>
                  <a:cubicBezTo>
                    <a:pt x="135" y="433"/>
                    <a:pt x="135" y="433"/>
                    <a:pt x="135" y="433"/>
                  </a:cubicBezTo>
                  <a:cubicBezTo>
                    <a:pt x="135" y="433"/>
                    <a:pt x="135" y="433"/>
                    <a:pt x="135" y="433"/>
                  </a:cubicBezTo>
                  <a:cubicBezTo>
                    <a:pt x="135" y="433"/>
                    <a:pt x="135" y="433"/>
                    <a:pt x="135" y="433"/>
                  </a:cubicBezTo>
                  <a:cubicBezTo>
                    <a:pt x="135" y="433"/>
                    <a:pt x="135" y="433"/>
                    <a:pt x="135" y="433"/>
                  </a:cubicBezTo>
                  <a:cubicBezTo>
                    <a:pt x="135" y="433"/>
                    <a:pt x="135" y="433"/>
                    <a:pt x="135" y="433"/>
                  </a:cubicBezTo>
                  <a:cubicBezTo>
                    <a:pt x="0" y="433"/>
                    <a:pt x="0" y="433"/>
                    <a:pt x="0" y="433"/>
                  </a:cubicBezTo>
                  <a:cubicBezTo>
                    <a:pt x="0" y="433"/>
                    <a:pt x="0" y="433"/>
                    <a:pt x="0" y="433"/>
                  </a:cubicBezTo>
                  <a:cubicBezTo>
                    <a:pt x="231" y="433"/>
                    <a:pt x="231" y="433"/>
                    <a:pt x="231" y="433"/>
                  </a:cubicBezTo>
                  <a:cubicBezTo>
                    <a:pt x="231" y="433"/>
                    <a:pt x="231" y="433"/>
                    <a:pt x="231" y="433"/>
                  </a:cubicBezTo>
                  <a:cubicBezTo>
                    <a:pt x="231" y="433"/>
                    <a:pt x="231" y="433"/>
                    <a:pt x="231" y="433"/>
                  </a:cubicBezTo>
                  <a:cubicBezTo>
                    <a:pt x="231" y="433"/>
                    <a:pt x="231" y="433"/>
                    <a:pt x="231" y="433"/>
                  </a:cubicBezTo>
                  <a:cubicBezTo>
                    <a:pt x="231" y="432"/>
                    <a:pt x="231" y="271"/>
                    <a:pt x="386" y="241"/>
                  </a:cubicBezTo>
                  <a:cubicBezTo>
                    <a:pt x="372" y="238"/>
                    <a:pt x="357" y="236"/>
                    <a:pt x="341" y="236"/>
                  </a:cubicBezTo>
                  <a:moveTo>
                    <a:pt x="233" y="11"/>
                  </a:moveTo>
                  <a:cubicBezTo>
                    <a:pt x="226" y="12"/>
                    <a:pt x="219" y="13"/>
                    <a:pt x="213" y="15"/>
                  </a:cubicBezTo>
                  <a:cubicBezTo>
                    <a:pt x="219" y="13"/>
                    <a:pt x="226" y="12"/>
                    <a:pt x="233" y="11"/>
                  </a:cubicBezTo>
                  <a:moveTo>
                    <a:pt x="360" y="0"/>
                  </a:moveTo>
                  <a:cubicBezTo>
                    <a:pt x="341" y="0"/>
                    <a:pt x="321" y="1"/>
                    <a:pt x="298" y="3"/>
                  </a:cubicBezTo>
                  <a:cubicBezTo>
                    <a:pt x="313" y="2"/>
                    <a:pt x="326" y="2"/>
                    <a:pt x="337" y="2"/>
                  </a:cubicBezTo>
                  <a:cubicBezTo>
                    <a:pt x="337" y="2"/>
                    <a:pt x="337" y="2"/>
                    <a:pt x="337" y="2"/>
                  </a:cubicBezTo>
                  <a:cubicBezTo>
                    <a:pt x="433" y="2"/>
                    <a:pt x="625" y="45"/>
                    <a:pt x="717" y="206"/>
                  </a:cubicBezTo>
                  <a:cubicBezTo>
                    <a:pt x="724" y="201"/>
                    <a:pt x="731" y="197"/>
                    <a:pt x="735" y="193"/>
                  </a:cubicBezTo>
                  <a:cubicBezTo>
                    <a:pt x="741" y="190"/>
                    <a:pt x="746" y="187"/>
                    <a:pt x="752" y="184"/>
                  </a:cubicBezTo>
                  <a:cubicBezTo>
                    <a:pt x="778" y="172"/>
                    <a:pt x="778" y="172"/>
                    <a:pt x="778" y="172"/>
                  </a:cubicBezTo>
                  <a:cubicBezTo>
                    <a:pt x="781" y="177"/>
                    <a:pt x="781" y="177"/>
                    <a:pt x="781" y="177"/>
                  </a:cubicBezTo>
                  <a:cubicBezTo>
                    <a:pt x="799" y="176"/>
                    <a:pt x="799" y="176"/>
                    <a:pt x="799" y="176"/>
                  </a:cubicBezTo>
                  <a:cubicBezTo>
                    <a:pt x="709" y="42"/>
                    <a:pt x="547" y="6"/>
                    <a:pt x="445" y="3"/>
                  </a:cubicBezTo>
                  <a:cubicBezTo>
                    <a:pt x="410" y="1"/>
                    <a:pt x="385" y="0"/>
                    <a:pt x="360" y="0"/>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02F5DD19-3543-4AA4-A4F0-A1CC4388A549}"/>
                </a:ext>
              </a:extLst>
            </p:cNvPr>
            <p:cNvSpPr>
              <a:spLocks/>
            </p:cNvSpPr>
            <p:nvPr/>
          </p:nvSpPr>
          <p:spPr bwMode="auto">
            <a:xfrm>
              <a:off x="1093" y="651"/>
              <a:ext cx="2063" cy="2747"/>
            </a:xfrm>
            <a:custGeom>
              <a:avLst/>
              <a:gdLst>
                <a:gd name="T0" fmla="*/ 4 w 869"/>
                <a:gd name="T1" fmla="*/ 431 h 1157"/>
                <a:gd name="T2" fmla="*/ 235 w 869"/>
                <a:gd name="T3" fmla="*/ 431 h 1157"/>
                <a:gd name="T4" fmla="*/ 437 w 869"/>
                <a:gd name="T5" fmla="*/ 234 h 1157"/>
                <a:gd name="T6" fmla="*/ 618 w 869"/>
                <a:gd name="T7" fmla="*/ 353 h 1157"/>
                <a:gd name="T8" fmla="*/ 601 w 869"/>
                <a:gd name="T9" fmla="*/ 540 h 1157"/>
                <a:gd name="T10" fmla="*/ 321 w 869"/>
                <a:gd name="T11" fmla="*/ 636 h 1157"/>
                <a:gd name="T12" fmla="*/ 321 w 869"/>
                <a:gd name="T13" fmla="*/ 1157 h 1157"/>
                <a:gd name="T14" fmla="*/ 549 w 869"/>
                <a:gd name="T15" fmla="*/ 1157 h 1157"/>
                <a:gd name="T16" fmla="*/ 549 w 869"/>
                <a:gd name="T17" fmla="*/ 852 h 1157"/>
                <a:gd name="T18" fmla="*/ 869 w 869"/>
                <a:gd name="T19" fmla="*/ 416 h 1157"/>
                <a:gd name="T20" fmla="*/ 437 w 869"/>
                <a:gd name="T21" fmla="*/ 0 h 1157"/>
                <a:gd name="T22" fmla="*/ 4 w 869"/>
                <a:gd name="T23" fmla="*/ 431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9" h="1157">
                  <a:moveTo>
                    <a:pt x="4" y="431"/>
                  </a:moveTo>
                  <a:cubicBezTo>
                    <a:pt x="235" y="431"/>
                    <a:pt x="235" y="431"/>
                    <a:pt x="235" y="431"/>
                  </a:cubicBezTo>
                  <a:cubicBezTo>
                    <a:pt x="235" y="431"/>
                    <a:pt x="235" y="237"/>
                    <a:pt x="437" y="234"/>
                  </a:cubicBezTo>
                  <a:cubicBezTo>
                    <a:pt x="541" y="232"/>
                    <a:pt x="596" y="301"/>
                    <a:pt x="618" y="353"/>
                  </a:cubicBezTo>
                  <a:cubicBezTo>
                    <a:pt x="643" y="414"/>
                    <a:pt x="636" y="484"/>
                    <a:pt x="601" y="540"/>
                  </a:cubicBezTo>
                  <a:cubicBezTo>
                    <a:pt x="562" y="605"/>
                    <a:pt x="476" y="664"/>
                    <a:pt x="321" y="636"/>
                  </a:cubicBezTo>
                  <a:cubicBezTo>
                    <a:pt x="321" y="1157"/>
                    <a:pt x="321" y="1157"/>
                    <a:pt x="321" y="1157"/>
                  </a:cubicBezTo>
                  <a:cubicBezTo>
                    <a:pt x="549" y="1157"/>
                    <a:pt x="549" y="1157"/>
                    <a:pt x="549" y="1157"/>
                  </a:cubicBezTo>
                  <a:cubicBezTo>
                    <a:pt x="549" y="852"/>
                    <a:pt x="549" y="852"/>
                    <a:pt x="549" y="852"/>
                  </a:cubicBezTo>
                  <a:cubicBezTo>
                    <a:pt x="549" y="852"/>
                    <a:pt x="869" y="769"/>
                    <a:pt x="869" y="416"/>
                  </a:cubicBezTo>
                  <a:cubicBezTo>
                    <a:pt x="869" y="78"/>
                    <a:pt x="566" y="0"/>
                    <a:pt x="437" y="0"/>
                  </a:cubicBezTo>
                  <a:cubicBezTo>
                    <a:pt x="338" y="0"/>
                    <a:pt x="0" y="24"/>
                    <a:pt x="4" y="431"/>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46">
              <a:extLst>
                <a:ext uri="{FF2B5EF4-FFF2-40B4-BE49-F238E27FC236}">
                  <a16:creationId xmlns:a16="http://schemas.microsoft.com/office/drawing/2014/main" id="{0CF18D3C-2CCB-430F-9E38-2C38E8737003}"/>
                </a:ext>
              </a:extLst>
            </p:cNvPr>
            <p:cNvSpPr>
              <a:spLocks noChangeArrowheads="1"/>
            </p:cNvSpPr>
            <p:nvPr/>
          </p:nvSpPr>
          <p:spPr bwMode="auto">
            <a:xfrm>
              <a:off x="2085" y="2175"/>
              <a:ext cx="1" cy="1"/>
            </a:xfrm>
            <a:prstGeom prst="ellipse">
              <a:avLst/>
            </a:prstGeom>
            <a:solidFill>
              <a:srgbClr val="913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8C024D4D-5AB9-4C99-BEE4-FF30380E8157}"/>
                </a:ext>
              </a:extLst>
            </p:cNvPr>
            <p:cNvSpPr>
              <a:spLocks/>
            </p:cNvSpPr>
            <p:nvPr/>
          </p:nvSpPr>
          <p:spPr bwMode="auto">
            <a:xfrm>
              <a:off x="1102" y="651"/>
              <a:ext cx="2033" cy="2747"/>
            </a:xfrm>
            <a:custGeom>
              <a:avLst/>
              <a:gdLst>
                <a:gd name="T0" fmla="*/ 433 w 856"/>
                <a:gd name="T1" fmla="*/ 0 h 1157"/>
                <a:gd name="T2" fmla="*/ 433 w 856"/>
                <a:gd name="T3" fmla="*/ 0 h 1157"/>
                <a:gd name="T4" fmla="*/ 0 w 856"/>
                <a:gd name="T5" fmla="*/ 424 h 1157"/>
                <a:gd name="T6" fmla="*/ 0 w 856"/>
                <a:gd name="T7" fmla="*/ 431 h 1157"/>
                <a:gd name="T8" fmla="*/ 231 w 856"/>
                <a:gd name="T9" fmla="*/ 431 h 1157"/>
                <a:gd name="T10" fmla="*/ 231 w 856"/>
                <a:gd name="T11" fmla="*/ 431 h 1157"/>
                <a:gd name="T12" fmla="*/ 231 w 856"/>
                <a:gd name="T13" fmla="*/ 431 h 1157"/>
                <a:gd name="T14" fmla="*/ 231 w 856"/>
                <a:gd name="T15" fmla="*/ 431 h 1157"/>
                <a:gd name="T16" fmla="*/ 433 w 856"/>
                <a:gd name="T17" fmla="*/ 234 h 1157"/>
                <a:gd name="T18" fmla="*/ 437 w 856"/>
                <a:gd name="T19" fmla="*/ 234 h 1157"/>
                <a:gd name="T20" fmla="*/ 614 w 856"/>
                <a:gd name="T21" fmla="*/ 353 h 1157"/>
                <a:gd name="T22" fmla="*/ 629 w 856"/>
                <a:gd name="T23" fmla="*/ 429 h 1157"/>
                <a:gd name="T24" fmla="*/ 597 w 856"/>
                <a:gd name="T25" fmla="*/ 540 h 1157"/>
                <a:gd name="T26" fmla="*/ 414 w 856"/>
                <a:gd name="T27" fmla="*/ 642 h 1157"/>
                <a:gd name="T28" fmla="*/ 414 w 856"/>
                <a:gd name="T29" fmla="*/ 642 h 1157"/>
                <a:gd name="T30" fmla="*/ 391 w 856"/>
                <a:gd name="T31" fmla="*/ 643 h 1157"/>
                <a:gd name="T32" fmla="*/ 317 w 856"/>
                <a:gd name="T33" fmla="*/ 636 h 1157"/>
                <a:gd name="T34" fmla="*/ 317 w 856"/>
                <a:gd name="T35" fmla="*/ 1157 h 1157"/>
                <a:gd name="T36" fmla="*/ 545 w 856"/>
                <a:gd name="T37" fmla="*/ 1157 h 1157"/>
                <a:gd name="T38" fmla="*/ 545 w 856"/>
                <a:gd name="T39" fmla="*/ 852 h 1157"/>
                <a:gd name="T40" fmla="*/ 545 w 856"/>
                <a:gd name="T41" fmla="*/ 852 h 1157"/>
                <a:gd name="T42" fmla="*/ 856 w 856"/>
                <a:gd name="T43" fmla="*/ 518 h 1157"/>
                <a:gd name="T44" fmla="*/ 841 w 856"/>
                <a:gd name="T45" fmla="*/ 497 h 1157"/>
                <a:gd name="T46" fmla="*/ 850 w 856"/>
                <a:gd name="T47" fmla="*/ 484 h 1157"/>
                <a:gd name="T48" fmla="*/ 826 w 856"/>
                <a:gd name="T49" fmla="*/ 419 h 1157"/>
                <a:gd name="T50" fmla="*/ 824 w 856"/>
                <a:gd name="T51" fmla="*/ 420 h 1157"/>
                <a:gd name="T52" fmla="*/ 814 w 856"/>
                <a:gd name="T53" fmla="*/ 420 h 1157"/>
                <a:gd name="T54" fmla="*/ 797 w 856"/>
                <a:gd name="T55" fmla="*/ 418 h 1157"/>
                <a:gd name="T56" fmla="*/ 777 w 856"/>
                <a:gd name="T57" fmla="*/ 405 h 1157"/>
                <a:gd name="T58" fmla="*/ 776 w 856"/>
                <a:gd name="T59" fmla="*/ 406 h 1157"/>
                <a:gd name="T60" fmla="*/ 764 w 856"/>
                <a:gd name="T61" fmla="*/ 260 h 1157"/>
                <a:gd name="T62" fmla="*/ 813 w 856"/>
                <a:gd name="T63" fmla="*/ 204 h 1157"/>
                <a:gd name="T64" fmla="*/ 433 w 856"/>
                <a:gd name="T65"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6" h="1157">
                  <a:moveTo>
                    <a:pt x="433" y="0"/>
                  </a:moveTo>
                  <a:cubicBezTo>
                    <a:pt x="433" y="0"/>
                    <a:pt x="433" y="0"/>
                    <a:pt x="433" y="0"/>
                  </a:cubicBezTo>
                  <a:cubicBezTo>
                    <a:pt x="334" y="0"/>
                    <a:pt x="0" y="23"/>
                    <a:pt x="0" y="424"/>
                  </a:cubicBezTo>
                  <a:cubicBezTo>
                    <a:pt x="0" y="426"/>
                    <a:pt x="0" y="429"/>
                    <a:pt x="0" y="431"/>
                  </a:cubicBezTo>
                  <a:cubicBezTo>
                    <a:pt x="231" y="431"/>
                    <a:pt x="231" y="431"/>
                    <a:pt x="231" y="431"/>
                  </a:cubicBezTo>
                  <a:cubicBezTo>
                    <a:pt x="231" y="431"/>
                    <a:pt x="231" y="431"/>
                    <a:pt x="231" y="431"/>
                  </a:cubicBezTo>
                  <a:cubicBezTo>
                    <a:pt x="231" y="431"/>
                    <a:pt x="231" y="431"/>
                    <a:pt x="231" y="431"/>
                  </a:cubicBezTo>
                  <a:cubicBezTo>
                    <a:pt x="231" y="431"/>
                    <a:pt x="231" y="431"/>
                    <a:pt x="231" y="431"/>
                  </a:cubicBezTo>
                  <a:cubicBezTo>
                    <a:pt x="231" y="430"/>
                    <a:pt x="232" y="237"/>
                    <a:pt x="433" y="234"/>
                  </a:cubicBezTo>
                  <a:cubicBezTo>
                    <a:pt x="434" y="234"/>
                    <a:pt x="435" y="234"/>
                    <a:pt x="437" y="234"/>
                  </a:cubicBezTo>
                  <a:cubicBezTo>
                    <a:pt x="539" y="234"/>
                    <a:pt x="592" y="301"/>
                    <a:pt x="614" y="353"/>
                  </a:cubicBezTo>
                  <a:cubicBezTo>
                    <a:pt x="624" y="378"/>
                    <a:pt x="629" y="403"/>
                    <a:pt x="629" y="429"/>
                  </a:cubicBezTo>
                  <a:cubicBezTo>
                    <a:pt x="629" y="468"/>
                    <a:pt x="618" y="506"/>
                    <a:pt x="597" y="540"/>
                  </a:cubicBezTo>
                  <a:cubicBezTo>
                    <a:pt x="567" y="590"/>
                    <a:pt x="509" y="636"/>
                    <a:pt x="414" y="642"/>
                  </a:cubicBezTo>
                  <a:cubicBezTo>
                    <a:pt x="414" y="642"/>
                    <a:pt x="414" y="642"/>
                    <a:pt x="414" y="642"/>
                  </a:cubicBezTo>
                  <a:cubicBezTo>
                    <a:pt x="406" y="643"/>
                    <a:pt x="399" y="643"/>
                    <a:pt x="391" y="643"/>
                  </a:cubicBezTo>
                  <a:cubicBezTo>
                    <a:pt x="368" y="643"/>
                    <a:pt x="344" y="641"/>
                    <a:pt x="317" y="636"/>
                  </a:cubicBezTo>
                  <a:cubicBezTo>
                    <a:pt x="317" y="1157"/>
                    <a:pt x="317" y="1157"/>
                    <a:pt x="317" y="1157"/>
                  </a:cubicBezTo>
                  <a:cubicBezTo>
                    <a:pt x="545" y="1157"/>
                    <a:pt x="545" y="1157"/>
                    <a:pt x="545" y="1157"/>
                  </a:cubicBezTo>
                  <a:cubicBezTo>
                    <a:pt x="545" y="852"/>
                    <a:pt x="545" y="852"/>
                    <a:pt x="545" y="852"/>
                  </a:cubicBezTo>
                  <a:cubicBezTo>
                    <a:pt x="545" y="852"/>
                    <a:pt x="545" y="852"/>
                    <a:pt x="545" y="852"/>
                  </a:cubicBezTo>
                  <a:cubicBezTo>
                    <a:pt x="545" y="852"/>
                    <a:pt x="802" y="785"/>
                    <a:pt x="856" y="518"/>
                  </a:cubicBezTo>
                  <a:cubicBezTo>
                    <a:pt x="845" y="514"/>
                    <a:pt x="841" y="505"/>
                    <a:pt x="841" y="497"/>
                  </a:cubicBezTo>
                  <a:cubicBezTo>
                    <a:pt x="842" y="489"/>
                    <a:pt x="850" y="484"/>
                    <a:pt x="850" y="484"/>
                  </a:cubicBezTo>
                  <a:cubicBezTo>
                    <a:pt x="826" y="419"/>
                    <a:pt x="826" y="419"/>
                    <a:pt x="826" y="419"/>
                  </a:cubicBezTo>
                  <a:cubicBezTo>
                    <a:pt x="825" y="420"/>
                    <a:pt x="824" y="420"/>
                    <a:pt x="824" y="420"/>
                  </a:cubicBezTo>
                  <a:cubicBezTo>
                    <a:pt x="820" y="420"/>
                    <a:pt x="817" y="420"/>
                    <a:pt x="814" y="420"/>
                  </a:cubicBezTo>
                  <a:cubicBezTo>
                    <a:pt x="808" y="420"/>
                    <a:pt x="802" y="419"/>
                    <a:pt x="797" y="418"/>
                  </a:cubicBezTo>
                  <a:cubicBezTo>
                    <a:pt x="790" y="416"/>
                    <a:pt x="779" y="411"/>
                    <a:pt x="777" y="405"/>
                  </a:cubicBezTo>
                  <a:cubicBezTo>
                    <a:pt x="776" y="406"/>
                    <a:pt x="776" y="406"/>
                    <a:pt x="776" y="406"/>
                  </a:cubicBezTo>
                  <a:cubicBezTo>
                    <a:pt x="776" y="406"/>
                    <a:pt x="746" y="329"/>
                    <a:pt x="764" y="260"/>
                  </a:cubicBezTo>
                  <a:cubicBezTo>
                    <a:pt x="770" y="238"/>
                    <a:pt x="794" y="218"/>
                    <a:pt x="813" y="204"/>
                  </a:cubicBezTo>
                  <a:cubicBezTo>
                    <a:pt x="721" y="43"/>
                    <a:pt x="529" y="0"/>
                    <a:pt x="433"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8">
              <a:extLst>
                <a:ext uri="{FF2B5EF4-FFF2-40B4-BE49-F238E27FC236}">
                  <a16:creationId xmlns:a16="http://schemas.microsoft.com/office/drawing/2014/main" id="{720AA291-6254-44AB-96A4-024E1FBBD7FE}"/>
                </a:ext>
              </a:extLst>
            </p:cNvPr>
            <p:cNvSpPr>
              <a:spLocks noChangeArrowheads="1"/>
            </p:cNvSpPr>
            <p:nvPr/>
          </p:nvSpPr>
          <p:spPr bwMode="auto">
            <a:xfrm>
              <a:off x="1853" y="3652"/>
              <a:ext cx="550" cy="515"/>
            </a:xfrm>
            <a:prstGeom prst="rect">
              <a:avLst/>
            </a:prstGeom>
            <a:solidFill>
              <a:srgbClr val="E8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9">
              <a:extLst>
                <a:ext uri="{FF2B5EF4-FFF2-40B4-BE49-F238E27FC236}">
                  <a16:creationId xmlns:a16="http://schemas.microsoft.com/office/drawing/2014/main" id="{66A65B76-F636-4FDA-A5A8-73F577ECA878}"/>
                </a:ext>
              </a:extLst>
            </p:cNvPr>
            <p:cNvSpPr>
              <a:spLocks noChangeArrowheads="1"/>
            </p:cNvSpPr>
            <p:nvPr/>
          </p:nvSpPr>
          <p:spPr bwMode="auto">
            <a:xfrm>
              <a:off x="1853" y="3652"/>
              <a:ext cx="550"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AE4AAC32-B9B0-4D73-944B-BF168ECFDE50}"/>
                </a:ext>
              </a:extLst>
            </p:cNvPr>
            <p:cNvSpPr>
              <a:spLocks/>
            </p:cNvSpPr>
            <p:nvPr/>
          </p:nvSpPr>
          <p:spPr bwMode="auto">
            <a:xfrm>
              <a:off x="1853" y="3652"/>
              <a:ext cx="550" cy="515"/>
            </a:xfrm>
            <a:custGeom>
              <a:avLst/>
              <a:gdLst>
                <a:gd name="T0" fmla="*/ 550 w 550"/>
                <a:gd name="T1" fmla="*/ 0 h 515"/>
                <a:gd name="T2" fmla="*/ 237 w 550"/>
                <a:gd name="T3" fmla="*/ 0 h 515"/>
                <a:gd name="T4" fmla="*/ 232 w 550"/>
                <a:gd name="T5" fmla="*/ 0 h 515"/>
                <a:gd name="T6" fmla="*/ 0 w 550"/>
                <a:gd name="T7" fmla="*/ 0 h 515"/>
                <a:gd name="T8" fmla="*/ 0 w 550"/>
                <a:gd name="T9" fmla="*/ 515 h 515"/>
                <a:gd name="T10" fmla="*/ 550 w 550"/>
                <a:gd name="T11" fmla="*/ 515 h 515"/>
                <a:gd name="T12" fmla="*/ 550 w 550"/>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550" h="515">
                  <a:moveTo>
                    <a:pt x="550" y="0"/>
                  </a:moveTo>
                  <a:lnTo>
                    <a:pt x="237" y="0"/>
                  </a:lnTo>
                  <a:lnTo>
                    <a:pt x="232" y="0"/>
                  </a:lnTo>
                  <a:lnTo>
                    <a:pt x="0" y="0"/>
                  </a:lnTo>
                  <a:lnTo>
                    <a:pt x="0" y="515"/>
                  </a:lnTo>
                  <a:lnTo>
                    <a:pt x="550" y="515"/>
                  </a:lnTo>
                  <a:lnTo>
                    <a:pt x="550" y="0"/>
                  </a:lnTo>
                  <a:close/>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2BD1AA48-2DDD-4F25-8C0E-6689CDAA820A}"/>
                </a:ext>
              </a:extLst>
            </p:cNvPr>
            <p:cNvSpPr>
              <a:spLocks/>
            </p:cNvSpPr>
            <p:nvPr/>
          </p:nvSpPr>
          <p:spPr bwMode="auto">
            <a:xfrm>
              <a:off x="1853" y="3652"/>
              <a:ext cx="550" cy="515"/>
            </a:xfrm>
            <a:custGeom>
              <a:avLst/>
              <a:gdLst>
                <a:gd name="T0" fmla="*/ 550 w 550"/>
                <a:gd name="T1" fmla="*/ 0 h 515"/>
                <a:gd name="T2" fmla="*/ 237 w 550"/>
                <a:gd name="T3" fmla="*/ 0 h 515"/>
                <a:gd name="T4" fmla="*/ 232 w 550"/>
                <a:gd name="T5" fmla="*/ 0 h 515"/>
                <a:gd name="T6" fmla="*/ 0 w 550"/>
                <a:gd name="T7" fmla="*/ 0 h 515"/>
                <a:gd name="T8" fmla="*/ 0 w 550"/>
                <a:gd name="T9" fmla="*/ 515 h 515"/>
                <a:gd name="T10" fmla="*/ 550 w 550"/>
                <a:gd name="T11" fmla="*/ 515 h 515"/>
                <a:gd name="T12" fmla="*/ 550 w 550"/>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550" h="515">
                  <a:moveTo>
                    <a:pt x="550" y="0"/>
                  </a:moveTo>
                  <a:lnTo>
                    <a:pt x="237" y="0"/>
                  </a:lnTo>
                  <a:lnTo>
                    <a:pt x="232" y="0"/>
                  </a:lnTo>
                  <a:lnTo>
                    <a:pt x="0" y="0"/>
                  </a:lnTo>
                  <a:lnTo>
                    <a:pt x="0" y="515"/>
                  </a:lnTo>
                  <a:lnTo>
                    <a:pt x="550" y="515"/>
                  </a:lnTo>
                  <a:lnTo>
                    <a:pt x="5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E27E1E0A-D35D-45FF-AC36-D7AF7BFC30FE}"/>
                </a:ext>
              </a:extLst>
            </p:cNvPr>
            <p:cNvSpPr>
              <a:spLocks/>
            </p:cNvSpPr>
            <p:nvPr/>
          </p:nvSpPr>
          <p:spPr bwMode="auto">
            <a:xfrm>
              <a:off x="1648" y="1202"/>
              <a:ext cx="544" cy="465"/>
            </a:xfrm>
            <a:custGeom>
              <a:avLst/>
              <a:gdLst>
                <a:gd name="T0" fmla="*/ 229 w 229"/>
                <a:gd name="T1" fmla="*/ 3 h 196"/>
                <a:gd name="T2" fmla="*/ 225 w 229"/>
                <a:gd name="T3" fmla="*/ 3 h 196"/>
                <a:gd name="T4" fmla="*/ 216 w 229"/>
                <a:gd name="T5" fmla="*/ 2 h 196"/>
                <a:gd name="T6" fmla="*/ 179 w 229"/>
                <a:gd name="T7" fmla="*/ 3 h 196"/>
                <a:gd name="T8" fmla="*/ 127 w 229"/>
                <a:gd name="T9" fmla="*/ 16 h 196"/>
                <a:gd name="T10" fmla="*/ 98 w 229"/>
                <a:gd name="T11" fmla="*/ 28 h 196"/>
                <a:gd name="T12" fmla="*/ 69 w 229"/>
                <a:gd name="T13" fmla="*/ 47 h 196"/>
                <a:gd name="T14" fmla="*/ 46 w 229"/>
                <a:gd name="T15" fmla="*/ 71 h 196"/>
                <a:gd name="T16" fmla="*/ 29 w 229"/>
                <a:gd name="T17" fmla="*/ 98 h 196"/>
                <a:gd name="T18" fmla="*/ 8 w 229"/>
                <a:gd name="T19" fmla="*/ 147 h 196"/>
                <a:gd name="T20" fmla="*/ 1 w 229"/>
                <a:gd name="T21" fmla="*/ 183 h 196"/>
                <a:gd name="T22" fmla="*/ 0 w 229"/>
                <a:gd name="T23" fmla="*/ 193 h 196"/>
                <a:gd name="T24" fmla="*/ 0 w 229"/>
                <a:gd name="T25" fmla="*/ 196 h 196"/>
                <a:gd name="T26" fmla="*/ 0 w 229"/>
                <a:gd name="T27" fmla="*/ 193 h 196"/>
                <a:gd name="T28" fmla="*/ 0 w 229"/>
                <a:gd name="T29" fmla="*/ 183 h 196"/>
                <a:gd name="T30" fmla="*/ 6 w 229"/>
                <a:gd name="T31" fmla="*/ 147 h 196"/>
                <a:gd name="T32" fmla="*/ 27 w 229"/>
                <a:gd name="T33" fmla="*/ 97 h 196"/>
                <a:gd name="T34" fmla="*/ 44 w 229"/>
                <a:gd name="T35" fmla="*/ 70 h 196"/>
                <a:gd name="T36" fmla="*/ 68 w 229"/>
                <a:gd name="T37" fmla="*/ 45 h 196"/>
                <a:gd name="T38" fmla="*/ 97 w 229"/>
                <a:gd name="T39" fmla="*/ 26 h 196"/>
                <a:gd name="T40" fmla="*/ 126 w 229"/>
                <a:gd name="T41" fmla="*/ 14 h 196"/>
                <a:gd name="T42" fmla="*/ 179 w 229"/>
                <a:gd name="T43" fmla="*/ 2 h 196"/>
                <a:gd name="T44" fmla="*/ 216 w 229"/>
                <a:gd name="T45" fmla="*/ 1 h 196"/>
                <a:gd name="T46" fmla="*/ 225 w 229"/>
                <a:gd name="T47" fmla="*/ 2 h 196"/>
                <a:gd name="T48" fmla="*/ 229 w 229"/>
                <a:gd name="T49" fmla="*/ 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196">
                  <a:moveTo>
                    <a:pt x="229" y="3"/>
                  </a:moveTo>
                  <a:cubicBezTo>
                    <a:pt x="229" y="3"/>
                    <a:pt x="228" y="3"/>
                    <a:pt x="225" y="3"/>
                  </a:cubicBezTo>
                  <a:cubicBezTo>
                    <a:pt x="223" y="3"/>
                    <a:pt x="220" y="2"/>
                    <a:pt x="216" y="2"/>
                  </a:cubicBezTo>
                  <a:cubicBezTo>
                    <a:pt x="207" y="1"/>
                    <a:pt x="194" y="2"/>
                    <a:pt x="179" y="3"/>
                  </a:cubicBezTo>
                  <a:cubicBezTo>
                    <a:pt x="164" y="5"/>
                    <a:pt x="146" y="9"/>
                    <a:pt x="127" y="16"/>
                  </a:cubicBezTo>
                  <a:cubicBezTo>
                    <a:pt x="117" y="19"/>
                    <a:pt x="108" y="23"/>
                    <a:pt x="98" y="28"/>
                  </a:cubicBezTo>
                  <a:cubicBezTo>
                    <a:pt x="88" y="33"/>
                    <a:pt x="78" y="39"/>
                    <a:pt x="69" y="47"/>
                  </a:cubicBezTo>
                  <a:cubicBezTo>
                    <a:pt x="60" y="54"/>
                    <a:pt x="53" y="63"/>
                    <a:pt x="46" y="71"/>
                  </a:cubicBezTo>
                  <a:cubicBezTo>
                    <a:pt x="39" y="80"/>
                    <a:pt x="34" y="89"/>
                    <a:pt x="29" y="98"/>
                  </a:cubicBezTo>
                  <a:cubicBezTo>
                    <a:pt x="19" y="116"/>
                    <a:pt x="12" y="133"/>
                    <a:pt x="8" y="147"/>
                  </a:cubicBezTo>
                  <a:cubicBezTo>
                    <a:pt x="4" y="162"/>
                    <a:pt x="2" y="174"/>
                    <a:pt x="1" y="183"/>
                  </a:cubicBezTo>
                  <a:cubicBezTo>
                    <a:pt x="0" y="187"/>
                    <a:pt x="0" y="191"/>
                    <a:pt x="0" y="193"/>
                  </a:cubicBezTo>
                  <a:cubicBezTo>
                    <a:pt x="0" y="195"/>
                    <a:pt x="0" y="196"/>
                    <a:pt x="0" y="196"/>
                  </a:cubicBezTo>
                  <a:cubicBezTo>
                    <a:pt x="0" y="196"/>
                    <a:pt x="0" y="195"/>
                    <a:pt x="0" y="193"/>
                  </a:cubicBezTo>
                  <a:cubicBezTo>
                    <a:pt x="0" y="191"/>
                    <a:pt x="0" y="187"/>
                    <a:pt x="0" y="183"/>
                  </a:cubicBezTo>
                  <a:cubicBezTo>
                    <a:pt x="1" y="174"/>
                    <a:pt x="2" y="162"/>
                    <a:pt x="6" y="147"/>
                  </a:cubicBezTo>
                  <a:cubicBezTo>
                    <a:pt x="10" y="132"/>
                    <a:pt x="17" y="115"/>
                    <a:pt x="27" y="97"/>
                  </a:cubicBezTo>
                  <a:cubicBezTo>
                    <a:pt x="32" y="88"/>
                    <a:pt x="38" y="79"/>
                    <a:pt x="44" y="70"/>
                  </a:cubicBezTo>
                  <a:cubicBezTo>
                    <a:pt x="51" y="61"/>
                    <a:pt x="59" y="53"/>
                    <a:pt x="68" y="45"/>
                  </a:cubicBezTo>
                  <a:cubicBezTo>
                    <a:pt x="77" y="38"/>
                    <a:pt x="87" y="31"/>
                    <a:pt x="97" y="26"/>
                  </a:cubicBezTo>
                  <a:cubicBezTo>
                    <a:pt x="107" y="21"/>
                    <a:pt x="117" y="17"/>
                    <a:pt x="126" y="14"/>
                  </a:cubicBezTo>
                  <a:cubicBezTo>
                    <a:pt x="146" y="7"/>
                    <a:pt x="164" y="4"/>
                    <a:pt x="179" y="2"/>
                  </a:cubicBezTo>
                  <a:cubicBezTo>
                    <a:pt x="194" y="0"/>
                    <a:pt x="207" y="0"/>
                    <a:pt x="216" y="1"/>
                  </a:cubicBezTo>
                  <a:cubicBezTo>
                    <a:pt x="220" y="1"/>
                    <a:pt x="223" y="2"/>
                    <a:pt x="225" y="2"/>
                  </a:cubicBezTo>
                  <a:cubicBezTo>
                    <a:pt x="228" y="3"/>
                    <a:pt x="229" y="3"/>
                    <a:pt x="229" y="3"/>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D67D43D8-83E7-422C-AE6C-E774E9E85736}"/>
                </a:ext>
              </a:extLst>
            </p:cNvPr>
            <p:cNvSpPr>
              <a:spLocks/>
            </p:cNvSpPr>
            <p:nvPr/>
          </p:nvSpPr>
          <p:spPr bwMode="auto">
            <a:xfrm>
              <a:off x="2092" y="651"/>
              <a:ext cx="926" cy="461"/>
            </a:xfrm>
            <a:custGeom>
              <a:avLst/>
              <a:gdLst>
                <a:gd name="T0" fmla="*/ 390 w 390"/>
                <a:gd name="T1" fmla="*/ 194 h 194"/>
                <a:gd name="T2" fmla="*/ 389 w 390"/>
                <a:gd name="T3" fmla="*/ 193 h 194"/>
                <a:gd name="T4" fmla="*/ 387 w 390"/>
                <a:gd name="T5" fmla="*/ 190 h 194"/>
                <a:gd name="T6" fmla="*/ 380 w 390"/>
                <a:gd name="T7" fmla="*/ 179 h 194"/>
                <a:gd name="T8" fmla="*/ 374 w 390"/>
                <a:gd name="T9" fmla="*/ 171 h 194"/>
                <a:gd name="T10" fmla="*/ 367 w 390"/>
                <a:gd name="T11" fmla="*/ 163 h 194"/>
                <a:gd name="T12" fmla="*/ 359 w 390"/>
                <a:gd name="T13" fmla="*/ 153 h 194"/>
                <a:gd name="T14" fmla="*/ 348 w 390"/>
                <a:gd name="T15" fmla="*/ 142 h 194"/>
                <a:gd name="T16" fmla="*/ 337 w 390"/>
                <a:gd name="T17" fmla="*/ 131 h 194"/>
                <a:gd name="T18" fmla="*/ 324 w 390"/>
                <a:gd name="T19" fmla="*/ 119 h 194"/>
                <a:gd name="T20" fmla="*/ 318 w 390"/>
                <a:gd name="T21" fmla="*/ 113 h 194"/>
                <a:gd name="T22" fmla="*/ 310 w 390"/>
                <a:gd name="T23" fmla="*/ 107 h 194"/>
                <a:gd name="T24" fmla="*/ 294 w 390"/>
                <a:gd name="T25" fmla="*/ 95 h 194"/>
                <a:gd name="T26" fmla="*/ 219 w 390"/>
                <a:gd name="T27" fmla="*/ 50 h 194"/>
                <a:gd name="T28" fmla="*/ 198 w 390"/>
                <a:gd name="T29" fmla="*/ 41 h 194"/>
                <a:gd name="T30" fmla="*/ 177 w 390"/>
                <a:gd name="T31" fmla="*/ 32 h 194"/>
                <a:gd name="T32" fmla="*/ 156 w 390"/>
                <a:gd name="T33" fmla="*/ 25 h 194"/>
                <a:gd name="T34" fmla="*/ 136 w 390"/>
                <a:gd name="T35" fmla="*/ 19 h 194"/>
                <a:gd name="T36" fmla="*/ 117 w 390"/>
                <a:gd name="T37" fmla="*/ 14 h 194"/>
                <a:gd name="T38" fmla="*/ 99 w 390"/>
                <a:gd name="T39" fmla="*/ 10 h 194"/>
                <a:gd name="T40" fmla="*/ 82 w 390"/>
                <a:gd name="T41" fmla="*/ 7 h 194"/>
                <a:gd name="T42" fmla="*/ 66 w 390"/>
                <a:gd name="T43" fmla="*/ 5 h 194"/>
                <a:gd name="T44" fmla="*/ 39 w 390"/>
                <a:gd name="T45" fmla="*/ 2 h 194"/>
                <a:gd name="T46" fmla="*/ 27 w 390"/>
                <a:gd name="T47" fmla="*/ 1 h 194"/>
                <a:gd name="T48" fmla="*/ 18 w 390"/>
                <a:gd name="T49" fmla="*/ 1 h 194"/>
                <a:gd name="T50" fmla="*/ 4 w 390"/>
                <a:gd name="T51" fmla="*/ 0 h 194"/>
                <a:gd name="T52" fmla="*/ 1 w 390"/>
                <a:gd name="T53" fmla="*/ 0 h 194"/>
                <a:gd name="T54" fmla="*/ 0 w 390"/>
                <a:gd name="T55" fmla="*/ 0 h 194"/>
                <a:gd name="T56" fmla="*/ 1 w 390"/>
                <a:gd name="T57" fmla="*/ 0 h 194"/>
                <a:gd name="T58" fmla="*/ 4 w 390"/>
                <a:gd name="T59" fmla="*/ 0 h 194"/>
                <a:gd name="T60" fmla="*/ 18 w 390"/>
                <a:gd name="T61" fmla="*/ 0 h 194"/>
                <a:gd name="T62" fmla="*/ 27 w 390"/>
                <a:gd name="T63" fmla="*/ 0 h 194"/>
                <a:gd name="T64" fmla="*/ 39 w 390"/>
                <a:gd name="T65" fmla="*/ 1 h 194"/>
                <a:gd name="T66" fmla="*/ 66 w 390"/>
                <a:gd name="T67" fmla="*/ 3 h 194"/>
                <a:gd name="T68" fmla="*/ 82 w 390"/>
                <a:gd name="T69" fmla="*/ 6 h 194"/>
                <a:gd name="T70" fmla="*/ 99 w 390"/>
                <a:gd name="T71" fmla="*/ 9 h 194"/>
                <a:gd name="T72" fmla="*/ 118 w 390"/>
                <a:gd name="T73" fmla="*/ 12 h 194"/>
                <a:gd name="T74" fmla="*/ 137 w 390"/>
                <a:gd name="T75" fmla="*/ 17 h 194"/>
                <a:gd name="T76" fmla="*/ 157 w 390"/>
                <a:gd name="T77" fmla="*/ 23 h 194"/>
                <a:gd name="T78" fmla="*/ 177 w 390"/>
                <a:gd name="T79" fmla="*/ 30 h 194"/>
                <a:gd name="T80" fmla="*/ 198 w 390"/>
                <a:gd name="T81" fmla="*/ 39 h 194"/>
                <a:gd name="T82" fmla="*/ 220 w 390"/>
                <a:gd name="T83" fmla="*/ 48 h 194"/>
                <a:gd name="T84" fmla="*/ 296 w 390"/>
                <a:gd name="T85" fmla="*/ 93 h 194"/>
                <a:gd name="T86" fmla="*/ 311 w 390"/>
                <a:gd name="T87" fmla="*/ 105 h 194"/>
                <a:gd name="T88" fmla="*/ 319 w 390"/>
                <a:gd name="T89" fmla="*/ 111 h 194"/>
                <a:gd name="T90" fmla="*/ 326 w 390"/>
                <a:gd name="T91" fmla="*/ 118 h 194"/>
                <a:gd name="T92" fmla="*/ 338 w 390"/>
                <a:gd name="T93" fmla="*/ 129 h 194"/>
                <a:gd name="T94" fmla="*/ 350 w 390"/>
                <a:gd name="T95" fmla="*/ 141 h 194"/>
                <a:gd name="T96" fmla="*/ 360 w 390"/>
                <a:gd name="T97" fmla="*/ 152 h 194"/>
                <a:gd name="T98" fmla="*/ 368 w 390"/>
                <a:gd name="T99" fmla="*/ 162 h 194"/>
                <a:gd name="T100" fmla="*/ 375 w 390"/>
                <a:gd name="T101" fmla="*/ 171 h 194"/>
                <a:gd name="T102" fmla="*/ 380 w 390"/>
                <a:gd name="T103" fmla="*/ 179 h 194"/>
                <a:gd name="T104" fmla="*/ 387 w 390"/>
                <a:gd name="T105" fmla="*/ 190 h 194"/>
                <a:gd name="T106" fmla="*/ 389 w 390"/>
                <a:gd name="T107" fmla="*/ 193 h 194"/>
                <a:gd name="T108" fmla="*/ 390 w 390"/>
                <a:gd name="T10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0" h="194">
                  <a:moveTo>
                    <a:pt x="390" y="194"/>
                  </a:moveTo>
                  <a:cubicBezTo>
                    <a:pt x="390" y="194"/>
                    <a:pt x="390" y="193"/>
                    <a:pt x="389" y="193"/>
                  </a:cubicBezTo>
                  <a:cubicBezTo>
                    <a:pt x="389" y="192"/>
                    <a:pt x="388" y="191"/>
                    <a:pt x="387" y="190"/>
                  </a:cubicBezTo>
                  <a:cubicBezTo>
                    <a:pt x="385" y="187"/>
                    <a:pt x="383" y="184"/>
                    <a:pt x="380" y="179"/>
                  </a:cubicBezTo>
                  <a:cubicBezTo>
                    <a:pt x="378" y="177"/>
                    <a:pt x="376" y="174"/>
                    <a:pt x="374" y="171"/>
                  </a:cubicBezTo>
                  <a:cubicBezTo>
                    <a:pt x="372" y="169"/>
                    <a:pt x="369" y="166"/>
                    <a:pt x="367" y="163"/>
                  </a:cubicBezTo>
                  <a:cubicBezTo>
                    <a:pt x="364" y="160"/>
                    <a:pt x="361" y="156"/>
                    <a:pt x="359" y="153"/>
                  </a:cubicBezTo>
                  <a:cubicBezTo>
                    <a:pt x="356" y="149"/>
                    <a:pt x="352" y="146"/>
                    <a:pt x="348" y="142"/>
                  </a:cubicBezTo>
                  <a:cubicBezTo>
                    <a:pt x="345" y="138"/>
                    <a:pt x="341" y="134"/>
                    <a:pt x="337" y="131"/>
                  </a:cubicBezTo>
                  <a:cubicBezTo>
                    <a:pt x="333" y="127"/>
                    <a:pt x="329" y="123"/>
                    <a:pt x="324" y="119"/>
                  </a:cubicBezTo>
                  <a:cubicBezTo>
                    <a:pt x="322" y="117"/>
                    <a:pt x="320" y="115"/>
                    <a:pt x="318" y="113"/>
                  </a:cubicBezTo>
                  <a:cubicBezTo>
                    <a:pt x="315" y="111"/>
                    <a:pt x="313" y="109"/>
                    <a:pt x="310" y="107"/>
                  </a:cubicBezTo>
                  <a:cubicBezTo>
                    <a:pt x="305" y="103"/>
                    <a:pt x="300" y="99"/>
                    <a:pt x="294" y="95"/>
                  </a:cubicBezTo>
                  <a:cubicBezTo>
                    <a:pt x="273" y="79"/>
                    <a:pt x="247" y="64"/>
                    <a:pt x="219" y="50"/>
                  </a:cubicBezTo>
                  <a:cubicBezTo>
                    <a:pt x="212" y="47"/>
                    <a:pt x="205" y="44"/>
                    <a:pt x="198" y="41"/>
                  </a:cubicBezTo>
                  <a:cubicBezTo>
                    <a:pt x="191" y="38"/>
                    <a:pt x="184" y="35"/>
                    <a:pt x="177" y="32"/>
                  </a:cubicBezTo>
                  <a:cubicBezTo>
                    <a:pt x="170" y="30"/>
                    <a:pt x="163" y="28"/>
                    <a:pt x="156" y="25"/>
                  </a:cubicBezTo>
                  <a:cubicBezTo>
                    <a:pt x="149" y="23"/>
                    <a:pt x="143" y="21"/>
                    <a:pt x="136" y="19"/>
                  </a:cubicBezTo>
                  <a:cubicBezTo>
                    <a:pt x="130" y="18"/>
                    <a:pt x="123" y="16"/>
                    <a:pt x="117" y="14"/>
                  </a:cubicBezTo>
                  <a:cubicBezTo>
                    <a:pt x="111" y="13"/>
                    <a:pt x="105" y="12"/>
                    <a:pt x="99" y="10"/>
                  </a:cubicBezTo>
                  <a:cubicBezTo>
                    <a:pt x="93" y="9"/>
                    <a:pt x="87" y="8"/>
                    <a:pt x="82" y="7"/>
                  </a:cubicBezTo>
                  <a:cubicBezTo>
                    <a:pt x="76" y="6"/>
                    <a:pt x="71" y="6"/>
                    <a:pt x="66" y="5"/>
                  </a:cubicBezTo>
                  <a:cubicBezTo>
                    <a:pt x="56" y="3"/>
                    <a:pt x="47" y="3"/>
                    <a:pt x="39" y="2"/>
                  </a:cubicBezTo>
                  <a:cubicBezTo>
                    <a:pt x="34" y="2"/>
                    <a:pt x="31" y="1"/>
                    <a:pt x="27" y="1"/>
                  </a:cubicBezTo>
                  <a:cubicBezTo>
                    <a:pt x="24" y="1"/>
                    <a:pt x="21" y="1"/>
                    <a:pt x="18" y="1"/>
                  </a:cubicBezTo>
                  <a:cubicBezTo>
                    <a:pt x="12" y="1"/>
                    <a:pt x="8" y="0"/>
                    <a:pt x="4" y="0"/>
                  </a:cubicBezTo>
                  <a:cubicBezTo>
                    <a:pt x="3" y="0"/>
                    <a:pt x="2" y="0"/>
                    <a:pt x="1" y="0"/>
                  </a:cubicBezTo>
                  <a:cubicBezTo>
                    <a:pt x="0" y="0"/>
                    <a:pt x="0" y="0"/>
                    <a:pt x="0" y="0"/>
                  </a:cubicBezTo>
                  <a:cubicBezTo>
                    <a:pt x="0" y="0"/>
                    <a:pt x="0" y="0"/>
                    <a:pt x="1" y="0"/>
                  </a:cubicBezTo>
                  <a:cubicBezTo>
                    <a:pt x="2" y="0"/>
                    <a:pt x="3" y="0"/>
                    <a:pt x="4" y="0"/>
                  </a:cubicBezTo>
                  <a:cubicBezTo>
                    <a:pt x="8" y="0"/>
                    <a:pt x="12" y="0"/>
                    <a:pt x="18" y="0"/>
                  </a:cubicBezTo>
                  <a:cubicBezTo>
                    <a:pt x="21" y="0"/>
                    <a:pt x="24" y="0"/>
                    <a:pt x="27" y="0"/>
                  </a:cubicBezTo>
                  <a:cubicBezTo>
                    <a:pt x="31" y="0"/>
                    <a:pt x="35" y="0"/>
                    <a:pt x="39" y="1"/>
                  </a:cubicBezTo>
                  <a:cubicBezTo>
                    <a:pt x="47" y="1"/>
                    <a:pt x="56" y="2"/>
                    <a:pt x="66" y="3"/>
                  </a:cubicBezTo>
                  <a:cubicBezTo>
                    <a:pt x="71" y="4"/>
                    <a:pt x="77" y="5"/>
                    <a:pt x="82" y="6"/>
                  </a:cubicBezTo>
                  <a:cubicBezTo>
                    <a:pt x="88" y="6"/>
                    <a:pt x="93" y="8"/>
                    <a:pt x="99" y="9"/>
                  </a:cubicBezTo>
                  <a:cubicBezTo>
                    <a:pt x="105" y="10"/>
                    <a:pt x="111" y="11"/>
                    <a:pt x="118" y="12"/>
                  </a:cubicBezTo>
                  <a:cubicBezTo>
                    <a:pt x="124" y="14"/>
                    <a:pt x="130" y="16"/>
                    <a:pt x="137" y="17"/>
                  </a:cubicBezTo>
                  <a:cubicBezTo>
                    <a:pt x="144" y="19"/>
                    <a:pt x="150" y="21"/>
                    <a:pt x="157" y="23"/>
                  </a:cubicBezTo>
                  <a:cubicBezTo>
                    <a:pt x="164" y="26"/>
                    <a:pt x="171" y="28"/>
                    <a:pt x="177" y="30"/>
                  </a:cubicBezTo>
                  <a:cubicBezTo>
                    <a:pt x="184" y="33"/>
                    <a:pt x="191" y="36"/>
                    <a:pt x="198" y="39"/>
                  </a:cubicBezTo>
                  <a:cubicBezTo>
                    <a:pt x="205" y="42"/>
                    <a:pt x="213" y="45"/>
                    <a:pt x="220" y="48"/>
                  </a:cubicBezTo>
                  <a:cubicBezTo>
                    <a:pt x="248" y="62"/>
                    <a:pt x="274" y="77"/>
                    <a:pt x="296" y="93"/>
                  </a:cubicBezTo>
                  <a:cubicBezTo>
                    <a:pt x="301" y="97"/>
                    <a:pt x="306" y="102"/>
                    <a:pt x="311" y="105"/>
                  </a:cubicBezTo>
                  <a:cubicBezTo>
                    <a:pt x="314" y="107"/>
                    <a:pt x="316" y="109"/>
                    <a:pt x="319" y="111"/>
                  </a:cubicBezTo>
                  <a:cubicBezTo>
                    <a:pt x="321" y="113"/>
                    <a:pt x="323" y="116"/>
                    <a:pt x="326" y="118"/>
                  </a:cubicBezTo>
                  <a:cubicBezTo>
                    <a:pt x="330" y="122"/>
                    <a:pt x="334" y="126"/>
                    <a:pt x="338" y="129"/>
                  </a:cubicBezTo>
                  <a:cubicBezTo>
                    <a:pt x="342" y="133"/>
                    <a:pt x="346" y="137"/>
                    <a:pt x="350" y="141"/>
                  </a:cubicBezTo>
                  <a:cubicBezTo>
                    <a:pt x="353" y="145"/>
                    <a:pt x="357" y="148"/>
                    <a:pt x="360" y="152"/>
                  </a:cubicBezTo>
                  <a:cubicBezTo>
                    <a:pt x="362" y="155"/>
                    <a:pt x="365" y="159"/>
                    <a:pt x="368" y="162"/>
                  </a:cubicBezTo>
                  <a:cubicBezTo>
                    <a:pt x="370" y="165"/>
                    <a:pt x="373" y="168"/>
                    <a:pt x="375" y="171"/>
                  </a:cubicBezTo>
                  <a:cubicBezTo>
                    <a:pt x="377" y="174"/>
                    <a:pt x="379" y="176"/>
                    <a:pt x="380" y="179"/>
                  </a:cubicBezTo>
                  <a:cubicBezTo>
                    <a:pt x="383" y="183"/>
                    <a:pt x="386" y="187"/>
                    <a:pt x="387" y="190"/>
                  </a:cubicBezTo>
                  <a:cubicBezTo>
                    <a:pt x="388" y="191"/>
                    <a:pt x="389" y="192"/>
                    <a:pt x="389" y="193"/>
                  </a:cubicBezTo>
                  <a:cubicBezTo>
                    <a:pt x="390" y="193"/>
                    <a:pt x="390" y="194"/>
                    <a:pt x="390" y="19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FB32D823-B65A-4ED1-B816-E81B03D720F0}"/>
                </a:ext>
              </a:extLst>
            </p:cNvPr>
            <p:cNvSpPr>
              <a:spLocks/>
            </p:cNvSpPr>
            <p:nvPr/>
          </p:nvSpPr>
          <p:spPr bwMode="auto">
            <a:xfrm>
              <a:off x="2399" y="2289"/>
              <a:ext cx="562" cy="387"/>
            </a:xfrm>
            <a:custGeom>
              <a:avLst/>
              <a:gdLst>
                <a:gd name="T0" fmla="*/ 237 w 237"/>
                <a:gd name="T1" fmla="*/ 0 h 163"/>
                <a:gd name="T2" fmla="*/ 235 w 237"/>
                <a:gd name="T3" fmla="*/ 2 h 163"/>
                <a:gd name="T4" fmla="*/ 230 w 237"/>
                <a:gd name="T5" fmla="*/ 9 h 163"/>
                <a:gd name="T6" fmla="*/ 221 w 237"/>
                <a:gd name="T7" fmla="*/ 19 h 163"/>
                <a:gd name="T8" fmla="*/ 209 w 237"/>
                <a:gd name="T9" fmla="*/ 32 h 163"/>
                <a:gd name="T10" fmla="*/ 194 w 237"/>
                <a:gd name="T11" fmla="*/ 47 h 163"/>
                <a:gd name="T12" fmla="*/ 175 w 237"/>
                <a:gd name="T13" fmla="*/ 64 h 163"/>
                <a:gd name="T14" fmla="*/ 131 w 237"/>
                <a:gd name="T15" fmla="*/ 99 h 163"/>
                <a:gd name="T16" fmla="*/ 82 w 237"/>
                <a:gd name="T17" fmla="*/ 129 h 163"/>
                <a:gd name="T18" fmla="*/ 60 w 237"/>
                <a:gd name="T19" fmla="*/ 140 h 163"/>
                <a:gd name="T20" fmla="*/ 40 w 237"/>
                <a:gd name="T21" fmla="*/ 149 h 163"/>
                <a:gd name="T22" fmla="*/ 24 w 237"/>
                <a:gd name="T23" fmla="*/ 155 h 163"/>
                <a:gd name="T24" fmla="*/ 11 w 237"/>
                <a:gd name="T25" fmla="*/ 160 h 163"/>
                <a:gd name="T26" fmla="*/ 3 w 237"/>
                <a:gd name="T27" fmla="*/ 162 h 163"/>
                <a:gd name="T28" fmla="*/ 0 w 237"/>
                <a:gd name="T29" fmla="*/ 163 h 163"/>
                <a:gd name="T30" fmla="*/ 3 w 237"/>
                <a:gd name="T31" fmla="*/ 162 h 163"/>
                <a:gd name="T32" fmla="*/ 11 w 237"/>
                <a:gd name="T33" fmla="*/ 159 h 163"/>
                <a:gd name="T34" fmla="*/ 23 w 237"/>
                <a:gd name="T35" fmla="*/ 154 h 163"/>
                <a:gd name="T36" fmla="*/ 40 w 237"/>
                <a:gd name="T37" fmla="*/ 147 h 163"/>
                <a:gd name="T38" fmla="*/ 59 w 237"/>
                <a:gd name="T39" fmla="*/ 138 h 163"/>
                <a:gd name="T40" fmla="*/ 81 w 237"/>
                <a:gd name="T41" fmla="*/ 127 h 163"/>
                <a:gd name="T42" fmla="*/ 129 w 237"/>
                <a:gd name="T43" fmla="*/ 97 h 163"/>
                <a:gd name="T44" fmla="*/ 174 w 237"/>
                <a:gd name="T45" fmla="*/ 63 h 163"/>
                <a:gd name="T46" fmla="*/ 193 w 237"/>
                <a:gd name="T47" fmla="*/ 46 h 163"/>
                <a:gd name="T48" fmla="*/ 208 w 237"/>
                <a:gd name="T49" fmla="*/ 31 h 163"/>
                <a:gd name="T50" fmla="*/ 220 w 237"/>
                <a:gd name="T51" fmla="*/ 18 h 163"/>
                <a:gd name="T52" fmla="*/ 229 w 237"/>
                <a:gd name="T53" fmla="*/ 8 h 163"/>
                <a:gd name="T54" fmla="*/ 235 w 237"/>
                <a:gd name="T55" fmla="*/ 2 h 163"/>
                <a:gd name="T56" fmla="*/ 237 w 237"/>
                <a:gd name="T5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163">
                  <a:moveTo>
                    <a:pt x="237" y="0"/>
                  </a:moveTo>
                  <a:cubicBezTo>
                    <a:pt x="237" y="0"/>
                    <a:pt x="236" y="1"/>
                    <a:pt x="235" y="2"/>
                  </a:cubicBezTo>
                  <a:cubicBezTo>
                    <a:pt x="234" y="4"/>
                    <a:pt x="232" y="6"/>
                    <a:pt x="230" y="9"/>
                  </a:cubicBezTo>
                  <a:cubicBezTo>
                    <a:pt x="227" y="12"/>
                    <a:pt x="225" y="15"/>
                    <a:pt x="221" y="19"/>
                  </a:cubicBezTo>
                  <a:cubicBezTo>
                    <a:pt x="218" y="23"/>
                    <a:pt x="214" y="27"/>
                    <a:pt x="209" y="32"/>
                  </a:cubicBezTo>
                  <a:cubicBezTo>
                    <a:pt x="204" y="37"/>
                    <a:pt x="199" y="42"/>
                    <a:pt x="194" y="47"/>
                  </a:cubicBezTo>
                  <a:cubicBezTo>
                    <a:pt x="188" y="53"/>
                    <a:pt x="182" y="58"/>
                    <a:pt x="175" y="64"/>
                  </a:cubicBezTo>
                  <a:cubicBezTo>
                    <a:pt x="162" y="76"/>
                    <a:pt x="147" y="88"/>
                    <a:pt x="131" y="99"/>
                  </a:cubicBezTo>
                  <a:cubicBezTo>
                    <a:pt x="114" y="110"/>
                    <a:pt x="97" y="120"/>
                    <a:pt x="82" y="129"/>
                  </a:cubicBezTo>
                  <a:cubicBezTo>
                    <a:pt x="74" y="133"/>
                    <a:pt x="67" y="137"/>
                    <a:pt x="60" y="140"/>
                  </a:cubicBezTo>
                  <a:cubicBezTo>
                    <a:pt x="53" y="143"/>
                    <a:pt x="46" y="146"/>
                    <a:pt x="40" y="149"/>
                  </a:cubicBezTo>
                  <a:cubicBezTo>
                    <a:pt x="34" y="151"/>
                    <a:pt x="28" y="153"/>
                    <a:pt x="24" y="155"/>
                  </a:cubicBezTo>
                  <a:cubicBezTo>
                    <a:pt x="19" y="157"/>
                    <a:pt x="14" y="158"/>
                    <a:pt x="11" y="160"/>
                  </a:cubicBezTo>
                  <a:cubicBezTo>
                    <a:pt x="8" y="161"/>
                    <a:pt x="5" y="162"/>
                    <a:pt x="3" y="162"/>
                  </a:cubicBezTo>
                  <a:cubicBezTo>
                    <a:pt x="1" y="163"/>
                    <a:pt x="0" y="163"/>
                    <a:pt x="0" y="163"/>
                  </a:cubicBezTo>
                  <a:cubicBezTo>
                    <a:pt x="0" y="163"/>
                    <a:pt x="1" y="163"/>
                    <a:pt x="3" y="162"/>
                  </a:cubicBezTo>
                  <a:cubicBezTo>
                    <a:pt x="5" y="161"/>
                    <a:pt x="7" y="160"/>
                    <a:pt x="11" y="159"/>
                  </a:cubicBezTo>
                  <a:cubicBezTo>
                    <a:pt x="14" y="158"/>
                    <a:pt x="18" y="156"/>
                    <a:pt x="23" y="154"/>
                  </a:cubicBezTo>
                  <a:cubicBezTo>
                    <a:pt x="28" y="152"/>
                    <a:pt x="34" y="150"/>
                    <a:pt x="40" y="147"/>
                  </a:cubicBezTo>
                  <a:cubicBezTo>
                    <a:pt x="46" y="145"/>
                    <a:pt x="52" y="142"/>
                    <a:pt x="59" y="138"/>
                  </a:cubicBezTo>
                  <a:cubicBezTo>
                    <a:pt x="66" y="135"/>
                    <a:pt x="73" y="131"/>
                    <a:pt x="81" y="127"/>
                  </a:cubicBezTo>
                  <a:cubicBezTo>
                    <a:pt x="96" y="119"/>
                    <a:pt x="113" y="109"/>
                    <a:pt x="129" y="97"/>
                  </a:cubicBezTo>
                  <a:cubicBezTo>
                    <a:pt x="146" y="86"/>
                    <a:pt x="161" y="74"/>
                    <a:pt x="174" y="63"/>
                  </a:cubicBezTo>
                  <a:cubicBezTo>
                    <a:pt x="181" y="57"/>
                    <a:pt x="187" y="52"/>
                    <a:pt x="193" y="46"/>
                  </a:cubicBezTo>
                  <a:cubicBezTo>
                    <a:pt x="198" y="41"/>
                    <a:pt x="203" y="36"/>
                    <a:pt x="208" y="31"/>
                  </a:cubicBezTo>
                  <a:cubicBezTo>
                    <a:pt x="213" y="26"/>
                    <a:pt x="217" y="22"/>
                    <a:pt x="220" y="18"/>
                  </a:cubicBezTo>
                  <a:cubicBezTo>
                    <a:pt x="224" y="14"/>
                    <a:pt x="227" y="11"/>
                    <a:pt x="229" y="8"/>
                  </a:cubicBezTo>
                  <a:cubicBezTo>
                    <a:pt x="231" y="6"/>
                    <a:pt x="233" y="3"/>
                    <a:pt x="235" y="2"/>
                  </a:cubicBezTo>
                  <a:cubicBezTo>
                    <a:pt x="236" y="0"/>
                    <a:pt x="237" y="0"/>
                    <a:pt x="237"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55">
              <a:extLst>
                <a:ext uri="{FF2B5EF4-FFF2-40B4-BE49-F238E27FC236}">
                  <a16:creationId xmlns:a16="http://schemas.microsoft.com/office/drawing/2014/main" id="{B82EFE85-7D5A-438F-B94D-20394FFA0A52}"/>
                </a:ext>
              </a:extLst>
            </p:cNvPr>
            <p:cNvSpPr>
              <a:spLocks noChangeArrowheads="1"/>
            </p:cNvSpPr>
            <p:nvPr/>
          </p:nvSpPr>
          <p:spPr bwMode="auto">
            <a:xfrm>
              <a:off x="2384" y="2674"/>
              <a:ext cx="5" cy="681"/>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56">
              <a:extLst>
                <a:ext uri="{FF2B5EF4-FFF2-40B4-BE49-F238E27FC236}">
                  <a16:creationId xmlns:a16="http://schemas.microsoft.com/office/drawing/2014/main" id="{1C4E19E5-7390-44B8-89D8-82173C206427}"/>
                </a:ext>
              </a:extLst>
            </p:cNvPr>
            <p:cNvSpPr>
              <a:spLocks noChangeArrowheads="1"/>
            </p:cNvSpPr>
            <p:nvPr/>
          </p:nvSpPr>
          <p:spPr bwMode="auto">
            <a:xfrm>
              <a:off x="2406" y="3654"/>
              <a:ext cx="5" cy="478"/>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81C9B18E-5F5D-46E5-82F7-311458C4C272}"/>
                </a:ext>
              </a:extLst>
            </p:cNvPr>
            <p:cNvSpPr>
              <a:spLocks/>
            </p:cNvSpPr>
            <p:nvPr/>
          </p:nvSpPr>
          <p:spPr bwMode="auto">
            <a:xfrm>
              <a:off x="2938" y="1504"/>
              <a:ext cx="278" cy="144"/>
            </a:xfrm>
            <a:custGeom>
              <a:avLst/>
              <a:gdLst>
                <a:gd name="T0" fmla="*/ 4 w 117"/>
                <a:gd name="T1" fmla="*/ 42 h 61"/>
                <a:gd name="T2" fmla="*/ 24 w 117"/>
                <a:gd name="T3" fmla="*/ 59 h 61"/>
                <a:gd name="T4" fmla="*/ 51 w 117"/>
                <a:gd name="T5" fmla="*/ 61 h 61"/>
                <a:gd name="T6" fmla="*/ 85 w 117"/>
                <a:gd name="T7" fmla="*/ 53 h 61"/>
                <a:gd name="T8" fmla="*/ 106 w 117"/>
                <a:gd name="T9" fmla="*/ 30 h 61"/>
                <a:gd name="T10" fmla="*/ 117 w 117"/>
                <a:gd name="T11" fmla="*/ 0 h 61"/>
                <a:gd name="T12" fmla="*/ 4 w 117"/>
                <a:gd name="T13" fmla="*/ 42 h 61"/>
              </a:gdLst>
              <a:ahLst/>
              <a:cxnLst>
                <a:cxn ang="0">
                  <a:pos x="T0" y="T1"/>
                </a:cxn>
                <a:cxn ang="0">
                  <a:pos x="T2" y="T3"/>
                </a:cxn>
                <a:cxn ang="0">
                  <a:pos x="T4" y="T5"/>
                </a:cxn>
                <a:cxn ang="0">
                  <a:pos x="T6" y="T7"/>
                </a:cxn>
                <a:cxn ang="0">
                  <a:pos x="T8" y="T9"/>
                </a:cxn>
                <a:cxn ang="0">
                  <a:pos x="T10" y="T11"/>
                </a:cxn>
                <a:cxn ang="0">
                  <a:pos x="T12" y="T13"/>
                </a:cxn>
              </a:cxnLst>
              <a:rect l="0" t="0" r="r" b="b"/>
              <a:pathLst>
                <a:path w="117" h="61">
                  <a:moveTo>
                    <a:pt x="4" y="42"/>
                  </a:moveTo>
                  <a:cubicBezTo>
                    <a:pt x="0" y="50"/>
                    <a:pt x="15" y="56"/>
                    <a:pt x="24" y="59"/>
                  </a:cubicBezTo>
                  <a:cubicBezTo>
                    <a:pt x="32" y="61"/>
                    <a:pt x="42" y="61"/>
                    <a:pt x="51" y="61"/>
                  </a:cubicBezTo>
                  <a:cubicBezTo>
                    <a:pt x="62" y="60"/>
                    <a:pt x="75" y="59"/>
                    <a:pt x="85" y="53"/>
                  </a:cubicBezTo>
                  <a:cubicBezTo>
                    <a:pt x="94" y="48"/>
                    <a:pt x="101" y="39"/>
                    <a:pt x="106" y="30"/>
                  </a:cubicBezTo>
                  <a:cubicBezTo>
                    <a:pt x="111" y="20"/>
                    <a:pt x="114" y="10"/>
                    <a:pt x="117" y="0"/>
                  </a:cubicBezTo>
                  <a:cubicBezTo>
                    <a:pt x="117" y="0"/>
                    <a:pt x="22" y="6"/>
                    <a:pt x="4" y="42"/>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2D904C6B-CEE9-4EB4-B8F0-7DDD0FAADA6B}"/>
                </a:ext>
              </a:extLst>
            </p:cNvPr>
            <p:cNvSpPr>
              <a:spLocks/>
            </p:cNvSpPr>
            <p:nvPr/>
          </p:nvSpPr>
          <p:spPr bwMode="auto">
            <a:xfrm>
              <a:off x="2947" y="1553"/>
              <a:ext cx="117" cy="95"/>
            </a:xfrm>
            <a:custGeom>
              <a:avLst/>
              <a:gdLst>
                <a:gd name="T0" fmla="*/ 34 w 49"/>
                <a:gd name="T1" fmla="*/ 0 h 40"/>
                <a:gd name="T2" fmla="*/ 19 w 49"/>
                <a:gd name="T3" fmla="*/ 11 h 40"/>
                <a:gd name="T4" fmla="*/ 0 w 49"/>
                <a:gd name="T5" fmla="*/ 25 h 40"/>
                <a:gd name="T6" fmla="*/ 20 w 49"/>
                <a:gd name="T7" fmla="*/ 38 h 40"/>
                <a:gd name="T8" fmla="*/ 37 w 49"/>
                <a:gd name="T9" fmla="*/ 40 h 40"/>
                <a:gd name="T10" fmla="*/ 47 w 49"/>
                <a:gd name="T11" fmla="*/ 40 h 40"/>
                <a:gd name="T12" fmla="*/ 49 w 49"/>
                <a:gd name="T13" fmla="*/ 39 h 40"/>
                <a:gd name="T14" fmla="*/ 34 w 49"/>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0">
                  <a:moveTo>
                    <a:pt x="34" y="0"/>
                  </a:moveTo>
                  <a:cubicBezTo>
                    <a:pt x="29" y="3"/>
                    <a:pt x="24" y="7"/>
                    <a:pt x="19" y="11"/>
                  </a:cubicBezTo>
                  <a:cubicBezTo>
                    <a:pt x="0" y="25"/>
                    <a:pt x="0" y="25"/>
                    <a:pt x="0" y="25"/>
                  </a:cubicBezTo>
                  <a:cubicBezTo>
                    <a:pt x="2" y="31"/>
                    <a:pt x="13" y="36"/>
                    <a:pt x="20" y="38"/>
                  </a:cubicBezTo>
                  <a:cubicBezTo>
                    <a:pt x="25" y="39"/>
                    <a:pt x="31" y="40"/>
                    <a:pt x="37" y="40"/>
                  </a:cubicBezTo>
                  <a:cubicBezTo>
                    <a:pt x="40" y="40"/>
                    <a:pt x="43" y="40"/>
                    <a:pt x="47" y="40"/>
                  </a:cubicBezTo>
                  <a:cubicBezTo>
                    <a:pt x="47" y="40"/>
                    <a:pt x="48" y="40"/>
                    <a:pt x="49" y="39"/>
                  </a:cubicBezTo>
                  <a:cubicBezTo>
                    <a:pt x="34" y="0"/>
                    <a:pt x="34" y="0"/>
                    <a:pt x="34" y="0"/>
                  </a:cubicBezTo>
                </a:path>
              </a:pathLst>
            </a:custGeom>
            <a:solidFill>
              <a:srgbClr val="8B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7C7E1198-0EA9-452A-81A2-9228203E4647}"/>
                </a:ext>
              </a:extLst>
            </p:cNvPr>
            <p:cNvSpPr>
              <a:spLocks/>
            </p:cNvSpPr>
            <p:nvPr/>
          </p:nvSpPr>
          <p:spPr bwMode="auto">
            <a:xfrm>
              <a:off x="3567" y="1475"/>
              <a:ext cx="247" cy="107"/>
            </a:xfrm>
            <a:custGeom>
              <a:avLst/>
              <a:gdLst>
                <a:gd name="T0" fmla="*/ 6 w 104"/>
                <a:gd name="T1" fmla="*/ 28 h 45"/>
                <a:gd name="T2" fmla="*/ 59 w 104"/>
                <a:gd name="T3" fmla="*/ 45 h 45"/>
                <a:gd name="T4" fmla="*/ 85 w 104"/>
                <a:gd name="T5" fmla="*/ 37 h 45"/>
                <a:gd name="T6" fmla="*/ 93 w 104"/>
                <a:gd name="T7" fmla="*/ 28 h 45"/>
                <a:gd name="T8" fmla="*/ 100 w 104"/>
                <a:gd name="T9" fmla="*/ 22 h 45"/>
                <a:gd name="T10" fmla="*/ 103 w 104"/>
                <a:gd name="T11" fmla="*/ 15 h 45"/>
                <a:gd name="T12" fmla="*/ 98 w 104"/>
                <a:gd name="T13" fmla="*/ 6 h 45"/>
                <a:gd name="T14" fmla="*/ 61 w 104"/>
                <a:gd name="T15" fmla="*/ 0 h 45"/>
                <a:gd name="T16" fmla="*/ 25 w 104"/>
                <a:gd name="T17" fmla="*/ 8 h 45"/>
                <a:gd name="T18" fmla="*/ 0 w 104"/>
                <a:gd name="T19" fmla="*/ 24 h 45"/>
                <a:gd name="T20" fmla="*/ 6 w 104"/>
                <a:gd name="T21"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5">
                  <a:moveTo>
                    <a:pt x="6" y="28"/>
                  </a:moveTo>
                  <a:cubicBezTo>
                    <a:pt x="22" y="39"/>
                    <a:pt x="41" y="45"/>
                    <a:pt x="59" y="45"/>
                  </a:cubicBezTo>
                  <a:cubicBezTo>
                    <a:pt x="69" y="45"/>
                    <a:pt x="78" y="43"/>
                    <a:pt x="85" y="37"/>
                  </a:cubicBezTo>
                  <a:cubicBezTo>
                    <a:pt x="88" y="34"/>
                    <a:pt x="90" y="30"/>
                    <a:pt x="93" y="28"/>
                  </a:cubicBezTo>
                  <a:cubicBezTo>
                    <a:pt x="96" y="26"/>
                    <a:pt x="98" y="24"/>
                    <a:pt x="100" y="22"/>
                  </a:cubicBezTo>
                  <a:cubicBezTo>
                    <a:pt x="102" y="20"/>
                    <a:pt x="104" y="18"/>
                    <a:pt x="103" y="15"/>
                  </a:cubicBezTo>
                  <a:cubicBezTo>
                    <a:pt x="102" y="12"/>
                    <a:pt x="100" y="7"/>
                    <a:pt x="98" y="6"/>
                  </a:cubicBezTo>
                  <a:cubicBezTo>
                    <a:pt x="87" y="0"/>
                    <a:pt x="74" y="0"/>
                    <a:pt x="61" y="0"/>
                  </a:cubicBezTo>
                  <a:cubicBezTo>
                    <a:pt x="49" y="1"/>
                    <a:pt x="37" y="4"/>
                    <a:pt x="25" y="8"/>
                  </a:cubicBezTo>
                  <a:cubicBezTo>
                    <a:pt x="15" y="11"/>
                    <a:pt x="5" y="15"/>
                    <a:pt x="0" y="24"/>
                  </a:cubicBezTo>
                  <a:cubicBezTo>
                    <a:pt x="6" y="28"/>
                    <a:pt x="6" y="28"/>
                    <a:pt x="6" y="28"/>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3">
              <a:extLst>
                <a:ext uri="{FF2B5EF4-FFF2-40B4-BE49-F238E27FC236}">
                  <a16:creationId xmlns:a16="http://schemas.microsoft.com/office/drawing/2014/main" id="{D5206EB6-E2F5-45C6-9555-4093DC23BD44}"/>
                </a:ext>
              </a:extLst>
            </p:cNvPr>
            <p:cNvSpPr>
              <a:spLocks/>
            </p:cNvSpPr>
            <p:nvPr/>
          </p:nvSpPr>
          <p:spPr bwMode="auto">
            <a:xfrm>
              <a:off x="3166" y="1720"/>
              <a:ext cx="403" cy="64"/>
            </a:xfrm>
            <a:custGeom>
              <a:avLst/>
              <a:gdLst>
                <a:gd name="T0" fmla="*/ 42 w 170"/>
                <a:gd name="T1" fmla="*/ 0 h 27"/>
                <a:gd name="T2" fmla="*/ 28 w 170"/>
                <a:gd name="T3" fmla="*/ 2 h 27"/>
                <a:gd name="T4" fmla="*/ 0 w 170"/>
                <a:gd name="T5" fmla="*/ 23 h 27"/>
                <a:gd name="T6" fmla="*/ 3 w 170"/>
                <a:gd name="T7" fmla="*/ 25 h 27"/>
                <a:gd name="T8" fmla="*/ 13 w 170"/>
                <a:gd name="T9" fmla="*/ 27 h 27"/>
                <a:gd name="T10" fmla="*/ 53 w 170"/>
                <a:gd name="T11" fmla="*/ 19 h 27"/>
                <a:gd name="T12" fmla="*/ 59 w 170"/>
                <a:gd name="T13" fmla="*/ 18 h 27"/>
                <a:gd name="T14" fmla="*/ 86 w 170"/>
                <a:gd name="T15" fmla="*/ 22 h 27"/>
                <a:gd name="T16" fmla="*/ 126 w 170"/>
                <a:gd name="T17" fmla="*/ 25 h 27"/>
                <a:gd name="T18" fmla="*/ 154 w 170"/>
                <a:gd name="T19" fmla="*/ 23 h 27"/>
                <a:gd name="T20" fmla="*/ 164 w 170"/>
                <a:gd name="T21" fmla="*/ 21 h 27"/>
                <a:gd name="T22" fmla="*/ 169 w 170"/>
                <a:gd name="T23" fmla="*/ 11 h 27"/>
                <a:gd name="T24" fmla="*/ 56 w 170"/>
                <a:gd name="T25" fmla="*/ 1 h 27"/>
                <a:gd name="T26" fmla="*/ 42 w 170"/>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7">
                  <a:moveTo>
                    <a:pt x="42" y="0"/>
                  </a:moveTo>
                  <a:cubicBezTo>
                    <a:pt x="37" y="0"/>
                    <a:pt x="33" y="0"/>
                    <a:pt x="28" y="2"/>
                  </a:cubicBezTo>
                  <a:cubicBezTo>
                    <a:pt x="17" y="5"/>
                    <a:pt x="8" y="14"/>
                    <a:pt x="0" y="23"/>
                  </a:cubicBezTo>
                  <a:cubicBezTo>
                    <a:pt x="3" y="25"/>
                    <a:pt x="3" y="25"/>
                    <a:pt x="3" y="25"/>
                  </a:cubicBezTo>
                  <a:cubicBezTo>
                    <a:pt x="6" y="26"/>
                    <a:pt x="9" y="27"/>
                    <a:pt x="13" y="27"/>
                  </a:cubicBezTo>
                  <a:cubicBezTo>
                    <a:pt x="26" y="27"/>
                    <a:pt x="39" y="20"/>
                    <a:pt x="53" y="19"/>
                  </a:cubicBezTo>
                  <a:cubicBezTo>
                    <a:pt x="55" y="18"/>
                    <a:pt x="57" y="18"/>
                    <a:pt x="59" y="18"/>
                  </a:cubicBezTo>
                  <a:cubicBezTo>
                    <a:pt x="68" y="18"/>
                    <a:pt x="77" y="20"/>
                    <a:pt x="86" y="22"/>
                  </a:cubicBezTo>
                  <a:cubicBezTo>
                    <a:pt x="99" y="24"/>
                    <a:pt x="113" y="25"/>
                    <a:pt x="126" y="25"/>
                  </a:cubicBezTo>
                  <a:cubicBezTo>
                    <a:pt x="136" y="25"/>
                    <a:pt x="145" y="24"/>
                    <a:pt x="154" y="23"/>
                  </a:cubicBezTo>
                  <a:cubicBezTo>
                    <a:pt x="158" y="23"/>
                    <a:pt x="161" y="23"/>
                    <a:pt x="164" y="21"/>
                  </a:cubicBezTo>
                  <a:cubicBezTo>
                    <a:pt x="167" y="19"/>
                    <a:pt x="170" y="14"/>
                    <a:pt x="169" y="11"/>
                  </a:cubicBezTo>
                  <a:cubicBezTo>
                    <a:pt x="132" y="7"/>
                    <a:pt x="94" y="5"/>
                    <a:pt x="56" y="1"/>
                  </a:cubicBezTo>
                  <a:cubicBezTo>
                    <a:pt x="52" y="0"/>
                    <a:pt x="47" y="0"/>
                    <a:pt x="42" y="0"/>
                  </a:cubicBezTo>
                </a:path>
              </a:pathLst>
            </a:custGeom>
            <a:solidFill>
              <a:srgbClr val="8B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5">
              <a:extLst>
                <a:ext uri="{FF2B5EF4-FFF2-40B4-BE49-F238E27FC236}">
                  <a16:creationId xmlns:a16="http://schemas.microsoft.com/office/drawing/2014/main" id="{35DD6DC3-5F6E-4333-9D28-5EEAA3E36379}"/>
                </a:ext>
              </a:extLst>
            </p:cNvPr>
            <p:cNvSpPr>
              <a:spLocks/>
            </p:cNvSpPr>
            <p:nvPr/>
          </p:nvSpPr>
          <p:spPr bwMode="auto">
            <a:xfrm>
              <a:off x="3132" y="1318"/>
              <a:ext cx="34" cy="114"/>
            </a:xfrm>
            <a:custGeom>
              <a:avLst/>
              <a:gdLst>
                <a:gd name="T0" fmla="*/ 13 w 14"/>
                <a:gd name="T1" fmla="*/ 48 h 48"/>
                <a:gd name="T2" fmla="*/ 6 w 14"/>
                <a:gd name="T3" fmla="*/ 24 h 48"/>
                <a:gd name="T4" fmla="*/ 1 w 14"/>
                <a:gd name="T5" fmla="*/ 0 h 48"/>
                <a:gd name="T6" fmla="*/ 8 w 14"/>
                <a:gd name="T7" fmla="*/ 24 h 48"/>
                <a:gd name="T8" fmla="*/ 13 w 14"/>
                <a:gd name="T9" fmla="*/ 48 h 48"/>
              </a:gdLst>
              <a:ahLst/>
              <a:cxnLst>
                <a:cxn ang="0">
                  <a:pos x="T0" y="T1"/>
                </a:cxn>
                <a:cxn ang="0">
                  <a:pos x="T2" y="T3"/>
                </a:cxn>
                <a:cxn ang="0">
                  <a:pos x="T4" y="T5"/>
                </a:cxn>
                <a:cxn ang="0">
                  <a:pos x="T6" y="T7"/>
                </a:cxn>
                <a:cxn ang="0">
                  <a:pos x="T8" y="T9"/>
                </a:cxn>
              </a:cxnLst>
              <a:rect l="0" t="0" r="r" b="b"/>
              <a:pathLst>
                <a:path w="14" h="48">
                  <a:moveTo>
                    <a:pt x="13" y="48"/>
                  </a:moveTo>
                  <a:cubicBezTo>
                    <a:pt x="13" y="48"/>
                    <a:pt x="10" y="38"/>
                    <a:pt x="6" y="24"/>
                  </a:cubicBezTo>
                  <a:cubicBezTo>
                    <a:pt x="2" y="11"/>
                    <a:pt x="0" y="0"/>
                    <a:pt x="1" y="0"/>
                  </a:cubicBezTo>
                  <a:cubicBezTo>
                    <a:pt x="1" y="0"/>
                    <a:pt x="4" y="10"/>
                    <a:pt x="8" y="24"/>
                  </a:cubicBezTo>
                  <a:cubicBezTo>
                    <a:pt x="12" y="37"/>
                    <a:pt x="14" y="48"/>
                    <a:pt x="13" y="4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6">
              <a:extLst>
                <a:ext uri="{FF2B5EF4-FFF2-40B4-BE49-F238E27FC236}">
                  <a16:creationId xmlns:a16="http://schemas.microsoft.com/office/drawing/2014/main" id="{50EC8B1D-8306-400F-B0AF-A2A8D44A1E97}"/>
                </a:ext>
              </a:extLst>
            </p:cNvPr>
            <p:cNvSpPr>
              <a:spLocks/>
            </p:cNvSpPr>
            <p:nvPr/>
          </p:nvSpPr>
          <p:spPr bwMode="auto">
            <a:xfrm>
              <a:off x="3510" y="1266"/>
              <a:ext cx="88" cy="299"/>
            </a:xfrm>
            <a:custGeom>
              <a:avLst/>
              <a:gdLst>
                <a:gd name="T0" fmla="*/ 0 w 37"/>
                <a:gd name="T1" fmla="*/ 0 h 126"/>
                <a:gd name="T2" fmla="*/ 4 w 37"/>
                <a:gd name="T3" fmla="*/ 3 h 126"/>
                <a:gd name="T4" fmla="*/ 14 w 37"/>
                <a:gd name="T5" fmla="*/ 14 h 126"/>
                <a:gd name="T6" fmla="*/ 35 w 37"/>
                <a:gd name="T7" fmla="*/ 58 h 126"/>
                <a:gd name="T8" fmla="*/ 36 w 37"/>
                <a:gd name="T9" fmla="*/ 84 h 126"/>
                <a:gd name="T10" fmla="*/ 33 w 37"/>
                <a:gd name="T11" fmla="*/ 106 h 126"/>
                <a:gd name="T12" fmla="*/ 31 w 37"/>
                <a:gd name="T13" fmla="*/ 120 h 126"/>
                <a:gd name="T14" fmla="*/ 30 w 37"/>
                <a:gd name="T15" fmla="*/ 126 h 126"/>
                <a:gd name="T16" fmla="*/ 30 w 37"/>
                <a:gd name="T17" fmla="*/ 120 h 126"/>
                <a:gd name="T18" fmla="*/ 31 w 37"/>
                <a:gd name="T19" fmla="*/ 106 h 126"/>
                <a:gd name="T20" fmla="*/ 34 w 37"/>
                <a:gd name="T21" fmla="*/ 84 h 126"/>
                <a:gd name="T22" fmla="*/ 33 w 37"/>
                <a:gd name="T23" fmla="*/ 58 h 126"/>
                <a:gd name="T24" fmla="*/ 13 w 37"/>
                <a:gd name="T25" fmla="*/ 15 h 126"/>
                <a:gd name="T26" fmla="*/ 0 w 37"/>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26">
                  <a:moveTo>
                    <a:pt x="0" y="0"/>
                  </a:moveTo>
                  <a:cubicBezTo>
                    <a:pt x="0" y="0"/>
                    <a:pt x="1" y="1"/>
                    <a:pt x="4" y="3"/>
                  </a:cubicBezTo>
                  <a:cubicBezTo>
                    <a:pt x="6" y="6"/>
                    <a:pt x="10" y="9"/>
                    <a:pt x="14" y="14"/>
                  </a:cubicBezTo>
                  <a:cubicBezTo>
                    <a:pt x="22" y="24"/>
                    <a:pt x="31" y="39"/>
                    <a:pt x="35" y="58"/>
                  </a:cubicBezTo>
                  <a:cubicBezTo>
                    <a:pt x="37" y="67"/>
                    <a:pt x="37" y="76"/>
                    <a:pt x="36" y="84"/>
                  </a:cubicBezTo>
                  <a:cubicBezTo>
                    <a:pt x="35" y="93"/>
                    <a:pt x="34" y="100"/>
                    <a:pt x="33" y="106"/>
                  </a:cubicBezTo>
                  <a:cubicBezTo>
                    <a:pt x="32" y="112"/>
                    <a:pt x="31" y="117"/>
                    <a:pt x="31" y="120"/>
                  </a:cubicBezTo>
                  <a:cubicBezTo>
                    <a:pt x="30" y="124"/>
                    <a:pt x="30" y="126"/>
                    <a:pt x="30" y="126"/>
                  </a:cubicBezTo>
                  <a:cubicBezTo>
                    <a:pt x="30" y="126"/>
                    <a:pt x="30" y="124"/>
                    <a:pt x="30" y="120"/>
                  </a:cubicBezTo>
                  <a:cubicBezTo>
                    <a:pt x="30" y="117"/>
                    <a:pt x="30" y="112"/>
                    <a:pt x="31" y="106"/>
                  </a:cubicBezTo>
                  <a:cubicBezTo>
                    <a:pt x="32" y="100"/>
                    <a:pt x="34" y="92"/>
                    <a:pt x="34" y="84"/>
                  </a:cubicBezTo>
                  <a:cubicBezTo>
                    <a:pt x="35" y="76"/>
                    <a:pt x="35" y="67"/>
                    <a:pt x="33" y="58"/>
                  </a:cubicBezTo>
                  <a:cubicBezTo>
                    <a:pt x="29" y="40"/>
                    <a:pt x="20" y="25"/>
                    <a:pt x="13" y="15"/>
                  </a:cubicBezTo>
                  <a:cubicBezTo>
                    <a:pt x="5" y="5"/>
                    <a:pt x="0" y="0"/>
                    <a:pt x="0"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7">
              <a:extLst>
                <a:ext uri="{FF2B5EF4-FFF2-40B4-BE49-F238E27FC236}">
                  <a16:creationId xmlns:a16="http://schemas.microsoft.com/office/drawing/2014/main" id="{06B8E566-F31F-4221-A276-02202D4DE934}"/>
                </a:ext>
              </a:extLst>
            </p:cNvPr>
            <p:cNvSpPr>
              <a:spLocks/>
            </p:cNvSpPr>
            <p:nvPr/>
          </p:nvSpPr>
          <p:spPr bwMode="auto">
            <a:xfrm>
              <a:off x="3166" y="1784"/>
              <a:ext cx="247" cy="85"/>
            </a:xfrm>
            <a:custGeom>
              <a:avLst/>
              <a:gdLst>
                <a:gd name="T0" fmla="*/ 104 w 104"/>
                <a:gd name="T1" fmla="*/ 33 h 36"/>
                <a:gd name="T2" fmla="*/ 100 w 104"/>
                <a:gd name="T3" fmla="*/ 34 h 36"/>
                <a:gd name="T4" fmla="*/ 95 w 104"/>
                <a:gd name="T5" fmla="*/ 35 h 36"/>
                <a:gd name="T6" fmla="*/ 88 w 104"/>
                <a:gd name="T7" fmla="*/ 36 h 36"/>
                <a:gd name="T8" fmla="*/ 69 w 104"/>
                <a:gd name="T9" fmla="*/ 36 h 36"/>
                <a:gd name="T10" fmla="*/ 47 w 104"/>
                <a:gd name="T11" fmla="*/ 31 h 36"/>
                <a:gd name="T12" fmla="*/ 27 w 104"/>
                <a:gd name="T13" fmla="*/ 23 h 36"/>
                <a:gd name="T14" fmla="*/ 11 w 104"/>
                <a:gd name="T15" fmla="*/ 12 h 36"/>
                <a:gd name="T16" fmla="*/ 6 w 104"/>
                <a:gd name="T17" fmla="*/ 8 h 36"/>
                <a:gd name="T18" fmla="*/ 2 w 104"/>
                <a:gd name="T19" fmla="*/ 4 h 36"/>
                <a:gd name="T20" fmla="*/ 0 w 104"/>
                <a:gd name="T21" fmla="*/ 0 h 36"/>
                <a:gd name="T22" fmla="*/ 12 w 104"/>
                <a:gd name="T23" fmla="*/ 11 h 36"/>
                <a:gd name="T24" fmla="*/ 28 w 104"/>
                <a:gd name="T25" fmla="*/ 21 h 36"/>
                <a:gd name="T26" fmla="*/ 48 w 104"/>
                <a:gd name="T27" fmla="*/ 29 h 36"/>
                <a:gd name="T28" fmla="*/ 69 w 104"/>
                <a:gd name="T29" fmla="*/ 34 h 36"/>
                <a:gd name="T30" fmla="*/ 87 w 104"/>
                <a:gd name="T31" fmla="*/ 35 h 36"/>
                <a:gd name="T32" fmla="*/ 104 w 104"/>
                <a:gd name="T3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36">
                  <a:moveTo>
                    <a:pt x="104" y="33"/>
                  </a:moveTo>
                  <a:cubicBezTo>
                    <a:pt x="104" y="33"/>
                    <a:pt x="103" y="33"/>
                    <a:pt x="100" y="34"/>
                  </a:cubicBezTo>
                  <a:cubicBezTo>
                    <a:pt x="98" y="34"/>
                    <a:pt x="97" y="35"/>
                    <a:pt x="95" y="35"/>
                  </a:cubicBezTo>
                  <a:cubicBezTo>
                    <a:pt x="93" y="35"/>
                    <a:pt x="90" y="36"/>
                    <a:pt x="88" y="36"/>
                  </a:cubicBezTo>
                  <a:cubicBezTo>
                    <a:pt x="82" y="36"/>
                    <a:pt x="76" y="36"/>
                    <a:pt x="69" y="36"/>
                  </a:cubicBezTo>
                  <a:cubicBezTo>
                    <a:pt x="62" y="35"/>
                    <a:pt x="55" y="34"/>
                    <a:pt x="47" y="31"/>
                  </a:cubicBezTo>
                  <a:cubicBezTo>
                    <a:pt x="40" y="29"/>
                    <a:pt x="33" y="26"/>
                    <a:pt x="27" y="23"/>
                  </a:cubicBezTo>
                  <a:cubicBezTo>
                    <a:pt x="21" y="19"/>
                    <a:pt x="15" y="16"/>
                    <a:pt x="11" y="12"/>
                  </a:cubicBezTo>
                  <a:cubicBezTo>
                    <a:pt x="9" y="11"/>
                    <a:pt x="8" y="9"/>
                    <a:pt x="6" y="8"/>
                  </a:cubicBezTo>
                  <a:cubicBezTo>
                    <a:pt x="5" y="6"/>
                    <a:pt x="3" y="5"/>
                    <a:pt x="2" y="4"/>
                  </a:cubicBezTo>
                  <a:cubicBezTo>
                    <a:pt x="1" y="2"/>
                    <a:pt x="0" y="1"/>
                    <a:pt x="0" y="0"/>
                  </a:cubicBezTo>
                  <a:cubicBezTo>
                    <a:pt x="0" y="0"/>
                    <a:pt x="4" y="5"/>
                    <a:pt x="12" y="11"/>
                  </a:cubicBezTo>
                  <a:cubicBezTo>
                    <a:pt x="16" y="14"/>
                    <a:pt x="22" y="18"/>
                    <a:pt x="28" y="21"/>
                  </a:cubicBezTo>
                  <a:cubicBezTo>
                    <a:pt x="34" y="24"/>
                    <a:pt x="40" y="27"/>
                    <a:pt x="48" y="29"/>
                  </a:cubicBezTo>
                  <a:cubicBezTo>
                    <a:pt x="55" y="32"/>
                    <a:pt x="63" y="33"/>
                    <a:pt x="69" y="34"/>
                  </a:cubicBezTo>
                  <a:cubicBezTo>
                    <a:pt x="76" y="35"/>
                    <a:pt x="82" y="35"/>
                    <a:pt x="87" y="35"/>
                  </a:cubicBezTo>
                  <a:cubicBezTo>
                    <a:pt x="98" y="34"/>
                    <a:pt x="104" y="32"/>
                    <a:pt x="104" y="33"/>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8">
              <a:extLst>
                <a:ext uri="{FF2B5EF4-FFF2-40B4-BE49-F238E27FC236}">
                  <a16:creationId xmlns:a16="http://schemas.microsoft.com/office/drawing/2014/main" id="{8153F4D3-62A4-4D2D-983B-5132B183E412}"/>
                </a:ext>
              </a:extLst>
            </p:cNvPr>
            <p:cNvSpPr>
              <a:spLocks/>
            </p:cNvSpPr>
            <p:nvPr/>
          </p:nvSpPr>
          <p:spPr bwMode="auto">
            <a:xfrm>
              <a:off x="3529" y="1807"/>
              <a:ext cx="36" cy="86"/>
            </a:xfrm>
            <a:custGeom>
              <a:avLst/>
              <a:gdLst>
                <a:gd name="T0" fmla="*/ 13 w 15"/>
                <a:gd name="T1" fmla="*/ 0 h 36"/>
                <a:gd name="T2" fmla="*/ 14 w 15"/>
                <a:gd name="T3" fmla="*/ 6 h 36"/>
                <a:gd name="T4" fmla="*/ 13 w 15"/>
                <a:gd name="T5" fmla="*/ 20 h 36"/>
                <a:gd name="T6" fmla="*/ 5 w 15"/>
                <a:gd name="T7" fmla="*/ 33 h 36"/>
                <a:gd name="T8" fmla="*/ 0 w 15"/>
                <a:gd name="T9" fmla="*/ 36 h 36"/>
                <a:gd name="T10" fmla="*/ 4 w 15"/>
                <a:gd name="T11" fmla="*/ 32 h 36"/>
                <a:gd name="T12" fmla="*/ 11 w 15"/>
                <a:gd name="T13" fmla="*/ 20 h 36"/>
                <a:gd name="T14" fmla="*/ 13 w 1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6">
                  <a:moveTo>
                    <a:pt x="13" y="0"/>
                  </a:moveTo>
                  <a:cubicBezTo>
                    <a:pt x="13" y="0"/>
                    <a:pt x="14" y="2"/>
                    <a:pt x="14" y="6"/>
                  </a:cubicBezTo>
                  <a:cubicBezTo>
                    <a:pt x="15" y="10"/>
                    <a:pt x="15" y="15"/>
                    <a:pt x="13" y="20"/>
                  </a:cubicBezTo>
                  <a:cubicBezTo>
                    <a:pt x="12" y="26"/>
                    <a:pt x="8" y="30"/>
                    <a:pt x="5" y="33"/>
                  </a:cubicBezTo>
                  <a:cubicBezTo>
                    <a:pt x="2" y="35"/>
                    <a:pt x="0" y="36"/>
                    <a:pt x="0" y="36"/>
                  </a:cubicBezTo>
                  <a:cubicBezTo>
                    <a:pt x="0" y="36"/>
                    <a:pt x="2" y="34"/>
                    <a:pt x="4" y="32"/>
                  </a:cubicBezTo>
                  <a:cubicBezTo>
                    <a:pt x="7" y="29"/>
                    <a:pt x="10" y="25"/>
                    <a:pt x="11" y="20"/>
                  </a:cubicBezTo>
                  <a:cubicBezTo>
                    <a:pt x="14" y="9"/>
                    <a:pt x="12" y="0"/>
                    <a:pt x="13"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9">
              <a:extLst>
                <a:ext uri="{FF2B5EF4-FFF2-40B4-BE49-F238E27FC236}">
                  <a16:creationId xmlns:a16="http://schemas.microsoft.com/office/drawing/2014/main" id="{1E333612-9C42-4993-963A-822C6843ECFF}"/>
                </a:ext>
              </a:extLst>
            </p:cNvPr>
            <p:cNvSpPr>
              <a:spLocks/>
            </p:cNvSpPr>
            <p:nvPr/>
          </p:nvSpPr>
          <p:spPr bwMode="auto">
            <a:xfrm>
              <a:off x="3512" y="1841"/>
              <a:ext cx="24" cy="54"/>
            </a:xfrm>
            <a:custGeom>
              <a:avLst/>
              <a:gdLst>
                <a:gd name="T0" fmla="*/ 9 w 10"/>
                <a:gd name="T1" fmla="*/ 0 h 23"/>
                <a:gd name="T2" fmla="*/ 8 w 10"/>
                <a:gd name="T3" fmla="*/ 12 h 23"/>
                <a:gd name="T4" fmla="*/ 0 w 10"/>
                <a:gd name="T5" fmla="*/ 22 h 23"/>
                <a:gd name="T6" fmla="*/ 6 w 10"/>
                <a:gd name="T7" fmla="*/ 12 h 23"/>
                <a:gd name="T8" fmla="*/ 9 w 10"/>
                <a:gd name="T9" fmla="*/ 0 h 23"/>
              </a:gdLst>
              <a:ahLst/>
              <a:cxnLst>
                <a:cxn ang="0">
                  <a:pos x="T0" y="T1"/>
                </a:cxn>
                <a:cxn ang="0">
                  <a:pos x="T2" y="T3"/>
                </a:cxn>
                <a:cxn ang="0">
                  <a:pos x="T4" y="T5"/>
                </a:cxn>
                <a:cxn ang="0">
                  <a:pos x="T6" y="T7"/>
                </a:cxn>
                <a:cxn ang="0">
                  <a:pos x="T8" y="T9"/>
                </a:cxn>
              </a:cxnLst>
              <a:rect l="0" t="0" r="r" b="b"/>
              <a:pathLst>
                <a:path w="10" h="23">
                  <a:moveTo>
                    <a:pt x="9" y="0"/>
                  </a:moveTo>
                  <a:cubicBezTo>
                    <a:pt x="9" y="0"/>
                    <a:pt x="10" y="6"/>
                    <a:pt x="8" y="12"/>
                  </a:cubicBezTo>
                  <a:cubicBezTo>
                    <a:pt x="5" y="19"/>
                    <a:pt x="1" y="23"/>
                    <a:pt x="0" y="22"/>
                  </a:cubicBezTo>
                  <a:cubicBezTo>
                    <a:pt x="0" y="22"/>
                    <a:pt x="4" y="18"/>
                    <a:pt x="6" y="12"/>
                  </a:cubicBezTo>
                  <a:cubicBezTo>
                    <a:pt x="8" y="6"/>
                    <a:pt x="8" y="0"/>
                    <a:pt x="9"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0">
              <a:extLst>
                <a:ext uri="{FF2B5EF4-FFF2-40B4-BE49-F238E27FC236}">
                  <a16:creationId xmlns:a16="http://schemas.microsoft.com/office/drawing/2014/main" id="{8602BDD5-1998-49D3-B5BD-97C052259481}"/>
                </a:ext>
              </a:extLst>
            </p:cNvPr>
            <p:cNvSpPr>
              <a:spLocks/>
            </p:cNvSpPr>
            <p:nvPr/>
          </p:nvSpPr>
          <p:spPr bwMode="auto">
            <a:xfrm>
              <a:off x="3415" y="1527"/>
              <a:ext cx="36" cy="50"/>
            </a:xfrm>
            <a:custGeom>
              <a:avLst/>
              <a:gdLst>
                <a:gd name="T0" fmla="*/ 14 w 15"/>
                <a:gd name="T1" fmla="*/ 1 h 21"/>
                <a:gd name="T2" fmla="*/ 7 w 15"/>
                <a:gd name="T3" fmla="*/ 11 h 21"/>
                <a:gd name="T4" fmla="*/ 0 w 15"/>
                <a:gd name="T5" fmla="*/ 21 h 21"/>
                <a:gd name="T6" fmla="*/ 5 w 15"/>
                <a:gd name="T7" fmla="*/ 10 h 21"/>
                <a:gd name="T8" fmla="*/ 14 w 15"/>
                <a:gd name="T9" fmla="*/ 1 h 21"/>
              </a:gdLst>
              <a:ahLst/>
              <a:cxnLst>
                <a:cxn ang="0">
                  <a:pos x="T0" y="T1"/>
                </a:cxn>
                <a:cxn ang="0">
                  <a:pos x="T2" y="T3"/>
                </a:cxn>
                <a:cxn ang="0">
                  <a:pos x="T4" y="T5"/>
                </a:cxn>
                <a:cxn ang="0">
                  <a:pos x="T6" y="T7"/>
                </a:cxn>
                <a:cxn ang="0">
                  <a:pos x="T8" y="T9"/>
                </a:cxn>
              </a:cxnLst>
              <a:rect l="0" t="0" r="r" b="b"/>
              <a:pathLst>
                <a:path w="15" h="21">
                  <a:moveTo>
                    <a:pt x="14" y="1"/>
                  </a:moveTo>
                  <a:cubicBezTo>
                    <a:pt x="15" y="1"/>
                    <a:pt x="11" y="5"/>
                    <a:pt x="7" y="11"/>
                  </a:cubicBezTo>
                  <a:cubicBezTo>
                    <a:pt x="3" y="16"/>
                    <a:pt x="1" y="21"/>
                    <a:pt x="0" y="21"/>
                  </a:cubicBezTo>
                  <a:cubicBezTo>
                    <a:pt x="0" y="21"/>
                    <a:pt x="1" y="15"/>
                    <a:pt x="5" y="10"/>
                  </a:cubicBezTo>
                  <a:cubicBezTo>
                    <a:pt x="9" y="4"/>
                    <a:pt x="14" y="0"/>
                    <a:pt x="14" y="1"/>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1">
              <a:extLst>
                <a:ext uri="{FF2B5EF4-FFF2-40B4-BE49-F238E27FC236}">
                  <a16:creationId xmlns:a16="http://schemas.microsoft.com/office/drawing/2014/main" id="{1872A725-2994-414F-A04E-51C3D8715060}"/>
                </a:ext>
              </a:extLst>
            </p:cNvPr>
            <p:cNvSpPr>
              <a:spLocks/>
            </p:cNvSpPr>
            <p:nvPr/>
          </p:nvSpPr>
          <p:spPr bwMode="auto">
            <a:xfrm>
              <a:off x="2966" y="1238"/>
              <a:ext cx="157" cy="61"/>
            </a:xfrm>
            <a:custGeom>
              <a:avLst/>
              <a:gdLst>
                <a:gd name="T0" fmla="*/ 66 w 66"/>
                <a:gd name="T1" fmla="*/ 26 h 26"/>
                <a:gd name="T2" fmla="*/ 57 w 66"/>
                <a:gd name="T3" fmla="*/ 20 h 26"/>
                <a:gd name="T4" fmla="*/ 35 w 66"/>
                <a:gd name="T5" fmla="*/ 8 h 26"/>
                <a:gd name="T6" fmla="*/ 10 w 66"/>
                <a:gd name="T7" fmla="*/ 2 h 26"/>
                <a:gd name="T8" fmla="*/ 0 w 66"/>
                <a:gd name="T9" fmla="*/ 1 h 26"/>
                <a:gd name="T10" fmla="*/ 10 w 66"/>
                <a:gd name="T11" fmla="*/ 1 h 26"/>
                <a:gd name="T12" fmla="*/ 36 w 66"/>
                <a:gd name="T13" fmla="*/ 6 h 26"/>
                <a:gd name="T14" fmla="*/ 58 w 66"/>
                <a:gd name="T15" fmla="*/ 19 h 26"/>
                <a:gd name="T16" fmla="*/ 66 w 66"/>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6">
                  <a:moveTo>
                    <a:pt x="66" y="26"/>
                  </a:moveTo>
                  <a:cubicBezTo>
                    <a:pt x="66" y="26"/>
                    <a:pt x="63" y="23"/>
                    <a:pt x="57" y="20"/>
                  </a:cubicBezTo>
                  <a:cubicBezTo>
                    <a:pt x="52" y="16"/>
                    <a:pt x="44" y="12"/>
                    <a:pt x="35" y="8"/>
                  </a:cubicBezTo>
                  <a:cubicBezTo>
                    <a:pt x="26" y="5"/>
                    <a:pt x="17" y="3"/>
                    <a:pt x="10" y="2"/>
                  </a:cubicBezTo>
                  <a:cubicBezTo>
                    <a:pt x="4" y="1"/>
                    <a:pt x="0" y="1"/>
                    <a:pt x="0" y="1"/>
                  </a:cubicBezTo>
                  <a:cubicBezTo>
                    <a:pt x="0" y="1"/>
                    <a:pt x="4" y="0"/>
                    <a:pt x="10" y="1"/>
                  </a:cubicBezTo>
                  <a:cubicBezTo>
                    <a:pt x="17" y="1"/>
                    <a:pt x="26" y="3"/>
                    <a:pt x="36" y="6"/>
                  </a:cubicBezTo>
                  <a:cubicBezTo>
                    <a:pt x="45" y="10"/>
                    <a:pt x="53" y="15"/>
                    <a:pt x="58" y="19"/>
                  </a:cubicBezTo>
                  <a:cubicBezTo>
                    <a:pt x="64" y="23"/>
                    <a:pt x="66" y="25"/>
                    <a:pt x="66" y="2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2">
              <a:extLst>
                <a:ext uri="{FF2B5EF4-FFF2-40B4-BE49-F238E27FC236}">
                  <a16:creationId xmlns:a16="http://schemas.microsoft.com/office/drawing/2014/main" id="{B112776C-5001-4860-A44D-38E36CC9143B}"/>
                </a:ext>
              </a:extLst>
            </p:cNvPr>
            <p:cNvSpPr>
              <a:spLocks/>
            </p:cNvSpPr>
            <p:nvPr/>
          </p:nvSpPr>
          <p:spPr bwMode="auto">
            <a:xfrm>
              <a:off x="3539" y="1147"/>
              <a:ext cx="85" cy="103"/>
            </a:xfrm>
            <a:custGeom>
              <a:avLst/>
              <a:gdLst>
                <a:gd name="T0" fmla="*/ 36 w 36"/>
                <a:gd name="T1" fmla="*/ 0 h 43"/>
                <a:gd name="T2" fmla="*/ 15 w 36"/>
                <a:gd name="T3" fmla="*/ 19 h 43"/>
                <a:gd name="T4" fmla="*/ 0 w 36"/>
                <a:gd name="T5" fmla="*/ 42 h 43"/>
                <a:gd name="T6" fmla="*/ 3 w 36"/>
                <a:gd name="T7" fmla="*/ 35 h 43"/>
                <a:gd name="T8" fmla="*/ 14 w 36"/>
                <a:gd name="T9" fmla="*/ 18 h 43"/>
                <a:gd name="T10" fmla="*/ 28 w 36"/>
                <a:gd name="T11" fmla="*/ 4 h 43"/>
                <a:gd name="T12" fmla="*/ 36 w 3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36" y="0"/>
                  </a:moveTo>
                  <a:cubicBezTo>
                    <a:pt x="36" y="1"/>
                    <a:pt x="25" y="7"/>
                    <a:pt x="15" y="19"/>
                  </a:cubicBezTo>
                  <a:cubicBezTo>
                    <a:pt x="6" y="31"/>
                    <a:pt x="1" y="43"/>
                    <a:pt x="0" y="42"/>
                  </a:cubicBezTo>
                  <a:cubicBezTo>
                    <a:pt x="0" y="42"/>
                    <a:pt x="1" y="39"/>
                    <a:pt x="3" y="35"/>
                  </a:cubicBezTo>
                  <a:cubicBezTo>
                    <a:pt x="5" y="30"/>
                    <a:pt x="9" y="24"/>
                    <a:pt x="14" y="18"/>
                  </a:cubicBezTo>
                  <a:cubicBezTo>
                    <a:pt x="19" y="12"/>
                    <a:pt x="24" y="7"/>
                    <a:pt x="28" y="4"/>
                  </a:cubicBezTo>
                  <a:cubicBezTo>
                    <a:pt x="33" y="1"/>
                    <a:pt x="36" y="0"/>
                    <a:pt x="36"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3">
              <a:extLst>
                <a:ext uri="{FF2B5EF4-FFF2-40B4-BE49-F238E27FC236}">
                  <a16:creationId xmlns:a16="http://schemas.microsoft.com/office/drawing/2014/main" id="{653CC321-D1F5-4E42-98A4-C6BBF5ED652E}"/>
                </a:ext>
              </a:extLst>
            </p:cNvPr>
            <p:cNvSpPr>
              <a:spLocks/>
            </p:cNvSpPr>
            <p:nvPr/>
          </p:nvSpPr>
          <p:spPr bwMode="auto">
            <a:xfrm>
              <a:off x="3154" y="1069"/>
              <a:ext cx="285" cy="166"/>
            </a:xfrm>
            <a:custGeom>
              <a:avLst/>
              <a:gdLst>
                <a:gd name="T0" fmla="*/ 115 w 120"/>
                <a:gd name="T1" fmla="*/ 0 h 70"/>
                <a:gd name="T2" fmla="*/ 116 w 120"/>
                <a:gd name="T3" fmla="*/ 2 h 70"/>
                <a:gd name="T4" fmla="*/ 118 w 120"/>
                <a:gd name="T5" fmla="*/ 8 h 70"/>
                <a:gd name="T6" fmla="*/ 118 w 120"/>
                <a:gd name="T7" fmla="*/ 29 h 70"/>
                <a:gd name="T8" fmla="*/ 102 w 120"/>
                <a:gd name="T9" fmla="*/ 57 h 70"/>
                <a:gd name="T10" fmla="*/ 65 w 120"/>
                <a:gd name="T11" fmla="*/ 70 h 70"/>
                <a:gd name="T12" fmla="*/ 28 w 120"/>
                <a:gd name="T13" fmla="*/ 58 h 70"/>
                <a:gd name="T14" fmla="*/ 7 w 120"/>
                <a:gd name="T15" fmla="*/ 33 h 70"/>
                <a:gd name="T16" fmla="*/ 0 w 120"/>
                <a:gd name="T17" fmla="*/ 12 h 70"/>
                <a:gd name="T18" fmla="*/ 0 w 120"/>
                <a:gd name="T19" fmla="*/ 6 h 70"/>
                <a:gd name="T20" fmla="*/ 0 w 120"/>
                <a:gd name="T21" fmla="*/ 4 h 70"/>
                <a:gd name="T22" fmla="*/ 1 w 120"/>
                <a:gd name="T23" fmla="*/ 12 h 70"/>
                <a:gd name="T24" fmla="*/ 9 w 120"/>
                <a:gd name="T25" fmla="*/ 32 h 70"/>
                <a:gd name="T26" fmla="*/ 29 w 120"/>
                <a:gd name="T27" fmla="*/ 56 h 70"/>
                <a:gd name="T28" fmla="*/ 65 w 120"/>
                <a:gd name="T29" fmla="*/ 68 h 70"/>
                <a:gd name="T30" fmla="*/ 100 w 120"/>
                <a:gd name="T31" fmla="*/ 55 h 70"/>
                <a:gd name="T32" fmla="*/ 117 w 120"/>
                <a:gd name="T33" fmla="*/ 29 h 70"/>
                <a:gd name="T34" fmla="*/ 117 w 120"/>
                <a:gd name="T35" fmla="*/ 8 h 70"/>
                <a:gd name="T36" fmla="*/ 115 w 120"/>
                <a:gd name="T3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70">
                  <a:moveTo>
                    <a:pt x="115" y="0"/>
                  </a:moveTo>
                  <a:cubicBezTo>
                    <a:pt x="115" y="0"/>
                    <a:pt x="116" y="1"/>
                    <a:pt x="116" y="2"/>
                  </a:cubicBezTo>
                  <a:cubicBezTo>
                    <a:pt x="117" y="3"/>
                    <a:pt x="117" y="5"/>
                    <a:pt x="118" y="8"/>
                  </a:cubicBezTo>
                  <a:cubicBezTo>
                    <a:pt x="119" y="13"/>
                    <a:pt x="120" y="20"/>
                    <a:pt x="118" y="29"/>
                  </a:cubicBezTo>
                  <a:cubicBezTo>
                    <a:pt x="116" y="38"/>
                    <a:pt x="111" y="49"/>
                    <a:pt x="102" y="57"/>
                  </a:cubicBezTo>
                  <a:cubicBezTo>
                    <a:pt x="93" y="65"/>
                    <a:pt x="79" y="70"/>
                    <a:pt x="65" y="70"/>
                  </a:cubicBezTo>
                  <a:cubicBezTo>
                    <a:pt x="51" y="70"/>
                    <a:pt x="37" y="65"/>
                    <a:pt x="28" y="58"/>
                  </a:cubicBezTo>
                  <a:cubicBezTo>
                    <a:pt x="18" y="50"/>
                    <a:pt x="11" y="41"/>
                    <a:pt x="7" y="33"/>
                  </a:cubicBezTo>
                  <a:cubicBezTo>
                    <a:pt x="3" y="25"/>
                    <a:pt x="1" y="17"/>
                    <a:pt x="0" y="12"/>
                  </a:cubicBezTo>
                  <a:cubicBezTo>
                    <a:pt x="0" y="10"/>
                    <a:pt x="0" y="8"/>
                    <a:pt x="0" y="6"/>
                  </a:cubicBezTo>
                  <a:cubicBezTo>
                    <a:pt x="0" y="5"/>
                    <a:pt x="0" y="4"/>
                    <a:pt x="0" y="4"/>
                  </a:cubicBezTo>
                  <a:cubicBezTo>
                    <a:pt x="0" y="4"/>
                    <a:pt x="0" y="7"/>
                    <a:pt x="1" y="12"/>
                  </a:cubicBezTo>
                  <a:cubicBezTo>
                    <a:pt x="2" y="17"/>
                    <a:pt x="4" y="24"/>
                    <a:pt x="9" y="32"/>
                  </a:cubicBezTo>
                  <a:cubicBezTo>
                    <a:pt x="13" y="40"/>
                    <a:pt x="19" y="49"/>
                    <a:pt x="29" y="56"/>
                  </a:cubicBezTo>
                  <a:cubicBezTo>
                    <a:pt x="38" y="63"/>
                    <a:pt x="51" y="68"/>
                    <a:pt x="65" y="68"/>
                  </a:cubicBezTo>
                  <a:cubicBezTo>
                    <a:pt x="79" y="68"/>
                    <a:pt x="92" y="63"/>
                    <a:pt x="100" y="55"/>
                  </a:cubicBezTo>
                  <a:cubicBezTo>
                    <a:pt x="109" y="48"/>
                    <a:pt x="114" y="38"/>
                    <a:pt x="117" y="29"/>
                  </a:cubicBezTo>
                  <a:cubicBezTo>
                    <a:pt x="119" y="20"/>
                    <a:pt x="118" y="13"/>
                    <a:pt x="117" y="8"/>
                  </a:cubicBezTo>
                  <a:cubicBezTo>
                    <a:pt x="116" y="3"/>
                    <a:pt x="115" y="0"/>
                    <a:pt x="115"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4">
              <a:extLst>
                <a:ext uri="{FF2B5EF4-FFF2-40B4-BE49-F238E27FC236}">
                  <a16:creationId xmlns:a16="http://schemas.microsoft.com/office/drawing/2014/main" id="{01852479-EDB0-4B51-A420-6B41B4AD5434}"/>
                </a:ext>
              </a:extLst>
            </p:cNvPr>
            <p:cNvSpPr>
              <a:spLocks/>
            </p:cNvSpPr>
            <p:nvPr/>
          </p:nvSpPr>
          <p:spPr bwMode="auto">
            <a:xfrm>
              <a:off x="3415" y="1532"/>
              <a:ext cx="48" cy="48"/>
            </a:xfrm>
            <a:custGeom>
              <a:avLst/>
              <a:gdLst>
                <a:gd name="T0" fmla="*/ 16 w 20"/>
                <a:gd name="T1" fmla="*/ 0 h 20"/>
                <a:gd name="T2" fmla="*/ 14 w 20"/>
                <a:gd name="T3" fmla="*/ 0 h 20"/>
                <a:gd name="T4" fmla="*/ 13 w 20"/>
                <a:gd name="T5" fmla="*/ 1 h 20"/>
                <a:gd name="T6" fmla="*/ 7 w 20"/>
                <a:gd name="T7" fmla="*/ 9 h 20"/>
                <a:gd name="T8" fmla="*/ 0 w 20"/>
                <a:gd name="T9" fmla="*/ 19 h 20"/>
                <a:gd name="T10" fmla="*/ 0 w 20"/>
                <a:gd name="T11" fmla="*/ 20 h 20"/>
                <a:gd name="T12" fmla="*/ 20 w 20"/>
                <a:gd name="T13" fmla="*/ 18 h 20"/>
                <a:gd name="T14" fmla="*/ 19 w 20"/>
                <a:gd name="T15" fmla="*/ 6 h 20"/>
                <a:gd name="T16" fmla="*/ 17 w 20"/>
                <a:gd name="T17" fmla="*/ 0 h 20"/>
                <a:gd name="T18" fmla="*/ 16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6" y="0"/>
                  </a:moveTo>
                  <a:cubicBezTo>
                    <a:pt x="15" y="0"/>
                    <a:pt x="14" y="0"/>
                    <a:pt x="14" y="0"/>
                  </a:cubicBezTo>
                  <a:cubicBezTo>
                    <a:pt x="13" y="0"/>
                    <a:pt x="13" y="1"/>
                    <a:pt x="13" y="1"/>
                  </a:cubicBezTo>
                  <a:cubicBezTo>
                    <a:pt x="12" y="3"/>
                    <a:pt x="9" y="5"/>
                    <a:pt x="7" y="9"/>
                  </a:cubicBezTo>
                  <a:cubicBezTo>
                    <a:pt x="4" y="14"/>
                    <a:pt x="1" y="18"/>
                    <a:pt x="0" y="19"/>
                  </a:cubicBezTo>
                  <a:cubicBezTo>
                    <a:pt x="0" y="19"/>
                    <a:pt x="0" y="20"/>
                    <a:pt x="0" y="20"/>
                  </a:cubicBezTo>
                  <a:cubicBezTo>
                    <a:pt x="20" y="18"/>
                    <a:pt x="20" y="18"/>
                    <a:pt x="20" y="18"/>
                  </a:cubicBezTo>
                  <a:cubicBezTo>
                    <a:pt x="20" y="14"/>
                    <a:pt x="19" y="10"/>
                    <a:pt x="19" y="6"/>
                  </a:cubicBezTo>
                  <a:cubicBezTo>
                    <a:pt x="19" y="4"/>
                    <a:pt x="19" y="1"/>
                    <a:pt x="17" y="0"/>
                  </a:cubicBezTo>
                  <a:cubicBezTo>
                    <a:pt x="17" y="0"/>
                    <a:pt x="16" y="0"/>
                    <a:pt x="16"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5">
              <a:extLst>
                <a:ext uri="{FF2B5EF4-FFF2-40B4-BE49-F238E27FC236}">
                  <a16:creationId xmlns:a16="http://schemas.microsoft.com/office/drawing/2014/main" id="{FCACBEA6-0A03-43BA-9F33-631A340F0709}"/>
                </a:ext>
              </a:extLst>
            </p:cNvPr>
            <p:cNvSpPr>
              <a:spLocks/>
            </p:cNvSpPr>
            <p:nvPr/>
          </p:nvSpPr>
          <p:spPr bwMode="auto">
            <a:xfrm>
              <a:off x="3415" y="1534"/>
              <a:ext cx="31" cy="43"/>
            </a:xfrm>
            <a:custGeom>
              <a:avLst/>
              <a:gdLst>
                <a:gd name="T0" fmla="*/ 13 w 13"/>
                <a:gd name="T1" fmla="*/ 0 h 18"/>
                <a:gd name="T2" fmla="*/ 11 w 13"/>
                <a:gd name="T3" fmla="*/ 2 h 18"/>
                <a:gd name="T4" fmla="*/ 0 w 13"/>
                <a:gd name="T5" fmla="*/ 18 h 18"/>
                <a:gd name="T6" fmla="*/ 7 w 13"/>
                <a:gd name="T7" fmla="*/ 8 h 18"/>
                <a:gd name="T8" fmla="*/ 13 w 13"/>
                <a:gd name="T9" fmla="*/ 0 h 18"/>
              </a:gdLst>
              <a:ahLst/>
              <a:cxnLst>
                <a:cxn ang="0">
                  <a:pos x="T0" y="T1"/>
                </a:cxn>
                <a:cxn ang="0">
                  <a:pos x="T2" y="T3"/>
                </a:cxn>
                <a:cxn ang="0">
                  <a:pos x="T4" y="T5"/>
                </a:cxn>
                <a:cxn ang="0">
                  <a:pos x="T6" y="T7"/>
                </a:cxn>
                <a:cxn ang="0">
                  <a:pos x="T8" y="T9"/>
                </a:cxn>
              </a:cxnLst>
              <a:rect l="0" t="0" r="r" b="b"/>
              <a:pathLst>
                <a:path w="13" h="18">
                  <a:moveTo>
                    <a:pt x="13" y="0"/>
                  </a:moveTo>
                  <a:cubicBezTo>
                    <a:pt x="12" y="0"/>
                    <a:pt x="11" y="1"/>
                    <a:pt x="11" y="2"/>
                  </a:cubicBezTo>
                  <a:cubicBezTo>
                    <a:pt x="6" y="7"/>
                    <a:pt x="3" y="12"/>
                    <a:pt x="0" y="18"/>
                  </a:cubicBezTo>
                  <a:cubicBezTo>
                    <a:pt x="1" y="17"/>
                    <a:pt x="4" y="13"/>
                    <a:pt x="7" y="8"/>
                  </a:cubicBezTo>
                  <a:cubicBezTo>
                    <a:pt x="9" y="4"/>
                    <a:pt x="12" y="2"/>
                    <a:pt x="13"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6">
              <a:extLst>
                <a:ext uri="{FF2B5EF4-FFF2-40B4-BE49-F238E27FC236}">
                  <a16:creationId xmlns:a16="http://schemas.microsoft.com/office/drawing/2014/main" id="{A274CAE4-BBEB-44B7-BAE5-7E1C8B39AF54}"/>
                </a:ext>
              </a:extLst>
            </p:cNvPr>
            <p:cNvSpPr>
              <a:spLocks/>
            </p:cNvSpPr>
            <p:nvPr/>
          </p:nvSpPr>
          <p:spPr bwMode="auto">
            <a:xfrm>
              <a:off x="3588" y="1385"/>
              <a:ext cx="31" cy="128"/>
            </a:xfrm>
            <a:custGeom>
              <a:avLst/>
              <a:gdLst>
                <a:gd name="T0" fmla="*/ 0 w 13"/>
                <a:gd name="T1" fmla="*/ 0 h 54"/>
                <a:gd name="T2" fmla="*/ 2 w 13"/>
                <a:gd name="T3" fmla="*/ 8 h 54"/>
                <a:gd name="T4" fmla="*/ 3 w 13"/>
                <a:gd name="T5" fmla="*/ 34 h 54"/>
                <a:gd name="T6" fmla="*/ 0 w 13"/>
                <a:gd name="T7" fmla="*/ 54 h 54"/>
                <a:gd name="T8" fmla="*/ 11 w 13"/>
                <a:gd name="T9" fmla="*/ 26 h 54"/>
                <a:gd name="T10" fmla="*/ 0 w 13"/>
                <a:gd name="T11" fmla="*/ 0 h 54"/>
              </a:gdLst>
              <a:ahLst/>
              <a:cxnLst>
                <a:cxn ang="0">
                  <a:pos x="T0" y="T1"/>
                </a:cxn>
                <a:cxn ang="0">
                  <a:pos x="T2" y="T3"/>
                </a:cxn>
                <a:cxn ang="0">
                  <a:pos x="T4" y="T5"/>
                </a:cxn>
                <a:cxn ang="0">
                  <a:pos x="T6" y="T7"/>
                </a:cxn>
                <a:cxn ang="0">
                  <a:pos x="T8" y="T9"/>
                </a:cxn>
                <a:cxn ang="0">
                  <a:pos x="T10" y="T11"/>
                </a:cxn>
              </a:cxnLst>
              <a:rect l="0" t="0" r="r" b="b"/>
              <a:pathLst>
                <a:path w="13" h="54">
                  <a:moveTo>
                    <a:pt x="0" y="0"/>
                  </a:moveTo>
                  <a:cubicBezTo>
                    <a:pt x="1" y="2"/>
                    <a:pt x="1" y="5"/>
                    <a:pt x="2" y="8"/>
                  </a:cubicBezTo>
                  <a:cubicBezTo>
                    <a:pt x="4" y="17"/>
                    <a:pt x="4" y="26"/>
                    <a:pt x="3" y="34"/>
                  </a:cubicBezTo>
                  <a:cubicBezTo>
                    <a:pt x="2" y="42"/>
                    <a:pt x="1" y="48"/>
                    <a:pt x="0" y="54"/>
                  </a:cubicBezTo>
                  <a:cubicBezTo>
                    <a:pt x="6" y="44"/>
                    <a:pt x="13" y="37"/>
                    <a:pt x="11" y="26"/>
                  </a:cubicBezTo>
                  <a:cubicBezTo>
                    <a:pt x="10" y="17"/>
                    <a:pt x="6" y="8"/>
                    <a:pt x="0"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7">
              <a:extLst>
                <a:ext uri="{FF2B5EF4-FFF2-40B4-BE49-F238E27FC236}">
                  <a16:creationId xmlns:a16="http://schemas.microsoft.com/office/drawing/2014/main" id="{D55014E8-9C3B-48AB-81F5-BF2DBFF235E2}"/>
                </a:ext>
              </a:extLst>
            </p:cNvPr>
            <p:cNvSpPr>
              <a:spLocks/>
            </p:cNvSpPr>
            <p:nvPr/>
          </p:nvSpPr>
          <p:spPr bwMode="auto">
            <a:xfrm>
              <a:off x="3581" y="1375"/>
              <a:ext cx="22" cy="148"/>
            </a:xfrm>
            <a:custGeom>
              <a:avLst/>
              <a:gdLst>
                <a:gd name="T0" fmla="*/ 0 w 9"/>
                <a:gd name="T1" fmla="*/ 0 h 62"/>
                <a:gd name="T2" fmla="*/ 1 w 9"/>
                <a:gd name="T3" fmla="*/ 62 h 62"/>
                <a:gd name="T4" fmla="*/ 2 w 9"/>
                <a:gd name="T5" fmla="*/ 60 h 62"/>
                <a:gd name="T6" fmla="*/ 3 w 9"/>
                <a:gd name="T7" fmla="*/ 58 h 62"/>
                <a:gd name="T8" fmla="*/ 6 w 9"/>
                <a:gd name="T9" fmla="*/ 38 h 62"/>
                <a:gd name="T10" fmla="*/ 5 w 9"/>
                <a:gd name="T11" fmla="*/ 12 h 62"/>
                <a:gd name="T12" fmla="*/ 3 w 9"/>
                <a:gd name="T13" fmla="*/ 4 h 62"/>
                <a:gd name="T14" fmla="*/ 0 w 9"/>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2">
                  <a:moveTo>
                    <a:pt x="0" y="0"/>
                  </a:moveTo>
                  <a:cubicBezTo>
                    <a:pt x="9" y="28"/>
                    <a:pt x="6" y="43"/>
                    <a:pt x="1" y="62"/>
                  </a:cubicBezTo>
                  <a:cubicBezTo>
                    <a:pt x="2" y="60"/>
                    <a:pt x="2" y="60"/>
                    <a:pt x="2" y="60"/>
                  </a:cubicBezTo>
                  <a:cubicBezTo>
                    <a:pt x="2" y="59"/>
                    <a:pt x="3" y="58"/>
                    <a:pt x="3" y="58"/>
                  </a:cubicBezTo>
                  <a:cubicBezTo>
                    <a:pt x="4" y="52"/>
                    <a:pt x="5" y="46"/>
                    <a:pt x="6" y="38"/>
                  </a:cubicBezTo>
                  <a:cubicBezTo>
                    <a:pt x="7" y="30"/>
                    <a:pt x="7" y="21"/>
                    <a:pt x="5" y="12"/>
                  </a:cubicBezTo>
                  <a:cubicBezTo>
                    <a:pt x="4" y="9"/>
                    <a:pt x="4" y="6"/>
                    <a:pt x="3" y="4"/>
                  </a:cubicBezTo>
                  <a:cubicBezTo>
                    <a:pt x="2" y="3"/>
                    <a:pt x="1" y="1"/>
                    <a:pt x="0"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9CEDB61C-9002-41D3-B572-547B37B22F4E}"/>
                </a:ext>
              </a:extLst>
            </p:cNvPr>
            <p:cNvSpPr>
              <a:spLocks/>
            </p:cNvSpPr>
            <p:nvPr/>
          </p:nvSpPr>
          <p:spPr bwMode="auto">
            <a:xfrm>
              <a:off x="3330" y="4060"/>
              <a:ext cx="35" cy="38"/>
            </a:xfrm>
            <a:custGeom>
              <a:avLst/>
              <a:gdLst>
                <a:gd name="T0" fmla="*/ 6 w 15"/>
                <a:gd name="T1" fmla="*/ 2 h 16"/>
                <a:gd name="T2" fmla="*/ 1 w 15"/>
                <a:gd name="T3" fmla="*/ 10 h 16"/>
                <a:gd name="T4" fmla="*/ 9 w 15"/>
                <a:gd name="T5" fmla="*/ 15 h 16"/>
                <a:gd name="T6" fmla="*/ 14 w 15"/>
                <a:gd name="T7" fmla="*/ 6 h 16"/>
                <a:gd name="T8" fmla="*/ 5 w 15"/>
                <a:gd name="T9" fmla="*/ 2 h 16"/>
              </a:gdLst>
              <a:ahLst/>
              <a:cxnLst>
                <a:cxn ang="0">
                  <a:pos x="T0" y="T1"/>
                </a:cxn>
                <a:cxn ang="0">
                  <a:pos x="T2" y="T3"/>
                </a:cxn>
                <a:cxn ang="0">
                  <a:pos x="T4" y="T5"/>
                </a:cxn>
                <a:cxn ang="0">
                  <a:pos x="T6" y="T7"/>
                </a:cxn>
                <a:cxn ang="0">
                  <a:pos x="T8" y="T9"/>
                </a:cxn>
              </a:cxnLst>
              <a:rect l="0" t="0" r="r" b="b"/>
              <a:pathLst>
                <a:path w="15" h="16">
                  <a:moveTo>
                    <a:pt x="6" y="2"/>
                  </a:moveTo>
                  <a:cubicBezTo>
                    <a:pt x="3" y="3"/>
                    <a:pt x="0" y="7"/>
                    <a:pt x="1" y="10"/>
                  </a:cubicBezTo>
                  <a:cubicBezTo>
                    <a:pt x="2" y="13"/>
                    <a:pt x="6" y="16"/>
                    <a:pt x="9" y="15"/>
                  </a:cubicBezTo>
                  <a:cubicBezTo>
                    <a:pt x="12" y="14"/>
                    <a:pt x="15" y="10"/>
                    <a:pt x="14" y="6"/>
                  </a:cubicBezTo>
                  <a:cubicBezTo>
                    <a:pt x="13" y="3"/>
                    <a:pt x="8" y="0"/>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E5CE6CC5-4996-4D74-9F52-6BA9068C7E5D}"/>
                </a:ext>
              </a:extLst>
            </p:cNvPr>
            <p:cNvSpPr>
              <a:spLocks/>
            </p:cNvSpPr>
            <p:nvPr/>
          </p:nvSpPr>
          <p:spPr bwMode="auto">
            <a:xfrm>
              <a:off x="3463" y="4034"/>
              <a:ext cx="38" cy="29"/>
            </a:xfrm>
            <a:custGeom>
              <a:avLst/>
              <a:gdLst>
                <a:gd name="T0" fmla="*/ 16 w 16"/>
                <a:gd name="T1" fmla="*/ 2 h 12"/>
                <a:gd name="T2" fmla="*/ 8 w 16"/>
                <a:gd name="T3" fmla="*/ 6 h 12"/>
                <a:gd name="T4" fmla="*/ 0 w 16"/>
                <a:gd name="T5" fmla="*/ 12 h 12"/>
                <a:gd name="T6" fmla="*/ 6 w 16"/>
                <a:gd name="T7" fmla="*/ 3 h 12"/>
                <a:gd name="T8" fmla="*/ 16 w 16"/>
                <a:gd name="T9" fmla="*/ 2 h 12"/>
              </a:gdLst>
              <a:ahLst/>
              <a:cxnLst>
                <a:cxn ang="0">
                  <a:pos x="T0" y="T1"/>
                </a:cxn>
                <a:cxn ang="0">
                  <a:pos x="T2" y="T3"/>
                </a:cxn>
                <a:cxn ang="0">
                  <a:pos x="T4" y="T5"/>
                </a:cxn>
                <a:cxn ang="0">
                  <a:pos x="T6" y="T7"/>
                </a:cxn>
                <a:cxn ang="0">
                  <a:pos x="T8" y="T9"/>
                </a:cxn>
              </a:cxnLst>
              <a:rect l="0" t="0" r="r" b="b"/>
              <a:pathLst>
                <a:path w="16" h="12">
                  <a:moveTo>
                    <a:pt x="16" y="2"/>
                  </a:moveTo>
                  <a:cubicBezTo>
                    <a:pt x="16" y="3"/>
                    <a:pt x="12" y="3"/>
                    <a:pt x="8" y="6"/>
                  </a:cubicBezTo>
                  <a:cubicBezTo>
                    <a:pt x="3" y="8"/>
                    <a:pt x="1" y="12"/>
                    <a:pt x="0" y="12"/>
                  </a:cubicBezTo>
                  <a:cubicBezTo>
                    <a:pt x="0" y="11"/>
                    <a:pt x="1" y="6"/>
                    <a:pt x="6" y="3"/>
                  </a:cubicBezTo>
                  <a:cubicBezTo>
                    <a:pt x="11" y="0"/>
                    <a:pt x="16" y="1"/>
                    <a:pt x="16" y="2"/>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BF78CB90-47EA-4CFD-A0D8-702E28AB439D}"/>
                </a:ext>
              </a:extLst>
            </p:cNvPr>
            <p:cNvSpPr>
              <a:spLocks/>
            </p:cNvSpPr>
            <p:nvPr/>
          </p:nvSpPr>
          <p:spPr bwMode="auto">
            <a:xfrm>
              <a:off x="3515" y="4056"/>
              <a:ext cx="31" cy="33"/>
            </a:xfrm>
            <a:custGeom>
              <a:avLst/>
              <a:gdLst>
                <a:gd name="T0" fmla="*/ 12 w 13"/>
                <a:gd name="T1" fmla="*/ 0 h 14"/>
                <a:gd name="T2" fmla="*/ 6 w 13"/>
                <a:gd name="T3" fmla="*/ 6 h 14"/>
                <a:gd name="T4" fmla="*/ 1 w 13"/>
                <a:gd name="T5" fmla="*/ 14 h 14"/>
                <a:gd name="T6" fmla="*/ 4 w 13"/>
                <a:gd name="T7" fmla="*/ 4 h 14"/>
                <a:gd name="T8" fmla="*/ 12 w 13"/>
                <a:gd name="T9" fmla="*/ 0 h 14"/>
              </a:gdLst>
              <a:ahLst/>
              <a:cxnLst>
                <a:cxn ang="0">
                  <a:pos x="T0" y="T1"/>
                </a:cxn>
                <a:cxn ang="0">
                  <a:pos x="T2" y="T3"/>
                </a:cxn>
                <a:cxn ang="0">
                  <a:pos x="T4" y="T5"/>
                </a:cxn>
                <a:cxn ang="0">
                  <a:pos x="T6" y="T7"/>
                </a:cxn>
                <a:cxn ang="0">
                  <a:pos x="T8" y="T9"/>
                </a:cxn>
              </a:cxnLst>
              <a:rect l="0" t="0" r="r" b="b"/>
              <a:pathLst>
                <a:path w="13" h="14">
                  <a:moveTo>
                    <a:pt x="12" y="0"/>
                  </a:moveTo>
                  <a:cubicBezTo>
                    <a:pt x="13" y="1"/>
                    <a:pt x="9" y="3"/>
                    <a:pt x="6" y="6"/>
                  </a:cubicBezTo>
                  <a:cubicBezTo>
                    <a:pt x="3" y="10"/>
                    <a:pt x="2" y="14"/>
                    <a:pt x="1" y="14"/>
                  </a:cubicBezTo>
                  <a:cubicBezTo>
                    <a:pt x="1" y="14"/>
                    <a:pt x="0" y="9"/>
                    <a:pt x="4" y="4"/>
                  </a:cubicBezTo>
                  <a:cubicBezTo>
                    <a:pt x="7" y="0"/>
                    <a:pt x="12" y="0"/>
                    <a:pt x="12"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0104D882-F3FA-41B4-AE0D-D43F4CE09CE8}"/>
                </a:ext>
              </a:extLst>
            </p:cNvPr>
            <p:cNvSpPr>
              <a:spLocks/>
            </p:cNvSpPr>
            <p:nvPr/>
          </p:nvSpPr>
          <p:spPr bwMode="auto">
            <a:xfrm>
              <a:off x="3565" y="4072"/>
              <a:ext cx="21" cy="38"/>
            </a:xfrm>
            <a:custGeom>
              <a:avLst/>
              <a:gdLst>
                <a:gd name="T0" fmla="*/ 2 w 9"/>
                <a:gd name="T1" fmla="*/ 15 h 16"/>
                <a:gd name="T2" fmla="*/ 2 w 9"/>
                <a:gd name="T3" fmla="*/ 7 h 16"/>
                <a:gd name="T4" fmla="*/ 9 w 9"/>
                <a:gd name="T5" fmla="*/ 1 h 16"/>
                <a:gd name="T6" fmla="*/ 5 w 9"/>
                <a:gd name="T7" fmla="*/ 8 h 16"/>
                <a:gd name="T8" fmla="*/ 2 w 9"/>
                <a:gd name="T9" fmla="*/ 15 h 16"/>
              </a:gdLst>
              <a:ahLst/>
              <a:cxnLst>
                <a:cxn ang="0">
                  <a:pos x="T0" y="T1"/>
                </a:cxn>
                <a:cxn ang="0">
                  <a:pos x="T2" y="T3"/>
                </a:cxn>
                <a:cxn ang="0">
                  <a:pos x="T4" y="T5"/>
                </a:cxn>
                <a:cxn ang="0">
                  <a:pos x="T6" y="T7"/>
                </a:cxn>
                <a:cxn ang="0">
                  <a:pos x="T8" y="T9"/>
                </a:cxn>
              </a:cxnLst>
              <a:rect l="0" t="0" r="r" b="b"/>
              <a:pathLst>
                <a:path w="9" h="16">
                  <a:moveTo>
                    <a:pt x="2" y="15"/>
                  </a:moveTo>
                  <a:cubicBezTo>
                    <a:pt x="1" y="16"/>
                    <a:pt x="0" y="11"/>
                    <a:pt x="2" y="7"/>
                  </a:cubicBezTo>
                  <a:cubicBezTo>
                    <a:pt x="4" y="2"/>
                    <a:pt x="8" y="0"/>
                    <a:pt x="9" y="1"/>
                  </a:cubicBezTo>
                  <a:cubicBezTo>
                    <a:pt x="9" y="2"/>
                    <a:pt x="6" y="4"/>
                    <a:pt x="5" y="8"/>
                  </a:cubicBezTo>
                  <a:cubicBezTo>
                    <a:pt x="3" y="12"/>
                    <a:pt x="3" y="15"/>
                    <a:pt x="2" y="1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7">
              <a:extLst>
                <a:ext uri="{FF2B5EF4-FFF2-40B4-BE49-F238E27FC236}">
                  <a16:creationId xmlns:a16="http://schemas.microsoft.com/office/drawing/2014/main" id="{4A66FD00-E98F-4811-B0AC-3752AB5328BF}"/>
                </a:ext>
              </a:extLst>
            </p:cNvPr>
            <p:cNvSpPr>
              <a:spLocks/>
            </p:cNvSpPr>
            <p:nvPr/>
          </p:nvSpPr>
          <p:spPr bwMode="auto">
            <a:xfrm>
              <a:off x="3391" y="708"/>
              <a:ext cx="29" cy="29"/>
            </a:xfrm>
            <a:custGeom>
              <a:avLst/>
              <a:gdLst>
                <a:gd name="T0" fmla="*/ 11 w 12"/>
                <a:gd name="T1" fmla="*/ 5 h 12"/>
                <a:gd name="T2" fmla="*/ 7 w 12"/>
                <a:gd name="T3" fmla="*/ 11 h 12"/>
                <a:gd name="T4" fmla="*/ 0 w 12"/>
                <a:gd name="T5" fmla="*/ 8 h 12"/>
                <a:gd name="T6" fmla="*/ 5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1"/>
                  </a:cubicBezTo>
                  <a:cubicBezTo>
                    <a:pt x="4" y="12"/>
                    <a:pt x="1" y="10"/>
                    <a:pt x="0" y="8"/>
                  </a:cubicBezTo>
                  <a:cubicBezTo>
                    <a:pt x="0" y="5"/>
                    <a:pt x="2" y="2"/>
                    <a:pt x="5" y="1"/>
                  </a:cubicBezTo>
                  <a:cubicBezTo>
                    <a:pt x="8" y="0"/>
                    <a:pt x="11" y="2"/>
                    <a:pt x="11"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9">
              <a:extLst>
                <a:ext uri="{FF2B5EF4-FFF2-40B4-BE49-F238E27FC236}">
                  <a16:creationId xmlns:a16="http://schemas.microsoft.com/office/drawing/2014/main" id="{24805E67-2806-48A8-9C14-41D6A2800F9A}"/>
                </a:ext>
              </a:extLst>
            </p:cNvPr>
            <p:cNvSpPr>
              <a:spLocks/>
            </p:cNvSpPr>
            <p:nvPr/>
          </p:nvSpPr>
          <p:spPr bwMode="auto">
            <a:xfrm>
              <a:off x="3254" y="739"/>
              <a:ext cx="28" cy="29"/>
            </a:xfrm>
            <a:custGeom>
              <a:avLst/>
              <a:gdLst>
                <a:gd name="T0" fmla="*/ 11 w 12"/>
                <a:gd name="T1" fmla="*/ 5 h 12"/>
                <a:gd name="T2" fmla="*/ 7 w 12"/>
                <a:gd name="T3" fmla="*/ 12 h 12"/>
                <a:gd name="T4" fmla="*/ 1 w 12"/>
                <a:gd name="T5" fmla="*/ 8 h 12"/>
                <a:gd name="T6" fmla="*/ 5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1" y="8"/>
                  </a:cubicBezTo>
                  <a:cubicBezTo>
                    <a:pt x="0" y="5"/>
                    <a:pt x="2" y="2"/>
                    <a:pt x="5" y="1"/>
                  </a:cubicBezTo>
                  <a:cubicBezTo>
                    <a:pt x="8" y="0"/>
                    <a:pt x="11" y="2"/>
                    <a:pt x="11"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0">
              <a:extLst>
                <a:ext uri="{FF2B5EF4-FFF2-40B4-BE49-F238E27FC236}">
                  <a16:creationId xmlns:a16="http://schemas.microsoft.com/office/drawing/2014/main" id="{FE87BDA6-5462-41CF-9074-78A4D5A41EAC}"/>
                </a:ext>
              </a:extLst>
            </p:cNvPr>
            <p:cNvSpPr>
              <a:spLocks/>
            </p:cNvSpPr>
            <p:nvPr/>
          </p:nvSpPr>
          <p:spPr bwMode="auto">
            <a:xfrm>
              <a:off x="3220" y="722"/>
              <a:ext cx="55" cy="22"/>
            </a:xfrm>
            <a:custGeom>
              <a:avLst/>
              <a:gdLst>
                <a:gd name="T0" fmla="*/ 23 w 23"/>
                <a:gd name="T1" fmla="*/ 4 h 9"/>
                <a:gd name="T2" fmla="*/ 11 w 23"/>
                <a:gd name="T3" fmla="*/ 4 h 9"/>
                <a:gd name="T4" fmla="*/ 1 w 23"/>
                <a:gd name="T5" fmla="*/ 9 h 9"/>
                <a:gd name="T6" fmla="*/ 2 w 23"/>
                <a:gd name="T7" fmla="*/ 5 h 9"/>
                <a:gd name="T8" fmla="*/ 11 w 23"/>
                <a:gd name="T9" fmla="*/ 1 h 9"/>
                <a:gd name="T10" fmla="*/ 20 w 23"/>
                <a:gd name="T11" fmla="*/ 2 h 9"/>
                <a:gd name="T12" fmla="*/ 23 w 23"/>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3" h="9">
                  <a:moveTo>
                    <a:pt x="23" y="4"/>
                  </a:moveTo>
                  <a:cubicBezTo>
                    <a:pt x="22" y="5"/>
                    <a:pt x="17" y="3"/>
                    <a:pt x="11" y="4"/>
                  </a:cubicBezTo>
                  <a:cubicBezTo>
                    <a:pt x="5" y="5"/>
                    <a:pt x="2" y="9"/>
                    <a:pt x="1" y="9"/>
                  </a:cubicBezTo>
                  <a:cubicBezTo>
                    <a:pt x="0" y="8"/>
                    <a:pt x="1" y="7"/>
                    <a:pt x="2" y="5"/>
                  </a:cubicBezTo>
                  <a:cubicBezTo>
                    <a:pt x="4" y="3"/>
                    <a:pt x="7" y="1"/>
                    <a:pt x="11" y="1"/>
                  </a:cubicBezTo>
                  <a:cubicBezTo>
                    <a:pt x="14" y="0"/>
                    <a:pt x="18" y="1"/>
                    <a:pt x="20" y="2"/>
                  </a:cubicBezTo>
                  <a:cubicBezTo>
                    <a:pt x="22" y="3"/>
                    <a:pt x="23" y="4"/>
                    <a:pt x="23"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2">
              <a:extLst>
                <a:ext uri="{FF2B5EF4-FFF2-40B4-BE49-F238E27FC236}">
                  <a16:creationId xmlns:a16="http://schemas.microsoft.com/office/drawing/2014/main" id="{4F838D81-2E8A-4F61-9F15-621EF46F4966}"/>
                </a:ext>
              </a:extLst>
            </p:cNvPr>
            <p:cNvSpPr>
              <a:spLocks/>
            </p:cNvSpPr>
            <p:nvPr/>
          </p:nvSpPr>
          <p:spPr bwMode="auto">
            <a:xfrm>
              <a:off x="3246" y="979"/>
              <a:ext cx="150" cy="64"/>
            </a:xfrm>
            <a:custGeom>
              <a:avLst/>
              <a:gdLst>
                <a:gd name="T0" fmla="*/ 61 w 63"/>
                <a:gd name="T1" fmla="*/ 3 h 27"/>
                <a:gd name="T2" fmla="*/ 0 w 63"/>
                <a:gd name="T3" fmla="*/ 0 h 27"/>
                <a:gd name="T4" fmla="*/ 63 w 63"/>
                <a:gd name="T5" fmla="*/ 14 h 27"/>
                <a:gd name="T6" fmla="*/ 61 w 63"/>
                <a:gd name="T7" fmla="*/ 3 h 27"/>
              </a:gdLst>
              <a:ahLst/>
              <a:cxnLst>
                <a:cxn ang="0">
                  <a:pos x="T0" y="T1"/>
                </a:cxn>
                <a:cxn ang="0">
                  <a:pos x="T2" y="T3"/>
                </a:cxn>
                <a:cxn ang="0">
                  <a:pos x="T4" y="T5"/>
                </a:cxn>
                <a:cxn ang="0">
                  <a:pos x="T6" y="T7"/>
                </a:cxn>
              </a:cxnLst>
              <a:rect l="0" t="0" r="r" b="b"/>
              <a:pathLst>
                <a:path w="63" h="27">
                  <a:moveTo>
                    <a:pt x="61" y="3"/>
                  </a:moveTo>
                  <a:cubicBezTo>
                    <a:pt x="61" y="3"/>
                    <a:pt x="32" y="11"/>
                    <a:pt x="0" y="0"/>
                  </a:cubicBezTo>
                  <a:cubicBezTo>
                    <a:pt x="0" y="0"/>
                    <a:pt x="21" y="27"/>
                    <a:pt x="63" y="14"/>
                  </a:cubicBezTo>
                  <a:lnTo>
                    <a:pt x="61" y="3"/>
                  </a:ln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3">
              <a:extLst>
                <a:ext uri="{FF2B5EF4-FFF2-40B4-BE49-F238E27FC236}">
                  <a16:creationId xmlns:a16="http://schemas.microsoft.com/office/drawing/2014/main" id="{6916B5D6-4990-4E4C-89CC-84D3E2A3E713}"/>
                </a:ext>
              </a:extLst>
            </p:cNvPr>
            <p:cNvSpPr>
              <a:spLocks/>
            </p:cNvSpPr>
            <p:nvPr/>
          </p:nvSpPr>
          <p:spPr bwMode="auto">
            <a:xfrm>
              <a:off x="3211" y="703"/>
              <a:ext cx="66" cy="29"/>
            </a:xfrm>
            <a:custGeom>
              <a:avLst/>
              <a:gdLst>
                <a:gd name="T0" fmla="*/ 28 w 28"/>
                <a:gd name="T1" fmla="*/ 4 h 12"/>
                <a:gd name="T2" fmla="*/ 14 w 28"/>
                <a:gd name="T3" fmla="*/ 7 h 12"/>
                <a:gd name="T4" fmla="*/ 1 w 28"/>
                <a:gd name="T5" fmla="*/ 10 h 12"/>
                <a:gd name="T6" fmla="*/ 3 w 28"/>
                <a:gd name="T7" fmla="*/ 6 h 12"/>
                <a:gd name="T8" fmla="*/ 13 w 28"/>
                <a:gd name="T9" fmla="*/ 1 h 12"/>
                <a:gd name="T10" fmla="*/ 24 w 28"/>
                <a:gd name="T11" fmla="*/ 1 h 12"/>
                <a:gd name="T12" fmla="*/ 28 w 28"/>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8" y="4"/>
                  </a:moveTo>
                  <a:cubicBezTo>
                    <a:pt x="27" y="5"/>
                    <a:pt x="21" y="5"/>
                    <a:pt x="14" y="7"/>
                  </a:cubicBezTo>
                  <a:cubicBezTo>
                    <a:pt x="7" y="9"/>
                    <a:pt x="2" y="12"/>
                    <a:pt x="1" y="10"/>
                  </a:cubicBezTo>
                  <a:cubicBezTo>
                    <a:pt x="0" y="9"/>
                    <a:pt x="1" y="8"/>
                    <a:pt x="3" y="6"/>
                  </a:cubicBezTo>
                  <a:cubicBezTo>
                    <a:pt x="5" y="4"/>
                    <a:pt x="9" y="2"/>
                    <a:pt x="13" y="1"/>
                  </a:cubicBezTo>
                  <a:cubicBezTo>
                    <a:pt x="17" y="0"/>
                    <a:pt x="21" y="0"/>
                    <a:pt x="24" y="1"/>
                  </a:cubicBezTo>
                  <a:cubicBezTo>
                    <a:pt x="26" y="2"/>
                    <a:pt x="28" y="3"/>
                    <a:pt x="28"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4">
              <a:extLst>
                <a:ext uri="{FF2B5EF4-FFF2-40B4-BE49-F238E27FC236}">
                  <a16:creationId xmlns:a16="http://schemas.microsoft.com/office/drawing/2014/main" id="{250DF00B-F43B-4DFE-8E31-705B53B16D3E}"/>
                </a:ext>
              </a:extLst>
            </p:cNvPr>
            <p:cNvSpPr>
              <a:spLocks/>
            </p:cNvSpPr>
            <p:nvPr/>
          </p:nvSpPr>
          <p:spPr bwMode="auto">
            <a:xfrm>
              <a:off x="3346" y="644"/>
              <a:ext cx="60" cy="24"/>
            </a:xfrm>
            <a:custGeom>
              <a:avLst/>
              <a:gdLst>
                <a:gd name="T0" fmla="*/ 25 w 25"/>
                <a:gd name="T1" fmla="*/ 4 h 10"/>
                <a:gd name="T2" fmla="*/ 13 w 25"/>
                <a:gd name="T3" fmla="*/ 7 h 10"/>
                <a:gd name="T4" fmla="*/ 1 w 25"/>
                <a:gd name="T5" fmla="*/ 9 h 10"/>
                <a:gd name="T6" fmla="*/ 3 w 25"/>
                <a:gd name="T7" fmla="*/ 5 h 10"/>
                <a:gd name="T8" fmla="*/ 12 w 25"/>
                <a:gd name="T9" fmla="*/ 1 h 10"/>
                <a:gd name="T10" fmla="*/ 22 w 25"/>
                <a:gd name="T11" fmla="*/ 1 h 10"/>
                <a:gd name="T12" fmla="*/ 25 w 25"/>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25" y="4"/>
                  </a:moveTo>
                  <a:cubicBezTo>
                    <a:pt x="24" y="6"/>
                    <a:pt x="19" y="5"/>
                    <a:pt x="13" y="7"/>
                  </a:cubicBezTo>
                  <a:cubicBezTo>
                    <a:pt x="7" y="8"/>
                    <a:pt x="2" y="10"/>
                    <a:pt x="1" y="9"/>
                  </a:cubicBezTo>
                  <a:cubicBezTo>
                    <a:pt x="0" y="8"/>
                    <a:pt x="1" y="7"/>
                    <a:pt x="3" y="5"/>
                  </a:cubicBezTo>
                  <a:cubicBezTo>
                    <a:pt x="4" y="3"/>
                    <a:pt x="8" y="1"/>
                    <a:pt x="12" y="1"/>
                  </a:cubicBezTo>
                  <a:cubicBezTo>
                    <a:pt x="16" y="0"/>
                    <a:pt x="20" y="0"/>
                    <a:pt x="22" y="1"/>
                  </a:cubicBezTo>
                  <a:cubicBezTo>
                    <a:pt x="24" y="2"/>
                    <a:pt x="25" y="3"/>
                    <a:pt x="25"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7">
              <a:extLst>
                <a:ext uri="{FF2B5EF4-FFF2-40B4-BE49-F238E27FC236}">
                  <a16:creationId xmlns:a16="http://schemas.microsoft.com/office/drawing/2014/main" id="{EBFBDA27-7EB6-4018-9494-9DF1CE913740}"/>
                </a:ext>
              </a:extLst>
            </p:cNvPr>
            <p:cNvSpPr>
              <a:spLocks/>
            </p:cNvSpPr>
            <p:nvPr/>
          </p:nvSpPr>
          <p:spPr bwMode="auto">
            <a:xfrm>
              <a:off x="3085" y="791"/>
              <a:ext cx="81" cy="121"/>
            </a:xfrm>
            <a:custGeom>
              <a:avLst/>
              <a:gdLst>
                <a:gd name="T0" fmla="*/ 27 w 34"/>
                <a:gd name="T1" fmla="*/ 13 h 51"/>
                <a:gd name="T2" fmla="*/ 7 w 34"/>
                <a:gd name="T3" fmla="*/ 6 h 51"/>
                <a:gd name="T4" fmla="*/ 3 w 34"/>
                <a:gd name="T5" fmla="*/ 25 h 51"/>
                <a:gd name="T6" fmla="*/ 34 w 34"/>
                <a:gd name="T7" fmla="*/ 38 h 51"/>
                <a:gd name="T8" fmla="*/ 27 w 34"/>
                <a:gd name="T9" fmla="*/ 13 h 51"/>
              </a:gdLst>
              <a:ahLst/>
              <a:cxnLst>
                <a:cxn ang="0">
                  <a:pos x="T0" y="T1"/>
                </a:cxn>
                <a:cxn ang="0">
                  <a:pos x="T2" y="T3"/>
                </a:cxn>
                <a:cxn ang="0">
                  <a:pos x="T4" y="T5"/>
                </a:cxn>
                <a:cxn ang="0">
                  <a:pos x="T6" y="T7"/>
                </a:cxn>
                <a:cxn ang="0">
                  <a:pos x="T8" y="T9"/>
                </a:cxn>
              </a:cxnLst>
              <a:rect l="0" t="0" r="r" b="b"/>
              <a:pathLst>
                <a:path w="34" h="51">
                  <a:moveTo>
                    <a:pt x="27" y="13"/>
                  </a:moveTo>
                  <a:cubicBezTo>
                    <a:pt x="25" y="4"/>
                    <a:pt x="14" y="0"/>
                    <a:pt x="7" y="6"/>
                  </a:cubicBezTo>
                  <a:cubicBezTo>
                    <a:pt x="3" y="9"/>
                    <a:pt x="0" y="15"/>
                    <a:pt x="3" y="25"/>
                  </a:cubicBezTo>
                  <a:cubicBezTo>
                    <a:pt x="9" y="51"/>
                    <a:pt x="34" y="39"/>
                    <a:pt x="34" y="38"/>
                  </a:cubicBezTo>
                  <a:cubicBezTo>
                    <a:pt x="34" y="38"/>
                    <a:pt x="30" y="24"/>
                    <a:pt x="27" y="13"/>
                  </a:cubicBezTo>
                  <a:close/>
                </a:path>
              </a:pathLst>
            </a:custGeom>
            <a:solidFill>
              <a:srgbClr val="FF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8">
              <a:extLst>
                <a:ext uri="{FF2B5EF4-FFF2-40B4-BE49-F238E27FC236}">
                  <a16:creationId xmlns:a16="http://schemas.microsoft.com/office/drawing/2014/main" id="{18472F5B-C7DE-4B64-962E-2AA53BF932B7}"/>
                </a:ext>
              </a:extLst>
            </p:cNvPr>
            <p:cNvSpPr>
              <a:spLocks/>
            </p:cNvSpPr>
            <p:nvPr/>
          </p:nvSpPr>
          <p:spPr bwMode="auto">
            <a:xfrm>
              <a:off x="3106" y="817"/>
              <a:ext cx="34" cy="55"/>
            </a:xfrm>
            <a:custGeom>
              <a:avLst/>
              <a:gdLst>
                <a:gd name="T0" fmla="*/ 14 w 14"/>
                <a:gd name="T1" fmla="*/ 19 h 23"/>
                <a:gd name="T2" fmla="*/ 13 w 14"/>
                <a:gd name="T3" fmla="*/ 20 h 23"/>
                <a:gd name="T4" fmla="*/ 10 w 14"/>
                <a:gd name="T5" fmla="*/ 21 h 23"/>
                <a:gd name="T6" fmla="*/ 2 w 14"/>
                <a:gd name="T7" fmla="*/ 13 h 23"/>
                <a:gd name="T8" fmla="*/ 2 w 14"/>
                <a:gd name="T9" fmla="*/ 6 h 23"/>
                <a:gd name="T10" fmla="*/ 4 w 14"/>
                <a:gd name="T11" fmla="*/ 2 h 23"/>
                <a:gd name="T12" fmla="*/ 7 w 14"/>
                <a:gd name="T13" fmla="*/ 2 h 23"/>
                <a:gd name="T14" fmla="*/ 8 w 14"/>
                <a:gd name="T15" fmla="*/ 3 h 23"/>
                <a:gd name="T16" fmla="*/ 8 w 14"/>
                <a:gd name="T17" fmla="*/ 2 h 23"/>
                <a:gd name="T18" fmla="*/ 7 w 14"/>
                <a:gd name="T19" fmla="*/ 0 h 23"/>
                <a:gd name="T20" fmla="*/ 4 w 14"/>
                <a:gd name="T21" fmla="*/ 0 h 23"/>
                <a:gd name="T22" fmla="*/ 0 w 14"/>
                <a:gd name="T23" fmla="*/ 5 h 23"/>
                <a:gd name="T24" fmla="*/ 1 w 14"/>
                <a:gd name="T25" fmla="*/ 13 h 23"/>
                <a:gd name="T26" fmla="*/ 10 w 14"/>
                <a:gd name="T27" fmla="*/ 23 h 23"/>
                <a:gd name="T28" fmla="*/ 14 w 14"/>
                <a:gd name="T29" fmla="*/ 21 h 23"/>
                <a:gd name="T30" fmla="*/ 14 w 14"/>
                <a:gd name="T3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14" y="19"/>
                  </a:moveTo>
                  <a:cubicBezTo>
                    <a:pt x="14" y="19"/>
                    <a:pt x="14" y="20"/>
                    <a:pt x="13" y="20"/>
                  </a:cubicBezTo>
                  <a:cubicBezTo>
                    <a:pt x="13" y="21"/>
                    <a:pt x="11" y="21"/>
                    <a:pt x="10" y="21"/>
                  </a:cubicBezTo>
                  <a:cubicBezTo>
                    <a:pt x="7" y="21"/>
                    <a:pt x="4" y="17"/>
                    <a:pt x="2" y="13"/>
                  </a:cubicBezTo>
                  <a:cubicBezTo>
                    <a:pt x="2" y="10"/>
                    <a:pt x="2" y="8"/>
                    <a:pt x="2" y="6"/>
                  </a:cubicBezTo>
                  <a:cubicBezTo>
                    <a:pt x="2" y="4"/>
                    <a:pt x="3" y="2"/>
                    <a:pt x="4" y="2"/>
                  </a:cubicBezTo>
                  <a:cubicBezTo>
                    <a:pt x="6" y="1"/>
                    <a:pt x="7" y="1"/>
                    <a:pt x="7" y="2"/>
                  </a:cubicBezTo>
                  <a:cubicBezTo>
                    <a:pt x="8" y="3"/>
                    <a:pt x="8" y="3"/>
                    <a:pt x="8" y="3"/>
                  </a:cubicBezTo>
                  <a:cubicBezTo>
                    <a:pt x="8" y="3"/>
                    <a:pt x="9" y="3"/>
                    <a:pt x="8" y="2"/>
                  </a:cubicBezTo>
                  <a:cubicBezTo>
                    <a:pt x="8" y="1"/>
                    <a:pt x="7" y="1"/>
                    <a:pt x="7" y="0"/>
                  </a:cubicBezTo>
                  <a:cubicBezTo>
                    <a:pt x="6" y="0"/>
                    <a:pt x="5" y="0"/>
                    <a:pt x="4" y="0"/>
                  </a:cubicBezTo>
                  <a:cubicBezTo>
                    <a:pt x="2" y="1"/>
                    <a:pt x="1" y="3"/>
                    <a:pt x="0" y="5"/>
                  </a:cubicBezTo>
                  <a:cubicBezTo>
                    <a:pt x="0" y="8"/>
                    <a:pt x="0" y="10"/>
                    <a:pt x="1" y="13"/>
                  </a:cubicBezTo>
                  <a:cubicBezTo>
                    <a:pt x="2" y="18"/>
                    <a:pt x="6" y="22"/>
                    <a:pt x="10" y="23"/>
                  </a:cubicBezTo>
                  <a:cubicBezTo>
                    <a:pt x="12" y="23"/>
                    <a:pt x="13" y="22"/>
                    <a:pt x="14" y="21"/>
                  </a:cubicBezTo>
                  <a:cubicBezTo>
                    <a:pt x="14" y="20"/>
                    <a:pt x="14" y="19"/>
                    <a:pt x="14" y="19"/>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9">
              <a:extLst>
                <a:ext uri="{FF2B5EF4-FFF2-40B4-BE49-F238E27FC236}">
                  <a16:creationId xmlns:a16="http://schemas.microsoft.com/office/drawing/2014/main" id="{301E61D6-6A8B-485D-9935-58D31848CE52}"/>
                </a:ext>
              </a:extLst>
            </p:cNvPr>
            <p:cNvSpPr>
              <a:spLocks/>
            </p:cNvSpPr>
            <p:nvPr/>
          </p:nvSpPr>
          <p:spPr bwMode="auto">
            <a:xfrm>
              <a:off x="3182" y="554"/>
              <a:ext cx="333" cy="183"/>
            </a:xfrm>
            <a:custGeom>
              <a:avLst/>
              <a:gdLst>
                <a:gd name="T0" fmla="*/ 124 w 140"/>
                <a:gd name="T1" fmla="*/ 77 h 77"/>
                <a:gd name="T2" fmla="*/ 130 w 140"/>
                <a:gd name="T3" fmla="*/ 71 h 77"/>
                <a:gd name="T4" fmla="*/ 138 w 140"/>
                <a:gd name="T5" fmla="*/ 51 h 77"/>
                <a:gd name="T6" fmla="*/ 136 w 140"/>
                <a:gd name="T7" fmla="*/ 36 h 77"/>
                <a:gd name="T8" fmla="*/ 127 w 140"/>
                <a:gd name="T9" fmla="*/ 22 h 77"/>
                <a:gd name="T10" fmla="*/ 91 w 140"/>
                <a:gd name="T11" fmla="*/ 15 h 77"/>
                <a:gd name="T12" fmla="*/ 87 w 140"/>
                <a:gd name="T13" fmla="*/ 16 h 77"/>
                <a:gd name="T14" fmla="*/ 84 w 140"/>
                <a:gd name="T15" fmla="*/ 18 h 77"/>
                <a:gd name="T16" fmla="*/ 82 w 140"/>
                <a:gd name="T17" fmla="*/ 19 h 77"/>
                <a:gd name="T18" fmla="*/ 82 w 140"/>
                <a:gd name="T19" fmla="*/ 17 h 77"/>
                <a:gd name="T20" fmla="*/ 79 w 140"/>
                <a:gd name="T21" fmla="*/ 9 h 77"/>
                <a:gd name="T22" fmla="*/ 72 w 140"/>
                <a:gd name="T23" fmla="*/ 4 h 77"/>
                <a:gd name="T24" fmla="*/ 55 w 140"/>
                <a:gd name="T25" fmla="*/ 2 h 77"/>
                <a:gd name="T26" fmla="*/ 25 w 140"/>
                <a:gd name="T27" fmla="*/ 11 h 77"/>
                <a:gd name="T28" fmla="*/ 5 w 140"/>
                <a:gd name="T29" fmla="*/ 7 h 77"/>
                <a:gd name="T30" fmla="*/ 1 w 140"/>
                <a:gd name="T31" fmla="*/ 3 h 77"/>
                <a:gd name="T32" fmla="*/ 1 w 140"/>
                <a:gd name="T33" fmla="*/ 1 h 77"/>
                <a:gd name="T34" fmla="*/ 6 w 140"/>
                <a:gd name="T35" fmla="*/ 6 h 77"/>
                <a:gd name="T36" fmla="*/ 25 w 140"/>
                <a:gd name="T37" fmla="*/ 10 h 77"/>
                <a:gd name="T38" fmla="*/ 39 w 140"/>
                <a:gd name="T39" fmla="*/ 6 h 77"/>
                <a:gd name="T40" fmla="*/ 54 w 140"/>
                <a:gd name="T41" fmla="*/ 1 h 77"/>
                <a:gd name="T42" fmla="*/ 63 w 140"/>
                <a:gd name="T43" fmla="*/ 0 h 77"/>
                <a:gd name="T44" fmla="*/ 73 w 140"/>
                <a:gd name="T45" fmla="*/ 2 h 77"/>
                <a:gd name="T46" fmla="*/ 81 w 140"/>
                <a:gd name="T47" fmla="*/ 8 h 77"/>
                <a:gd name="T48" fmla="*/ 84 w 140"/>
                <a:gd name="T49" fmla="*/ 17 h 77"/>
                <a:gd name="T50" fmla="*/ 83 w 140"/>
                <a:gd name="T51" fmla="*/ 16 h 77"/>
                <a:gd name="T52" fmla="*/ 86 w 140"/>
                <a:gd name="T53" fmla="*/ 15 h 77"/>
                <a:gd name="T54" fmla="*/ 90 w 140"/>
                <a:gd name="T55" fmla="*/ 13 h 77"/>
                <a:gd name="T56" fmla="*/ 129 w 140"/>
                <a:gd name="T57" fmla="*/ 21 h 77"/>
                <a:gd name="T58" fmla="*/ 138 w 140"/>
                <a:gd name="T59" fmla="*/ 36 h 77"/>
                <a:gd name="T60" fmla="*/ 139 w 140"/>
                <a:gd name="T61" fmla="*/ 51 h 77"/>
                <a:gd name="T62" fmla="*/ 130 w 140"/>
                <a:gd name="T63" fmla="*/ 72 h 77"/>
                <a:gd name="T64" fmla="*/ 126 w 140"/>
                <a:gd name="T65" fmla="*/ 76 h 77"/>
                <a:gd name="T66" fmla="*/ 124 w 140"/>
                <a:gd name="T6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77">
                  <a:moveTo>
                    <a:pt x="124" y="77"/>
                  </a:moveTo>
                  <a:cubicBezTo>
                    <a:pt x="124" y="77"/>
                    <a:pt x="127" y="75"/>
                    <a:pt x="130" y="71"/>
                  </a:cubicBezTo>
                  <a:cubicBezTo>
                    <a:pt x="133" y="67"/>
                    <a:pt x="137" y="60"/>
                    <a:pt x="138" y="51"/>
                  </a:cubicBezTo>
                  <a:cubicBezTo>
                    <a:pt x="138" y="47"/>
                    <a:pt x="138" y="41"/>
                    <a:pt x="136" y="36"/>
                  </a:cubicBezTo>
                  <a:cubicBezTo>
                    <a:pt x="135" y="31"/>
                    <a:pt x="132" y="26"/>
                    <a:pt x="127" y="22"/>
                  </a:cubicBezTo>
                  <a:cubicBezTo>
                    <a:pt x="118" y="14"/>
                    <a:pt x="104" y="10"/>
                    <a:pt x="91" y="15"/>
                  </a:cubicBezTo>
                  <a:cubicBezTo>
                    <a:pt x="89" y="15"/>
                    <a:pt x="88" y="16"/>
                    <a:pt x="87" y="16"/>
                  </a:cubicBezTo>
                  <a:cubicBezTo>
                    <a:pt x="86" y="17"/>
                    <a:pt x="85" y="18"/>
                    <a:pt x="84" y="18"/>
                  </a:cubicBezTo>
                  <a:cubicBezTo>
                    <a:pt x="82" y="19"/>
                    <a:pt x="82" y="19"/>
                    <a:pt x="82" y="19"/>
                  </a:cubicBezTo>
                  <a:cubicBezTo>
                    <a:pt x="82" y="17"/>
                    <a:pt x="82" y="17"/>
                    <a:pt x="82" y="17"/>
                  </a:cubicBezTo>
                  <a:cubicBezTo>
                    <a:pt x="82" y="14"/>
                    <a:pt x="81" y="11"/>
                    <a:pt x="79" y="9"/>
                  </a:cubicBezTo>
                  <a:cubicBezTo>
                    <a:pt x="77" y="7"/>
                    <a:pt x="75" y="5"/>
                    <a:pt x="72" y="4"/>
                  </a:cubicBezTo>
                  <a:cubicBezTo>
                    <a:pt x="66" y="1"/>
                    <a:pt x="60" y="1"/>
                    <a:pt x="55" y="2"/>
                  </a:cubicBezTo>
                  <a:cubicBezTo>
                    <a:pt x="44" y="5"/>
                    <a:pt x="34" y="10"/>
                    <a:pt x="25" y="11"/>
                  </a:cubicBezTo>
                  <a:cubicBezTo>
                    <a:pt x="17" y="12"/>
                    <a:pt x="9" y="10"/>
                    <a:pt x="5" y="7"/>
                  </a:cubicBezTo>
                  <a:cubicBezTo>
                    <a:pt x="3" y="6"/>
                    <a:pt x="2" y="4"/>
                    <a:pt x="1" y="3"/>
                  </a:cubicBezTo>
                  <a:cubicBezTo>
                    <a:pt x="1" y="2"/>
                    <a:pt x="0" y="1"/>
                    <a:pt x="1" y="1"/>
                  </a:cubicBezTo>
                  <a:cubicBezTo>
                    <a:pt x="1" y="1"/>
                    <a:pt x="2" y="4"/>
                    <a:pt x="6" y="6"/>
                  </a:cubicBezTo>
                  <a:cubicBezTo>
                    <a:pt x="10" y="9"/>
                    <a:pt x="17" y="11"/>
                    <a:pt x="25" y="10"/>
                  </a:cubicBezTo>
                  <a:cubicBezTo>
                    <a:pt x="29" y="9"/>
                    <a:pt x="34" y="7"/>
                    <a:pt x="39" y="6"/>
                  </a:cubicBezTo>
                  <a:cubicBezTo>
                    <a:pt x="43" y="4"/>
                    <a:pt x="48" y="2"/>
                    <a:pt x="54" y="1"/>
                  </a:cubicBezTo>
                  <a:cubicBezTo>
                    <a:pt x="57" y="0"/>
                    <a:pt x="60" y="0"/>
                    <a:pt x="63" y="0"/>
                  </a:cubicBezTo>
                  <a:cubicBezTo>
                    <a:pt x="66" y="0"/>
                    <a:pt x="70" y="1"/>
                    <a:pt x="73" y="2"/>
                  </a:cubicBezTo>
                  <a:cubicBezTo>
                    <a:pt x="76" y="3"/>
                    <a:pt x="78" y="5"/>
                    <a:pt x="81" y="8"/>
                  </a:cubicBezTo>
                  <a:cubicBezTo>
                    <a:pt x="83" y="10"/>
                    <a:pt x="84" y="14"/>
                    <a:pt x="84" y="17"/>
                  </a:cubicBezTo>
                  <a:cubicBezTo>
                    <a:pt x="83" y="16"/>
                    <a:pt x="83" y="16"/>
                    <a:pt x="83" y="16"/>
                  </a:cubicBezTo>
                  <a:cubicBezTo>
                    <a:pt x="84" y="16"/>
                    <a:pt x="85" y="15"/>
                    <a:pt x="86" y="15"/>
                  </a:cubicBezTo>
                  <a:cubicBezTo>
                    <a:pt x="87" y="14"/>
                    <a:pt x="89" y="13"/>
                    <a:pt x="90" y="13"/>
                  </a:cubicBezTo>
                  <a:cubicBezTo>
                    <a:pt x="104" y="8"/>
                    <a:pt x="119" y="12"/>
                    <a:pt x="129" y="21"/>
                  </a:cubicBezTo>
                  <a:cubicBezTo>
                    <a:pt x="133" y="25"/>
                    <a:pt x="136" y="30"/>
                    <a:pt x="138" y="36"/>
                  </a:cubicBezTo>
                  <a:cubicBezTo>
                    <a:pt x="140" y="41"/>
                    <a:pt x="140" y="47"/>
                    <a:pt x="139" y="51"/>
                  </a:cubicBezTo>
                  <a:cubicBezTo>
                    <a:pt x="138" y="61"/>
                    <a:pt x="134" y="68"/>
                    <a:pt x="130" y="72"/>
                  </a:cubicBezTo>
                  <a:cubicBezTo>
                    <a:pt x="129" y="74"/>
                    <a:pt x="127" y="75"/>
                    <a:pt x="126" y="76"/>
                  </a:cubicBezTo>
                  <a:cubicBezTo>
                    <a:pt x="125" y="77"/>
                    <a:pt x="124" y="77"/>
                    <a:pt x="124" y="77"/>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0">
              <a:extLst>
                <a:ext uri="{FF2B5EF4-FFF2-40B4-BE49-F238E27FC236}">
                  <a16:creationId xmlns:a16="http://schemas.microsoft.com/office/drawing/2014/main" id="{6A14DDB2-5DA0-44BC-B93A-4008BF0305B3}"/>
                </a:ext>
              </a:extLst>
            </p:cNvPr>
            <p:cNvSpPr>
              <a:spLocks/>
            </p:cNvSpPr>
            <p:nvPr/>
          </p:nvSpPr>
          <p:spPr bwMode="auto">
            <a:xfrm>
              <a:off x="3192" y="485"/>
              <a:ext cx="273" cy="52"/>
            </a:xfrm>
            <a:custGeom>
              <a:avLst/>
              <a:gdLst>
                <a:gd name="T0" fmla="*/ 115 w 115"/>
                <a:gd name="T1" fmla="*/ 16 h 22"/>
                <a:gd name="T2" fmla="*/ 107 w 115"/>
                <a:gd name="T3" fmla="*/ 13 h 22"/>
                <a:gd name="T4" fmla="*/ 97 w 115"/>
                <a:gd name="T5" fmla="*/ 14 h 22"/>
                <a:gd name="T6" fmla="*/ 87 w 115"/>
                <a:gd name="T7" fmla="*/ 21 h 22"/>
                <a:gd name="T8" fmla="*/ 86 w 115"/>
                <a:gd name="T9" fmla="*/ 22 h 22"/>
                <a:gd name="T10" fmla="*/ 85 w 115"/>
                <a:gd name="T11" fmla="*/ 21 h 22"/>
                <a:gd name="T12" fmla="*/ 61 w 115"/>
                <a:gd name="T13" fmla="*/ 3 h 22"/>
                <a:gd name="T14" fmla="*/ 37 w 115"/>
                <a:gd name="T15" fmla="*/ 9 h 22"/>
                <a:gd name="T16" fmla="*/ 19 w 115"/>
                <a:gd name="T17" fmla="*/ 19 h 22"/>
                <a:gd name="T18" fmla="*/ 5 w 115"/>
                <a:gd name="T19" fmla="*/ 21 h 22"/>
                <a:gd name="T20" fmla="*/ 1 w 115"/>
                <a:gd name="T21" fmla="*/ 20 h 22"/>
                <a:gd name="T22" fmla="*/ 0 w 115"/>
                <a:gd name="T23" fmla="*/ 19 h 22"/>
                <a:gd name="T24" fmla="*/ 5 w 115"/>
                <a:gd name="T25" fmla="*/ 20 h 22"/>
                <a:gd name="T26" fmla="*/ 18 w 115"/>
                <a:gd name="T27" fmla="*/ 18 h 22"/>
                <a:gd name="T28" fmla="*/ 36 w 115"/>
                <a:gd name="T29" fmla="*/ 8 h 22"/>
                <a:gd name="T30" fmla="*/ 48 w 115"/>
                <a:gd name="T31" fmla="*/ 2 h 22"/>
                <a:gd name="T32" fmla="*/ 61 w 115"/>
                <a:gd name="T33" fmla="*/ 1 h 22"/>
                <a:gd name="T34" fmla="*/ 87 w 115"/>
                <a:gd name="T35" fmla="*/ 20 h 22"/>
                <a:gd name="T36" fmla="*/ 85 w 115"/>
                <a:gd name="T37" fmla="*/ 20 h 22"/>
                <a:gd name="T38" fmla="*/ 96 w 115"/>
                <a:gd name="T39" fmla="*/ 12 h 22"/>
                <a:gd name="T40" fmla="*/ 107 w 115"/>
                <a:gd name="T41" fmla="*/ 12 h 22"/>
                <a:gd name="T42" fmla="*/ 113 w 115"/>
                <a:gd name="T43" fmla="*/ 14 h 22"/>
                <a:gd name="T44" fmla="*/ 115 w 115"/>
                <a:gd name="T4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22">
                  <a:moveTo>
                    <a:pt x="115" y="16"/>
                  </a:moveTo>
                  <a:cubicBezTo>
                    <a:pt x="115" y="16"/>
                    <a:pt x="112" y="14"/>
                    <a:pt x="107" y="13"/>
                  </a:cubicBezTo>
                  <a:cubicBezTo>
                    <a:pt x="104" y="12"/>
                    <a:pt x="101" y="12"/>
                    <a:pt x="97" y="14"/>
                  </a:cubicBezTo>
                  <a:cubicBezTo>
                    <a:pt x="93" y="15"/>
                    <a:pt x="89" y="17"/>
                    <a:pt x="87" y="21"/>
                  </a:cubicBezTo>
                  <a:cubicBezTo>
                    <a:pt x="86" y="22"/>
                    <a:pt x="86" y="22"/>
                    <a:pt x="86" y="22"/>
                  </a:cubicBezTo>
                  <a:cubicBezTo>
                    <a:pt x="85" y="21"/>
                    <a:pt x="85" y="21"/>
                    <a:pt x="85" y="21"/>
                  </a:cubicBezTo>
                  <a:cubicBezTo>
                    <a:pt x="82" y="12"/>
                    <a:pt x="72" y="4"/>
                    <a:pt x="61" y="3"/>
                  </a:cubicBezTo>
                  <a:cubicBezTo>
                    <a:pt x="52" y="2"/>
                    <a:pt x="44" y="6"/>
                    <a:pt x="37" y="9"/>
                  </a:cubicBezTo>
                  <a:cubicBezTo>
                    <a:pt x="31" y="13"/>
                    <a:pt x="24" y="17"/>
                    <a:pt x="19" y="19"/>
                  </a:cubicBezTo>
                  <a:cubicBezTo>
                    <a:pt x="13" y="21"/>
                    <a:pt x="8" y="21"/>
                    <a:pt x="5" y="21"/>
                  </a:cubicBezTo>
                  <a:cubicBezTo>
                    <a:pt x="3" y="20"/>
                    <a:pt x="2" y="20"/>
                    <a:pt x="1" y="20"/>
                  </a:cubicBezTo>
                  <a:cubicBezTo>
                    <a:pt x="0" y="19"/>
                    <a:pt x="0" y="19"/>
                    <a:pt x="0" y="19"/>
                  </a:cubicBezTo>
                  <a:cubicBezTo>
                    <a:pt x="0" y="19"/>
                    <a:pt x="2" y="20"/>
                    <a:pt x="5" y="20"/>
                  </a:cubicBezTo>
                  <a:cubicBezTo>
                    <a:pt x="8" y="20"/>
                    <a:pt x="13" y="20"/>
                    <a:pt x="18" y="18"/>
                  </a:cubicBezTo>
                  <a:cubicBezTo>
                    <a:pt x="24" y="16"/>
                    <a:pt x="30" y="12"/>
                    <a:pt x="36" y="8"/>
                  </a:cubicBezTo>
                  <a:cubicBezTo>
                    <a:pt x="40" y="6"/>
                    <a:pt x="43" y="4"/>
                    <a:pt x="48" y="2"/>
                  </a:cubicBezTo>
                  <a:cubicBezTo>
                    <a:pt x="52" y="1"/>
                    <a:pt x="56" y="0"/>
                    <a:pt x="61" y="1"/>
                  </a:cubicBezTo>
                  <a:cubicBezTo>
                    <a:pt x="74" y="2"/>
                    <a:pt x="84" y="11"/>
                    <a:pt x="87" y="20"/>
                  </a:cubicBezTo>
                  <a:cubicBezTo>
                    <a:pt x="85" y="20"/>
                    <a:pt x="85" y="20"/>
                    <a:pt x="85" y="20"/>
                  </a:cubicBezTo>
                  <a:cubicBezTo>
                    <a:pt x="88" y="16"/>
                    <a:pt x="93" y="13"/>
                    <a:pt x="96" y="12"/>
                  </a:cubicBezTo>
                  <a:cubicBezTo>
                    <a:pt x="100" y="11"/>
                    <a:pt x="104" y="11"/>
                    <a:pt x="107" y="12"/>
                  </a:cubicBezTo>
                  <a:cubicBezTo>
                    <a:pt x="110" y="12"/>
                    <a:pt x="112" y="13"/>
                    <a:pt x="113" y="14"/>
                  </a:cubicBezTo>
                  <a:cubicBezTo>
                    <a:pt x="114" y="15"/>
                    <a:pt x="115" y="15"/>
                    <a:pt x="115" y="16"/>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1">
              <a:extLst>
                <a:ext uri="{FF2B5EF4-FFF2-40B4-BE49-F238E27FC236}">
                  <a16:creationId xmlns:a16="http://schemas.microsoft.com/office/drawing/2014/main" id="{33A46371-2E8D-4089-87E3-6A59B078EB04}"/>
                </a:ext>
              </a:extLst>
            </p:cNvPr>
            <p:cNvSpPr>
              <a:spLocks/>
            </p:cNvSpPr>
            <p:nvPr/>
          </p:nvSpPr>
          <p:spPr bwMode="auto">
            <a:xfrm>
              <a:off x="3306" y="844"/>
              <a:ext cx="40" cy="38"/>
            </a:xfrm>
            <a:custGeom>
              <a:avLst/>
              <a:gdLst>
                <a:gd name="T0" fmla="*/ 14 w 17"/>
                <a:gd name="T1" fmla="*/ 3 h 16"/>
                <a:gd name="T2" fmla="*/ 7 w 17"/>
                <a:gd name="T3" fmla="*/ 1 h 16"/>
                <a:gd name="T4" fmla="*/ 1 w 17"/>
                <a:gd name="T5" fmla="*/ 6 h 16"/>
                <a:gd name="T6" fmla="*/ 1 w 17"/>
                <a:gd name="T7" fmla="*/ 6 h 16"/>
                <a:gd name="T8" fmla="*/ 0 w 17"/>
                <a:gd name="T9" fmla="*/ 6 h 16"/>
                <a:gd name="T10" fmla="*/ 0 w 17"/>
                <a:gd name="T11" fmla="*/ 6 h 16"/>
                <a:gd name="T12" fmla="*/ 0 w 17"/>
                <a:gd name="T13" fmla="*/ 9 h 16"/>
                <a:gd name="T14" fmla="*/ 4 w 17"/>
                <a:gd name="T15" fmla="*/ 14 h 16"/>
                <a:gd name="T16" fmla="*/ 14 w 17"/>
                <a:gd name="T17" fmla="*/ 13 h 16"/>
                <a:gd name="T18" fmla="*/ 14 w 17"/>
                <a:gd name="T1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14" y="3"/>
                  </a:moveTo>
                  <a:cubicBezTo>
                    <a:pt x="13" y="1"/>
                    <a:pt x="10" y="0"/>
                    <a:pt x="7" y="1"/>
                  </a:cubicBezTo>
                  <a:cubicBezTo>
                    <a:pt x="5" y="1"/>
                    <a:pt x="2" y="3"/>
                    <a:pt x="1" y="6"/>
                  </a:cubicBezTo>
                  <a:cubicBezTo>
                    <a:pt x="1" y="6"/>
                    <a:pt x="1" y="6"/>
                    <a:pt x="1" y="6"/>
                  </a:cubicBezTo>
                  <a:cubicBezTo>
                    <a:pt x="0" y="6"/>
                    <a:pt x="0" y="6"/>
                    <a:pt x="0" y="6"/>
                  </a:cubicBezTo>
                  <a:cubicBezTo>
                    <a:pt x="0" y="6"/>
                    <a:pt x="0" y="6"/>
                    <a:pt x="0" y="6"/>
                  </a:cubicBezTo>
                  <a:cubicBezTo>
                    <a:pt x="0" y="7"/>
                    <a:pt x="0" y="8"/>
                    <a:pt x="0" y="9"/>
                  </a:cubicBezTo>
                  <a:cubicBezTo>
                    <a:pt x="0" y="11"/>
                    <a:pt x="2" y="13"/>
                    <a:pt x="4" y="14"/>
                  </a:cubicBezTo>
                  <a:cubicBezTo>
                    <a:pt x="7" y="16"/>
                    <a:pt x="12" y="16"/>
                    <a:pt x="14" y="13"/>
                  </a:cubicBezTo>
                  <a:cubicBezTo>
                    <a:pt x="17" y="10"/>
                    <a:pt x="17" y="5"/>
                    <a:pt x="14" y="3"/>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3">
              <a:extLst>
                <a:ext uri="{FF2B5EF4-FFF2-40B4-BE49-F238E27FC236}">
                  <a16:creationId xmlns:a16="http://schemas.microsoft.com/office/drawing/2014/main" id="{767136E6-7ADD-479B-9260-338DA18ECD2B}"/>
                </a:ext>
              </a:extLst>
            </p:cNvPr>
            <p:cNvSpPr>
              <a:spLocks/>
            </p:cNvSpPr>
            <p:nvPr/>
          </p:nvSpPr>
          <p:spPr bwMode="auto">
            <a:xfrm>
              <a:off x="3113" y="877"/>
              <a:ext cx="41" cy="38"/>
            </a:xfrm>
            <a:custGeom>
              <a:avLst/>
              <a:gdLst>
                <a:gd name="T0" fmla="*/ 16 w 17"/>
                <a:gd name="T1" fmla="*/ 6 h 16"/>
                <a:gd name="T2" fmla="*/ 15 w 17"/>
                <a:gd name="T3" fmla="*/ 11 h 16"/>
                <a:gd name="T4" fmla="*/ 11 w 17"/>
                <a:gd name="T5" fmla="*/ 15 h 16"/>
                <a:gd name="T6" fmla="*/ 4 w 17"/>
                <a:gd name="T7" fmla="*/ 14 h 16"/>
                <a:gd name="T8" fmla="*/ 0 w 17"/>
                <a:gd name="T9" fmla="*/ 8 h 16"/>
                <a:gd name="T10" fmla="*/ 2 w 17"/>
                <a:gd name="T11" fmla="*/ 3 h 16"/>
                <a:gd name="T12" fmla="*/ 6 w 17"/>
                <a:gd name="T13" fmla="*/ 0 h 16"/>
                <a:gd name="T14" fmla="*/ 3 w 17"/>
                <a:gd name="T15" fmla="*/ 3 h 16"/>
                <a:gd name="T16" fmla="*/ 2 w 17"/>
                <a:gd name="T17" fmla="*/ 8 h 16"/>
                <a:gd name="T18" fmla="*/ 5 w 17"/>
                <a:gd name="T19" fmla="*/ 12 h 16"/>
                <a:gd name="T20" fmla="*/ 10 w 17"/>
                <a:gd name="T21" fmla="*/ 13 h 16"/>
                <a:gd name="T22" fmla="*/ 14 w 17"/>
                <a:gd name="T23" fmla="*/ 10 h 16"/>
                <a:gd name="T24" fmla="*/ 16 w 17"/>
                <a:gd name="T2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6" y="6"/>
                  </a:moveTo>
                  <a:cubicBezTo>
                    <a:pt x="16" y="6"/>
                    <a:pt x="17" y="8"/>
                    <a:pt x="15" y="11"/>
                  </a:cubicBezTo>
                  <a:cubicBezTo>
                    <a:pt x="15" y="13"/>
                    <a:pt x="13" y="14"/>
                    <a:pt x="11" y="15"/>
                  </a:cubicBezTo>
                  <a:cubicBezTo>
                    <a:pt x="9" y="16"/>
                    <a:pt x="6" y="16"/>
                    <a:pt x="4" y="14"/>
                  </a:cubicBezTo>
                  <a:cubicBezTo>
                    <a:pt x="2" y="13"/>
                    <a:pt x="0" y="10"/>
                    <a:pt x="0" y="8"/>
                  </a:cubicBezTo>
                  <a:cubicBezTo>
                    <a:pt x="0" y="6"/>
                    <a:pt x="1" y="4"/>
                    <a:pt x="2" y="3"/>
                  </a:cubicBezTo>
                  <a:cubicBezTo>
                    <a:pt x="4" y="0"/>
                    <a:pt x="6" y="0"/>
                    <a:pt x="6" y="0"/>
                  </a:cubicBezTo>
                  <a:cubicBezTo>
                    <a:pt x="6" y="0"/>
                    <a:pt x="5" y="1"/>
                    <a:pt x="3" y="3"/>
                  </a:cubicBezTo>
                  <a:cubicBezTo>
                    <a:pt x="2" y="5"/>
                    <a:pt x="2" y="6"/>
                    <a:pt x="2" y="8"/>
                  </a:cubicBezTo>
                  <a:cubicBezTo>
                    <a:pt x="2" y="10"/>
                    <a:pt x="3" y="11"/>
                    <a:pt x="5" y="12"/>
                  </a:cubicBezTo>
                  <a:cubicBezTo>
                    <a:pt x="7" y="13"/>
                    <a:pt x="9" y="14"/>
                    <a:pt x="10" y="13"/>
                  </a:cubicBezTo>
                  <a:cubicBezTo>
                    <a:pt x="12" y="13"/>
                    <a:pt x="13" y="11"/>
                    <a:pt x="14" y="10"/>
                  </a:cubicBezTo>
                  <a:cubicBezTo>
                    <a:pt x="16" y="8"/>
                    <a:pt x="15" y="6"/>
                    <a:pt x="16" y="6"/>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4">
              <a:extLst>
                <a:ext uri="{FF2B5EF4-FFF2-40B4-BE49-F238E27FC236}">
                  <a16:creationId xmlns:a16="http://schemas.microsoft.com/office/drawing/2014/main" id="{D0F9405F-7F63-49E4-877E-5D383DBA1F9D}"/>
                </a:ext>
              </a:extLst>
            </p:cNvPr>
            <p:cNvSpPr>
              <a:spLocks/>
            </p:cNvSpPr>
            <p:nvPr/>
          </p:nvSpPr>
          <p:spPr bwMode="auto">
            <a:xfrm>
              <a:off x="3097" y="870"/>
              <a:ext cx="21" cy="23"/>
            </a:xfrm>
            <a:custGeom>
              <a:avLst/>
              <a:gdLst>
                <a:gd name="T0" fmla="*/ 9 w 9"/>
                <a:gd name="T1" fmla="*/ 8 h 10"/>
                <a:gd name="T2" fmla="*/ 7 w 9"/>
                <a:gd name="T3" fmla="*/ 10 h 10"/>
                <a:gd name="T4" fmla="*/ 4 w 9"/>
                <a:gd name="T5" fmla="*/ 10 h 10"/>
                <a:gd name="T6" fmla="*/ 1 w 9"/>
                <a:gd name="T7" fmla="*/ 7 h 10"/>
                <a:gd name="T8" fmla="*/ 0 w 9"/>
                <a:gd name="T9" fmla="*/ 3 h 10"/>
                <a:gd name="T10" fmla="*/ 2 w 9"/>
                <a:gd name="T11" fmla="*/ 1 h 10"/>
                <a:gd name="T12" fmla="*/ 5 w 9"/>
                <a:gd name="T13" fmla="*/ 0 h 10"/>
                <a:gd name="T14" fmla="*/ 3 w 9"/>
                <a:gd name="T15" fmla="*/ 2 h 10"/>
                <a:gd name="T16" fmla="*/ 3 w 9"/>
                <a:gd name="T17" fmla="*/ 6 h 10"/>
                <a:gd name="T18" fmla="*/ 7 w 9"/>
                <a:gd name="T19" fmla="*/ 8 h 10"/>
                <a:gd name="T20" fmla="*/ 9 w 9"/>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0">
                  <a:moveTo>
                    <a:pt x="9" y="8"/>
                  </a:moveTo>
                  <a:cubicBezTo>
                    <a:pt x="9" y="8"/>
                    <a:pt x="9" y="9"/>
                    <a:pt x="7" y="10"/>
                  </a:cubicBezTo>
                  <a:cubicBezTo>
                    <a:pt x="7" y="10"/>
                    <a:pt x="5" y="10"/>
                    <a:pt x="4" y="10"/>
                  </a:cubicBezTo>
                  <a:cubicBezTo>
                    <a:pt x="3" y="10"/>
                    <a:pt x="1" y="9"/>
                    <a:pt x="1" y="7"/>
                  </a:cubicBezTo>
                  <a:cubicBezTo>
                    <a:pt x="0" y="6"/>
                    <a:pt x="0" y="5"/>
                    <a:pt x="0" y="3"/>
                  </a:cubicBezTo>
                  <a:cubicBezTo>
                    <a:pt x="1" y="2"/>
                    <a:pt x="2" y="1"/>
                    <a:pt x="2" y="1"/>
                  </a:cubicBezTo>
                  <a:cubicBezTo>
                    <a:pt x="4" y="0"/>
                    <a:pt x="5" y="0"/>
                    <a:pt x="5" y="0"/>
                  </a:cubicBezTo>
                  <a:cubicBezTo>
                    <a:pt x="5" y="1"/>
                    <a:pt x="4" y="1"/>
                    <a:pt x="3" y="2"/>
                  </a:cubicBezTo>
                  <a:cubicBezTo>
                    <a:pt x="2" y="3"/>
                    <a:pt x="2" y="5"/>
                    <a:pt x="3" y="6"/>
                  </a:cubicBezTo>
                  <a:cubicBezTo>
                    <a:pt x="4" y="8"/>
                    <a:pt x="6" y="9"/>
                    <a:pt x="7" y="8"/>
                  </a:cubicBezTo>
                  <a:cubicBezTo>
                    <a:pt x="8" y="8"/>
                    <a:pt x="9" y="7"/>
                    <a:pt x="9" y="8"/>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6">
              <a:extLst>
                <a:ext uri="{FF2B5EF4-FFF2-40B4-BE49-F238E27FC236}">
                  <a16:creationId xmlns:a16="http://schemas.microsoft.com/office/drawing/2014/main" id="{20D417AC-3888-4EDC-A447-AB9FAAF2F7B8}"/>
                </a:ext>
              </a:extLst>
            </p:cNvPr>
            <p:cNvSpPr>
              <a:spLocks/>
            </p:cNvSpPr>
            <p:nvPr/>
          </p:nvSpPr>
          <p:spPr bwMode="auto">
            <a:xfrm>
              <a:off x="3600" y="1561"/>
              <a:ext cx="81" cy="56"/>
            </a:xfrm>
            <a:custGeom>
              <a:avLst/>
              <a:gdLst>
                <a:gd name="T0" fmla="*/ 34 w 34"/>
                <a:gd name="T1" fmla="*/ 24 h 24"/>
                <a:gd name="T2" fmla="*/ 19 w 34"/>
                <a:gd name="T3" fmla="*/ 9 h 24"/>
                <a:gd name="T4" fmla="*/ 0 w 34"/>
                <a:gd name="T5" fmla="*/ 1 h 24"/>
                <a:gd name="T6" fmla="*/ 6 w 34"/>
                <a:gd name="T7" fmla="*/ 1 h 24"/>
                <a:gd name="T8" fmla="*/ 20 w 34"/>
                <a:gd name="T9" fmla="*/ 7 h 24"/>
                <a:gd name="T10" fmla="*/ 31 w 34"/>
                <a:gd name="T11" fmla="*/ 18 h 24"/>
                <a:gd name="T12" fmla="*/ 34 w 3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4" h="24">
                  <a:moveTo>
                    <a:pt x="34" y="24"/>
                  </a:moveTo>
                  <a:cubicBezTo>
                    <a:pt x="33" y="24"/>
                    <a:pt x="29" y="16"/>
                    <a:pt x="19" y="9"/>
                  </a:cubicBezTo>
                  <a:cubicBezTo>
                    <a:pt x="9" y="2"/>
                    <a:pt x="0" y="1"/>
                    <a:pt x="0" y="1"/>
                  </a:cubicBezTo>
                  <a:cubicBezTo>
                    <a:pt x="0" y="0"/>
                    <a:pt x="2" y="0"/>
                    <a:pt x="6" y="1"/>
                  </a:cubicBezTo>
                  <a:cubicBezTo>
                    <a:pt x="10" y="2"/>
                    <a:pt x="15" y="4"/>
                    <a:pt x="20" y="7"/>
                  </a:cubicBezTo>
                  <a:cubicBezTo>
                    <a:pt x="25" y="11"/>
                    <a:pt x="29" y="15"/>
                    <a:pt x="31" y="18"/>
                  </a:cubicBezTo>
                  <a:cubicBezTo>
                    <a:pt x="33" y="21"/>
                    <a:pt x="34" y="24"/>
                    <a:pt x="34" y="24"/>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8">
              <a:extLst>
                <a:ext uri="{FF2B5EF4-FFF2-40B4-BE49-F238E27FC236}">
                  <a16:creationId xmlns:a16="http://schemas.microsoft.com/office/drawing/2014/main" id="{D23CDEBC-95D7-4795-AD5E-2D42BF3BB521}"/>
                </a:ext>
              </a:extLst>
            </p:cNvPr>
            <p:cNvSpPr>
              <a:spLocks/>
            </p:cNvSpPr>
            <p:nvPr/>
          </p:nvSpPr>
          <p:spPr bwMode="auto">
            <a:xfrm>
              <a:off x="3211" y="939"/>
              <a:ext cx="228" cy="329"/>
            </a:xfrm>
            <a:custGeom>
              <a:avLst/>
              <a:gdLst>
                <a:gd name="T0" fmla="*/ 11 w 96"/>
                <a:gd name="T1" fmla="*/ 104 h 139"/>
                <a:gd name="T2" fmla="*/ 13 w 96"/>
                <a:gd name="T3" fmla="*/ 57 h 139"/>
                <a:gd name="T4" fmla="*/ 1 w 96"/>
                <a:gd name="T5" fmla="*/ 9 h 139"/>
                <a:gd name="T6" fmla="*/ 2 w 96"/>
                <a:gd name="T7" fmla="*/ 2 h 139"/>
                <a:gd name="T8" fmla="*/ 9 w 96"/>
                <a:gd name="T9" fmla="*/ 2 h 139"/>
                <a:gd name="T10" fmla="*/ 28 w 96"/>
                <a:gd name="T11" fmla="*/ 47 h 139"/>
                <a:gd name="T12" fmla="*/ 57 w 96"/>
                <a:gd name="T13" fmla="*/ 32 h 139"/>
                <a:gd name="T14" fmla="*/ 67 w 96"/>
                <a:gd name="T15" fmla="*/ 45 h 139"/>
                <a:gd name="T16" fmla="*/ 67 w 96"/>
                <a:gd name="T17" fmla="*/ 54 h 139"/>
                <a:gd name="T18" fmla="*/ 84 w 96"/>
                <a:gd name="T19" fmla="*/ 57 h 139"/>
                <a:gd name="T20" fmla="*/ 85 w 96"/>
                <a:gd name="T21" fmla="*/ 69 h 139"/>
                <a:gd name="T22" fmla="*/ 93 w 96"/>
                <a:gd name="T23" fmla="*/ 76 h 139"/>
                <a:gd name="T24" fmla="*/ 93 w 96"/>
                <a:gd name="T25" fmla="*/ 91 h 139"/>
                <a:gd name="T26" fmla="*/ 83 w 96"/>
                <a:gd name="T27" fmla="*/ 96 h 139"/>
                <a:gd name="T28" fmla="*/ 80 w 96"/>
                <a:gd name="T29" fmla="*/ 123 h 139"/>
                <a:gd name="T30" fmla="*/ 65 w 96"/>
                <a:gd name="T31" fmla="*/ 139 h 139"/>
                <a:gd name="T32" fmla="*/ 11 w 96"/>
                <a:gd name="T33"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9">
                  <a:moveTo>
                    <a:pt x="11" y="104"/>
                  </a:moveTo>
                  <a:cubicBezTo>
                    <a:pt x="13" y="57"/>
                    <a:pt x="13" y="57"/>
                    <a:pt x="13" y="57"/>
                  </a:cubicBezTo>
                  <a:cubicBezTo>
                    <a:pt x="1" y="9"/>
                    <a:pt x="1" y="9"/>
                    <a:pt x="1" y="9"/>
                  </a:cubicBezTo>
                  <a:cubicBezTo>
                    <a:pt x="0" y="7"/>
                    <a:pt x="0" y="3"/>
                    <a:pt x="2" y="2"/>
                  </a:cubicBezTo>
                  <a:cubicBezTo>
                    <a:pt x="4" y="0"/>
                    <a:pt x="7" y="0"/>
                    <a:pt x="9" y="2"/>
                  </a:cubicBezTo>
                  <a:cubicBezTo>
                    <a:pt x="12" y="5"/>
                    <a:pt x="28" y="47"/>
                    <a:pt x="28" y="47"/>
                  </a:cubicBezTo>
                  <a:cubicBezTo>
                    <a:pt x="28" y="47"/>
                    <a:pt x="53" y="33"/>
                    <a:pt x="57" y="32"/>
                  </a:cubicBezTo>
                  <a:cubicBezTo>
                    <a:pt x="61" y="31"/>
                    <a:pt x="67" y="44"/>
                    <a:pt x="67" y="45"/>
                  </a:cubicBezTo>
                  <a:cubicBezTo>
                    <a:pt x="67" y="47"/>
                    <a:pt x="67" y="54"/>
                    <a:pt x="67" y="54"/>
                  </a:cubicBezTo>
                  <a:cubicBezTo>
                    <a:pt x="67" y="54"/>
                    <a:pt x="82" y="55"/>
                    <a:pt x="84" y="57"/>
                  </a:cubicBezTo>
                  <a:cubicBezTo>
                    <a:pt x="85" y="59"/>
                    <a:pt x="85" y="69"/>
                    <a:pt x="85" y="69"/>
                  </a:cubicBezTo>
                  <a:cubicBezTo>
                    <a:pt x="85" y="69"/>
                    <a:pt x="92" y="72"/>
                    <a:pt x="93" y="76"/>
                  </a:cubicBezTo>
                  <a:cubicBezTo>
                    <a:pt x="94" y="81"/>
                    <a:pt x="96" y="89"/>
                    <a:pt x="93" y="91"/>
                  </a:cubicBezTo>
                  <a:cubicBezTo>
                    <a:pt x="90" y="93"/>
                    <a:pt x="83" y="96"/>
                    <a:pt x="83" y="96"/>
                  </a:cubicBezTo>
                  <a:cubicBezTo>
                    <a:pt x="83" y="96"/>
                    <a:pt x="81" y="121"/>
                    <a:pt x="80" y="123"/>
                  </a:cubicBezTo>
                  <a:cubicBezTo>
                    <a:pt x="80" y="125"/>
                    <a:pt x="65" y="139"/>
                    <a:pt x="65" y="139"/>
                  </a:cubicBezTo>
                  <a:lnTo>
                    <a:pt x="11" y="104"/>
                  </a:lnTo>
                  <a:close/>
                </a:path>
              </a:pathLst>
            </a:custGeom>
            <a:solidFill>
              <a:srgbClr val="FF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0">
              <a:extLst>
                <a:ext uri="{FF2B5EF4-FFF2-40B4-BE49-F238E27FC236}">
                  <a16:creationId xmlns:a16="http://schemas.microsoft.com/office/drawing/2014/main" id="{D674E906-7320-4FF9-9A7E-3007E2F0E0B0}"/>
                </a:ext>
              </a:extLst>
            </p:cNvPr>
            <p:cNvSpPr>
              <a:spLocks/>
            </p:cNvSpPr>
            <p:nvPr/>
          </p:nvSpPr>
          <p:spPr bwMode="auto">
            <a:xfrm>
              <a:off x="3320" y="1064"/>
              <a:ext cx="50" cy="22"/>
            </a:xfrm>
            <a:custGeom>
              <a:avLst/>
              <a:gdLst>
                <a:gd name="T0" fmla="*/ 21 w 21"/>
                <a:gd name="T1" fmla="*/ 1 h 9"/>
                <a:gd name="T2" fmla="*/ 18 w 21"/>
                <a:gd name="T3" fmla="*/ 2 h 9"/>
                <a:gd name="T4" fmla="*/ 10 w 21"/>
                <a:gd name="T5" fmla="*/ 3 h 9"/>
                <a:gd name="T6" fmla="*/ 3 w 21"/>
                <a:gd name="T7" fmla="*/ 6 h 9"/>
                <a:gd name="T8" fmla="*/ 1 w 21"/>
                <a:gd name="T9" fmla="*/ 9 h 9"/>
                <a:gd name="T10" fmla="*/ 2 w 21"/>
                <a:gd name="T11" fmla="*/ 5 h 9"/>
                <a:gd name="T12" fmla="*/ 9 w 21"/>
                <a:gd name="T13" fmla="*/ 1 h 9"/>
                <a:gd name="T14" fmla="*/ 18 w 21"/>
                <a:gd name="T15" fmla="*/ 0 h 9"/>
                <a:gd name="T16" fmla="*/ 21 w 21"/>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21" y="1"/>
                  </a:moveTo>
                  <a:cubicBezTo>
                    <a:pt x="21" y="1"/>
                    <a:pt x="20" y="2"/>
                    <a:pt x="18" y="2"/>
                  </a:cubicBezTo>
                  <a:cubicBezTo>
                    <a:pt x="16" y="2"/>
                    <a:pt x="13" y="2"/>
                    <a:pt x="10" y="3"/>
                  </a:cubicBezTo>
                  <a:cubicBezTo>
                    <a:pt x="7" y="3"/>
                    <a:pt x="4" y="5"/>
                    <a:pt x="3" y="6"/>
                  </a:cubicBezTo>
                  <a:cubicBezTo>
                    <a:pt x="1" y="8"/>
                    <a:pt x="1" y="9"/>
                    <a:pt x="1" y="9"/>
                  </a:cubicBezTo>
                  <a:cubicBezTo>
                    <a:pt x="0" y="9"/>
                    <a:pt x="0" y="7"/>
                    <a:pt x="2" y="5"/>
                  </a:cubicBezTo>
                  <a:cubicBezTo>
                    <a:pt x="3" y="3"/>
                    <a:pt x="6" y="2"/>
                    <a:pt x="9" y="1"/>
                  </a:cubicBezTo>
                  <a:cubicBezTo>
                    <a:pt x="13" y="0"/>
                    <a:pt x="16" y="0"/>
                    <a:pt x="18" y="0"/>
                  </a:cubicBezTo>
                  <a:cubicBezTo>
                    <a:pt x="20" y="1"/>
                    <a:pt x="21" y="1"/>
                    <a:pt x="21" y="1"/>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1">
              <a:extLst>
                <a:ext uri="{FF2B5EF4-FFF2-40B4-BE49-F238E27FC236}">
                  <a16:creationId xmlns:a16="http://schemas.microsoft.com/office/drawing/2014/main" id="{3DE4E734-8156-4620-BEF2-8C46D9A469A6}"/>
                </a:ext>
              </a:extLst>
            </p:cNvPr>
            <p:cNvSpPr>
              <a:spLocks/>
            </p:cNvSpPr>
            <p:nvPr/>
          </p:nvSpPr>
          <p:spPr bwMode="auto">
            <a:xfrm>
              <a:off x="3341" y="1057"/>
              <a:ext cx="8" cy="12"/>
            </a:xfrm>
            <a:custGeom>
              <a:avLst/>
              <a:gdLst>
                <a:gd name="T0" fmla="*/ 0 w 3"/>
                <a:gd name="T1" fmla="*/ 5 h 5"/>
                <a:gd name="T2" fmla="*/ 0 w 3"/>
                <a:gd name="T3" fmla="*/ 2 h 5"/>
                <a:gd name="T4" fmla="*/ 2 w 3"/>
                <a:gd name="T5" fmla="*/ 0 h 5"/>
                <a:gd name="T6" fmla="*/ 2 w 3"/>
                <a:gd name="T7" fmla="*/ 3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4"/>
                    <a:pt x="0" y="3"/>
                    <a:pt x="0" y="2"/>
                  </a:cubicBezTo>
                  <a:cubicBezTo>
                    <a:pt x="1" y="1"/>
                    <a:pt x="2" y="0"/>
                    <a:pt x="2" y="0"/>
                  </a:cubicBezTo>
                  <a:cubicBezTo>
                    <a:pt x="3" y="0"/>
                    <a:pt x="3" y="1"/>
                    <a:pt x="2" y="3"/>
                  </a:cubicBezTo>
                  <a:cubicBezTo>
                    <a:pt x="2" y="4"/>
                    <a:pt x="1" y="5"/>
                    <a:pt x="0" y="5"/>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2">
              <a:extLst>
                <a:ext uri="{FF2B5EF4-FFF2-40B4-BE49-F238E27FC236}">
                  <a16:creationId xmlns:a16="http://schemas.microsoft.com/office/drawing/2014/main" id="{12035BF1-8FCD-4877-AC79-3F92E1C450C7}"/>
                </a:ext>
              </a:extLst>
            </p:cNvPr>
            <p:cNvSpPr>
              <a:spLocks/>
            </p:cNvSpPr>
            <p:nvPr/>
          </p:nvSpPr>
          <p:spPr bwMode="auto">
            <a:xfrm>
              <a:off x="3365" y="1100"/>
              <a:ext cx="50" cy="21"/>
            </a:xfrm>
            <a:custGeom>
              <a:avLst/>
              <a:gdLst>
                <a:gd name="T0" fmla="*/ 21 w 21"/>
                <a:gd name="T1" fmla="*/ 1 h 9"/>
                <a:gd name="T2" fmla="*/ 9 w 21"/>
                <a:gd name="T3" fmla="*/ 3 h 9"/>
                <a:gd name="T4" fmla="*/ 2 w 21"/>
                <a:gd name="T5" fmla="*/ 6 h 9"/>
                <a:gd name="T6" fmla="*/ 1 w 21"/>
                <a:gd name="T7" fmla="*/ 9 h 9"/>
                <a:gd name="T8" fmla="*/ 1 w 21"/>
                <a:gd name="T9" fmla="*/ 5 h 9"/>
                <a:gd name="T10" fmla="*/ 4 w 21"/>
                <a:gd name="T11" fmla="*/ 2 h 9"/>
                <a:gd name="T12" fmla="*/ 9 w 21"/>
                <a:gd name="T13" fmla="*/ 1 h 9"/>
                <a:gd name="T14" fmla="*/ 21 w 21"/>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
                  <a:moveTo>
                    <a:pt x="21" y="1"/>
                  </a:moveTo>
                  <a:cubicBezTo>
                    <a:pt x="21" y="2"/>
                    <a:pt x="16" y="2"/>
                    <a:pt x="9" y="3"/>
                  </a:cubicBezTo>
                  <a:cubicBezTo>
                    <a:pt x="6" y="3"/>
                    <a:pt x="3" y="4"/>
                    <a:pt x="2" y="6"/>
                  </a:cubicBezTo>
                  <a:cubicBezTo>
                    <a:pt x="1" y="8"/>
                    <a:pt x="2" y="9"/>
                    <a:pt x="1" y="9"/>
                  </a:cubicBezTo>
                  <a:cubicBezTo>
                    <a:pt x="1" y="9"/>
                    <a:pt x="0" y="8"/>
                    <a:pt x="1" y="5"/>
                  </a:cubicBezTo>
                  <a:cubicBezTo>
                    <a:pt x="2" y="4"/>
                    <a:pt x="3" y="3"/>
                    <a:pt x="4" y="2"/>
                  </a:cubicBezTo>
                  <a:cubicBezTo>
                    <a:pt x="5" y="1"/>
                    <a:pt x="7" y="1"/>
                    <a:pt x="9" y="1"/>
                  </a:cubicBezTo>
                  <a:cubicBezTo>
                    <a:pt x="15" y="0"/>
                    <a:pt x="21" y="1"/>
                    <a:pt x="21" y="1"/>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3">
              <a:extLst>
                <a:ext uri="{FF2B5EF4-FFF2-40B4-BE49-F238E27FC236}">
                  <a16:creationId xmlns:a16="http://schemas.microsoft.com/office/drawing/2014/main" id="{15CBB57C-FEE4-4F17-9A46-84B74DCB7EF5}"/>
                </a:ext>
              </a:extLst>
            </p:cNvPr>
            <p:cNvSpPr>
              <a:spLocks/>
            </p:cNvSpPr>
            <p:nvPr/>
          </p:nvSpPr>
          <p:spPr bwMode="auto">
            <a:xfrm>
              <a:off x="3406" y="1138"/>
              <a:ext cx="4" cy="31"/>
            </a:xfrm>
            <a:custGeom>
              <a:avLst/>
              <a:gdLst>
                <a:gd name="T0" fmla="*/ 1 w 2"/>
                <a:gd name="T1" fmla="*/ 0 h 13"/>
                <a:gd name="T2" fmla="*/ 2 w 2"/>
                <a:gd name="T3" fmla="*/ 6 h 13"/>
                <a:gd name="T4" fmla="*/ 1 w 2"/>
                <a:gd name="T5" fmla="*/ 13 h 13"/>
                <a:gd name="T6" fmla="*/ 0 w 2"/>
                <a:gd name="T7" fmla="*/ 6 h 13"/>
                <a:gd name="T8" fmla="*/ 1 w 2"/>
                <a:gd name="T9" fmla="*/ 0 h 13"/>
              </a:gdLst>
              <a:ahLst/>
              <a:cxnLst>
                <a:cxn ang="0">
                  <a:pos x="T0" y="T1"/>
                </a:cxn>
                <a:cxn ang="0">
                  <a:pos x="T2" y="T3"/>
                </a:cxn>
                <a:cxn ang="0">
                  <a:pos x="T4" y="T5"/>
                </a:cxn>
                <a:cxn ang="0">
                  <a:pos x="T6" y="T7"/>
                </a:cxn>
                <a:cxn ang="0">
                  <a:pos x="T8" y="T9"/>
                </a:cxn>
              </a:cxnLst>
              <a:rect l="0" t="0" r="r" b="b"/>
              <a:pathLst>
                <a:path w="2" h="13">
                  <a:moveTo>
                    <a:pt x="1" y="0"/>
                  </a:moveTo>
                  <a:cubicBezTo>
                    <a:pt x="2" y="0"/>
                    <a:pt x="2" y="3"/>
                    <a:pt x="2" y="6"/>
                  </a:cubicBezTo>
                  <a:cubicBezTo>
                    <a:pt x="2" y="10"/>
                    <a:pt x="1" y="13"/>
                    <a:pt x="1" y="13"/>
                  </a:cubicBezTo>
                  <a:cubicBezTo>
                    <a:pt x="0" y="13"/>
                    <a:pt x="0" y="10"/>
                    <a:pt x="0" y="6"/>
                  </a:cubicBezTo>
                  <a:cubicBezTo>
                    <a:pt x="0" y="2"/>
                    <a:pt x="1" y="0"/>
                    <a:pt x="1" y="0"/>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4">
              <a:extLst>
                <a:ext uri="{FF2B5EF4-FFF2-40B4-BE49-F238E27FC236}">
                  <a16:creationId xmlns:a16="http://schemas.microsoft.com/office/drawing/2014/main" id="{C52236F3-0002-4CE9-8D29-641D4C7E0356}"/>
                </a:ext>
              </a:extLst>
            </p:cNvPr>
            <p:cNvSpPr>
              <a:spLocks/>
            </p:cNvSpPr>
            <p:nvPr/>
          </p:nvSpPr>
          <p:spPr bwMode="auto">
            <a:xfrm>
              <a:off x="3448" y="1335"/>
              <a:ext cx="69" cy="57"/>
            </a:xfrm>
            <a:custGeom>
              <a:avLst/>
              <a:gdLst>
                <a:gd name="T0" fmla="*/ 0 w 29"/>
                <a:gd name="T1" fmla="*/ 24 h 24"/>
                <a:gd name="T2" fmla="*/ 3 w 29"/>
                <a:gd name="T3" fmla="*/ 12 h 24"/>
                <a:gd name="T4" fmla="*/ 9 w 29"/>
                <a:gd name="T5" fmla="*/ 11 h 24"/>
                <a:gd name="T6" fmla="*/ 14 w 29"/>
                <a:gd name="T7" fmla="*/ 15 h 24"/>
                <a:gd name="T8" fmla="*/ 17 w 29"/>
                <a:gd name="T9" fmla="*/ 4 h 24"/>
                <a:gd name="T10" fmla="*/ 23 w 29"/>
                <a:gd name="T11" fmla="*/ 3 h 24"/>
                <a:gd name="T12" fmla="*/ 29 w 29"/>
                <a:gd name="T13" fmla="*/ 17 h 24"/>
                <a:gd name="T14" fmla="*/ 0 w 2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4">
                  <a:moveTo>
                    <a:pt x="0" y="24"/>
                  </a:moveTo>
                  <a:cubicBezTo>
                    <a:pt x="3" y="12"/>
                    <a:pt x="3" y="12"/>
                    <a:pt x="3" y="12"/>
                  </a:cubicBezTo>
                  <a:cubicBezTo>
                    <a:pt x="4" y="10"/>
                    <a:pt x="7" y="9"/>
                    <a:pt x="9" y="11"/>
                  </a:cubicBezTo>
                  <a:cubicBezTo>
                    <a:pt x="14" y="15"/>
                    <a:pt x="14" y="15"/>
                    <a:pt x="14" y="15"/>
                  </a:cubicBezTo>
                  <a:cubicBezTo>
                    <a:pt x="17" y="4"/>
                    <a:pt x="17" y="4"/>
                    <a:pt x="17" y="4"/>
                  </a:cubicBezTo>
                  <a:cubicBezTo>
                    <a:pt x="17" y="1"/>
                    <a:pt x="21" y="0"/>
                    <a:pt x="23" y="3"/>
                  </a:cubicBezTo>
                  <a:cubicBezTo>
                    <a:pt x="29" y="17"/>
                    <a:pt x="29" y="17"/>
                    <a:pt x="29" y="17"/>
                  </a:cubicBez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5">
              <a:extLst>
                <a:ext uri="{FF2B5EF4-FFF2-40B4-BE49-F238E27FC236}">
                  <a16:creationId xmlns:a16="http://schemas.microsoft.com/office/drawing/2014/main" id="{0C0BB37A-83C0-417C-B0D5-555BFDC20A74}"/>
                </a:ext>
              </a:extLst>
            </p:cNvPr>
            <p:cNvSpPr>
              <a:spLocks/>
            </p:cNvSpPr>
            <p:nvPr/>
          </p:nvSpPr>
          <p:spPr bwMode="auto">
            <a:xfrm>
              <a:off x="3451" y="1387"/>
              <a:ext cx="69" cy="19"/>
            </a:xfrm>
            <a:custGeom>
              <a:avLst/>
              <a:gdLst>
                <a:gd name="T0" fmla="*/ 28 w 29"/>
                <a:gd name="T1" fmla="*/ 0 h 8"/>
                <a:gd name="T2" fmla="*/ 14 w 29"/>
                <a:gd name="T3" fmla="*/ 5 h 8"/>
                <a:gd name="T4" fmla="*/ 0 w 29"/>
                <a:gd name="T5" fmla="*/ 7 h 8"/>
                <a:gd name="T6" fmla="*/ 14 w 29"/>
                <a:gd name="T7" fmla="*/ 3 h 8"/>
                <a:gd name="T8" fmla="*/ 28 w 29"/>
                <a:gd name="T9" fmla="*/ 0 h 8"/>
              </a:gdLst>
              <a:ahLst/>
              <a:cxnLst>
                <a:cxn ang="0">
                  <a:pos x="T0" y="T1"/>
                </a:cxn>
                <a:cxn ang="0">
                  <a:pos x="T2" y="T3"/>
                </a:cxn>
                <a:cxn ang="0">
                  <a:pos x="T4" y="T5"/>
                </a:cxn>
                <a:cxn ang="0">
                  <a:pos x="T6" y="T7"/>
                </a:cxn>
                <a:cxn ang="0">
                  <a:pos x="T8" y="T9"/>
                </a:cxn>
              </a:cxnLst>
              <a:rect l="0" t="0" r="r" b="b"/>
              <a:pathLst>
                <a:path w="29" h="8">
                  <a:moveTo>
                    <a:pt x="28" y="0"/>
                  </a:moveTo>
                  <a:cubicBezTo>
                    <a:pt x="29" y="1"/>
                    <a:pt x="22" y="3"/>
                    <a:pt x="14" y="5"/>
                  </a:cubicBezTo>
                  <a:cubicBezTo>
                    <a:pt x="6" y="7"/>
                    <a:pt x="0" y="8"/>
                    <a:pt x="0" y="7"/>
                  </a:cubicBezTo>
                  <a:cubicBezTo>
                    <a:pt x="0" y="7"/>
                    <a:pt x="6" y="5"/>
                    <a:pt x="14" y="3"/>
                  </a:cubicBezTo>
                  <a:cubicBezTo>
                    <a:pt x="22" y="1"/>
                    <a:pt x="28"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6">
              <a:extLst>
                <a:ext uri="{FF2B5EF4-FFF2-40B4-BE49-F238E27FC236}">
                  <a16:creationId xmlns:a16="http://schemas.microsoft.com/office/drawing/2014/main" id="{E58EECD8-245D-423F-AB6A-A8661794CB72}"/>
                </a:ext>
              </a:extLst>
            </p:cNvPr>
            <p:cNvSpPr>
              <a:spLocks/>
            </p:cNvSpPr>
            <p:nvPr/>
          </p:nvSpPr>
          <p:spPr bwMode="auto">
            <a:xfrm>
              <a:off x="2928" y="1226"/>
              <a:ext cx="41" cy="349"/>
            </a:xfrm>
            <a:custGeom>
              <a:avLst/>
              <a:gdLst>
                <a:gd name="T0" fmla="*/ 11 w 17"/>
                <a:gd name="T1" fmla="*/ 0 h 147"/>
                <a:gd name="T2" fmla="*/ 7 w 17"/>
                <a:gd name="T3" fmla="*/ 4 h 147"/>
                <a:gd name="T4" fmla="*/ 2 w 17"/>
                <a:gd name="T5" fmla="*/ 20 h 147"/>
                <a:gd name="T6" fmla="*/ 1 w 17"/>
                <a:gd name="T7" fmla="*/ 44 h 147"/>
                <a:gd name="T8" fmla="*/ 3 w 17"/>
                <a:gd name="T9" fmla="*/ 73 h 147"/>
                <a:gd name="T10" fmla="*/ 12 w 17"/>
                <a:gd name="T11" fmla="*/ 126 h 147"/>
                <a:gd name="T12" fmla="*/ 15 w 17"/>
                <a:gd name="T13" fmla="*/ 142 h 147"/>
                <a:gd name="T14" fmla="*/ 16 w 17"/>
                <a:gd name="T15" fmla="*/ 146 h 147"/>
                <a:gd name="T16" fmla="*/ 17 w 17"/>
                <a:gd name="T17" fmla="*/ 147 h 147"/>
                <a:gd name="T18" fmla="*/ 16 w 17"/>
                <a:gd name="T19" fmla="*/ 146 h 147"/>
                <a:gd name="T20" fmla="*/ 15 w 17"/>
                <a:gd name="T21" fmla="*/ 142 h 147"/>
                <a:gd name="T22" fmla="*/ 11 w 17"/>
                <a:gd name="T23" fmla="*/ 126 h 147"/>
                <a:gd name="T24" fmla="*/ 2 w 17"/>
                <a:gd name="T25" fmla="*/ 73 h 147"/>
                <a:gd name="T26" fmla="*/ 0 w 17"/>
                <a:gd name="T27" fmla="*/ 44 h 147"/>
                <a:gd name="T28" fmla="*/ 1 w 17"/>
                <a:gd name="T29" fmla="*/ 19 h 147"/>
                <a:gd name="T30" fmla="*/ 7 w 17"/>
                <a:gd name="T31" fmla="*/ 4 h 147"/>
                <a:gd name="T32" fmla="*/ 11 w 17"/>
                <a:gd name="T3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47">
                  <a:moveTo>
                    <a:pt x="11" y="0"/>
                  </a:moveTo>
                  <a:cubicBezTo>
                    <a:pt x="11" y="0"/>
                    <a:pt x="9" y="1"/>
                    <a:pt x="7" y="4"/>
                  </a:cubicBezTo>
                  <a:cubicBezTo>
                    <a:pt x="5" y="8"/>
                    <a:pt x="3" y="13"/>
                    <a:pt x="2" y="20"/>
                  </a:cubicBezTo>
                  <a:cubicBezTo>
                    <a:pt x="0" y="26"/>
                    <a:pt x="0" y="34"/>
                    <a:pt x="1" y="44"/>
                  </a:cubicBezTo>
                  <a:cubicBezTo>
                    <a:pt x="1" y="53"/>
                    <a:pt x="2" y="63"/>
                    <a:pt x="3" y="73"/>
                  </a:cubicBezTo>
                  <a:cubicBezTo>
                    <a:pt x="5" y="94"/>
                    <a:pt x="9" y="112"/>
                    <a:pt x="12" y="126"/>
                  </a:cubicBezTo>
                  <a:cubicBezTo>
                    <a:pt x="13" y="132"/>
                    <a:pt x="14" y="138"/>
                    <a:pt x="15" y="142"/>
                  </a:cubicBezTo>
                  <a:cubicBezTo>
                    <a:pt x="16" y="143"/>
                    <a:pt x="16" y="145"/>
                    <a:pt x="16" y="146"/>
                  </a:cubicBezTo>
                  <a:cubicBezTo>
                    <a:pt x="16" y="147"/>
                    <a:pt x="17" y="147"/>
                    <a:pt x="17" y="147"/>
                  </a:cubicBezTo>
                  <a:cubicBezTo>
                    <a:pt x="17" y="147"/>
                    <a:pt x="16" y="147"/>
                    <a:pt x="16" y="146"/>
                  </a:cubicBezTo>
                  <a:cubicBezTo>
                    <a:pt x="16" y="145"/>
                    <a:pt x="15" y="143"/>
                    <a:pt x="15" y="142"/>
                  </a:cubicBezTo>
                  <a:cubicBezTo>
                    <a:pt x="14" y="138"/>
                    <a:pt x="13" y="133"/>
                    <a:pt x="11" y="126"/>
                  </a:cubicBezTo>
                  <a:cubicBezTo>
                    <a:pt x="8" y="113"/>
                    <a:pt x="5" y="94"/>
                    <a:pt x="2" y="73"/>
                  </a:cubicBezTo>
                  <a:cubicBezTo>
                    <a:pt x="1" y="63"/>
                    <a:pt x="1" y="53"/>
                    <a:pt x="0" y="44"/>
                  </a:cubicBezTo>
                  <a:cubicBezTo>
                    <a:pt x="0" y="34"/>
                    <a:pt x="0" y="26"/>
                    <a:pt x="1" y="19"/>
                  </a:cubicBezTo>
                  <a:cubicBezTo>
                    <a:pt x="2" y="13"/>
                    <a:pt x="5" y="7"/>
                    <a:pt x="7" y="4"/>
                  </a:cubicBezTo>
                  <a:cubicBezTo>
                    <a:pt x="9" y="1"/>
                    <a:pt x="11" y="0"/>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7">
              <a:extLst>
                <a:ext uri="{FF2B5EF4-FFF2-40B4-BE49-F238E27FC236}">
                  <a16:creationId xmlns:a16="http://schemas.microsoft.com/office/drawing/2014/main" id="{BFCFEBF9-E276-4489-97CD-E4D772C96247}"/>
                </a:ext>
              </a:extLst>
            </p:cNvPr>
            <p:cNvSpPr>
              <a:spLocks/>
            </p:cNvSpPr>
            <p:nvPr/>
          </p:nvSpPr>
          <p:spPr bwMode="auto">
            <a:xfrm>
              <a:off x="2954" y="1095"/>
              <a:ext cx="200" cy="131"/>
            </a:xfrm>
            <a:custGeom>
              <a:avLst/>
              <a:gdLst>
                <a:gd name="T0" fmla="*/ 84 w 84"/>
                <a:gd name="T1" fmla="*/ 0 h 55"/>
                <a:gd name="T2" fmla="*/ 83 w 84"/>
                <a:gd name="T3" fmla="*/ 1 h 55"/>
                <a:gd name="T4" fmla="*/ 80 w 84"/>
                <a:gd name="T5" fmla="*/ 2 h 55"/>
                <a:gd name="T6" fmla="*/ 71 w 84"/>
                <a:gd name="T7" fmla="*/ 7 h 55"/>
                <a:gd name="T8" fmla="*/ 41 w 84"/>
                <a:gd name="T9" fmla="*/ 26 h 55"/>
                <a:gd name="T10" fmla="*/ 12 w 84"/>
                <a:gd name="T11" fmla="*/ 46 h 55"/>
                <a:gd name="T12" fmla="*/ 3 w 84"/>
                <a:gd name="T13" fmla="*/ 53 h 55"/>
                <a:gd name="T14" fmla="*/ 0 w 84"/>
                <a:gd name="T15" fmla="*/ 54 h 55"/>
                <a:gd name="T16" fmla="*/ 0 w 84"/>
                <a:gd name="T17" fmla="*/ 55 h 55"/>
                <a:gd name="T18" fmla="*/ 0 w 84"/>
                <a:gd name="T19" fmla="*/ 54 h 55"/>
                <a:gd name="T20" fmla="*/ 3 w 84"/>
                <a:gd name="T21" fmla="*/ 52 h 55"/>
                <a:gd name="T22" fmla="*/ 11 w 84"/>
                <a:gd name="T23" fmla="*/ 46 h 55"/>
                <a:gd name="T24" fmla="*/ 40 w 84"/>
                <a:gd name="T25" fmla="*/ 25 h 55"/>
                <a:gd name="T26" fmla="*/ 70 w 84"/>
                <a:gd name="T27" fmla="*/ 6 h 55"/>
                <a:gd name="T28" fmla="*/ 80 w 84"/>
                <a:gd name="T29" fmla="*/ 2 h 55"/>
                <a:gd name="T30" fmla="*/ 83 w 84"/>
                <a:gd name="T31" fmla="*/ 1 h 55"/>
                <a:gd name="T32" fmla="*/ 84 w 8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55">
                  <a:moveTo>
                    <a:pt x="84" y="0"/>
                  </a:moveTo>
                  <a:cubicBezTo>
                    <a:pt x="84" y="0"/>
                    <a:pt x="83" y="1"/>
                    <a:pt x="83" y="1"/>
                  </a:cubicBezTo>
                  <a:cubicBezTo>
                    <a:pt x="82" y="1"/>
                    <a:pt x="81" y="2"/>
                    <a:pt x="80" y="2"/>
                  </a:cubicBezTo>
                  <a:cubicBezTo>
                    <a:pt x="78" y="3"/>
                    <a:pt x="75" y="5"/>
                    <a:pt x="71" y="7"/>
                  </a:cubicBezTo>
                  <a:cubicBezTo>
                    <a:pt x="63" y="11"/>
                    <a:pt x="52" y="18"/>
                    <a:pt x="41" y="26"/>
                  </a:cubicBezTo>
                  <a:cubicBezTo>
                    <a:pt x="29" y="34"/>
                    <a:pt x="19" y="41"/>
                    <a:pt x="12" y="46"/>
                  </a:cubicBezTo>
                  <a:cubicBezTo>
                    <a:pt x="8" y="49"/>
                    <a:pt x="5" y="51"/>
                    <a:pt x="3" y="53"/>
                  </a:cubicBezTo>
                  <a:cubicBezTo>
                    <a:pt x="2" y="53"/>
                    <a:pt x="1" y="54"/>
                    <a:pt x="0" y="54"/>
                  </a:cubicBezTo>
                  <a:cubicBezTo>
                    <a:pt x="0" y="55"/>
                    <a:pt x="0" y="55"/>
                    <a:pt x="0" y="55"/>
                  </a:cubicBezTo>
                  <a:cubicBezTo>
                    <a:pt x="0" y="55"/>
                    <a:pt x="0" y="54"/>
                    <a:pt x="0" y="54"/>
                  </a:cubicBezTo>
                  <a:cubicBezTo>
                    <a:pt x="1" y="53"/>
                    <a:pt x="2" y="53"/>
                    <a:pt x="3" y="52"/>
                  </a:cubicBezTo>
                  <a:cubicBezTo>
                    <a:pt x="5" y="50"/>
                    <a:pt x="8" y="48"/>
                    <a:pt x="11" y="46"/>
                  </a:cubicBezTo>
                  <a:cubicBezTo>
                    <a:pt x="19" y="40"/>
                    <a:pt x="29" y="33"/>
                    <a:pt x="40" y="25"/>
                  </a:cubicBezTo>
                  <a:cubicBezTo>
                    <a:pt x="52" y="17"/>
                    <a:pt x="62" y="11"/>
                    <a:pt x="70" y="6"/>
                  </a:cubicBezTo>
                  <a:cubicBezTo>
                    <a:pt x="74" y="4"/>
                    <a:pt x="78" y="3"/>
                    <a:pt x="80" y="2"/>
                  </a:cubicBezTo>
                  <a:cubicBezTo>
                    <a:pt x="81" y="1"/>
                    <a:pt x="82" y="1"/>
                    <a:pt x="83" y="1"/>
                  </a:cubicBezTo>
                  <a:cubicBezTo>
                    <a:pt x="83" y="0"/>
                    <a:pt x="84" y="0"/>
                    <a:pt x="8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8">
              <a:extLst>
                <a:ext uri="{FF2B5EF4-FFF2-40B4-BE49-F238E27FC236}">
                  <a16:creationId xmlns:a16="http://schemas.microsoft.com/office/drawing/2014/main" id="{D428C13E-FB7D-421C-A4DE-DB4201E037B4}"/>
                </a:ext>
              </a:extLst>
            </p:cNvPr>
            <p:cNvSpPr>
              <a:spLocks/>
            </p:cNvSpPr>
            <p:nvPr/>
          </p:nvSpPr>
          <p:spPr bwMode="auto">
            <a:xfrm>
              <a:off x="3429" y="1081"/>
              <a:ext cx="178" cy="76"/>
            </a:xfrm>
            <a:custGeom>
              <a:avLst/>
              <a:gdLst>
                <a:gd name="T0" fmla="*/ 75 w 75"/>
                <a:gd name="T1" fmla="*/ 32 h 32"/>
                <a:gd name="T2" fmla="*/ 74 w 75"/>
                <a:gd name="T3" fmla="*/ 32 h 32"/>
                <a:gd name="T4" fmla="*/ 72 w 75"/>
                <a:gd name="T5" fmla="*/ 30 h 32"/>
                <a:gd name="T6" fmla="*/ 65 w 75"/>
                <a:gd name="T7" fmla="*/ 25 h 32"/>
                <a:gd name="T8" fmla="*/ 39 w 75"/>
                <a:gd name="T9" fmla="*/ 12 h 32"/>
                <a:gd name="T10" fmla="*/ 12 w 75"/>
                <a:gd name="T11" fmla="*/ 3 h 32"/>
                <a:gd name="T12" fmla="*/ 3 w 75"/>
                <a:gd name="T13" fmla="*/ 1 h 32"/>
                <a:gd name="T14" fmla="*/ 1 w 75"/>
                <a:gd name="T15" fmla="*/ 0 h 32"/>
                <a:gd name="T16" fmla="*/ 0 w 75"/>
                <a:gd name="T17" fmla="*/ 0 h 32"/>
                <a:gd name="T18" fmla="*/ 1 w 75"/>
                <a:gd name="T19" fmla="*/ 0 h 32"/>
                <a:gd name="T20" fmla="*/ 3 w 75"/>
                <a:gd name="T21" fmla="*/ 0 h 32"/>
                <a:gd name="T22" fmla="*/ 12 w 75"/>
                <a:gd name="T23" fmla="*/ 2 h 32"/>
                <a:gd name="T24" fmla="*/ 40 w 75"/>
                <a:gd name="T25" fmla="*/ 11 h 32"/>
                <a:gd name="T26" fmla="*/ 65 w 75"/>
                <a:gd name="T27" fmla="*/ 25 h 32"/>
                <a:gd name="T28" fmla="*/ 75 w 75"/>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32">
                  <a:moveTo>
                    <a:pt x="75" y="32"/>
                  </a:moveTo>
                  <a:cubicBezTo>
                    <a:pt x="74" y="32"/>
                    <a:pt x="74" y="32"/>
                    <a:pt x="74" y="32"/>
                  </a:cubicBezTo>
                  <a:cubicBezTo>
                    <a:pt x="73" y="31"/>
                    <a:pt x="73" y="31"/>
                    <a:pt x="72" y="30"/>
                  </a:cubicBezTo>
                  <a:cubicBezTo>
                    <a:pt x="70" y="29"/>
                    <a:pt x="68" y="27"/>
                    <a:pt x="65" y="25"/>
                  </a:cubicBezTo>
                  <a:cubicBezTo>
                    <a:pt x="59" y="21"/>
                    <a:pt x="50" y="16"/>
                    <a:pt x="39" y="12"/>
                  </a:cubicBezTo>
                  <a:cubicBezTo>
                    <a:pt x="29" y="8"/>
                    <a:pt x="19" y="5"/>
                    <a:pt x="12" y="3"/>
                  </a:cubicBezTo>
                  <a:cubicBezTo>
                    <a:pt x="8" y="2"/>
                    <a:pt x="5" y="1"/>
                    <a:pt x="3" y="1"/>
                  </a:cubicBezTo>
                  <a:cubicBezTo>
                    <a:pt x="3" y="0"/>
                    <a:pt x="2" y="0"/>
                    <a:pt x="1" y="0"/>
                  </a:cubicBezTo>
                  <a:cubicBezTo>
                    <a:pt x="1" y="0"/>
                    <a:pt x="0" y="0"/>
                    <a:pt x="0" y="0"/>
                  </a:cubicBezTo>
                  <a:cubicBezTo>
                    <a:pt x="0" y="0"/>
                    <a:pt x="1" y="0"/>
                    <a:pt x="1" y="0"/>
                  </a:cubicBezTo>
                  <a:cubicBezTo>
                    <a:pt x="2" y="0"/>
                    <a:pt x="3" y="0"/>
                    <a:pt x="3" y="0"/>
                  </a:cubicBezTo>
                  <a:cubicBezTo>
                    <a:pt x="6" y="1"/>
                    <a:pt x="8" y="1"/>
                    <a:pt x="12" y="2"/>
                  </a:cubicBezTo>
                  <a:cubicBezTo>
                    <a:pt x="19" y="4"/>
                    <a:pt x="29" y="7"/>
                    <a:pt x="40" y="11"/>
                  </a:cubicBezTo>
                  <a:cubicBezTo>
                    <a:pt x="50" y="15"/>
                    <a:pt x="59" y="20"/>
                    <a:pt x="65" y="25"/>
                  </a:cubicBezTo>
                  <a:cubicBezTo>
                    <a:pt x="71" y="29"/>
                    <a:pt x="75" y="32"/>
                    <a:pt x="75"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9">
              <a:extLst>
                <a:ext uri="{FF2B5EF4-FFF2-40B4-BE49-F238E27FC236}">
                  <a16:creationId xmlns:a16="http://schemas.microsoft.com/office/drawing/2014/main" id="{BC532C13-2CB8-4777-BA27-8CF279A79033}"/>
                </a:ext>
              </a:extLst>
            </p:cNvPr>
            <p:cNvSpPr>
              <a:spLocks/>
            </p:cNvSpPr>
            <p:nvPr/>
          </p:nvSpPr>
          <p:spPr bwMode="auto">
            <a:xfrm>
              <a:off x="3118" y="1800"/>
              <a:ext cx="38" cy="83"/>
            </a:xfrm>
            <a:custGeom>
              <a:avLst/>
              <a:gdLst>
                <a:gd name="T0" fmla="*/ 16 w 16"/>
                <a:gd name="T1" fmla="*/ 35 h 35"/>
                <a:gd name="T2" fmla="*/ 14 w 16"/>
                <a:gd name="T3" fmla="*/ 34 h 35"/>
                <a:gd name="T4" fmla="*/ 10 w 16"/>
                <a:gd name="T5" fmla="*/ 32 h 35"/>
                <a:gd name="T6" fmla="*/ 2 w 16"/>
                <a:gd name="T7" fmla="*/ 20 h 35"/>
                <a:gd name="T8" fmla="*/ 3 w 16"/>
                <a:gd name="T9" fmla="*/ 6 h 35"/>
                <a:gd name="T10" fmla="*/ 6 w 16"/>
                <a:gd name="T11" fmla="*/ 2 h 35"/>
                <a:gd name="T12" fmla="*/ 7 w 16"/>
                <a:gd name="T13" fmla="*/ 0 h 35"/>
                <a:gd name="T14" fmla="*/ 4 w 16"/>
                <a:gd name="T15" fmla="*/ 6 h 35"/>
                <a:gd name="T16" fmla="*/ 2 w 16"/>
                <a:gd name="T17" fmla="*/ 20 h 35"/>
                <a:gd name="T18" fmla="*/ 11 w 16"/>
                <a:gd name="T19" fmla="*/ 32 h 35"/>
                <a:gd name="T20" fmla="*/ 16 w 16"/>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6" y="35"/>
                  </a:moveTo>
                  <a:cubicBezTo>
                    <a:pt x="16" y="35"/>
                    <a:pt x="15" y="35"/>
                    <a:pt x="14" y="34"/>
                  </a:cubicBezTo>
                  <a:cubicBezTo>
                    <a:pt x="13" y="34"/>
                    <a:pt x="12" y="33"/>
                    <a:pt x="10" y="32"/>
                  </a:cubicBezTo>
                  <a:cubicBezTo>
                    <a:pt x="7" y="30"/>
                    <a:pt x="3" y="26"/>
                    <a:pt x="2" y="20"/>
                  </a:cubicBezTo>
                  <a:cubicBezTo>
                    <a:pt x="0" y="14"/>
                    <a:pt x="2" y="9"/>
                    <a:pt x="3" y="6"/>
                  </a:cubicBezTo>
                  <a:cubicBezTo>
                    <a:pt x="4" y="4"/>
                    <a:pt x="5" y="3"/>
                    <a:pt x="6" y="2"/>
                  </a:cubicBezTo>
                  <a:cubicBezTo>
                    <a:pt x="6" y="1"/>
                    <a:pt x="7" y="0"/>
                    <a:pt x="7" y="0"/>
                  </a:cubicBezTo>
                  <a:cubicBezTo>
                    <a:pt x="7" y="1"/>
                    <a:pt x="5" y="2"/>
                    <a:pt x="4" y="6"/>
                  </a:cubicBezTo>
                  <a:cubicBezTo>
                    <a:pt x="2" y="9"/>
                    <a:pt x="1" y="14"/>
                    <a:pt x="2" y="20"/>
                  </a:cubicBezTo>
                  <a:cubicBezTo>
                    <a:pt x="4" y="26"/>
                    <a:pt x="8" y="29"/>
                    <a:pt x="11" y="32"/>
                  </a:cubicBezTo>
                  <a:cubicBezTo>
                    <a:pt x="14" y="34"/>
                    <a:pt x="16" y="35"/>
                    <a:pt x="1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0">
              <a:extLst>
                <a:ext uri="{FF2B5EF4-FFF2-40B4-BE49-F238E27FC236}">
                  <a16:creationId xmlns:a16="http://schemas.microsoft.com/office/drawing/2014/main" id="{C0B1AE4F-3B79-41BF-A4C8-C4D6662DE06B}"/>
                </a:ext>
              </a:extLst>
            </p:cNvPr>
            <p:cNvSpPr>
              <a:spLocks/>
            </p:cNvSpPr>
            <p:nvPr/>
          </p:nvSpPr>
          <p:spPr bwMode="auto">
            <a:xfrm>
              <a:off x="3125" y="1779"/>
              <a:ext cx="7" cy="26"/>
            </a:xfrm>
            <a:custGeom>
              <a:avLst/>
              <a:gdLst>
                <a:gd name="T0" fmla="*/ 0 w 3"/>
                <a:gd name="T1" fmla="*/ 0 h 11"/>
                <a:gd name="T2" fmla="*/ 2 w 3"/>
                <a:gd name="T3" fmla="*/ 5 h 11"/>
                <a:gd name="T4" fmla="*/ 3 w 3"/>
                <a:gd name="T5" fmla="*/ 11 h 11"/>
                <a:gd name="T6" fmla="*/ 1 w 3"/>
                <a:gd name="T7" fmla="*/ 6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0"/>
                    <a:pt x="1" y="3"/>
                    <a:pt x="2" y="5"/>
                  </a:cubicBezTo>
                  <a:cubicBezTo>
                    <a:pt x="3" y="8"/>
                    <a:pt x="3" y="11"/>
                    <a:pt x="3" y="11"/>
                  </a:cubicBezTo>
                  <a:cubicBezTo>
                    <a:pt x="3" y="11"/>
                    <a:pt x="2" y="8"/>
                    <a:pt x="1" y="6"/>
                  </a:cubicBezTo>
                  <a:cubicBezTo>
                    <a:pt x="0" y="3"/>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4">
              <a:extLst>
                <a:ext uri="{FF2B5EF4-FFF2-40B4-BE49-F238E27FC236}">
                  <a16:creationId xmlns:a16="http://schemas.microsoft.com/office/drawing/2014/main" id="{E44CC511-EA75-462F-BBDA-D4A283BBF8B5}"/>
                </a:ext>
              </a:extLst>
            </p:cNvPr>
            <p:cNvSpPr>
              <a:spLocks/>
            </p:cNvSpPr>
            <p:nvPr/>
          </p:nvSpPr>
          <p:spPr bwMode="auto">
            <a:xfrm>
              <a:off x="3501" y="1905"/>
              <a:ext cx="14" cy="244"/>
            </a:xfrm>
            <a:custGeom>
              <a:avLst/>
              <a:gdLst>
                <a:gd name="T0" fmla="*/ 1 w 6"/>
                <a:gd name="T1" fmla="*/ 0 h 103"/>
                <a:gd name="T2" fmla="*/ 2 w 6"/>
                <a:gd name="T3" fmla="*/ 4 h 103"/>
                <a:gd name="T4" fmla="*/ 3 w 6"/>
                <a:gd name="T5" fmla="*/ 15 h 103"/>
                <a:gd name="T6" fmla="*/ 6 w 6"/>
                <a:gd name="T7" fmla="*/ 52 h 103"/>
                <a:gd name="T8" fmla="*/ 6 w 6"/>
                <a:gd name="T9" fmla="*/ 88 h 103"/>
                <a:gd name="T10" fmla="*/ 6 w 6"/>
                <a:gd name="T11" fmla="*/ 99 h 103"/>
                <a:gd name="T12" fmla="*/ 5 w 6"/>
                <a:gd name="T13" fmla="*/ 103 h 103"/>
                <a:gd name="T14" fmla="*/ 5 w 6"/>
                <a:gd name="T15" fmla="*/ 88 h 103"/>
                <a:gd name="T16" fmla="*/ 4 w 6"/>
                <a:gd name="T17" fmla="*/ 52 h 103"/>
                <a:gd name="T18" fmla="*/ 2 w 6"/>
                <a:gd name="T19" fmla="*/ 15 h 103"/>
                <a:gd name="T20" fmla="*/ 1 w 6"/>
                <a:gd name="T2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3">
                  <a:moveTo>
                    <a:pt x="1" y="0"/>
                  </a:moveTo>
                  <a:cubicBezTo>
                    <a:pt x="1" y="0"/>
                    <a:pt x="1" y="2"/>
                    <a:pt x="2" y="4"/>
                  </a:cubicBezTo>
                  <a:cubicBezTo>
                    <a:pt x="2" y="7"/>
                    <a:pt x="2" y="11"/>
                    <a:pt x="3" y="15"/>
                  </a:cubicBezTo>
                  <a:cubicBezTo>
                    <a:pt x="4" y="25"/>
                    <a:pt x="5" y="37"/>
                    <a:pt x="6" y="52"/>
                  </a:cubicBezTo>
                  <a:cubicBezTo>
                    <a:pt x="6" y="66"/>
                    <a:pt x="6" y="79"/>
                    <a:pt x="6" y="88"/>
                  </a:cubicBezTo>
                  <a:cubicBezTo>
                    <a:pt x="6" y="93"/>
                    <a:pt x="6" y="96"/>
                    <a:pt x="6" y="99"/>
                  </a:cubicBezTo>
                  <a:cubicBezTo>
                    <a:pt x="6" y="102"/>
                    <a:pt x="5" y="103"/>
                    <a:pt x="5" y="103"/>
                  </a:cubicBezTo>
                  <a:cubicBezTo>
                    <a:pt x="5" y="103"/>
                    <a:pt x="5" y="97"/>
                    <a:pt x="5" y="88"/>
                  </a:cubicBezTo>
                  <a:cubicBezTo>
                    <a:pt x="5" y="79"/>
                    <a:pt x="4" y="66"/>
                    <a:pt x="4" y="52"/>
                  </a:cubicBezTo>
                  <a:cubicBezTo>
                    <a:pt x="3" y="38"/>
                    <a:pt x="2" y="25"/>
                    <a:pt x="2" y="15"/>
                  </a:cubicBezTo>
                  <a:cubicBezTo>
                    <a:pt x="1" y="6"/>
                    <a:pt x="0" y="0"/>
                    <a:pt x="1" y="0"/>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5">
              <a:extLst>
                <a:ext uri="{FF2B5EF4-FFF2-40B4-BE49-F238E27FC236}">
                  <a16:creationId xmlns:a16="http://schemas.microsoft.com/office/drawing/2014/main" id="{9FB097C9-EC49-492C-AA4D-5D399C4B31C5}"/>
                </a:ext>
              </a:extLst>
            </p:cNvPr>
            <p:cNvSpPr>
              <a:spLocks/>
            </p:cNvSpPr>
            <p:nvPr/>
          </p:nvSpPr>
          <p:spPr bwMode="auto">
            <a:xfrm>
              <a:off x="3427" y="1921"/>
              <a:ext cx="36" cy="36"/>
            </a:xfrm>
            <a:custGeom>
              <a:avLst/>
              <a:gdLst>
                <a:gd name="T0" fmla="*/ 5 w 15"/>
                <a:gd name="T1" fmla="*/ 2 h 15"/>
                <a:gd name="T2" fmla="*/ 2 w 15"/>
                <a:gd name="T3" fmla="*/ 6 h 15"/>
                <a:gd name="T4" fmla="*/ 4 w 15"/>
                <a:gd name="T5" fmla="*/ 11 h 15"/>
                <a:gd name="T6" fmla="*/ 10 w 15"/>
                <a:gd name="T7" fmla="*/ 12 h 15"/>
                <a:gd name="T8" fmla="*/ 13 w 15"/>
                <a:gd name="T9" fmla="*/ 7 h 15"/>
                <a:gd name="T10" fmla="*/ 10 w 15"/>
                <a:gd name="T11" fmla="*/ 3 h 15"/>
                <a:gd name="T12" fmla="*/ 5 w 15"/>
                <a:gd name="T13" fmla="*/ 2 h 15"/>
                <a:gd name="T14" fmla="*/ 6 w 15"/>
                <a:gd name="T15" fmla="*/ 1 h 15"/>
                <a:gd name="T16" fmla="*/ 11 w 15"/>
                <a:gd name="T17" fmla="*/ 1 h 15"/>
                <a:gd name="T18" fmla="*/ 15 w 15"/>
                <a:gd name="T19" fmla="*/ 7 h 15"/>
                <a:gd name="T20" fmla="*/ 11 w 15"/>
                <a:gd name="T21" fmla="*/ 14 h 15"/>
                <a:gd name="T22" fmla="*/ 2 w 15"/>
                <a:gd name="T23" fmla="*/ 12 h 15"/>
                <a:gd name="T24" fmla="*/ 1 w 15"/>
                <a:gd name="T25" fmla="*/ 6 h 15"/>
                <a:gd name="T26" fmla="*/ 3 w 15"/>
                <a:gd name="T27" fmla="*/ 2 h 15"/>
                <a:gd name="T28" fmla="*/ 5 w 15"/>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5">
                  <a:moveTo>
                    <a:pt x="5" y="2"/>
                  </a:moveTo>
                  <a:cubicBezTo>
                    <a:pt x="5" y="2"/>
                    <a:pt x="3" y="3"/>
                    <a:pt x="2" y="6"/>
                  </a:cubicBezTo>
                  <a:cubicBezTo>
                    <a:pt x="2" y="8"/>
                    <a:pt x="2" y="10"/>
                    <a:pt x="4" y="11"/>
                  </a:cubicBezTo>
                  <a:cubicBezTo>
                    <a:pt x="5" y="12"/>
                    <a:pt x="8" y="13"/>
                    <a:pt x="10" y="12"/>
                  </a:cubicBezTo>
                  <a:cubicBezTo>
                    <a:pt x="12" y="11"/>
                    <a:pt x="13" y="9"/>
                    <a:pt x="13" y="7"/>
                  </a:cubicBezTo>
                  <a:cubicBezTo>
                    <a:pt x="13" y="5"/>
                    <a:pt x="11" y="3"/>
                    <a:pt x="10" y="3"/>
                  </a:cubicBezTo>
                  <a:cubicBezTo>
                    <a:pt x="7" y="1"/>
                    <a:pt x="5" y="2"/>
                    <a:pt x="5" y="2"/>
                  </a:cubicBezTo>
                  <a:cubicBezTo>
                    <a:pt x="5" y="2"/>
                    <a:pt x="5" y="1"/>
                    <a:pt x="6" y="1"/>
                  </a:cubicBezTo>
                  <a:cubicBezTo>
                    <a:pt x="7" y="1"/>
                    <a:pt x="9" y="0"/>
                    <a:pt x="11" y="1"/>
                  </a:cubicBezTo>
                  <a:cubicBezTo>
                    <a:pt x="13" y="2"/>
                    <a:pt x="15" y="4"/>
                    <a:pt x="15" y="7"/>
                  </a:cubicBezTo>
                  <a:cubicBezTo>
                    <a:pt x="15" y="10"/>
                    <a:pt x="14" y="13"/>
                    <a:pt x="11" y="14"/>
                  </a:cubicBezTo>
                  <a:cubicBezTo>
                    <a:pt x="7" y="15"/>
                    <a:pt x="4" y="14"/>
                    <a:pt x="2" y="12"/>
                  </a:cubicBezTo>
                  <a:cubicBezTo>
                    <a:pt x="0" y="11"/>
                    <a:pt x="0" y="8"/>
                    <a:pt x="1" y="6"/>
                  </a:cubicBezTo>
                  <a:cubicBezTo>
                    <a:pt x="1" y="4"/>
                    <a:pt x="2" y="3"/>
                    <a:pt x="3" y="2"/>
                  </a:cubicBezTo>
                  <a:cubicBezTo>
                    <a:pt x="4" y="2"/>
                    <a:pt x="5" y="2"/>
                    <a:pt x="5" y="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6">
              <a:extLst>
                <a:ext uri="{FF2B5EF4-FFF2-40B4-BE49-F238E27FC236}">
                  <a16:creationId xmlns:a16="http://schemas.microsoft.com/office/drawing/2014/main" id="{A95528C6-1947-4654-A3C6-5CE96C1A72A1}"/>
                </a:ext>
              </a:extLst>
            </p:cNvPr>
            <p:cNvSpPr>
              <a:spLocks/>
            </p:cNvSpPr>
            <p:nvPr/>
          </p:nvSpPr>
          <p:spPr bwMode="auto">
            <a:xfrm>
              <a:off x="3135" y="1907"/>
              <a:ext cx="157" cy="128"/>
            </a:xfrm>
            <a:custGeom>
              <a:avLst/>
              <a:gdLst>
                <a:gd name="T0" fmla="*/ 64 w 66"/>
                <a:gd name="T1" fmla="*/ 0 h 54"/>
                <a:gd name="T2" fmla="*/ 65 w 66"/>
                <a:gd name="T3" fmla="*/ 4 h 54"/>
                <a:gd name="T4" fmla="*/ 65 w 66"/>
                <a:gd name="T5" fmla="*/ 15 h 54"/>
                <a:gd name="T6" fmla="*/ 61 w 66"/>
                <a:gd name="T7" fmla="*/ 31 h 54"/>
                <a:gd name="T8" fmla="*/ 48 w 66"/>
                <a:gd name="T9" fmla="*/ 46 h 54"/>
                <a:gd name="T10" fmla="*/ 29 w 66"/>
                <a:gd name="T11" fmla="*/ 53 h 54"/>
                <a:gd name="T12" fmla="*/ 13 w 66"/>
                <a:gd name="T13" fmla="*/ 52 h 54"/>
                <a:gd name="T14" fmla="*/ 3 w 66"/>
                <a:gd name="T15" fmla="*/ 49 h 54"/>
                <a:gd name="T16" fmla="*/ 0 w 66"/>
                <a:gd name="T17" fmla="*/ 46 h 54"/>
                <a:gd name="T18" fmla="*/ 14 w 66"/>
                <a:gd name="T19" fmla="*/ 51 h 54"/>
                <a:gd name="T20" fmla="*/ 47 w 66"/>
                <a:gd name="T21" fmla="*/ 44 h 54"/>
                <a:gd name="T22" fmla="*/ 64 w 66"/>
                <a:gd name="T23" fmla="*/ 15 h 54"/>
                <a:gd name="T24" fmla="*/ 64 w 66"/>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4">
                  <a:moveTo>
                    <a:pt x="64" y="0"/>
                  </a:moveTo>
                  <a:cubicBezTo>
                    <a:pt x="64" y="0"/>
                    <a:pt x="64" y="2"/>
                    <a:pt x="65" y="4"/>
                  </a:cubicBezTo>
                  <a:cubicBezTo>
                    <a:pt x="65" y="7"/>
                    <a:pt x="66" y="11"/>
                    <a:pt x="65" y="15"/>
                  </a:cubicBezTo>
                  <a:cubicBezTo>
                    <a:pt x="65" y="20"/>
                    <a:pt x="63" y="25"/>
                    <a:pt x="61" y="31"/>
                  </a:cubicBezTo>
                  <a:cubicBezTo>
                    <a:pt x="58" y="36"/>
                    <a:pt x="54" y="42"/>
                    <a:pt x="48" y="46"/>
                  </a:cubicBezTo>
                  <a:cubicBezTo>
                    <a:pt x="42" y="50"/>
                    <a:pt x="35" y="52"/>
                    <a:pt x="29" y="53"/>
                  </a:cubicBezTo>
                  <a:cubicBezTo>
                    <a:pt x="23" y="54"/>
                    <a:pt x="18" y="54"/>
                    <a:pt x="13" y="52"/>
                  </a:cubicBezTo>
                  <a:cubicBezTo>
                    <a:pt x="9" y="51"/>
                    <a:pt x="5" y="50"/>
                    <a:pt x="3" y="49"/>
                  </a:cubicBezTo>
                  <a:cubicBezTo>
                    <a:pt x="1" y="47"/>
                    <a:pt x="0" y="46"/>
                    <a:pt x="0" y="46"/>
                  </a:cubicBezTo>
                  <a:cubicBezTo>
                    <a:pt x="0" y="46"/>
                    <a:pt x="5" y="49"/>
                    <a:pt x="14" y="51"/>
                  </a:cubicBezTo>
                  <a:cubicBezTo>
                    <a:pt x="22" y="53"/>
                    <a:pt x="35" y="52"/>
                    <a:pt x="47" y="44"/>
                  </a:cubicBezTo>
                  <a:cubicBezTo>
                    <a:pt x="58" y="36"/>
                    <a:pt x="63" y="24"/>
                    <a:pt x="64" y="15"/>
                  </a:cubicBezTo>
                  <a:cubicBezTo>
                    <a:pt x="65" y="6"/>
                    <a:pt x="63" y="0"/>
                    <a:pt x="64" y="0"/>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7">
              <a:extLst>
                <a:ext uri="{FF2B5EF4-FFF2-40B4-BE49-F238E27FC236}">
                  <a16:creationId xmlns:a16="http://schemas.microsoft.com/office/drawing/2014/main" id="{E6C85169-31A7-48E3-96F4-F4DC23A00ECB}"/>
                </a:ext>
              </a:extLst>
            </p:cNvPr>
            <p:cNvSpPr>
              <a:spLocks/>
            </p:cNvSpPr>
            <p:nvPr/>
          </p:nvSpPr>
          <p:spPr bwMode="auto">
            <a:xfrm>
              <a:off x="3581" y="1907"/>
              <a:ext cx="79" cy="86"/>
            </a:xfrm>
            <a:custGeom>
              <a:avLst/>
              <a:gdLst>
                <a:gd name="T0" fmla="*/ 33 w 33"/>
                <a:gd name="T1" fmla="*/ 35 h 36"/>
                <a:gd name="T2" fmla="*/ 25 w 33"/>
                <a:gd name="T3" fmla="*/ 35 h 36"/>
                <a:gd name="T4" fmla="*/ 9 w 33"/>
                <a:gd name="T5" fmla="*/ 24 h 36"/>
                <a:gd name="T6" fmla="*/ 1 w 33"/>
                <a:gd name="T7" fmla="*/ 8 h 36"/>
                <a:gd name="T8" fmla="*/ 1 w 33"/>
                <a:gd name="T9" fmla="*/ 0 h 36"/>
                <a:gd name="T10" fmla="*/ 2 w 33"/>
                <a:gd name="T11" fmla="*/ 7 h 36"/>
                <a:gd name="T12" fmla="*/ 11 w 33"/>
                <a:gd name="T13" fmla="*/ 23 h 36"/>
                <a:gd name="T14" fmla="*/ 26 w 33"/>
                <a:gd name="T15" fmla="*/ 33 h 36"/>
                <a:gd name="T16" fmla="*/ 33 w 33"/>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33" y="35"/>
                  </a:moveTo>
                  <a:cubicBezTo>
                    <a:pt x="33" y="36"/>
                    <a:pt x="30" y="36"/>
                    <a:pt x="25" y="35"/>
                  </a:cubicBezTo>
                  <a:cubicBezTo>
                    <a:pt x="20" y="33"/>
                    <a:pt x="14" y="30"/>
                    <a:pt x="9" y="24"/>
                  </a:cubicBezTo>
                  <a:cubicBezTo>
                    <a:pt x="4" y="19"/>
                    <a:pt x="2" y="13"/>
                    <a:pt x="1" y="8"/>
                  </a:cubicBezTo>
                  <a:cubicBezTo>
                    <a:pt x="0" y="3"/>
                    <a:pt x="0" y="0"/>
                    <a:pt x="1" y="0"/>
                  </a:cubicBezTo>
                  <a:cubicBezTo>
                    <a:pt x="1" y="0"/>
                    <a:pt x="1" y="3"/>
                    <a:pt x="2" y="7"/>
                  </a:cubicBezTo>
                  <a:cubicBezTo>
                    <a:pt x="3" y="12"/>
                    <a:pt x="6" y="18"/>
                    <a:pt x="11" y="23"/>
                  </a:cubicBezTo>
                  <a:cubicBezTo>
                    <a:pt x="16" y="28"/>
                    <a:pt x="21" y="32"/>
                    <a:pt x="26" y="33"/>
                  </a:cubicBezTo>
                  <a:cubicBezTo>
                    <a:pt x="30" y="35"/>
                    <a:pt x="33" y="35"/>
                    <a:pt x="33" y="35"/>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8">
              <a:extLst>
                <a:ext uri="{FF2B5EF4-FFF2-40B4-BE49-F238E27FC236}">
                  <a16:creationId xmlns:a16="http://schemas.microsoft.com/office/drawing/2014/main" id="{CA268E98-652D-465F-8396-C04AD9406EDF}"/>
                </a:ext>
              </a:extLst>
            </p:cNvPr>
            <p:cNvSpPr>
              <a:spLocks/>
            </p:cNvSpPr>
            <p:nvPr/>
          </p:nvSpPr>
          <p:spPr bwMode="auto">
            <a:xfrm>
              <a:off x="3652" y="2897"/>
              <a:ext cx="122" cy="55"/>
            </a:xfrm>
            <a:custGeom>
              <a:avLst/>
              <a:gdLst>
                <a:gd name="T0" fmla="*/ 50 w 51"/>
                <a:gd name="T1" fmla="*/ 12 h 23"/>
                <a:gd name="T2" fmla="*/ 43 w 51"/>
                <a:gd name="T3" fmla="*/ 18 h 23"/>
                <a:gd name="T4" fmla="*/ 34 w 51"/>
                <a:gd name="T5" fmla="*/ 22 h 23"/>
                <a:gd name="T6" fmla="*/ 22 w 51"/>
                <a:gd name="T7" fmla="*/ 22 h 23"/>
                <a:gd name="T8" fmla="*/ 5 w 51"/>
                <a:gd name="T9" fmla="*/ 8 h 23"/>
                <a:gd name="T10" fmla="*/ 0 w 51"/>
                <a:gd name="T11" fmla="*/ 0 h 23"/>
                <a:gd name="T12" fmla="*/ 6 w 51"/>
                <a:gd name="T13" fmla="*/ 7 h 23"/>
                <a:gd name="T14" fmla="*/ 23 w 51"/>
                <a:gd name="T15" fmla="*/ 20 h 23"/>
                <a:gd name="T16" fmla="*/ 43 w 51"/>
                <a:gd name="T17" fmla="*/ 17 h 23"/>
                <a:gd name="T18" fmla="*/ 50 w 51"/>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3">
                  <a:moveTo>
                    <a:pt x="50" y="12"/>
                  </a:moveTo>
                  <a:cubicBezTo>
                    <a:pt x="51" y="13"/>
                    <a:pt x="48" y="15"/>
                    <a:pt x="43" y="18"/>
                  </a:cubicBezTo>
                  <a:cubicBezTo>
                    <a:pt x="41" y="20"/>
                    <a:pt x="38" y="21"/>
                    <a:pt x="34" y="22"/>
                  </a:cubicBezTo>
                  <a:cubicBezTo>
                    <a:pt x="31" y="23"/>
                    <a:pt x="26" y="23"/>
                    <a:pt x="22" y="22"/>
                  </a:cubicBezTo>
                  <a:cubicBezTo>
                    <a:pt x="13" y="19"/>
                    <a:pt x="8" y="13"/>
                    <a:pt x="5" y="8"/>
                  </a:cubicBezTo>
                  <a:cubicBezTo>
                    <a:pt x="2" y="4"/>
                    <a:pt x="0" y="1"/>
                    <a:pt x="0" y="0"/>
                  </a:cubicBezTo>
                  <a:cubicBezTo>
                    <a:pt x="0" y="0"/>
                    <a:pt x="3" y="3"/>
                    <a:pt x="6" y="7"/>
                  </a:cubicBezTo>
                  <a:cubicBezTo>
                    <a:pt x="10" y="11"/>
                    <a:pt x="15" y="17"/>
                    <a:pt x="23" y="20"/>
                  </a:cubicBezTo>
                  <a:cubicBezTo>
                    <a:pt x="30" y="22"/>
                    <a:pt x="38" y="19"/>
                    <a:pt x="43" y="17"/>
                  </a:cubicBezTo>
                  <a:cubicBezTo>
                    <a:pt x="47" y="14"/>
                    <a:pt x="50" y="12"/>
                    <a:pt x="50" y="1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9">
              <a:extLst>
                <a:ext uri="{FF2B5EF4-FFF2-40B4-BE49-F238E27FC236}">
                  <a16:creationId xmlns:a16="http://schemas.microsoft.com/office/drawing/2014/main" id="{08FB040F-51C4-4278-80F0-A653D2EF8740}"/>
                </a:ext>
              </a:extLst>
            </p:cNvPr>
            <p:cNvSpPr>
              <a:spLocks/>
            </p:cNvSpPr>
            <p:nvPr/>
          </p:nvSpPr>
          <p:spPr bwMode="auto">
            <a:xfrm>
              <a:off x="3643" y="2902"/>
              <a:ext cx="57" cy="81"/>
            </a:xfrm>
            <a:custGeom>
              <a:avLst/>
              <a:gdLst>
                <a:gd name="T0" fmla="*/ 24 w 24"/>
                <a:gd name="T1" fmla="*/ 34 h 34"/>
                <a:gd name="T2" fmla="*/ 11 w 24"/>
                <a:gd name="T3" fmla="*/ 18 h 34"/>
                <a:gd name="T4" fmla="*/ 0 w 24"/>
                <a:gd name="T5" fmla="*/ 1 h 34"/>
                <a:gd name="T6" fmla="*/ 13 w 24"/>
                <a:gd name="T7" fmla="*/ 17 h 34"/>
                <a:gd name="T8" fmla="*/ 24 w 24"/>
                <a:gd name="T9" fmla="*/ 34 h 34"/>
              </a:gdLst>
              <a:ahLst/>
              <a:cxnLst>
                <a:cxn ang="0">
                  <a:pos x="T0" y="T1"/>
                </a:cxn>
                <a:cxn ang="0">
                  <a:pos x="T2" y="T3"/>
                </a:cxn>
                <a:cxn ang="0">
                  <a:pos x="T4" y="T5"/>
                </a:cxn>
                <a:cxn ang="0">
                  <a:pos x="T6" y="T7"/>
                </a:cxn>
                <a:cxn ang="0">
                  <a:pos x="T8" y="T9"/>
                </a:cxn>
              </a:cxnLst>
              <a:rect l="0" t="0" r="r" b="b"/>
              <a:pathLst>
                <a:path w="24" h="34">
                  <a:moveTo>
                    <a:pt x="24" y="34"/>
                  </a:moveTo>
                  <a:cubicBezTo>
                    <a:pt x="23" y="34"/>
                    <a:pt x="18" y="27"/>
                    <a:pt x="11" y="18"/>
                  </a:cubicBezTo>
                  <a:cubicBezTo>
                    <a:pt x="5" y="9"/>
                    <a:pt x="0" y="1"/>
                    <a:pt x="0" y="1"/>
                  </a:cubicBezTo>
                  <a:cubicBezTo>
                    <a:pt x="1" y="0"/>
                    <a:pt x="6" y="8"/>
                    <a:pt x="13" y="17"/>
                  </a:cubicBezTo>
                  <a:cubicBezTo>
                    <a:pt x="19" y="26"/>
                    <a:pt x="24" y="33"/>
                    <a:pt x="24" y="34"/>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0">
              <a:extLst>
                <a:ext uri="{FF2B5EF4-FFF2-40B4-BE49-F238E27FC236}">
                  <a16:creationId xmlns:a16="http://schemas.microsoft.com/office/drawing/2014/main" id="{267DB50D-E214-4182-907E-78A6FBB36310}"/>
                </a:ext>
              </a:extLst>
            </p:cNvPr>
            <p:cNvSpPr>
              <a:spLocks/>
            </p:cNvSpPr>
            <p:nvPr/>
          </p:nvSpPr>
          <p:spPr bwMode="auto">
            <a:xfrm>
              <a:off x="3201" y="2187"/>
              <a:ext cx="12" cy="26"/>
            </a:xfrm>
            <a:custGeom>
              <a:avLst/>
              <a:gdLst>
                <a:gd name="T0" fmla="*/ 5 w 5"/>
                <a:gd name="T1" fmla="*/ 11 h 11"/>
                <a:gd name="T2" fmla="*/ 2 w 5"/>
                <a:gd name="T3" fmla="*/ 6 h 11"/>
                <a:gd name="T4" fmla="*/ 0 w 5"/>
                <a:gd name="T5" fmla="*/ 0 h 11"/>
                <a:gd name="T6" fmla="*/ 4 w 5"/>
                <a:gd name="T7" fmla="*/ 5 h 11"/>
                <a:gd name="T8" fmla="*/ 5 w 5"/>
                <a:gd name="T9" fmla="*/ 11 h 11"/>
              </a:gdLst>
              <a:ahLst/>
              <a:cxnLst>
                <a:cxn ang="0">
                  <a:pos x="T0" y="T1"/>
                </a:cxn>
                <a:cxn ang="0">
                  <a:pos x="T2" y="T3"/>
                </a:cxn>
                <a:cxn ang="0">
                  <a:pos x="T4" y="T5"/>
                </a:cxn>
                <a:cxn ang="0">
                  <a:pos x="T6" y="T7"/>
                </a:cxn>
                <a:cxn ang="0">
                  <a:pos x="T8" y="T9"/>
                </a:cxn>
              </a:cxnLst>
              <a:rect l="0" t="0" r="r" b="b"/>
              <a:pathLst>
                <a:path w="5" h="11">
                  <a:moveTo>
                    <a:pt x="5" y="11"/>
                  </a:moveTo>
                  <a:cubicBezTo>
                    <a:pt x="4" y="11"/>
                    <a:pt x="3" y="9"/>
                    <a:pt x="2" y="6"/>
                  </a:cubicBezTo>
                  <a:cubicBezTo>
                    <a:pt x="0" y="3"/>
                    <a:pt x="0" y="0"/>
                    <a:pt x="0" y="0"/>
                  </a:cubicBezTo>
                  <a:cubicBezTo>
                    <a:pt x="1" y="0"/>
                    <a:pt x="2" y="2"/>
                    <a:pt x="4" y="5"/>
                  </a:cubicBezTo>
                  <a:cubicBezTo>
                    <a:pt x="5" y="8"/>
                    <a:pt x="5" y="11"/>
                    <a:pt x="5"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131">
              <a:extLst>
                <a:ext uri="{FF2B5EF4-FFF2-40B4-BE49-F238E27FC236}">
                  <a16:creationId xmlns:a16="http://schemas.microsoft.com/office/drawing/2014/main" id="{EA251702-7F39-42B5-9305-EB43E241DD5A}"/>
                </a:ext>
              </a:extLst>
            </p:cNvPr>
            <p:cNvSpPr>
              <a:spLocks noChangeArrowheads="1"/>
            </p:cNvSpPr>
            <p:nvPr/>
          </p:nvSpPr>
          <p:spPr bwMode="auto">
            <a:xfrm>
              <a:off x="3394" y="2218"/>
              <a:ext cx="4" cy="21"/>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2">
              <a:extLst>
                <a:ext uri="{FF2B5EF4-FFF2-40B4-BE49-F238E27FC236}">
                  <a16:creationId xmlns:a16="http://schemas.microsoft.com/office/drawing/2014/main" id="{670780AC-89C3-4F9D-BD92-CDCD540CF367}"/>
                </a:ext>
              </a:extLst>
            </p:cNvPr>
            <p:cNvSpPr>
              <a:spLocks/>
            </p:cNvSpPr>
            <p:nvPr/>
          </p:nvSpPr>
          <p:spPr bwMode="auto">
            <a:xfrm>
              <a:off x="3318" y="2313"/>
              <a:ext cx="4" cy="26"/>
            </a:xfrm>
            <a:custGeom>
              <a:avLst/>
              <a:gdLst>
                <a:gd name="T0" fmla="*/ 1 w 2"/>
                <a:gd name="T1" fmla="*/ 11 h 11"/>
                <a:gd name="T2" fmla="*/ 0 w 2"/>
                <a:gd name="T3" fmla="*/ 6 h 11"/>
                <a:gd name="T4" fmla="*/ 1 w 2"/>
                <a:gd name="T5" fmla="*/ 0 h 11"/>
                <a:gd name="T6" fmla="*/ 2 w 2"/>
                <a:gd name="T7" fmla="*/ 5 h 11"/>
                <a:gd name="T8" fmla="*/ 1 w 2"/>
                <a:gd name="T9" fmla="*/ 11 h 11"/>
              </a:gdLst>
              <a:ahLst/>
              <a:cxnLst>
                <a:cxn ang="0">
                  <a:pos x="T0" y="T1"/>
                </a:cxn>
                <a:cxn ang="0">
                  <a:pos x="T2" y="T3"/>
                </a:cxn>
                <a:cxn ang="0">
                  <a:pos x="T4" y="T5"/>
                </a:cxn>
                <a:cxn ang="0">
                  <a:pos x="T6" y="T7"/>
                </a:cxn>
                <a:cxn ang="0">
                  <a:pos x="T8" y="T9"/>
                </a:cxn>
              </a:cxnLst>
              <a:rect l="0" t="0" r="r" b="b"/>
              <a:pathLst>
                <a:path w="2" h="11">
                  <a:moveTo>
                    <a:pt x="1" y="11"/>
                  </a:moveTo>
                  <a:cubicBezTo>
                    <a:pt x="1" y="11"/>
                    <a:pt x="0" y="9"/>
                    <a:pt x="0" y="6"/>
                  </a:cubicBezTo>
                  <a:cubicBezTo>
                    <a:pt x="0" y="2"/>
                    <a:pt x="0" y="0"/>
                    <a:pt x="1" y="0"/>
                  </a:cubicBezTo>
                  <a:cubicBezTo>
                    <a:pt x="1" y="0"/>
                    <a:pt x="2" y="2"/>
                    <a:pt x="2" y="5"/>
                  </a:cubicBezTo>
                  <a:cubicBezTo>
                    <a:pt x="2" y="8"/>
                    <a:pt x="2" y="11"/>
                    <a:pt x="1"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3">
              <a:extLst>
                <a:ext uri="{FF2B5EF4-FFF2-40B4-BE49-F238E27FC236}">
                  <a16:creationId xmlns:a16="http://schemas.microsoft.com/office/drawing/2014/main" id="{B0EB08FB-3A0A-483D-BC05-E75119E2F012}"/>
                </a:ext>
              </a:extLst>
            </p:cNvPr>
            <p:cNvSpPr>
              <a:spLocks/>
            </p:cNvSpPr>
            <p:nvPr/>
          </p:nvSpPr>
          <p:spPr bwMode="auto">
            <a:xfrm>
              <a:off x="3163" y="2399"/>
              <a:ext cx="22" cy="14"/>
            </a:xfrm>
            <a:custGeom>
              <a:avLst/>
              <a:gdLst>
                <a:gd name="T0" fmla="*/ 8 w 9"/>
                <a:gd name="T1" fmla="*/ 6 h 6"/>
                <a:gd name="T2" fmla="*/ 4 w 9"/>
                <a:gd name="T3" fmla="*/ 3 h 6"/>
                <a:gd name="T4" fmla="*/ 0 w 9"/>
                <a:gd name="T5" fmla="*/ 0 h 6"/>
                <a:gd name="T6" fmla="*/ 5 w 9"/>
                <a:gd name="T7" fmla="*/ 2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8" y="6"/>
                    <a:pt x="6" y="5"/>
                    <a:pt x="4" y="3"/>
                  </a:cubicBezTo>
                  <a:cubicBezTo>
                    <a:pt x="2" y="2"/>
                    <a:pt x="0" y="1"/>
                    <a:pt x="0" y="0"/>
                  </a:cubicBezTo>
                  <a:cubicBezTo>
                    <a:pt x="0" y="0"/>
                    <a:pt x="3" y="0"/>
                    <a:pt x="5" y="2"/>
                  </a:cubicBezTo>
                  <a:cubicBezTo>
                    <a:pt x="8" y="3"/>
                    <a:pt x="9" y="6"/>
                    <a:pt x="8"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4">
              <a:extLst>
                <a:ext uri="{FF2B5EF4-FFF2-40B4-BE49-F238E27FC236}">
                  <a16:creationId xmlns:a16="http://schemas.microsoft.com/office/drawing/2014/main" id="{E73A3453-8A8D-49CB-ADC9-3DB2D19E564B}"/>
                </a:ext>
              </a:extLst>
            </p:cNvPr>
            <p:cNvSpPr>
              <a:spLocks/>
            </p:cNvSpPr>
            <p:nvPr/>
          </p:nvSpPr>
          <p:spPr bwMode="auto">
            <a:xfrm>
              <a:off x="3425" y="2489"/>
              <a:ext cx="14" cy="16"/>
            </a:xfrm>
            <a:custGeom>
              <a:avLst/>
              <a:gdLst>
                <a:gd name="T0" fmla="*/ 1 w 6"/>
                <a:gd name="T1" fmla="*/ 7 h 7"/>
                <a:gd name="T2" fmla="*/ 2 w 6"/>
                <a:gd name="T3" fmla="*/ 3 h 7"/>
                <a:gd name="T4" fmla="*/ 5 w 6"/>
                <a:gd name="T5" fmla="*/ 0 h 7"/>
                <a:gd name="T6" fmla="*/ 4 w 6"/>
                <a:gd name="T7" fmla="*/ 4 h 7"/>
                <a:gd name="T8" fmla="*/ 1 w 6"/>
                <a:gd name="T9" fmla="*/ 7 h 7"/>
              </a:gdLst>
              <a:ahLst/>
              <a:cxnLst>
                <a:cxn ang="0">
                  <a:pos x="T0" y="T1"/>
                </a:cxn>
                <a:cxn ang="0">
                  <a:pos x="T2" y="T3"/>
                </a:cxn>
                <a:cxn ang="0">
                  <a:pos x="T4" y="T5"/>
                </a:cxn>
                <a:cxn ang="0">
                  <a:pos x="T6" y="T7"/>
                </a:cxn>
                <a:cxn ang="0">
                  <a:pos x="T8" y="T9"/>
                </a:cxn>
              </a:cxnLst>
              <a:rect l="0" t="0" r="r" b="b"/>
              <a:pathLst>
                <a:path w="6" h="7">
                  <a:moveTo>
                    <a:pt x="1" y="7"/>
                  </a:moveTo>
                  <a:cubicBezTo>
                    <a:pt x="0" y="7"/>
                    <a:pt x="1" y="5"/>
                    <a:pt x="2" y="3"/>
                  </a:cubicBezTo>
                  <a:cubicBezTo>
                    <a:pt x="3" y="1"/>
                    <a:pt x="5" y="0"/>
                    <a:pt x="5" y="0"/>
                  </a:cubicBezTo>
                  <a:cubicBezTo>
                    <a:pt x="6" y="1"/>
                    <a:pt x="5" y="2"/>
                    <a:pt x="4" y="4"/>
                  </a:cubicBezTo>
                  <a:cubicBezTo>
                    <a:pt x="3" y="6"/>
                    <a:pt x="1" y="7"/>
                    <a:pt x="1"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35">
              <a:extLst>
                <a:ext uri="{FF2B5EF4-FFF2-40B4-BE49-F238E27FC236}">
                  <a16:creationId xmlns:a16="http://schemas.microsoft.com/office/drawing/2014/main" id="{3BDF8FE9-D5C9-4A6A-BF27-B21F73319356}"/>
                </a:ext>
              </a:extLst>
            </p:cNvPr>
            <p:cNvSpPr>
              <a:spLocks noChangeArrowheads="1"/>
            </p:cNvSpPr>
            <p:nvPr/>
          </p:nvSpPr>
          <p:spPr bwMode="auto">
            <a:xfrm>
              <a:off x="3273" y="2496"/>
              <a:ext cx="4" cy="36"/>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6">
              <a:extLst>
                <a:ext uri="{FF2B5EF4-FFF2-40B4-BE49-F238E27FC236}">
                  <a16:creationId xmlns:a16="http://schemas.microsoft.com/office/drawing/2014/main" id="{B0F3E417-2141-4E4A-9F09-DC9626914966}"/>
                </a:ext>
              </a:extLst>
            </p:cNvPr>
            <p:cNvSpPr>
              <a:spLocks/>
            </p:cNvSpPr>
            <p:nvPr/>
          </p:nvSpPr>
          <p:spPr bwMode="auto">
            <a:xfrm>
              <a:off x="3206" y="2624"/>
              <a:ext cx="21" cy="14"/>
            </a:xfrm>
            <a:custGeom>
              <a:avLst/>
              <a:gdLst>
                <a:gd name="T0" fmla="*/ 9 w 9"/>
                <a:gd name="T1" fmla="*/ 6 h 6"/>
                <a:gd name="T2" fmla="*/ 4 w 9"/>
                <a:gd name="T3" fmla="*/ 4 h 6"/>
                <a:gd name="T4" fmla="*/ 1 w 9"/>
                <a:gd name="T5" fmla="*/ 0 h 6"/>
                <a:gd name="T6" fmla="*/ 5 w 9"/>
                <a:gd name="T7" fmla="*/ 2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cubicBezTo>
                    <a:pt x="9" y="6"/>
                    <a:pt x="6" y="5"/>
                    <a:pt x="4" y="4"/>
                  </a:cubicBezTo>
                  <a:cubicBezTo>
                    <a:pt x="2" y="2"/>
                    <a:pt x="0" y="1"/>
                    <a:pt x="1" y="0"/>
                  </a:cubicBezTo>
                  <a:cubicBezTo>
                    <a:pt x="1" y="0"/>
                    <a:pt x="3" y="1"/>
                    <a:pt x="5" y="2"/>
                  </a:cubicBezTo>
                  <a:cubicBezTo>
                    <a:pt x="8" y="4"/>
                    <a:pt x="9" y="6"/>
                    <a:pt x="9"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7">
              <a:extLst>
                <a:ext uri="{FF2B5EF4-FFF2-40B4-BE49-F238E27FC236}">
                  <a16:creationId xmlns:a16="http://schemas.microsoft.com/office/drawing/2014/main" id="{F9C43D40-A83C-4B21-9302-DE2E9DCB0437}"/>
                </a:ext>
              </a:extLst>
            </p:cNvPr>
            <p:cNvSpPr>
              <a:spLocks/>
            </p:cNvSpPr>
            <p:nvPr/>
          </p:nvSpPr>
          <p:spPr bwMode="auto">
            <a:xfrm>
              <a:off x="3363" y="2674"/>
              <a:ext cx="16" cy="9"/>
            </a:xfrm>
            <a:custGeom>
              <a:avLst/>
              <a:gdLst>
                <a:gd name="T0" fmla="*/ 7 w 7"/>
                <a:gd name="T1" fmla="*/ 1 h 4"/>
                <a:gd name="T2" fmla="*/ 4 w 7"/>
                <a:gd name="T3" fmla="*/ 3 h 4"/>
                <a:gd name="T4" fmla="*/ 0 w 7"/>
                <a:gd name="T5" fmla="*/ 4 h 4"/>
                <a:gd name="T6" fmla="*/ 3 w 7"/>
                <a:gd name="T7" fmla="*/ 1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cubicBezTo>
                    <a:pt x="7" y="1"/>
                    <a:pt x="6" y="2"/>
                    <a:pt x="4" y="3"/>
                  </a:cubicBezTo>
                  <a:cubicBezTo>
                    <a:pt x="2" y="4"/>
                    <a:pt x="1" y="4"/>
                    <a:pt x="0" y="4"/>
                  </a:cubicBezTo>
                  <a:cubicBezTo>
                    <a:pt x="0" y="3"/>
                    <a:pt x="1" y="2"/>
                    <a:pt x="3" y="1"/>
                  </a:cubicBezTo>
                  <a:cubicBezTo>
                    <a:pt x="5" y="0"/>
                    <a:pt x="7" y="0"/>
                    <a:pt x="7"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8">
              <a:extLst>
                <a:ext uri="{FF2B5EF4-FFF2-40B4-BE49-F238E27FC236}">
                  <a16:creationId xmlns:a16="http://schemas.microsoft.com/office/drawing/2014/main" id="{3B824944-46EF-4F1C-B8FE-F95252AA1C82}"/>
                </a:ext>
              </a:extLst>
            </p:cNvPr>
            <p:cNvSpPr>
              <a:spLocks/>
            </p:cNvSpPr>
            <p:nvPr/>
          </p:nvSpPr>
          <p:spPr bwMode="auto">
            <a:xfrm>
              <a:off x="3258" y="2814"/>
              <a:ext cx="19" cy="36"/>
            </a:xfrm>
            <a:custGeom>
              <a:avLst/>
              <a:gdLst>
                <a:gd name="T0" fmla="*/ 7 w 8"/>
                <a:gd name="T1" fmla="*/ 15 h 15"/>
                <a:gd name="T2" fmla="*/ 3 w 8"/>
                <a:gd name="T3" fmla="*/ 8 h 15"/>
                <a:gd name="T4" fmla="*/ 0 w 8"/>
                <a:gd name="T5" fmla="*/ 0 h 15"/>
                <a:gd name="T6" fmla="*/ 5 w 8"/>
                <a:gd name="T7" fmla="*/ 7 h 15"/>
                <a:gd name="T8" fmla="*/ 7 w 8"/>
                <a:gd name="T9" fmla="*/ 15 h 15"/>
              </a:gdLst>
              <a:ahLst/>
              <a:cxnLst>
                <a:cxn ang="0">
                  <a:pos x="T0" y="T1"/>
                </a:cxn>
                <a:cxn ang="0">
                  <a:pos x="T2" y="T3"/>
                </a:cxn>
                <a:cxn ang="0">
                  <a:pos x="T4" y="T5"/>
                </a:cxn>
                <a:cxn ang="0">
                  <a:pos x="T6" y="T7"/>
                </a:cxn>
                <a:cxn ang="0">
                  <a:pos x="T8" y="T9"/>
                </a:cxn>
              </a:cxnLst>
              <a:rect l="0" t="0" r="r" b="b"/>
              <a:pathLst>
                <a:path w="8" h="15">
                  <a:moveTo>
                    <a:pt x="7" y="15"/>
                  </a:moveTo>
                  <a:cubicBezTo>
                    <a:pt x="7" y="15"/>
                    <a:pt x="5" y="12"/>
                    <a:pt x="3" y="8"/>
                  </a:cubicBezTo>
                  <a:cubicBezTo>
                    <a:pt x="1" y="4"/>
                    <a:pt x="0" y="0"/>
                    <a:pt x="0" y="0"/>
                  </a:cubicBezTo>
                  <a:cubicBezTo>
                    <a:pt x="1" y="0"/>
                    <a:pt x="3" y="3"/>
                    <a:pt x="5" y="7"/>
                  </a:cubicBezTo>
                  <a:cubicBezTo>
                    <a:pt x="7" y="11"/>
                    <a:pt x="8" y="14"/>
                    <a:pt x="7" y="1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9">
              <a:extLst>
                <a:ext uri="{FF2B5EF4-FFF2-40B4-BE49-F238E27FC236}">
                  <a16:creationId xmlns:a16="http://schemas.microsoft.com/office/drawing/2014/main" id="{33D47C80-CE0A-4D87-949D-69152D84EA0A}"/>
                </a:ext>
              </a:extLst>
            </p:cNvPr>
            <p:cNvSpPr>
              <a:spLocks/>
            </p:cNvSpPr>
            <p:nvPr/>
          </p:nvSpPr>
          <p:spPr bwMode="auto">
            <a:xfrm>
              <a:off x="3444" y="2807"/>
              <a:ext cx="16" cy="26"/>
            </a:xfrm>
            <a:custGeom>
              <a:avLst/>
              <a:gdLst>
                <a:gd name="T0" fmla="*/ 0 w 7"/>
                <a:gd name="T1" fmla="*/ 11 h 11"/>
                <a:gd name="T2" fmla="*/ 2 w 7"/>
                <a:gd name="T3" fmla="*/ 5 h 11"/>
                <a:gd name="T4" fmla="*/ 6 w 7"/>
                <a:gd name="T5" fmla="*/ 0 h 11"/>
                <a:gd name="T6" fmla="*/ 4 w 7"/>
                <a:gd name="T7" fmla="*/ 6 h 11"/>
                <a:gd name="T8" fmla="*/ 0 w 7"/>
                <a:gd name="T9" fmla="*/ 11 h 11"/>
              </a:gdLst>
              <a:ahLst/>
              <a:cxnLst>
                <a:cxn ang="0">
                  <a:pos x="T0" y="T1"/>
                </a:cxn>
                <a:cxn ang="0">
                  <a:pos x="T2" y="T3"/>
                </a:cxn>
                <a:cxn ang="0">
                  <a:pos x="T4" y="T5"/>
                </a:cxn>
                <a:cxn ang="0">
                  <a:pos x="T6" y="T7"/>
                </a:cxn>
                <a:cxn ang="0">
                  <a:pos x="T8" y="T9"/>
                </a:cxn>
              </a:cxnLst>
              <a:rect l="0" t="0" r="r" b="b"/>
              <a:pathLst>
                <a:path w="7" h="11">
                  <a:moveTo>
                    <a:pt x="0" y="11"/>
                  </a:moveTo>
                  <a:cubicBezTo>
                    <a:pt x="0" y="11"/>
                    <a:pt x="1" y="8"/>
                    <a:pt x="2" y="5"/>
                  </a:cubicBezTo>
                  <a:cubicBezTo>
                    <a:pt x="4" y="2"/>
                    <a:pt x="6" y="0"/>
                    <a:pt x="6" y="0"/>
                  </a:cubicBezTo>
                  <a:cubicBezTo>
                    <a:pt x="7" y="0"/>
                    <a:pt x="6" y="3"/>
                    <a:pt x="4" y="6"/>
                  </a:cubicBezTo>
                  <a:cubicBezTo>
                    <a:pt x="2" y="9"/>
                    <a:pt x="1" y="11"/>
                    <a:pt x="0"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0">
              <a:extLst>
                <a:ext uri="{FF2B5EF4-FFF2-40B4-BE49-F238E27FC236}">
                  <a16:creationId xmlns:a16="http://schemas.microsoft.com/office/drawing/2014/main" id="{802EC777-949B-4E15-B055-7EF59FC47D0C}"/>
                </a:ext>
              </a:extLst>
            </p:cNvPr>
            <p:cNvSpPr>
              <a:spLocks/>
            </p:cNvSpPr>
            <p:nvPr/>
          </p:nvSpPr>
          <p:spPr bwMode="auto">
            <a:xfrm>
              <a:off x="3365" y="2947"/>
              <a:ext cx="10" cy="33"/>
            </a:xfrm>
            <a:custGeom>
              <a:avLst/>
              <a:gdLst>
                <a:gd name="T0" fmla="*/ 2 w 4"/>
                <a:gd name="T1" fmla="*/ 14 h 14"/>
                <a:gd name="T2" fmla="*/ 1 w 4"/>
                <a:gd name="T3" fmla="*/ 7 h 14"/>
                <a:gd name="T4" fmla="*/ 0 w 4"/>
                <a:gd name="T5" fmla="*/ 0 h 14"/>
                <a:gd name="T6" fmla="*/ 3 w 4"/>
                <a:gd name="T7" fmla="*/ 7 h 14"/>
                <a:gd name="T8" fmla="*/ 2 w 4"/>
                <a:gd name="T9" fmla="*/ 14 h 14"/>
              </a:gdLst>
              <a:ahLst/>
              <a:cxnLst>
                <a:cxn ang="0">
                  <a:pos x="T0" y="T1"/>
                </a:cxn>
                <a:cxn ang="0">
                  <a:pos x="T2" y="T3"/>
                </a:cxn>
                <a:cxn ang="0">
                  <a:pos x="T4" y="T5"/>
                </a:cxn>
                <a:cxn ang="0">
                  <a:pos x="T6" y="T7"/>
                </a:cxn>
                <a:cxn ang="0">
                  <a:pos x="T8" y="T9"/>
                </a:cxn>
              </a:cxnLst>
              <a:rect l="0" t="0" r="r" b="b"/>
              <a:pathLst>
                <a:path w="4" h="14">
                  <a:moveTo>
                    <a:pt x="2" y="14"/>
                  </a:moveTo>
                  <a:cubicBezTo>
                    <a:pt x="2" y="14"/>
                    <a:pt x="2" y="11"/>
                    <a:pt x="1" y="7"/>
                  </a:cubicBezTo>
                  <a:cubicBezTo>
                    <a:pt x="1" y="3"/>
                    <a:pt x="0" y="0"/>
                    <a:pt x="0" y="0"/>
                  </a:cubicBezTo>
                  <a:cubicBezTo>
                    <a:pt x="1" y="0"/>
                    <a:pt x="3" y="2"/>
                    <a:pt x="3" y="7"/>
                  </a:cubicBezTo>
                  <a:cubicBezTo>
                    <a:pt x="4" y="11"/>
                    <a:pt x="3" y="14"/>
                    <a:pt x="2"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1">
              <a:extLst>
                <a:ext uri="{FF2B5EF4-FFF2-40B4-BE49-F238E27FC236}">
                  <a16:creationId xmlns:a16="http://schemas.microsoft.com/office/drawing/2014/main" id="{DFB49929-4491-4A10-8164-B935CF8870EF}"/>
                </a:ext>
              </a:extLst>
            </p:cNvPr>
            <p:cNvSpPr>
              <a:spLocks/>
            </p:cNvSpPr>
            <p:nvPr/>
          </p:nvSpPr>
          <p:spPr bwMode="auto">
            <a:xfrm>
              <a:off x="3273" y="3044"/>
              <a:ext cx="19" cy="22"/>
            </a:xfrm>
            <a:custGeom>
              <a:avLst/>
              <a:gdLst>
                <a:gd name="T0" fmla="*/ 8 w 8"/>
                <a:gd name="T1" fmla="*/ 8 h 9"/>
                <a:gd name="T2" fmla="*/ 4 w 8"/>
                <a:gd name="T3" fmla="*/ 5 h 9"/>
                <a:gd name="T4" fmla="*/ 1 w 8"/>
                <a:gd name="T5" fmla="*/ 0 h 9"/>
                <a:gd name="T6" fmla="*/ 5 w 8"/>
                <a:gd name="T7" fmla="*/ 4 h 9"/>
                <a:gd name="T8" fmla="*/ 8 w 8"/>
                <a:gd name="T9" fmla="*/ 8 h 9"/>
              </a:gdLst>
              <a:ahLst/>
              <a:cxnLst>
                <a:cxn ang="0">
                  <a:pos x="T0" y="T1"/>
                </a:cxn>
                <a:cxn ang="0">
                  <a:pos x="T2" y="T3"/>
                </a:cxn>
                <a:cxn ang="0">
                  <a:pos x="T4" y="T5"/>
                </a:cxn>
                <a:cxn ang="0">
                  <a:pos x="T6" y="T7"/>
                </a:cxn>
                <a:cxn ang="0">
                  <a:pos x="T8" y="T9"/>
                </a:cxn>
              </a:cxnLst>
              <a:rect l="0" t="0" r="r" b="b"/>
              <a:pathLst>
                <a:path w="8" h="9">
                  <a:moveTo>
                    <a:pt x="8" y="8"/>
                  </a:moveTo>
                  <a:cubicBezTo>
                    <a:pt x="8" y="9"/>
                    <a:pt x="6" y="7"/>
                    <a:pt x="4" y="5"/>
                  </a:cubicBezTo>
                  <a:cubicBezTo>
                    <a:pt x="2" y="3"/>
                    <a:pt x="0" y="1"/>
                    <a:pt x="1" y="0"/>
                  </a:cubicBezTo>
                  <a:cubicBezTo>
                    <a:pt x="1" y="0"/>
                    <a:pt x="3" y="1"/>
                    <a:pt x="5" y="4"/>
                  </a:cubicBezTo>
                  <a:cubicBezTo>
                    <a:pt x="7" y="6"/>
                    <a:pt x="8" y="8"/>
                    <a:pt x="8"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2">
              <a:extLst>
                <a:ext uri="{FF2B5EF4-FFF2-40B4-BE49-F238E27FC236}">
                  <a16:creationId xmlns:a16="http://schemas.microsoft.com/office/drawing/2014/main" id="{D5321FA1-4635-4909-9D60-4597333AB534}"/>
                </a:ext>
              </a:extLst>
            </p:cNvPr>
            <p:cNvSpPr>
              <a:spLocks/>
            </p:cNvSpPr>
            <p:nvPr/>
          </p:nvSpPr>
          <p:spPr bwMode="auto">
            <a:xfrm>
              <a:off x="3482" y="3075"/>
              <a:ext cx="21" cy="22"/>
            </a:xfrm>
            <a:custGeom>
              <a:avLst/>
              <a:gdLst>
                <a:gd name="T0" fmla="*/ 1 w 9"/>
                <a:gd name="T1" fmla="*/ 9 h 9"/>
                <a:gd name="T2" fmla="*/ 4 w 9"/>
                <a:gd name="T3" fmla="*/ 4 h 9"/>
                <a:gd name="T4" fmla="*/ 9 w 9"/>
                <a:gd name="T5" fmla="*/ 1 h 9"/>
                <a:gd name="T6" fmla="*/ 5 w 9"/>
                <a:gd name="T7" fmla="*/ 5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cubicBezTo>
                    <a:pt x="0" y="8"/>
                    <a:pt x="2" y="6"/>
                    <a:pt x="4" y="4"/>
                  </a:cubicBezTo>
                  <a:cubicBezTo>
                    <a:pt x="6" y="2"/>
                    <a:pt x="8" y="0"/>
                    <a:pt x="9" y="1"/>
                  </a:cubicBezTo>
                  <a:cubicBezTo>
                    <a:pt x="9" y="1"/>
                    <a:pt x="8" y="3"/>
                    <a:pt x="5" y="5"/>
                  </a:cubicBezTo>
                  <a:cubicBezTo>
                    <a:pt x="3" y="8"/>
                    <a:pt x="1" y="9"/>
                    <a:pt x="1" y="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3">
              <a:extLst>
                <a:ext uri="{FF2B5EF4-FFF2-40B4-BE49-F238E27FC236}">
                  <a16:creationId xmlns:a16="http://schemas.microsoft.com/office/drawing/2014/main" id="{735403F5-BCE0-46F5-A649-EE14C5D3D02D}"/>
                </a:ext>
              </a:extLst>
            </p:cNvPr>
            <p:cNvSpPr>
              <a:spLocks/>
            </p:cNvSpPr>
            <p:nvPr/>
          </p:nvSpPr>
          <p:spPr bwMode="auto">
            <a:xfrm>
              <a:off x="3372" y="3189"/>
              <a:ext cx="7" cy="33"/>
            </a:xfrm>
            <a:custGeom>
              <a:avLst/>
              <a:gdLst>
                <a:gd name="T0" fmla="*/ 0 w 3"/>
                <a:gd name="T1" fmla="*/ 14 h 14"/>
                <a:gd name="T2" fmla="*/ 0 w 3"/>
                <a:gd name="T3" fmla="*/ 7 h 14"/>
                <a:gd name="T4" fmla="*/ 2 w 3"/>
                <a:gd name="T5" fmla="*/ 0 h 14"/>
                <a:gd name="T6" fmla="*/ 2 w 3"/>
                <a:gd name="T7" fmla="*/ 7 h 14"/>
                <a:gd name="T8" fmla="*/ 0 w 3"/>
                <a:gd name="T9" fmla="*/ 14 h 14"/>
              </a:gdLst>
              <a:ahLst/>
              <a:cxnLst>
                <a:cxn ang="0">
                  <a:pos x="T0" y="T1"/>
                </a:cxn>
                <a:cxn ang="0">
                  <a:pos x="T2" y="T3"/>
                </a:cxn>
                <a:cxn ang="0">
                  <a:pos x="T4" y="T5"/>
                </a:cxn>
                <a:cxn ang="0">
                  <a:pos x="T6" y="T7"/>
                </a:cxn>
                <a:cxn ang="0">
                  <a:pos x="T8" y="T9"/>
                </a:cxn>
              </a:cxnLst>
              <a:rect l="0" t="0" r="r" b="b"/>
              <a:pathLst>
                <a:path w="3" h="14">
                  <a:moveTo>
                    <a:pt x="0" y="14"/>
                  </a:moveTo>
                  <a:cubicBezTo>
                    <a:pt x="0" y="14"/>
                    <a:pt x="0" y="11"/>
                    <a:pt x="0" y="7"/>
                  </a:cubicBezTo>
                  <a:cubicBezTo>
                    <a:pt x="1" y="3"/>
                    <a:pt x="2" y="0"/>
                    <a:pt x="2" y="0"/>
                  </a:cubicBezTo>
                  <a:cubicBezTo>
                    <a:pt x="3" y="1"/>
                    <a:pt x="3" y="4"/>
                    <a:pt x="2" y="7"/>
                  </a:cubicBezTo>
                  <a:cubicBezTo>
                    <a:pt x="2" y="11"/>
                    <a:pt x="1" y="14"/>
                    <a:pt x="0"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4">
              <a:extLst>
                <a:ext uri="{FF2B5EF4-FFF2-40B4-BE49-F238E27FC236}">
                  <a16:creationId xmlns:a16="http://schemas.microsoft.com/office/drawing/2014/main" id="{275A1F17-BFB5-4668-9E76-592949490F2C}"/>
                </a:ext>
              </a:extLst>
            </p:cNvPr>
            <p:cNvSpPr>
              <a:spLocks/>
            </p:cNvSpPr>
            <p:nvPr/>
          </p:nvSpPr>
          <p:spPr bwMode="auto">
            <a:xfrm>
              <a:off x="3284" y="3258"/>
              <a:ext cx="17" cy="26"/>
            </a:xfrm>
            <a:custGeom>
              <a:avLst/>
              <a:gdLst>
                <a:gd name="T0" fmla="*/ 6 w 7"/>
                <a:gd name="T1" fmla="*/ 10 h 11"/>
                <a:gd name="T2" fmla="*/ 2 w 7"/>
                <a:gd name="T3" fmla="*/ 6 h 11"/>
                <a:gd name="T4" fmla="*/ 0 w 7"/>
                <a:gd name="T5" fmla="*/ 0 h 11"/>
                <a:gd name="T6" fmla="*/ 4 w 7"/>
                <a:gd name="T7" fmla="*/ 5 h 11"/>
                <a:gd name="T8" fmla="*/ 6 w 7"/>
                <a:gd name="T9" fmla="*/ 10 h 11"/>
              </a:gdLst>
              <a:ahLst/>
              <a:cxnLst>
                <a:cxn ang="0">
                  <a:pos x="T0" y="T1"/>
                </a:cxn>
                <a:cxn ang="0">
                  <a:pos x="T2" y="T3"/>
                </a:cxn>
                <a:cxn ang="0">
                  <a:pos x="T4" y="T5"/>
                </a:cxn>
                <a:cxn ang="0">
                  <a:pos x="T6" y="T7"/>
                </a:cxn>
                <a:cxn ang="0">
                  <a:pos x="T8" y="T9"/>
                </a:cxn>
              </a:cxnLst>
              <a:rect l="0" t="0" r="r" b="b"/>
              <a:pathLst>
                <a:path w="7" h="11">
                  <a:moveTo>
                    <a:pt x="6" y="10"/>
                  </a:moveTo>
                  <a:cubicBezTo>
                    <a:pt x="6" y="11"/>
                    <a:pt x="4" y="9"/>
                    <a:pt x="2" y="6"/>
                  </a:cubicBezTo>
                  <a:cubicBezTo>
                    <a:pt x="1" y="3"/>
                    <a:pt x="0" y="1"/>
                    <a:pt x="0" y="0"/>
                  </a:cubicBezTo>
                  <a:cubicBezTo>
                    <a:pt x="1" y="0"/>
                    <a:pt x="2" y="2"/>
                    <a:pt x="4" y="5"/>
                  </a:cubicBezTo>
                  <a:cubicBezTo>
                    <a:pt x="6" y="8"/>
                    <a:pt x="7" y="10"/>
                    <a:pt x="6"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5">
              <a:extLst>
                <a:ext uri="{FF2B5EF4-FFF2-40B4-BE49-F238E27FC236}">
                  <a16:creationId xmlns:a16="http://schemas.microsoft.com/office/drawing/2014/main" id="{FBDE3AB0-52C3-4C0E-898B-55A680DA9D10}"/>
                </a:ext>
              </a:extLst>
            </p:cNvPr>
            <p:cNvSpPr>
              <a:spLocks/>
            </p:cNvSpPr>
            <p:nvPr/>
          </p:nvSpPr>
          <p:spPr bwMode="auto">
            <a:xfrm>
              <a:off x="3453" y="3358"/>
              <a:ext cx="26" cy="21"/>
            </a:xfrm>
            <a:custGeom>
              <a:avLst/>
              <a:gdLst>
                <a:gd name="T0" fmla="*/ 10 w 11"/>
                <a:gd name="T1" fmla="*/ 1 h 9"/>
                <a:gd name="T2" fmla="*/ 6 w 11"/>
                <a:gd name="T3" fmla="*/ 5 h 9"/>
                <a:gd name="T4" fmla="*/ 0 w 11"/>
                <a:gd name="T5" fmla="*/ 8 h 9"/>
                <a:gd name="T6" fmla="*/ 4 w 11"/>
                <a:gd name="T7" fmla="*/ 4 h 9"/>
                <a:gd name="T8" fmla="*/ 10 w 11"/>
                <a:gd name="T9" fmla="*/ 1 h 9"/>
              </a:gdLst>
              <a:ahLst/>
              <a:cxnLst>
                <a:cxn ang="0">
                  <a:pos x="T0" y="T1"/>
                </a:cxn>
                <a:cxn ang="0">
                  <a:pos x="T2" y="T3"/>
                </a:cxn>
                <a:cxn ang="0">
                  <a:pos x="T4" y="T5"/>
                </a:cxn>
                <a:cxn ang="0">
                  <a:pos x="T6" y="T7"/>
                </a:cxn>
                <a:cxn ang="0">
                  <a:pos x="T8" y="T9"/>
                </a:cxn>
              </a:cxnLst>
              <a:rect l="0" t="0" r="r" b="b"/>
              <a:pathLst>
                <a:path w="11" h="9">
                  <a:moveTo>
                    <a:pt x="10" y="1"/>
                  </a:moveTo>
                  <a:cubicBezTo>
                    <a:pt x="11" y="1"/>
                    <a:pt x="9" y="3"/>
                    <a:pt x="6" y="5"/>
                  </a:cubicBezTo>
                  <a:cubicBezTo>
                    <a:pt x="3" y="8"/>
                    <a:pt x="0" y="9"/>
                    <a:pt x="0" y="8"/>
                  </a:cubicBezTo>
                  <a:cubicBezTo>
                    <a:pt x="0" y="8"/>
                    <a:pt x="2" y="6"/>
                    <a:pt x="4" y="4"/>
                  </a:cubicBezTo>
                  <a:cubicBezTo>
                    <a:pt x="7" y="2"/>
                    <a:pt x="10" y="0"/>
                    <a:pt x="10"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6">
              <a:extLst>
                <a:ext uri="{FF2B5EF4-FFF2-40B4-BE49-F238E27FC236}">
                  <a16:creationId xmlns:a16="http://schemas.microsoft.com/office/drawing/2014/main" id="{733C55E0-7BE9-4EBC-B8D6-C6B2F9EDB245}"/>
                </a:ext>
              </a:extLst>
            </p:cNvPr>
            <p:cNvSpPr>
              <a:spLocks/>
            </p:cNvSpPr>
            <p:nvPr/>
          </p:nvSpPr>
          <p:spPr bwMode="auto">
            <a:xfrm>
              <a:off x="3327" y="3424"/>
              <a:ext cx="10" cy="36"/>
            </a:xfrm>
            <a:custGeom>
              <a:avLst/>
              <a:gdLst>
                <a:gd name="T0" fmla="*/ 1 w 4"/>
                <a:gd name="T1" fmla="*/ 15 h 15"/>
                <a:gd name="T2" fmla="*/ 1 w 4"/>
                <a:gd name="T3" fmla="*/ 8 h 15"/>
                <a:gd name="T4" fmla="*/ 2 w 4"/>
                <a:gd name="T5" fmla="*/ 0 h 15"/>
                <a:gd name="T6" fmla="*/ 3 w 4"/>
                <a:gd name="T7" fmla="*/ 8 h 15"/>
                <a:gd name="T8" fmla="*/ 1 w 4"/>
                <a:gd name="T9" fmla="*/ 15 h 15"/>
              </a:gdLst>
              <a:ahLst/>
              <a:cxnLst>
                <a:cxn ang="0">
                  <a:pos x="T0" y="T1"/>
                </a:cxn>
                <a:cxn ang="0">
                  <a:pos x="T2" y="T3"/>
                </a:cxn>
                <a:cxn ang="0">
                  <a:pos x="T4" y="T5"/>
                </a:cxn>
                <a:cxn ang="0">
                  <a:pos x="T6" y="T7"/>
                </a:cxn>
                <a:cxn ang="0">
                  <a:pos x="T8" y="T9"/>
                </a:cxn>
              </a:cxnLst>
              <a:rect l="0" t="0" r="r" b="b"/>
              <a:pathLst>
                <a:path w="4" h="15">
                  <a:moveTo>
                    <a:pt x="1" y="15"/>
                  </a:moveTo>
                  <a:cubicBezTo>
                    <a:pt x="0" y="15"/>
                    <a:pt x="1" y="12"/>
                    <a:pt x="1" y="8"/>
                  </a:cubicBezTo>
                  <a:cubicBezTo>
                    <a:pt x="2" y="4"/>
                    <a:pt x="1" y="0"/>
                    <a:pt x="2" y="0"/>
                  </a:cubicBezTo>
                  <a:cubicBezTo>
                    <a:pt x="3" y="0"/>
                    <a:pt x="4" y="4"/>
                    <a:pt x="3" y="8"/>
                  </a:cubicBezTo>
                  <a:cubicBezTo>
                    <a:pt x="3" y="12"/>
                    <a:pt x="1" y="15"/>
                    <a:pt x="1" y="1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7">
              <a:extLst>
                <a:ext uri="{FF2B5EF4-FFF2-40B4-BE49-F238E27FC236}">
                  <a16:creationId xmlns:a16="http://schemas.microsoft.com/office/drawing/2014/main" id="{FD9293F5-7711-4614-8970-559FB5F673BD}"/>
                </a:ext>
              </a:extLst>
            </p:cNvPr>
            <p:cNvSpPr>
              <a:spLocks/>
            </p:cNvSpPr>
            <p:nvPr/>
          </p:nvSpPr>
          <p:spPr bwMode="auto">
            <a:xfrm>
              <a:off x="3372" y="3586"/>
              <a:ext cx="17" cy="19"/>
            </a:xfrm>
            <a:custGeom>
              <a:avLst/>
              <a:gdLst>
                <a:gd name="T0" fmla="*/ 7 w 7"/>
                <a:gd name="T1" fmla="*/ 8 h 8"/>
                <a:gd name="T2" fmla="*/ 3 w 7"/>
                <a:gd name="T3" fmla="*/ 4 h 8"/>
                <a:gd name="T4" fmla="*/ 1 w 7"/>
                <a:gd name="T5" fmla="*/ 0 h 8"/>
                <a:gd name="T6" fmla="*/ 4 w 7"/>
                <a:gd name="T7" fmla="*/ 3 h 8"/>
                <a:gd name="T8" fmla="*/ 7 w 7"/>
                <a:gd name="T9" fmla="*/ 8 h 8"/>
              </a:gdLst>
              <a:ahLst/>
              <a:cxnLst>
                <a:cxn ang="0">
                  <a:pos x="T0" y="T1"/>
                </a:cxn>
                <a:cxn ang="0">
                  <a:pos x="T2" y="T3"/>
                </a:cxn>
                <a:cxn ang="0">
                  <a:pos x="T4" y="T5"/>
                </a:cxn>
                <a:cxn ang="0">
                  <a:pos x="T6" y="T7"/>
                </a:cxn>
                <a:cxn ang="0">
                  <a:pos x="T8" y="T9"/>
                </a:cxn>
              </a:cxnLst>
              <a:rect l="0" t="0" r="r" b="b"/>
              <a:pathLst>
                <a:path w="7" h="8">
                  <a:moveTo>
                    <a:pt x="7" y="8"/>
                  </a:moveTo>
                  <a:cubicBezTo>
                    <a:pt x="6" y="8"/>
                    <a:pt x="4" y="7"/>
                    <a:pt x="3" y="4"/>
                  </a:cubicBezTo>
                  <a:cubicBezTo>
                    <a:pt x="1" y="2"/>
                    <a:pt x="0" y="1"/>
                    <a:pt x="1" y="0"/>
                  </a:cubicBezTo>
                  <a:cubicBezTo>
                    <a:pt x="1" y="0"/>
                    <a:pt x="3" y="1"/>
                    <a:pt x="4" y="3"/>
                  </a:cubicBezTo>
                  <a:cubicBezTo>
                    <a:pt x="6" y="5"/>
                    <a:pt x="7" y="7"/>
                    <a:pt x="7"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8">
              <a:extLst>
                <a:ext uri="{FF2B5EF4-FFF2-40B4-BE49-F238E27FC236}">
                  <a16:creationId xmlns:a16="http://schemas.microsoft.com/office/drawing/2014/main" id="{5701E409-C003-46A1-BCE9-E5E88ECE69E6}"/>
                </a:ext>
              </a:extLst>
            </p:cNvPr>
            <p:cNvSpPr>
              <a:spLocks/>
            </p:cNvSpPr>
            <p:nvPr/>
          </p:nvSpPr>
          <p:spPr bwMode="auto">
            <a:xfrm>
              <a:off x="3303" y="3671"/>
              <a:ext cx="22" cy="29"/>
            </a:xfrm>
            <a:custGeom>
              <a:avLst/>
              <a:gdLst>
                <a:gd name="T0" fmla="*/ 8 w 9"/>
                <a:gd name="T1" fmla="*/ 12 h 12"/>
                <a:gd name="T2" fmla="*/ 3 w 9"/>
                <a:gd name="T3" fmla="*/ 7 h 12"/>
                <a:gd name="T4" fmla="*/ 0 w 9"/>
                <a:gd name="T5" fmla="*/ 0 h 12"/>
                <a:gd name="T6" fmla="*/ 5 w 9"/>
                <a:gd name="T7" fmla="*/ 6 h 12"/>
                <a:gd name="T8" fmla="*/ 8 w 9"/>
                <a:gd name="T9" fmla="*/ 12 h 12"/>
              </a:gdLst>
              <a:ahLst/>
              <a:cxnLst>
                <a:cxn ang="0">
                  <a:pos x="T0" y="T1"/>
                </a:cxn>
                <a:cxn ang="0">
                  <a:pos x="T2" y="T3"/>
                </a:cxn>
                <a:cxn ang="0">
                  <a:pos x="T4" y="T5"/>
                </a:cxn>
                <a:cxn ang="0">
                  <a:pos x="T6" y="T7"/>
                </a:cxn>
                <a:cxn ang="0">
                  <a:pos x="T8" y="T9"/>
                </a:cxn>
              </a:cxnLst>
              <a:rect l="0" t="0" r="r" b="b"/>
              <a:pathLst>
                <a:path w="9" h="12">
                  <a:moveTo>
                    <a:pt x="8" y="12"/>
                  </a:moveTo>
                  <a:cubicBezTo>
                    <a:pt x="8" y="12"/>
                    <a:pt x="6" y="10"/>
                    <a:pt x="3" y="7"/>
                  </a:cubicBezTo>
                  <a:cubicBezTo>
                    <a:pt x="1" y="4"/>
                    <a:pt x="0" y="1"/>
                    <a:pt x="0" y="0"/>
                  </a:cubicBezTo>
                  <a:cubicBezTo>
                    <a:pt x="1" y="0"/>
                    <a:pt x="3" y="2"/>
                    <a:pt x="5" y="6"/>
                  </a:cubicBezTo>
                  <a:cubicBezTo>
                    <a:pt x="7" y="9"/>
                    <a:pt x="9" y="12"/>
                    <a:pt x="8"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9">
              <a:extLst>
                <a:ext uri="{FF2B5EF4-FFF2-40B4-BE49-F238E27FC236}">
                  <a16:creationId xmlns:a16="http://schemas.microsoft.com/office/drawing/2014/main" id="{5CCD8D2B-0E88-4EDB-88F8-7DAD504BCE43}"/>
                </a:ext>
              </a:extLst>
            </p:cNvPr>
            <p:cNvSpPr>
              <a:spLocks/>
            </p:cNvSpPr>
            <p:nvPr/>
          </p:nvSpPr>
          <p:spPr bwMode="auto">
            <a:xfrm>
              <a:off x="3501" y="3564"/>
              <a:ext cx="7" cy="14"/>
            </a:xfrm>
            <a:custGeom>
              <a:avLst/>
              <a:gdLst>
                <a:gd name="T0" fmla="*/ 1 w 3"/>
                <a:gd name="T1" fmla="*/ 6 h 6"/>
                <a:gd name="T2" fmla="*/ 1 w 3"/>
                <a:gd name="T3" fmla="*/ 3 h 6"/>
                <a:gd name="T4" fmla="*/ 3 w 3"/>
                <a:gd name="T5" fmla="*/ 0 h 6"/>
                <a:gd name="T6" fmla="*/ 3 w 3"/>
                <a:gd name="T7" fmla="*/ 4 h 6"/>
                <a:gd name="T8" fmla="*/ 1 w 3"/>
                <a:gd name="T9" fmla="*/ 6 h 6"/>
              </a:gdLst>
              <a:ahLst/>
              <a:cxnLst>
                <a:cxn ang="0">
                  <a:pos x="T0" y="T1"/>
                </a:cxn>
                <a:cxn ang="0">
                  <a:pos x="T2" y="T3"/>
                </a:cxn>
                <a:cxn ang="0">
                  <a:pos x="T4" y="T5"/>
                </a:cxn>
                <a:cxn ang="0">
                  <a:pos x="T6" y="T7"/>
                </a:cxn>
                <a:cxn ang="0">
                  <a:pos x="T8" y="T9"/>
                </a:cxn>
              </a:cxnLst>
              <a:rect l="0" t="0" r="r" b="b"/>
              <a:pathLst>
                <a:path w="3" h="6">
                  <a:moveTo>
                    <a:pt x="1" y="6"/>
                  </a:moveTo>
                  <a:cubicBezTo>
                    <a:pt x="0" y="6"/>
                    <a:pt x="0" y="5"/>
                    <a:pt x="1" y="3"/>
                  </a:cubicBezTo>
                  <a:cubicBezTo>
                    <a:pt x="1" y="1"/>
                    <a:pt x="2" y="0"/>
                    <a:pt x="3" y="0"/>
                  </a:cubicBezTo>
                  <a:cubicBezTo>
                    <a:pt x="3" y="1"/>
                    <a:pt x="3" y="2"/>
                    <a:pt x="3" y="4"/>
                  </a:cubicBezTo>
                  <a:cubicBezTo>
                    <a:pt x="2" y="5"/>
                    <a:pt x="1" y="6"/>
                    <a:pt x="1"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0">
              <a:extLst>
                <a:ext uri="{FF2B5EF4-FFF2-40B4-BE49-F238E27FC236}">
                  <a16:creationId xmlns:a16="http://schemas.microsoft.com/office/drawing/2014/main" id="{72DD6896-E6D0-4C47-B073-C14E4FD7F205}"/>
                </a:ext>
              </a:extLst>
            </p:cNvPr>
            <p:cNvSpPr>
              <a:spLocks/>
            </p:cNvSpPr>
            <p:nvPr/>
          </p:nvSpPr>
          <p:spPr bwMode="auto">
            <a:xfrm>
              <a:off x="3422" y="3778"/>
              <a:ext cx="12" cy="31"/>
            </a:xfrm>
            <a:custGeom>
              <a:avLst/>
              <a:gdLst>
                <a:gd name="T0" fmla="*/ 0 w 5"/>
                <a:gd name="T1" fmla="*/ 13 h 13"/>
                <a:gd name="T2" fmla="*/ 2 w 5"/>
                <a:gd name="T3" fmla="*/ 6 h 13"/>
                <a:gd name="T4" fmla="*/ 3 w 5"/>
                <a:gd name="T5" fmla="*/ 0 h 13"/>
                <a:gd name="T6" fmla="*/ 4 w 5"/>
                <a:gd name="T7" fmla="*/ 7 h 13"/>
                <a:gd name="T8" fmla="*/ 0 w 5"/>
                <a:gd name="T9" fmla="*/ 13 h 13"/>
              </a:gdLst>
              <a:ahLst/>
              <a:cxnLst>
                <a:cxn ang="0">
                  <a:pos x="T0" y="T1"/>
                </a:cxn>
                <a:cxn ang="0">
                  <a:pos x="T2" y="T3"/>
                </a:cxn>
                <a:cxn ang="0">
                  <a:pos x="T4" y="T5"/>
                </a:cxn>
                <a:cxn ang="0">
                  <a:pos x="T6" y="T7"/>
                </a:cxn>
                <a:cxn ang="0">
                  <a:pos x="T8" y="T9"/>
                </a:cxn>
              </a:cxnLst>
              <a:rect l="0" t="0" r="r" b="b"/>
              <a:pathLst>
                <a:path w="5" h="13">
                  <a:moveTo>
                    <a:pt x="0" y="13"/>
                  </a:moveTo>
                  <a:cubicBezTo>
                    <a:pt x="0" y="13"/>
                    <a:pt x="1" y="10"/>
                    <a:pt x="2" y="6"/>
                  </a:cubicBezTo>
                  <a:cubicBezTo>
                    <a:pt x="2" y="3"/>
                    <a:pt x="3" y="0"/>
                    <a:pt x="3" y="0"/>
                  </a:cubicBezTo>
                  <a:cubicBezTo>
                    <a:pt x="4" y="0"/>
                    <a:pt x="5" y="3"/>
                    <a:pt x="4" y="7"/>
                  </a:cubicBezTo>
                  <a:cubicBezTo>
                    <a:pt x="3" y="10"/>
                    <a:pt x="1" y="13"/>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1">
              <a:extLst>
                <a:ext uri="{FF2B5EF4-FFF2-40B4-BE49-F238E27FC236}">
                  <a16:creationId xmlns:a16="http://schemas.microsoft.com/office/drawing/2014/main" id="{B08ED966-3B12-45E5-9823-075D7929C5C1}"/>
                </a:ext>
              </a:extLst>
            </p:cNvPr>
            <p:cNvSpPr>
              <a:spLocks/>
            </p:cNvSpPr>
            <p:nvPr/>
          </p:nvSpPr>
          <p:spPr bwMode="auto">
            <a:xfrm>
              <a:off x="3465" y="2320"/>
              <a:ext cx="9" cy="22"/>
            </a:xfrm>
            <a:custGeom>
              <a:avLst/>
              <a:gdLst>
                <a:gd name="T0" fmla="*/ 4 w 4"/>
                <a:gd name="T1" fmla="*/ 9 h 9"/>
                <a:gd name="T2" fmla="*/ 1 w 4"/>
                <a:gd name="T3" fmla="*/ 5 h 9"/>
                <a:gd name="T4" fmla="*/ 0 w 4"/>
                <a:gd name="T5" fmla="*/ 1 h 9"/>
                <a:gd name="T6" fmla="*/ 3 w 4"/>
                <a:gd name="T7" fmla="*/ 4 h 9"/>
                <a:gd name="T8" fmla="*/ 4 w 4"/>
                <a:gd name="T9" fmla="*/ 9 h 9"/>
              </a:gdLst>
              <a:ahLst/>
              <a:cxnLst>
                <a:cxn ang="0">
                  <a:pos x="T0" y="T1"/>
                </a:cxn>
                <a:cxn ang="0">
                  <a:pos x="T2" y="T3"/>
                </a:cxn>
                <a:cxn ang="0">
                  <a:pos x="T4" y="T5"/>
                </a:cxn>
                <a:cxn ang="0">
                  <a:pos x="T6" y="T7"/>
                </a:cxn>
                <a:cxn ang="0">
                  <a:pos x="T8" y="T9"/>
                </a:cxn>
              </a:cxnLst>
              <a:rect l="0" t="0" r="r" b="b"/>
              <a:pathLst>
                <a:path w="4" h="9">
                  <a:moveTo>
                    <a:pt x="4" y="9"/>
                  </a:moveTo>
                  <a:cubicBezTo>
                    <a:pt x="3" y="9"/>
                    <a:pt x="2" y="7"/>
                    <a:pt x="1" y="5"/>
                  </a:cubicBezTo>
                  <a:cubicBezTo>
                    <a:pt x="0" y="3"/>
                    <a:pt x="0" y="1"/>
                    <a:pt x="0" y="1"/>
                  </a:cubicBezTo>
                  <a:cubicBezTo>
                    <a:pt x="1" y="0"/>
                    <a:pt x="2" y="2"/>
                    <a:pt x="3" y="4"/>
                  </a:cubicBezTo>
                  <a:cubicBezTo>
                    <a:pt x="4" y="6"/>
                    <a:pt x="4" y="8"/>
                    <a:pt x="4" y="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2">
              <a:extLst>
                <a:ext uri="{FF2B5EF4-FFF2-40B4-BE49-F238E27FC236}">
                  <a16:creationId xmlns:a16="http://schemas.microsoft.com/office/drawing/2014/main" id="{004AB1DA-B998-450B-AFDE-A913191EEBE4}"/>
                </a:ext>
              </a:extLst>
            </p:cNvPr>
            <p:cNvSpPr>
              <a:spLocks/>
            </p:cNvSpPr>
            <p:nvPr/>
          </p:nvSpPr>
          <p:spPr bwMode="auto">
            <a:xfrm>
              <a:off x="3315" y="2045"/>
              <a:ext cx="29" cy="28"/>
            </a:xfrm>
            <a:custGeom>
              <a:avLst/>
              <a:gdLst>
                <a:gd name="T0" fmla="*/ 11 w 12"/>
                <a:gd name="T1" fmla="*/ 0 h 12"/>
                <a:gd name="T2" fmla="*/ 6 w 12"/>
                <a:gd name="T3" fmla="*/ 6 h 12"/>
                <a:gd name="T4" fmla="*/ 0 w 12"/>
                <a:gd name="T5" fmla="*/ 12 h 12"/>
                <a:gd name="T6" fmla="*/ 4 w 12"/>
                <a:gd name="T7" fmla="*/ 5 h 12"/>
                <a:gd name="T8" fmla="*/ 11 w 12"/>
                <a:gd name="T9" fmla="*/ 0 h 12"/>
              </a:gdLst>
              <a:ahLst/>
              <a:cxnLst>
                <a:cxn ang="0">
                  <a:pos x="T0" y="T1"/>
                </a:cxn>
                <a:cxn ang="0">
                  <a:pos x="T2" y="T3"/>
                </a:cxn>
                <a:cxn ang="0">
                  <a:pos x="T4" y="T5"/>
                </a:cxn>
                <a:cxn ang="0">
                  <a:pos x="T6" y="T7"/>
                </a:cxn>
                <a:cxn ang="0">
                  <a:pos x="T8" y="T9"/>
                </a:cxn>
              </a:cxnLst>
              <a:rect l="0" t="0" r="r" b="b"/>
              <a:pathLst>
                <a:path w="12" h="12">
                  <a:moveTo>
                    <a:pt x="11" y="0"/>
                  </a:moveTo>
                  <a:cubicBezTo>
                    <a:pt x="12" y="1"/>
                    <a:pt x="9" y="3"/>
                    <a:pt x="6" y="6"/>
                  </a:cubicBezTo>
                  <a:cubicBezTo>
                    <a:pt x="3" y="9"/>
                    <a:pt x="1" y="12"/>
                    <a:pt x="0" y="12"/>
                  </a:cubicBezTo>
                  <a:cubicBezTo>
                    <a:pt x="0" y="12"/>
                    <a:pt x="1" y="8"/>
                    <a:pt x="4" y="5"/>
                  </a:cubicBezTo>
                  <a:cubicBezTo>
                    <a:pt x="8" y="1"/>
                    <a:pt x="11" y="0"/>
                    <a:pt x="11"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3">
              <a:extLst>
                <a:ext uri="{FF2B5EF4-FFF2-40B4-BE49-F238E27FC236}">
                  <a16:creationId xmlns:a16="http://schemas.microsoft.com/office/drawing/2014/main" id="{B8B8F57F-3EC0-41B4-BD10-FCA960F04DDE}"/>
                </a:ext>
              </a:extLst>
            </p:cNvPr>
            <p:cNvSpPr>
              <a:spLocks/>
            </p:cNvSpPr>
            <p:nvPr/>
          </p:nvSpPr>
          <p:spPr bwMode="auto">
            <a:xfrm>
              <a:off x="3446" y="2016"/>
              <a:ext cx="14" cy="26"/>
            </a:xfrm>
            <a:custGeom>
              <a:avLst/>
              <a:gdLst>
                <a:gd name="T0" fmla="*/ 6 w 6"/>
                <a:gd name="T1" fmla="*/ 11 h 11"/>
                <a:gd name="T2" fmla="*/ 3 w 6"/>
                <a:gd name="T3" fmla="*/ 6 h 11"/>
                <a:gd name="T4" fmla="*/ 1 w 6"/>
                <a:gd name="T5" fmla="*/ 0 h 11"/>
                <a:gd name="T6" fmla="*/ 5 w 6"/>
                <a:gd name="T7" fmla="*/ 5 h 11"/>
                <a:gd name="T8" fmla="*/ 6 w 6"/>
                <a:gd name="T9" fmla="*/ 11 h 11"/>
              </a:gdLst>
              <a:ahLst/>
              <a:cxnLst>
                <a:cxn ang="0">
                  <a:pos x="T0" y="T1"/>
                </a:cxn>
                <a:cxn ang="0">
                  <a:pos x="T2" y="T3"/>
                </a:cxn>
                <a:cxn ang="0">
                  <a:pos x="T4" y="T5"/>
                </a:cxn>
                <a:cxn ang="0">
                  <a:pos x="T6" y="T7"/>
                </a:cxn>
                <a:cxn ang="0">
                  <a:pos x="T8" y="T9"/>
                </a:cxn>
              </a:cxnLst>
              <a:rect l="0" t="0" r="r" b="b"/>
              <a:pathLst>
                <a:path w="6" h="11">
                  <a:moveTo>
                    <a:pt x="6" y="11"/>
                  </a:moveTo>
                  <a:cubicBezTo>
                    <a:pt x="5" y="11"/>
                    <a:pt x="4" y="8"/>
                    <a:pt x="3" y="6"/>
                  </a:cubicBezTo>
                  <a:cubicBezTo>
                    <a:pt x="2" y="3"/>
                    <a:pt x="0" y="1"/>
                    <a:pt x="1" y="0"/>
                  </a:cubicBezTo>
                  <a:cubicBezTo>
                    <a:pt x="1" y="0"/>
                    <a:pt x="3" y="2"/>
                    <a:pt x="5" y="5"/>
                  </a:cubicBezTo>
                  <a:cubicBezTo>
                    <a:pt x="6" y="8"/>
                    <a:pt x="6" y="10"/>
                    <a:pt x="6"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4">
              <a:extLst>
                <a:ext uri="{FF2B5EF4-FFF2-40B4-BE49-F238E27FC236}">
                  <a16:creationId xmlns:a16="http://schemas.microsoft.com/office/drawing/2014/main" id="{8C63FA77-71D2-4778-A1B2-CD37203AF922}"/>
                </a:ext>
              </a:extLst>
            </p:cNvPr>
            <p:cNvSpPr>
              <a:spLocks/>
            </p:cNvSpPr>
            <p:nvPr/>
          </p:nvSpPr>
          <p:spPr bwMode="auto">
            <a:xfrm>
              <a:off x="3092" y="2111"/>
              <a:ext cx="14" cy="26"/>
            </a:xfrm>
            <a:custGeom>
              <a:avLst/>
              <a:gdLst>
                <a:gd name="T0" fmla="*/ 1 w 6"/>
                <a:gd name="T1" fmla="*/ 11 h 11"/>
                <a:gd name="T2" fmla="*/ 2 w 6"/>
                <a:gd name="T3" fmla="*/ 5 h 11"/>
                <a:gd name="T4" fmla="*/ 5 w 6"/>
                <a:gd name="T5" fmla="*/ 0 h 11"/>
                <a:gd name="T6" fmla="*/ 4 w 6"/>
                <a:gd name="T7" fmla="*/ 6 h 11"/>
                <a:gd name="T8" fmla="*/ 1 w 6"/>
                <a:gd name="T9" fmla="*/ 11 h 11"/>
              </a:gdLst>
              <a:ahLst/>
              <a:cxnLst>
                <a:cxn ang="0">
                  <a:pos x="T0" y="T1"/>
                </a:cxn>
                <a:cxn ang="0">
                  <a:pos x="T2" y="T3"/>
                </a:cxn>
                <a:cxn ang="0">
                  <a:pos x="T4" y="T5"/>
                </a:cxn>
                <a:cxn ang="0">
                  <a:pos x="T6" y="T7"/>
                </a:cxn>
                <a:cxn ang="0">
                  <a:pos x="T8" y="T9"/>
                </a:cxn>
              </a:cxnLst>
              <a:rect l="0" t="0" r="r" b="b"/>
              <a:pathLst>
                <a:path w="6" h="11">
                  <a:moveTo>
                    <a:pt x="1" y="11"/>
                  </a:moveTo>
                  <a:cubicBezTo>
                    <a:pt x="0" y="11"/>
                    <a:pt x="1" y="8"/>
                    <a:pt x="2" y="5"/>
                  </a:cubicBezTo>
                  <a:cubicBezTo>
                    <a:pt x="3" y="2"/>
                    <a:pt x="5" y="0"/>
                    <a:pt x="5" y="0"/>
                  </a:cubicBezTo>
                  <a:cubicBezTo>
                    <a:pt x="6" y="0"/>
                    <a:pt x="5" y="3"/>
                    <a:pt x="4" y="6"/>
                  </a:cubicBezTo>
                  <a:cubicBezTo>
                    <a:pt x="3" y="9"/>
                    <a:pt x="1" y="11"/>
                    <a:pt x="1"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5">
              <a:extLst>
                <a:ext uri="{FF2B5EF4-FFF2-40B4-BE49-F238E27FC236}">
                  <a16:creationId xmlns:a16="http://schemas.microsoft.com/office/drawing/2014/main" id="{56E0BED6-3D90-49DE-BFB1-9AAD4808F851}"/>
                </a:ext>
              </a:extLst>
            </p:cNvPr>
            <p:cNvSpPr>
              <a:spLocks/>
            </p:cNvSpPr>
            <p:nvPr/>
          </p:nvSpPr>
          <p:spPr bwMode="auto">
            <a:xfrm>
              <a:off x="3085" y="2263"/>
              <a:ext cx="21" cy="19"/>
            </a:xfrm>
            <a:custGeom>
              <a:avLst/>
              <a:gdLst>
                <a:gd name="T0" fmla="*/ 9 w 9"/>
                <a:gd name="T1" fmla="*/ 8 h 8"/>
                <a:gd name="T2" fmla="*/ 4 w 9"/>
                <a:gd name="T3" fmla="*/ 5 h 8"/>
                <a:gd name="T4" fmla="*/ 0 w 9"/>
                <a:gd name="T5" fmla="*/ 0 h 8"/>
                <a:gd name="T6" fmla="*/ 5 w 9"/>
                <a:gd name="T7" fmla="*/ 3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cubicBezTo>
                    <a:pt x="8" y="8"/>
                    <a:pt x="6" y="7"/>
                    <a:pt x="4" y="5"/>
                  </a:cubicBezTo>
                  <a:cubicBezTo>
                    <a:pt x="1" y="3"/>
                    <a:pt x="0" y="1"/>
                    <a:pt x="0" y="0"/>
                  </a:cubicBezTo>
                  <a:cubicBezTo>
                    <a:pt x="0" y="0"/>
                    <a:pt x="3" y="1"/>
                    <a:pt x="5" y="3"/>
                  </a:cubicBezTo>
                  <a:cubicBezTo>
                    <a:pt x="8" y="5"/>
                    <a:pt x="9" y="7"/>
                    <a:pt x="9"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6">
              <a:extLst>
                <a:ext uri="{FF2B5EF4-FFF2-40B4-BE49-F238E27FC236}">
                  <a16:creationId xmlns:a16="http://schemas.microsoft.com/office/drawing/2014/main" id="{AC9E37B1-EEF5-425B-BCA5-402A2CB81465}"/>
                </a:ext>
              </a:extLst>
            </p:cNvPr>
            <p:cNvSpPr>
              <a:spLocks/>
            </p:cNvSpPr>
            <p:nvPr/>
          </p:nvSpPr>
          <p:spPr bwMode="auto">
            <a:xfrm>
              <a:off x="3337" y="1914"/>
              <a:ext cx="9" cy="17"/>
            </a:xfrm>
            <a:custGeom>
              <a:avLst/>
              <a:gdLst>
                <a:gd name="T0" fmla="*/ 4 w 4"/>
                <a:gd name="T1" fmla="*/ 7 h 7"/>
                <a:gd name="T2" fmla="*/ 1 w 4"/>
                <a:gd name="T3" fmla="*/ 4 h 7"/>
                <a:gd name="T4" fmla="*/ 1 w 4"/>
                <a:gd name="T5" fmla="*/ 0 h 7"/>
                <a:gd name="T6" fmla="*/ 3 w 4"/>
                <a:gd name="T7" fmla="*/ 3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3" y="7"/>
                    <a:pt x="2" y="6"/>
                    <a:pt x="1" y="4"/>
                  </a:cubicBezTo>
                  <a:cubicBezTo>
                    <a:pt x="1" y="2"/>
                    <a:pt x="0" y="0"/>
                    <a:pt x="1" y="0"/>
                  </a:cubicBezTo>
                  <a:cubicBezTo>
                    <a:pt x="2" y="0"/>
                    <a:pt x="3" y="1"/>
                    <a:pt x="3" y="3"/>
                  </a:cubicBezTo>
                  <a:cubicBezTo>
                    <a:pt x="4" y="5"/>
                    <a:pt x="4" y="7"/>
                    <a:pt x="4"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58">
              <a:extLst>
                <a:ext uri="{FF2B5EF4-FFF2-40B4-BE49-F238E27FC236}">
                  <a16:creationId xmlns:a16="http://schemas.microsoft.com/office/drawing/2014/main" id="{F3C34B0A-7C8D-4390-8027-3E6807B26243}"/>
                </a:ext>
              </a:extLst>
            </p:cNvPr>
            <p:cNvSpPr>
              <a:spLocks/>
            </p:cNvSpPr>
            <p:nvPr/>
          </p:nvSpPr>
          <p:spPr bwMode="auto">
            <a:xfrm>
              <a:off x="3629" y="2080"/>
              <a:ext cx="14" cy="31"/>
            </a:xfrm>
            <a:custGeom>
              <a:avLst/>
              <a:gdLst>
                <a:gd name="T0" fmla="*/ 0 w 6"/>
                <a:gd name="T1" fmla="*/ 12 h 13"/>
                <a:gd name="T2" fmla="*/ 2 w 6"/>
                <a:gd name="T3" fmla="*/ 6 h 13"/>
                <a:gd name="T4" fmla="*/ 6 w 6"/>
                <a:gd name="T5" fmla="*/ 0 h 13"/>
                <a:gd name="T6" fmla="*/ 4 w 6"/>
                <a:gd name="T7" fmla="*/ 6 h 13"/>
                <a:gd name="T8" fmla="*/ 0 w 6"/>
                <a:gd name="T9" fmla="*/ 12 h 13"/>
              </a:gdLst>
              <a:ahLst/>
              <a:cxnLst>
                <a:cxn ang="0">
                  <a:pos x="T0" y="T1"/>
                </a:cxn>
                <a:cxn ang="0">
                  <a:pos x="T2" y="T3"/>
                </a:cxn>
                <a:cxn ang="0">
                  <a:pos x="T4" y="T5"/>
                </a:cxn>
                <a:cxn ang="0">
                  <a:pos x="T6" y="T7"/>
                </a:cxn>
                <a:cxn ang="0">
                  <a:pos x="T8" y="T9"/>
                </a:cxn>
              </a:cxnLst>
              <a:rect l="0" t="0" r="r" b="b"/>
              <a:pathLst>
                <a:path w="6" h="13">
                  <a:moveTo>
                    <a:pt x="0" y="12"/>
                  </a:moveTo>
                  <a:cubicBezTo>
                    <a:pt x="0" y="12"/>
                    <a:pt x="1" y="9"/>
                    <a:pt x="2" y="6"/>
                  </a:cubicBezTo>
                  <a:cubicBezTo>
                    <a:pt x="3" y="2"/>
                    <a:pt x="5" y="0"/>
                    <a:pt x="6" y="0"/>
                  </a:cubicBezTo>
                  <a:cubicBezTo>
                    <a:pt x="6" y="0"/>
                    <a:pt x="5" y="3"/>
                    <a:pt x="4" y="6"/>
                  </a:cubicBezTo>
                  <a:cubicBezTo>
                    <a:pt x="3" y="10"/>
                    <a:pt x="1" y="13"/>
                    <a:pt x="0"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59">
              <a:extLst>
                <a:ext uri="{FF2B5EF4-FFF2-40B4-BE49-F238E27FC236}">
                  <a16:creationId xmlns:a16="http://schemas.microsoft.com/office/drawing/2014/main" id="{194A1182-0CD4-41ED-982B-F2DB433E2E3F}"/>
                </a:ext>
              </a:extLst>
            </p:cNvPr>
            <p:cNvSpPr>
              <a:spLocks/>
            </p:cNvSpPr>
            <p:nvPr/>
          </p:nvSpPr>
          <p:spPr bwMode="auto">
            <a:xfrm>
              <a:off x="3574" y="2166"/>
              <a:ext cx="19" cy="31"/>
            </a:xfrm>
            <a:custGeom>
              <a:avLst/>
              <a:gdLst>
                <a:gd name="T0" fmla="*/ 7 w 8"/>
                <a:gd name="T1" fmla="*/ 13 h 13"/>
                <a:gd name="T2" fmla="*/ 3 w 8"/>
                <a:gd name="T3" fmla="*/ 7 h 13"/>
                <a:gd name="T4" fmla="*/ 1 w 8"/>
                <a:gd name="T5" fmla="*/ 0 h 13"/>
                <a:gd name="T6" fmla="*/ 5 w 8"/>
                <a:gd name="T7" fmla="*/ 6 h 13"/>
                <a:gd name="T8" fmla="*/ 7 w 8"/>
                <a:gd name="T9" fmla="*/ 13 h 13"/>
              </a:gdLst>
              <a:ahLst/>
              <a:cxnLst>
                <a:cxn ang="0">
                  <a:pos x="T0" y="T1"/>
                </a:cxn>
                <a:cxn ang="0">
                  <a:pos x="T2" y="T3"/>
                </a:cxn>
                <a:cxn ang="0">
                  <a:pos x="T4" y="T5"/>
                </a:cxn>
                <a:cxn ang="0">
                  <a:pos x="T6" y="T7"/>
                </a:cxn>
                <a:cxn ang="0">
                  <a:pos x="T8" y="T9"/>
                </a:cxn>
              </a:cxnLst>
              <a:rect l="0" t="0" r="r" b="b"/>
              <a:pathLst>
                <a:path w="8" h="13">
                  <a:moveTo>
                    <a:pt x="7" y="13"/>
                  </a:moveTo>
                  <a:cubicBezTo>
                    <a:pt x="7" y="13"/>
                    <a:pt x="5" y="11"/>
                    <a:pt x="3" y="7"/>
                  </a:cubicBezTo>
                  <a:cubicBezTo>
                    <a:pt x="1" y="3"/>
                    <a:pt x="0" y="0"/>
                    <a:pt x="1" y="0"/>
                  </a:cubicBezTo>
                  <a:cubicBezTo>
                    <a:pt x="1" y="0"/>
                    <a:pt x="3" y="2"/>
                    <a:pt x="5" y="6"/>
                  </a:cubicBezTo>
                  <a:cubicBezTo>
                    <a:pt x="7" y="10"/>
                    <a:pt x="8" y="13"/>
                    <a:pt x="7"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0">
              <a:extLst>
                <a:ext uri="{FF2B5EF4-FFF2-40B4-BE49-F238E27FC236}">
                  <a16:creationId xmlns:a16="http://schemas.microsoft.com/office/drawing/2014/main" id="{0A12EB76-1C5D-4778-AC32-7D7E1285003F}"/>
                </a:ext>
              </a:extLst>
            </p:cNvPr>
            <p:cNvSpPr>
              <a:spLocks/>
            </p:cNvSpPr>
            <p:nvPr/>
          </p:nvSpPr>
          <p:spPr bwMode="auto">
            <a:xfrm>
              <a:off x="3671" y="2261"/>
              <a:ext cx="12" cy="24"/>
            </a:xfrm>
            <a:custGeom>
              <a:avLst/>
              <a:gdLst>
                <a:gd name="T0" fmla="*/ 1 w 5"/>
                <a:gd name="T1" fmla="*/ 10 h 10"/>
                <a:gd name="T2" fmla="*/ 2 w 5"/>
                <a:gd name="T3" fmla="*/ 5 h 10"/>
                <a:gd name="T4" fmla="*/ 5 w 5"/>
                <a:gd name="T5" fmla="*/ 1 h 10"/>
                <a:gd name="T6" fmla="*/ 4 w 5"/>
                <a:gd name="T7" fmla="*/ 6 h 10"/>
                <a:gd name="T8" fmla="*/ 1 w 5"/>
                <a:gd name="T9" fmla="*/ 10 h 10"/>
              </a:gdLst>
              <a:ahLst/>
              <a:cxnLst>
                <a:cxn ang="0">
                  <a:pos x="T0" y="T1"/>
                </a:cxn>
                <a:cxn ang="0">
                  <a:pos x="T2" y="T3"/>
                </a:cxn>
                <a:cxn ang="0">
                  <a:pos x="T4" y="T5"/>
                </a:cxn>
                <a:cxn ang="0">
                  <a:pos x="T6" y="T7"/>
                </a:cxn>
                <a:cxn ang="0">
                  <a:pos x="T8" y="T9"/>
                </a:cxn>
              </a:cxnLst>
              <a:rect l="0" t="0" r="r" b="b"/>
              <a:pathLst>
                <a:path w="5" h="10">
                  <a:moveTo>
                    <a:pt x="1" y="10"/>
                  </a:moveTo>
                  <a:cubicBezTo>
                    <a:pt x="0" y="10"/>
                    <a:pt x="1" y="8"/>
                    <a:pt x="2" y="5"/>
                  </a:cubicBezTo>
                  <a:cubicBezTo>
                    <a:pt x="3" y="2"/>
                    <a:pt x="4" y="0"/>
                    <a:pt x="5" y="1"/>
                  </a:cubicBezTo>
                  <a:cubicBezTo>
                    <a:pt x="5" y="1"/>
                    <a:pt x="5" y="3"/>
                    <a:pt x="4" y="6"/>
                  </a:cubicBezTo>
                  <a:cubicBezTo>
                    <a:pt x="3" y="8"/>
                    <a:pt x="1" y="10"/>
                    <a:pt x="1"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1">
              <a:extLst>
                <a:ext uri="{FF2B5EF4-FFF2-40B4-BE49-F238E27FC236}">
                  <a16:creationId xmlns:a16="http://schemas.microsoft.com/office/drawing/2014/main" id="{0BEAB922-DF27-4D67-876C-121C2DF3512A}"/>
                </a:ext>
              </a:extLst>
            </p:cNvPr>
            <p:cNvSpPr>
              <a:spLocks/>
            </p:cNvSpPr>
            <p:nvPr/>
          </p:nvSpPr>
          <p:spPr bwMode="auto">
            <a:xfrm>
              <a:off x="3591" y="2356"/>
              <a:ext cx="9" cy="16"/>
            </a:xfrm>
            <a:custGeom>
              <a:avLst/>
              <a:gdLst>
                <a:gd name="T0" fmla="*/ 4 w 4"/>
                <a:gd name="T1" fmla="*/ 6 h 7"/>
                <a:gd name="T2" fmla="*/ 1 w 4"/>
                <a:gd name="T3" fmla="*/ 4 h 7"/>
                <a:gd name="T4" fmla="*/ 0 w 4"/>
                <a:gd name="T5" fmla="*/ 0 h 7"/>
                <a:gd name="T6" fmla="*/ 3 w 4"/>
                <a:gd name="T7" fmla="*/ 3 h 7"/>
                <a:gd name="T8" fmla="*/ 4 w 4"/>
                <a:gd name="T9" fmla="*/ 6 h 7"/>
              </a:gdLst>
              <a:ahLst/>
              <a:cxnLst>
                <a:cxn ang="0">
                  <a:pos x="T0" y="T1"/>
                </a:cxn>
                <a:cxn ang="0">
                  <a:pos x="T2" y="T3"/>
                </a:cxn>
                <a:cxn ang="0">
                  <a:pos x="T4" y="T5"/>
                </a:cxn>
                <a:cxn ang="0">
                  <a:pos x="T6" y="T7"/>
                </a:cxn>
                <a:cxn ang="0">
                  <a:pos x="T8" y="T9"/>
                </a:cxn>
              </a:cxnLst>
              <a:rect l="0" t="0" r="r" b="b"/>
              <a:pathLst>
                <a:path w="4" h="7">
                  <a:moveTo>
                    <a:pt x="4" y="6"/>
                  </a:moveTo>
                  <a:cubicBezTo>
                    <a:pt x="3" y="7"/>
                    <a:pt x="2" y="5"/>
                    <a:pt x="1" y="4"/>
                  </a:cubicBezTo>
                  <a:cubicBezTo>
                    <a:pt x="0" y="2"/>
                    <a:pt x="0" y="1"/>
                    <a:pt x="0" y="0"/>
                  </a:cubicBezTo>
                  <a:cubicBezTo>
                    <a:pt x="1" y="0"/>
                    <a:pt x="2" y="1"/>
                    <a:pt x="3" y="3"/>
                  </a:cubicBezTo>
                  <a:cubicBezTo>
                    <a:pt x="4" y="4"/>
                    <a:pt x="4" y="6"/>
                    <a:pt x="4"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2">
              <a:extLst>
                <a:ext uri="{FF2B5EF4-FFF2-40B4-BE49-F238E27FC236}">
                  <a16:creationId xmlns:a16="http://schemas.microsoft.com/office/drawing/2014/main" id="{B68D5273-358D-478E-BFDF-0B710B65A578}"/>
                </a:ext>
              </a:extLst>
            </p:cNvPr>
            <p:cNvSpPr>
              <a:spLocks/>
            </p:cNvSpPr>
            <p:nvPr/>
          </p:nvSpPr>
          <p:spPr bwMode="auto">
            <a:xfrm>
              <a:off x="3591" y="2522"/>
              <a:ext cx="26" cy="26"/>
            </a:xfrm>
            <a:custGeom>
              <a:avLst/>
              <a:gdLst>
                <a:gd name="T0" fmla="*/ 10 w 11"/>
                <a:gd name="T1" fmla="*/ 11 h 11"/>
                <a:gd name="T2" fmla="*/ 5 w 11"/>
                <a:gd name="T3" fmla="*/ 6 h 11"/>
                <a:gd name="T4" fmla="*/ 1 w 11"/>
                <a:gd name="T5" fmla="*/ 0 h 11"/>
                <a:gd name="T6" fmla="*/ 6 w 11"/>
                <a:gd name="T7" fmla="*/ 5 h 11"/>
                <a:gd name="T8" fmla="*/ 10 w 11"/>
                <a:gd name="T9" fmla="*/ 11 h 11"/>
              </a:gdLst>
              <a:ahLst/>
              <a:cxnLst>
                <a:cxn ang="0">
                  <a:pos x="T0" y="T1"/>
                </a:cxn>
                <a:cxn ang="0">
                  <a:pos x="T2" y="T3"/>
                </a:cxn>
                <a:cxn ang="0">
                  <a:pos x="T4" y="T5"/>
                </a:cxn>
                <a:cxn ang="0">
                  <a:pos x="T6" y="T7"/>
                </a:cxn>
                <a:cxn ang="0">
                  <a:pos x="T8" y="T9"/>
                </a:cxn>
              </a:cxnLst>
              <a:rect l="0" t="0" r="r" b="b"/>
              <a:pathLst>
                <a:path w="11" h="11">
                  <a:moveTo>
                    <a:pt x="10" y="11"/>
                  </a:moveTo>
                  <a:cubicBezTo>
                    <a:pt x="10" y="11"/>
                    <a:pt x="8" y="9"/>
                    <a:pt x="5" y="6"/>
                  </a:cubicBezTo>
                  <a:cubicBezTo>
                    <a:pt x="2" y="3"/>
                    <a:pt x="0" y="1"/>
                    <a:pt x="1" y="0"/>
                  </a:cubicBezTo>
                  <a:cubicBezTo>
                    <a:pt x="1" y="0"/>
                    <a:pt x="4" y="2"/>
                    <a:pt x="6" y="5"/>
                  </a:cubicBezTo>
                  <a:cubicBezTo>
                    <a:pt x="9" y="8"/>
                    <a:pt x="11" y="10"/>
                    <a:pt x="10"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3">
              <a:extLst>
                <a:ext uri="{FF2B5EF4-FFF2-40B4-BE49-F238E27FC236}">
                  <a16:creationId xmlns:a16="http://schemas.microsoft.com/office/drawing/2014/main" id="{07822A51-8C5D-43FE-8611-ABD7A7B1671E}"/>
                </a:ext>
              </a:extLst>
            </p:cNvPr>
            <p:cNvSpPr>
              <a:spLocks/>
            </p:cNvSpPr>
            <p:nvPr/>
          </p:nvSpPr>
          <p:spPr bwMode="auto">
            <a:xfrm>
              <a:off x="3693" y="2420"/>
              <a:ext cx="21" cy="26"/>
            </a:xfrm>
            <a:custGeom>
              <a:avLst/>
              <a:gdLst>
                <a:gd name="T0" fmla="*/ 8 w 9"/>
                <a:gd name="T1" fmla="*/ 11 h 11"/>
                <a:gd name="T2" fmla="*/ 3 w 9"/>
                <a:gd name="T3" fmla="*/ 6 h 11"/>
                <a:gd name="T4" fmla="*/ 0 w 9"/>
                <a:gd name="T5" fmla="*/ 1 h 11"/>
                <a:gd name="T6" fmla="*/ 5 w 9"/>
                <a:gd name="T7" fmla="*/ 5 h 11"/>
                <a:gd name="T8" fmla="*/ 8 w 9"/>
                <a:gd name="T9" fmla="*/ 11 h 11"/>
              </a:gdLst>
              <a:ahLst/>
              <a:cxnLst>
                <a:cxn ang="0">
                  <a:pos x="T0" y="T1"/>
                </a:cxn>
                <a:cxn ang="0">
                  <a:pos x="T2" y="T3"/>
                </a:cxn>
                <a:cxn ang="0">
                  <a:pos x="T4" y="T5"/>
                </a:cxn>
                <a:cxn ang="0">
                  <a:pos x="T6" y="T7"/>
                </a:cxn>
                <a:cxn ang="0">
                  <a:pos x="T8" y="T9"/>
                </a:cxn>
              </a:cxnLst>
              <a:rect l="0" t="0" r="r" b="b"/>
              <a:pathLst>
                <a:path w="9" h="11">
                  <a:moveTo>
                    <a:pt x="8" y="11"/>
                  </a:moveTo>
                  <a:cubicBezTo>
                    <a:pt x="8" y="11"/>
                    <a:pt x="5" y="9"/>
                    <a:pt x="3" y="6"/>
                  </a:cubicBezTo>
                  <a:cubicBezTo>
                    <a:pt x="1" y="4"/>
                    <a:pt x="0" y="1"/>
                    <a:pt x="0" y="1"/>
                  </a:cubicBezTo>
                  <a:cubicBezTo>
                    <a:pt x="0" y="0"/>
                    <a:pt x="3" y="2"/>
                    <a:pt x="5" y="5"/>
                  </a:cubicBezTo>
                  <a:cubicBezTo>
                    <a:pt x="7" y="8"/>
                    <a:pt x="9" y="11"/>
                    <a:pt x="8"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4">
              <a:extLst>
                <a:ext uri="{FF2B5EF4-FFF2-40B4-BE49-F238E27FC236}">
                  <a16:creationId xmlns:a16="http://schemas.microsoft.com/office/drawing/2014/main" id="{C1AB8CA0-55B6-4F5D-B300-948AA05233BC}"/>
                </a:ext>
              </a:extLst>
            </p:cNvPr>
            <p:cNvSpPr>
              <a:spLocks/>
            </p:cNvSpPr>
            <p:nvPr/>
          </p:nvSpPr>
          <p:spPr bwMode="auto">
            <a:xfrm>
              <a:off x="3764" y="2555"/>
              <a:ext cx="17" cy="31"/>
            </a:xfrm>
            <a:custGeom>
              <a:avLst/>
              <a:gdLst>
                <a:gd name="T0" fmla="*/ 0 w 7"/>
                <a:gd name="T1" fmla="*/ 13 h 13"/>
                <a:gd name="T2" fmla="*/ 2 w 7"/>
                <a:gd name="T3" fmla="*/ 6 h 13"/>
                <a:gd name="T4" fmla="*/ 6 w 7"/>
                <a:gd name="T5" fmla="*/ 1 h 13"/>
                <a:gd name="T6" fmla="*/ 4 w 7"/>
                <a:gd name="T7" fmla="*/ 7 h 13"/>
                <a:gd name="T8" fmla="*/ 0 w 7"/>
                <a:gd name="T9" fmla="*/ 13 h 13"/>
              </a:gdLst>
              <a:ahLst/>
              <a:cxnLst>
                <a:cxn ang="0">
                  <a:pos x="T0" y="T1"/>
                </a:cxn>
                <a:cxn ang="0">
                  <a:pos x="T2" y="T3"/>
                </a:cxn>
                <a:cxn ang="0">
                  <a:pos x="T4" y="T5"/>
                </a:cxn>
                <a:cxn ang="0">
                  <a:pos x="T6" y="T7"/>
                </a:cxn>
                <a:cxn ang="0">
                  <a:pos x="T8" y="T9"/>
                </a:cxn>
              </a:cxnLst>
              <a:rect l="0" t="0" r="r" b="b"/>
              <a:pathLst>
                <a:path w="7" h="13">
                  <a:moveTo>
                    <a:pt x="0" y="13"/>
                  </a:moveTo>
                  <a:cubicBezTo>
                    <a:pt x="0" y="13"/>
                    <a:pt x="1" y="10"/>
                    <a:pt x="2" y="6"/>
                  </a:cubicBezTo>
                  <a:cubicBezTo>
                    <a:pt x="4" y="3"/>
                    <a:pt x="6" y="0"/>
                    <a:pt x="6" y="1"/>
                  </a:cubicBezTo>
                  <a:cubicBezTo>
                    <a:pt x="7" y="1"/>
                    <a:pt x="6" y="4"/>
                    <a:pt x="4" y="7"/>
                  </a:cubicBezTo>
                  <a:cubicBezTo>
                    <a:pt x="3" y="11"/>
                    <a:pt x="1" y="13"/>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5">
              <a:extLst>
                <a:ext uri="{FF2B5EF4-FFF2-40B4-BE49-F238E27FC236}">
                  <a16:creationId xmlns:a16="http://schemas.microsoft.com/office/drawing/2014/main" id="{AE8E8CCD-4DF2-4531-90B3-0B7F226CC407}"/>
                </a:ext>
              </a:extLst>
            </p:cNvPr>
            <p:cNvSpPr>
              <a:spLocks/>
            </p:cNvSpPr>
            <p:nvPr/>
          </p:nvSpPr>
          <p:spPr bwMode="auto">
            <a:xfrm>
              <a:off x="3629" y="2679"/>
              <a:ext cx="23" cy="23"/>
            </a:xfrm>
            <a:custGeom>
              <a:avLst/>
              <a:gdLst>
                <a:gd name="T0" fmla="*/ 10 w 10"/>
                <a:gd name="T1" fmla="*/ 10 h 10"/>
                <a:gd name="T2" fmla="*/ 5 w 10"/>
                <a:gd name="T3" fmla="*/ 5 h 10"/>
                <a:gd name="T4" fmla="*/ 0 w 10"/>
                <a:gd name="T5" fmla="*/ 1 h 10"/>
                <a:gd name="T6" fmla="*/ 6 w 10"/>
                <a:gd name="T7" fmla="*/ 4 h 10"/>
                <a:gd name="T8" fmla="*/ 10 w 10"/>
                <a:gd name="T9" fmla="*/ 10 h 10"/>
              </a:gdLst>
              <a:ahLst/>
              <a:cxnLst>
                <a:cxn ang="0">
                  <a:pos x="T0" y="T1"/>
                </a:cxn>
                <a:cxn ang="0">
                  <a:pos x="T2" y="T3"/>
                </a:cxn>
                <a:cxn ang="0">
                  <a:pos x="T4" y="T5"/>
                </a:cxn>
                <a:cxn ang="0">
                  <a:pos x="T6" y="T7"/>
                </a:cxn>
                <a:cxn ang="0">
                  <a:pos x="T8" y="T9"/>
                </a:cxn>
              </a:cxnLst>
              <a:rect l="0" t="0" r="r" b="b"/>
              <a:pathLst>
                <a:path w="10" h="10">
                  <a:moveTo>
                    <a:pt x="10" y="10"/>
                  </a:moveTo>
                  <a:cubicBezTo>
                    <a:pt x="9" y="10"/>
                    <a:pt x="8" y="8"/>
                    <a:pt x="5" y="5"/>
                  </a:cubicBezTo>
                  <a:cubicBezTo>
                    <a:pt x="3" y="3"/>
                    <a:pt x="0" y="1"/>
                    <a:pt x="0" y="1"/>
                  </a:cubicBezTo>
                  <a:cubicBezTo>
                    <a:pt x="1" y="0"/>
                    <a:pt x="4" y="1"/>
                    <a:pt x="6" y="4"/>
                  </a:cubicBezTo>
                  <a:cubicBezTo>
                    <a:pt x="9" y="6"/>
                    <a:pt x="10" y="9"/>
                    <a:pt x="10"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166">
              <a:extLst>
                <a:ext uri="{FF2B5EF4-FFF2-40B4-BE49-F238E27FC236}">
                  <a16:creationId xmlns:a16="http://schemas.microsoft.com/office/drawing/2014/main" id="{05B2F7EF-708B-4236-A736-D2F9D4D2881E}"/>
                </a:ext>
              </a:extLst>
            </p:cNvPr>
            <p:cNvSpPr>
              <a:spLocks noChangeArrowheads="1"/>
            </p:cNvSpPr>
            <p:nvPr/>
          </p:nvSpPr>
          <p:spPr bwMode="auto">
            <a:xfrm>
              <a:off x="3638" y="2819"/>
              <a:ext cx="22" cy="5"/>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7">
              <a:extLst>
                <a:ext uri="{FF2B5EF4-FFF2-40B4-BE49-F238E27FC236}">
                  <a16:creationId xmlns:a16="http://schemas.microsoft.com/office/drawing/2014/main" id="{51D78ED3-A71F-4E4B-B60D-F28FC28CC69A}"/>
                </a:ext>
              </a:extLst>
            </p:cNvPr>
            <p:cNvSpPr>
              <a:spLocks/>
            </p:cNvSpPr>
            <p:nvPr/>
          </p:nvSpPr>
          <p:spPr bwMode="auto">
            <a:xfrm>
              <a:off x="3774" y="2759"/>
              <a:ext cx="11" cy="29"/>
            </a:xfrm>
            <a:custGeom>
              <a:avLst/>
              <a:gdLst>
                <a:gd name="T0" fmla="*/ 1 w 5"/>
                <a:gd name="T1" fmla="*/ 12 h 12"/>
                <a:gd name="T2" fmla="*/ 2 w 5"/>
                <a:gd name="T3" fmla="*/ 6 h 12"/>
                <a:gd name="T4" fmla="*/ 4 w 5"/>
                <a:gd name="T5" fmla="*/ 0 h 12"/>
                <a:gd name="T6" fmla="*/ 4 w 5"/>
                <a:gd name="T7" fmla="*/ 6 h 12"/>
                <a:gd name="T8" fmla="*/ 1 w 5"/>
                <a:gd name="T9" fmla="*/ 12 h 12"/>
              </a:gdLst>
              <a:ahLst/>
              <a:cxnLst>
                <a:cxn ang="0">
                  <a:pos x="T0" y="T1"/>
                </a:cxn>
                <a:cxn ang="0">
                  <a:pos x="T2" y="T3"/>
                </a:cxn>
                <a:cxn ang="0">
                  <a:pos x="T4" y="T5"/>
                </a:cxn>
                <a:cxn ang="0">
                  <a:pos x="T6" y="T7"/>
                </a:cxn>
                <a:cxn ang="0">
                  <a:pos x="T8" y="T9"/>
                </a:cxn>
              </a:cxnLst>
              <a:rect l="0" t="0" r="r" b="b"/>
              <a:pathLst>
                <a:path w="5" h="12">
                  <a:moveTo>
                    <a:pt x="1" y="12"/>
                  </a:moveTo>
                  <a:cubicBezTo>
                    <a:pt x="0" y="11"/>
                    <a:pt x="1" y="9"/>
                    <a:pt x="2" y="6"/>
                  </a:cubicBezTo>
                  <a:cubicBezTo>
                    <a:pt x="3" y="3"/>
                    <a:pt x="3" y="0"/>
                    <a:pt x="4" y="0"/>
                  </a:cubicBezTo>
                  <a:cubicBezTo>
                    <a:pt x="4" y="0"/>
                    <a:pt x="5" y="3"/>
                    <a:pt x="4" y="6"/>
                  </a:cubicBezTo>
                  <a:cubicBezTo>
                    <a:pt x="3" y="10"/>
                    <a:pt x="1" y="12"/>
                    <a:pt x="1"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8">
              <a:extLst>
                <a:ext uri="{FF2B5EF4-FFF2-40B4-BE49-F238E27FC236}">
                  <a16:creationId xmlns:a16="http://schemas.microsoft.com/office/drawing/2014/main" id="{320931F5-9B96-48C1-8EB5-797BE079570C}"/>
                </a:ext>
              </a:extLst>
            </p:cNvPr>
            <p:cNvSpPr>
              <a:spLocks/>
            </p:cNvSpPr>
            <p:nvPr/>
          </p:nvSpPr>
          <p:spPr bwMode="auto">
            <a:xfrm>
              <a:off x="3878" y="2795"/>
              <a:ext cx="14" cy="33"/>
            </a:xfrm>
            <a:custGeom>
              <a:avLst/>
              <a:gdLst>
                <a:gd name="T0" fmla="*/ 5 w 6"/>
                <a:gd name="T1" fmla="*/ 14 h 14"/>
                <a:gd name="T2" fmla="*/ 2 w 6"/>
                <a:gd name="T3" fmla="*/ 7 h 14"/>
                <a:gd name="T4" fmla="*/ 0 w 6"/>
                <a:gd name="T5" fmla="*/ 0 h 14"/>
                <a:gd name="T6" fmla="*/ 4 w 6"/>
                <a:gd name="T7" fmla="*/ 7 h 14"/>
                <a:gd name="T8" fmla="*/ 5 w 6"/>
                <a:gd name="T9" fmla="*/ 14 h 14"/>
              </a:gdLst>
              <a:ahLst/>
              <a:cxnLst>
                <a:cxn ang="0">
                  <a:pos x="T0" y="T1"/>
                </a:cxn>
                <a:cxn ang="0">
                  <a:pos x="T2" y="T3"/>
                </a:cxn>
                <a:cxn ang="0">
                  <a:pos x="T4" y="T5"/>
                </a:cxn>
                <a:cxn ang="0">
                  <a:pos x="T6" y="T7"/>
                </a:cxn>
                <a:cxn ang="0">
                  <a:pos x="T8" y="T9"/>
                </a:cxn>
              </a:cxnLst>
              <a:rect l="0" t="0" r="r" b="b"/>
              <a:pathLst>
                <a:path w="6" h="14">
                  <a:moveTo>
                    <a:pt x="5" y="14"/>
                  </a:moveTo>
                  <a:cubicBezTo>
                    <a:pt x="4" y="14"/>
                    <a:pt x="3" y="11"/>
                    <a:pt x="2" y="7"/>
                  </a:cubicBezTo>
                  <a:cubicBezTo>
                    <a:pt x="0" y="4"/>
                    <a:pt x="0" y="1"/>
                    <a:pt x="0" y="0"/>
                  </a:cubicBezTo>
                  <a:cubicBezTo>
                    <a:pt x="1" y="0"/>
                    <a:pt x="2" y="3"/>
                    <a:pt x="4" y="7"/>
                  </a:cubicBezTo>
                  <a:cubicBezTo>
                    <a:pt x="5" y="10"/>
                    <a:pt x="6" y="13"/>
                    <a:pt x="5"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9">
              <a:extLst>
                <a:ext uri="{FF2B5EF4-FFF2-40B4-BE49-F238E27FC236}">
                  <a16:creationId xmlns:a16="http://schemas.microsoft.com/office/drawing/2014/main" id="{E75C23AE-1A92-4C6E-876B-D11334A4817D}"/>
                </a:ext>
              </a:extLst>
            </p:cNvPr>
            <p:cNvSpPr>
              <a:spLocks/>
            </p:cNvSpPr>
            <p:nvPr/>
          </p:nvSpPr>
          <p:spPr bwMode="auto">
            <a:xfrm>
              <a:off x="3871" y="2956"/>
              <a:ext cx="19" cy="36"/>
            </a:xfrm>
            <a:custGeom>
              <a:avLst/>
              <a:gdLst>
                <a:gd name="T0" fmla="*/ 0 w 8"/>
                <a:gd name="T1" fmla="*/ 14 h 15"/>
                <a:gd name="T2" fmla="*/ 3 w 8"/>
                <a:gd name="T3" fmla="*/ 7 h 15"/>
                <a:gd name="T4" fmla="*/ 8 w 8"/>
                <a:gd name="T5" fmla="*/ 0 h 15"/>
                <a:gd name="T6" fmla="*/ 5 w 8"/>
                <a:gd name="T7" fmla="*/ 8 h 15"/>
                <a:gd name="T8" fmla="*/ 0 w 8"/>
                <a:gd name="T9" fmla="*/ 14 h 15"/>
              </a:gdLst>
              <a:ahLst/>
              <a:cxnLst>
                <a:cxn ang="0">
                  <a:pos x="T0" y="T1"/>
                </a:cxn>
                <a:cxn ang="0">
                  <a:pos x="T2" y="T3"/>
                </a:cxn>
                <a:cxn ang="0">
                  <a:pos x="T4" y="T5"/>
                </a:cxn>
                <a:cxn ang="0">
                  <a:pos x="T6" y="T7"/>
                </a:cxn>
                <a:cxn ang="0">
                  <a:pos x="T8" y="T9"/>
                </a:cxn>
              </a:cxnLst>
              <a:rect l="0" t="0" r="r" b="b"/>
              <a:pathLst>
                <a:path w="8" h="15">
                  <a:moveTo>
                    <a:pt x="0" y="14"/>
                  </a:moveTo>
                  <a:cubicBezTo>
                    <a:pt x="0" y="14"/>
                    <a:pt x="1" y="11"/>
                    <a:pt x="3" y="7"/>
                  </a:cubicBezTo>
                  <a:cubicBezTo>
                    <a:pt x="5" y="3"/>
                    <a:pt x="7" y="0"/>
                    <a:pt x="8" y="0"/>
                  </a:cubicBezTo>
                  <a:cubicBezTo>
                    <a:pt x="8" y="1"/>
                    <a:pt x="7" y="4"/>
                    <a:pt x="5" y="8"/>
                  </a:cubicBezTo>
                  <a:cubicBezTo>
                    <a:pt x="3" y="12"/>
                    <a:pt x="1" y="15"/>
                    <a:pt x="0"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0">
              <a:extLst>
                <a:ext uri="{FF2B5EF4-FFF2-40B4-BE49-F238E27FC236}">
                  <a16:creationId xmlns:a16="http://schemas.microsoft.com/office/drawing/2014/main" id="{DFF22927-0C73-40AA-8124-69E929B17F8B}"/>
                </a:ext>
              </a:extLst>
            </p:cNvPr>
            <p:cNvSpPr>
              <a:spLocks/>
            </p:cNvSpPr>
            <p:nvPr/>
          </p:nvSpPr>
          <p:spPr bwMode="auto">
            <a:xfrm>
              <a:off x="3752" y="3054"/>
              <a:ext cx="17" cy="33"/>
            </a:xfrm>
            <a:custGeom>
              <a:avLst/>
              <a:gdLst>
                <a:gd name="T0" fmla="*/ 6 w 7"/>
                <a:gd name="T1" fmla="*/ 14 h 14"/>
                <a:gd name="T2" fmla="*/ 2 w 7"/>
                <a:gd name="T3" fmla="*/ 8 h 14"/>
                <a:gd name="T4" fmla="*/ 1 w 7"/>
                <a:gd name="T5" fmla="*/ 1 h 14"/>
                <a:gd name="T6" fmla="*/ 4 w 7"/>
                <a:gd name="T7" fmla="*/ 7 h 14"/>
                <a:gd name="T8" fmla="*/ 6 w 7"/>
                <a:gd name="T9" fmla="*/ 14 h 14"/>
              </a:gdLst>
              <a:ahLst/>
              <a:cxnLst>
                <a:cxn ang="0">
                  <a:pos x="T0" y="T1"/>
                </a:cxn>
                <a:cxn ang="0">
                  <a:pos x="T2" y="T3"/>
                </a:cxn>
                <a:cxn ang="0">
                  <a:pos x="T4" y="T5"/>
                </a:cxn>
                <a:cxn ang="0">
                  <a:pos x="T6" y="T7"/>
                </a:cxn>
                <a:cxn ang="0">
                  <a:pos x="T8" y="T9"/>
                </a:cxn>
              </a:cxnLst>
              <a:rect l="0" t="0" r="r" b="b"/>
              <a:pathLst>
                <a:path w="7" h="14">
                  <a:moveTo>
                    <a:pt x="6" y="14"/>
                  </a:moveTo>
                  <a:cubicBezTo>
                    <a:pt x="6" y="14"/>
                    <a:pt x="4" y="11"/>
                    <a:pt x="2" y="8"/>
                  </a:cubicBezTo>
                  <a:cubicBezTo>
                    <a:pt x="1" y="4"/>
                    <a:pt x="0" y="1"/>
                    <a:pt x="1" y="1"/>
                  </a:cubicBezTo>
                  <a:cubicBezTo>
                    <a:pt x="1" y="0"/>
                    <a:pt x="3" y="3"/>
                    <a:pt x="4" y="7"/>
                  </a:cubicBezTo>
                  <a:cubicBezTo>
                    <a:pt x="6" y="10"/>
                    <a:pt x="7" y="14"/>
                    <a:pt x="6"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71">
              <a:extLst>
                <a:ext uri="{FF2B5EF4-FFF2-40B4-BE49-F238E27FC236}">
                  <a16:creationId xmlns:a16="http://schemas.microsoft.com/office/drawing/2014/main" id="{36BA3BB4-872B-401E-8C3D-B42838ABCEC6}"/>
                </a:ext>
              </a:extLst>
            </p:cNvPr>
            <p:cNvSpPr>
              <a:spLocks noChangeArrowheads="1"/>
            </p:cNvSpPr>
            <p:nvPr/>
          </p:nvSpPr>
          <p:spPr bwMode="auto">
            <a:xfrm>
              <a:off x="3633" y="3120"/>
              <a:ext cx="17" cy="5"/>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2">
              <a:extLst>
                <a:ext uri="{FF2B5EF4-FFF2-40B4-BE49-F238E27FC236}">
                  <a16:creationId xmlns:a16="http://schemas.microsoft.com/office/drawing/2014/main" id="{80D920FE-8E59-4D3B-AB77-DEAB28D1082D}"/>
                </a:ext>
              </a:extLst>
            </p:cNvPr>
            <p:cNvSpPr>
              <a:spLocks/>
            </p:cNvSpPr>
            <p:nvPr/>
          </p:nvSpPr>
          <p:spPr bwMode="auto">
            <a:xfrm>
              <a:off x="3709" y="3248"/>
              <a:ext cx="10" cy="29"/>
            </a:xfrm>
            <a:custGeom>
              <a:avLst/>
              <a:gdLst>
                <a:gd name="T0" fmla="*/ 3 w 4"/>
                <a:gd name="T1" fmla="*/ 12 h 12"/>
                <a:gd name="T2" fmla="*/ 1 w 4"/>
                <a:gd name="T3" fmla="*/ 6 h 12"/>
                <a:gd name="T4" fmla="*/ 0 w 4"/>
                <a:gd name="T5" fmla="*/ 1 h 12"/>
                <a:gd name="T6" fmla="*/ 3 w 4"/>
                <a:gd name="T7" fmla="*/ 6 h 12"/>
                <a:gd name="T8" fmla="*/ 3 w 4"/>
                <a:gd name="T9" fmla="*/ 12 h 12"/>
              </a:gdLst>
              <a:ahLst/>
              <a:cxnLst>
                <a:cxn ang="0">
                  <a:pos x="T0" y="T1"/>
                </a:cxn>
                <a:cxn ang="0">
                  <a:pos x="T2" y="T3"/>
                </a:cxn>
                <a:cxn ang="0">
                  <a:pos x="T4" y="T5"/>
                </a:cxn>
                <a:cxn ang="0">
                  <a:pos x="T6" y="T7"/>
                </a:cxn>
                <a:cxn ang="0">
                  <a:pos x="T8" y="T9"/>
                </a:cxn>
              </a:cxnLst>
              <a:rect l="0" t="0" r="r" b="b"/>
              <a:pathLst>
                <a:path w="4" h="12">
                  <a:moveTo>
                    <a:pt x="3" y="12"/>
                  </a:moveTo>
                  <a:cubicBezTo>
                    <a:pt x="3" y="12"/>
                    <a:pt x="2" y="9"/>
                    <a:pt x="1" y="6"/>
                  </a:cubicBezTo>
                  <a:cubicBezTo>
                    <a:pt x="0" y="3"/>
                    <a:pt x="0" y="1"/>
                    <a:pt x="0" y="1"/>
                  </a:cubicBezTo>
                  <a:cubicBezTo>
                    <a:pt x="1" y="0"/>
                    <a:pt x="2" y="3"/>
                    <a:pt x="3" y="6"/>
                  </a:cubicBezTo>
                  <a:cubicBezTo>
                    <a:pt x="4" y="9"/>
                    <a:pt x="4" y="11"/>
                    <a:pt x="3"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3">
              <a:extLst>
                <a:ext uri="{FF2B5EF4-FFF2-40B4-BE49-F238E27FC236}">
                  <a16:creationId xmlns:a16="http://schemas.microsoft.com/office/drawing/2014/main" id="{B72EBADF-E09E-4A5A-8877-58ACD2190BF1}"/>
                </a:ext>
              </a:extLst>
            </p:cNvPr>
            <p:cNvSpPr>
              <a:spLocks/>
            </p:cNvSpPr>
            <p:nvPr/>
          </p:nvSpPr>
          <p:spPr bwMode="auto">
            <a:xfrm>
              <a:off x="3631" y="3208"/>
              <a:ext cx="14" cy="17"/>
            </a:xfrm>
            <a:custGeom>
              <a:avLst/>
              <a:gdLst>
                <a:gd name="T0" fmla="*/ 1 w 6"/>
                <a:gd name="T1" fmla="*/ 7 h 7"/>
                <a:gd name="T2" fmla="*/ 2 w 6"/>
                <a:gd name="T3" fmla="*/ 3 h 7"/>
                <a:gd name="T4" fmla="*/ 5 w 6"/>
                <a:gd name="T5" fmla="*/ 0 h 7"/>
                <a:gd name="T6" fmla="*/ 4 w 6"/>
                <a:gd name="T7" fmla="*/ 4 h 7"/>
                <a:gd name="T8" fmla="*/ 1 w 6"/>
                <a:gd name="T9" fmla="*/ 7 h 7"/>
              </a:gdLst>
              <a:ahLst/>
              <a:cxnLst>
                <a:cxn ang="0">
                  <a:pos x="T0" y="T1"/>
                </a:cxn>
                <a:cxn ang="0">
                  <a:pos x="T2" y="T3"/>
                </a:cxn>
                <a:cxn ang="0">
                  <a:pos x="T4" y="T5"/>
                </a:cxn>
                <a:cxn ang="0">
                  <a:pos x="T6" y="T7"/>
                </a:cxn>
                <a:cxn ang="0">
                  <a:pos x="T8" y="T9"/>
                </a:cxn>
              </a:cxnLst>
              <a:rect l="0" t="0" r="r" b="b"/>
              <a:pathLst>
                <a:path w="6" h="7">
                  <a:moveTo>
                    <a:pt x="1" y="7"/>
                  </a:moveTo>
                  <a:cubicBezTo>
                    <a:pt x="0" y="7"/>
                    <a:pt x="1" y="5"/>
                    <a:pt x="2" y="3"/>
                  </a:cubicBezTo>
                  <a:cubicBezTo>
                    <a:pt x="3" y="1"/>
                    <a:pt x="5" y="0"/>
                    <a:pt x="5" y="0"/>
                  </a:cubicBezTo>
                  <a:cubicBezTo>
                    <a:pt x="6" y="0"/>
                    <a:pt x="5" y="2"/>
                    <a:pt x="4" y="4"/>
                  </a:cubicBezTo>
                  <a:cubicBezTo>
                    <a:pt x="3" y="6"/>
                    <a:pt x="1" y="7"/>
                    <a:pt x="1"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4">
              <a:extLst>
                <a:ext uri="{FF2B5EF4-FFF2-40B4-BE49-F238E27FC236}">
                  <a16:creationId xmlns:a16="http://schemas.microsoft.com/office/drawing/2014/main" id="{9984A3FC-55AD-4686-9B61-BBB15FE7BC8F}"/>
                </a:ext>
              </a:extLst>
            </p:cNvPr>
            <p:cNvSpPr>
              <a:spLocks/>
            </p:cNvSpPr>
            <p:nvPr/>
          </p:nvSpPr>
          <p:spPr bwMode="auto">
            <a:xfrm>
              <a:off x="3626" y="3362"/>
              <a:ext cx="7" cy="31"/>
            </a:xfrm>
            <a:custGeom>
              <a:avLst/>
              <a:gdLst>
                <a:gd name="T0" fmla="*/ 2 w 3"/>
                <a:gd name="T1" fmla="*/ 13 h 13"/>
                <a:gd name="T2" fmla="*/ 0 w 3"/>
                <a:gd name="T3" fmla="*/ 7 h 13"/>
                <a:gd name="T4" fmla="*/ 1 w 3"/>
                <a:gd name="T5" fmla="*/ 0 h 13"/>
                <a:gd name="T6" fmla="*/ 2 w 3"/>
                <a:gd name="T7" fmla="*/ 7 h 13"/>
                <a:gd name="T8" fmla="*/ 2 w 3"/>
                <a:gd name="T9" fmla="*/ 13 h 13"/>
              </a:gdLst>
              <a:ahLst/>
              <a:cxnLst>
                <a:cxn ang="0">
                  <a:pos x="T0" y="T1"/>
                </a:cxn>
                <a:cxn ang="0">
                  <a:pos x="T2" y="T3"/>
                </a:cxn>
                <a:cxn ang="0">
                  <a:pos x="T4" y="T5"/>
                </a:cxn>
                <a:cxn ang="0">
                  <a:pos x="T6" y="T7"/>
                </a:cxn>
                <a:cxn ang="0">
                  <a:pos x="T8" y="T9"/>
                </a:cxn>
              </a:cxnLst>
              <a:rect l="0" t="0" r="r" b="b"/>
              <a:pathLst>
                <a:path w="3" h="13">
                  <a:moveTo>
                    <a:pt x="2" y="13"/>
                  </a:moveTo>
                  <a:cubicBezTo>
                    <a:pt x="2" y="13"/>
                    <a:pt x="1" y="10"/>
                    <a:pt x="0" y="7"/>
                  </a:cubicBezTo>
                  <a:cubicBezTo>
                    <a:pt x="0" y="3"/>
                    <a:pt x="0" y="1"/>
                    <a:pt x="1" y="0"/>
                  </a:cubicBezTo>
                  <a:cubicBezTo>
                    <a:pt x="1" y="0"/>
                    <a:pt x="2" y="3"/>
                    <a:pt x="2" y="7"/>
                  </a:cubicBezTo>
                  <a:cubicBezTo>
                    <a:pt x="3" y="10"/>
                    <a:pt x="3" y="13"/>
                    <a:pt x="2"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28167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AA2A670-4772-4504-9A86-BE460BACA39F}"/>
              </a:ext>
            </a:extLst>
          </p:cNvPr>
          <p:cNvSpPr/>
          <p:nvPr/>
        </p:nvSpPr>
        <p:spPr>
          <a:xfrm>
            <a:off x="180461" y="128311"/>
            <a:ext cx="11789866" cy="553998"/>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083D65"/>
                </a:solidFill>
                <a:latin typeface="Segoe UI" panose="020B0502040204020203" pitchFamily="34" charset="0"/>
                <a:cs typeface="Segoe UI" panose="020B0502040204020203" pitchFamily="34" charset="0"/>
              </a:rPr>
              <a:t>Perbedaan Antara String Satu dengan String Lainnya</a:t>
            </a:r>
          </a:p>
        </p:txBody>
      </p:sp>
      <p:sp>
        <p:nvSpPr>
          <p:cNvPr id="164" name="Rectangle 163">
            <a:extLst>
              <a:ext uri="{FF2B5EF4-FFF2-40B4-BE49-F238E27FC236}">
                <a16:creationId xmlns:a16="http://schemas.microsoft.com/office/drawing/2014/main" id="{D8FA849A-F78C-4CB5-AF83-DB2B6DE7A67A}"/>
              </a:ext>
            </a:extLst>
          </p:cNvPr>
          <p:cNvSpPr/>
          <p:nvPr/>
        </p:nvSpPr>
        <p:spPr>
          <a:xfrm>
            <a:off x="180461" y="2796061"/>
            <a:ext cx="11651321" cy="3077766"/>
          </a:xfrm>
          <a:prstGeom prst="rect">
            <a:avLst/>
          </a:prstGeom>
        </p:spPr>
        <p:txBody>
          <a:bodyPr wrap="square" lIns="0" tIns="0" rIns="0" bIns="0">
            <a:spAutoFit/>
          </a:bodyPr>
          <a:lstStyle/>
          <a:p>
            <a:pPr>
              <a:defRPr/>
            </a:pPr>
            <a:r>
              <a:rPr lang="id-ID" sz="2000">
                <a:latin typeface="Arial" panose="020B0604020202020204" pitchFamily="34" charset="0"/>
                <a:cs typeface="Arial" panose="020B0604020202020204" pitchFamily="34" charset="0"/>
              </a:rPr>
              <a:t>Pada otomata berhingga gambar </a:t>
            </a:r>
            <a:r>
              <a:rPr lang="en-US" sz="2000">
                <a:latin typeface="Arial" panose="020B0604020202020204" pitchFamily="34" charset="0"/>
                <a:cs typeface="Arial" panose="020B0604020202020204" pitchFamily="34" charset="0"/>
              </a:rPr>
              <a:t>di atas</a:t>
            </a:r>
            <a:r>
              <a:rPr lang="id-ID" sz="2000">
                <a:latin typeface="Arial" panose="020B0604020202020204" pitchFamily="34" charset="0"/>
                <a:cs typeface="Arial" panose="020B0604020202020204" pitchFamily="34" charset="0"/>
              </a:rPr>
              <a:t>, dapat kita deskripsikan</a:t>
            </a:r>
            <a:r>
              <a:rPr lang="en-US" sz="2000">
                <a:latin typeface="Arial" panose="020B0604020202020204" pitchFamily="34" charset="0"/>
                <a:cs typeface="Arial" panose="020B0604020202020204" pitchFamily="34" charset="0"/>
              </a:rPr>
              <a:t> :</a:t>
            </a:r>
          </a:p>
          <a:p>
            <a:pPr marL="457200" indent="-457200">
              <a:buAutoNum type="arabicPeriod"/>
              <a:defRPr/>
            </a:pPr>
            <a:r>
              <a:rPr lang="id-ID" sz="2000">
                <a:latin typeface="Arial" panose="020B0604020202020204" pitchFamily="34" charset="0"/>
                <a:cs typeface="Arial" panose="020B0604020202020204" pitchFamily="34" charset="0"/>
              </a:rPr>
              <a:t>Menerima setiap bahasa L1 string yang merupakan elemen {a, b} dan berakhir dengan aa dengan</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kemungkinan dapat dilihat pada gambar</a:t>
            </a:r>
            <a:r>
              <a:rPr lang="en-US" sz="2000">
                <a:latin typeface="Arial" panose="020B0604020202020204" pitchFamily="34" charset="0"/>
                <a:cs typeface="Arial" panose="020B0604020202020204" pitchFamily="34" charset="0"/>
              </a:rPr>
              <a:t> berikut :</a:t>
            </a:r>
          </a:p>
          <a:p>
            <a:pPr marL="457200" indent="-457200">
              <a:buAutoNum type="arabicPeriod"/>
              <a:defRPr/>
            </a:pPr>
            <a:endParaRPr lang="en-ID" sz="2000">
              <a:latin typeface="Arial" panose="020B0604020202020204" pitchFamily="34" charset="0"/>
              <a:cs typeface="Arial" panose="020B0604020202020204" pitchFamily="34" charset="0"/>
            </a:endParaRPr>
          </a:p>
          <a:p>
            <a:pPr marL="457200" indent="-457200">
              <a:buAutoNum type="arabicPeriod"/>
              <a:defRPr/>
            </a:pPr>
            <a:endParaRPr lang="en-ID" sz="2000">
              <a:latin typeface="Arial" panose="020B0604020202020204" pitchFamily="34" charset="0"/>
              <a:cs typeface="Arial" panose="020B0604020202020204" pitchFamily="34" charset="0"/>
            </a:endParaRPr>
          </a:p>
          <a:p>
            <a:pPr marL="457200" indent="-457200">
              <a:buAutoNum type="arabicPeriod"/>
              <a:defRPr/>
            </a:pPr>
            <a:endParaRPr lang="en-ID" sz="2000">
              <a:latin typeface="Arial" panose="020B0604020202020204" pitchFamily="34" charset="0"/>
              <a:cs typeface="Arial" panose="020B0604020202020204" pitchFamily="34" charset="0"/>
            </a:endParaRPr>
          </a:p>
          <a:p>
            <a:pPr marL="457200" indent="-457200">
              <a:buFontTx/>
              <a:buAutoNum type="arabicPeriod"/>
              <a:defRPr/>
            </a:pPr>
            <a:r>
              <a:rPr lang="id-ID" sz="2000">
                <a:latin typeface="Arial" panose="020B0604020202020204" pitchFamily="34" charset="0"/>
                <a:cs typeface="Arial" panose="020B0604020202020204" pitchFamily="34" charset="0"/>
              </a:rPr>
              <a:t>Memiliki tiga state, sesuai dengan yang dibutuhkan untuk string di bahasa L1. Di mana setiap FA dengan tiga state dan informasi untuk transisi mesin dengan input string {a,b}. </a:t>
            </a:r>
            <a:endParaRPr lang="en-ID" sz="2000">
              <a:latin typeface="Arial" panose="020B0604020202020204" pitchFamily="34" charset="0"/>
              <a:cs typeface="Arial" panose="020B0604020202020204" pitchFamily="34" charset="0"/>
            </a:endParaRPr>
          </a:p>
          <a:p>
            <a:pPr marL="457200" indent="-457200">
              <a:buAutoNum type="arabicPeriod"/>
              <a:defRPr/>
            </a:pPr>
            <a:r>
              <a:rPr lang="id-ID" sz="2000">
                <a:latin typeface="Arial" panose="020B0604020202020204" pitchFamily="34" charset="0"/>
                <a:cs typeface="Arial" panose="020B0604020202020204" pitchFamily="34" charset="0"/>
              </a:rPr>
              <a:t>Dalam kasus mesin M tersebut, tidak ada bedanya Apakah untai string saat ini adalah aba atau aabbabbabaaaba, kedua input tersebut tidak berakhir dengan aa.</a:t>
            </a:r>
            <a:endParaRPr lang="en-US"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ABFEB59-D8A2-4DB5-9566-B4AB054CE382}"/>
              </a:ext>
            </a:extLst>
          </p:cNvPr>
          <p:cNvPicPr/>
          <p:nvPr/>
        </p:nvPicPr>
        <p:blipFill>
          <a:blip r:embed="rId3"/>
          <a:srcRect/>
          <a:stretch>
            <a:fillRect/>
          </a:stretch>
        </p:blipFill>
        <p:spPr bwMode="auto">
          <a:xfrm>
            <a:off x="2923307" y="962279"/>
            <a:ext cx="4779963" cy="1488074"/>
          </a:xfrm>
          <a:prstGeom prst="rect">
            <a:avLst/>
          </a:prstGeom>
          <a:noFill/>
          <a:ln w="9525">
            <a:noFill/>
            <a:miter lim="800000"/>
            <a:headEnd/>
            <a:tailEnd/>
          </a:ln>
        </p:spPr>
      </p:pic>
      <p:sp>
        <p:nvSpPr>
          <p:cNvPr id="8" name="TextBox 7">
            <a:extLst>
              <a:ext uri="{FF2B5EF4-FFF2-40B4-BE49-F238E27FC236}">
                <a16:creationId xmlns:a16="http://schemas.microsoft.com/office/drawing/2014/main" id="{2CFD88DB-DC14-478D-B8F0-7D07BFB9B9ED}"/>
              </a:ext>
            </a:extLst>
          </p:cNvPr>
          <p:cNvSpPr txBox="1"/>
          <p:nvPr/>
        </p:nvSpPr>
        <p:spPr>
          <a:xfrm>
            <a:off x="644412" y="2233327"/>
            <a:ext cx="10723418" cy="496996"/>
          </a:xfrm>
          <a:prstGeom prst="rect">
            <a:avLst/>
          </a:prstGeom>
          <a:noFill/>
        </p:spPr>
        <p:txBody>
          <a:bodyPr wrap="square">
            <a:spAutoFit/>
          </a:bodyPr>
          <a:lstStyle/>
          <a:p>
            <a:pPr algn="ctr">
              <a:lnSpc>
                <a:spcPct val="150000"/>
              </a:lnSpc>
              <a:spcAft>
                <a:spcPts val="1000"/>
              </a:spcAft>
            </a:pPr>
            <a:r>
              <a:rPr lang="id-ID" sz="2000">
                <a:latin typeface="Arial" panose="020B0604020202020204" pitchFamily="34" charset="0"/>
                <a:cs typeface="Arial" panose="020B0604020202020204" pitchFamily="34" charset="0"/>
              </a:rPr>
              <a:t>Gambar</a:t>
            </a:r>
            <a:r>
              <a:rPr lang="en-US" sz="2000">
                <a:latin typeface="Arial" panose="020B0604020202020204" pitchFamily="34" charset="0"/>
                <a:cs typeface="Arial" panose="020B0604020202020204" pitchFamily="34" charset="0"/>
              </a:rPr>
              <a:t> S</a:t>
            </a:r>
            <a:r>
              <a:rPr lang="id-ID" sz="2000">
                <a:latin typeface="Arial" panose="020B0604020202020204" pitchFamily="34" charset="0"/>
                <a:cs typeface="Arial" panose="020B0604020202020204" pitchFamily="34" charset="0"/>
              </a:rPr>
              <a:t>ebuah mesin otomata yang menerima string yang berakhiran aa</a:t>
            </a:r>
            <a:endParaRPr lang="en-ID" sz="20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B9163A3-2F1A-4CA8-A097-2008ADECF9FA}"/>
              </a:ext>
            </a:extLst>
          </p:cNvPr>
          <p:cNvPicPr/>
          <p:nvPr/>
        </p:nvPicPr>
        <p:blipFill>
          <a:blip r:embed="rId4"/>
          <a:srcRect/>
          <a:stretch>
            <a:fillRect/>
          </a:stretch>
        </p:blipFill>
        <p:spPr bwMode="auto">
          <a:xfrm>
            <a:off x="2341418" y="3721401"/>
            <a:ext cx="3976255" cy="845168"/>
          </a:xfrm>
          <a:prstGeom prst="rect">
            <a:avLst/>
          </a:prstGeom>
          <a:noFill/>
          <a:ln w="9525">
            <a:noFill/>
            <a:miter lim="800000"/>
            <a:headEnd/>
            <a:tailEnd/>
          </a:ln>
        </p:spPr>
      </p:pic>
    </p:spTree>
    <p:extLst>
      <p:ext uri="{BB962C8B-B14F-4D97-AF65-F5344CB8AC3E}">
        <p14:creationId xmlns:p14="http://schemas.microsoft.com/office/powerpoint/2010/main" val="2386330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270339" y="219116"/>
            <a:ext cx="11651321" cy="615553"/>
          </a:xfrm>
          <a:prstGeom prst="rect">
            <a:avLst/>
          </a:prstGeom>
        </p:spPr>
        <p:txBody>
          <a:bodyPr wrap="square" lIns="0" tIns="0" rIns="0" bIns="0">
            <a:spAutoFit/>
          </a:bodyPr>
          <a:lstStyle/>
          <a:p>
            <a:pPr>
              <a:defRPr/>
            </a:pPr>
            <a:r>
              <a:rPr lang="id-ID" sz="2000">
                <a:latin typeface="Arial" panose="020B0604020202020204" pitchFamily="34" charset="0"/>
                <a:cs typeface="Arial" panose="020B0604020202020204" pitchFamily="34" charset="0"/>
              </a:rPr>
              <a:t>Namun bila untai string saat ini aba atau ab akan ada perbedaan yakni karena simbol masukan masih mungkin akan datang berikutnya selain dari a. Perhatikan gambaran berikut :</a:t>
            </a:r>
            <a:endParaRPr lang="en-US"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71C4F23-3ACA-4269-B4E4-301355491208}"/>
              </a:ext>
            </a:extLst>
          </p:cNvPr>
          <p:cNvPicPr/>
          <p:nvPr/>
        </p:nvPicPr>
        <p:blipFill>
          <a:blip r:embed="rId3"/>
          <a:srcRect/>
          <a:stretch>
            <a:fillRect/>
          </a:stretch>
        </p:blipFill>
        <p:spPr bwMode="auto">
          <a:xfrm>
            <a:off x="2595949" y="1023330"/>
            <a:ext cx="6174124" cy="2253269"/>
          </a:xfrm>
          <a:prstGeom prst="rect">
            <a:avLst/>
          </a:prstGeom>
          <a:noFill/>
          <a:ln w="9525">
            <a:noFill/>
            <a:miter lim="800000"/>
            <a:headEnd/>
            <a:tailEnd/>
          </a:ln>
        </p:spPr>
      </p:pic>
      <p:sp>
        <p:nvSpPr>
          <p:cNvPr id="10" name="Rectangle 9">
            <a:extLst>
              <a:ext uri="{FF2B5EF4-FFF2-40B4-BE49-F238E27FC236}">
                <a16:creationId xmlns:a16="http://schemas.microsoft.com/office/drawing/2014/main" id="{D939F528-6A4B-4A17-A9F8-A5CFE2E7D8B7}"/>
              </a:ext>
            </a:extLst>
          </p:cNvPr>
          <p:cNvSpPr/>
          <p:nvPr/>
        </p:nvSpPr>
        <p:spPr>
          <a:xfrm>
            <a:off x="270338" y="3273625"/>
            <a:ext cx="11651321" cy="923330"/>
          </a:xfrm>
          <a:prstGeom prst="rect">
            <a:avLst/>
          </a:prstGeom>
        </p:spPr>
        <p:txBody>
          <a:bodyPr wrap="square" lIns="0" tIns="0" rIns="0" bIns="0">
            <a:spAutoFit/>
          </a:bodyPr>
          <a:lstStyle/>
          <a:p>
            <a:pPr>
              <a:defRPr/>
            </a:pPr>
            <a:r>
              <a:rPr lang="en-US" sz="2000">
                <a:solidFill>
                  <a:srgbClr val="C00000"/>
                </a:solidFill>
                <a:latin typeface="Arial" panose="020B0604020202020204" pitchFamily="34" charset="0"/>
                <a:cs typeface="Arial" panose="020B0604020202020204" pitchFamily="34" charset="0"/>
              </a:rPr>
              <a:t>Catatan :</a:t>
            </a:r>
          </a:p>
          <a:p>
            <a:pPr>
              <a:defRPr/>
            </a:pPr>
            <a:r>
              <a:rPr lang="id-ID" sz="2000">
                <a:latin typeface="Arial" panose="020B0604020202020204" pitchFamily="34" charset="0"/>
                <a:cs typeface="Arial" panose="020B0604020202020204" pitchFamily="34" charset="0"/>
              </a:rPr>
              <a:t>Input untai string aba akan melibatkan state q0 dan q1 bahkan ada kemungkinan untuk string selanjutnya ada</a:t>
            </a:r>
            <a:r>
              <a:rPr lang="en-US" sz="2000">
                <a:latin typeface="Arial" panose="020B0604020202020204" pitchFamily="34" charset="0"/>
                <a:cs typeface="Arial" panose="020B0604020202020204" pitchFamily="34" charset="0"/>
              </a:rPr>
              <a:t> “a”.</a:t>
            </a:r>
            <a:endParaRPr lang="en-ID" sz="200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F42709C-9851-4629-9874-35FE7D6F8D85}"/>
              </a:ext>
            </a:extLst>
          </p:cNvPr>
          <p:cNvSpPr/>
          <p:nvPr/>
        </p:nvSpPr>
        <p:spPr>
          <a:xfrm>
            <a:off x="270337" y="4541734"/>
            <a:ext cx="11651321" cy="866327"/>
          </a:xfrm>
          <a:prstGeom prst="rect">
            <a:avLst/>
          </a:prstGeom>
        </p:spPr>
        <p:txBody>
          <a:bodyPr wrap="square" lIns="0" tIns="0" rIns="0" bIns="0">
            <a:spAutoFit/>
          </a:bodyPr>
          <a:lstStyle/>
          <a:p>
            <a:pPr algn="just">
              <a:lnSpc>
                <a:spcPct val="150000"/>
              </a:lnSpc>
              <a:spcAft>
                <a:spcPts val="1000"/>
              </a:spcAft>
            </a:pPr>
            <a:r>
              <a:rPr lang="id-ID" sz="2000">
                <a:latin typeface="Arial" panose="020B0604020202020204" pitchFamily="34" charset="0"/>
                <a:cs typeface="Arial" panose="020B0604020202020204" pitchFamily="34" charset="0"/>
              </a:rPr>
              <a:t>Jika untai string nya adalah aba, maka pada input selanjutnya hanya mungkin a saja yakni dari state q1</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hanya memiliki transisi berpindah ke state q2 dengan input string a. </a:t>
            </a:r>
            <a:endParaRPr lang="en-ID"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711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837A54F-6B2F-4D59-B27A-2100AFB28EC6}"/>
              </a:ext>
            </a:extLst>
          </p:cNvPr>
          <p:cNvGraphicFramePr>
            <a:graphicFrameLocks noChangeAspect="1"/>
          </p:cNvGraphicFramePr>
          <p:nvPr>
            <p:custDataLst>
              <p:tags r:id="rId1"/>
            </p:custDataLst>
            <p:extLst>
              <p:ext uri="{D42A27DB-BD31-4B8C-83A1-F6EECF244321}">
                <p14:modId xmlns:p14="http://schemas.microsoft.com/office/powerpoint/2010/main" val="4262820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2CBD6C5-6032-42C4-98D9-F6F6D7F1419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Arial Black" panose="020B0A04020102020204" pitchFamily="34" charset="0"/>
              <a:ea typeface="+mj-ea"/>
              <a:cs typeface="+mj-cs"/>
              <a:sym typeface="Arial Black" panose="020B0A04020102020204" pitchFamily="34" charset="0"/>
            </a:endParaRPr>
          </a:p>
        </p:txBody>
      </p:sp>
      <p:sp>
        <p:nvSpPr>
          <p:cNvPr id="10" name="Rectángulo 11314">
            <a:extLst>
              <a:ext uri="{FF2B5EF4-FFF2-40B4-BE49-F238E27FC236}">
                <a16:creationId xmlns:a16="http://schemas.microsoft.com/office/drawing/2014/main" id="{97551772-4555-4A9D-9102-7438F55F5C30}"/>
              </a:ext>
            </a:extLst>
          </p:cNvPr>
          <p:cNvSpPr/>
          <p:nvPr/>
        </p:nvSpPr>
        <p:spPr>
          <a:xfrm>
            <a:off x="0" y="-25563"/>
            <a:ext cx="12191999" cy="2502064"/>
          </a:xfrm>
          <a:prstGeom prst="rect">
            <a:avLst/>
          </a:prstGeom>
          <a:gradFill>
            <a:gsLst>
              <a:gs pos="100000">
                <a:srgbClr val="006496"/>
              </a:gs>
              <a:gs pos="49000">
                <a:srgbClr val="0077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EEA85B-BBE4-4AEA-BF71-0556B13C7838}"/>
              </a:ext>
            </a:extLst>
          </p:cNvPr>
          <p:cNvSpPr>
            <a:spLocks noGrp="1"/>
          </p:cNvSpPr>
          <p:nvPr>
            <p:ph type="title"/>
          </p:nvPr>
        </p:nvSpPr>
        <p:spPr>
          <a:xfrm>
            <a:off x="507999" y="365125"/>
            <a:ext cx="11326153" cy="1311275"/>
          </a:xfrm>
        </p:spPr>
        <p:txBody>
          <a:bodyPr>
            <a:noAutofit/>
          </a:bodyPr>
          <a:lstStyle/>
          <a:p>
            <a:r>
              <a:rPr lang="en-US" sz="4000">
                <a:solidFill>
                  <a:schemeClr val="bg1"/>
                </a:solidFill>
              </a:rPr>
              <a:t>Pembahasan :</a:t>
            </a:r>
            <a:endParaRPr lang="en-US" sz="4000" dirty="0">
              <a:solidFill>
                <a:schemeClr val="bg1"/>
              </a:solidFill>
            </a:endParaRPr>
          </a:p>
        </p:txBody>
      </p:sp>
      <p:sp>
        <p:nvSpPr>
          <p:cNvPr id="11" name="Rectangle: Rounded Corners 10">
            <a:extLst>
              <a:ext uri="{FF2B5EF4-FFF2-40B4-BE49-F238E27FC236}">
                <a16:creationId xmlns:a16="http://schemas.microsoft.com/office/drawing/2014/main" id="{05B0B74D-43F5-4F5F-976E-7BCAE1B6C843}"/>
              </a:ext>
            </a:extLst>
          </p:cNvPr>
          <p:cNvSpPr/>
          <p:nvPr/>
        </p:nvSpPr>
        <p:spPr>
          <a:xfrm>
            <a:off x="507999" y="1943100"/>
            <a:ext cx="11326153" cy="4048592"/>
          </a:xfrm>
          <a:prstGeom prst="roundRect">
            <a:avLst>
              <a:gd name="adj" fmla="val 1874"/>
            </a:avLst>
          </a:prstGeom>
          <a:solidFill>
            <a:schemeClr val="bg1"/>
          </a:solidFill>
          <a:effectLst>
            <a:outerShdw blurRad="50800" dist="38100" dir="2700000" algn="tl" rotWithShape="0">
              <a:prstClr val="black">
                <a:alpha val="20000"/>
              </a:prstClr>
            </a:outerShdw>
          </a:effectLst>
        </p:spPr>
        <p:txBody>
          <a:bodyPr vert="horz" wrap="square" lIns="252000" tIns="396000" rIns="0" bIns="0" rtlCol="0">
            <a:noAutofit/>
          </a:bodyPr>
          <a:lstStyle/>
          <a:p>
            <a:pPr>
              <a:lnSpc>
                <a:spcPct val="90000"/>
              </a:lnSpc>
              <a:spcBef>
                <a:spcPts val="1000"/>
              </a:spcBef>
            </a:pPr>
            <a:endParaRPr lang="en-ID" sz="2400">
              <a:solidFill>
                <a:srgbClr val="272525"/>
              </a:solidFill>
              <a:latin typeface="Dubai Light" panose="020B0303030403030204" pitchFamily="34" charset="-78"/>
              <a:cs typeface="Dubai Light" panose="020B0303030403030204" pitchFamily="34" charset="-78"/>
            </a:endParaRPr>
          </a:p>
        </p:txBody>
      </p:sp>
      <p:grpSp>
        <p:nvGrpSpPr>
          <p:cNvPr id="336" name="Group 335">
            <a:extLst>
              <a:ext uri="{FF2B5EF4-FFF2-40B4-BE49-F238E27FC236}">
                <a16:creationId xmlns:a16="http://schemas.microsoft.com/office/drawing/2014/main" id="{CBEFA59C-059F-4EA0-AEAE-344728BD6E54}"/>
              </a:ext>
            </a:extLst>
          </p:cNvPr>
          <p:cNvGrpSpPr/>
          <p:nvPr/>
        </p:nvGrpSpPr>
        <p:grpSpPr>
          <a:xfrm>
            <a:off x="5726999" y="2358640"/>
            <a:ext cx="5830002" cy="3369913"/>
            <a:chOff x="6292850" y="2435618"/>
            <a:chExt cx="5300002" cy="3063557"/>
          </a:xfrm>
        </p:grpSpPr>
        <p:grpSp>
          <p:nvGrpSpPr>
            <p:cNvPr id="15" name="Group 207">
              <a:extLst>
                <a:ext uri="{FF2B5EF4-FFF2-40B4-BE49-F238E27FC236}">
                  <a16:creationId xmlns:a16="http://schemas.microsoft.com/office/drawing/2014/main" id="{F156E5B3-5549-4D2C-966E-DEC1823EBA49}"/>
                </a:ext>
              </a:extLst>
            </p:cNvPr>
            <p:cNvGrpSpPr>
              <a:grpSpLocks/>
            </p:cNvGrpSpPr>
            <p:nvPr/>
          </p:nvGrpSpPr>
          <p:grpSpPr bwMode="auto">
            <a:xfrm>
              <a:off x="6292850" y="2435618"/>
              <a:ext cx="5300002" cy="3063557"/>
              <a:chOff x="574" y="264"/>
              <a:chExt cx="6536" cy="3778"/>
            </a:xfrm>
          </p:grpSpPr>
          <p:sp>
            <p:nvSpPr>
              <p:cNvPr id="136" name="Freeform 7">
                <a:extLst>
                  <a:ext uri="{FF2B5EF4-FFF2-40B4-BE49-F238E27FC236}">
                    <a16:creationId xmlns:a16="http://schemas.microsoft.com/office/drawing/2014/main" id="{9596154A-54CB-48D7-8392-24D24CB80276}"/>
                  </a:ext>
                </a:extLst>
              </p:cNvPr>
              <p:cNvSpPr>
                <a:spLocks/>
              </p:cNvSpPr>
              <p:nvPr/>
            </p:nvSpPr>
            <p:spPr bwMode="auto">
              <a:xfrm>
                <a:off x="1424" y="264"/>
                <a:ext cx="1236" cy="1237"/>
              </a:xfrm>
              <a:custGeom>
                <a:avLst/>
                <a:gdLst>
                  <a:gd name="T0" fmla="*/ 9 w 521"/>
                  <a:gd name="T1" fmla="*/ 244 h 521"/>
                  <a:gd name="T2" fmla="*/ 277 w 521"/>
                  <a:gd name="T3" fmla="*/ 9 h 521"/>
                  <a:gd name="T4" fmla="*/ 512 w 521"/>
                  <a:gd name="T5" fmla="*/ 277 h 521"/>
                  <a:gd name="T6" fmla="*/ 244 w 521"/>
                  <a:gd name="T7" fmla="*/ 512 h 521"/>
                  <a:gd name="T8" fmla="*/ 9 w 521"/>
                  <a:gd name="T9" fmla="*/ 244 h 521"/>
                </a:gdLst>
                <a:ahLst/>
                <a:cxnLst>
                  <a:cxn ang="0">
                    <a:pos x="T0" y="T1"/>
                  </a:cxn>
                  <a:cxn ang="0">
                    <a:pos x="T2" y="T3"/>
                  </a:cxn>
                  <a:cxn ang="0">
                    <a:pos x="T4" y="T5"/>
                  </a:cxn>
                  <a:cxn ang="0">
                    <a:pos x="T6" y="T7"/>
                  </a:cxn>
                  <a:cxn ang="0">
                    <a:pos x="T8" y="T9"/>
                  </a:cxn>
                </a:cxnLst>
                <a:rect l="0" t="0" r="r" b="b"/>
                <a:pathLst>
                  <a:path w="521" h="521">
                    <a:moveTo>
                      <a:pt x="9" y="244"/>
                    </a:moveTo>
                    <a:cubicBezTo>
                      <a:pt x="18" y="105"/>
                      <a:pt x="138" y="0"/>
                      <a:pt x="277" y="9"/>
                    </a:cubicBezTo>
                    <a:cubicBezTo>
                      <a:pt x="416" y="18"/>
                      <a:pt x="521" y="138"/>
                      <a:pt x="512" y="277"/>
                    </a:cubicBezTo>
                    <a:cubicBezTo>
                      <a:pt x="503" y="416"/>
                      <a:pt x="383" y="521"/>
                      <a:pt x="244" y="512"/>
                    </a:cubicBezTo>
                    <a:cubicBezTo>
                      <a:pt x="105" y="503"/>
                      <a:pt x="0" y="383"/>
                      <a:pt x="9" y="244"/>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8">
                <a:extLst>
                  <a:ext uri="{FF2B5EF4-FFF2-40B4-BE49-F238E27FC236}">
                    <a16:creationId xmlns:a16="http://schemas.microsoft.com/office/drawing/2014/main" id="{6784FD5C-B866-4EC1-A874-C7A2D78F6835}"/>
                  </a:ext>
                </a:extLst>
              </p:cNvPr>
              <p:cNvSpPr>
                <a:spLocks/>
              </p:cNvSpPr>
              <p:nvPr/>
            </p:nvSpPr>
            <p:spPr bwMode="auto">
              <a:xfrm>
                <a:off x="2036" y="549"/>
                <a:ext cx="278" cy="356"/>
              </a:xfrm>
              <a:custGeom>
                <a:avLst/>
                <a:gdLst>
                  <a:gd name="T0" fmla="*/ 117 w 117"/>
                  <a:gd name="T1" fmla="*/ 148 h 150"/>
                  <a:gd name="T2" fmla="*/ 108 w 117"/>
                  <a:gd name="T3" fmla="*/ 149 h 150"/>
                  <a:gd name="T4" fmla="*/ 84 w 117"/>
                  <a:gd name="T5" fmla="*/ 149 h 150"/>
                  <a:gd name="T6" fmla="*/ 1 w 117"/>
                  <a:gd name="T7" fmla="*/ 150 h 150"/>
                  <a:gd name="T8" fmla="*/ 0 w 117"/>
                  <a:gd name="T9" fmla="*/ 150 h 150"/>
                  <a:gd name="T10" fmla="*/ 0 w 117"/>
                  <a:gd name="T11" fmla="*/ 148 h 150"/>
                  <a:gd name="T12" fmla="*/ 0 w 117"/>
                  <a:gd name="T13" fmla="*/ 132 h 150"/>
                  <a:gd name="T14" fmla="*/ 0 w 117"/>
                  <a:gd name="T15" fmla="*/ 38 h 150"/>
                  <a:gd name="T16" fmla="*/ 1 w 117"/>
                  <a:gd name="T17" fmla="*/ 10 h 150"/>
                  <a:gd name="T18" fmla="*/ 1 w 117"/>
                  <a:gd name="T19" fmla="*/ 0 h 150"/>
                  <a:gd name="T20" fmla="*/ 2 w 117"/>
                  <a:gd name="T21" fmla="*/ 10 h 150"/>
                  <a:gd name="T22" fmla="*/ 2 w 117"/>
                  <a:gd name="T23" fmla="*/ 38 h 150"/>
                  <a:gd name="T24" fmla="*/ 3 w 117"/>
                  <a:gd name="T25" fmla="*/ 132 h 150"/>
                  <a:gd name="T26" fmla="*/ 3 w 117"/>
                  <a:gd name="T27" fmla="*/ 148 h 150"/>
                  <a:gd name="T28" fmla="*/ 1 w 117"/>
                  <a:gd name="T29" fmla="*/ 147 h 150"/>
                  <a:gd name="T30" fmla="*/ 84 w 117"/>
                  <a:gd name="T31" fmla="*/ 147 h 150"/>
                  <a:gd name="T32" fmla="*/ 108 w 117"/>
                  <a:gd name="T33" fmla="*/ 148 h 150"/>
                  <a:gd name="T34" fmla="*/ 117 w 117"/>
                  <a:gd name="T35" fmla="*/ 14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50">
                    <a:moveTo>
                      <a:pt x="117" y="148"/>
                    </a:moveTo>
                    <a:cubicBezTo>
                      <a:pt x="117" y="148"/>
                      <a:pt x="114" y="149"/>
                      <a:pt x="108" y="149"/>
                    </a:cubicBezTo>
                    <a:cubicBezTo>
                      <a:pt x="102" y="149"/>
                      <a:pt x="94" y="149"/>
                      <a:pt x="84" y="149"/>
                    </a:cubicBezTo>
                    <a:cubicBezTo>
                      <a:pt x="63" y="150"/>
                      <a:pt x="34" y="150"/>
                      <a:pt x="1" y="150"/>
                    </a:cubicBezTo>
                    <a:cubicBezTo>
                      <a:pt x="0" y="150"/>
                      <a:pt x="0" y="150"/>
                      <a:pt x="0" y="150"/>
                    </a:cubicBezTo>
                    <a:cubicBezTo>
                      <a:pt x="0" y="148"/>
                      <a:pt x="0" y="148"/>
                      <a:pt x="0" y="148"/>
                    </a:cubicBezTo>
                    <a:cubicBezTo>
                      <a:pt x="0" y="143"/>
                      <a:pt x="0" y="138"/>
                      <a:pt x="0" y="132"/>
                    </a:cubicBezTo>
                    <a:cubicBezTo>
                      <a:pt x="0" y="95"/>
                      <a:pt x="0" y="62"/>
                      <a:pt x="0" y="38"/>
                    </a:cubicBezTo>
                    <a:cubicBezTo>
                      <a:pt x="0" y="27"/>
                      <a:pt x="0" y="17"/>
                      <a:pt x="1" y="10"/>
                    </a:cubicBezTo>
                    <a:cubicBezTo>
                      <a:pt x="1" y="3"/>
                      <a:pt x="1" y="0"/>
                      <a:pt x="1" y="0"/>
                    </a:cubicBezTo>
                    <a:cubicBezTo>
                      <a:pt x="1" y="0"/>
                      <a:pt x="2" y="3"/>
                      <a:pt x="2" y="10"/>
                    </a:cubicBezTo>
                    <a:cubicBezTo>
                      <a:pt x="2" y="17"/>
                      <a:pt x="2" y="27"/>
                      <a:pt x="2" y="38"/>
                    </a:cubicBezTo>
                    <a:cubicBezTo>
                      <a:pt x="3" y="62"/>
                      <a:pt x="3" y="95"/>
                      <a:pt x="3" y="132"/>
                    </a:cubicBezTo>
                    <a:cubicBezTo>
                      <a:pt x="3" y="138"/>
                      <a:pt x="3" y="143"/>
                      <a:pt x="3" y="148"/>
                    </a:cubicBezTo>
                    <a:cubicBezTo>
                      <a:pt x="1" y="147"/>
                      <a:pt x="1" y="147"/>
                      <a:pt x="1" y="147"/>
                    </a:cubicBezTo>
                    <a:cubicBezTo>
                      <a:pt x="34" y="147"/>
                      <a:pt x="63" y="147"/>
                      <a:pt x="84" y="147"/>
                    </a:cubicBezTo>
                    <a:cubicBezTo>
                      <a:pt x="94" y="147"/>
                      <a:pt x="102" y="148"/>
                      <a:pt x="108" y="148"/>
                    </a:cubicBezTo>
                    <a:cubicBezTo>
                      <a:pt x="114" y="148"/>
                      <a:pt x="117" y="148"/>
                      <a:pt x="117" y="14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9">
                <a:extLst>
                  <a:ext uri="{FF2B5EF4-FFF2-40B4-BE49-F238E27FC236}">
                    <a16:creationId xmlns:a16="http://schemas.microsoft.com/office/drawing/2014/main" id="{0B8591D2-42B3-47B9-B1DC-1C97D232B183}"/>
                  </a:ext>
                </a:extLst>
              </p:cNvPr>
              <p:cNvSpPr>
                <a:spLocks noChangeArrowheads="1"/>
              </p:cNvSpPr>
              <p:nvPr/>
            </p:nvSpPr>
            <p:spPr bwMode="auto">
              <a:xfrm>
                <a:off x="2036" y="383"/>
                <a:ext cx="10" cy="100"/>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
                <a:extLst>
                  <a:ext uri="{FF2B5EF4-FFF2-40B4-BE49-F238E27FC236}">
                    <a16:creationId xmlns:a16="http://schemas.microsoft.com/office/drawing/2014/main" id="{F1E41C62-C210-4B40-98AC-88BF53A92013}"/>
                  </a:ext>
                </a:extLst>
              </p:cNvPr>
              <p:cNvSpPr>
                <a:spLocks/>
              </p:cNvSpPr>
              <p:nvPr/>
            </p:nvSpPr>
            <p:spPr bwMode="auto">
              <a:xfrm>
                <a:off x="2243" y="461"/>
                <a:ext cx="73" cy="74"/>
              </a:xfrm>
              <a:custGeom>
                <a:avLst/>
                <a:gdLst>
                  <a:gd name="T0" fmla="*/ 30 w 31"/>
                  <a:gd name="T1" fmla="*/ 1 h 31"/>
                  <a:gd name="T2" fmla="*/ 16 w 31"/>
                  <a:gd name="T3" fmla="*/ 17 h 31"/>
                  <a:gd name="T4" fmla="*/ 0 w 31"/>
                  <a:gd name="T5" fmla="*/ 30 h 31"/>
                  <a:gd name="T6" fmla="*/ 14 w 31"/>
                  <a:gd name="T7" fmla="*/ 14 h 31"/>
                  <a:gd name="T8" fmla="*/ 30 w 31"/>
                  <a:gd name="T9" fmla="*/ 1 h 31"/>
                </a:gdLst>
                <a:ahLst/>
                <a:cxnLst>
                  <a:cxn ang="0">
                    <a:pos x="T0" y="T1"/>
                  </a:cxn>
                  <a:cxn ang="0">
                    <a:pos x="T2" y="T3"/>
                  </a:cxn>
                  <a:cxn ang="0">
                    <a:pos x="T4" y="T5"/>
                  </a:cxn>
                  <a:cxn ang="0">
                    <a:pos x="T6" y="T7"/>
                  </a:cxn>
                  <a:cxn ang="0">
                    <a:pos x="T8" y="T9"/>
                  </a:cxn>
                </a:cxnLst>
                <a:rect l="0" t="0" r="r" b="b"/>
                <a:pathLst>
                  <a:path w="31" h="31">
                    <a:moveTo>
                      <a:pt x="30" y="1"/>
                    </a:moveTo>
                    <a:cubicBezTo>
                      <a:pt x="31" y="1"/>
                      <a:pt x="24" y="9"/>
                      <a:pt x="16" y="17"/>
                    </a:cubicBezTo>
                    <a:cubicBezTo>
                      <a:pt x="8" y="25"/>
                      <a:pt x="1" y="31"/>
                      <a:pt x="0" y="30"/>
                    </a:cubicBezTo>
                    <a:cubicBezTo>
                      <a:pt x="0" y="30"/>
                      <a:pt x="6" y="23"/>
                      <a:pt x="14" y="14"/>
                    </a:cubicBezTo>
                    <a:cubicBezTo>
                      <a:pt x="22" y="6"/>
                      <a:pt x="29" y="0"/>
                      <a:pt x="30"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1">
                <a:extLst>
                  <a:ext uri="{FF2B5EF4-FFF2-40B4-BE49-F238E27FC236}">
                    <a16:creationId xmlns:a16="http://schemas.microsoft.com/office/drawing/2014/main" id="{402BBF93-EDBB-4D19-B9B4-C79A8C8B8900}"/>
                  </a:ext>
                </a:extLst>
              </p:cNvPr>
              <p:cNvSpPr>
                <a:spLocks/>
              </p:cNvSpPr>
              <p:nvPr/>
            </p:nvSpPr>
            <p:spPr bwMode="auto">
              <a:xfrm>
                <a:off x="2388" y="635"/>
                <a:ext cx="87" cy="56"/>
              </a:xfrm>
              <a:custGeom>
                <a:avLst/>
                <a:gdLst>
                  <a:gd name="T0" fmla="*/ 36 w 37"/>
                  <a:gd name="T1" fmla="*/ 1 h 24"/>
                  <a:gd name="T2" fmla="*/ 19 w 37"/>
                  <a:gd name="T3" fmla="*/ 13 h 24"/>
                  <a:gd name="T4" fmla="*/ 0 w 37"/>
                  <a:gd name="T5" fmla="*/ 23 h 24"/>
                  <a:gd name="T6" fmla="*/ 17 w 37"/>
                  <a:gd name="T7" fmla="*/ 10 h 24"/>
                  <a:gd name="T8" fmla="*/ 36 w 37"/>
                  <a:gd name="T9" fmla="*/ 1 h 24"/>
                </a:gdLst>
                <a:ahLst/>
                <a:cxnLst>
                  <a:cxn ang="0">
                    <a:pos x="T0" y="T1"/>
                  </a:cxn>
                  <a:cxn ang="0">
                    <a:pos x="T2" y="T3"/>
                  </a:cxn>
                  <a:cxn ang="0">
                    <a:pos x="T4" y="T5"/>
                  </a:cxn>
                  <a:cxn ang="0">
                    <a:pos x="T6" y="T7"/>
                  </a:cxn>
                  <a:cxn ang="0">
                    <a:pos x="T8" y="T9"/>
                  </a:cxn>
                </a:cxnLst>
                <a:rect l="0" t="0" r="r" b="b"/>
                <a:pathLst>
                  <a:path w="37" h="24">
                    <a:moveTo>
                      <a:pt x="36" y="1"/>
                    </a:moveTo>
                    <a:cubicBezTo>
                      <a:pt x="37" y="2"/>
                      <a:pt x="29" y="7"/>
                      <a:pt x="19" y="13"/>
                    </a:cubicBezTo>
                    <a:cubicBezTo>
                      <a:pt x="9" y="19"/>
                      <a:pt x="1" y="24"/>
                      <a:pt x="0" y="23"/>
                    </a:cubicBezTo>
                    <a:cubicBezTo>
                      <a:pt x="0" y="22"/>
                      <a:pt x="7" y="16"/>
                      <a:pt x="17" y="10"/>
                    </a:cubicBezTo>
                    <a:cubicBezTo>
                      <a:pt x="27" y="4"/>
                      <a:pt x="36" y="0"/>
                      <a:pt x="36"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12">
                <a:extLst>
                  <a:ext uri="{FF2B5EF4-FFF2-40B4-BE49-F238E27FC236}">
                    <a16:creationId xmlns:a16="http://schemas.microsoft.com/office/drawing/2014/main" id="{46CDF5E7-985A-467B-B916-56FB6A5CE4A0}"/>
                  </a:ext>
                </a:extLst>
              </p:cNvPr>
              <p:cNvSpPr>
                <a:spLocks noChangeArrowheads="1"/>
              </p:cNvSpPr>
              <p:nvPr/>
            </p:nvSpPr>
            <p:spPr bwMode="auto">
              <a:xfrm>
                <a:off x="2430" y="891"/>
                <a:ext cx="138" cy="9"/>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13">
                <a:extLst>
                  <a:ext uri="{FF2B5EF4-FFF2-40B4-BE49-F238E27FC236}">
                    <a16:creationId xmlns:a16="http://schemas.microsoft.com/office/drawing/2014/main" id="{749B4161-9D25-4478-AEA2-F6FE95CBC708}"/>
                  </a:ext>
                </a:extLst>
              </p:cNvPr>
              <p:cNvSpPr>
                <a:spLocks noChangeArrowheads="1"/>
              </p:cNvSpPr>
              <p:nvPr/>
            </p:nvSpPr>
            <p:spPr bwMode="auto">
              <a:xfrm>
                <a:off x="1486" y="884"/>
                <a:ext cx="130" cy="7"/>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
                <a:extLst>
                  <a:ext uri="{FF2B5EF4-FFF2-40B4-BE49-F238E27FC236}">
                    <a16:creationId xmlns:a16="http://schemas.microsoft.com/office/drawing/2014/main" id="{74E4B8B0-C610-4A93-A98C-B2033FE0C538}"/>
                  </a:ext>
                </a:extLst>
              </p:cNvPr>
              <p:cNvSpPr>
                <a:spLocks/>
              </p:cNvSpPr>
              <p:nvPr/>
            </p:nvSpPr>
            <p:spPr bwMode="auto">
              <a:xfrm>
                <a:off x="1578" y="1079"/>
                <a:ext cx="107" cy="85"/>
              </a:xfrm>
              <a:custGeom>
                <a:avLst/>
                <a:gdLst>
                  <a:gd name="T0" fmla="*/ 44 w 45"/>
                  <a:gd name="T1" fmla="*/ 0 h 36"/>
                  <a:gd name="T2" fmla="*/ 24 w 45"/>
                  <a:gd name="T3" fmla="*/ 19 h 36"/>
                  <a:gd name="T4" fmla="*/ 1 w 45"/>
                  <a:gd name="T5" fmla="*/ 35 h 36"/>
                  <a:gd name="T6" fmla="*/ 22 w 45"/>
                  <a:gd name="T7" fmla="*/ 16 h 36"/>
                  <a:gd name="T8" fmla="*/ 44 w 45"/>
                  <a:gd name="T9" fmla="*/ 0 h 36"/>
                </a:gdLst>
                <a:ahLst/>
                <a:cxnLst>
                  <a:cxn ang="0">
                    <a:pos x="T0" y="T1"/>
                  </a:cxn>
                  <a:cxn ang="0">
                    <a:pos x="T2" y="T3"/>
                  </a:cxn>
                  <a:cxn ang="0">
                    <a:pos x="T4" y="T5"/>
                  </a:cxn>
                  <a:cxn ang="0">
                    <a:pos x="T6" y="T7"/>
                  </a:cxn>
                  <a:cxn ang="0">
                    <a:pos x="T8" y="T9"/>
                  </a:cxn>
                </a:cxnLst>
                <a:rect l="0" t="0" r="r" b="b"/>
                <a:pathLst>
                  <a:path w="45" h="36">
                    <a:moveTo>
                      <a:pt x="44" y="0"/>
                    </a:moveTo>
                    <a:cubicBezTo>
                      <a:pt x="45" y="1"/>
                      <a:pt x="36" y="9"/>
                      <a:pt x="24" y="19"/>
                    </a:cubicBezTo>
                    <a:cubicBezTo>
                      <a:pt x="12" y="29"/>
                      <a:pt x="1" y="36"/>
                      <a:pt x="1" y="35"/>
                    </a:cubicBezTo>
                    <a:cubicBezTo>
                      <a:pt x="0" y="34"/>
                      <a:pt x="10" y="26"/>
                      <a:pt x="22" y="16"/>
                    </a:cubicBezTo>
                    <a:cubicBezTo>
                      <a:pt x="33" y="7"/>
                      <a:pt x="44" y="0"/>
                      <a:pt x="44"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5">
                <a:extLst>
                  <a:ext uri="{FF2B5EF4-FFF2-40B4-BE49-F238E27FC236}">
                    <a16:creationId xmlns:a16="http://schemas.microsoft.com/office/drawing/2014/main" id="{C2765095-0BA0-4EA3-84CB-2066A0FDB60C}"/>
                  </a:ext>
                </a:extLst>
              </p:cNvPr>
              <p:cNvSpPr>
                <a:spLocks/>
              </p:cNvSpPr>
              <p:nvPr/>
            </p:nvSpPr>
            <p:spPr bwMode="auto">
              <a:xfrm>
                <a:off x="1778" y="1228"/>
                <a:ext cx="73" cy="116"/>
              </a:xfrm>
              <a:custGeom>
                <a:avLst/>
                <a:gdLst>
                  <a:gd name="T0" fmla="*/ 30 w 31"/>
                  <a:gd name="T1" fmla="*/ 0 h 49"/>
                  <a:gd name="T2" fmla="*/ 16 w 31"/>
                  <a:gd name="T3" fmla="*/ 24 h 49"/>
                  <a:gd name="T4" fmla="*/ 1 w 31"/>
                  <a:gd name="T5" fmla="*/ 48 h 49"/>
                  <a:gd name="T6" fmla="*/ 13 w 31"/>
                  <a:gd name="T7" fmla="*/ 23 h 49"/>
                  <a:gd name="T8" fmla="*/ 30 w 31"/>
                  <a:gd name="T9" fmla="*/ 0 h 49"/>
                </a:gdLst>
                <a:ahLst/>
                <a:cxnLst>
                  <a:cxn ang="0">
                    <a:pos x="T0" y="T1"/>
                  </a:cxn>
                  <a:cxn ang="0">
                    <a:pos x="T2" y="T3"/>
                  </a:cxn>
                  <a:cxn ang="0">
                    <a:pos x="T4" y="T5"/>
                  </a:cxn>
                  <a:cxn ang="0">
                    <a:pos x="T6" y="T7"/>
                  </a:cxn>
                  <a:cxn ang="0">
                    <a:pos x="T8" y="T9"/>
                  </a:cxn>
                </a:cxnLst>
                <a:rect l="0" t="0" r="r" b="b"/>
                <a:pathLst>
                  <a:path w="31" h="49">
                    <a:moveTo>
                      <a:pt x="30" y="0"/>
                    </a:moveTo>
                    <a:cubicBezTo>
                      <a:pt x="31" y="1"/>
                      <a:pt x="24" y="11"/>
                      <a:pt x="16" y="24"/>
                    </a:cubicBezTo>
                    <a:cubicBezTo>
                      <a:pt x="8" y="38"/>
                      <a:pt x="2" y="49"/>
                      <a:pt x="1" y="48"/>
                    </a:cubicBezTo>
                    <a:cubicBezTo>
                      <a:pt x="0" y="48"/>
                      <a:pt x="5" y="36"/>
                      <a:pt x="13" y="23"/>
                    </a:cubicBezTo>
                    <a:cubicBezTo>
                      <a:pt x="21" y="9"/>
                      <a:pt x="29" y="0"/>
                      <a:pt x="30"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16">
                <a:extLst>
                  <a:ext uri="{FF2B5EF4-FFF2-40B4-BE49-F238E27FC236}">
                    <a16:creationId xmlns:a16="http://schemas.microsoft.com/office/drawing/2014/main" id="{EA0EFF8B-9641-449F-8707-AE10F69F24BF}"/>
                  </a:ext>
                </a:extLst>
              </p:cNvPr>
              <p:cNvSpPr>
                <a:spLocks noChangeArrowheads="1"/>
              </p:cNvSpPr>
              <p:nvPr/>
            </p:nvSpPr>
            <p:spPr bwMode="auto">
              <a:xfrm>
                <a:off x="2036" y="1283"/>
                <a:ext cx="10" cy="137"/>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7">
                <a:extLst>
                  <a:ext uri="{FF2B5EF4-FFF2-40B4-BE49-F238E27FC236}">
                    <a16:creationId xmlns:a16="http://schemas.microsoft.com/office/drawing/2014/main" id="{2304B40F-9EEA-435A-9272-2C7000036B3B}"/>
                  </a:ext>
                </a:extLst>
              </p:cNvPr>
              <p:cNvSpPr>
                <a:spLocks/>
              </p:cNvSpPr>
              <p:nvPr/>
            </p:nvSpPr>
            <p:spPr bwMode="auto">
              <a:xfrm>
                <a:off x="2233" y="1238"/>
                <a:ext cx="105" cy="92"/>
              </a:xfrm>
              <a:custGeom>
                <a:avLst/>
                <a:gdLst>
                  <a:gd name="T0" fmla="*/ 44 w 44"/>
                  <a:gd name="T1" fmla="*/ 38 h 39"/>
                  <a:gd name="T2" fmla="*/ 20 w 44"/>
                  <a:gd name="T3" fmla="*/ 22 h 39"/>
                  <a:gd name="T4" fmla="*/ 0 w 44"/>
                  <a:gd name="T5" fmla="*/ 1 h 39"/>
                  <a:gd name="T6" fmla="*/ 22 w 44"/>
                  <a:gd name="T7" fmla="*/ 20 h 39"/>
                  <a:gd name="T8" fmla="*/ 44 w 44"/>
                  <a:gd name="T9" fmla="*/ 38 h 39"/>
                </a:gdLst>
                <a:ahLst/>
                <a:cxnLst>
                  <a:cxn ang="0">
                    <a:pos x="T0" y="T1"/>
                  </a:cxn>
                  <a:cxn ang="0">
                    <a:pos x="T2" y="T3"/>
                  </a:cxn>
                  <a:cxn ang="0">
                    <a:pos x="T4" y="T5"/>
                  </a:cxn>
                  <a:cxn ang="0">
                    <a:pos x="T6" y="T7"/>
                  </a:cxn>
                  <a:cxn ang="0">
                    <a:pos x="T8" y="T9"/>
                  </a:cxn>
                </a:cxnLst>
                <a:rect l="0" t="0" r="r" b="b"/>
                <a:pathLst>
                  <a:path w="44" h="39">
                    <a:moveTo>
                      <a:pt x="44" y="38"/>
                    </a:moveTo>
                    <a:cubicBezTo>
                      <a:pt x="43" y="39"/>
                      <a:pt x="32" y="33"/>
                      <a:pt x="20" y="22"/>
                    </a:cubicBezTo>
                    <a:cubicBezTo>
                      <a:pt x="8" y="12"/>
                      <a:pt x="0" y="1"/>
                      <a:pt x="0" y="1"/>
                    </a:cubicBezTo>
                    <a:cubicBezTo>
                      <a:pt x="1" y="0"/>
                      <a:pt x="10" y="9"/>
                      <a:pt x="22" y="20"/>
                    </a:cubicBezTo>
                    <a:cubicBezTo>
                      <a:pt x="34" y="30"/>
                      <a:pt x="44" y="38"/>
                      <a:pt x="44" y="3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8">
                <a:extLst>
                  <a:ext uri="{FF2B5EF4-FFF2-40B4-BE49-F238E27FC236}">
                    <a16:creationId xmlns:a16="http://schemas.microsoft.com/office/drawing/2014/main" id="{390F1C0A-20B9-4871-9B15-FA732ADC3F71}"/>
                  </a:ext>
                </a:extLst>
              </p:cNvPr>
              <p:cNvSpPr>
                <a:spLocks/>
              </p:cNvSpPr>
              <p:nvPr/>
            </p:nvSpPr>
            <p:spPr bwMode="auto">
              <a:xfrm>
                <a:off x="2388" y="1093"/>
                <a:ext cx="90" cy="88"/>
              </a:xfrm>
              <a:custGeom>
                <a:avLst/>
                <a:gdLst>
                  <a:gd name="T0" fmla="*/ 37 w 38"/>
                  <a:gd name="T1" fmla="*/ 37 h 37"/>
                  <a:gd name="T2" fmla="*/ 18 w 38"/>
                  <a:gd name="T3" fmla="*/ 20 h 37"/>
                  <a:gd name="T4" fmla="*/ 1 w 38"/>
                  <a:gd name="T5" fmla="*/ 1 h 37"/>
                  <a:gd name="T6" fmla="*/ 20 w 38"/>
                  <a:gd name="T7" fmla="*/ 17 h 37"/>
                  <a:gd name="T8" fmla="*/ 37 w 38"/>
                  <a:gd name="T9" fmla="*/ 37 h 37"/>
                </a:gdLst>
                <a:ahLst/>
                <a:cxnLst>
                  <a:cxn ang="0">
                    <a:pos x="T0" y="T1"/>
                  </a:cxn>
                  <a:cxn ang="0">
                    <a:pos x="T2" y="T3"/>
                  </a:cxn>
                  <a:cxn ang="0">
                    <a:pos x="T4" y="T5"/>
                  </a:cxn>
                  <a:cxn ang="0">
                    <a:pos x="T6" y="T7"/>
                  </a:cxn>
                  <a:cxn ang="0">
                    <a:pos x="T8" y="T9"/>
                  </a:cxn>
                </a:cxnLst>
                <a:rect l="0" t="0" r="r" b="b"/>
                <a:pathLst>
                  <a:path w="38" h="37">
                    <a:moveTo>
                      <a:pt x="37" y="37"/>
                    </a:moveTo>
                    <a:cubicBezTo>
                      <a:pt x="36" y="37"/>
                      <a:pt x="28" y="30"/>
                      <a:pt x="18" y="20"/>
                    </a:cubicBezTo>
                    <a:cubicBezTo>
                      <a:pt x="8" y="10"/>
                      <a:pt x="0" y="1"/>
                      <a:pt x="1" y="1"/>
                    </a:cubicBezTo>
                    <a:cubicBezTo>
                      <a:pt x="2" y="0"/>
                      <a:pt x="10" y="7"/>
                      <a:pt x="20" y="17"/>
                    </a:cubicBezTo>
                    <a:cubicBezTo>
                      <a:pt x="30" y="27"/>
                      <a:pt x="38" y="36"/>
                      <a:pt x="37" y="3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9">
                <a:extLst>
                  <a:ext uri="{FF2B5EF4-FFF2-40B4-BE49-F238E27FC236}">
                    <a16:creationId xmlns:a16="http://schemas.microsoft.com/office/drawing/2014/main" id="{60A18C47-7551-48F8-9315-E97E3A988722}"/>
                  </a:ext>
                </a:extLst>
              </p:cNvPr>
              <p:cNvSpPr>
                <a:spLocks/>
              </p:cNvSpPr>
              <p:nvPr/>
            </p:nvSpPr>
            <p:spPr bwMode="auto">
              <a:xfrm>
                <a:off x="1600" y="625"/>
                <a:ext cx="78" cy="78"/>
              </a:xfrm>
              <a:custGeom>
                <a:avLst/>
                <a:gdLst>
                  <a:gd name="T0" fmla="*/ 33 w 33"/>
                  <a:gd name="T1" fmla="*/ 33 h 33"/>
                  <a:gd name="T2" fmla="*/ 16 w 33"/>
                  <a:gd name="T3" fmla="*/ 18 h 33"/>
                  <a:gd name="T4" fmla="*/ 1 w 33"/>
                  <a:gd name="T5" fmla="*/ 1 h 33"/>
                  <a:gd name="T6" fmla="*/ 18 w 33"/>
                  <a:gd name="T7" fmla="*/ 16 h 33"/>
                  <a:gd name="T8" fmla="*/ 33 w 33"/>
                  <a:gd name="T9" fmla="*/ 33 h 33"/>
                </a:gdLst>
                <a:ahLst/>
                <a:cxnLst>
                  <a:cxn ang="0">
                    <a:pos x="T0" y="T1"/>
                  </a:cxn>
                  <a:cxn ang="0">
                    <a:pos x="T2" y="T3"/>
                  </a:cxn>
                  <a:cxn ang="0">
                    <a:pos x="T4" y="T5"/>
                  </a:cxn>
                  <a:cxn ang="0">
                    <a:pos x="T6" y="T7"/>
                  </a:cxn>
                  <a:cxn ang="0">
                    <a:pos x="T8" y="T9"/>
                  </a:cxn>
                </a:cxnLst>
                <a:rect l="0" t="0" r="r" b="b"/>
                <a:pathLst>
                  <a:path w="33" h="33">
                    <a:moveTo>
                      <a:pt x="33" y="33"/>
                    </a:moveTo>
                    <a:cubicBezTo>
                      <a:pt x="32" y="33"/>
                      <a:pt x="24" y="27"/>
                      <a:pt x="16" y="18"/>
                    </a:cubicBezTo>
                    <a:cubicBezTo>
                      <a:pt x="7" y="9"/>
                      <a:pt x="0" y="2"/>
                      <a:pt x="1" y="1"/>
                    </a:cubicBezTo>
                    <a:cubicBezTo>
                      <a:pt x="2" y="0"/>
                      <a:pt x="9" y="7"/>
                      <a:pt x="18" y="16"/>
                    </a:cubicBezTo>
                    <a:cubicBezTo>
                      <a:pt x="27" y="24"/>
                      <a:pt x="33" y="32"/>
                      <a:pt x="33" y="3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0">
                <a:extLst>
                  <a:ext uri="{FF2B5EF4-FFF2-40B4-BE49-F238E27FC236}">
                    <a16:creationId xmlns:a16="http://schemas.microsoft.com/office/drawing/2014/main" id="{9F35CF1B-2871-4E0F-ACD5-24509D253693}"/>
                  </a:ext>
                </a:extLst>
              </p:cNvPr>
              <p:cNvSpPr>
                <a:spLocks/>
              </p:cNvSpPr>
              <p:nvPr/>
            </p:nvSpPr>
            <p:spPr bwMode="auto">
              <a:xfrm>
                <a:off x="1773" y="447"/>
                <a:ext cx="76" cy="76"/>
              </a:xfrm>
              <a:custGeom>
                <a:avLst/>
                <a:gdLst>
                  <a:gd name="T0" fmla="*/ 32 w 32"/>
                  <a:gd name="T1" fmla="*/ 32 h 32"/>
                  <a:gd name="T2" fmla="*/ 15 w 32"/>
                  <a:gd name="T3" fmla="*/ 17 h 32"/>
                  <a:gd name="T4" fmla="*/ 1 w 32"/>
                  <a:gd name="T5" fmla="*/ 1 h 32"/>
                  <a:gd name="T6" fmla="*/ 17 w 32"/>
                  <a:gd name="T7" fmla="*/ 15 h 32"/>
                  <a:gd name="T8" fmla="*/ 32 w 32"/>
                  <a:gd name="T9" fmla="*/ 32 h 32"/>
                </a:gdLst>
                <a:ahLst/>
                <a:cxnLst>
                  <a:cxn ang="0">
                    <a:pos x="T0" y="T1"/>
                  </a:cxn>
                  <a:cxn ang="0">
                    <a:pos x="T2" y="T3"/>
                  </a:cxn>
                  <a:cxn ang="0">
                    <a:pos x="T4" y="T5"/>
                  </a:cxn>
                  <a:cxn ang="0">
                    <a:pos x="T6" y="T7"/>
                  </a:cxn>
                  <a:cxn ang="0">
                    <a:pos x="T8" y="T9"/>
                  </a:cxn>
                </a:cxnLst>
                <a:rect l="0" t="0" r="r" b="b"/>
                <a:pathLst>
                  <a:path w="32" h="32">
                    <a:moveTo>
                      <a:pt x="32" y="32"/>
                    </a:moveTo>
                    <a:cubicBezTo>
                      <a:pt x="31" y="32"/>
                      <a:pt x="24" y="26"/>
                      <a:pt x="15" y="17"/>
                    </a:cubicBezTo>
                    <a:cubicBezTo>
                      <a:pt x="7" y="9"/>
                      <a:pt x="0" y="1"/>
                      <a:pt x="1" y="1"/>
                    </a:cubicBezTo>
                    <a:cubicBezTo>
                      <a:pt x="1" y="0"/>
                      <a:pt x="9" y="7"/>
                      <a:pt x="17" y="15"/>
                    </a:cubicBezTo>
                    <a:cubicBezTo>
                      <a:pt x="26" y="24"/>
                      <a:pt x="32" y="31"/>
                      <a:pt x="32" y="3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1">
                <a:extLst>
                  <a:ext uri="{FF2B5EF4-FFF2-40B4-BE49-F238E27FC236}">
                    <a16:creationId xmlns:a16="http://schemas.microsoft.com/office/drawing/2014/main" id="{E1E2A429-C71B-4CDC-BA7E-25CBDFA2BAD5}"/>
                  </a:ext>
                </a:extLst>
              </p:cNvPr>
              <p:cNvSpPr>
                <a:spLocks/>
              </p:cNvSpPr>
              <p:nvPr/>
            </p:nvSpPr>
            <p:spPr bwMode="auto">
              <a:xfrm>
                <a:off x="5542" y="2805"/>
                <a:ext cx="1471" cy="261"/>
              </a:xfrm>
              <a:custGeom>
                <a:avLst/>
                <a:gdLst>
                  <a:gd name="T0" fmla="*/ 59 w 620"/>
                  <a:gd name="T1" fmla="*/ 4 h 110"/>
                  <a:gd name="T2" fmla="*/ 57 w 620"/>
                  <a:gd name="T3" fmla="*/ 108 h 110"/>
                  <a:gd name="T4" fmla="*/ 61 w 620"/>
                  <a:gd name="T5" fmla="*/ 110 h 110"/>
                  <a:gd name="T6" fmla="*/ 576 w 620"/>
                  <a:gd name="T7" fmla="*/ 107 h 110"/>
                  <a:gd name="T8" fmla="*/ 584 w 620"/>
                  <a:gd name="T9" fmla="*/ 0 h 110"/>
                  <a:gd name="T10" fmla="*/ 59 w 620"/>
                  <a:gd name="T11" fmla="*/ 4 h 110"/>
                </a:gdLst>
                <a:ahLst/>
                <a:cxnLst>
                  <a:cxn ang="0">
                    <a:pos x="T0" y="T1"/>
                  </a:cxn>
                  <a:cxn ang="0">
                    <a:pos x="T2" y="T3"/>
                  </a:cxn>
                  <a:cxn ang="0">
                    <a:pos x="T4" y="T5"/>
                  </a:cxn>
                  <a:cxn ang="0">
                    <a:pos x="T6" y="T7"/>
                  </a:cxn>
                  <a:cxn ang="0">
                    <a:pos x="T8" y="T9"/>
                  </a:cxn>
                  <a:cxn ang="0">
                    <a:pos x="T10" y="T11"/>
                  </a:cxn>
                </a:cxnLst>
                <a:rect l="0" t="0" r="r" b="b"/>
                <a:pathLst>
                  <a:path w="620" h="110">
                    <a:moveTo>
                      <a:pt x="59" y="4"/>
                    </a:moveTo>
                    <a:cubicBezTo>
                      <a:pt x="59" y="4"/>
                      <a:pt x="0" y="49"/>
                      <a:pt x="57" y="108"/>
                    </a:cubicBezTo>
                    <a:cubicBezTo>
                      <a:pt x="58" y="109"/>
                      <a:pt x="59" y="110"/>
                      <a:pt x="61" y="110"/>
                    </a:cubicBezTo>
                    <a:cubicBezTo>
                      <a:pt x="576" y="107"/>
                      <a:pt x="576" y="107"/>
                      <a:pt x="576" y="107"/>
                    </a:cubicBezTo>
                    <a:cubicBezTo>
                      <a:pt x="576" y="107"/>
                      <a:pt x="620" y="57"/>
                      <a:pt x="584" y="0"/>
                    </a:cubicBezTo>
                    <a:cubicBezTo>
                      <a:pt x="59" y="4"/>
                      <a:pt x="59" y="4"/>
                      <a:pt x="59" y="4"/>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22">
                <a:extLst>
                  <a:ext uri="{FF2B5EF4-FFF2-40B4-BE49-F238E27FC236}">
                    <a16:creationId xmlns:a16="http://schemas.microsoft.com/office/drawing/2014/main" id="{FD901CB2-6F71-48E1-863E-3E3830131D38}"/>
                  </a:ext>
                </a:extLst>
              </p:cNvPr>
              <p:cNvSpPr>
                <a:spLocks noChangeArrowheads="1"/>
              </p:cNvSpPr>
              <p:nvPr/>
            </p:nvSpPr>
            <p:spPr bwMode="auto">
              <a:xfrm>
                <a:off x="5959" y="2923"/>
                <a:ext cx="679"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23">
                <a:extLst>
                  <a:ext uri="{FF2B5EF4-FFF2-40B4-BE49-F238E27FC236}">
                    <a16:creationId xmlns:a16="http://schemas.microsoft.com/office/drawing/2014/main" id="{0494A568-E890-4EEA-B54F-0B9C266ED58D}"/>
                  </a:ext>
                </a:extLst>
              </p:cNvPr>
              <p:cNvSpPr>
                <a:spLocks noChangeArrowheads="1"/>
              </p:cNvSpPr>
              <p:nvPr/>
            </p:nvSpPr>
            <p:spPr bwMode="auto">
              <a:xfrm>
                <a:off x="6128" y="2966"/>
                <a:ext cx="320"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4">
                <a:extLst>
                  <a:ext uri="{FF2B5EF4-FFF2-40B4-BE49-F238E27FC236}">
                    <a16:creationId xmlns:a16="http://schemas.microsoft.com/office/drawing/2014/main" id="{E4738249-9B0B-4DE9-A50D-95F604529928}"/>
                  </a:ext>
                </a:extLst>
              </p:cNvPr>
              <p:cNvSpPr>
                <a:spLocks/>
              </p:cNvSpPr>
              <p:nvPr/>
            </p:nvSpPr>
            <p:spPr bwMode="auto">
              <a:xfrm>
                <a:off x="6761" y="2802"/>
                <a:ext cx="22" cy="252"/>
              </a:xfrm>
              <a:custGeom>
                <a:avLst/>
                <a:gdLst>
                  <a:gd name="T0" fmla="*/ 1 w 9"/>
                  <a:gd name="T1" fmla="*/ 106 h 106"/>
                  <a:gd name="T2" fmla="*/ 4 w 9"/>
                  <a:gd name="T3" fmla="*/ 91 h 106"/>
                  <a:gd name="T4" fmla="*/ 7 w 9"/>
                  <a:gd name="T5" fmla="*/ 53 h 106"/>
                  <a:gd name="T6" fmla="*/ 3 w 9"/>
                  <a:gd name="T7" fmla="*/ 15 h 106"/>
                  <a:gd name="T8" fmla="*/ 0 w 9"/>
                  <a:gd name="T9" fmla="*/ 0 h 106"/>
                  <a:gd name="T10" fmla="*/ 2 w 9"/>
                  <a:gd name="T11" fmla="*/ 4 h 106"/>
                  <a:gd name="T12" fmla="*/ 5 w 9"/>
                  <a:gd name="T13" fmla="*/ 15 h 106"/>
                  <a:gd name="T14" fmla="*/ 9 w 9"/>
                  <a:gd name="T15" fmla="*/ 53 h 106"/>
                  <a:gd name="T16" fmla="*/ 5 w 9"/>
                  <a:gd name="T17" fmla="*/ 91 h 106"/>
                  <a:gd name="T18" fmla="*/ 3 w 9"/>
                  <a:gd name="T19" fmla="*/ 102 h 106"/>
                  <a:gd name="T20" fmla="*/ 1 w 9"/>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06">
                    <a:moveTo>
                      <a:pt x="1" y="106"/>
                    </a:moveTo>
                    <a:cubicBezTo>
                      <a:pt x="1" y="106"/>
                      <a:pt x="2" y="100"/>
                      <a:pt x="4" y="91"/>
                    </a:cubicBezTo>
                    <a:cubicBezTo>
                      <a:pt x="5" y="81"/>
                      <a:pt x="7" y="68"/>
                      <a:pt x="7" y="53"/>
                    </a:cubicBezTo>
                    <a:cubicBezTo>
                      <a:pt x="7" y="38"/>
                      <a:pt x="5" y="25"/>
                      <a:pt x="3" y="15"/>
                    </a:cubicBezTo>
                    <a:cubicBezTo>
                      <a:pt x="1" y="6"/>
                      <a:pt x="0" y="0"/>
                      <a:pt x="0" y="0"/>
                    </a:cubicBezTo>
                    <a:cubicBezTo>
                      <a:pt x="0" y="0"/>
                      <a:pt x="1" y="1"/>
                      <a:pt x="2" y="4"/>
                    </a:cubicBezTo>
                    <a:cubicBezTo>
                      <a:pt x="2" y="7"/>
                      <a:pt x="4" y="10"/>
                      <a:pt x="5" y="15"/>
                    </a:cubicBezTo>
                    <a:cubicBezTo>
                      <a:pt x="7" y="25"/>
                      <a:pt x="9" y="38"/>
                      <a:pt x="9" y="53"/>
                    </a:cubicBezTo>
                    <a:cubicBezTo>
                      <a:pt x="9" y="68"/>
                      <a:pt x="7" y="81"/>
                      <a:pt x="5" y="91"/>
                    </a:cubicBezTo>
                    <a:cubicBezTo>
                      <a:pt x="4" y="96"/>
                      <a:pt x="3" y="99"/>
                      <a:pt x="3" y="102"/>
                    </a:cubicBezTo>
                    <a:cubicBezTo>
                      <a:pt x="2" y="105"/>
                      <a:pt x="1" y="106"/>
                      <a:pt x="1" y="106"/>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5">
                <a:extLst>
                  <a:ext uri="{FF2B5EF4-FFF2-40B4-BE49-F238E27FC236}">
                    <a16:creationId xmlns:a16="http://schemas.microsoft.com/office/drawing/2014/main" id="{82973296-4A98-4A15-A2F9-CC64ED814535}"/>
                  </a:ext>
                </a:extLst>
              </p:cNvPr>
              <p:cNvSpPr>
                <a:spLocks/>
              </p:cNvSpPr>
              <p:nvPr/>
            </p:nvSpPr>
            <p:spPr bwMode="auto">
              <a:xfrm>
                <a:off x="6854" y="2805"/>
                <a:ext cx="36" cy="254"/>
              </a:xfrm>
              <a:custGeom>
                <a:avLst/>
                <a:gdLst>
                  <a:gd name="T0" fmla="*/ 1 w 15"/>
                  <a:gd name="T1" fmla="*/ 0 h 107"/>
                  <a:gd name="T2" fmla="*/ 3 w 15"/>
                  <a:gd name="T3" fmla="*/ 3 h 107"/>
                  <a:gd name="T4" fmla="*/ 5 w 15"/>
                  <a:gd name="T5" fmla="*/ 8 h 107"/>
                  <a:gd name="T6" fmla="*/ 8 w 15"/>
                  <a:gd name="T7" fmla="*/ 14 h 107"/>
                  <a:gd name="T8" fmla="*/ 13 w 15"/>
                  <a:gd name="T9" fmla="*/ 32 h 107"/>
                  <a:gd name="T10" fmla="*/ 15 w 15"/>
                  <a:gd name="T11" fmla="*/ 53 h 107"/>
                  <a:gd name="T12" fmla="*/ 13 w 15"/>
                  <a:gd name="T13" fmla="*/ 75 h 107"/>
                  <a:gd name="T14" fmla="*/ 8 w 15"/>
                  <a:gd name="T15" fmla="*/ 92 h 107"/>
                  <a:gd name="T16" fmla="*/ 6 w 15"/>
                  <a:gd name="T17" fmla="*/ 99 h 107"/>
                  <a:gd name="T18" fmla="*/ 4 w 15"/>
                  <a:gd name="T19" fmla="*/ 103 h 107"/>
                  <a:gd name="T20" fmla="*/ 1 w 15"/>
                  <a:gd name="T21" fmla="*/ 107 h 107"/>
                  <a:gd name="T22" fmla="*/ 7 w 15"/>
                  <a:gd name="T23" fmla="*/ 92 h 107"/>
                  <a:gd name="T24" fmla="*/ 11 w 15"/>
                  <a:gd name="T25" fmla="*/ 75 h 107"/>
                  <a:gd name="T26" fmla="*/ 13 w 15"/>
                  <a:gd name="T27" fmla="*/ 53 h 107"/>
                  <a:gd name="T28" fmla="*/ 11 w 15"/>
                  <a:gd name="T29" fmla="*/ 32 h 107"/>
                  <a:gd name="T30" fmla="*/ 6 w 15"/>
                  <a:gd name="T31" fmla="*/ 15 h 107"/>
                  <a:gd name="T32" fmla="*/ 1 w 15"/>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07">
                    <a:moveTo>
                      <a:pt x="1" y="0"/>
                    </a:moveTo>
                    <a:cubicBezTo>
                      <a:pt x="1" y="0"/>
                      <a:pt x="2" y="1"/>
                      <a:pt x="3" y="3"/>
                    </a:cubicBezTo>
                    <a:cubicBezTo>
                      <a:pt x="4" y="5"/>
                      <a:pt x="4" y="6"/>
                      <a:pt x="5" y="8"/>
                    </a:cubicBezTo>
                    <a:cubicBezTo>
                      <a:pt x="6" y="10"/>
                      <a:pt x="7" y="12"/>
                      <a:pt x="8" y="14"/>
                    </a:cubicBezTo>
                    <a:cubicBezTo>
                      <a:pt x="10" y="19"/>
                      <a:pt x="11" y="25"/>
                      <a:pt x="13" y="32"/>
                    </a:cubicBezTo>
                    <a:cubicBezTo>
                      <a:pt x="14" y="38"/>
                      <a:pt x="15" y="45"/>
                      <a:pt x="15" y="53"/>
                    </a:cubicBezTo>
                    <a:cubicBezTo>
                      <a:pt x="15" y="61"/>
                      <a:pt x="14" y="68"/>
                      <a:pt x="13" y="75"/>
                    </a:cubicBezTo>
                    <a:cubicBezTo>
                      <a:pt x="12" y="82"/>
                      <a:pt x="10" y="87"/>
                      <a:pt x="8" y="92"/>
                    </a:cubicBezTo>
                    <a:cubicBezTo>
                      <a:pt x="8" y="95"/>
                      <a:pt x="7" y="97"/>
                      <a:pt x="6" y="99"/>
                    </a:cubicBezTo>
                    <a:cubicBezTo>
                      <a:pt x="5" y="100"/>
                      <a:pt x="4" y="102"/>
                      <a:pt x="4" y="103"/>
                    </a:cubicBezTo>
                    <a:cubicBezTo>
                      <a:pt x="2" y="106"/>
                      <a:pt x="2" y="107"/>
                      <a:pt x="1" y="107"/>
                    </a:cubicBezTo>
                    <a:cubicBezTo>
                      <a:pt x="1" y="107"/>
                      <a:pt x="4" y="101"/>
                      <a:pt x="7" y="92"/>
                    </a:cubicBezTo>
                    <a:cubicBezTo>
                      <a:pt x="9" y="87"/>
                      <a:pt x="10" y="81"/>
                      <a:pt x="11" y="75"/>
                    </a:cubicBezTo>
                    <a:cubicBezTo>
                      <a:pt x="12" y="68"/>
                      <a:pt x="13" y="61"/>
                      <a:pt x="13" y="53"/>
                    </a:cubicBezTo>
                    <a:cubicBezTo>
                      <a:pt x="13" y="46"/>
                      <a:pt x="12" y="38"/>
                      <a:pt x="11" y="32"/>
                    </a:cubicBezTo>
                    <a:cubicBezTo>
                      <a:pt x="10" y="25"/>
                      <a:pt x="8" y="20"/>
                      <a:pt x="6" y="15"/>
                    </a:cubicBezTo>
                    <a:cubicBezTo>
                      <a:pt x="3" y="5"/>
                      <a:pt x="0" y="0"/>
                      <a:pt x="1"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6">
                <a:extLst>
                  <a:ext uri="{FF2B5EF4-FFF2-40B4-BE49-F238E27FC236}">
                    <a16:creationId xmlns:a16="http://schemas.microsoft.com/office/drawing/2014/main" id="{0B52E272-DDF0-4D15-94F5-9F5D957D7AAF}"/>
                  </a:ext>
                </a:extLst>
              </p:cNvPr>
              <p:cNvSpPr>
                <a:spLocks/>
              </p:cNvSpPr>
              <p:nvPr/>
            </p:nvSpPr>
            <p:spPr bwMode="auto">
              <a:xfrm>
                <a:off x="5841" y="2817"/>
                <a:ext cx="38" cy="239"/>
              </a:xfrm>
              <a:custGeom>
                <a:avLst/>
                <a:gdLst>
                  <a:gd name="T0" fmla="*/ 15 w 16"/>
                  <a:gd name="T1" fmla="*/ 101 h 101"/>
                  <a:gd name="T2" fmla="*/ 12 w 16"/>
                  <a:gd name="T3" fmla="*/ 97 h 101"/>
                  <a:gd name="T4" fmla="*/ 10 w 16"/>
                  <a:gd name="T5" fmla="*/ 93 h 101"/>
                  <a:gd name="T6" fmla="*/ 7 w 16"/>
                  <a:gd name="T7" fmla="*/ 87 h 101"/>
                  <a:gd name="T8" fmla="*/ 2 w 16"/>
                  <a:gd name="T9" fmla="*/ 71 h 101"/>
                  <a:gd name="T10" fmla="*/ 0 w 16"/>
                  <a:gd name="T11" fmla="*/ 50 h 101"/>
                  <a:gd name="T12" fmla="*/ 3 w 16"/>
                  <a:gd name="T13" fmla="*/ 29 h 101"/>
                  <a:gd name="T14" fmla="*/ 8 w 16"/>
                  <a:gd name="T15" fmla="*/ 13 h 101"/>
                  <a:gd name="T16" fmla="*/ 11 w 16"/>
                  <a:gd name="T17" fmla="*/ 7 h 101"/>
                  <a:gd name="T18" fmla="*/ 14 w 16"/>
                  <a:gd name="T19" fmla="*/ 3 h 101"/>
                  <a:gd name="T20" fmla="*/ 16 w 16"/>
                  <a:gd name="T21" fmla="*/ 0 h 101"/>
                  <a:gd name="T22" fmla="*/ 10 w 16"/>
                  <a:gd name="T23" fmla="*/ 14 h 101"/>
                  <a:gd name="T24" fmla="*/ 5 w 16"/>
                  <a:gd name="T25" fmla="*/ 30 h 101"/>
                  <a:gd name="T26" fmla="*/ 2 w 16"/>
                  <a:gd name="T27" fmla="*/ 50 h 101"/>
                  <a:gd name="T28" fmla="*/ 4 w 16"/>
                  <a:gd name="T29" fmla="*/ 70 h 101"/>
                  <a:gd name="T30" fmla="*/ 9 w 16"/>
                  <a:gd name="T31" fmla="*/ 87 h 101"/>
                  <a:gd name="T32" fmla="*/ 15 w 16"/>
                  <a:gd name="T3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1">
                    <a:moveTo>
                      <a:pt x="15" y="101"/>
                    </a:moveTo>
                    <a:cubicBezTo>
                      <a:pt x="15" y="101"/>
                      <a:pt x="14" y="100"/>
                      <a:pt x="12" y="97"/>
                    </a:cubicBezTo>
                    <a:cubicBezTo>
                      <a:pt x="12" y="96"/>
                      <a:pt x="11" y="95"/>
                      <a:pt x="10" y="93"/>
                    </a:cubicBezTo>
                    <a:cubicBezTo>
                      <a:pt x="9" y="91"/>
                      <a:pt x="8" y="89"/>
                      <a:pt x="7" y="87"/>
                    </a:cubicBezTo>
                    <a:cubicBezTo>
                      <a:pt x="5" y="83"/>
                      <a:pt x="4" y="77"/>
                      <a:pt x="2" y="71"/>
                    </a:cubicBezTo>
                    <a:cubicBezTo>
                      <a:pt x="1" y="64"/>
                      <a:pt x="0" y="57"/>
                      <a:pt x="0" y="50"/>
                    </a:cubicBezTo>
                    <a:cubicBezTo>
                      <a:pt x="0" y="43"/>
                      <a:pt x="1" y="36"/>
                      <a:pt x="3" y="29"/>
                    </a:cubicBezTo>
                    <a:cubicBezTo>
                      <a:pt x="4" y="23"/>
                      <a:pt x="6" y="18"/>
                      <a:pt x="8" y="13"/>
                    </a:cubicBezTo>
                    <a:cubicBezTo>
                      <a:pt x="9" y="11"/>
                      <a:pt x="10" y="9"/>
                      <a:pt x="11" y="7"/>
                    </a:cubicBezTo>
                    <a:cubicBezTo>
                      <a:pt x="12" y="6"/>
                      <a:pt x="13" y="4"/>
                      <a:pt x="14" y="3"/>
                    </a:cubicBezTo>
                    <a:cubicBezTo>
                      <a:pt x="15" y="1"/>
                      <a:pt x="16" y="0"/>
                      <a:pt x="16" y="0"/>
                    </a:cubicBezTo>
                    <a:cubicBezTo>
                      <a:pt x="16" y="0"/>
                      <a:pt x="13" y="5"/>
                      <a:pt x="10" y="14"/>
                    </a:cubicBezTo>
                    <a:cubicBezTo>
                      <a:pt x="8" y="18"/>
                      <a:pt x="6" y="24"/>
                      <a:pt x="5" y="30"/>
                    </a:cubicBezTo>
                    <a:cubicBezTo>
                      <a:pt x="3" y="36"/>
                      <a:pt x="2" y="43"/>
                      <a:pt x="2" y="50"/>
                    </a:cubicBezTo>
                    <a:cubicBezTo>
                      <a:pt x="2" y="57"/>
                      <a:pt x="3" y="64"/>
                      <a:pt x="4" y="70"/>
                    </a:cubicBezTo>
                    <a:cubicBezTo>
                      <a:pt x="5" y="77"/>
                      <a:pt x="7" y="82"/>
                      <a:pt x="9" y="87"/>
                    </a:cubicBezTo>
                    <a:cubicBezTo>
                      <a:pt x="12" y="95"/>
                      <a:pt x="15" y="101"/>
                      <a:pt x="15" y="10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7">
                <a:extLst>
                  <a:ext uri="{FF2B5EF4-FFF2-40B4-BE49-F238E27FC236}">
                    <a16:creationId xmlns:a16="http://schemas.microsoft.com/office/drawing/2014/main" id="{405D2ECA-BE84-41FE-87A3-A0B8F6F30EFC}"/>
                  </a:ext>
                </a:extLst>
              </p:cNvPr>
              <p:cNvSpPr>
                <a:spLocks/>
              </p:cNvSpPr>
              <p:nvPr/>
            </p:nvSpPr>
            <p:spPr bwMode="auto">
              <a:xfrm>
                <a:off x="5703" y="2814"/>
                <a:ext cx="40" cy="271"/>
              </a:xfrm>
              <a:custGeom>
                <a:avLst/>
                <a:gdLst>
                  <a:gd name="T0" fmla="*/ 17 w 17"/>
                  <a:gd name="T1" fmla="*/ 114 h 114"/>
                  <a:gd name="T2" fmla="*/ 14 w 17"/>
                  <a:gd name="T3" fmla="*/ 110 h 114"/>
                  <a:gd name="T4" fmla="*/ 12 w 17"/>
                  <a:gd name="T5" fmla="*/ 106 h 114"/>
                  <a:gd name="T6" fmla="*/ 9 w 17"/>
                  <a:gd name="T7" fmla="*/ 99 h 114"/>
                  <a:gd name="T8" fmla="*/ 3 w 17"/>
                  <a:gd name="T9" fmla="*/ 81 h 114"/>
                  <a:gd name="T10" fmla="*/ 0 w 17"/>
                  <a:gd name="T11" fmla="*/ 57 h 114"/>
                  <a:gd name="T12" fmla="*/ 2 w 17"/>
                  <a:gd name="T13" fmla="*/ 34 h 114"/>
                  <a:gd name="T14" fmla="*/ 7 w 17"/>
                  <a:gd name="T15" fmla="*/ 16 h 114"/>
                  <a:gd name="T16" fmla="*/ 10 w 17"/>
                  <a:gd name="T17" fmla="*/ 9 h 114"/>
                  <a:gd name="T18" fmla="*/ 12 w 17"/>
                  <a:gd name="T19" fmla="*/ 4 h 114"/>
                  <a:gd name="T20" fmla="*/ 15 w 17"/>
                  <a:gd name="T21" fmla="*/ 0 h 114"/>
                  <a:gd name="T22" fmla="*/ 8 w 17"/>
                  <a:gd name="T23" fmla="*/ 16 h 114"/>
                  <a:gd name="T24" fmla="*/ 4 w 17"/>
                  <a:gd name="T25" fmla="*/ 34 h 114"/>
                  <a:gd name="T26" fmla="*/ 2 w 17"/>
                  <a:gd name="T27" fmla="*/ 57 h 114"/>
                  <a:gd name="T28" fmla="*/ 5 w 17"/>
                  <a:gd name="T29" fmla="*/ 80 h 114"/>
                  <a:gd name="T30" fmla="*/ 10 w 17"/>
                  <a:gd name="T31" fmla="*/ 98 h 114"/>
                  <a:gd name="T32" fmla="*/ 17 w 17"/>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4">
                    <a:moveTo>
                      <a:pt x="17" y="114"/>
                    </a:moveTo>
                    <a:cubicBezTo>
                      <a:pt x="17" y="114"/>
                      <a:pt x="16" y="113"/>
                      <a:pt x="14" y="110"/>
                    </a:cubicBezTo>
                    <a:cubicBezTo>
                      <a:pt x="14" y="109"/>
                      <a:pt x="13" y="108"/>
                      <a:pt x="12" y="106"/>
                    </a:cubicBezTo>
                    <a:cubicBezTo>
                      <a:pt x="11" y="104"/>
                      <a:pt x="10" y="101"/>
                      <a:pt x="9" y="99"/>
                    </a:cubicBezTo>
                    <a:cubicBezTo>
                      <a:pt x="6" y="94"/>
                      <a:pt x="4" y="88"/>
                      <a:pt x="3" y="81"/>
                    </a:cubicBezTo>
                    <a:cubicBezTo>
                      <a:pt x="1" y="74"/>
                      <a:pt x="0" y="66"/>
                      <a:pt x="0" y="57"/>
                    </a:cubicBezTo>
                    <a:cubicBezTo>
                      <a:pt x="0" y="49"/>
                      <a:pt x="0" y="41"/>
                      <a:pt x="2" y="34"/>
                    </a:cubicBezTo>
                    <a:cubicBezTo>
                      <a:pt x="3" y="27"/>
                      <a:pt x="5" y="21"/>
                      <a:pt x="7" y="16"/>
                    </a:cubicBezTo>
                    <a:cubicBezTo>
                      <a:pt x="8" y="13"/>
                      <a:pt x="9" y="11"/>
                      <a:pt x="10" y="9"/>
                    </a:cubicBezTo>
                    <a:cubicBezTo>
                      <a:pt x="10" y="7"/>
                      <a:pt x="11" y="5"/>
                      <a:pt x="12" y="4"/>
                    </a:cubicBezTo>
                    <a:cubicBezTo>
                      <a:pt x="14" y="1"/>
                      <a:pt x="14" y="0"/>
                      <a:pt x="15" y="0"/>
                    </a:cubicBezTo>
                    <a:cubicBezTo>
                      <a:pt x="15" y="0"/>
                      <a:pt x="12" y="6"/>
                      <a:pt x="8" y="16"/>
                    </a:cubicBezTo>
                    <a:cubicBezTo>
                      <a:pt x="6" y="21"/>
                      <a:pt x="5" y="27"/>
                      <a:pt x="4" y="34"/>
                    </a:cubicBezTo>
                    <a:cubicBezTo>
                      <a:pt x="2" y="41"/>
                      <a:pt x="2" y="49"/>
                      <a:pt x="2" y="57"/>
                    </a:cubicBezTo>
                    <a:cubicBezTo>
                      <a:pt x="2" y="66"/>
                      <a:pt x="3" y="73"/>
                      <a:pt x="5" y="80"/>
                    </a:cubicBezTo>
                    <a:cubicBezTo>
                      <a:pt x="6" y="87"/>
                      <a:pt x="8" y="93"/>
                      <a:pt x="10" y="98"/>
                    </a:cubicBezTo>
                    <a:cubicBezTo>
                      <a:pt x="14" y="108"/>
                      <a:pt x="17" y="114"/>
                      <a:pt x="17" y="114"/>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8">
                <a:extLst>
                  <a:ext uri="{FF2B5EF4-FFF2-40B4-BE49-F238E27FC236}">
                    <a16:creationId xmlns:a16="http://schemas.microsoft.com/office/drawing/2014/main" id="{8DFEBEB7-6DC4-4AE1-B0FA-144EA8FC4241}"/>
                  </a:ext>
                </a:extLst>
              </p:cNvPr>
              <p:cNvSpPr>
                <a:spLocks/>
              </p:cNvSpPr>
              <p:nvPr/>
            </p:nvSpPr>
            <p:spPr bwMode="auto">
              <a:xfrm>
                <a:off x="6410" y="3432"/>
                <a:ext cx="453" cy="232"/>
              </a:xfrm>
              <a:custGeom>
                <a:avLst/>
                <a:gdLst>
                  <a:gd name="T0" fmla="*/ 191 w 191"/>
                  <a:gd name="T1" fmla="*/ 0 h 98"/>
                  <a:gd name="T2" fmla="*/ 191 w 191"/>
                  <a:gd name="T3" fmla="*/ 98 h 98"/>
                  <a:gd name="T4" fmla="*/ 0 w 191"/>
                  <a:gd name="T5" fmla="*/ 98 h 98"/>
                  <a:gd name="T6" fmla="*/ 0 w 191"/>
                  <a:gd name="T7" fmla="*/ 0 h 98"/>
                  <a:gd name="T8" fmla="*/ 191 w 191"/>
                  <a:gd name="T9" fmla="*/ 0 h 98"/>
                </a:gdLst>
                <a:ahLst/>
                <a:cxnLst>
                  <a:cxn ang="0">
                    <a:pos x="T0" y="T1"/>
                  </a:cxn>
                  <a:cxn ang="0">
                    <a:pos x="T2" y="T3"/>
                  </a:cxn>
                  <a:cxn ang="0">
                    <a:pos x="T4" y="T5"/>
                  </a:cxn>
                  <a:cxn ang="0">
                    <a:pos x="T6" y="T7"/>
                  </a:cxn>
                  <a:cxn ang="0">
                    <a:pos x="T8" y="T9"/>
                  </a:cxn>
                </a:cxnLst>
                <a:rect l="0" t="0" r="r" b="b"/>
                <a:pathLst>
                  <a:path w="191" h="98">
                    <a:moveTo>
                      <a:pt x="191" y="0"/>
                    </a:moveTo>
                    <a:cubicBezTo>
                      <a:pt x="191" y="4"/>
                      <a:pt x="191" y="98"/>
                      <a:pt x="191" y="98"/>
                    </a:cubicBezTo>
                    <a:cubicBezTo>
                      <a:pt x="0" y="98"/>
                      <a:pt x="0" y="98"/>
                      <a:pt x="0" y="98"/>
                    </a:cubicBezTo>
                    <a:cubicBezTo>
                      <a:pt x="0" y="0"/>
                      <a:pt x="0" y="0"/>
                      <a:pt x="0" y="0"/>
                    </a:cubicBezTo>
                    <a:lnTo>
                      <a:pt x="191"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9">
                <a:extLst>
                  <a:ext uri="{FF2B5EF4-FFF2-40B4-BE49-F238E27FC236}">
                    <a16:creationId xmlns:a16="http://schemas.microsoft.com/office/drawing/2014/main" id="{77784617-A096-4983-94F1-BB2C35227BCE}"/>
                  </a:ext>
                </a:extLst>
              </p:cNvPr>
              <p:cNvSpPr>
                <a:spLocks/>
              </p:cNvSpPr>
              <p:nvPr/>
            </p:nvSpPr>
            <p:spPr bwMode="auto">
              <a:xfrm>
                <a:off x="5397" y="3405"/>
                <a:ext cx="1488" cy="278"/>
              </a:xfrm>
              <a:custGeom>
                <a:avLst/>
                <a:gdLst>
                  <a:gd name="T0" fmla="*/ 2 w 627"/>
                  <a:gd name="T1" fmla="*/ 61 h 117"/>
                  <a:gd name="T2" fmla="*/ 2 w 627"/>
                  <a:gd name="T3" fmla="*/ 64 h 117"/>
                  <a:gd name="T4" fmla="*/ 59 w 627"/>
                  <a:gd name="T5" fmla="*/ 117 h 117"/>
                  <a:gd name="T6" fmla="*/ 627 w 627"/>
                  <a:gd name="T7" fmla="*/ 117 h 117"/>
                  <a:gd name="T8" fmla="*/ 627 w 627"/>
                  <a:gd name="T9" fmla="*/ 109 h 117"/>
                  <a:gd name="T10" fmla="*/ 492 w 627"/>
                  <a:gd name="T11" fmla="*/ 109 h 117"/>
                  <a:gd name="T12" fmla="*/ 443 w 627"/>
                  <a:gd name="T13" fmla="*/ 60 h 117"/>
                  <a:gd name="T14" fmla="*/ 492 w 627"/>
                  <a:gd name="T15" fmla="*/ 11 h 117"/>
                  <a:gd name="T16" fmla="*/ 627 w 627"/>
                  <a:gd name="T17" fmla="*/ 11 h 117"/>
                  <a:gd name="T18" fmla="*/ 627 w 627"/>
                  <a:gd name="T19" fmla="*/ 0 h 117"/>
                  <a:gd name="T20" fmla="*/ 58 w 627"/>
                  <a:gd name="T21" fmla="*/ 2 h 117"/>
                  <a:gd name="T22" fmla="*/ 2 w 627"/>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7" h="117">
                    <a:moveTo>
                      <a:pt x="2" y="61"/>
                    </a:moveTo>
                    <a:cubicBezTo>
                      <a:pt x="2" y="62"/>
                      <a:pt x="2" y="63"/>
                      <a:pt x="2" y="64"/>
                    </a:cubicBezTo>
                    <a:cubicBezTo>
                      <a:pt x="3" y="94"/>
                      <a:pt x="29" y="117"/>
                      <a:pt x="59" y="117"/>
                    </a:cubicBezTo>
                    <a:cubicBezTo>
                      <a:pt x="627" y="117"/>
                      <a:pt x="627" y="117"/>
                      <a:pt x="627" y="117"/>
                    </a:cubicBezTo>
                    <a:cubicBezTo>
                      <a:pt x="627" y="109"/>
                      <a:pt x="627" y="109"/>
                      <a:pt x="627" y="109"/>
                    </a:cubicBezTo>
                    <a:cubicBezTo>
                      <a:pt x="492" y="109"/>
                      <a:pt x="492" y="109"/>
                      <a:pt x="492" y="109"/>
                    </a:cubicBezTo>
                    <a:cubicBezTo>
                      <a:pt x="465" y="109"/>
                      <a:pt x="443" y="87"/>
                      <a:pt x="443" y="60"/>
                    </a:cubicBezTo>
                    <a:cubicBezTo>
                      <a:pt x="443" y="33"/>
                      <a:pt x="465" y="11"/>
                      <a:pt x="492" y="11"/>
                    </a:cubicBezTo>
                    <a:cubicBezTo>
                      <a:pt x="627" y="11"/>
                      <a:pt x="627" y="11"/>
                      <a:pt x="627" y="11"/>
                    </a:cubicBezTo>
                    <a:cubicBezTo>
                      <a:pt x="627" y="0"/>
                      <a:pt x="627" y="0"/>
                      <a:pt x="627" y="0"/>
                    </a:cubicBezTo>
                    <a:cubicBezTo>
                      <a:pt x="58" y="2"/>
                      <a:pt x="58" y="2"/>
                      <a:pt x="58" y="2"/>
                    </a:cubicBezTo>
                    <a:cubicBezTo>
                      <a:pt x="26" y="2"/>
                      <a:pt x="0" y="29"/>
                      <a:pt x="2" y="6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30">
                <a:extLst>
                  <a:ext uri="{FF2B5EF4-FFF2-40B4-BE49-F238E27FC236}">
                    <a16:creationId xmlns:a16="http://schemas.microsoft.com/office/drawing/2014/main" id="{707681E8-0923-4E2D-8C2E-DC076E50B8C2}"/>
                  </a:ext>
                </a:extLst>
              </p:cNvPr>
              <p:cNvSpPr>
                <a:spLocks noChangeArrowheads="1"/>
              </p:cNvSpPr>
              <p:nvPr/>
            </p:nvSpPr>
            <p:spPr bwMode="auto">
              <a:xfrm>
                <a:off x="6448" y="3548"/>
                <a:ext cx="415" cy="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31">
                <a:extLst>
                  <a:ext uri="{FF2B5EF4-FFF2-40B4-BE49-F238E27FC236}">
                    <a16:creationId xmlns:a16="http://schemas.microsoft.com/office/drawing/2014/main" id="{1BF6073A-CF89-4E87-B001-62268B00991F}"/>
                  </a:ext>
                </a:extLst>
              </p:cNvPr>
              <p:cNvSpPr>
                <a:spLocks noChangeArrowheads="1"/>
              </p:cNvSpPr>
              <p:nvPr/>
            </p:nvSpPr>
            <p:spPr bwMode="auto">
              <a:xfrm>
                <a:off x="6465" y="3603"/>
                <a:ext cx="39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32">
                <a:extLst>
                  <a:ext uri="{FF2B5EF4-FFF2-40B4-BE49-F238E27FC236}">
                    <a16:creationId xmlns:a16="http://schemas.microsoft.com/office/drawing/2014/main" id="{FF042FC8-8A7B-42A7-8949-5FEFC5AB5E00}"/>
                  </a:ext>
                </a:extLst>
              </p:cNvPr>
              <p:cNvSpPr>
                <a:spLocks noChangeArrowheads="1"/>
              </p:cNvSpPr>
              <p:nvPr/>
            </p:nvSpPr>
            <p:spPr bwMode="auto">
              <a:xfrm>
                <a:off x="6510" y="3650"/>
                <a:ext cx="35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Oval 33">
                <a:extLst>
                  <a:ext uri="{FF2B5EF4-FFF2-40B4-BE49-F238E27FC236}">
                    <a16:creationId xmlns:a16="http://schemas.microsoft.com/office/drawing/2014/main" id="{0FD3F7E9-B731-451F-9FD5-76C577AD6BAF}"/>
                  </a:ext>
                </a:extLst>
              </p:cNvPr>
              <p:cNvSpPr>
                <a:spLocks noChangeArrowheads="1"/>
              </p:cNvSpPr>
              <p:nvPr/>
            </p:nvSpPr>
            <p:spPr bwMode="auto">
              <a:xfrm>
                <a:off x="6458" y="3500"/>
                <a:ext cx="405"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34">
                <a:extLst>
                  <a:ext uri="{FF2B5EF4-FFF2-40B4-BE49-F238E27FC236}">
                    <a16:creationId xmlns:a16="http://schemas.microsoft.com/office/drawing/2014/main" id="{49819EEB-FBB7-41CE-A971-CE630D9BE8C6}"/>
                  </a:ext>
                </a:extLst>
              </p:cNvPr>
              <p:cNvSpPr>
                <a:spLocks noChangeArrowheads="1"/>
              </p:cNvSpPr>
              <p:nvPr/>
            </p:nvSpPr>
            <p:spPr bwMode="auto">
              <a:xfrm>
                <a:off x="6496" y="3453"/>
                <a:ext cx="363" cy="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5">
                <a:extLst>
                  <a:ext uri="{FF2B5EF4-FFF2-40B4-BE49-F238E27FC236}">
                    <a16:creationId xmlns:a16="http://schemas.microsoft.com/office/drawing/2014/main" id="{71F981C1-D178-4BA3-B834-A154685D1E9D}"/>
                  </a:ext>
                </a:extLst>
              </p:cNvPr>
              <p:cNvSpPr>
                <a:spLocks/>
              </p:cNvSpPr>
              <p:nvPr/>
            </p:nvSpPr>
            <p:spPr bwMode="auto">
              <a:xfrm>
                <a:off x="5499" y="3415"/>
                <a:ext cx="69" cy="268"/>
              </a:xfrm>
              <a:custGeom>
                <a:avLst/>
                <a:gdLst>
                  <a:gd name="T0" fmla="*/ 28 w 29"/>
                  <a:gd name="T1" fmla="*/ 0 h 113"/>
                  <a:gd name="T2" fmla="*/ 15 w 29"/>
                  <a:gd name="T3" fmla="*/ 14 h 113"/>
                  <a:gd name="T4" fmla="*/ 3 w 29"/>
                  <a:gd name="T5" fmla="*/ 57 h 113"/>
                  <a:gd name="T6" fmla="*/ 16 w 29"/>
                  <a:gd name="T7" fmla="*/ 99 h 113"/>
                  <a:gd name="T8" fmla="*/ 29 w 29"/>
                  <a:gd name="T9" fmla="*/ 113 h 113"/>
                  <a:gd name="T10" fmla="*/ 25 w 29"/>
                  <a:gd name="T11" fmla="*/ 110 h 113"/>
                  <a:gd name="T12" fmla="*/ 15 w 29"/>
                  <a:gd name="T13" fmla="*/ 100 h 113"/>
                  <a:gd name="T14" fmla="*/ 0 w 29"/>
                  <a:gd name="T15" fmla="*/ 57 h 113"/>
                  <a:gd name="T16" fmla="*/ 14 w 29"/>
                  <a:gd name="T17" fmla="*/ 13 h 113"/>
                  <a:gd name="T18" fmla="*/ 24 w 29"/>
                  <a:gd name="T19" fmla="*/ 3 h 113"/>
                  <a:gd name="T20" fmla="*/ 28 w 29"/>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13">
                    <a:moveTo>
                      <a:pt x="28" y="0"/>
                    </a:moveTo>
                    <a:cubicBezTo>
                      <a:pt x="28" y="0"/>
                      <a:pt x="22" y="5"/>
                      <a:pt x="15" y="14"/>
                    </a:cubicBezTo>
                    <a:cubicBezTo>
                      <a:pt x="9" y="24"/>
                      <a:pt x="2" y="39"/>
                      <a:pt x="3" y="57"/>
                    </a:cubicBezTo>
                    <a:cubicBezTo>
                      <a:pt x="3" y="74"/>
                      <a:pt x="10" y="90"/>
                      <a:pt x="16" y="99"/>
                    </a:cubicBezTo>
                    <a:cubicBezTo>
                      <a:pt x="23" y="108"/>
                      <a:pt x="29" y="113"/>
                      <a:pt x="29" y="113"/>
                    </a:cubicBezTo>
                    <a:cubicBezTo>
                      <a:pt x="29" y="113"/>
                      <a:pt x="27" y="112"/>
                      <a:pt x="25" y="110"/>
                    </a:cubicBezTo>
                    <a:cubicBezTo>
                      <a:pt x="22" y="108"/>
                      <a:pt x="19" y="104"/>
                      <a:pt x="15" y="100"/>
                    </a:cubicBezTo>
                    <a:cubicBezTo>
                      <a:pt x="8" y="90"/>
                      <a:pt x="1" y="75"/>
                      <a:pt x="0" y="57"/>
                    </a:cubicBezTo>
                    <a:cubicBezTo>
                      <a:pt x="0" y="38"/>
                      <a:pt x="7" y="23"/>
                      <a:pt x="14" y="13"/>
                    </a:cubicBezTo>
                    <a:cubicBezTo>
                      <a:pt x="18" y="9"/>
                      <a:pt x="21" y="5"/>
                      <a:pt x="24" y="3"/>
                    </a:cubicBezTo>
                    <a:cubicBezTo>
                      <a:pt x="26" y="1"/>
                      <a:pt x="27" y="0"/>
                      <a:pt x="28" y="0"/>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36">
                <a:extLst>
                  <a:ext uri="{FF2B5EF4-FFF2-40B4-BE49-F238E27FC236}">
                    <a16:creationId xmlns:a16="http://schemas.microsoft.com/office/drawing/2014/main" id="{896D6275-79C0-4603-B2D4-12E7696BA727}"/>
                  </a:ext>
                </a:extLst>
              </p:cNvPr>
              <p:cNvSpPr>
                <a:spLocks/>
              </p:cNvSpPr>
              <p:nvPr/>
            </p:nvSpPr>
            <p:spPr bwMode="auto">
              <a:xfrm>
                <a:off x="5454" y="3410"/>
                <a:ext cx="69" cy="269"/>
              </a:xfrm>
              <a:custGeom>
                <a:avLst/>
                <a:gdLst>
                  <a:gd name="T0" fmla="*/ 27 w 29"/>
                  <a:gd name="T1" fmla="*/ 0 h 113"/>
                  <a:gd name="T2" fmla="*/ 15 w 29"/>
                  <a:gd name="T3" fmla="*/ 14 h 113"/>
                  <a:gd name="T4" fmla="*/ 2 w 29"/>
                  <a:gd name="T5" fmla="*/ 57 h 113"/>
                  <a:gd name="T6" fmla="*/ 16 w 29"/>
                  <a:gd name="T7" fmla="*/ 99 h 113"/>
                  <a:gd name="T8" fmla="*/ 29 w 29"/>
                  <a:gd name="T9" fmla="*/ 113 h 113"/>
                  <a:gd name="T10" fmla="*/ 25 w 29"/>
                  <a:gd name="T11" fmla="*/ 110 h 113"/>
                  <a:gd name="T12" fmla="*/ 15 w 29"/>
                  <a:gd name="T13" fmla="*/ 100 h 113"/>
                  <a:gd name="T14" fmla="*/ 0 w 29"/>
                  <a:gd name="T15" fmla="*/ 57 h 113"/>
                  <a:gd name="T16" fmla="*/ 14 w 29"/>
                  <a:gd name="T17" fmla="*/ 13 h 113"/>
                  <a:gd name="T18" fmla="*/ 23 w 29"/>
                  <a:gd name="T19" fmla="*/ 3 h 113"/>
                  <a:gd name="T20" fmla="*/ 27 w 29"/>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13">
                    <a:moveTo>
                      <a:pt x="27" y="0"/>
                    </a:moveTo>
                    <a:cubicBezTo>
                      <a:pt x="28" y="0"/>
                      <a:pt x="22" y="5"/>
                      <a:pt x="15" y="14"/>
                    </a:cubicBezTo>
                    <a:cubicBezTo>
                      <a:pt x="9" y="24"/>
                      <a:pt x="2" y="39"/>
                      <a:pt x="2" y="57"/>
                    </a:cubicBezTo>
                    <a:cubicBezTo>
                      <a:pt x="2" y="74"/>
                      <a:pt x="10" y="89"/>
                      <a:pt x="16" y="99"/>
                    </a:cubicBezTo>
                    <a:cubicBezTo>
                      <a:pt x="23" y="108"/>
                      <a:pt x="29" y="112"/>
                      <a:pt x="29" y="113"/>
                    </a:cubicBezTo>
                    <a:cubicBezTo>
                      <a:pt x="29" y="113"/>
                      <a:pt x="27" y="112"/>
                      <a:pt x="25" y="110"/>
                    </a:cubicBezTo>
                    <a:cubicBezTo>
                      <a:pt x="22" y="108"/>
                      <a:pt x="19" y="104"/>
                      <a:pt x="15" y="100"/>
                    </a:cubicBezTo>
                    <a:cubicBezTo>
                      <a:pt x="8" y="90"/>
                      <a:pt x="0" y="75"/>
                      <a:pt x="0" y="57"/>
                    </a:cubicBezTo>
                    <a:cubicBezTo>
                      <a:pt x="0" y="38"/>
                      <a:pt x="7" y="23"/>
                      <a:pt x="14" y="13"/>
                    </a:cubicBezTo>
                    <a:cubicBezTo>
                      <a:pt x="18" y="9"/>
                      <a:pt x="21" y="5"/>
                      <a:pt x="23" y="3"/>
                    </a:cubicBezTo>
                    <a:cubicBezTo>
                      <a:pt x="26" y="1"/>
                      <a:pt x="27" y="0"/>
                      <a:pt x="27" y="0"/>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7">
                <a:extLst>
                  <a:ext uri="{FF2B5EF4-FFF2-40B4-BE49-F238E27FC236}">
                    <a16:creationId xmlns:a16="http://schemas.microsoft.com/office/drawing/2014/main" id="{775530CD-3C21-4AC0-AD89-D5D5BC3B7392}"/>
                  </a:ext>
                </a:extLst>
              </p:cNvPr>
              <p:cNvSpPr>
                <a:spLocks/>
              </p:cNvSpPr>
              <p:nvPr/>
            </p:nvSpPr>
            <p:spPr bwMode="auto">
              <a:xfrm>
                <a:off x="6370" y="3415"/>
                <a:ext cx="69" cy="268"/>
              </a:xfrm>
              <a:custGeom>
                <a:avLst/>
                <a:gdLst>
                  <a:gd name="T0" fmla="*/ 28 w 29"/>
                  <a:gd name="T1" fmla="*/ 0 h 113"/>
                  <a:gd name="T2" fmla="*/ 16 w 29"/>
                  <a:gd name="T3" fmla="*/ 14 h 113"/>
                  <a:gd name="T4" fmla="*/ 3 w 29"/>
                  <a:gd name="T5" fmla="*/ 57 h 113"/>
                  <a:gd name="T6" fmla="*/ 17 w 29"/>
                  <a:gd name="T7" fmla="*/ 99 h 113"/>
                  <a:gd name="T8" fmla="*/ 29 w 29"/>
                  <a:gd name="T9" fmla="*/ 113 h 113"/>
                  <a:gd name="T10" fmla="*/ 25 w 29"/>
                  <a:gd name="T11" fmla="*/ 110 h 113"/>
                  <a:gd name="T12" fmla="*/ 16 w 29"/>
                  <a:gd name="T13" fmla="*/ 100 h 113"/>
                  <a:gd name="T14" fmla="*/ 1 w 29"/>
                  <a:gd name="T15" fmla="*/ 57 h 113"/>
                  <a:gd name="T16" fmla="*/ 15 w 29"/>
                  <a:gd name="T17" fmla="*/ 13 h 113"/>
                  <a:gd name="T18" fmla="*/ 24 w 29"/>
                  <a:gd name="T19" fmla="*/ 3 h 113"/>
                  <a:gd name="T20" fmla="*/ 28 w 29"/>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13">
                    <a:moveTo>
                      <a:pt x="28" y="0"/>
                    </a:moveTo>
                    <a:cubicBezTo>
                      <a:pt x="28" y="0"/>
                      <a:pt x="22" y="5"/>
                      <a:pt x="16" y="14"/>
                    </a:cubicBezTo>
                    <a:cubicBezTo>
                      <a:pt x="9" y="24"/>
                      <a:pt x="3" y="39"/>
                      <a:pt x="3" y="57"/>
                    </a:cubicBezTo>
                    <a:cubicBezTo>
                      <a:pt x="3" y="74"/>
                      <a:pt x="10" y="90"/>
                      <a:pt x="17" y="99"/>
                    </a:cubicBezTo>
                    <a:cubicBezTo>
                      <a:pt x="23" y="108"/>
                      <a:pt x="29" y="113"/>
                      <a:pt x="29" y="113"/>
                    </a:cubicBezTo>
                    <a:cubicBezTo>
                      <a:pt x="29" y="113"/>
                      <a:pt x="28" y="112"/>
                      <a:pt x="25" y="110"/>
                    </a:cubicBezTo>
                    <a:cubicBezTo>
                      <a:pt x="23" y="108"/>
                      <a:pt x="19" y="104"/>
                      <a:pt x="16" y="100"/>
                    </a:cubicBezTo>
                    <a:cubicBezTo>
                      <a:pt x="8" y="90"/>
                      <a:pt x="1" y="75"/>
                      <a:pt x="1" y="57"/>
                    </a:cubicBezTo>
                    <a:cubicBezTo>
                      <a:pt x="0" y="38"/>
                      <a:pt x="8" y="23"/>
                      <a:pt x="15" y="13"/>
                    </a:cubicBezTo>
                    <a:cubicBezTo>
                      <a:pt x="18" y="9"/>
                      <a:pt x="21" y="5"/>
                      <a:pt x="24" y="3"/>
                    </a:cubicBezTo>
                    <a:cubicBezTo>
                      <a:pt x="26" y="1"/>
                      <a:pt x="28" y="0"/>
                      <a:pt x="28" y="0"/>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38">
                <a:extLst>
                  <a:ext uri="{FF2B5EF4-FFF2-40B4-BE49-F238E27FC236}">
                    <a16:creationId xmlns:a16="http://schemas.microsoft.com/office/drawing/2014/main" id="{CF312E33-2FC8-4796-ADF3-6FAD2D023B7C}"/>
                  </a:ext>
                </a:extLst>
              </p:cNvPr>
              <p:cNvSpPr>
                <a:spLocks/>
              </p:cNvSpPr>
              <p:nvPr/>
            </p:nvSpPr>
            <p:spPr bwMode="auto">
              <a:xfrm>
                <a:off x="6325" y="3410"/>
                <a:ext cx="69" cy="269"/>
              </a:xfrm>
              <a:custGeom>
                <a:avLst/>
                <a:gdLst>
                  <a:gd name="T0" fmla="*/ 28 w 29"/>
                  <a:gd name="T1" fmla="*/ 0 h 113"/>
                  <a:gd name="T2" fmla="*/ 16 w 29"/>
                  <a:gd name="T3" fmla="*/ 14 h 113"/>
                  <a:gd name="T4" fmla="*/ 3 w 29"/>
                  <a:gd name="T5" fmla="*/ 57 h 113"/>
                  <a:gd name="T6" fmla="*/ 17 w 29"/>
                  <a:gd name="T7" fmla="*/ 99 h 113"/>
                  <a:gd name="T8" fmla="*/ 29 w 29"/>
                  <a:gd name="T9" fmla="*/ 113 h 113"/>
                  <a:gd name="T10" fmla="*/ 25 w 29"/>
                  <a:gd name="T11" fmla="*/ 110 h 113"/>
                  <a:gd name="T12" fmla="*/ 15 w 29"/>
                  <a:gd name="T13" fmla="*/ 100 h 113"/>
                  <a:gd name="T14" fmla="*/ 0 w 29"/>
                  <a:gd name="T15" fmla="*/ 57 h 113"/>
                  <a:gd name="T16" fmla="*/ 14 w 29"/>
                  <a:gd name="T17" fmla="*/ 13 h 113"/>
                  <a:gd name="T18" fmla="*/ 24 w 29"/>
                  <a:gd name="T19" fmla="*/ 3 h 113"/>
                  <a:gd name="T20" fmla="*/ 28 w 29"/>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13">
                    <a:moveTo>
                      <a:pt x="28" y="0"/>
                    </a:moveTo>
                    <a:cubicBezTo>
                      <a:pt x="28" y="0"/>
                      <a:pt x="22" y="5"/>
                      <a:pt x="16" y="14"/>
                    </a:cubicBezTo>
                    <a:cubicBezTo>
                      <a:pt x="9" y="24"/>
                      <a:pt x="2" y="39"/>
                      <a:pt x="3" y="57"/>
                    </a:cubicBezTo>
                    <a:cubicBezTo>
                      <a:pt x="3" y="74"/>
                      <a:pt x="10" y="89"/>
                      <a:pt x="17" y="99"/>
                    </a:cubicBezTo>
                    <a:cubicBezTo>
                      <a:pt x="23" y="108"/>
                      <a:pt x="29" y="112"/>
                      <a:pt x="29" y="113"/>
                    </a:cubicBezTo>
                    <a:cubicBezTo>
                      <a:pt x="29" y="113"/>
                      <a:pt x="27" y="112"/>
                      <a:pt x="25" y="110"/>
                    </a:cubicBezTo>
                    <a:cubicBezTo>
                      <a:pt x="22" y="108"/>
                      <a:pt x="19" y="104"/>
                      <a:pt x="15" y="100"/>
                    </a:cubicBezTo>
                    <a:cubicBezTo>
                      <a:pt x="8" y="90"/>
                      <a:pt x="1" y="75"/>
                      <a:pt x="0" y="57"/>
                    </a:cubicBezTo>
                    <a:cubicBezTo>
                      <a:pt x="0" y="38"/>
                      <a:pt x="7" y="23"/>
                      <a:pt x="14" y="13"/>
                    </a:cubicBezTo>
                    <a:cubicBezTo>
                      <a:pt x="18" y="9"/>
                      <a:pt x="21" y="5"/>
                      <a:pt x="24" y="3"/>
                    </a:cubicBezTo>
                    <a:cubicBezTo>
                      <a:pt x="26" y="1"/>
                      <a:pt x="28" y="0"/>
                      <a:pt x="28" y="0"/>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9">
                <a:extLst>
                  <a:ext uri="{FF2B5EF4-FFF2-40B4-BE49-F238E27FC236}">
                    <a16:creationId xmlns:a16="http://schemas.microsoft.com/office/drawing/2014/main" id="{4F3AAA81-3412-47CF-B184-F9718BA9E9D7}"/>
                  </a:ext>
                </a:extLst>
              </p:cNvPr>
              <p:cNvSpPr>
                <a:spLocks/>
              </p:cNvSpPr>
              <p:nvPr/>
            </p:nvSpPr>
            <p:spPr bwMode="auto">
              <a:xfrm>
                <a:off x="5646" y="3443"/>
                <a:ext cx="71" cy="198"/>
              </a:xfrm>
              <a:custGeom>
                <a:avLst/>
                <a:gdLst>
                  <a:gd name="T0" fmla="*/ 30 w 30"/>
                  <a:gd name="T1" fmla="*/ 59 h 83"/>
                  <a:gd name="T2" fmla="*/ 30 w 30"/>
                  <a:gd name="T3" fmla="*/ 19 h 83"/>
                  <a:gd name="T4" fmla="*/ 28 w 30"/>
                  <a:gd name="T5" fmla="*/ 8 h 83"/>
                  <a:gd name="T6" fmla="*/ 21 w 30"/>
                  <a:gd name="T7" fmla="*/ 2 h 83"/>
                  <a:gd name="T8" fmla="*/ 4 w 30"/>
                  <a:gd name="T9" fmla="*/ 10 h 83"/>
                  <a:gd name="T10" fmla="*/ 0 w 30"/>
                  <a:gd name="T11" fmla="*/ 29 h 83"/>
                  <a:gd name="T12" fmla="*/ 2 w 30"/>
                  <a:gd name="T13" fmla="*/ 61 h 83"/>
                  <a:gd name="T14" fmla="*/ 6 w 30"/>
                  <a:gd name="T15" fmla="*/ 76 h 83"/>
                  <a:gd name="T16" fmla="*/ 18 w 30"/>
                  <a:gd name="T17" fmla="*/ 83 h 83"/>
                  <a:gd name="T18" fmla="*/ 29 w 30"/>
                  <a:gd name="T19" fmla="*/ 74 h 83"/>
                  <a:gd name="T20" fmla="*/ 30 w 30"/>
                  <a:gd name="T21"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3">
                    <a:moveTo>
                      <a:pt x="30" y="59"/>
                    </a:moveTo>
                    <a:cubicBezTo>
                      <a:pt x="30" y="46"/>
                      <a:pt x="30" y="32"/>
                      <a:pt x="30" y="19"/>
                    </a:cubicBezTo>
                    <a:cubicBezTo>
                      <a:pt x="30" y="15"/>
                      <a:pt x="30" y="12"/>
                      <a:pt x="28" y="8"/>
                    </a:cubicBezTo>
                    <a:cubicBezTo>
                      <a:pt x="27" y="5"/>
                      <a:pt x="24" y="2"/>
                      <a:pt x="21" y="2"/>
                    </a:cubicBezTo>
                    <a:cubicBezTo>
                      <a:pt x="16" y="0"/>
                      <a:pt x="8" y="4"/>
                      <a:pt x="4" y="10"/>
                    </a:cubicBezTo>
                    <a:cubicBezTo>
                      <a:pt x="1" y="16"/>
                      <a:pt x="0" y="23"/>
                      <a:pt x="0" y="29"/>
                    </a:cubicBezTo>
                    <a:cubicBezTo>
                      <a:pt x="0" y="40"/>
                      <a:pt x="1" y="51"/>
                      <a:pt x="2" y="61"/>
                    </a:cubicBezTo>
                    <a:cubicBezTo>
                      <a:pt x="2" y="66"/>
                      <a:pt x="3" y="71"/>
                      <a:pt x="6" y="76"/>
                    </a:cubicBezTo>
                    <a:cubicBezTo>
                      <a:pt x="8" y="80"/>
                      <a:pt x="13" y="83"/>
                      <a:pt x="18" y="83"/>
                    </a:cubicBezTo>
                    <a:cubicBezTo>
                      <a:pt x="23" y="83"/>
                      <a:pt x="27" y="78"/>
                      <a:pt x="29" y="74"/>
                    </a:cubicBezTo>
                    <a:cubicBezTo>
                      <a:pt x="30" y="69"/>
                      <a:pt x="30" y="64"/>
                      <a:pt x="30" y="5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40">
                <a:extLst>
                  <a:ext uri="{FF2B5EF4-FFF2-40B4-BE49-F238E27FC236}">
                    <a16:creationId xmlns:a16="http://schemas.microsoft.com/office/drawing/2014/main" id="{C028F11B-E7F7-4540-BA6C-34640DCDEB6B}"/>
                  </a:ext>
                </a:extLst>
              </p:cNvPr>
              <p:cNvSpPr>
                <a:spLocks noChangeArrowheads="1"/>
              </p:cNvSpPr>
              <p:nvPr/>
            </p:nvSpPr>
            <p:spPr bwMode="auto">
              <a:xfrm>
                <a:off x="5807" y="3553"/>
                <a:ext cx="435" cy="4"/>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41">
                <a:extLst>
                  <a:ext uri="{FF2B5EF4-FFF2-40B4-BE49-F238E27FC236}">
                    <a16:creationId xmlns:a16="http://schemas.microsoft.com/office/drawing/2014/main" id="{F11F11DA-CA81-48AD-BEBB-630A9FDA0977}"/>
                  </a:ext>
                </a:extLst>
              </p:cNvPr>
              <p:cNvSpPr>
                <a:spLocks/>
              </p:cNvSpPr>
              <p:nvPr/>
            </p:nvSpPr>
            <p:spPr bwMode="auto">
              <a:xfrm>
                <a:off x="5625" y="3182"/>
                <a:ext cx="125" cy="223"/>
              </a:xfrm>
              <a:custGeom>
                <a:avLst/>
                <a:gdLst>
                  <a:gd name="T0" fmla="*/ 2 w 125"/>
                  <a:gd name="T1" fmla="*/ 223 h 223"/>
                  <a:gd name="T2" fmla="*/ 0 w 125"/>
                  <a:gd name="T3" fmla="*/ 0 h 223"/>
                  <a:gd name="T4" fmla="*/ 121 w 125"/>
                  <a:gd name="T5" fmla="*/ 0 h 223"/>
                  <a:gd name="T6" fmla="*/ 125 w 125"/>
                  <a:gd name="T7" fmla="*/ 223 h 223"/>
                  <a:gd name="T8" fmla="*/ 2 w 125"/>
                  <a:gd name="T9" fmla="*/ 223 h 223"/>
                </a:gdLst>
                <a:ahLst/>
                <a:cxnLst>
                  <a:cxn ang="0">
                    <a:pos x="T0" y="T1"/>
                  </a:cxn>
                  <a:cxn ang="0">
                    <a:pos x="T2" y="T3"/>
                  </a:cxn>
                  <a:cxn ang="0">
                    <a:pos x="T4" y="T5"/>
                  </a:cxn>
                  <a:cxn ang="0">
                    <a:pos x="T6" y="T7"/>
                  </a:cxn>
                  <a:cxn ang="0">
                    <a:pos x="T8" y="T9"/>
                  </a:cxn>
                </a:cxnLst>
                <a:rect l="0" t="0" r="r" b="b"/>
                <a:pathLst>
                  <a:path w="125" h="223">
                    <a:moveTo>
                      <a:pt x="2" y="223"/>
                    </a:moveTo>
                    <a:lnTo>
                      <a:pt x="0" y="0"/>
                    </a:lnTo>
                    <a:lnTo>
                      <a:pt x="121" y="0"/>
                    </a:lnTo>
                    <a:lnTo>
                      <a:pt x="125" y="223"/>
                    </a:lnTo>
                    <a:lnTo>
                      <a:pt x="2" y="223"/>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42">
                <a:extLst>
                  <a:ext uri="{FF2B5EF4-FFF2-40B4-BE49-F238E27FC236}">
                    <a16:creationId xmlns:a16="http://schemas.microsoft.com/office/drawing/2014/main" id="{450BDFED-3E70-4C5B-B5B1-C18981FD1C99}"/>
                  </a:ext>
                </a:extLst>
              </p:cNvPr>
              <p:cNvSpPr>
                <a:spLocks/>
              </p:cNvSpPr>
              <p:nvPr/>
            </p:nvSpPr>
            <p:spPr bwMode="auto">
              <a:xfrm>
                <a:off x="5625" y="3182"/>
                <a:ext cx="125" cy="223"/>
              </a:xfrm>
              <a:custGeom>
                <a:avLst/>
                <a:gdLst>
                  <a:gd name="T0" fmla="*/ 2 w 125"/>
                  <a:gd name="T1" fmla="*/ 223 h 223"/>
                  <a:gd name="T2" fmla="*/ 0 w 125"/>
                  <a:gd name="T3" fmla="*/ 0 h 223"/>
                  <a:gd name="T4" fmla="*/ 121 w 125"/>
                  <a:gd name="T5" fmla="*/ 0 h 223"/>
                  <a:gd name="T6" fmla="*/ 125 w 125"/>
                  <a:gd name="T7" fmla="*/ 223 h 223"/>
                  <a:gd name="T8" fmla="*/ 2 w 125"/>
                  <a:gd name="T9" fmla="*/ 223 h 223"/>
                </a:gdLst>
                <a:ahLst/>
                <a:cxnLst>
                  <a:cxn ang="0">
                    <a:pos x="T0" y="T1"/>
                  </a:cxn>
                  <a:cxn ang="0">
                    <a:pos x="T2" y="T3"/>
                  </a:cxn>
                  <a:cxn ang="0">
                    <a:pos x="T4" y="T5"/>
                  </a:cxn>
                  <a:cxn ang="0">
                    <a:pos x="T6" y="T7"/>
                  </a:cxn>
                  <a:cxn ang="0">
                    <a:pos x="T8" y="T9"/>
                  </a:cxn>
                </a:cxnLst>
                <a:rect l="0" t="0" r="r" b="b"/>
                <a:pathLst>
                  <a:path w="125" h="223">
                    <a:moveTo>
                      <a:pt x="2" y="223"/>
                    </a:moveTo>
                    <a:lnTo>
                      <a:pt x="0" y="0"/>
                    </a:lnTo>
                    <a:lnTo>
                      <a:pt x="121" y="0"/>
                    </a:lnTo>
                    <a:lnTo>
                      <a:pt x="125" y="223"/>
                    </a:lnTo>
                    <a:lnTo>
                      <a:pt x="2"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43">
                <a:extLst>
                  <a:ext uri="{FF2B5EF4-FFF2-40B4-BE49-F238E27FC236}">
                    <a16:creationId xmlns:a16="http://schemas.microsoft.com/office/drawing/2014/main" id="{88611A41-68CB-44DE-BF5E-A7E7382C361A}"/>
                  </a:ext>
                </a:extLst>
              </p:cNvPr>
              <p:cNvSpPr>
                <a:spLocks noChangeArrowheads="1"/>
              </p:cNvSpPr>
              <p:nvPr/>
            </p:nvSpPr>
            <p:spPr bwMode="auto">
              <a:xfrm>
                <a:off x="5627" y="3220"/>
                <a:ext cx="112"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44">
                <a:extLst>
                  <a:ext uri="{FF2B5EF4-FFF2-40B4-BE49-F238E27FC236}">
                    <a16:creationId xmlns:a16="http://schemas.microsoft.com/office/drawing/2014/main" id="{DBD9B1C1-E387-417F-9998-D09D4BD35816}"/>
                  </a:ext>
                </a:extLst>
              </p:cNvPr>
              <p:cNvSpPr>
                <a:spLocks noChangeArrowheads="1"/>
              </p:cNvSpPr>
              <p:nvPr/>
            </p:nvSpPr>
            <p:spPr bwMode="auto">
              <a:xfrm>
                <a:off x="5627" y="3253"/>
                <a:ext cx="112"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45">
                <a:extLst>
                  <a:ext uri="{FF2B5EF4-FFF2-40B4-BE49-F238E27FC236}">
                    <a16:creationId xmlns:a16="http://schemas.microsoft.com/office/drawing/2014/main" id="{F9FD13A6-B270-4780-8D66-C1E5EDB69B75}"/>
                  </a:ext>
                </a:extLst>
              </p:cNvPr>
              <p:cNvSpPr>
                <a:spLocks noChangeArrowheads="1"/>
              </p:cNvSpPr>
              <p:nvPr/>
            </p:nvSpPr>
            <p:spPr bwMode="auto">
              <a:xfrm>
                <a:off x="5627" y="3289"/>
                <a:ext cx="112"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46">
                <a:extLst>
                  <a:ext uri="{FF2B5EF4-FFF2-40B4-BE49-F238E27FC236}">
                    <a16:creationId xmlns:a16="http://schemas.microsoft.com/office/drawing/2014/main" id="{EF230F34-4DE4-4FC5-B26D-4EB5648F9A6C}"/>
                  </a:ext>
                </a:extLst>
              </p:cNvPr>
              <p:cNvSpPr>
                <a:spLocks noChangeArrowheads="1"/>
              </p:cNvSpPr>
              <p:nvPr/>
            </p:nvSpPr>
            <p:spPr bwMode="auto">
              <a:xfrm>
                <a:off x="5627" y="3322"/>
                <a:ext cx="112"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47">
                <a:extLst>
                  <a:ext uri="{FF2B5EF4-FFF2-40B4-BE49-F238E27FC236}">
                    <a16:creationId xmlns:a16="http://schemas.microsoft.com/office/drawing/2014/main" id="{2BE48D32-D155-4066-AD9B-C3132FE212E8}"/>
                  </a:ext>
                </a:extLst>
              </p:cNvPr>
              <p:cNvSpPr>
                <a:spLocks noChangeArrowheads="1"/>
              </p:cNvSpPr>
              <p:nvPr/>
            </p:nvSpPr>
            <p:spPr bwMode="auto">
              <a:xfrm>
                <a:off x="5627" y="3358"/>
                <a:ext cx="112"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48">
                <a:extLst>
                  <a:ext uri="{FF2B5EF4-FFF2-40B4-BE49-F238E27FC236}">
                    <a16:creationId xmlns:a16="http://schemas.microsoft.com/office/drawing/2014/main" id="{A4B52B2D-3D4F-466C-B6CB-0A459D2E02C8}"/>
                  </a:ext>
                </a:extLst>
              </p:cNvPr>
              <p:cNvSpPr>
                <a:spLocks/>
              </p:cNvSpPr>
              <p:nvPr/>
            </p:nvSpPr>
            <p:spPr bwMode="auto">
              <a:xfrm>
                <a:off x="5618" y="3178"/>
                <a:ext cx="1357" cy="239"/>
              </a:xfrm>
              <a:custGeom>
                <a:avLst/>
                <a:gdLst>
                  <a:gd name="T0" fmla="*/ 0 w 572"/>
                  <a:gd name="T1" fmla="*/ 0 h 101"/>
                  <a:gd name="T2" fmla="*/ 565 w 572"/>
                  <a:gd name="T3" fmla="*/ 0 h 101"/>
                  <a:gd name="T4" fmla="*/ 565 w 572"/>
                  <a:gd name="T5" fmla="*/ 101 h 101"/>
                  <a:gd name="T6" fmla="*/ 3 w 572"/>
                  <a:gd name="T7" fmla="*/ 101 h 101"/>
                  <a:gd name="T8" fmla="*/ 3 w 572"/>
                  <a:gd name="T9" fmla="*/ 94 h 101"/>
                  <a:gd name="T10" fmla="*/ 37 w 572"/>
                  <a:gd name="T11" fmla="*/ 94 h 101"/>
                  <a:gd name="T12" fmla="*/ 53 w 572"/>
                  <a:gd name="T13" fmla="*/ 78 h 101"/>
                  <a:gd name="T14" fmla="*/ 53 w 572"/>
                  <a:gd name="T15" fmla="*/ 22 h 101"/>
                  <a:gd name="T16" fmla="*/ 37 w 572"/>
                  <a:gd name="T17" fmla="*/ 6 h 101"/>
                  <a:gd name="T18" fmla="*/ 0 w 572"/>
                  <a:gd name="T19" fmla="*/ 6 h 101"/>
                  <a:gd name="T20" fmla="*/ 0 w 572"/>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2" h="101">
                    <a:moveTo>
                      <a:pt x="0" y="0"/>
                    </a:moveTo>
                    <a:cubicBezTo>
                      <a:pt x="565" y="0"/>
                      <a:pt x="565" y="0"/>
                      <a:pt x="565" y="0"/>
                    </a:cubicBezTo>
                    <a:cubicBezTo>
                      <a:pt x="572" y="31"/>
                      <a:pt x="571" y="65"/>
                      <a:pt x="565" y="101"/>
                    </a:cubicBezTo>
                    <a:cubicBezTo>
                      <a:pt x="3" y="101"/>
                      <a:pt x="3" y="101"/>
                      <a:pt x="3" y="101"/>
                    </a:cubicBezTo>
                    <a:cubicBezTo>
                      <a:pt x="3" y="94"/>
                      <a:pt x="3" y="94"/>
                      <a:pt x="3" y="94"/>
                    </a:cubicBezTo>
                    <a:cubicBezTo>
                      <a:pt x="37" y="94"/>
                      <a:pt x="37" y="94"/>
                      <a:pt x="37" y="94"/>
                    </a:cubicBezTo>
                    <a:cubicBezTo>
                      <a:pt x="46" y="94"/>
                      <a:pt x="53" y="87"/>
                      <a:pt x="53" y="78"/>
                    </a:cubicBezTo>
                    <a:cubicBezTo>
                      <a:pt x="53" y="22"/>
                      <a:pt x="53" y="22"/>
                      <a:pt x="53" y="22"/>
                    </a:cubicBezTo>
                    <a:cubicBezTo>
                      <a:pt x="53" y="13"/>
                      <a:pt x="46" y="6"/>
                      <a:pt x="37" y="6"/>
                    </a:cubicBezTo>
                    <a:cubicBezTo>
                      <a:pt x="0" y="6"/>
                      <a:pt x="0" y="6"/>
                      <a:pt x="0" y="6"/>
                    </a:cubicBezTo>
                    <a:cubicBezTo>
                      <a:pt x="0" y="0"/>
                      <a:pt x="0" y="0"/>
                      <a:pt x="0"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49">
                <a:extLst>
                  <a:ext uri="{FF2B5EF4-FFF2-40B4-BE49-F238E27FC236}">
                    <a16:creationId xmlns:a16="http://schemas.microsoft.com/office/drawing/2014/main" id="{9BE00EC0-7CF8-482D-9ABF-72F11FC0B1CD}"/>
                  </a:ext>
                </a:extLst>
              </p:cNvPr>
              <p:cNvSpPr>
                <a:spLocks/>
              </p:cNvSpPr>
              <p:nvPr/>
            </p:nvSpPr>
            <p:spPr bwMode="auto">
              <a:xfrm>
                <a:off x="5902" y="3251"/>
                <a:ext cx="60" cy="93"/>
              </a:xfrm>
              <a:custGeom>
                <a:avLst/>
                <a:gdLst>
                  <a:gd name="T0" fmla="*/ 14 w 25"/>
                  <a:gd name="T1" fmla="*/ 20 h 39"/>
                  <a:gd name="T2" fmla="*/ 23 w 25"/>
                  <a:gd name="T3" fmla="*/ 20 h 39"/>
                  <a:gd name="T4" fmla="*/ 24 w 25"/>
                  <a:gd name="T5" fmla="*/ 20 h 39"/>
                  <a:gd name="T6" fmla="*/ 25 w 25"/>
                  <a:gd name="T7" fmla="*/ 22 h 39"/>
                  <a:gd name="T8" fmla="*/ 25 w 25"/>
                  <a:gd name="T9" fmla="*/ 22 h 39"/>
                  <a:gd name="T10" fmla="*/ 25 w 25"/>
                  <a:gd name="T11" fmla="*/ 25 h 39"/>
                  <a:gd name="T12" fmla="*/ 19 w 25"/>
                  <a:gd name="T13" fmla="*/ 35 h 39"/>
                  <a:gd name="T14" fmla="*/ 11 w 25"/>
                  <a:gd name="T15" fmla="*/ 39 h 39"/>
                  <a:gd name="T16" fmla="*/ 10 w 25"/>
                  <a:gd name="T17" fmla="*/ 39 h 39"/>
                  <a:gd name="T18" fmla="*/ 3 w 25"/>
                  <a:gd name="T19" fmla="*/ 35 h 39"/>
                  <a:gd name="T20" fmla="*/ 0 w 25"/>
                  <a:gd name="T21" fmla="*/ 23 h 39"/>
                  <a:gd name="T22" fmla="*/ 1 w 25"/>
                  <a:gd name="T23" fmla="*/ 15 h 39"/>
                  <a:gd name="T24" fmla="*/ 7 w 25"/>
                  <a:gd name="T25" fmla="*/ 4 h 39"/>
                  <a:gd name="T26" fmla="*/ 16 w 25"/>
                  <a:gd name="T27" fmla="*/ 0 h 39"/>
                  <a:gd name="T28" fmla="*/ 19 w 25"/>
                  <a:gd name="T29" fmla="*/ 1 h 39"/>
                  <a:gd name="T30" fmla="*/ 25 w 25"/>
                  <a:gd name="T31" fmla="*/ 8 h 39"/>
                  <a:gd name="T32" fmla="*/ 25 w 25"/>
                  <a:gd name="T33" fmla="*/ 8 h 39"/>
                  <a:gd name="T34" fmla="*/ 25 w 25"/>
                  <a:gd name="T35" fmla="*/ 9 h 39"/>
                  <a:gd name="T36" fmla="*/ 23 w 25"/>
                  <a:gd name="T37" fmla="*/ 10 h 39"/>
                  <a:gd name="T38" fmla="*/ 22 w 25"/>
                  <a:gd name="T39" fmla="*/ 10 h 39"/>
                  <a:gd name="T40" fmla="*/ 21 w 25"/>
                  <a:gd name="T41" fmla="*/ 9 h 39"/>
                  <a:gd name="T42" fmla="*/ 21 w 25"/>
                  <a:gd name="T43" fmla="*/ 9 h 39"/>
                  <a:gd name="T44" fmla="*/ 20 w 25"/>
                  <a:gd name="T45" fmla="*/ 7 h 39"/>
                  <a:gd name="T46" fmla="*/ 15 w 25"/>
                  <a:gd name="T47" fmla="*/ 4 h 39"/>
                  <a:gd name="T48" fmla="*/ 12 w 25"/>
                  <a:gd name="T49" fmla="*/ 5 h 39"/>
                  <a:gd name="T50" fmla="*/ 7 w 25"/>
                  <a:gd name="T51" fmla="*/ 13 h 39"/>
                  <a:gd name="T52" fmla="*/ 5 w 25"/>
                  <a:gd name="T53" fmla="*/ 23 h 39"/>
                  <a:gd name="T54" fmla="*/ 6 w 25"/>
                  <a:gd name="T55" fmla="*/ 32 h 39"/>
                  <a:gd name="T56" fmla="*/ 11 w 25"/>
                  <a:gd name="T57" fmla="*/ 35 h 39"/>
                  <a:gd name="T58" fmla="*/ 16 w 25"/>
                  <a:gd name="T59" fmla="*/ 32 h 39"/>
                  <a:gd name="T60" fmla="*/ 21 w 25"/>
                  <a:gd name="T61" fmla="*/ 24 h 39"/>
                  <a:gd name="T62" fmla="*/ 14 w 25"/>
                  <a:gd name="T63" fmla="*/ 24 h 39"/>
                  <a:gd name="T64" fmla="*/ 12 w 25"/>
                  <a:gd name="T65" fmla="*/ 21 h 39"/>
                  <a:gd name="T66" fmla="*/ 12 w 25"/>
                  <a:gd name="T67" fmla="*/ 21 h 39"/>
                  <a:gd name="T68" fmla="*/ 14 w 25"/>
                  <a:gd name="T69"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9">
                    <a:moveTo>
                      <a:pt x="14" y="20"/>
                    </a:moveTo>
                    <a:cubicBezTo>
                      <a:pt x="23" y="20"/>
                      <a:pt x="23" y="20"/>
                      <a:pt x="23" y="20"/>
                    </a:cubicBezTo>
                    <a:cubicBezTo>
                      <a:pt x="24" y="20"/>
                      <a:pt x="24" y="20"/>
                      <a:pt x="24" y="20"/>
                    </a:cubicBezTo>
                    <a:cubicBezTo>
                      <a:pt x="25" y="20"/>
                      <a:pt x="25" y="21"/>
                      <a:pt x="25" y="22"/>
                    </a:cubicBezTo>
                    <a:cubicBezTo>
                      <a:pt x="25" y="22"/>
                      <a:pt x="25" y="22"/>
                      <a:pt x="25" y="22"/>
                    </a:cubicBezTo>
                    <a:cubicBezTo>
                      <a:pt x="25" y="23"/>
                      <a:pt x="25" y="24"/>
                      <a:pt x="25" y="25"/>
                    </a:cubicBezTo>
                    <a:cubicBezTo>
                      <a:pt x="23" y="29"/>
                      <a:pt x="21" y="32"/>
                      <a:pt x="19" y="35"/>
                    </a:cubicBezTo>
                    <a:cubicBezTo>
                      <a:pt x="16" y="38"/>
                      <a:pt x="13" y="39"/>
                      <a:pt x="11" y="39"/>
                    </a:cubicBezTo>
                    <a:cubicBezTo>
                      <a:pt x="10" y="39"/>
                      <a:pt x="10" y="39"/>
                      <a:pt x="10" y="39"/>
                    </a:cubicBezTo>
                    <a:cubicBezTo>
                      <a:pt x="7" y="39"/>
                      <a:pt x="5" y="37"/>
                      <a:pt x="3" y="35"/>
                    </a:cubicBezTo>
                    <a:cubicBezTo>
                      <a:pt x="1" y="32"/>
                      <a:pt x="0" y="28"/>
                      <a:pt x="0" y="23"/>
                    </a:cubicBezTo>
                    <a:cubicBezTo>
                      <a:pt x="0" y="21"/>
                      <a:pt x="1" y="18"/>
                      <a:pt x="1" y="15"/>
                    </a:cubicBezTo>
                    <a:cubicBezTo>
                      <a:pt x="3" y="11"/>
                      <a:pt x="5" y="7"/>
                      <a:pt x="7" y="4"/>
                    </a:cubicBezTo>
                    <a:cubicBezTo>
                      <a:pt x="10" y="1"/>
                      <a:pt x="13" y="0"/>
                      <a:pt x="16" y="0"/>
                    </a:cubicBezTo>
                    <a:cubicBezTo>
                      <a:pt x="17" y="0"/>
                      <a:pt x="18" y="0"/>
                      <a:pt x="19" y="1"/>
                    </a:cubicBezTo>
                    <a:cubicBezTo>
                      <a:pt x="22" y="2"/>
                      <a:pt x="23" y="4"/>
                      <a:pt x="25" y="8"/>
                    </a:cubicBezTo>
                    <a:cubicBezTo>
                      <a:pt x="25" y="8"/>
                      <a:pt x="25" y="8"/>
                      <a:pt x="25" y="8"/>
                    </a:cubicBezTo>
                    <a:cubicBezTo>
                      <a:pt x="25" y="9"/>
                      <a:pt x="25" y="9"/>
                      <a:pt x="25" y="9"/>
                    </a:cubicBezTo>
                    <a:cubicBezTo>
                      <a:pt x="24" y="10"/>
                      <a:pt x="24" y="10"/>
                      <a:pt x="23" y="10"/>
                    </a:cubicBezTo>
                    <a:cubicBezTo>
                      <a:pt x="22" y="10"/>
                      <a:pt x="22" y="10"/>
                      <a:pt x="22" y="10"/>
                    </a:cubicBezTo>
                    <a:cubicBezTo>
                      <a:pt x="21" y="10"/>
                      <a:pt x="21" y="10"/>
                      <a:pt x="21" y="9"/>
                    </a:cubicBezTo>
                    <a:cubicBezTo>
                      <a:pt x="21" y="9"/>
                      <a:pt x="21" y="9"/>
                      <a:pt x="21" y="9"/>
                    </a:cubicBezTo>
                    <a:cubicBezTo>
                      <a:pt x="20" y="8"/>
                      <a:pt x="20" y="7"/>
                      <a:pt x="20" y="7"/>
                    </a:cubicBezTo>
                    <a:cubicBezTo>
                      <a:pt x="18" y="5"/>
                      <a:pt x="17" y="4"/>
                      <a:pt x="15" y="4"/>
                    </a:cubicBezTo>
                    <a:cubicBezTo>
                      <a:pt x="14" y="4"/>
                      <a:pt x="13" y="4"/>
                      <a:pt x="12" y="5"/>
                    </a:cubicBezTo>
                    <a:cubicBezTo>
                      <a:pt x="10" y="7"/>
                      <a:pt x="8" y="9"/>
                      <a:pt x="7" y="13"/>
                    </a:cubicBezTo>
                    <a:cubicBezTo>
                      <a:pt x="5" y="16"/>
                      <a:pt x="5" y="20"/>
                      <a:pt x="5" y="23"/>
                    </a:cubicBezTo>
                    <a:cubicBezTo>
                      <a:pt x="5" y="26"/>
                      <a:pt x="5" y="29"/>
                      <a:pt x="6" y="32"/>
                    </a:cubicBezTo>
                    <a:cubicBezTo>
                      <a:pt x="7" y="34"/>
                      <a:pt x="9" y="35"/>
                      <a:pt x="11" y="35"/>
                    </a:cubicBezTo>
                    <a:cubicBezTo>
                      <a:pt x="13" y="35"/>
                      <a:pt x="14" y="34"/>
                      <a:pt x="16" y="32"/>
                    </a:cubicBezTo>
                    <a:cubicBezTo>
                      <a:pt x="18" y="30"/>
                      <a:pt x="19" y="27"/>
                      <a:pt x="21" y="24"/>
                    </a:cubicBezTo>
                    <a:cubicBezTo>
                      <a:pt x="16" y="24"/>
                      <a:pt x="14" y="24"/>
                      <a:pt x="14" y="24"/>
                    </a:cubicBezTo>
                    <a:cubicBezTo>
                      <a:pt x="12" y="23"/>
                      <a:pt x="12" y="23"/>
                      <a:pt x="12" y="21"/>
                    </a:cubicBezTo>
                    <a:cubicBezTo>
                      <a:pt x="12" y="21"/>
                      <a:pt x="12" y="21"/>
                      <a:pt x="12" y="21"/>
                    </a:cubicBezTo>
                    <a:cubicBezTo>
                      <a:pt x="12" y="20"/>
                      <a:pt x="13" y="20"/>
                      <a:pt x="14" y="20"/>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50">
                <a:extLst>
                  <a:ext uri="{FF2B5EF4-FFF2-40B4-BE49-F238E27FC236}">
                    <a16:creationId xmlns:a16="http://schemas.microsoft.com/office/drawing/2014/main" id="{3AC7B91C-1941-4B46-9416-EE81BBABAE33}"/>
                  </a:ext>
                </a:extLst>
              </p:cNvPr>
              <p:cNvSpPr>
                <a:spLocks noEditPoints="1"/>
              </p:cNvSpPr>
              <p:nvPr/>
            </p:nvSpPr>
            <p:spPr bwMode="auto">
              <a:xfrm>
                <a:off x="5964" y="3251"/>
                <a:ext cx="64" cy="93"/>
              </a:xfrm>
              <a:custGeom>
                <a:avLst/>
                <a:gdLst>
                  <a:gd name="T0" fmla="*/ 20 w 27"/>
                  <a:gd name="T1" fmla="*/ 1 h 39"/>
                  <a:gd name="T2" fmla="*/ 20 w 27"/>
                  <a:gd name="T3" fmla="*/ 2 h 39"/>
                  <a:gd name="T4" fmla="*/ 27 w 27"/>
                  <a:gd name="T5" fmla="*/ 37 h 39"/>
                  <a:gd name="T6" fmla="*/ 27 w 27"/>
                  <a:gd name="T7" fmla="*/ 37 h 39"/>
                  <a:gd name="T8" fmla="*/ 27 w 27"/>
                  <a:gd name="T9" fmla="*/ 38 h 39"/>
                  <a:gd name="T10" fmla="*/ 25 w 27"/>
                  <a:gd name="T11" fmla="*/ 39 h 39"/>
                  <a:gd name="T12" fmla="*/ 25 w 27"/>
                  <a:gd name="T13" fmla="*/ 39 h 39"/>
                  <a:gd name="T14" fmla="*/ 23 w 27"/>
                  <a:gd name="T15" fmla="*/ 38 h 39"/>
                  <a:gd name="T16" fmla="*/ 21 w 27"/>
                  <a:gd name="T17" fmla="*/ 26 h 39"/>
                  <a:gd name="T18" fmla="*/ 9 w 27"/>
                  <a:gd name="T19" fmla="*/ 26 h 39"/>
                  <a:gd name="T20" fmla="*/ 4 w 27"/>
                  <a:gd name="T21" fmla="*/ 38 h 39"/>
                  <a:gd name="T22" fmla="*/ 3 w 27"/>
                  <a:gd name="T23" fmla="*/ 38 h 39"/>
                  <a:gd name="T24" fmla="*/ 2 w 27"/>
                  <a:gd name="T25" fmla="*/ 39 h 39"/>
                  <a:gd name="T26" fmla="*/ 1 w 27"/>
                  <a:gd name="T27" fmla="*/ 39 h 39"/>
                  <a:gd name="T28" fmla="*/ 0 w 27"/>
                  <a:gd name="T29" fmla="*/ 37 h 39"/>
                  <a:gd name="T30" fmla="*/ 0 w 27"/>
                  <a:gd name="T31" fmla="*/ 37 h 39"/>
                  <a:gd name="T32" fmla="*/ 2 w 27"/>
                  <a:gd name="T33" fmla="*/ 33 h 39"/>
                  <a:gd name="T34" fmla="*/ 16 w 27"/>
                  <a:gd name="T35" fmla="*/ 2 h 39"/>
                  <a:gd name="T36" fmla="*/ 18 w 27"/>
                  <a:gd name="T37" fmla="*/ 0 h 39"/>
                  <a:gd name="T38" fmla="*/ 20 w 27"/>
                  <a:gd name="T39" fmla="*/ 1 h 39"/>
                  <a:gd name="T40" fmla="*/ 17 w 27"/>
                  <a:gd name="T41" fmla="*/ 9 h 39"/>
                  <a:gd name="T42" fmla="*/ 11 w 27"/>
                  <a:gd name="T43" fmla="*/ 22 h 39"/>
                  <a:gd name="T44" fmla="*/ 20 w 27"/>
                  <a:gd name="T45" fmla="*/ 22 h 39"/>
                  <a:gd name="T46" fmla="*/ 17 w 27"/>
                  <a:gd name="T47"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9">
                    <a:moveTo>
                      <a:pt x="20" y="1"/>
                    </a:moveTo>
                    <a:cubicBezTo>
                      <a:pt x="20" y="2"/>
                      <a:pt x="20" y="2"/>
                      <a:pt x="20" y="2"/>
                    </a:cubicBezTo>
                    <a:cubicBezTo>
                      <a:pt x="21" y="3"/>
                      <a:pt x="23" y="15"/>
                      <a:pt x="27" y="37"/>
                    </a:cubicBezTo>
                    <a:cubicBezTo>
                      <a:pt x="27" y="37"/>
                      <a:pt x="27" y="37"/>
                      <a:pt x="27" y="37"/>
                    </a:cubicBezTo>
                    <a:cubicBezTo>
                      <a:pt x="27" y="38"/>
                      <a:pt x="27" y="38"/>
                      <a:pt x="27" y="38"/>
                    </a:cubicBezTo>
                    <a:cubicBezTo>
                      <a:pt x="26" y="39"/>
                      <a:pt x="26" y="39"/>
                      <a:pt x="25" y="39"/>
                    </a:cubicBezTo>
                    <a:cubicBezTo>
                      <a:pt x="25" y="39"/>
                      <a:pt x="25" y="39"/>
                      <a:pt x="25" y="39"/>
                    </a:cubicBezTo>
                    <a:cubicBezTo>
                      <a:pt x="24" y="39"/>
                      <a:pt x="23" y="39"/>
                      <a:pt x="23" y="38"/>
                    </a:cubicBezTo>
                    <a:cubicBezTo>
                      <a:pt x="21" y="26"/>
                      <a:pt x="21" y="26"/>
                      <a:pt x="21" y="26"/>
                    </a:cubicBezTo>
                    <a:cubicBezTo>
                      <a:pt x="9" y="26"/>
                      <a:pt x="9" y="26"/>
                      <a:pt x="9" y="26"/>
                    </a:cubicBezTo>
                    <a:cubicBezTo>
                      <a:pt x="4" y="38"/>
                      <a:pt x="4" y="38"/>
                      <a:pt x="4" y="38"/>
                    </a:cubicBezTo>
                    <a:cubicBezTo>
                      <a:pt x="3" y="38"/>
                      <a:pt x="3" y="38"/>
                      <a:pt x="3" y="38"/>
                    </a:cubicBezTo>
                    <a:cubicBezTo>
                      <a:pt x="3" y="39"/>
                      <a:pt x="2" y="39"/>
                      <a:pt x="2" y="39"/>
                    </a:cubicBezTo>
                    <a:cubicBezTo>
                      <a:pt x="1" y="39"/>
                      <a:pt x="1" y="39"/>
                      <a:pt x="1" y="39"/>
                    </a:cubicBezTo>
                    <a:cubicBezTo>
                      <a:pt x="0" y="39"/>
                      <a:pt x="0" y="38"/>
                      <a:pt x="0" y="37"/>
                    </a:cubicBezTo>
                    <a:cubicBezTo>
                      <a:pt x="0" y="37"/>
                      <a:pt x="0" y="37"/>
                      <a:pt x="0" y="37"/>
                    </a:cubicBezTo>
                    <a:cubicBezTo>
                      <a:pt x="0" y="36"/>
                      <a:pt x="1" y="35"/>
                      <a:pt x="2" y="33"/>
                    </a:cubicBezTo>
                    <a:cubicBezTo>
                      <a:pt x="10" y="15"/>
                      <a:pt x="15" y="5"/>
                      <a:pt x="16" y="2"/>
                    </a:cubicBezTo>
                    <a:cubicBezTo>
                      <a:pt x="17" y="1"/>
                      <a:pt x="17" y="0"/>
                      <a:pt x="18" y="0"/>
                    </a:cubicBezTo>
                    <a:cubicBezTo>
                      <a:pt x="19" y="0"/>
                      <a:pt x="19" y="0"/>
                      <a:pt x="20" y="1"/>
                    </a:cubicBezTo>
                    <a:moveTo>
                      <a:pt x="17" y="9"/>
                    </a:moveTo>
                    <a:cubicBezTo>
                      <a:pt x="11" y="22"/>
                      <a:pt x="11" y="22"/>
                      <a:pt x="11" y="22"/>
                    </a:cubicBezTo>
                    <a:cubicBezTo>
                      <a:pt x="20" y="22"/>
                      <a:pt x="20" y="22"/>
                      <a:pt x="20" y="22"/>
                    </a:cubicBezTo>
                    <a:cubicBezTo>
                      <a:pt x="17" y="9"/>
                      <a:pt x="17" y="9"/>
                      <a:pt x="17" y="9"/>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51">
                <a:extLst>
                  <a:ext uri="{FF2B5EF4-FFF2-40B4-BE49-F238E27FC236}">
                    <a16:creationId xmlns:a16="http://schemas.microsoft.com/office/drawing/2014/main" id="{441B6B95-D419-4ED5-9298-5568FAC0C825}"/>
                  </a:ext>
                </a:extLst>
              </p:cNvPr>
              <p:cNvSpPr>
                <a:spLocks/>
              </p:cNvSpPr>
              <p:nvPr/>
            </p:nvSpPr>
            <p:spPr bwMode="auto">
              <a:xfrm>
                <a:off x="6040" y="3251"/>
                <a:ext cx="52" cy="93"/>
              </a:xfrm>
              <a:custGeom>
                <a:avLst/>
                <a:gdLst>
                  <a:gd name="T0" fmla="*/ 19 w 22"/>
                  <a:gd name="T1" fmla="*/ 39 h 39"/>
                  <a:gd name="T2" fmla="*/ 2 w 22"/>
                  <a:gd name="T3" fmla="*/ 39 h 39"/>
                  <a:gd name="T4" fmla="*/ 1 w 22"/>
                  <a:gd name="T5" fmla="*/ 39 h 39"/>
                  <a:gd name="T6" fmla="*/ 0 w 22"/>
                  <a:gd name="T7" fmla="*/ 37 h 39"/>
                  <a:gd name="T8" fmla="*/ 0 w 22"/>
                  <a:gd name="T9" fmla="*/ 37 h 39"/>
                  <a:gd name="T10" fmla="*/ 5 w 22"/>
                  <a:gd name="T11" fmla="*/ 2 h 39"/>
                  <a:gd name="T12" fmla="*/ 5 w 22"/>
                  <a:gd name="T13" fmla="*/ 1 h 39"/>
                  <a:gd name="T14" fmla="*/ 7 w 22"/>
                  <a:gd name="T15" fmla="*/ 0 h 39"/>
                  <a:gd name="T16" fmla="*/ 8 w 22"/>
                  <a:gd name="T17" fmla="*/ 0 h 39"/>
                  <a:gd name="T18" fmla="*/ 9 w 22"/>
                  <a:gd name="T19" fmla="*/ 2 h 39"/>
                  <a:gd name="T20" fmla="*/ 8 w 22"/>
                  <a:gd name="T21" fmla="*/ 12 h 39"/>
                  <a:gd name="T22" fmla="*/ 5 w 22"/>
                  <a:gd name="T23" fmla="*/ 35 h 39"/>
                  <a:gd name="T24" fmla="*/ 19 w 22"/>
                  <a:gd name="T25" fmla="*/ 35 h 39"/>
                  <a:gd name="T26" fmla="*/ 20 w 22"/>
                  <a:gd name="T27" fmla="*/ 35 h 39"/>
                  <a:gd name="T28" fmla="*/ 22 w 22"/>
                  <a:gd name="T29" fmla="*/ 37 h 39"/>
                  <a:gd name="T30" fmla="*/ 22 w 22"/>
                  <a:gd name="T31" fmla="*/ 38 h 39"/>
                  <a:gd name="T32" fmla="*/ 19 w 22"/>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19" y="39"/>
                    </a:moveTo>
                    <a:cubicBezTo>
                      <a:pt x="2" y="39"/>
                      <a:pt x="2" y="39"/>
                      <a:pt x="2" y="39"/>
                    </a:cubicBezTo>
                    <a:cubicBezTo>
                      <a:pt x="2" y="39"/>
                      <a:pt x="2" y="39"/>
                      <a:pt x="1" y="39"/>
                    </a:cubicBezTo>
                    <a:cubicBezTo>
                      <a:pt x="1" y="39"/>
                      <a:pt x="0" y="38"/>
                      <a:pt x="0" y="37"/>
                    </a:cubicBezTo>
                    <a:cubicBezTo>
                      <a:pt x="0" y="37"/>
                      <a:pt x="0" y="37"/>
                      <a:pt x="0" y="37"/>
                    </a:cubicBezTo>
                    <a:cubicBezTo>
                      <a:pt x="0" y="36"/>
                      <a:pt x="2" y="25"/>
                      <a:pt x="5" y="2"/>
                    </a:cubicBezTo>
                    <a:cubicBezTo>
                      <a:pt x="5" y="1"/>
                      <a:pt x="5" y="1"/>
                      <a:pt x="5" y="1"/>
                    </a:cubicBezTo>
                    <a:cubicBezTo>
                      <a:pt x="5" y="0"/>
                      <a:pt x="6" y="0"/>
                      <a:pt x="7" y="0"/>
                    </a:cubicBezTo>
                    <a:cubicBezTo>
                      <a:pt x="8" y="0"/>
                      <a:pt x="8" y="0"/>
                      <a:pt x="8" y="0"/>
                    </a:cubicBezTo>
                    <a:cubicBezTo>
                      <a:pt x="9" y="1"/>
                      <a:pt x="9" y="1"/>
                      <a:pt x="9" y="2"/>
                    </a:cubicBezTo>
                    <a:cubicBezTo>
                      <a:pt x="9" y="4"/>
                      <a:pt x="8" y="7"/>
                      <a:pt x="8" y="12"/>
                    </a:cubicBezTo>
                    <a:cubicBezTo>
                      <a:pt x="6" y="27"/>
                      <a:pt x="5" y="34"/>
                      <a:pt x="5" y="35"/>
                    </a:cubicBezTo>
                    <a:cubicBezTo>
                      <a:pt x="19" y="35"/>
                      <a:pt x="19" y="35"/>
                      <a:pt x="19" y="35"/>
                    </a:cubicBezTo>
                    <a:cubicBezTo>
                      <a:pt x="20" y="35"/>
                      <a:pt x="20" y="35"/>
                      <a:pt x="20" y="35"/>
                    </a:cubicBezTo>
                    <a:cubicBezTo>
                      <a:pt x="21" y="36"/>
                      <a:pt x="22" y="36"/>
                      <a:pt x="22" y="37"/>
                    </a:cubicBezTo>
                    <a:cubicBezTo>
                      <a:pt x="22" y="38"/>
                      <a:pt x="22" y="38"/>
                      <a:pt x="22" y="38"/>
                    </a:cubicBezTo>
                    <a:cubicBezTo>
                      <a:pt x="21" y="39"/>
                      <a:pt x="21" y="39"/>
                      <a:pt x="19" y="3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52">
                <a:extLst>
                  <a:ext uri="{FF2B5EF4-FFF2-40B4-BE49-F238E27FC236}">
                    <a16:creationId xmlns:a16="http://schemas.microsoft.com/office/drawing/2014/main" id="{EABDD104-E721-4B75-A60D-4F2E53EAC82D}"/>
                  </a:ext>
                </a:extLst>
              </p:cNvPr>
              <p:cNvSpPr>
                <a:spLocks noEditPoints="1"/>
              </p:cNvSpPr>
              <p:nvPr/>
            </p:nvSpPr>
            <p:spPr bwMode="auto">
              <a:xfrm>
                <a:off x="6092" y="3251"/>
                <a:ext cx="67" cy="93"/>
              </a:xfrm>
              <a:custGeom>
                <a:avLst/>
                <a:gdLst>
                  <a:gd name="T0" fmla="*/ 21 w 28"/>
                  <a:gd name="T1" fmla="*/ 1 h 39"/>
                  <a:gd name="T2" fmla="*/ 21 w 28"/>
                  <a:gd name="T3" fmla="*/ 2 h 39"/>
                  <a:gd name="T4" fmla="*/ 28 w 28"/>
                  <a:gd name="T5" fmla="*/ 37 h 39"/>
                  <a:gd name="T6" fmla="*/ 28 w 28"/>
                  <a:gd name="T7" fmla="*/ 37 h 39"/>
                  <a:gd name="T8" fmla="*/ 27 w 28"/>
                  <a:gd name="T9" fmla="*/ 38 h 39"/>
                  <a:gd name="T10" fmla="*/ 26 w 28"/>
                  <a:gd name="T11" fmla="*/ 39 h 39"/>
                  <a:gd name="T12" fmla="*/ 25 w 28"/>
                  <a:gd name="T13" fmla="*/ 39 h 39"/>
                  <a:gd name="T14" fmla="*/ 24 w 28"/>
                  <a:gd name="T15" fmla="*/ 38 h 39"/>
                  <a:gd name="T16" fmla="*/ 22 w 28"/>
                  <a:gd name="T17" fmla="*/ 26 h 39"/>
                  <a:gd name="T18" fmla="*/ 10 w 28"/>
                  <a:gd name="T19" fmla="*/ 26 h 39"/>
                  <a:gd name="T20" fmla="*/ 4 w 28"/>
                  <a:gd name="T21" fmla="*/ 38 h 39"/>
                  <a:gd name="T22" fmla="*/ 4 w 28"/>
                  <a:gd name="T23" fmla="*/ 38 h 39"/>
                  <a:gd name="T24" fmla="*/ 2 w 28"/>
                  <a:gd name="T25" fmla="*/ 39 h 39"/>
                  <a:gd name="T26" fmla="*/ 1 w 28"/>
                  <a:gd name="T27" fmla="*/ 39 h 39"/>
                  <a:gd name="T28" fmla="*/ 0 w 28"/>
                  <a:gd name="T29" fmla="*/ 37 h 39"/>
                  <a:gd name="T30" fmla="*/ 1 w 28"/>
                  <a:gd name="T31" fmla="*/ 37 h 39"/>
                  <a:gd name="T32" fmla="*/ 2 w 28"/>
                  <a:gd name="T33" fmla="*/ 33 h 39"/>
                  <a:gd name="T34" fmla="*/ 17 w 28"/>
                  <a:gd name="T35" fmla="*/ 2 h 39"/>
                  <a:gd name="T36" fmla="*/ 19 w 28"/>
                  <a:gd name="T37" fmla="*/ 0 h 39"/>
                  <a:gd name="T38" fmla="*/ 21 w 28"/>
                  <a:gd name="T39" fmla="*/ 1 h 39"/>
                  <a:gd name="T40" fmla="*/ 18 w 28"/>
                  <a:gd name="T41" fmla="*/ 9 h 39"/>
                  <a:gd name="T42" fmla="*/ 12 w 28"/>
                  <a:gd name="T43" fmla="*/ 22 h 39"/>
                  <a:gd name="T44" fmla="*/ 21 w 28"/>
                  <a:gd name="T45" fmla="*/ 22 h 39"/>
                  <a:gd name="T46" fmla="*/ 18 w 28"/>
                  <a:gd name="T47"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9">
                    <a:moveTo>
                      <a:pt x="21" y="1"/>
                    </a:moveTo>
                    <a:cubicBezTo>
                      <a:pt x="21" y="2"/>
                      <a:pt x="21" y="2"/>
                      <a:pt x="21" y="2"/>
                    </a:cubicBezTo>
                    <a:cubicBezTo>
                      <a:pt x="21" y="3"/>
                      <a:pt x="24" y="15"/>
                      <a:pt x="28" y="37"/>
                    </a:cubicBezTo>
                    <a:cubicBezTo>
                      <a:pt x="28" y="37"/>
                      <a:pt x="28" y="37"/>
                      <a:pt x="28" y="37"/>
                    </a:cubicBezTo>
                    <a:cubicBezTo>
                      <a:pt x="27" y="38"/>
                      <a:pt x="27" y="38"/>
                      <a:pt x="27" y="38"/>
                    </a:cubicBezTo>
                    <a:cubicBezTo>
                      <a:pt x="27" y="39"/>
                      <a:pt x="26" y="39"/>
                      <a:pt x="26" y="39"/>
                    </a:cubicBezTo>
                    <a:cubicBezTo>
                      <a:pt x="25" y="39"/>
                      <a:pt x="25" y="39"/>
                      <a:pt x="25" y="39"/>
                    </a:cubicBezTo>
                    <a:cubicBezTo>
                      <a:pt x="25" y="39"/>
                      <a:pt x="24" y="39"/>
                      <a:pt x="24" y="38"/>
                    </a:cubicBezTo>
                    <a:cubicBezTo>
                      <a:pt x="22" y="26"/>
                      <a:pt x="22" y="26"/>
                      <a:pt x="22" y="26"/>
                    </a:cubicBezTo>
                    <a:cubicBezTo>
                      <a:pt x="10" y="26"/>
                      <a:pt x="10" y="26"/>
                      <a:pt x="10" y="26"/>
                    </a:cubicBezTo>
                    <a:cubicBezTo>
                      <a:pt x="4" y="38"/>
                      <a:pt x="4" y="38"/>
                      <a:pt x="4" y="38"/>
                    </a:cubicBezTo>
                    <a:cubicBezTo>
                      <a:pt x="4" y="38"/>
                      <a:pt x="4" y="38"/>
                      <a:pt x="4" y="38"/>
                    </a:cubicBezTo>
                    <a:cubicBezTo>
                      <a:pt x="4" y="39"/>
                      <a:pt x="3" y="39"/>
                      <a:pt x="2" y="39"/>
                    </a:cubicBezTo>
                    <a:cubicBezTo>
                      <a:pt x="2" y="39"/>
                      <a:pt x="2" y="39"/>
                      <a:pt x="1" y="39"/>
                    </a:cubicBezTo>
                    <a:cubicBezTo>
                      <a:pt x="1" y="39"/>
                      <a:pt x="0" y="38"/>
                      <a:pt x="0" y="37"/>
                    </a:cubicBezTo>
                    <a:cubicBezTo>
                      <a:pt x="1" y="37"/>
                      <a:pt x="1" y="37"/>
                      <a:pt x="1" y="37"/>
                    </a:cubicBezTo>
                    <a:cubicBezTo>
                      <a:pt x="1" y="36"/>
                      <a:pt x="1" y="35"/>
                      <a:pt x="2" y="33"/>
                    </a:cubicBezTo>
                    <a:cubicBezTo>
                      <a:pt x="10" y="15"/>
                      <a:pt x="15" y="5"/>
                      <a:pt x="17" y="2"/>
                    </a:cubicBezTo>
                    <a:cubicBezTo>
                      <a:pt x="17" y="1"/>
                      <a:pt x="18" y="0"/>
                      <a:pt x="19" y="0"/>
                    </a:cubicBezTo>
                    <a:cubicBezTo>
                      <a:pt x="20" y="0"/>
                      <a:pt x="20" y="0"/>
                      <a:pt x="21" y="1"/>
                    </a:cubicBezTo>
                    <a:close/>
                    <a:moveTo>
                      <a:pt x="18" y="9"/>
                    </a:moveTo>
                    <a:cubicBezTo>
                      <a:pt x="12" y="22"/>
                      <a:pt x="12" y="22"/>
                      <a:pt x="12" y="22"/>
                    </a:cubicBezTo>
                    <a:cubicBezTo>
                      <a:pt x="21" y="22"/>
                      <a:pt x="21" y="22"/>
                      <a:pt x="21" y="22"/>
                    </a:cubicBezTo>
                    <a:lnTo>
                      <a:pt x="18" y="9"/>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53">
                <a:extLst>
                  <a:ext uri="{FF2B5EF4-FFF2-40B4-BE49-F238E27FC236}">
                    <a16:creationId xmlns:a16="http://schemas.microsoft.com/office/drawing/2014/main" id="{81CF8B4E-F81C-468F-B240-636020E5C557}"/>
                  </a:ext>
                </a:extLst>
              </p:cNvPr>
              <p:cNvSpPr>
                <a:spLocks/>
              </p:cNvSpPr>
              <p:nvPr/>
            </p:nvSpPr>
            <p:spPr bwMode="auto">
              <a:xfrm>
                <a:off x="6166" y="3251"/>
                <a:ext cx="71" cy="93"/>
              </a:xfrm>
              <a:custGeom>
                <a:avLst/>
                <a:gdLst>
                  <a:gd name="T0" fmla="*/ 17 w 30"/>
                  <a:gd name="T1" fmla="*/ 21 h 39"/>
                  <a:gd name="T2" fmla="*/ 20 w 30"/>
                  <a:gd name="T3" fmla="*/ 30 h 39"/>
                  <a:gd name="T4" fmla="*/ 22 w 30"/>
                  <a:gd name="T5" fmla="*/ 37 h 39"/>
                  <a:gd name="T6" fmla="*/ 22 w 30"/>
                  <a:gd name="T7" fmla="*/ 38 h 39"/>
                  <a:gd name="T8" fmla="*/ 20 w 30"/>
                  <a:gd name="T9" fmla="*/ 39 h 39"/>
                  <a:gd name="T10" fmla="*/ 19 w 30"/>
                  <a:gd name="T11" fmla="*/ 38 h 39"/>
                  <a:gd name="T12" fmla="*/ 18 w 30"/>
                  <a:gd name="T13" fmla="*/ 37 h 39"/>
                  <a:gd name="T14" fmla="*/ 14 w 30"/>
                  <a:gd name="T15" fmla="*/ 25 h 39"/>
                  <a:gd name="T16" fmla="*/ 4 w 30"/>
                  <a:gd name="T17" fmla="*/ 38 h 39"/>
                  <a:gd name="T18" fmla="*/ 2 w 30"/>
                  <a:gd name="T19" fmla="*/ 39 h 39"/>
                  <a:gd name="T20" fmla="*/ 1 w 30"/>
                  <a:gd name="T21" fmla="*/ 39 h 39"/>
                  <a:gd name="T22" fmla="*/ 0 w 30"/>
                  <a:gd name="T23" fmla="*/ 37 h 39"/>
                  <a:gd name="T24" fmla="*/ 0 w 30"/>
                  <a:gd name="T25" fmla="*/ 37 h 39"/>
                  <a:gd name="T26" fmla="*/ 1 w 30"/>
                  <a:gd name="T27" fmla="*/ 35 h 39"/>
                  <a:gd name="T28" fmla="*/ 12 w 30"/>
                  <a:gd name="T29" fmla="*/ 20 h 39"/>
                  <a:gd name="T30" fmla="*/ 11 w 30"/>
                  <a:gd name="T31" fmla="*/ 17 h 39"/>
                  <a:gd name="T32" fmla="*/ 6 w 30"/>
                  <a:gd name="T33" fmla="*/ 2 h 39"/>
                  <a:gd name="T34" fmla="*/ 6 w 30"/>
                  <a:gd name="T35" fmla="*/ 1 h 39"/>
                  <a:gd name="T36" fmla="*/ 7 w 30"/>
                  <a:gd name="T37" fmla="*/ 0 h 39"/>
                  <a:gd name="T38" fmla="*/ 9 w 30"/>
                  <a:gd name="T39" fmla="*/ 1 h 39"/>
                  <a:gd name="T40" fmla="*/ 15 w 30"/>
                  <a:gd name="T41" fmla="*/ 17 h 39"/>
                  <a:gd name="T42" fmla="*/ 26 w 30"/>
                  <a:gd name="T43" fmla="*/ 1 h 39"/>
                  <a:gd name="T44" fmla="*/ 28 w 30"/>
                  <a:gd name="T45" fmla="*/ 0 h 39"/>
                  <a:gd name="T46" fmla="*/ 29 w 30"/>
                  <a:gd name="T47" fmla="*/ 0 h 39"/>
                  <a:gd name="T48" fmla="*/ 30 w 30"/>
                  <a:gd name="T49" fmla="*/ 2 h 39"/>
                  <a:gd name="T50" fmla="*/ 30 w 30"/>
                  <a:gd name="T51" fmla="*/ 3 h 39"/>
                  <a:gd name="T52" fmla="*/ 17 w 30"/>
                  <a:gd name="T5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39">
                    <a:moveTo>
                      <a:pt x="17" y="21"/>
                    </a:moveTo>
                    <a:cubicBezTo>
                      <a:pt x="18" y="25"/>
                      <a:pt x="19" y="28"/>
                      <a:pt x="20" y="30"/>
                    </a:cubicBezTo>
                    <a:cubicBezTo>
                      <a:pt x="22" y="35"/>
                      <a:pt x="22" y="37"/>
                      <a:pt x="22" y="37"/>
                    </a:cubicBezTo>
                    <a:cubicBezTo>
                      <a:pt x="22" y="38"/>
                      <a:pt x="22" y="38"/>
                      <a:pt x="22" y="38"/>
                    </a:cubicBezTo>
                    <a:cubicBezTo>
                      <a:pt x="22" y="39"/>
                      <a:pt x="21" y="39"/>
                      <a:pt x="20" y="39"/>
                    </a:cubicBezTo>
                    <a:cubicBezTo>
                      <a:pt x="20" y="39"/>
                      <a:pt x="19" y="39"/>
                      <a:pt x="19" y="38"/>
                    </a:cubicBezTo>
                    <a:cubicBezTo>
                      <a:pt x="19" y="38"/>
                      <a:pt x="19" y="37"/>
                      <a:pt x="18" y="37"/>
                    </a:cubicBezTo>
                    <a:cubicBezTo>
                      <a:pt x="18" y="35"/>
                      <a:pt x="16" y="31"/>
                      <a:pt x="14" y="25"/>
                    </a:cubicBezTo>
                    <a:cubicBezTo>
                      <a:pt x="4" y="38"/>
                      <a:pt x="4" y="38"/>
                      <a:pt x="4" y="38"/>
                    </a:cubicBezTo>
                    <a:cubicBezTo>
                      <a:pt x="4" y="39"/>
                      <a:pt x="3" y="39"/>
                      <a:pt x="2" y="39"/>
                    </a:cubicBezTo>
                    <a:cubicBezTo>
                      <a:pt x="2" y="39"/>
                      <a:pt x="2" y="39"/>
                      <a:pt x="1" y="39"/>
                    </a:cubicBezTo>
                    <a:cubicBezTo>
                      <a:pt x="1" y="39"/>
                      <a:pt x="0" y="38"/>
                      <a:pt x="0" y="37"/>
                    </a:cubicBezTo>
                    <a:cubicBezTo>
                      <a:pt x="0" y="37"/>
                      <a:pt x="0" y="37"/>
                      <a:pt x="0" y="37"/>
                    </a:cubicBezTo>
                    <a:cubicBezTo>
                      <a:pt x="1" y="37"/>
                      <a:pt x="1" y="36"/>
                      <a:pt x="1" y="35"/>
                    </a:cubicBezTo>
                    <a:cubicBezTo>
                      <a:pt x="5" y="31"/>
                      <a:pt x="8" y="26"/>
                      <a:pt x="12" y="20"/>
                    </a:cubicBezTo>
                    <a:cubicBezTo>
                      <a:pt x="12" y="19"/>
                      <a:pt x="11" y="18"/>
                      <a:pt x="11" y="17"/>
                    </a:cubicBezTo>
                    <a:cubicBezTo>
                      <a:pt x="7" y="8"/>
                      <a:pt x="6" y="3"/>
                      <a:pt x="6" y="2"/>
                    </a:cubicBezTo>
                    <a:cubicBezTo>
                      <a:pt x="6" y="2"/>
                      <a:pt x="6" y="1"/>
                      <a:pt x="6" y="1"/>
                    </a:cubicBezTo>
                    <a:cubicBezTo>
                      <a:pt x="6" y="0"/>
                      <a:pt x="7" y="0"/>
                      <a:pt x="7" y="0"/>
                    </a:cubicBezTo>
                    <a:cubicBezTo>
                      <a:pt x="8" y="0"/>
                      <a:pt x="9" y="1"/>
                      <a:pt x="9" y="1"/>
                    </a:cubicBezTo>
                    <a:cubicBezTo>
                      <a:pt x="15" y="17"/>
                      <a:pt x="15" y="17"/>
                      <a:pt x="15" y="17"/>
                    </a:cubicBezTo>
                    <a:cubicBezTo>
                      <a:pt x="26" y="1"/>
                      <a:pt x="26" y="1"/>
                      <a:pt x="26" y="1"/>
                    </a:cubicBezTo>
                    <a:cubicBezTo>
                      <a:pt x="27" y="0"/>
                      <a:pt x="28" y="0"/>
                      <a:pt x="28" y="0"/>
                    </a:cubicBezTo>
                    <a:cubicBezTo>
                      <a:pt x="29" y="0"/>
                      <a:pt x="29" y="0"/>
                      <a:pt x="29" y="0"/>
                    </a:cubicBezTo>
                    <a:cubicBezTo>
                      <a:pt x="30" y="1"/>
                      <a:pt x="30" y="1"/>
                      <a:pt x="30" y="2"/>
                    </a:cubicBezTo>
                    <a:cubicBezTo>
                      <a:pt x="30" y="3"/>
                      <a:pt x="30" y="3"/>
                      <a:pt x="30" y="3"/>
                    </a:cubicBezTo>
                    <a:lnTo>
                      <a:pt x="17" y="21"/>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54">
                <a:extLst>
                  <a:ext uri="{FF2B5EF4-FFF2-40B4-BE49-F238E27FC236}">
                    <a16:creationId xmlns:a16="http://schemas.microsoft.com/office/drawing/2014/main" id="{AEFC60A8-A0AD-4751-A992-0106A2A69704}"/>
                  </a:ext>
                </a:extLst>
              </p:cNvPr>
              <p:cNvSpPr>
                <a:spLocks/>
              </p:cNvSpPr>
              <p:nvPr/>
            </p:nvSpPr>
            <p:spPr bwMode="auto">
              <a:xfrm>
                <a:off x="6237" y="3251"/>
                <a:ext cx="74" cy="126"/>
              </a:xfrm>
              <a:custGeom>
                <a:avLst/>
                <a:gdLst>
                  <a:gd name="T0" fmla="*/ 29 w 31"/>
                  <a:gd name="T1" fmla="*/ 0 h 53"/>
                  <a:gd name="T2" fmla="*/ 30 w 31"/>
                  <a:gd name="T3" fmla="*/ 0 h 53"/>
                  <a:gd name="T4" fmla="*/ 31 w 31"/>
                  <a:gd name="T5" fmla="*/ 2 h 53"/>
                  <a:gd name="T6" fmla="*/ 26 w 31"/>
                  <a:gd name="T7" fmla="*/ 38 h 53"/>
                  <a:gd name="T8" fmla="*/ 23 w 31"/>
                  <a:gd name="T9" fmla="*/ 47 h 53"/>
                  <a:gd name="T10" fmla="*/ 11 w 31"/>
                  <a:gd name="T11" fmla="*/ 53 h 53"/>
                  <a:gd name="T12" fmla="*/ 6 w 31"/>
                  <a:gd name="T13" fmla="*/ 51 h 53"/>
                  <a:gd name="T14" fmla="*/ 0 w 31"/>
                  <a:gd name="T15" fmla="*/ 46 h 53"/>
                  <a:gd name="T16" fmla="*/ 0 w 31"/>
                  <a:gd name="T17" fmla="*/ 45 h 53"/>
                  <a:gd name="T18" fmla="*/ 0 w 31"/>
                  <a:gd name="T19" fmla="*/ 44 h 53"/>
                  <a:gd name="T20" fmla="*/ 2 w 31"/>
                  <a:gd name="T21" fmla="*/ 43 h 53"/>
                  <a:gd name="T22" fmla="*/ 3 w 31"/>
                  <a:gd name="T23" fmla="*/ 44 h 53"/>
                  <a:gd name="T24" fmla="*/ 12 w 31"/>
                  <a:gd name="T25" fmla="*/ 49 h 53"/>
                  <a:gd name="T26" fmla="*/ 19 w 31"/>
                  <a:gd name="T27" fmla="*/ 45 h 53"/>
                  <a:gd name="T28" fmla="*/ 22 w 31"/>
                  <a:gd name="T29" fmla="*/ 35 h 53"/>
                  <a:gd name="T30" fmla="*/ 20 w 31"/>
                  <a:gd name="T31" fmla="*/ 37 h 53"/>
                  <a:gd name="T32" fmla="*/ 14 w 31"/>
                  <a:gd name="T33" fmla="*/ 39 h 53"/>
                  <a:gd name="T34" fmla="*/ 13 w 31"/>
                  <a:gd name="T35" fmla="*/ 39 h 53"/>
                  <a:gd name="T36" fmla="*/ 6 w 31"/>
                  <a:gd name="T37" fmla="*/ 35 h 53"/>
                  <a:gd name="T38" fmla="*/ 3 w 31"/>
                  <a:gd name="T39" fmla="*/ 23 h 53"/>
                  <a:gd name="T40" fmla="*/ 4 w 31"/>
                  <a:gd name="T41" fmla="*/ 17 h 53"/>
                  <a:gd name="T42" fmla="*/ 6 w 31"/>
                  <a:gd name="T43" fmla="*/ 2 h 53"/>
                  <a:gd name="T44" fmla="*/ 6 w 31"/>
                  <a:gd name="T45" fmla="*/ 2 h 53"/>
                  <a:gd name="T46" fmla="*/ 8 w 31"/>
                  <a:gd name="T47" fmla="*/ 0 h 53"/>
                  <a:gd name="T48" fmla="*/ 9 w 31"/>
                  <a:gd name="T49" fmla="*/ 1 h 53"/>
                  <a:gd name="T50" fmla="*/ 10 w 31"/>
                  <a:gd name="T51" fmla="*/ 2 h 53"/>
                  <a:gd name="T52" fmla="*/ 9 w 31"/>
                  <a:gd name="T53" fmla="*/ 10 h 53"/>
                  <a:gd name="T54" fmla="*/ 8 w 31"/>
                  <a:gd name="T55" fmla="*/ 22 h 53"/>
                  <a:gd name="T56" fmla="*/ 9 w 31"/>
                  <a:gd name="T57" fmla="*/ 31 h 53"/>
                  <a:gd name="T58" fmla="*/ 14 w 31"/>
                  <a:gd name="T59" fmla="*/ 35 h 53"/>
                  <a:gd name="T60" fmla="*/ 15 w 31"/>
                  <a:gd name="T61" fmla="*/ 35 h 53"/>
                  <a:gd name="T62" fmla="*/ 20 w 31"/>
                  <a:gd name="T63" fmla="*/ 31 h 53"/>
                  <a:gd name="T64" fmla="*/ 24 w 31"/>
                  <a:gd name="T65" fmla="*/ 22 h 53"/>
                  <a:gd name="T66" fmla="*/ 27 w 31"/>
                  <a:gd name="T67" fmla="*/ 2 h 53"/>
                  <a:gd name="T68" fmla="*/ 27 w 31"/>
                  <a:gd name="T69" fmla="*/ 1 h 53"/>
                  <a:gd name="T70" fmla="*/ 29 w 31"/>
                  <a:gd name="T7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53">
                    <a:moveTo>
                      <a:pt x="29" y="0"/>
                    </a:moveTo>
                    <a:cubicBezTo>
                      <a:pt x="30" y="0"/>
                      <a:pt x="30" y="0"/>
                      <a:pt x="30" y="0"/>
                    </a:cubicBezTo>
                    <a:cubicBezTo>
                      <a:pt x="30" y="1"/>
                      <a:pt x="31" y="1"/>
                      <a:pt x="31" y="2"/>
                    </a:cubicBezTo>
                    <a:cubicBezTo>
                      <a:pt x="28" y="24"/>
                      <a:pt x="27" y="36"/>
                      <a:pt x="26" y="38"/>
                    </a:cubicBezTo>
                    <a:cubicBezTo>
                      <a:pt x="26" y="42"/>
                      <a:pt x="24" y="45"/>
                      <a:pt x="23" y="47"/>
                    </a:cubicBezTo>
                    <a:cubicBezTo>
                      <a:pt x="20" y="51"/>
                      <a:pt x="16" y="53"/>
                      <a:pt x="11" y="53"/>
                    </a:cubicBezTo>
                    <a:cubicBezTo>
                      <a:pt x="10" y="53"/>
                      <a:pt x="8" y="52"/>
                      <a:pt x="6" y="51"/>
                    </a:cubicBezTo>
                    <a:cubicBezTo>
                      <a:pt x="3" y="50"/>
                      <a:pt x="1" y="48"/>
                      <a:pt x="0" y="46"/>
                    </a:cubicBezTo>
                    <a:cubicBezTo>
                      <a:pt x="0" y="45"/>
                      <a:pt x="0" y="45"/>
                      <a:pt x="0" y="45"/>
                    </a:cubicBezTo>
                    <a:cubicBezTo>
                      <a:pt x="0" y="44"/>
                      <a:pt x="0" y="44"/>
                      <a:pt x="0" y="44"/>
                    </a:cubicBezTo>
                    <a:cubicBezTo>
                      <a:pt x="0" y="43"/>
                      <a:pt x="1" y="43"/>
                      <a:pt x="2" y="43"/>
                    </a:cubicBezTo>
                    <a:cubicBezTo>
                      <a:pt x="2" y="43"/>
                      <a:pt x="3" y="43"/>
                      <a:pt x="3" y="44"/>
                    </a:cubicBezTo>
                    <a:cubicBezTo>
                      <a:pt x="6" y="47"/>
                      <a:pt x="9" y="49"/>
                      <a:pt x="12" y="49"/>
                    </a:cubicBezTo>
                    <a:cubicBezTo>
                      <a:pt x="15" y="49"/>
                      <a:pt x="17" y="48"/>
                      <a:pt x="19" y="45"/>
                    </a:cubicBezTo>
                    <a:cubicBezTo>
                      <a:pt x="21" y="43"/>
                      <a:pt x="22" y="39"/>
                      <a:pt x="22" y="35"/>
                    </a:cubicBezTo>
                    <a:cubicBezTo>
                      <a:pt x="22" y="36"/>
                      <a:pt x="21" y="37"/>
                      <a:pt x="20" y="37"/>
                    </a:cubicBezTo>
                    <a:cubicBezTo>
                      <a:pt x="18" y="39"/>
                      <a:pt x="16" y="39"/>
                      <a:pt x="14" y="39"/>
                    </a:cubicBezTo>
                    <a:cubicBezTo>
                      <a:pt x="13" y="39"/>
                      <a:pt x="13" y="39"/>
                      <a:pt x="13" y="39"/>
                    </a:cubicBezTo>
                    <a:cubicBezTo>
                      <a:pt x="10" y="39"/>
                      <a:pt x="8" y="37"/>
                      <a:pt x="6" y="35"/>
                    </a:cubicBezTo>
                    <a:cubicBezTo>
                      <a:pt x="4" y="32"/>
                      <a:pt x="3" y="28"/>
                      <a:pt x="3" y="23"/>
                    </a:cubicBezTo>
                    <a:cubicBezTo>
                      <a:pt x="3" y="21"/>
                      <a:pt x="4" y="19"/>
                      <a:pt x="4" y="17"/>
                    </a:cubicBezTo>
                    <a:cubicBezTo>
                      <a:pt x="4" y="13"/>
                      <a:pt x="5" y="9"/>
                      <a:pt x="6" y="2"/>
                    </a:cubicBezTo>
                    <a:cubicBezTo>
                      <a:pt x="6" y="2"/>
                      <a:pt x="6" y="2"/>
                      <a:pt x="6" y="2"/>
                    </a:cubicBezTo>
                    <a:cubicBezTo>
                      <a:pt x="7" y="1"/>
                      <a:pt x="7" y="0"/>
                      <a:pt x="8" y="0"/>
                    </a:cubicBezTo>
                    <a:cubicBezTo>
                      <a:pt x="9" y="1"/>
                      <a:pt x="9" y="1"/>
                      <a:pt x="9" y="1"/>
                    </a:cubicBezTo>
                    <a:cubicBezTo>
                      <a:pt x="10" y="1"/>
                      <a:pt x="10" y="1"/>
                      <a:pt x="10" y="2"/>
                    </a:cubicBezTo>
                    <a:cubicBezTo>
                      <a:pt x="10" y="3"/>
                      <a:pt x="10" y="6"/>
                      <a:pt x="9" y="10"/>
                    </a:cubicBezTo>
                    <a:cubicBezTo>
                      <a:pt x="8" y="16"/>
                      <a:pt x="8" y="20"/>
                      <a:pt x="8" y="22"/>
                    </a:cubicBezTo>
                    <a:cubicBezTo>
                      <a:pt x="8" y="26"/>
                      <a:pt x="8" y="29"/>
                      <a:pt x="9" y="31"/>
                    </a:cubicBezTo>
                    <a:cubicBezTo>
                      <a:pt x="10" y="34"/>
                      <a:pt x="12" y="35"/>
                      <a:pt x="14" y="35"/>
                    </a:cubicBezTo>
                    <a:cubicBezTo>
                      <a:pt x="15" y="35"/>
                      <a:pt x="15" y="35"/>
                      <a:pt x="15" y="35"/>
                    </a:cubicBezTo>
                    <a:cubicBezTo>
                      <a:pt x="17" y="35"/>
                      <a:pt x="18" y="33"/>
                      <a:pt x="20" y="31"/>
                    </a:cubicBezTo>
                    <a:cubicBezTo>
                      <a:pt x="22" y="28"/>
                      <a:pt x="23" y="25"/>
                      <a:pt x="24" y="22"/>
                    </a:cubicBezTo>
                    <a:cubicBezTo>
                      <a:pt x="27" y="2"/>
                      <a:pt x="27" y="2"/>
                      <a:pt x="27" y="2"/>
                    </a:cubicBezTo>
                    <a:cubicBezTo>
                      <a:pt x="27" y="1"/>
                      <a:pt x="27" y="1"/>
                      <a:pt x="27" y="1"/>
                    </a:cubicBezTo>
                    <a:cubicBezTo>
                      <a:pt x="27" y="1"/>
                      <a:pt x="28" y="0"/>
                      <a:pt x="29"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55">
                <a:extLst>
                  <a:ext uri="{FF2B5EF4-FFF2-40B4-BE49-F238E27FC236}">
                    <a16:creationId xmlns:a16="http://schemas.microsoft.com/office/drawing/2014/main" id="{2BDD182C-B34F-4A6E-A0B6-69637706A70F}"/>
                  </a:ext>
                </a:extLst>
              </p:cNvPr>
              <p:cNvSpPr>
                <a:spLocks noChangeArrowheads="1"/>
              </p:cNvSpPr>
              <p:nvPr/>
            </p:nvSpPr>
            <p:spPr bwMode="auto">
              <a:xfrm>
                <a:off x="6906" y="3175"/>
                <a:ext cx="5" cy="245"/>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56">
                <a:extLst>
                  <a:ext uri="{FF2B5EF4-FFF2-40B4-BE49-F238E27FC236}">
                    <a16:creationId xmlns:a16="http://schemas.microsoft.com/office/drawing/2014/main" id="{CAA23402-7CA5-4B8A-B462-AB1A4D7CA734}"/>
                  </a:ext>
                </a:extLst>
              </p:cNvPr>
              <p:cNvSpPr>
                <a:spLocks noChangeArrowheads="1"/>
              </p:cNvSpPr>
              <p:nvPr/>
            </p:nvSpPr>
            <p:spPr bwMode="auto">
              <a:xfrm>
                <a:off x="5810" y="3175"/>
                <a:ext cx="5" cy="24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57">
                <a:extLst>
                  <a:ext uri="{FF2B5EF4-FFF2-40B4-BE49-F238E27FC236}">
                    <a16:creationId xmlns:a16="http://schemas.microsoft.com/office/drawing/2014/main" id="{3CEBD2B7-AE26-4C69-853F-B39DA564633B}"/>
                  </a:ext>
                </a:extLst>
              </p:cNvPr>
              <p:cNvSpPr>
                <a:spLocks noChangeArrowheads="1"/>
              </p:cNvSpPr>
              <p:nvPr/>
            </p:nvSpPr>
            <p:spPr bwMode="auto">
              <a:xfrm>
                <a:off x="6930" y="3175"/>
                <a:ext cx="5" cy="245"/>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58">
                <a:extLst>
                  <a:ext uri="{FF2B5EF4-FFF2-40B4-BE49-F238E27FC236}">
                    <a16:creationId xmlns:a16="http://schemas.microsoft.com/office/drawing/2014/main" id="{A5E44E48-ABBA-499C-8E1F-61F1CB5AE0C6}"/>
                  </a:ext>
                </a:extLst>
              </p:cNvPr>
              <p:cNvSpPr>
                <a:spLocks noChangeArrowheads="1"/>
              </p:cNvSpPr>
              <p:nvPr/>
            </p:nvSpPr>
            <p:spPr bwMode="auto">
              <a:xfrm>
                <a:off x="5786" y="3175"/>
                <a:ext cx="7" cy="24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59">
                <a:extLst>
                  <a:ext uri="{FF2B5EF4-FFF2-40B4-BE49-F238E27FC236}">
                    <a16:creationId xmlns:a16="http://schemas.microsoft.com/office/drawing/2014/main" id="{357B1C12-01C3-425A-A14E-FDCD21CC3C8A}"/>
                  </a:ext>
                </a:extLst>
              </p:cNvPr>
              <p:cNvSpPr>
                <a:spLocks/>
              </p:cNvSpPr>
              <p:nvPr/>
            </p:nvSpPr>
            <p:spPr bwMode="auto">
              <a:xfrm>
                <a:off x="6436" y="3213"/>
                <a:ext cx="290" cy="154"/>
              </a:xfrm>
              <a:custGeom>
                <a:avLst/>
                <a:gdLst>
                  <a:gd name="T0" fmla="*/ 62 w 122"/>
                  <a:gd name="T1" fmla="*/ 1 h 65"/>
                  <a:gd name="T2" fmla="*/ 62 w 122"/>
                  <a:gd name="T3" fmla="*/ 0 h 65"/>
                  <a:gd name="T4" fmla="*/ 121 w 122"/>
                  <a:gd name="T5" fmla="*/ 49 h 65"/>
                  <a:gd name="T6" fmla="*/ 122 w 122"/>
                  <a:gd name="T7" fmla="*/ 49 h 65"/>
                  <a:gd name="T8" fmla="*/ 121 w 122"/>
                  <a:gd name="T9" fmla="*/ 49 h 65"/>
                  <a:gd name="T10" fmla="*/ 113 w 122"/>
                  <a:gd name="T11" fmla="*/ 51 h 65"/>
                  <a:gd name="T12" fmla="*/ 63 w 122"/>
                  <a:gd name="T13" fmla="*/ 65 h 65"/>
                  <a:gd name="T14" fmla="*/ 63 w 122"/>
                  <a:gd name="T15" fmla="*/ 65 h 65"/>
                  <a:gd name="T16" fmla="*/ 63 w 122"/>
                  <a:gd name="T17" fmla="*/ 65 h 65"/>
                  <a:gd name="T18" fmla="*/ 17 w 122"/>
                  <a:gd name="T19" fmla="*/ 45 h 65"/>
                  <a:gd name="T20" fmla="*/ 4 w 122"/>
                  <a:gd name="T21" fmla="*/ 40 h 65"/>
                  <a:gd name="T22" fmla="*/ 1 w 122"/>
                  <a:gd name="T23" fmla="*/ 38 h 65"/>
                  <a:gd name="T24" fmla="*/ 0 w 122"/>
                  <a:gd name="T25" fmla="*/ 38 h 65"/>
                  <a:gd name="T26" fmla="*/ 0 w 122"/>
                  <a:gd name="T27" fmla="*/ 38 h 65"/>
                  <a:gd name="T28" fmla="*/ 0 w 122"/>
                  <a:gd name="T29" fmla="*/ 38 h 65"/>
                  <a:gd name="T30" fmla="*/ 1 w 122"/>
                  <a:gd name="T31" fmla="*/ 38 h 65"/>
                  <a:gd name="T32" fmla="*/ 4 w 122"/>
                  <a:gd name="T33" fmla="*/ 39 h 65"/>
                  <a:gd name="T34" fmla="*/ 17 w 122"/>
                  <a:gd name="T35" fmla="*/ 45 h 65"/>
                  <a:gd name="T36" fmla="*/ 63 w 122"/>
                  <a:gd name="T37" fmla="*/ 64 h 65"/>
                  <a:gd name="T38" fmla="*/ 63 w 122"/>
                  <a:gd name="T39" fmla="*/ 64 h 65"/>
                  <a:gd name="T40" fmla="*/ 113 w 122"/>
                  <a:gd name="T41" fmla="*/ 51 h 65"/>
                  <a:gd name="T42" fmla="*/ 121 w 122"/>
                  <a:gd name="T43" fmla="*/ 49 h 65"/>
                  <a:gd name="T44" fmla="*/ 121 w 122"/>
                  <a:gd name="T45" fmla="*/ 49 h 65"/>
                  <a:gd name="T46" fmla="*/ 61 w 122"/>
                  <a:gd name="T47" fmla="*/ 1 h 65"/>
                  <a:gd name="T48" fmla="*/ 61 w 122"/>
                  <a:gd name="T49" fmla="*/ 1 h 65"/>
                  <a:gd name="T50" fmla="*/ 61 w 122"/>
                  <a:gd name="T51"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 h="65">
                    <a:moveTo>
                      <a:pt x="62" y="1"/>
                    </a:moveTo>
                    <a:cubicBezTo>
                      <a:pt x="62" y="0"/>
                      <a:pt x="62" y="0"/>
                      <a:pt x="62" y="0"/>
                    </a:cubicBezTo>
                    <a:cubicBezTo>
                      <a:pt x="77" y="13"/>
                      <a:pt x="98" y="30"/>
                      <a:pt x="121" y="49"/>
                    </a:cubicBezTo>
                    <a:cubicBezTo>
                      <a:pt x="122" y="49"/>
                      <a:pt x="122" y="49"/>
                      <a:pt x="122" y="49"/>
                    </a:cubicBezTo>
                    <a:cubicBezTo>
                      <a:pt x="121" y="49"/>
                      <a:pt x="121" y="49"/>
                      <a:pt x="121" y="49"/>
                    </a:cubicBezTo>
                    <a:cubicBezTo>
                      <a:pt x="119" y="50"/>
                      <a:pt x="116" y="51"/>
                      <a:pt x="113" y="51"/>
                    </a:cubicBezTo>
                    <a:cubicBezTo>
                      <a:pt x="95" y="56"/>
                      <a:pt x="78" y="61"/>
                      <a:pt x="63" y="65"/>
                    </a:cubicBezTo>
                    <a:cubicBezTo>
                      <a:pt x="63" y="65"/>
                      <a:pt x="63" y="65"/>
                      <a:pt x="63" y="65"/>
                    </a:cubicBezTo>
                    <a:cubicBezTo>
                      <a:pt x="63" y="65"/>
                      <a:pt x="63" y="65"/>
                      <a:pt x="63" y="65"/>
                    </a:cubicBezTo>
                    <a:cubicBezTo>
                      <a:pt x="44" y="57"/>
                      <a:pt x="28" y="50"/>
                      <a:pt x="17" y="45"/>
                    </a:cubicBezTo>
                    <a:cubicBezTo>
                      <a:pt x="12" y="43"/>
                      <a:pt x="7" y="41"/>
                      <a:pt x="4" y="40"/>
                    </a:cubicBezTo>
                    <a:cubicBezTo>
                      <a:pt x="3" y="39"/>
                      <a:pt x="2" y="38"/>
                      <a:pt x="1" y="38"/>
                    </a:cubicBezTo>
                    <a:cubicBezTo>
                      <a:pt x="0" y="38"/>
                      <a:pt x="0" y="38"/>
                      <a:pt x="0" y="38"/>
                    </a:cubicBezTo>
                    <a:cubicBezTo>
                      <a:pt x="0" y="38"/>
                      <a:pt x="0" y="38"/>
                      <a:pt x="0" y="38"/>
                    </a:cubicBezTo>
                    <a:cubicBezTo>
                      <a:pt x="0" y="38"/>
                      <a:pt x="0" y="38"/>
                      <a:pt x="0" y="38"/>
                    </a:cubicBezTo>
                    <a:cubicBezTo>
                      <a:pt x="0" y="38"/>
                      <a:pt x="0" y="38"/>
                      <a:pt x="1" y="38"/>
                    </a:cubicBezTo>
                    <a:cubicBezTo>
                      <a:pt x="2" y="38"/>
                      <a:pt x="3" y="39"/>
                      <a:pt x="4" y="39"/>
                    </a:cubicBezTo>
                    <a:cubicBezTo>
                      <a:pt x="7" y="41"/>
                      <a:pt x="12" y="43"/>
                      <a:pt x="17" y="45"/>
                    </a:cubicBezTo>
                    <a:cubicBezTo>
                      <a:pt x="28" y="49"/>
                      <a:pt x="44" y="56"/>
                      <a:pt x="63" y="64"/>
                    </a:cubicBezTo>
                    <a:cubicBezTo>
                      <a:pt x="63" y="64"/>
                      <a:pt x="63" y="64"/>
                      <a:pt x="63" y="64"/>
                    </a:cubicBezTo>
                    <a:cubicBezTo>
                      <a:pt x="78" y="60"/>
                      <a:pt x="95" y="55"/>
                      <a:pt x="113" y="51"/>
                    </a:cubicBezTo>
                    <a:cubicBezTo>
                      <a:pt x="116" y="50"/>
                      <a:pt x="119" y="49"/>
                      <a:pt x="121" y="49"/>
                    </a:cubicBezTo>
                    <a:cubicBezTo>
                      <a:pt x="121" y="49"/>
                      <a:pt x="121" y="49"/>
                      <a:pt x="121" y="49"/>
                    </a:cubicBezTo>
                    <a:cubicBezTo>
                      <a:pt x="98" y="30"/>
                      <a:pt x="77" y="13"/>
                      <a:pt x="61" y="1"/>
                    </a:cubicBezTo>
                    <a:cubicBezTo>
                      <a:pt x="61" y="1"/>
                      <a:pt x="61" y="1"/>
                      <a:pt x="61" y="1"/>
                    </a:cubicBezTo>
                    <a:cubicBezTo>
                      <a:pt x="61" y="1"/>
                      <a:pt x="61" y="1"/>
                      <a:pt x="61"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60">
                <a:extLst>
                  <a:ext uri="{FF2B5EF4-FFF2-40B4-BE49-F238E27FC236}">
                    <a16:creationId xmlns:a16="http://schemas.microsoft.com/office/drawing/2014/main" id="{27413877-CA02-49D4-A991-E579754BE4CB}"/>
                  </a:ext>
                </a:extLst>
              </p:cNvPr>
              <p:cNvSpPr>
                <a:spLocks/>
              </p:cNvSpPr>
              <p:nvPr/>
            </p:nvSpPr>
            <p:spPr bwMode="auto">
              <a:xfrm>
                <a:off x="6702" y="3310"/>
                <a:ext cx="29" cy="31"/>
              </a:xfrm>
              <a:custGeom>
                <a:avLst/>
                <a:gdLst>
                  <a:gd name="T0" fmla="*/ 10 w 29"/>
                  <a:gd name="T1" fmla="*/ 0 h 31"/>
                  <a:gd name="T2" fmla="*/ 17 w 29"/>
                  <a:gd name="T3" fmla="*/ 8 h 31"/>
                  <a:gd name="T4" fmla="*/ 29 w 29"/>
                  <a:gd name="T5" fmla="*/ 5 h 31"/>
                  <a:gd name="T6" fmla="*/ 24 w 29"/>
                  <a:gd name="T7" fmla="*/ 15 h 31"/>
                  <a:gd name="T8" fmla="*/ 29 w 29"/>
                  <a:gd name="T9" fmla="*/ 24 h 31"/>
                  <a:gd name="T10" fmla="*/ 19 w 29"/>
                  <a:gd name="T11" fmla="*/ 24 h 31"/>
                  <a:gd name="T12" fmla="*/ 12 w 29"/>
                  <a:gd name="T13" fmla="*/ 31 h 31"/>
                  <a:gd name="T14" fmla="*/ 10 w 29"/>
                  <a:gd name="T15" fmla="*/ 22 h 31"/>
                  <a:gd name="T16" fmla="*/ 0 w 29"/>
                  <a:gd name="T17" fmla="*/ 17 h 31"/>
                  <a:gd name="T18" fmla="*/ 10 w 29"/>
                  <a:gd name="T19" fmla="*/ 12 h 31"/>
                  <a:gd name="T20" fmla="*/ 10 w 29"/>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1">
                    <a:moveTo>
                      <a:pt x="10" y="0"/>
                    </a:moveTo>
                    <a:lnTo>
                      <a:pt x="17" y="8"/>
                    </a:lnTo>
                    <a:lnTo>
                      <a:pt x="29" y="5"/>
                    </a:lnTo>
                    <a:lnTo>
                      <a:pt x="24" y="15"/>
                    </a:lnTo>
                    <a:lnTo>
                      <a:pt x="29" y="24"/>
                    </a:lnTo>
                    <a:lnTo>
                      <a:pt x="19" y="24"/>
                    </a:lnTo>
                    <a:lnTo>
                      <a:pt x="12" y="31"/>
                    </a:lnTo>
                    <a:lnTo>
                      <a:pt x="10" y="22"/>
                    </a:lnTo>
                    <a:lnTo>
                      <a:pt x="0" y="17"/>
                    </a:lnTo>
                    <a:lnTo>
                      <a:pt x="10" y="12"/>
                    </a:lnTo>
                    <a:lnTo>
                      <a:pt x="1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61">
                <a:extLst>
                  <a:ext uri="{FF2B5EF4-FFF2-40B4-BE49-F238E27FC236}">
                    <a16:creationId xmlns:a16="http://schemas.microsoft.com/office/drawing/2014/main" id="{3CBD6B48-D14A-428D-8B8F-E119E9128AAE}"/>
                  </a:ext>
                </a:extLst>
              </p:cNvPr>
              <p:cNvSpPr>
                <a:spLocks/>
              </p:cNvSpPr>
              <p:nvPr/>
            </p:nvSpPr>
            <p:spPr bwMode="auto">
              <a:xfrm>
                <a:off x="6569" y="3356"/>
                <a:ext cx="19" cy="19"/>
              </a:xfrm>
              <a:custGeom>
                <a:avLst/>
                <a:gdLst>
                  <a:gd name="T0" fmla="*/ 7 w 19"/>
                  <a:gd name="T1" fmla="*/ 0 h 19"/>
                  <a:gd name="T2" fmla="*/ 12 w 19"/>
                  <a:gd name="T3" fmla="*/ 4 h 19"/>
                  <a:gd name="T4" fmla="*/ 19 w 19"/>
                  <a:gd name="T5" fmla="*/ 2 h 19"/>
                  <a:gd name="T6" fmla="*/ 17 w 19"/>
                  <a:gd name="T7" fmla="*/ 9 h 19"/>
                  <a:gd name="T8" fmla="*/ 19 w 19"/>
                  <a:gd name="T9" fmla="*/ 14 h 19"/>
                  <a:gd name="T10" fmla="*/ 12 w 19"/>
                  <a:gd name="T11" fmla="*/ 14 h 19"/>
                  <a:gd name="T12" fmla="*/ 10 w 19"/>
                  <a:gd name="T13" fmla="*/ 19 h 19"/>
                  <a:gd name="T14" fmla="*/ 7 w 19"/>
                  <a:gd name="T15" fmla="*/ 14 h 19"/>
                  <a:gd name="T16" fmla="*/ 0 w 19"/>
                  <a:gd name="T17" fmla="*/ 11 h 19"/>
                  <a:gd name="T18" fmla="*/ 7 w 19"/>
                  <a:gd name="T19" fmla="*/ 7 h 19"/>
                  <a:gd name="T20" fmla="*/ 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7" y="0"/>
                    </a:moveTo>
                    <a:lnTo>
                      <a:pt x="12" y="4"/>
                    </a:lnTo>
                    <a:lnTo>
                      <a:pt x="19" y="2"/>
                    </a:lnTo>
                    <a:lnTo>
                      <a:pt x="17" y="9"/>
                    </a:lnTo>
                    <a:lnTo>
                      <a:pt x="19" y="14"/>
                    </a:lnTo>
                    <a:lnTo>
                      <a:pt x="12" y="14"/>
                    </a:lnTo>
                    <a:lnTo>
                      <a:pt x="10" y="19"/>
                    </a:lnTo>
                    <a:lnTo>
                      <a:pt x="7" y="14"/>
                    </a:lnTo>
                    <a:lnTo>
                      <a:pt x="0" y="11"/>
                    </a:lnTo>
                    <a:lnTo>
                      <a:pt x="7" y="7"/>
                    </a:lnTo>
                    <a:lnTo>
                      <a:pt x="7"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62">
                <a:extLst>
                  <a:ext uri="{FF2B5EF4-FFF2-40B4-BE49-F238E27FC236}">
                    <a16:creationId xmlns:a16="http://schemas.microsoft.com/office/drawing/2014/main" id="{C55526D4-4626-48B7-9A71-F9F142A4523B}"/>
                  </a:ext>
                </a:extLst>
              </p:cNvPr>
              <p:cNvSpPr>
                <a:spLocks/>
              </p:cNvSpPr>
              <p:nvPr/>
            </p:nvSpPr>
            <p:spPr bwMode="auto">
              <a:xfrm>
                <a:off x="6427" y="3289"/>
                <a:ext cx="24" cy="24"/>
              </a:xfrm>
              <a:custGeom>
                <a:avLst/>
                <a:gdLst>
                  <a:gd name="T0" fmla="*/ 0 w 24"/>
                  <a:gd name="T1" fmla="*/ 5 h 24"/>
                  <a:gd name="T2" fmla="*/ 7 w 24"/>
                  <a:gd name="T3" fmla="*/ 5 h 24"/>
                  <a:gd name="T4" fmla="*/ 12 w 24"/>
                  <a:gd name="T5" fmla="*/ 0 h 24"/>
                  <a:gd name="T6" fmla="*/ 14 w 24"/>
                  <a:gd name="T7" fmla="*/ 7 h 24"/>
                  <a:gd name="T8" fmla="*/ 24 w 24"/>
                  <a:gd name="T9" fmla="*/ 10 h 24"/>
                  <a:gd name="T10" fmla="*/ 16 w 24"/>
                  <a:gd name="T11" fmla="*/ 14 h 24"/>
                  <a:gd name="T12" fmla="*/ 14 w 24"/>
                  <a:gd name="T13" fmla="*/ 24 h 24"/>
                  <a:gd name="T14" fmla="*/ 9 w 24"/>
                  <a:gd name="T15" fmla="*/ 17 h 24"/>
                  <a:gd name="T16" fmla="*/ 0 w 24"/>
                  <a:gd name="T17" fmla="*/ 19 h 24"/>
                  <a:gd name="T18" fmla="*/ 5 w 24"/>
                  <a:gd name="T19" fmla="*/ 12 h 24"/>
                  <a:gd name="T20" fmla="*/ 0 w 24"/>
                  <a:gd name="T21"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0" y="5"/>
                    </a:moveTo>
                    <a:lnTo>
                      <a:pt x="7" y="5"/>
                    </a:lnTo>
                    <a:lnTo>
                      <a:pt x="12" y="0"/>
                    </a:lnTo>
                    <a:lnTo>
                      <a:pt x="14" y="7"/>
                    </a:lnTo>
                    <a:lnTo>
                      <a:pt x="24" y="10"/>
                    </a:lnTo>
                    <a:lnTo>
                      <a:pt x="16" y="14"/>
                    </a:lnTo>
                    <a:lnTo>
                      <a:pt x="14" y="24"/>
                    </a:lnTo>
                    <a:lnTo>
                      <a:pt x="9" y="17"/>
                    </a:lnTo>
                    <a:lnTo>
                      <a:pt x="0" y="19"/>
                    </a:lnTo>
                    <a:lnTo>
                      <a:pt x="5" y="12"/>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63">
                <a:extLst>
                  <a:ext uri="{FF2B5EF4-FFF2-40B4-BE49-F238E27FC236}">
                    <a16:creationId xmlns:a16="http://schemas.microsoft.com/office/drawing/2014/main" id="{D96A0F3C-E974-4185-80A3-EEF616D5BE7B}"/>
                  </a:ext>
                </a:extLst>
              </p:cNvPr>
              <p:cNvSpPr>
                <a:spLocks/>
              </p:cNvSpPr>
              <p:nvPr/>
            </p:nvSpPr>
            <p:spPr bwMode="auto">
              <a:xfrm>
                <a:off x="6776" y="3211"/>
                <a:ext cx="23" cy="23"/>
              </a:xfrm>
              <a:custGeom>
                <a:avLst/>
                <a:gdLst>
                  <a:gd name="T0" fmla="*/ 0 w 23"/>
                  <a:gd name="T1" fmla="*/ 4 h 23"/>
                  <a:gd name="T2" fmla="*/ 7 w 23"/>
                  <a:gd name="T3" fmla="*/ 7 h 23"/>
                  <a:gd name="T4" fmla="*/ 12 w 23"/>
                  <a:gd name="T5" fmla="*/ 0 h 23"/>
                  <a:gd name="T6" fmla="*/ 14 w 23"/>
                  <a:gd name="T7" fmla="*/ 7 h 23"/>
                  <a:gd name="T8" fmla="*/ 23 w 23"/>
                  <a:gd name="T9" fmla="*/ 12 h 23"/>
                  <a:gd name="T10" fmla="*/ 16 w 23"/>
                  <a:gd name="T11" fmla="*/ 14 h 23"/>
                  <a:gd name="T12" fmla="*/ 16 w 23"/>
                  <a:gd name="T13" fmla="*/ 23 h 23"/>
                  <a:gd name="T14" fmla="*/ 9 w 23"/>
                  <a:gd name="T15" fmla="*/ 19 h 23"/>
                  <a:gd name="T16" fmla="*/ 0 w 23"/>
                  <a:gd name="T17" fmla="*/ 21 h 23"/>
                  <a:gd name="T18" fmla="*/ 4 w 23"/>
                  <a:gd name="T19" fmla="*/ 12 h 23"/>
                  <a:gd name="T20" fmla="*/ 0 w 23"/>
                  <a:gd name="T21"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0" y="4"/>
                    </a:moveTo>
                    <a:lnTo>
                      <a:pt x="7" y="7"/>
                    </a:lnTo>
                    <a:lnTo>
                      <a:pt x="12" y="0"/>
                    </a:lnTo>
                    <a:lnTo>
                      <a:pt x="14" y="7"/>
                    </a:lnTo>
                    <a:lnTo>
                      <a:pt x="23" y="12"/>
                    </a:lnTo>
                    <a:lnTo>
                      <a:pt x="16" y="14"/>
                    </a:lnTo>
                    <a:lnTo>
                      <a:pt x="16" y="23"/>
                    </a:lnTo>
                    <a:lnTo>
                      <a:pt x="9" y="19"/>
                    </a:lnTo>
                    <a:lnTo>
                      <a:pt x="0" y="21"/>
                    </a:lnTo>
                    <a:lnTo>
                      <a:pt x="4" y="12"/>
                    </a:lnTo>
                    <a:lnTo>
                      <a:pt x="0" y="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64">
                <a:extLst>
                  <a:ext uri="{FF2B5EF4-FFF2-40B4-BE49-F238E27FC236}">
                    <a16:creationId xmlns:a16="http://schemas.microsoft.com/office/drawing/2014/main" id="{E5D87802-B41E-4229-ACC0-9160C50F2825}"/>
                  </a:ext>
                </a:extLst>
              </p:cNvPr>
              <p:cNvSpPr>
                <a:spLocks/>
              </p:cNvSpPr>
              <p:nvPr/>
            </p:nvSpPr>
            <p:spPr bwMode="auto">
              <a:xfrm>
                <a:off x="6576" y="3206"/>
                <a:ext cx="15" cy="17"/>
              </a:xfrm>
              <a:custGeom>
                <a:avLst/>
                <a:gdLst>
                  <a:gd name="T0" fmla="*/ 0 w 15"/>
                  <a:gd name="T1" fmla="*/ 5 h 17"/>
                  <a:gd name="T2" fmla="*/ 5 w 15"/>
                  <a:gd name="T3" fmla="*/ 5 h 17"/>
                  <a:gd name="T4" fmla="*/ 10 w 15"/>
                  <a:gd name="T5" fmla="*/ 0 h 17"/>
                  <a:gd name="T6" fmla="*/ 10 w 15"/>
                  <a:gd name="T7" fmla="*/ 7 h 17"/>
                  <a:gd name="T8" fmla="*/ 15 w 15"/>
                  <a:gd name="T9" fmla="*/ 7 h 17"/>
                  <a:gd name="T10" fmla="*/ 10 w 15"/>
                  <a:gd name="T11" fmla="*/ 12 h 17"/>
                  <a:gd name="T12" fmla="*/ 10 w 15"/>
                  <a:gd name="T13" fmla="*/ 17 h 17"/>
                  <a:gd name="T14" fmla="*/ 7 w 15"/>
                  <a:gd name="T15" fmla="*/ 12 h 17"/>
                  <a:gd name="T16" fmla="*/ 0 w 15"/>
                  <a:gd name="T17" fmla="*/ 14 h 17"/>
                  <a:gd name="T18" fmla="*/ 3 w 15"/>
                  <a:gd name="T19" fmla="*/ 9 h 17"/>
                  <a:gd name="T20" fmla="*/ 0 w 15"/>
                  <a:gd name="T2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7">
                    <a:moveTo>
                      <a:pt x="0" y="5"/>
                    </a:moveTo>
                    <a:lnTo>
                      <a:pt x="5" y="5"/>
                    </a:lnTo>
                    <a:lnTo>
                      <a:pt x="10" y="0"/>
                    </a:lnTo>
                    <a:lnTo>
                      <a:pt x="10" y="7"/>
                    </a:lnTo>
                    <a:lnTo>
                      <a:pt x="15" y="7"/>
                    </a:lnTo>
                    <a:lnTo>
                      <a:pt x="10" y="12"/>
                    </a:lnTo>
                    <a:lnTo>
                      <a:pt x="10" y="17"/>
                    </a:lnTo>
                    <a:lnTo>
                      <a:pt x="7" y="12"/>
                    </a:lnTo>
                    <a:lnTo>
                      <a:pt x="0" y="14"/>
                    </a:lnTo>
                    <a:lnTo>
                      <a:pt x="3" y="9"/>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65">
                <a:extLst>
                  <a:ext uri="{FF2B5EF4-FFF2-40B4-BE49-F238E27FC236}">
                    <a16:creationId xmlns:a16="http://schemas.microsoft.com/office/drawing/2014/main" id="{16C6631B-BE2C-4F6E-9FAD-C8B525DBE205}"/>
                  </a:ext>
                </a:extLst>
              </p:cNvPr>
              <p:cNvSpPr>
                <a:spLocks/>
              </p:cNvSpPr>
              <p:nvPr/>
            </p:nvSpPr>
            <p:spPr bwMode="auto">
              <a:xfrm>
                <a:off x="6583" y="3213"/>
                <a:ext cx="205" cy="10"/>
              </a:xfrm>
              <a:custGeom>
                <a:avLst/>
                <a:gdLst>
                  <a:gd name="T0" fmla="*/ 86 w 86"/>
                  <a:gd name="T1" fmla="*/ 4 h 4"/>
                  <a:gd name="T2" fmla="*/ 43 w 86"/>
                  <a:gd name="T3" fmla="*/ 2 h 4"/>
                  <a:gd name="T4" fmla="*/ 0 w 86"/>
                  <a:gd name="T5" fmla="*/ 0 h 4"/>
                  <a:gd name="T6" fmla="*/ 43 w 86"/>
                  <a:gd name="T7" fmla="*/ 2 h 4"/>
                  <a:gd name="T8" fmla="*/ 86 w 86"/>
                  <a:gd name="T9" fmla="*/ 4 h 4"/>
                </a:gdLst>
                <a:ahLst/>
                <a:cxnLst>
                  <a:cxn ang="0">
                    <a:pos x="T0" y="T1"/>
                  </a:cxn>
                  <a:cxn ang="0">
                    <a:pos x="T2" y="T3"/>
                  </a:cxn>
                  <a:cxn ang="0">
                    <a:pos x="T4" y="T5"/>
                  </a:cxn>
                  <a:cxn ang="0">
                    <a:pos x="T6" y="T7"/>
                  </a:cxn>
                  <a:cxn ang="0">
                    <a:pos x="T8" y="T9"/>
                  </a:cxn>
                </a:cxnLst>
                <a:rect l="0" t="0" r="r" b="b"/>
                <a:pathLst>
                  <a:path w="86" h="4">
                    <a:moveTo>
                      <a:pt x="86" y="4"/>
                    </a:moveTo>
                    <a:cubicBezTo>
                      <a:pt x="86" y="4"/>
                      <a:pt x="66" y="4"/>
                      <a:pt x="43" y="2"/>
                    </a:cubicBezTo>
                    <a:cubicBezTo>
                      <a:pt x="19" y="1"/>
                      <a:pt x="0" y="0"/>
                      <a:pt x="0" y="0"/>
                    </a:cubicBezTo>
                    <a:cubicBezTo>
                      <a:pt x="0" y="0"/>
                      <a:pt x="19" y="1"/>
                      <a:pt x="43" y="2"/>
                    </a:cubicBezTo>
                    <a:cubicBezTo>
                      <a:pt x="66" y="3"/>
                      <a:pt x="86" y="4"/>
                      <a:pt x="86" y="4"/>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66">
                <a:extLst>
                  <a:ext uri="{FF2B5EF4-FFF2-40B4-BE49-F238E27FC236}">
                    <a16:creationId xmlns:a16="http://schemas.microsoft.com/office/drawing/2014/main" id="{571028D3-9789-443F-9BA7-F7977C94E86A}"/>
                  </a:ext>
                </a:extLst>
              </p:cNvPr>
              <p:cNvSpPr>
                <a:spLocks/>
              </p:cNvSpPr>
              <p:nvPr/>
            </p:nvSpPr>
            <p:spPr bwMode="auto">
              <a:xfrm>
                <a:off x="5459" y="3061"/>
                <a:ext cx="1397" cy="114"/>
              </a:xfrm>
              <a:custGeom>
                <a:avLst/>
                <a:gdLst>
                  <a:gd name="T0" fmla="*/ 581 w 589"/>
                  <a:gd name="T1" fmla="*/ 48 h 48"/>
                  <a:gd name="T2" fmla="*/ 9 w 589"/>
                  <a:gd name="T3" fmla="*/ 48 h 48"/>
                  <a:gd name="T4" fmla="*/ 9 w 589"/>
                  <a:gd name="T5" fmla="*/ 0 h 48"/>
                  <a:gd name="T6" fmla="*/ 581 w 589"/>
                  <a:gd name="T7" fmla="*/ 0 h 48"/>
                  <a:gd name="T8" fmla="*/ 581 w 589"/>
                  <a:gd name="T9" fmla="*/ 48 h 48"/>
                </a:gdLst>
                <a:ahLst/>
                <a:cxnLst>
                  <a:cxn ang="0">
                    <a:pos x="T0" y="T1"/>
                  </a:cxn>
                  <a:cxn ang="0">
                    <a:pos x="T2" y="T3"/>
                  </a:cxn>
                  <a:cxn ang="0">
                    <a:pos x="T4" y="T5"/>
                  </a:cxn>
                  <a:cxn ang="0">
                    <a:pos x="T6" y="T7"/>
                  </a:cxn>
                  <a:cxn ang="0">
                    <a:pos x="T8" y="T9"/>
                  </a:cxn>
                </a:cxnLst>
                <a:rect l="0" t="0" r="r" b="b"/>
                <a:pathLst>
                  <a:path w="589" h="48">
                    <a:moveTo>
                      <a:pt x="581" y="48"/>
                    </a:moveTo>
                    <a:cubicBezTo>
                      <a:pt x="9" y="48"/>
                      <a:pt x="9" y="48"/>
                      <a:pt x="9" y="48"/>
                    </a:cubicBezTo>
                    <a:cubicBezTo>
                      <a:pt x="1" y="31"/>
                      <a:pt x="0" y="15"/>
                      <a:pt x="9" y="0"/>
                    </a:cubicBezTo>
                    <a:cubicBezTo>
                      <a:pt x="581" y="0"/>
                      <a:pt x="581" y="0"/>
                      <a:pt x="581" y="0"/>
                    </a:cubicBezTo>
                    <a:cubicBezTo>
                      <a:pt x="589" y="18"/>
                      <a:pt x="588" y="33"/>
                      <a:pt x="581" y="4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67">
                <a:extLst>
                  <a:ext uri="{FF2B5EF4-FFF2-40B4-BE49-F238E27FC236}">
                    <a16:creationId xmlns:a16="http://schemas.microsoft.com/office/drawing/2014/main" id="{0524D8C4-CBA7-47AA-9B76-CD1A766D1626}"/>
                  </a:ext>
                </a:extLst>
              </p:cNvPr>
              <p:cNvSpPr>
                <a:spLocks noChangeArrowheads="1"/>
              </p:cNvSpPr>
              <p:nvPr/>
            </p:nvSpPr>
            <p:spPr bwMode="auto">
              <a:xfrm>
                <a:off x="5760" y="3094"/>
                <a:ext cx="738" cy="41"/>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68">
                <a:extLst>
                  <a:ext uri="{FF2B5EF4-FFF2-40B4-BE49-F238E27FC236}">
                    <a16:creationId xmlns:a16="http://schemas.microsoft.com/office/drawing/2014/main" id="{4D7A1607-9834-435E-A6A0-386563380BC2}"/>
                  </a:ext>
                </a:extLst>
              </p:cNvPr>
              <p:cNvSpPr>
                <a:spLocks noChangeArrowheads="1"/>
              </p:cNvSpPr>
              <p:nvPr/>
            </p:nvSpPr>
            <p:spPr bwMode="auto">
              <a:xfrm>
                <a:off x="5760" y="3094"/>
                <a:ext cx="73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69">
                <a:extLst>
                  <a:ext uri="{FF2B5EF4-FFF2-40B4-BE49-F238E27FC236}">
                    <a16:creationId xmlns:a16="http://schemas.microsoft.com/office/drawing/2014/main" id="{4EABC921-3F40-485E-BDF7-8B3E49504EE3}"/>
                  </a:ext>
                </a:extLst>
              </p:cNvPr>
              <p:cNvSpPr>
                <a:spLocks/>
              </p:cNvSpPr>
              <p:nvPr/>
            </p:nvSpPr>
            <p:spPr bwMode="auto">
              <a:xfrm>
                <a:off x="5508" y="3064"/>
                <a:ext cx="24" cy="111"/>
              </a:xfrm>
              <a:custGeom>
                <a:avLst/>
                <a:gdLst>
                  <a:gd name="T0" fmla="*/ 10 w 10"/>
                  <a:gd name="T1" fmla="*/ 47 h 47"/>
                  <a:gd name="T2" fmla="*/ 5 w 10"/>
                  <a:gd name="T3" fmla="*/ 42 h 47"/>
                  <a:gd name="T4" fmla="*/ 0 w 10"/>
                  <a:gd name="T5" fmla="*/ 25 h 47"/>
                  <a:gd name="T6" fmla="*/ 2 w 10"/>
                  <a:gd name="T7" fmla="*/ 7 h 47"/>
                  <a:gd name="T8" fmla="*/ 6 w 10"/>
                  <a:gd name="T9" fmla="*/ 1 h 47"/>
                  <a:gd name="T10" fmla="*/ 4 w 10"/>
                  <a:gd name="T11" fmla="*/ 7 h 47"/>
                  <a:gd name="T12" fmla="*/ 2 w 10"/>
                  <a:gd name="T13" fmla="*/ 24 h 47"/>
                  <a:gd name="T14" fmla="*/ 7 w 10"/>
                  <a:gd name="T15" fmla="*/ 41 h 47"/>
                  <a:gd name="T16" fmla="*/ 10 w 1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7">
                    <a:moveTo>
                      <a:pt x="10" y="47"/>
                    </a:moveTo>
                    <a:cubicBezTo>
                      <a:pt x="10" y="47"/>
                      <a:pt x="8" y="45"/>
                      <a:pt x="5" y="42"/>
                    </a:cubicBezTo>
                    <a:cubicBezTo>
                      <a:pt x="3" y="38"/>
                      <a:pt x="1" y="32"/>
                      <a:pt x="0" y="25"/>
                    </a:cubicBezTo>
                    <a:cubicBezTo>
                      <a:pt x="0" y="18"/>
                      <a:pt x="1" y="11"/>
                      <a:pt x="2" y="7"/>
                    </a:cubicBezTo>
                    <a:cubicBezTo>
                      <a:pt x="4" y="3"/>
                      <a:pt x="6" y="0"/>
                      <a:pt x="6" y="1"/>
                    </a:cubicBezTo>
                    <a:cubicBezTo>
                      <a:pt x="6" y="1"/>
                      <a:pt x="5" y="3"/>
                      <a:pt x="4" y="7"/>
                    </a:cubicBezTo>
                    <a:cubicBezTo>
                      <a:pt x="3" y="12"/>
                      <a:pt x="2" y="18"/>
                      <a:pt x="2" y="24"/>
                    </a:cubicBezTo>
                    <a:cubicBezTo>
                      <a:pt x="3" y="31"/>
                      <a:pt x="5" y="37"/>
                      <a:pt x="7" y="41"/>
                    </a:cubicBezTo>
                    <a:cubicBezTo>
                      <a:pt x="9" y="45"/>
                      <a:pt x="10" y="47"/>
                      <a:pt x="10" y="47"/>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70">
                <a:extLst>
                  <a:ext uri="{FF2B5EF4-FFF2-40B4-BE49-F238E27FC236}">
                    <a16:creationId xmlns:a16="http://schemas.microsoft.com/office/drawing/2014/main" id="{7A918F72-DD12-42FB-BE3B-D9B483ABD4AE}"/>
                  </a:ext>
                </a:extLst>
              </p:cNvPr>
              <p:cNvSpPr>
                <a:spLocks/>
              </p:cNvSpPr>
              <p:nvPr/>
            </p:nvSpPr>
            <p:spPr bwMode="auto">
              <a:xfrm>
                <a:off x="5537" y="3064"/>
                <a:ext cx="26" cy="111"/>
              </a:xfrm>
              <a:custGeom>
                <a:avLst/>
                <a:gdLst>
                  <a:gd name="T0" fmla="*/ 10 w 11"/>
                  <a:gd name="T1" fmla="*/ 47 h 47"/>
                  <a:gd name="T2" fmla="*/ 6 w 11"/>
                  <a:gd name="T3" fmla="*/ 42 h 47"/>
                  <a:gd name="T4" fmla="*/ 1 w 11"/>
                  <a:gd name="T5" fmla="*/ 25 h 47"/>
                  <a:gd name="T6" fmla="*/ 3 w 11"/>
                  <a:gd name="T7" fmla="*/ 7 h 47"/>
                  <a:gd name="T8" fmla="*/ 6 w 11"/>
                  <a:gd name="T9" fmla="*/ 1 h 47"/>
                  <a:gd name="T10" fmla="*/ 4 w 11"/>
                  <a:gd name="T11" fmla="*/ 7 h 47"/>
                  <a:gd name="T12" fmla="*/ 3 w 11"/>
                  <a:gd name="T13" fmla="*/ 24 h 47"/>
                  <a:gd name="T14" fmla="*/ 7 w 11"/>
                  <a:gd name="T15" fmla="*/ 41 h 47"/>
                  <a:gd name="T16" fmla="*/ 10 w 11"/>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7">
                    <a:moveTo>
                      <a:pt x="10" y="47"/>
                    </a:moveTo>
                    <a:cubicBezTo>
                      <a:pt x="10" y="47"/>
                      <a:pt x="8" y="45"/>
                      <a:pt x="6" y="42"/>
                    </a:cubicBezTo>
                    <a:cubicBezTo>
                      <a:pt x="3" y="38"/>
                      <a:pt x="1" y="32"/>
                      <a:pt x="1" y="25"/>
                    </a:cubicBezTo>
                    <a:cubicBezTo>
                      <a:pt x="0" y="18"/>
                      <a:pt x="1" y="11"/>
                      <a:pt x="3" y="7"/>
                    </a:cubicBezTo>
                    <a:cubicBezTo>
                      <a:pt x="4" y="3"/>
                      <a:pt x="6" y="0"/>
                      <a:pt x="6" y="1"/>
                    </a:cubicBezTo>
                    <a:cubicBezTo>
                      <a:pt x="6" y="1"/>
                      <a:pt x="5" y="3"/>
                      <a:pt x="4" y="7"/>
                    </a:cubicBezTo>
                    <a:cubicBezTo>
                      <a:pt x="3" y="12"/>
                      <a:pt x="2" y="18"/>
                      <a:pt x="3" y="24"/>
                    </a:cubicBezTo>
                    <a:cubicBezTo>
                      <a:pt x="3" y="31"/>
                      <a:pt x="5" y="37"/>
                      <a:pt x="7" y="41"/>
                    </a:cubicBezTo>
                    <a:cubicBezTo>
                      <a:pt x="9" y="45"/>
                      <a:pt x="11" y="47"/>
                      <a:pt x="10" y="47"/>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71">
                <a:extLst>
                  <a:ext uri="{FF2B5EF4-FFF2-40B4-BE49-F238E27FC236}">
                    <a16:creationId xmlns:a16="http://schemas.microsoft.com/office/drawing/2014/main" id="{DFB6CA69-05AB-4BD6-A38C-F6C8D30F7EA5}"/>
                  </a:ext>
                </a:extLst>
              </p:cNvPr>
              <p:cNvSpPr>
                <a:spLocks/>
              </p:cNvSpPr>
              <p:nvPr/>
            </p:nvSpPr>
            <p:spPr bwMode="auto">
              <a:xfrm>
                <a:off x="6783" y="3061"/>
                <a:ext cx="14" cy="114"/>
              </a:xfrm>
              <a:custGeom>
                <a:avLst/>
                <a:gdLst>
                  <a:gd name="T0" fmla="*/ 0 w 6"/>
                  <a:gd name="T1" fmla="*/ 47 h 48"/>
                  <a:gd name="T2" fmla="*/ 4 w 6"/>
                  <a:gd name="T3" fmla="*/ 24 h 48"/>
                  <a:gd name="T4" fmla="*/ 0 w 6"/>
                  <a:gd name="T5" fmla="*/ 1 h 48"/>
                  <a:gd name="T6" fmla="*/ 6 w 6"/>
                  <a:gd name="T7" fmla="*/ 24 h 48"/>
                  <a:gd name="T8" fmla="*/ 0 w 6"/>
                  <a:gd name="T9" fmla="*/ 47 h 48"/>
                </a:gdLst>
                <a:ahLst/>
                <a:cxnLst>
                  <a:cxn ang="0">
                    <a:pos x="T0" y="T1"/>
                  </a:cxn>
                  <a:cxn ang="0">
                    <a:pos x="T2" y="T3"/>
                  </a:cxn>
                  <a:cxn ang="0">
                    <a:pos x="T4" y="T5"/>
                  </a:cxn>
                  <a:cxn ang="0">
                    <a:pos x="T6" y="T7"/>
                  </a:cxn>
                  <a:cxn ang="0">
                    <a:pos x="T8" y="T9"/>
                  </a:cxn>
                </a:cxnLst>
                <a:rect l="0" t="0" r="r" b="b"/>
                <a:pathLst>
                  <a:path w="6" h="48">
                    <a:moveTo>
                      <a:pt x="0" y="47"/>
                    </a:moveTo>
                    <a:cubicBezTo>
                      <a:pt x="0" y="47"/>
                      <a:pt x="4" y="37"/>
                      <a:pt x="4" y="24"/>
                    </a:cubicBezTo>
                    <a:cubicBezTo>
                      <a:pt x="4" y="11"/>
                      <a:pt x="0" y="1"/>
                      <a:pt x="0" y="1"/>
                    </a:cubicBezTo>
                    <a:cubicBezTo>
                      <a:pt x="1" y="0"/>
                      <a:pt x="6" y="10"/>
                      <a:pt x="6" y="24"/>
                    </a:cubicBezTo>
                    <a:cubicBezTo>
                      <a:pt x="6" y="38"/>
                      <a:pt x="1" y="48"/>
                      <a:pt x="0" y="47"/>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72">
                <a:extLst>
                  <a:ext uri="{FF2B5EF4-FFF2-40B4-BE49-F238E27FC236}">
                    <a16:creationId xmlns:a16="http://schemas.microsoft.com/office/drawing/2014/main" id="{87F882FB-06D1-428A-8BC8-B27FA4449105}"/>
                  </a:ext>
                </a:extLst>
              </p:cNvPr>
              <p:cNvSpPr>
                <a:spLocks/>
              </p:cNvSpPr>
              <p:nvPr/>
            </p:nvSpPr>
            <p:spPr bwMode="auto">
              <a:xfrm>
                <a:off x="6757" y="3064"/>
                <a:ext cx="9" cy="109"/>
              </a:xfrm>
              <a:custGeom>
                <a:avLst/>
                <a:gdLst>
                  <a:gd name="T0" fmla="*/ 1 w 4"/>
                  <a:gd name="T1" fmla="*/ 46 h 46"/>
                  <a:gd name="T2" fmla="*/ 2 w 4"/>
                  <a:gd name="T3" fmla="*/ 23 h 46"/>
                  <a:gd name="T4" fmla="*/ 1 w 4"/>
                  <a:gd name="T5" fmla="*/ 0 h 46"/>
                  <a:gd name="T6" fmla="*/ 4 w 4"/>
                  <a:gd name="T7" fmla="*/ 23 h 46"/>
                  <a:gd name="T8" fmla="*/ 1 w 4"/>
                  <a:gd name="T9" fmla="*/ 46 h 46"/>
                </a:gdLst>
                <a:ahLst/>
                <a:cxnLst>
                  <a:cxn ang="0">
                    <a:pos x="T0" y="T1"/>
                  </a:cxn>
                  <a:cxn ang="0">
                    <a:pos x="T2" y="T3"/>
                  </a:cxn>
                  <a:cxn ang="0">
                    <a:pos x="T4" y="T5"/>
                  </a:cxn>
                  <a:cxn ang="0">
                    <a:pos x="T6" y="T7"/>
                  </a:cxn>
                  <a:cxn ang="0">
                    <a:pos x="T8" y="T9"/>
                  </a:cxn>
                </a:cxnLst>
                <a:rect l="0" t="0" r="r" b="b"/>
                <a:pathLst>
                  <a:path w="4" h="46">
                    <a:moveTo>
                      <a:pt x="1" y="46"/>
                    </a:moveTo>
                    <a:cubicBezTo>
                      <a:pt x="0" y="46"/>
                      <a:pt x="2" y="36"/>
                      <a:pt x="2" y="23"/>
                    </a:cubicBezTo>
                    <a:cubicBezTo>
                      <a:pt x="2" y="11"/>
                      <a:pt x="0" y="1"/>
                      <a:pt x="1" y="0"/>
                    </a:cubicBezTo>
                    <a:cubicBezTo>
                      <a:pt x="1" y="0"/>
                      <a:pt x="4" y="10"/>
                      <a:pt x="4" y="23"/>
                    </a:cubicBezTo>
                    <a:cubicBezTo>
                      <a:pt x="4" y="36"/>
                      <a:pt x="1" y="46"/>
                      <a:pt x="1" y="4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73">
                <a:extLst>
                  <a:ext uri="{FF2B5EF4-FFF2-40B4-BE49-F238E27FC236}">
                    <a16:creationId xmlns:a16="http://schemas.microsoft.com/office/drawing/2014/main" id="{4CC03A12-C125-4D73-A4AD-EA3B1D0AF844}"/>
                  </a:ext>
                </a:extLst>
              </p:cNvPr>
              <p:cNvSpPr>
                <a:spLocks/>
              </p:cNvSpPr>
              <p:nvPr/>
            </p:nvSpPr>
            <p:spPr bwMode="auto">
              <a:xfrm>
                <a:off x="6078" y="563"/>
                <a:ext cx="111" cy="542"/>
              </a:xfrm>
              <a:custGeom>
                <a:avLst/>
                <a:gdLst>
                  <a:gd name="T0" fmla="*/ 111 w 111"/>
                  <a:gd name="T1" fmla="*/ 539 h 542"/>
                  <a:gd name="T2" fmla="*/ 2 w 111"/>
                  <a:gd name="T3" fmla="*/ 542 h 542"/>
                  <a:gd name="T4" fmla="*/ 0 w 111"/>
                  <a:gd name="T5" fmla="*/ 0 h 542"/>
                  <a:gd name="T6" fmla="*/ 107 w 111"/>
                  <a:gd name="T7" fmla="*/ 0 h 542"/>
                  <a:gd name="T8" fmla="*/ 111 w 111"/>
                  <a:gd name="T9" fmla="*/ 539 h 542"/>
                </a:gdLst>
                <a:ahLst/>
                <a:cxnLst>
                  <a:cxn ang="0">
                    <a:pos x="T0" y="T1"/>
                  </a:cxn>
                  <a:cxn ang="0">
                    <a:pos x="T2" y="T3"/>
                  </a:cxn>
                  <a:cxn ang="0">
                    <a:pos x="T4" y="T5"/>
                  </a:cxn>
                  <a:cxn ang="0">
                    <a:pos x="T6" y="T7"/>
                  </a:cxn>
                  <a:cxn ang="0">
                    <a:pos x="T8" y="T9"/>
                  </a:cxn>
                </a:cxnLst>
                <a:rect l="0" t="0" r="r" b="b"/>
                <a:pathLst>
                  <a:path w="111" h="542">
                    <a:moveTo>
                      <a:pt x="111" y="539"/>
                    </a:moveTo>
                    <a:lnTo>
                      <a:pt x="2" y="542"/>
                    </a:lnTo>
                    <a:lnTo>
                      <a:pt x="0" y="0"/>
                    </a:lnTo>
                    <a:lnTo>
                      <a:pt x="107" y="0"/>
                    </a:lnTo>
                    <a:lnTo>
                      <a:pt x="111" y="5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74">
                <a:extLst>
                  <a:ext uri="{FF2B5EF4-FFF2-40B4-BE49-F238E27FC236}">
                    <a16:creationId xmlns:a16="http://schemas.microsoft.com/office/drawing/2014/main" id="{81A0D088-E7F6-450B-92E4-850D096F5E5C}"/>
                  </a:ext>
                </a:extLst>
              </p:cNvPr>
              <p:cNvSpPr>
                <a:spLocks/>
              </p:cNvSpPr>
              <p:nvPr/>
            </p:nvSpPr>
            <p:spPr bwMode="auto">
              <a:xfrm>
                <a:off x="5138" y="566"/>
                <a:ext cx="283" cy="299"/>
              </a:xfrm>
              <a:custGeom>
                <a:avLst/>
                <a:gdLst>
                  <a:gd name="T0" fmla="*/ 283 w 283"/>
                  <a:gd name="T1" fmla="*/ 296 h 299"/>
                  <a:gd name="T2" fmla="*/ 3 w 283"/>
                  <a:gd name="T3" fmla="*/ 299 h 299"/>
                  <a:gd name="T4" fmla="*/ 0 w 283"/>
                  <a:gd name="T5" fmla="*/ 0 h 299"/>
                  <a:gd name="T6" fmla="*/ 280 w 283"/>
                  <a:gd name="T7" fmla="*/ 0 h 299"/>
                  <a:gd name="T8" fmla="*/ 283 w 283"/>
                  <a:gd name="T9" fmla="*/ 296 h 299"/>
                </a:gdLst>
                <a:ahLst/>
                <a:cxnLst>
                  <a:cxn ang="0">
                    <a:pos x="T0" y="T1"/>
                  </a:cxn>
                  <a:cxn ang="0">
                    <a:pos x="T2" y="T3"/>
                  </a:cxn>
                  <a:cxn ang="0">
                    <a:pos x="T4" y="T5"/>
                  </a:cxn>
                  <a:cxn ang="0">
                    <a:pos x="T6" y="T7"/>
                  </a:cxn>
                  <a:cxn ang="0">
                    <a:pos x="T8" y="T9"/>
                  </a:cxn>
                </a:cxnLst>
                <a:rect l="0" t="0" r="r" b="b"/>
                <a:pathLst>
                  <a:path w="283" h="299">
                    <a:moveTo>
                      <a:pt x="283" y="296"/>
                    </a:moveTo>
                    <a:lnTo>
                      <a:pt x="3" y="299"/>
                    </a:lnTo>
                    <a:lnTo>
                      <a:pt x="0" y="0"/>
                    </a:lnTo>
                    <a:lnTo>
                      <a:pt x="280" y="0"/>
                    </a:lnTo>
                    <a:lnTo>
                      <a:pt x="283" y="29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75">
                <a:extLst>
                  <a:ext uri="{FF2B5EF4-FFF2-40B4-BE49-F238E27FC236}">
                    <a16:creationId xmlns:a16="http://schemas.microsoft.com/office/drawing/2014/main" id="{509439AF-198B-4863-8150-CB3BA7843F7D}"/>
                  </a:ext>
                </a:extLst>
              </p:cNvPr>
              <p:cNvSpPr>
                <a:spLocks/>
              </p:cNvSpPr>
              <p:nvPr/>
            </p:nvSpPr>
            <p:spPr bwMode="auto">
              <a:xfrm>
                <a:off x="5418" y="563"/>
                <a:ext cx="283" cy="299"/>
              </a:xfrm>
              <a:custGeom>
                <a:avLst/>
                <a:gdLst>
                  <a:gd name="T0" fmla="*/ 283 w 283"/>
                  <a:gd name="T1" fmla="*/ 299 h 299"/>
                  <a:gd name="T2" fmla="*/ 3 w 283"/>
                  <a:gd name="T3" fmla="*/ 299 h 299"/>
                  <a:gd name="T4" fmla="*/ 0 w 283"/>
                  <a:gd name="T5" fmla="*/ 3 h 299"/>
                  <a:gd name="T6" fmla="*/ 280 w 283"/>
                  <a:gd name="T7" fmla="*/ 0 h 299"/>
                  <a:gd name="T8" fmla="*/ 283 w 283"/>
                  <a:gd name="T9" fmla="*/ 299 h 299"/>
                </a:gdLst>
                <a:ahLst/>
                <a:cxnLst>
                  <a:cxn ang="0">
                    <a:pos x="T0" y="T1"/>
                  </a:cxn>
                  <a:cxn ang="0">
                    <a:pos x="T2" y="T3"/>
                  </a:cxn>
                  <a:cxn ang="0">
                    <a:pos x="T4" y="T5"/>
                  </a:cxn>
                  <a:cxn ang="0">
                    <a:pos x="T6" y="T7"/>
                  </a:cxn>
                  <a:cxn ang="0">
                    <a:pos x="T8" y="T9"/>
                  </a:cxn>
                </a:cxnLst>
                <a:rect l="0" t="0" r="r" b="b"/>
                <a:pathLst>
                  <a:path w="283" h="299">
                    <a:moveTo>
                      <a:pt x="283" y="299"/>
                    </a:moveTo>
                    <a:lnTo>
                      <a:pt x="3" y="299"/>
                    </a:lnTo>
                    <a:lnTo>
                      <a:pt x="0" y="3"/>
                    </a:lnTo>
                    <a:lnTo>
                      <a:pt x="280" y="0"/>
                    </a:lnTo>
                    <a:lnTo>
                      <a:pt x="283" y="299"/>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76">
                <a:extLst>
                  <a:ext uri="{FF2B5EF4-FFF2-40B4-BE49-F238E27FC236}">
                    <a16:creationId xmlns:a16="http://schemas.microsoft.com/office/drawing/2014/main" id="{9BC0C6C1-9506-4A5B-84C5-514E9DAA7937}"/>
                  </a:ext>
                </a:extLst>
              </p:cNvPr>
              <p:cNvSpPr>
                <a:spLocks/>
              </p:cNvSpPr>
              <p:nvPr/>
            </p:nvSpPr>
            <p:spPr bwMode="auto">
              <a:xfrm>
                <a:off x="5136" y="639"/>
                <a:ext cx="567" cy="12"/>
              </a:xfrm>
              <a:custGeom>
                <a:avLst/>
                <a:gdLst>
                  <a:gd name="T0" fmla="*/ 1 w 239"/>
                  <a:gd name="T1" fmla="*/ 4 h 5"/>
                  <a:gd name="T2" fmla="*/ 237 w 239"/>
                  <a:gd name="T3" fmla="*/ 3 h 5"/>
                  <a:gd name="T4" fmla="*/ 237 w 239"/>
                  <a:gd name="T5" fmla="*/ 0 h 5"/>
                  <a:gd name="T6" fmla="*/ 1 w 239"/>
                  <a:gd name="T7" fmla="*/ 2 h 5"/>
                  <a:gd name="T8" fmla="*/ 1 w 239"/>
                  <a:gd name="T9" fmla="*/ 4 h 5"/>
                </a:gdLst>
                <a:ahLst/>
                <a:cxnLst>
                  <a:cxn ang="0">
                    <a:pos x="T0" y="T1"/>
                  </a:cxn>
                  <a:cxn ang="0">
                    <a:pos x="T2" y="T3"/>
                  </a:cxn>
                  <a:cxn ang="0">
                    <a:pos x="T4" y="T5"/>
                  </a:cxn>
                  <a:cxn ang="0">
                    <a:pos x="T6" y="T7"/>
                  </a:cxn>
                  <a:cxn ang="0">
                    <a:pos x="T8" y="T9"/>
                  </a:cxn>
                </a:cxnLst>
                <a:rect l="0" t="0" r="r" b="b"/>
                <a:pathLst>
                  <a:path w="239" h="5">
                    <a:moveTo>
                      <a:pt x="1" y="4"/>
                    </a:moveTo>
                    <a:cubicBezTo>
                      <a:pt x="80" y="5"/>
                      <a:pt x="159" y="4"/>
                      <a:pt x="237" y="3"/>
                    </a:cubicBezTo>
                    <a:cubicBezTo>
                      <a:pt x="239" y="3"/>
                      <a:pt x="239" y="0"/>
                      <a:pt x="237" y="0"/>
                    </a:cubicBezTo>
                    <a:cubicBezTo>
                      <a:pt x="159" y="0"/>
                      <a:pt x="80" y="0"/>
                      <a:pt x="1" y="2"/>
                    </a:cubicBezTo>
                    <a:cubicBezTo>
                      <a:pt x="0" y="2"/>
                      <a:pt x="0" y="4"/>
                      <a:pt x="1" y="4"/>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77">
                <a:extLst>
                  <a:ext uri="{FF2B5EF4-FFF2-40B4-BE49-F238E27FC236}">
                    <a16:creationId xmlns:a16="http://schemas.microsoft.com/office/drawing/2014/main" id="{E4002B3D-963D-4E3B-AD40-CB82751AC24D}"/>
                  </a:ext>
                </a:extLst>
              </p:cNvPr>
              <p:cNvSpPr>
                <a:spLocks/>
              </p:cNvSpPr>
              <p:nvPr/>
            </p:nvSpPr>
            <p:spPr bwMode="auto">
              <a:xfrm>
                <a:off x="4963" y="858"/>
                <a:ext cx="512" cy="247"/>
              </a:xfrm>
              <a:custGeom>
                <a:avLst/>
                <a:gdLst>
                  <a:gd name="T0" fmla="*/ 512 w 512"/>
                  <a:gd name="T1" fmla="*/ 242 h 247"/>
                  <a:gd name="T2" fmla="*/ 2 w 512"/>
                  <a:gd name="T3" fmla="*/ 247 h 247"/>
                  <a:gd name="T4" fmla="*/ 0 w 512"/>
                  <a:gd name="T5" fmla="*/ 2 h 247"/>
                  <a:gd name="T6" fmla="*/ 510 w 512"/>
                  <a:gd name="T7" fmla="*/ 0 h 247"/>
                  <a:gd name="T8" fmla="*/ 512 w 512"/>
                  <a:gd name="T9" fmla="*/ 242 h 247"/>
                </a:gdLst>
                <a:ahLst/>
                <a:cxnLst>
                  <a:cxn ang="0">
                    <a:pos x="T0" y="T1"/>
                  </a:cxn>
                  <a:cxn ang="0">
                    <a:pos x="T2" y="T3"/>
                  </a:cxn>
                  <a:cxn ang="0">
                    <a:pos x="T4" y="T5"/>
                  </a:cxn>
                  <a:cxn ang="0">
                    <a:pos x="T6" y="T7"/>
                  </a:cxn>
                  <a:cxn ang="0">
                    <a:pos x="T8" y="T9"/>
                  </a:cxn>
                </a:cxnLst>
                <a:rect l="0" t="0" r="r" b="b"/>
                <a:pathLst>
                  <a:path w="512" h="247">
                    <a:moveTo>
                      <a:pt x="512" y="242"/>
                    </a:moveTo>
                    <a:lnTo>
                      <a:pt x="2" y="247"/>
                    </a:lnTo>
                    <a:lnTo>
                      <a:pt x="0" y="2"/>
                    </a:lnTo>
                    <a:lnTo>
                      <a:pt x="510" y="0"/>
                    </a:lnTo>
                    <a:lnTo>
                      <a:pt x="512" y="242"/>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78">
                <a:extLst>
                  <a:ext uri="{FF2B5EF4-FFF2-40B4-BE49-F238E27FC236}">
                    <a16:creationId xmlns:a16="http://schemas.microsoft.com/office/drawing/2014/main" id="{042EF99D-3B3A-4F01-846F-5FDBB78E2BA9}"/>
                  </a:ext>
                </a:extLst>
              </p:cNvPr>
              <p:cNvSpPr>
                <a:spLocks/>
              </p:cNvSpPr>
              <p:nvPr/>
            </p:nvSpPr>
            <p:spPr bwMode="auto">
              <a:xfrm>
                <a:off x="5470" y="855"/>
                <a:ext cx="513" cy="245"/>
              </a:xfrm>
              <a:custGeom>
                <a:avLst/>
                <a:gdLst>
                  <a:gd name="T0" fmla="*/ 513 w 513"/>
                  <a:gd name="T1" fmla="*/ 243 h 245"/>
                  <a:gd name="T2" fmla="*/ 3 w 513"/>
                  <a:gd name="T3" fmla="*/ 245 h 245"/>
                  <a:gd name="T4" fmla="*/ 0 w 513"/>
                  <a:gd name="T5" fmla="*/ 3 h 245"/>
                  <a:gd name="T6" fmla="*/ 511 w 513"/>
                  <a:gd name="T7" fmla="*/ 0 h 245"/>
                  <a:gd name="T8" fmla="*/ 513 w 513"/>
                  <a:gd name="T9" fmla="*/ 243 h 245"/>
                </a:gdLst>
                <a:ahLst/>
                <a:cxnLst>
                  <a:cxn ang="0">
                    <a:pos x="T0" y="T1"/>
                  </a:cxn>
                  <a:cxn ang="0">
                    <a:pos x="T2" y="T3"/>
                  </a:cxn>
                  <a:cxn ang="0">
                    <a:pos x="T4" y="T5"/>
                  </a:cxn>
                  <a:cxn ang="0">
                    <a:pos x="T6" y="T7"/>
                  </a:cxn>
                  <a:cxn ang="0">
                    <a:pos x="T8" y="T9"/>
                  </a:cxn>
                </a:cxnLst>
                <a:rect l="0" t="0" r="r" b="b"/>
                <a:pathLst>
                  <a:path w="513" h="245">
                    <a:moveTo>
                      <a:pt x="513" y="243"/>
                    </a:moveTo>
                    <a:lnTo>
                      <a:pt x="3" y="245"/>
                    </a:lnTo>
                    <a:lnTo>
                      <a:pt x="0" y="3"/>
                    </a:lnTo>
                    <a:lnTo>
                      <a:pt x="511" y="0"/>
                    </a:lnTo>
                    <a:lnTo>
                      <a:pt x="513" y="243"/>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79">
                <a:extLst>
                  <a:ext uri="{FF2B5EF4-FFF2-40B4-BE49-F238E27FC236}">
                    <a16:creationId xmlns:a16="http://schemas.microsoft.com/office/drawing/2014/main" id="{24B58984-CB72-4160-B65E-29B94084385A}"/>
                  </a:ext>
                </a:extLst>
              </p:cNvPr>
              <p:cNvSpPr>
                <a:spLocks/>
              </p:cNvSpPr>
              <p:nvPr/>
            </p:nvSpPr>
            <p:spPr bwMode="auto">
              <a:xfrm>
                <a:off x="4960" y="915"/>
                <a:ext cx="1025" cy="16"/>
              </a:xfrm>
              <a:custGeom>
                <a:avLst/>
                <a:gdLst>
                  <a:gd name="T0" fmla="*/ 2 w 432"/>
                  <a:gd name="T1" fmla="*/ 6 h 7"/>
                  <a:gd name="T2" fmla="*/ 430 w 432"/>
                  <a:gd name="T3" fmla="*/ 4 h 7"/>
                  <a:gd name="T4" fmla="*/ 430 w 432"/>
                  <a:gd name="T5" fmla="*/ 1 h 7"/>
                  <a:gd name="T6" fmla="*/ 2 w 432"/>
                  <a:gd name="T7" fmla="*/ 4 h 7"/>
                  <a:gd name="T8" fmla="*/ 2 w 432"/>
                  <a:gd name="T9" fmla="*/ 6 h 7"/>
                </a:gdLst>
                <a:ahLst/>
                <a:cxnLst>
                  <a:cxn ang="0">
                    <a:pos x="T0" y="T1"/>
                  </a:cxn>
                  <a:cxn ang="0">
                    <a:pos x="T2" y="T3"/>
                  </a:cxn>
                  <a:cxn ang="0">
                    <a:pos x="T4" y="T5"/>
                  </a:cxn>
                  <a:cxn ang="0">
                    <a:pos x="T6" y="T7"/>
                  </a:cxn>
                  <a:cxn ang="0">
                    <a:pos x="T8" y="T9"/>
                  </a:cxn>
                </a:cxnLst>
                <a:rect l="0" t="0" r="r" b="b"/>
                <a:pathLst>
                  <a:path w="432" h="7">
                    <a:moveTo>
                      <a:pt x="2" y="6"/>
                    </a:moveTo>
                    <a:cubicBezTo>
                      <a:pt x="144" y="7"/>
                      <a:pt x="288" y="6"/>
                      <a:pt x="430" y="4"/>
                    </a:cubicBezTo>
                    <a:cubicBezTo>
                      <a:pt x="432" y="4"/>
                      <a:pt x="432" y="1"/>
                      <a:pt x="430" y="1"/>
                    </a:cubicBezTo>
                    <a:cubicBezTo>
                      <a:pt x="288" y="0"/>
                      <a:pt x="144" y="0"/>
                      <a:pt x="2" y="4"/>
                    </a:cubicBezTo>
                    <a:cubicBezTo>
                      <a:pt x="0" y="4"/>
                      <a:pt x="0" y="6"/>
                      <a:pt x="2" y="6"/>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80">
                <a:extLst>
                  <a:ext uri="{FF2B5EF4-FFF2-40B4-BE49-F238E27FC236}">
                    <a16:creationId xmlns:a16="http://schemas.microsoft.com/office/drawing/2014/main" id="{F72E327B-32C4-4CF1-8A98-688AC45C0C95}"/>
                  </a:ext>
                </a:extLst>
              </p:cNvPr>
              <p:cNvSpPr>
                <a:spLocks noChangeArrowheads="1"/>
              </p:cNvSpPr>
              <p:nvPr/>
            </p:nvSpPr>
            <p:spPr bwMode="auto">
              <a:xfrm>
                <a:off x="4773" y="1105"/>
                <a:ext cx="1977" cy="8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81">
                <a:extLst>
                  <a:ext uri="{FF2B5EF4-FFF2-40B4-BE49-F238E27FC236}">
                    <a16:creationId xmlns:a16="http://schemas.microsoft.com/office/drawing/2014/main" id="{AEAE2209-A95D-43CF-87C8-A7C776F1F0AA}"/>
                  </a:ext>
                </a:extLst>
              </p:cNvPr>
              <p:cNvSpPr>
                <a:spLocks noChangeArrowheads="1"/>
              </p:cNvSpPr>
              <p:nvPr/>
            </p:nvSpPr>
            <p:spPr bwMode="auto">
              <a:xfrm>
                <a:off x="5098" y="1145"/>
                <a:ext cx="78" cy="297"/>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82">
                <a:extLst>
                  <a:ext uri="{FF2B5EF4-FFF2-40B4-BE49-F238E27FC236}">
                    <a16:creationId xmlns:a16="http://schemas.microsoft.com/office/drawing/2014/main" id="{BD4DEA63-7D47-4B59-8935-3F78E8F47882}"/>
                  </a:ext>
                </a:extLst>
              </p:cNvPr>
              <p:cNvSpPr>
                <a:spLocks noChangeArrowheads="1"/>
              </p:cNvSpPr>
              <p:nvPr/>
            </p:nvSpPr>
            <p:spPr bwMode="auto">
              <a:xfrm>
                <a:off x="6294" y="1145"/>
                <a:ext cx="81" cy="297"/>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83">
                <a:extLst>
                  <a:ext uri="{FF2B5EF4-FFF2-40B4-BE49-F238E27FC236}">
                    <a16:creationId xmlns:a16="http://schemas.microsoft.com/office/drawing/2014/main" id="{73C28348-5FBE-472A-8D00-9A5807DF0A42}"/>
                  </a:ext>
                </a:extLst>
              </p:cNvPr>
              <p:cNvSpPr>
                <a:spLocks/>
              </p:cNvSpPr>
              <p:nvPr/>
            </p:nvSpPr>
            <p:spPr bwMode="auto">
              <a:xfrm>
                <a:off x="6182" y="361"/>
                <a:ext cx="114" cy="744"/>
              </a:xfrm>
              <a:custGeom>
                <a:avLst/>
                <a:gdLst>
                  <a:gd name="T0" fmla="*/ 114 w 114"/>
                  <a:gd name="T1" fmla="*/ 744 h 744"/>
                  <a:gd name="T2" fmla="*/ 5 w 114"/>
                  <a:gd name="T3" fmla="*/ 744 h 744"/>
                  <a:gd name="T4" fmla="*/ 0 w 114"/>
                  <a:gd name="T5" fmla="*/ 3 h 744"/>
                  <a:gd name="T6" fmla="*/ 110 w 114"/>
                  <a:gd name="T7" fmla="*/ 0 h 744"/>
                  <a:gd name="T8" fmla="*/ 114 w 114"/>
                  <a:gd name="T9" fmla="*/ 744 h 744"/>
                </a:gdLst>
                <a:ahLst/>
                <a:cxnLst>
                  <a:cxn ang="0">
                    <a:pos x="T0" y="T1"/>
                  </a:cxn>
                  <a:cxn ang="0">
                    <a:pos x="T2" y="T3"/>
                  </a:cxn>
                  <a:cxn ang="0">
                    <a:pos x="T4" y="T5"/>
                  </a:cxn>
                  <a:cxn ang="0">
                    <a:pos x="T6" y="T7"/>
                  </a:cxn>
                  <a:cxn ang="0">
                    <a:pos x="T8" y="T9"/>
                  </a:cxn>
                </a:cxnLst>
                <a:rect l="0" t="0" r="r" b="b"/>
                <a:pathLst>
                  <a:path w="114" h="744">
                    <a:moveTo>
                      <a:pt x="114" y="744"/>
                    </a:moveTo>
                    <a:lnTo>
                      <a:pt x="5" y="744"/>
                    </a:lnTo>
                    <a:lnTo>
                      <a:pt x="0" y="3"/>
                    </a:lnTo>
                    <a:lnTo>
                      <a:pt x="110" y="0"/>
                    </a:lnTo>
                    <a:lnTo>
                      <a:pt x="114" y="744"/>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84">
                <a:extLst>
                  <a:ext uri="{FF2B5EF4-FFF2-40B4-BE49-F238E27FC236}">
                    <a16:creationId xmlns:a16="http://schemas.microsoft.com/office/drawing/2014/main" id="{CA437A7E-1D97-47F0-B283-55CA9C4C330B}"/>
                  </a:ext>
                </a:extLst>
              </p:cNvPr>
              <p:cNvSpPr>
                <a:spLocks/>
              </p:cNvSpPr>
              <p:nvPr/>
            </p:nvSpPr>
            <p:spPr bwMode="auto">
              <a:xfrm>
                <a:off x="6292" y="502"/>
                <a:ext cx="173" cy="600"/>
              </a:xfrm>
              <a:custGeom>
                <a:avLst/>
                <a:gdLst>
                  <a:gd name="T0" fmla="*/ 173 w 173"/>
                  <a:gd name="T1" fmla="*/ 600 h 600"/>
                  <a:gd name="T2" fmla="*/ 4 w 173"/>
                  <a:gd name="T3" fmla="*/ 600 h 600"/>
                  <a:gd name="T4" fmla="*/ 0 w 173"/>
                  <a:gd name="T5" fmla="*/ 0 h 600"/>
                  <a:gd name="T6" fmla="*/ 168 w 173"/>
                  <a:gd name="T7" fmla="*/ 0 h 600"/>
                  <a:gd name="T8" fmla="*/ 173 w 173"/>
                  <a:gd name="T9" fmla="*/ 600 h 600"/>
                </a:gdLst>
                <a:ahLst/>
                <a:cxnLst>
                  <a:cxn ang="0">
                    <a:pos x="T0" y="T1"/>
                  </a:cxn>
                  <a:cxn ang="0">
                    <a:pos x="T2" y="T3"/>
                  </a:cxn>
                  <a:cxn ang="0">
                    <a:pos x="T4" y="T5"/>
                  </a:cxn>
                  <a:cxn ang="0">
                    <a:pos x="T6" y="T7"/>
                  </a:cxn>
                  <a:cxn ang="0">
                    <a:pos x="T8" y="T9"/>
                  </a:cxn>
                </a:cxnLst>
                <a:rect l="0" t="0" r="r" b="b"/>
                <a:pathLst>
                  <a:path w="173" h="600">
                    <a:moveTo>
                      <a:pt x="173" y="600"/>
                    </a:moveTo>
                    <a:lnTo>
                      <a:pt x="4" y="600"/>
                    </a:lnTo>
                    <a:lnTo>
                      <a:pt x="0" y="0"/>
                    </a:lnTo>
                    <a:lnTo>
                      <a:pt x="168" y="0"/>
                    </a:lnTo>
                    <a:lnTo>
                      <a:pt x="173" y="60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Oval 85">
                <a:extLst>
                  <a:ext uri="{FF2B5EF4-FFF2-40B4-BE49-F238E27FC236}">
                    <a16:creationId xmlns:a16="http://schemas.microsoft.com/office/drawing/2014/main" id="{A57395E4-69B2-463F-A62D-DEB55F47BD22}"/>
                  </a:ext>
                </a:extLst>
              </p:cNvPr>
              <p:cNvSpPr>
                <a:spLocks noChangeArrowheads="1"/>
              </p:cNvSpPr>
              <p:nvPr/>
            </p:nvSpPr>
            <p:spPr bwMode="auto">
              <a:xfrm>
                <a:off x="6292" y="613"/>
                <a:ext cx="168" cy="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86">
                <a:extLst>
                  <a:ext uri="{FF2B5EF4-FFF2-40B4-BE49-F238E27FC236}">
                    <a16:creationId xmlns:a16="http://schemas.microsoft.com/office/drawing/2014/main" id="{A334D8DF-22E8-420F-ACEE-FE05D7DE1282}"/>
                  </a:ext>
                </a:extLst>
              </p:cNvPr>
              <p:cNvSpPr>
                <a:spLocks noChangeArrowheads="1"/>
              </p:cNvSpPr>
              <p:nvPr/>
            </p:nvSpPr>
            <p:spPr bwMode="auto">
              <a:xfrm>
                <a:off x="6292" y="589"/>
                <a:ext cx="168"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Oval 87">
                <a:extLst>
                  <a:ext uri="{FF2B5EF4-FFF2-40B4-BE49-F238E27FC236}">
                    <a16:creationId xmlns:a16="http://schemas.microsoft.com/office/drawing/2014/main" id="{65C18778-FFA8-4E7E-8258-F5B4995597CD}"/>
                  </a:ext>
                </a:extLst>
              </p:cNvPr>
              <p:cNvSpPr>
                <a:spLocks noChangeArrowheads="1"/>
              </p:cNvSpPr>
              <p:nvPr/>
            </p:nvSpPr>
            <p:spPr bwMode="auto">
              <a:xfrm>
                <a:off x="6292" y="1010"/>
                <a:ext cx="168"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Oval 88">
                <a:extLst>
                  <a:ext uri="{FF2B5EF4-FFF2-40B4-BE49-F238E27FC236}">
                    <a16:creationId xmlns:a16="http://schemas.microsoft.com/office/drawing/2014/main" id="{99CE25AE-DF94-4A4A-AAB9-903E28C7F761}"/>
                  </a:ext>
                </a:extLst>
              </p:cNvPr>
              <p:cNvSpPr>
                <a:spLocks noChangeArrowheads="1"/>
              </p:cNvSpPr>
              <p:nvPr/>
            </p:nvSpPr>
            <p:spPr bwMode="auto">
              <a:xfrm>
                <a:off x="6292" y="984"/>
                <a:ext cx="168"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Oval 89">
                <a:extLst>
                  <a:ext uri="{FF2B5EF4-FFF2-40B4-BE49-F238E27FC236}">
                    <a16:creationId xmlns:a16="http://schemas.microsoft.com/office/drawing/2014/main" id="{4646DB63-AC95-4170-B8CE-60B40BF660BF}"/>
                  </a:ext>
                </a:extLst>
              </p:cNvPr>
              <p:cNvSpPr>
                <a:spLocks noChangeArrowheads="1"/>
              </p:cNvSpPr>
              <p:nvPr/>
            </p:nvSpPr>
            <p:spPr bwMode="auto">
              <a:xfrm>
                <a:off x="6375" y="661"/>
                <a:ext cx="7" cy="27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90">
                <a:extLst>
                  <a:ext uri="{FF2B5EF4-FFF2-40B4-BE49-F238E27FC236}">
                    <a16:creationId xmlns:a16="http://schemas.microsoft.com/office/drawing/2014/main" id="{8C2BC836-FCA8-4C3E-8ADA-840A793C9F1F}"/>
                  </a:ext>
                </a:extLst>
              </p:cNvPr>
              <p:cNvSpPr>
                <a:spLocks noChangeArrowheads="1"/>
              </p:cNvSpPr>
              <p:nvPr/>
            </p:nvSpPr>
            <p:spPr bwMode="auto">
              <a:xfrm>
                <a:off x="6462" y="649"/>
                <a:ext cx="183" cy="453"/>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Oval 91">
                <a:extLst>
                  <a:ext uri="{FF2B5EF4-FFF2-40B4-BE49-F238E27FC236}">
                    <a16:creationId xmlns:a16="http://schemas.microsoft.com/office/drawing/2014/main" id="{B1448C82-73AE-4135-AC19-06F1F2C72FC5}"/>
                  </a:ext>
                </a:extLst>
              </p:cNvPr>
              <p:cNvSpPr>
                <a:spLocks noChangeArrowheads="1"/>
              </p:cNvSpPr>
              <p:nvPr/>
            </p:nvSpPr>
            <p:spPr bwMode="auto">
              <a:xfrm>
                <a:off x="6204" y="459"/>
                <a:ext cx="64" cy="6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92">
                <a:extLst>
                  <a:ext uri="{FF2B5EF4-FFF2-40B4-BE49-F238E27FC236}">
                    <a16:creationId xmlns:a16="http://schemas.microsoft.com/office/drawing/2014/main" id="{7E3C39D6-B238-4CB0-84B1-073A74353C71}"/>
                  </a:ext>
                </a:extLst>
              </p:cNvPr>
              <p:cNvSpPr>
                <a:spLocks noChangeArrowheads="1"/>
              </p:cNvSpPr>
              <p:nvPr/>
            </p:nvSpPr>
            <p:spPr bwMode="auto">
              <a:xfrm>
                <a:off x="6225" y="575"/>
                <a:ext cx="21" cy="44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93">
                <a:extLst>
                  <a:ext uri="{FF2B5EF4-FFF2-40B4-BE49-F238E27FC236}">
                    <a16:creationId xmlns:a16="http://schemas.microsoft.com/office/drawing/2014/main" id="{F4941FBE-7AE8-4D6B-A403-56202DFDFE72}"/>
                  </a:ext>
                </a:extLst>
              </p:cNvPr>
              <p:cNvSpPr>
                <a:spLocks/>
              </p:cNvSpPr>
              <p:nvPr/>
            </p:nvSpPr>
            <p:spPr bwMode="auto">
              <a:xfrm>
                <a:off x="2480" y="3783"/>
                <a:ext cx="1367" cy="204"/>
              </a:xfrm>
              <a:custGeom>
                <a:avLst/>
                <a:gdLst>
                  <a:gd name="T0" fmla="*/ 703 w 1367"/>
                  <a:gd name="T1" fmla="*/ 0 h 204"/>
                  <a:gd name="T2" fmla="*/ 703 w 1367"/>
                  <a:gd name="T3" fmla="*/ 0 h 204"/>
                  <a:gd name="T4" fmla="*/ 0 w 1367"/>
                  <a:gd name="T5" fmla="*/ 157 h 204"/>
                  <a:gd name="T6" fmla="*/ 781 w 1367"/>
                  <a:gd name="T7" fmla="*/ 204 h 204"/>
                  <a:gd name="T8" fmla="*/ 1367 w 1367"/>
                  <a:gd name="T9" fmla="*/ 31 h 204"/>
                  <a:gd name="T10" fmla="*/ 1308 w 1367"/>
                  <a:gd name="T11" fmla="*/ 31 h 204"/>
                  <a:gd name="T12" fmla="*/ 703 w 1367"/>
                  <a:gd name="T13" fmla="*/ 0 h 204"/>
                </a:gdLst>
                <a:ahLst/>
                <a:cxnLst>
                  <a:cxn ang="0">
                    <a:pos x="T0" y="T1"/>
                  </a:cxn>
                  <a:cxn ang="0">
                    <a:pos x="T2" y="T3"/>
                  </a:cxn>
                  <a:cxn ang="0">
                    <a:pos x="T4" y="T5"/>
                  </a:cxn>
                  <a:cxn ang="0">
                    <a:pos x="T6" y="T7"/>
                  </a:cxn>
                  <a:cxn ang="0">
                    <a:pos x="T8" y="T9"/>
                  </a:cxn>
                  <a:cxn ang="0">
                    <a:pos x="T10" y="T11"/>
                  </a:cxn>
                  <a:cxn ang="0">
                    <a:pos x="T12" y="T13"/>
                  </a:cxn>
                </a:cxnLst>
                <a:rect l="0" t="0" r="r" b="b"/>
                <a:pathLst>
                  <a:path w="1367" h="204">
                    <a:moveTo>
                      <a:pt x="703" y="0"/>
                    </a:moveTo>
                    <a:lnTo>
                      <a:pt x="703" y="0"/>
                    </a:lnTo>
                    <a:lnTo>
                      <a:pt x="0" y="157"/>
                    </a:lnTo>
                    <a:lnTo>
                      <a:pt x="781" y="204"/>
                    </a:lnTo>
                    <a:lnTo>
                      <a:pt x="1367" y="31"/>
                    </a:lnTo>
                    <a:lnTo>
                      <a:pt x="1308" y="31"/>
                    </a:lnTo>
                    <a:lnTo>
                      <a:pt x="70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94">
                <a:extLst>
                  <a:ext uri="{FF2B5EF4-FFF2-40B4-BE49-F238E27FC236}">
                    <a16:creationId xmlns:a16="http://schemas.microsoft.com/office/drawing/2014/main" id="{145AA9C9-BF86-433E-90E0-537BA4196620}"/>
                  </a:ext>
                </a:extLst>
              </p:cNvPr>
              <p:cNvSpPr>
                <a:spLocks/>
              </p:cNvSpPr>
              <p:nvPr/>
            </p:nvSpPr>
            <p:spPr bwMode="auto">
              <a:xfrm>
                <a:off x="2535" y="3745"/>
                <a:ext cx="1246" cy="207"/>
              </a:xfrm>
              <a:custGeom>
                <a:avLst/>
                <a:gdLst>
                  <a:gd name="T0" fmla="*/ 640 w 1246"/>
                  <a:gd name="T1" fmla="*/ 0 h 207"/>
                  <a:gd name="T2" fmla="*/ 0 w 1246"/>
                  <a:gd name="T3" fmla="*/ 154 h 207"/>
                  <a:gd name="T4" fmla="*/ 0 w 1246"/>
                  <a:gd name="T5" fmla="*/ 185 h 207"/>
                  <a:gd name="T6" fmla="*/ 769 w 1246"/>
                  <a:gd name="T7" fmla="*/ 207 h 207"/>
                  <a:gd name="T8" fmla="*/ 1243 w 1246"/>
                  <a:gd name="T9" fmla="*/ 81 h 207"/>
                  <a:gd name="T10" fmla="*/ 1246 w 1246"/>
                  <a:gd name="T11" fmla="*/ 31 h 207"/>
                  <a:gd name="T12" fmla="*/ 640 w 1246"/>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1246" h="207">
                    <a:moveTo>
                      <a:pt x="640" y="0"/>
                    </a:moveTo>
                    <a:lnTo>
                      <a:pt x="0" y="154"/>
                    </a:lnTo>
                    <a:lnTo>
                      <a:pt x="0" y="185"/>
                    </a:lnTo>
                    <a:lnTo>
                      <a:pt x="769" y="207"/>
                    </a:lnTo>
                    <a:lnTo>
                      <a:pt x="1243" y="81"/>
                    </a:lnTo>
                    <a:lnTo>
                      <a:pt x="1246" y="31"/>
                    </a:lnTo>
                    <a:lnTo>
                      <a:pt x="64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95">
                <a:extLst>
                  <a:ext uri="{FF2B5EF4-FFF2-40B4-BE49-F238E27FC236}">
                    <a16:creationId xmlns:a16="http://schemas.microsoft.com/office/drawing/2014/main" id="{54B6E962-F6CB-496B-B66A-9EF457DE064E}"/>
                  </a:ext>
                </a:extLst>
              </p:cNvPr>
              <p:cNvSpPr>
                <a:spLocks/>
              </p:cNvSpPr>
              <p:nvPr/>
            </p:nvSpPr>
            <p:spPr bwMode="auto">
              <a:xfrm>
                <a:off x="2535" y="3899"/>
                <a:ext cx="769" cy="53"/>
              </a:xfrm>
              <a:custGeom>
                <a:avLst/>
                <a:gdLst>
                  <a:gd name="T0" fmla="*/ 0 w 769"/>
                  <a:gd name="T1" fmla="*/ 31 h 53"/>
                  <a:gd name="T2" fmla="*/ 0 w 769"/>
                  <a:gd name="T3" fmla="*/ 0 h 53"/>
                  <a:gd name="T4" fmla="*/ 759 w 769"/>
                  <a:gd name="T5" fmla="*/ 15 h 53"/>
                  <a:gd name="T6" fmla="*/ 769 w 769"/>
                  <a:gd name="T7" fmla="*/ 53 h 53"/>
                  <a:gd name="T8" fmla="*/ 0 w 769"/>
                  <a:gd name="T9" fmla="*/ 31 h 53"/>
                </a:gdLst>
                <a:ahLst/>
                <a:cxnLst>
                  <a:cxn ang="0">
                    <a:pos x="T0" y="T1"/>
                  </a:cxn>
                  <a:cxn ang="0">
                    <a:pos x="T2" y="T3"/>
                  </a:cxn>
                  <a:cxn ang="0">
                    <a:pos x="T4" y="T5"/>
                  </a:cxn>
                  <a:cxn ang="0">
                    <a:pos x="T6" y="T7"/>
                  </a:cxn>
                  <a:cxn ang="0">
                    <a:pos x="T8" y="T9"/>
                  </a:cxn>
                </a:cxnLst>
                <a:rect l="0" t="0" r="r" b="b"/>
                <a:pathLst>
                  <a:path w="769" h="53">
                    <a:moveTo>
                      <a:pt x="0" y="31"/>
                    </a:moveTo>
                    <a:lnTo>
                      <a:pt x="0" y="0"/>
                    </a:lnTo>
                    <a:lnTo>
                      <a:pt x="759" y="15"/>
                    </a:lnTo>
                    <a:lnTo>
                      <a:pt x="769" y="53"/>
                    </a:lnTo>
                    <a:lnTo>
                      <a:pt x="0" y="31"/>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96">
                <a:extLst>
                  <a:ext uri="{FF2B5EF4-FFF2-40B4-BE49-F238E27FC236}">
                    <a16:creationId xmlns:a16="http://schemas.microsoft.com/office/drawing/2014/main" id="{94B3137A-2842-4FEA-8168-2568458043A5}"/>
                  </a:ext>
                </a:extLst>
              </p:cNvPr>
              <p:cNvSpPr>
                <a:spLocks/>
              </p:cNvSpPr>
              <p:nvPr/>
            </p:nvSpPr>
            <p:spPr bwMode="auto">
              <a:xfrm>
                <a:off x="3294" y="3776"/>
                <a:ext cx="487" cy="176"/>
              </a:xfrm>
              <a:custGeom>
                <a:avLst/>
                <a:gdLst>
                  <a:gd name="T0" fmla="*/ 0 w 487"/>
                  <a:gd name="T1" fmla="*/ 138 h 176"/>
                  <a:gd name="T2" fmla="*/ 487 w 487"/>
                  <a:gd name="T3" fmla="*/ 0 h 176"/>
                  <a:gd name="T4" fmla="*/ 484 w 487"/>
                  <a:gd name="T5" fmla="*/ 50 h 176"/>
                  <a:gd name="T6" fmla="*/ 10 w 487"/>
                  <a:gd name="T7" fmla="*/ 176 h 176"/>
                  <a:gd name="T8" fmla="*/ 0 w 487"/>
                  <a:gd name="T9" fmla="*/ 138 h 176"/>
                </a:gdLst>
                <a:ahLst/>
                <a:cxnLst>
                  <a:cxn ang="0">
                    <a:pos x="T0" y="T1"/>
                  </a:cxn>
                  <a:cxn ang="0">
                    <a:pos x="T2" y="T3"/>
                  </a:cxn>
                  <a:cxn ang="0">
                    <a:pos x="T4" y="T5"/>
                  </a:cxn>
                  <a:cxn ang="0">
                    <a:pos x="T6" y="T7"/>
                  </a:cxn>
                  <a:cxn ang="0">
                    <a:pos x="T8" y="T9"/>
                  </a:cxn>
                </a:cxnLst>
                <a:rect l="0" t="0" r="r" b="b"/>
                <a:pathLst>
                  <a:path w="487" h="176">
                    <a:moveTo>
                      <a:pt x="0" y="138"/>
                    </a:moveTo>
                    <a:lnTo>
                      <a:pt x="487" y="0"/>
                    </a:lnTo>
                    <a:lnTo>
                      <a:pt x="484" y="50"/>
                    </a:lnTo>
                    <a:lnTo>
                      <a:pt x="10" y="176"/>
                    </a:lnTo>
                    <a:lnTo>
                      <a:pt x="0" y="13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97">
                <a:extLst>
                  <a:ext uri="{FF2B5EF4-FFF2-40B4-BE49-F238E27FC236}">
                    <a16:creationId xmlns:a16="http://schemas.microsoft.com/office/drawing/2014/main" id="{27246C35-6411-4D3D-888E-B067D8A2FEF4}"/>
                  </a:ext>
                </a:extLst>
              </p:cNvPr>
              <p:cNvSpPr>
                <a:spLocks/>
              </p:cNvSpPr>
              <p:nvPr/>
            </p:nvSpPr>
            <p:spPr bwMode="auto">
              <a:xfrm>
                <a:off x="2532" y="3745"/>
                <a:ext cx="1251" cy="209"/>
              </a:xfrm>
              <a:custGeom>
                <a:avLst/>
                <a:gdLst>
                  <a:gd name="T0" fmla="*/ 271 w 527"/>
                  <a:gd name="T1" fmla="*/ 0 h 88"/>
                  <a:gd name="T2" fmla="*/ 275 w 527"/>
                  <a:gd name="T3" fmla="*/ 0 h 88"/>
                  <a:gd name="T4" fmla="*/ 289 w 527"/>
                  <a:gd name="T5" fmla="*/ 0 h 88"/>
                  <a:gd name="T6" fmla="*/ 340 w 527"/>
                  <a:gd name="T7" fmla="*/ 3 h 88"/>
                  <a:gd name="T8" fmla="*/ 526 w 527"/>
                  <a:gd name="T9" fmla="*/ 12 h 88"/>
                  <a:gd name="T10" fmla="*/ 527 w 527"/>
                  <a:gd name="T11" fmla="*/ 12 h 88"/>
                  <a:gd name="T12" fmla="*/ 527 w 527"/>
                  <a:gd name="T13" fmla="*/ 13 h 88"/>
                  <a:gd name="T14" fmla="*/ 526 w 527"/>
                  <a:gd name="T15" fmla="*/ 34 h 88"/>
                  <a:gd name="T16" fmla="*/ 526 w 527"/>
                  <a:gd name="T17" fmla="*/ 35 h 88"/>
                  <a:gd name="T18" fmla="*/ 525 w 527"/>
                  <a:gd name="T19" fmla="*/ 35 h 88"/>
                  <a:gd name="T20" fmla="*/ 325 w 527"/>
                  <a:gd name="T21" fmla="*/ 88 h 88"/>
                  <a:gd name="T22" fmla="*/ 325 w 527"/>
                  <a:gd name="T23" fmla="*/ 88 h 88"/>
                  <a:gd name="T24" fmla="*/ 325 w 527"/>
                  <a:gd name="T25" fmla="*/ 88 h 88"/>
                  <a:gd name="T26" fmla="*/ 259 w 527"/>
                  <a:gd name="T27" fmla="*/ 87 h 88"/>
                  <a:gd name="T28" fmla="*/ 1 w 527"/>
                  <a:gd name="T29" fmla="*/ 79 h 88"/>
                  <a:gd name="T30" fmla="*/ 0 w 527"/>
                  <a:gd name="T31" fmla="*/ 79 h 88"/>
                  <a:gd name="T32" fmla="*/ 0 w 527"/>
                  <a:gd name="T33" fmla="*/ 78 h 88"/>
                  <a:gd name="T34" fmla="*/ 0 w 527"/>
                  <a:gd name="T35" fmla="*/ 65 h 88"/>
                  <a:gd name="T36" fmla="*/ 0 w 527"/>
                  <a:gd name="T37" fmla="*/ 64 h 88"/>
                  <a:gd name="T38" fmla="*/ 0 w 527"/>
                  <a:gd name="T39" fmla="*/ 64 h 88"/>
                  <a:gd name="T40" fmla="*/ 196 w 527"/>
                  <a:gd name="T41" fmla="*/ 17 h 88"/>
                  <a:gd name="T42" fmla="*/ 251 w 527"/>
                  <a:gd name="T43" fmla="*/ 4 h 88"/>
                  <a:gd name="T44" fmla="*/ 266 w 527"/>
                  <a:gd name="T45" fmla="*/ 1 h 88"/>
                  <a:gd name="T46" fmla="*/ 269 w 527"/>
                  <a:gd name="T47" fmla="*/ 0 h 88"/>
                  <a:gd name="T48" fmla="*/ 271 w 527"/>
                  <a:gd name="T49" fmla="*/ 0 h 88"/>
                  <a:gd name="T50" fmla="*/ 269 w 527"/>
                  <a:gd name="T51" fmla="*/ 0 h 88"/>
                  <a:gd name="T52" fmla="*/ 266 w 527"/>
                  <a:gd name="T53" fmla="*/ 1 h 88"/>
                  <a:gd name="T54" fmla="*/ 251 w 527"/>
                  <a:gd name="T55" fmla="*/ 5 h 88"/>
                  <a:gd name="T56" fmla="*/ 196 w 527"/>
                  <a:gd name="T57" fmla="*/ 18 h 88"/>
                  <a:gd name="T58" fmla="*/ 1 w 527"/>
                  <a:gd name="T59" fmla="*/ 66 h 88"/>
                  <a:gd name="T60" fmla="*/ 1 w 527"/>
                  <a:gd name="T61" fmla="*/ 65 h 88"/>
                  <a:gd name="T62" fmla="*/ 1 w 527"/>
                  <a:gd name="T63" fmla="*/ 78 h 88"/>
                  <a:gd name="T64" fmla="*/ 1 w 527"/>
                  <a:gd name="T65" fmla="*/ 77 h 88"/>
                  <a:gd name="T66" fmla="*/ 259 w 527"/>
                  <a:gd name="T67" fmla="*/ 84 h 88"/>
                  <a:gd name="T68" fmla="*/ 325 w 527"/>
                  <a:gd name="T69" fmla="*/ 86 h 88"/>
                  <a:gd name="T70" fmla="*/ 324 w 527"/>
                  <a:gd name="T71" fmla="*/ 86 h 88"/>
                  <a:gd name="T72" fmla="*/ 525 w 527"/>
                  <a:gd name="T73" fmla="*/ 33 h 88"/>
                  <a:gd name="T74" fmla="*/ 524 w 527"/>
                  <a:gd name="T75" fmla="*/ 34 h 88"/>
                  <a:gd name="T76" fmla="*/ 525 w 527"/>
                  <a:gd name="T77" fmla="*/ 13 h 88"/>
                  <a:gd name="T78" fmla="*/ 526 w 527"/>
                  <a:gd name="T79" fmla="*/ 14 h 88"/>
                  <a:gd name="T80" fmla="*/ 341 w 527"/>
                  <a:gd name="T81" fmla="*/ 4 h 88"/>
                  <a:gd name="T82" fmla="*/ 289 w 527"/>
                  <a:gd name="T83" fmla="*/ 1 h 88"/>
                  <a:gd name="T84" fmla="*/ 275 w 527"/>
                  <a:gd name="T85" fmla="*/ 0 h 88"/>
                  <a:gd name="T86" fmla="*/ 271 w 527"/>
                  <a:gd name="T8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88">
                    <a:moveTo>
                      <a:pt x="271" y="0"/>
                    </a:moveTo>
                    <a:cubicBezTo>
                      <a:pt x="271" y="0"/>
                      <a:pt x="272" y="0"/>
                      <a:pt x="275" y="0"/>
                    </a:cubicBezTo>
                    <a:cubicBezTo>
                      <a:pt x="278" y="0"/>
                      <a:pt x="283" y="0"/>
                      <a:pt x="289" y="0"/>
                    </a:cubicBezTo>
                    <a:cubicBezTo>
                      <a:pt x="301" y="1"/>
                      <a:pt x="318" y="2"/>
                      <a:pt x="340" y="3"/>
                    </a:cubicBezTo>
                    <a:cubicBezTo>
                      <a:pt x="385" y="5"/>
                      <a:pt x="449" y="8"/>
                      <a:pt x="526" y="12"/>
                    </a:cubicBezTo>
                    <a:cubicBezTo>
                      <a:pt x="527" y="12"/>
                      <a:pt x="527" y="12"/>
                      <a:pt x="527" y="12"/>
                    </a:cubicBezTo>
                    <a:cubicBezTo>
                      <a:pt x="527" y="13"/>
                      <a:pt x="527" y="13"/>
                      <a:pt x="527" y="13"/>
                    </a:cubicBezTo>
                    <a:cubicBezTo>
                      <a:pt x="526" y="20"/>
                      <a:pt x="526" y="27"/>
                      <a:pt x="526" y="34"/>
                    </a:cubicBezTo>
                    <a:cubicBezTo>
                      <a:pt x="526" y="35"/>
                      <a:pt x="526" y="35"/>
                      <a:pt x="526" y="35"/>
                    </a:cubicBezTo>
                    <a:cubicBezTo>
                      <a:pt x="525" y="35"/>
                      <a:pt x="525" y="35"/>
                      <a:pt x="525" y="35"/>
                    </a:cubicBezTo>
                    <a:cubicBezTo>
                      <a:pt x="466" y="51"/>
                      <a:pt x="397" y="69"/>
                      <a:pt x="325" y="88"/>
                    </a:cubicBezTo>
                    <a:cubicBezTo>
                      <a:pt x="325" y="88"/>
                      <a:pt x="325" y="88"/>
                      <a:pt x="325" y="88"/>
                    </a:cubicBezTo>
                    <a:cubicBezTo>
                      <a:pt x="325" y="88"/>
                      <a:pt x="325" y="88"/>
                      <a:pt x="325" y="88"/>
                    </a:cubicBezTo>
                    <a:cubicBezTo>
                      <a:pt x="304" y="88"/>
                      <a:pt x="281" y="87"/>
                      <a:pt x="259" y="87"/>
                    </a:cubicBezTo>
                    <a:cubicBezTo>
                      <a:pt x="165" y="84"/>
                      <a:pt x="77" y="81"/>
                      <a:pt x="1" y="79"/>
                    </a:cubicBezTo>
                    <a:cubicBezTo>
                      <a:pt x="0" y="79"/>
                      <a:pt x="0" y="79"/>
                      <a:pt x="0" y="79"/>
                    </a:cubicBezTo>
                    <a:cubicBezTo>
                      <a:pt x="0" y="78"/>
                      <a:pt x="0" y="78"/>
                      <a:pt x="0" y="78"/>
                    </a:cubicBezTo>
                    <a:cubicBezTo>
                      <a:pt x="0" y="73"/>
                      <a:pt x="0" y="69"/>
                      <a:pt x="0" y="65"/>
                    </a:cubicBezTo>
                    <a:cubicBezTo>
                      <a:pt x="0" y="64"/>
                      <a:pt x="0" y="64"/>
                      <a:pt x="0" y="64"/>
                    </a:cubicBezTo>
                    <a:cubicBezTo>
                      <a:pt x="0" y="64"/>
                      <a:pt x="0" y="64"/>
                      <a:pt x="0" y="64"/>
                    </a:cubicBezTo>
                    <a:cubicBezTo>
                      <a:pt x="81" y="45"/>
                      <a:pt x="149" y="28"/>
                      <a:pt x="196" y="17"/>
                    </a:cubicBezTo>
                    <a:cubicBezTo>
                      <a:pt x="220" y="12"/>
                      <a:pt x="239" y="7"/>
                      <a:pt x="251" y="4"/>
                    </a:cubicBezTo>
                    <a:cubicBezTo>
                      <a:pt x="258" y="3"/>
                      <a:pt x="262" y="2"/>
                      <a:pt x="266" y="1"/>
                    </a:cubicBezTo>
                    <a:cubicBezTo>
                      <a:pt x="267" y="0"/>
                      <a:pt x="269" y="0"/>
                      <a:pt x="269" y="0"/>
                    </a:cubicBezTo>
                    <a:cubicBezTo>
                      <a:pt x="270" y="0"/>
                      <a:pt x="271" y="0"/>
                      <a:pt x="271" y="0"/>
                    </a:cubicBezTo>
                    <a:cubicBezTo>
                      <a:pt x="271" y="0"/>
                      <a:pt x="270" y="0"/>
                      <a:pt x="269" y="0"/>
                    </a:cubicBezTo>
                    <a:cubicBezTo>
                      <a:pt x="269" y="0"/>
                      <a:pt x="267" y="1"/>
                      <a:pt x="266" y="1"/>
                    </a:cubicBezTo>
                    <a:cubicBezTo>
                      <a:pt x="262" y="2"/>
                      <a:pt x="258" y="3"/>
                      <a:pt x="251" y="5"/>
                    </a:cubicBezTo>
                    <a:cubicBezTo>
                      <a:pt x="239" y="8"/>
                      <a:pt x="220" y="12"/>
                      <a:pt x="196" y="18"/>
                    </a:cubicBezTo>
                    <a:cubicBezTo>
                      <a:pt x="149" y="30"/>
                      <a:pt x="82" y="46"/>
                      <a:pt x="1" y="66"/>
                    </a:cubicBezTo>
                    <a:cubicBezTo>
                      <a:pt x="1" y="65"/>
                      <a:pt x="1" y="65"/>
                      <a:pt x="1" y="65"/>
                    </a:cubicBezTo>
                    <a:cubicBezTo>
                      <a:pt x="1" y="69"/>
                      <a:pt x="1" y="73"/>
                      <a:pt x="1" y="78"/>
                    </a:cubicBezTo>
                    <a:cubicBezTo>
                      <a:pt x="1" y="77"/>
                      <a:pt x="1" y="77"/>
                      <a:pt x="1" y="77"/>
                    </a:cubicBezTo>
                    <a:cubicBezTo>
                      <a:pt x="77" y="79"/>
                      <a:pt x="165" y="82"/>
                      <a:pt x="259" y="84"/>
                    </a:cubicBezTo>
                    <a:cubicBezTo>
                      <a:pt x="281" y="85"/>
                      <a:pt x="304" y="86"/>
                      <a:pt x="325" y="86"/>
                    </a:cubicBezTo>
                    <a:cubicBezTo>
                      <a:pt x="324" y="86"/>
                      <a:pt x="324" y="86"/>
                      <a:pt x="324" y="86"/>
                    </a:cubicBezTo>
                    <a:cubicBezTo>
                      <a:pt x="397" y="67"/>
                      <a:pt x="465" y="49"/>
                      <a:pt x="525" y="33"/>
                    </a:cubicBezTo>
                    <a:cubicBezTo>
                      <a:pt x="524" y="34"/>
                      <a:pt x="524" y="34"/>
                      <a:pt x="524" y="34"/>
                    </a:cubicBezTo>
                    <a:cubicBezTo>
                      <a:pt x="524" y="27"/>
                      <a:pt x="525" y="20"/>
                      <a:pt x="525" y="13"/>
                    </a:cubicBezTo>
                    <a:cubicBezTo>
                      <a:pt x="526" y="14"/>
                      <a:pt x="526" y="14"/>
                      <a:pt x="526" y="14"/>
                    </a:cubicBezTo>
                    <a:cubicBezTo>
                      <a:pt x="449" y="10"/>
                      <a:pt x="385" y="6"/>
                      <a:pt x="341" y="4"/>
                    </a:cubicBezTo>
                    <a:cubicBezTo>
                      <a:pt x="318" y="3"/>
                      <a:pt x="301" y="2"/>
                      <a:pt x="289" y="1"/>
                    </a:cubicBezTo>
                    <a:cubicBezTo>
                      <a:pt x="283" y="1"/>
                      <a:pt x="279" y="0"/>
                      <a:pt x="275" y="0"/>
                    </a:cubicBezTo>
                    <a:cubicBezTo>
                      <a:pt x="272" y="0"/>
                      <a:pt x="271" y="0"/>
                      <a:pt x="27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98">
                <a:extLst>
                  <a:ext uri="{FF2B5EF4-FFF2-40B4-BE49-F238E27FC236}">
                    <a16:creationId xmlns:a16="http://schemas.microsoft.com/office/drawing/2014/main" id="{B49DC6B1-26ED-4DF2-8849-E675AF91D808}"/>
                  </a:ext>
                </a:extLst>
              </p:cNvPr>
              <p:cNvSpPr>
                <a:spLocks/>
              </p:cNvSpPr>
              <p:nvPr/>
            </p:nvSpPr>
            <p:spPr bwMode="auto">
              <a:xfrm>
                <a:off x="2748" y="3873"/>
                <a:ext cx="527" cy="12"/>
              </a:xfrm>
              <a:custGeom>
                <a:avLst/>
                <a:gdLst>
                  <a:gd name="T0" fmla="*/ 222 w 222"/>
                  <a:gd name="T1" fmla="*/ 5 h 5"/>
                  <a:gd name="T2" fmla="*/ 220 w 222"/>
                  <a:gd name="T3" fmla="*/ 5 h 5"/>
                  <a:gd name="T4" fmla="*/ 213 w 222"/>
                  <a:gd name="T5" fmla="*/ 5 h 5"/>
                  <a:gd name="T6" fmla="*/ 190 w 222"/>
                  <a:gd name="T7" fmla="*/ 5 h 5"/>
                  <a:gd name="T8" fmla="*/ 111 w 222"/>
                  <a:gd name="T9" fmla="*/ 4 h 5"/>
                  <a:gd name="T10" fmla="*/ 33 w 222"/>
                  <a:gd name="T11" fmla="*/ 2 h 5"/>
                  <a:gd name="T12" fmla="*/ 9 w 222"/>
                  <a:gd name="T13" fmla="*/ 1 h 5"/>
                  <a:gd name="T14" fmla="*/ 3 w 222"/>
                  <a:gd name="T15" fmla="*/ 0 h 5"/>
                  <a:gd name="T16" fmla="*/ 0 w 222"/>
                  <a:gd name="T17" fmla="*/ 0 h 5"/>
                  <a:gd name="T18" fmla="*/ 3 w 222"/>
                  <a:gd name="T19" fmla="*/ 0 h 5"/>
                  <a:gd name="T20" fmla="*/ 9 w 222"/>
                  <a:gd name="T21" fmla="*/ 0 h 5"/>
                  <a:gd name="T22" fmla="*/ 33 w 222"/>
                  <a:gd name="T23" fmla="*/ 0 h 5"/>
                  <a:gd name="T24" fmla="*/ 111 w 222"/>
                  <a:gd name="T25" fmla="*/ 2 h 5"/>
                  <a:gd name="T26" fmla="*/ 190 w 222"/>
                  <a:gd name="T27" fmla="*/ 4 h 5"/>
                  <a:gd name="T28" fmla="*/ 213 w 222"/>
                  <a:gd name="T29" fmla="*/ 5 h 5"/>
                  <a:gd name="T30" fmla="*/ 220 w 222"/>
                  <a:gd name="T31" fmla="*/ 5 h 5"/>
                  <a:gd name="T32" fmla="*/ 222 w 222"/>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5">
                    <a:moveTo>
                      <a:pt x="222" y="5"/>
                    </a:moveTo>
                    <a:cubicBezTo>
                      <a:pt x="222" y="5"/>
                      <a:pt x="221" y="5"/>
                      <a:pt x="220" y="5"/>
                    </a:cubicBezTo>
                    <a:cubicBezTo>
                      <a:pt x="218" y="5"/>
                      <a:pt x="216" y="5"/>
                      <a:pt x="213" y="5"/>
                    </a:cubicBezTo>
                    <a:cubicBezTo>
                      <a:pt x="207" y="5"/>
                      <a:pt x="199" y="5"/>
                      <a:pt x="190" y="5"/>
                    </a:cubicBezTo>
                    <a:cubicBezTo>
                      <a:pt x="169" y="5"/>
                      <a:pt x="142" y="4"/>
                      <a:pt x="111" y="4"/>
                    </a:cubicBezTo>
                    <a:cubicBezTo>
                      <a:pt x="81" y="3"/>
                      <a:pt x="53" y="3"/>
                      <a:pt x="33" y="2"/>
                    </a:cubicBezTo>
                    <a:cubicBezTo>
                      <a:pt x="23" y="2"/>
                      <a:pt x="15" y="1"/>
                      <a:pt x="9" y="1"/>
                    </a:cubicBezTo>
                    <a:cubicBezTo>
                      <a:pt x="7" y="1"/>
                      <a:pt x="4" y="1"/>
                      <a:pt x="3" y="0"/>
                    </a:cubicBezTo>
                    <a:cubicBezTo>
                      <a:pt x="1" y="0"/>
                      <a:pt x="0" y="0"/>
                      <a:pt x="0" y="0"/>
                    </a:cubicBezTo>
                    <a:cubicBezTo>
                      <a:pt x="0" y="0"/>
                      <a:pt x="1" y="0"/>
                      <a:pt x="3" y="0"/>
                    </a:cubicBezTo>
                    <a:cubicBezTo>
                      <a:pt x="4" y="0"/>
                      <a:pt x="7" y="0"/>
                      <a:pt x="9" y="0"/>
                    </a:cubicBezTo>
                    <a:cubicBezTo>
                      <a:pt x="15" y="0"/>
                      <a:pt x="23" y="0"/>
                      <a:pt x="33" y="0"/>
                    </a:cubicBezTo>
                    <a:cubicBezTo>
                      <a:pt x="53" y="1"/>
                      <a:pt x="81" y="1"/>
                      <a:pt x="111" y="2"/>
                    </a:cubicBezTo>
                    <a:cubicBezTo>
                      <a:pt x="142" y="2"/>
                      <a:pt x="170" y="3"/>
                      <a:pt x="190" y="4"/>
                    </a:cubicBezTo>
                    <a:cubicBezTo>
                      <a:pt x="200" y="4"/>
                      <a:pt x="208" y="4"/>
                      <a:pt x="213" y="5"/>
                    </a:cubicBezTo>
                    <a:cubicBezTo>
                      <a:pt x="216" y="5"/>
                      <a:pt x="218" y="5"/>
                      <a:pt x="220" y="5"/>
                    </a:cubicBezTo>
                    <a:cubicBezTo>
                      <a:pt x="221" y="5"/>
                      <a:pt x="222" y="5"/>
                      <a:pt x="222"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99">
                <a:extLst>
                  <a:ext uri="{FF2B5EF4-FFF2-40B4-BE49-F238E27FC236}">
                    <a16:creationId xmlns:a16="http://schemas.microsoft.com/office/drawing/2014/main" id="{A0FDA02D-D12A-4EE2-B4BD-729753EED622}"/>
                  </a:ext>
                </a:extLst>
              </p:cNvPr>
              <p:cNvSpPr>
                <a:spLocks/>
              </p:cNvSpPr>
              <p:nvPr/>
            </p:nvSpPr>
            <p:spPr bwMode="auto">
              <a:xfrm>
                <a:off x="2853" y="3854"/>
                <a:ext cx="527" cy="12"/>
              </a:xfrm>
              <a:custGeom>
                <a:avLst/>
                <a:gdLst>
                  <a:gd name="T0" fmla="*/ 222 w 222"/>
                  <a:gd name="T1" fmla="*/ 5 h 5"/>
                  <a:gd name="T2" fmla="*/ 220 w 222"/>
                  <a:gd name="T3" fmla="*/ 5 h 5"/>
                  <a:gd name="T4" fmla="*/ 213 w 222"/>
                  <a:gd name="T5" fmla="*/ 5 h 5"/>
                  <a:gd name="T6" fmla="*/ 190 w 222"/>
                  <a:gd name="T7" fmla="*/ 5 h 5"/>
                  <a:gd name="T8" fmla="*/ 111 w 222"/>
                  <a:gd name="T9" fmla="*/ 3 h 5"/>
                  <a:gd name="T10" fmla="*/ 33 w 222"/>
                  <a:gd name="T11" fmla="*/ 2 h 5"/>
                  <a:gd name="T12" fmla="*/ 9 w 222"/>
                  <a:gd name="T13" fmla="*/ 0 h 5"/>
                  <a:gd name="T14" fmla="*/ 3 w 222"/>
                  <a:gd name="T15" fmla="*/ 0 h 5"/>
                  <a:gd name="T16" fmla="*/ 0 w 222"/>
                  <a:gd name="T17" fmla="*/ 0 h 5"/>
                  <a:gd name="T18" fmla="*/ 3 w 222"/>
                  <a:gd name="T19" fmla="*/ 0 h 5"/>
                  <a:gd name="T20" fmla="*/ 9 w 222"/>
                  <a:gd name="T21" fmla="*/ 0 h 5"/>
                  <a:gd name="T22" fmla="*/ 33 w 222"/>
                  <a:gd name="T23" fmla="*/ 0 h 5"/>
                  <a:gd name="T24" fmla="*/ 111 w 222"/>
                  <a:gd name="T25" fmla="*/ 1 h 5"/>
                  <a:gd name="T26" fmla="*/ 190 w 222"/>
                  <a:gd name="T27" fmla="*/ 3 h 5"/>
                  <a:gd name="T28" fmla="*/ 213 w 222"/>
                  <a:gd name="T29" fmla="*/ 4 h 5"/>
                  <a:gd name="T30" fmla="*/ 220 w 222"/>
                  <a:gd name="T31" fmla="*/ 5 h 5"/>
                  <a:gd name="T32" fmla="*/ 222 w 222"/>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5">
                    <a:moveTo>
                      <a:pt x="222" y="5"/>
                    </a:moveTo>
                    <a:cubicBezTo>
                      <a:pt x="222" y="5"/>
                      <a:pt x="221" y="5"/>
                      <a:pt x="220" y="5"/>
                    </a:cubicBezTo>
                    <a:cubicBezTo>
                      <a:pt x="218" y="5"/>
                      <a:pt x="216" y="5"/>
                      <a:pt x="213" y="5"/>
                    </a:cubicBezTo>
                    <a:cubicBezTo>
                      <a:pt x="207" y="5"/>
                      <a:pt x="199" y="5"/>
                      <a:pt x="190" y="5"/>
                    </a:cubicBezTo>
                    <a:cubicBezTo>
                      <a:pt x="169" y="4"/>
                      <a:pt x="142" y="4"/>
                      <a:pt x="111" y="3"/>
                    </a:cubicBezTo>
                    <a:cubicBezTo>
                      <a:pt x="81" y="3"/>
                      <a:pt x="53" y="2"/>
                      <a:pt x="33" y="2"/>
                    </a:cubicBezTo>
                    <a:cubicBezTo>
                      <a:pt x="23" y="1"/>
                      <a:pt x="15" y="1"/>
                      <a:pt x="9" y="0"/>
                    </a:cubicBezTo>
                    <a:cubicBezTo>
                      <a:pt x="7" y="0"/>
                      <a:pt x="4" y="0"/>
                      <a:pt x="3" y="0"/>
                    </a:cubicBezTo>
                    <a:cubicBezTo>
                      <a:pt x="1" y="0"/>
                      <a:pt x="0" y="0"/>
                      <a:pt x="0" y="0"/>
                    </a:cubicBezTo>
                    <a:cubicBezTo>
                      <a:pt x="0" y="0"/>
                      <a:pt x="1" y="0"/>
                      <a:pt x="3" y="0"/>
                    </a:cubicBezTo>
                    <a:cubicBezTo>
                      <a:pt x="4" y="0"/>
                      <a:pt x="7" y="0"/>
                      <a:pt x="9" y="0"/>
                    </a:cubicBezTo>
                    <a:cubicBezTo>
                      <a:pt x="15" y="0"/>
                      <a:pt x="23" y="0"/>
                      <a:pt x="33" y="0"/>
                    </a:cubicBezTo>
                    <a:cubicBezTo>
                      <a:pt x="53" y="0"/>
                      <a:pt x="81" y="1"/>
                      <a:pt x="111" y="1"/>
                    </a:cubicBezTo>
                    <a:cubicBezTo>
                      <a:pt x="142" y="2"/>
                      <a:pt x="170" y="3"/>
                      <a:pt x="190" y="3"/>
                    </a:cubicBezTo>
                    <a:cubicBezTo>
                      <a:pt x="200" y="4"/>
                      <a:pt x="208" y="4"/>
                      <a:pt x="213" y="4"/>
                    </a:cubicBezTo>
                    <a:cubicBezTo>
                      <a:pt x="216" y="4"/>
                      <a:pt x="218" y="5"/>
                      <a:pt x="220" y="5"/>
                    </a:cubicBezTo>
                    <a:cubicBezTo>
                      <a:pt x="221" y="5"/>
                      <a:pt x="222" y="5"/>
                      <a:pt x="222"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00">
                <a:extLst>
                  <a:ext uri="{FF2B5EF4-FFF2-40B4-BE49-F238E27FC236}">
                    <a16:creationId xmlns:a16="http://schemas.microsoft.com/office/drawing/2014/main" id="{6FD58B6C-1B5E-4911-A067-2EF7716930F1}"/>
                  </a:ext>
                </a:extLst>
              </p:cNvPr>
              <p:cNvSpPr>
                <a:spLocks/>
              </p:cNvSpPr>
              <p:nvPr/>
            </p:nvSpPr>
            <p:spPr bwMode="auto">
              <a:xfrm>
                <a:off x="2929" y="3830"/>
                <a:ext cx="527" cy="15"/>
              </a:xfrm>
              <a:custGeom>
                <a:avLst/>
                <a:gdLst>
                  <a:gd name="T0" fmla="*/ 222 w 222"/>
                  <a:gd name="T1" fmla="*/ 6 h 6"/>
                  <a:gd name="T2" fmla="*/ 220 w 222"/>
                  <a:gd name="T3" fmla="*/ 6 h 6"/>
                  <a:gd name="T4" fmla="*/ 213 w 222"/>
                  <a:gd name="T5" fmla="*/ 6 h 6"/>
                  <a:gd name="T6" fmla="*/ 190 w 222"/>
                  <a:gd name="T7" fmla="*/ 5 h 6"/>
                  <a:gd name="T8" fmla="*/ 111 w 222"/>
                  <a:gd name="T9" fmla="*/ 4 h 6"/>
                  <a:gd name="T10" fmla="*/ 33 w 222"/>
                  <a:gd name="T11" fmla="*/ 2 h 6"/>
                  <a:gd name="T12" fmla="*/ 9 w 222"/>
                  <a:gd name="T13" fmla="*/ 1 h 6"/>
                  <a:gd name="T14" fmla="*/ 3 w 222"/>
                  <a:gd name="T15" fmla="*/ 1 h 6"/>
                  <a:gd name="T16" fmla="*/ 0 w 222"/>
                  <a:gd name="T17" fmla="*/ 0 h 6"/>
                  <a:gd name="T18" fmla="*/ 3 w 222"/>
                  <a:gd name="T19" fmla="*/ 0 h 6"/>
                  <a:gd name="T20" fmla="*/ 9 w 222"/>
                  <a:gd name="T21" fmla="*/ 0 h 6"/>
                  <a:gd name="T22" fmla="*/ 33 w 222"/>
                  <a:gd name="T23" fmla="*/ 1 h 6"/>
                  <a:gd name="T24" fmla="*/ 111 w 222"/>
                  <a:gd name="T25" fmla="*/ 2 h 6"/>
                  <a:gd name="T26" fmla="*/ 190 w 222"/>
                  <a:gd name="T27" fmla="*/ 4 h 6"/>
                  <a:gd name="T28" fmla="*/ 213 w 222"/>
                  <a:gd name="T29" fmla="*/ 5 h 6"/>
                  <a:gd name="T30" fmla="*/ 220 w 222"/>
                  <a:gd name="T31" fmla="*/ 5 h 6"/>
                  <a:gd name="T32" fmla="*/ 222 w 222"/>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6">
                    <a:moveTo>
                      <a:pt x="222" y="6"/>
                    </a:moveTo>
                    <a:cubicBezTo>
                      <a:pt x="222" y="6"/>
                      <a:pt x="221" y="6"/>
                      <a:pt x="220" y="6"/>
                    </a:cubicBezTo>
                    <a:cubicBezTo>
                      <a:pt x="218" y="6"/>
                      <a:pt x="216" y="6"/>
                      <a:pt x="213" y="6"/>
                    </a:cubicBezTo>
                    <a:cubicBezTo>
                      <a:pt x="207" y="6"/>
                      <a:pt x="199" y="5"/>
                      <a:pt x="190" y="5"/>
                    </a:cubicBezTo>
                    <a:cubicBezTo>
                      <a:pt x="169" y="5"/>
                      <a:pt x="142" y="5"/>
                      <a:pt x="111" y="4"/>
                    </a:cubicBezTo>
                    <a:cubicBezTo>
                      <a:pt x="81" y="4"/>
                      <a:pt x="53" y="3"/>
                      <a:pt x="33" y="2"/>
                    </a:cubicBezTo>
                    <a:cubicBezTo>
                      <a:pt x="23" y="2"/>
                      <a:pt x="15" y="1"/>
                      <a:pt x="9" y="1"/>
                    </a:cubicBezTo>
                    <a:cubicBezTo>
                      <a:pt x="7" y="1"/>
                      <a:pt x="4" y="1"/>
                      <a:pt x="3" y="1"/>
                    </a:cubicBezTo>
                    <a:cubicBezTo>
                      <a:pt x="1" y="1"/>
                      <a:pt x="0" y="0"/>
                      <a:pt x="0" y="0"/>
                    </a:cubicBezTo>
                    <a:cubicBezTo>
                      <a:pt x="0" y="0"/>
                      <a:pt x="1" y="0"/>
                      <a:pt x="3" y="0"/>
                    </a:cubicBezTo>
                    <a:cubicBezTo>
                      <a:pt x="4" y="0"/>
                      <a:pt x="7" y="0"/>
                      <a:pt x="9" y="0"/>
                    </a:cubicBezTo>
                    <a:cubicBezTo>
                      <a:pt x="15" y="0"/>
                      <a:pt x="23" y="1"/>
                      <a:pt x="33" y="1"/>
                    </a:cubicBezTo>
                    <a:cubicBezTo>
                      <a:pt x="53" y="1"/>
                      <a:pt x="81" y="1"/>
                      <a:pt x="111" y="2"/>
                    </a:cubicBezTo>
                    <a:cubicBezTo>
                      <a:pt x="142" y="2"/>
                      <a:pt x="170" y="3"/>
                      <a:pt x="190" y="4"/>
                    </a:cubicBezTo>
                    <a:cubicBezTo>
                      <a:pt x="200" y="4"/>
                      <a:pt x="208" y="5"/>
                      <a:pt x="213" y="5"/>
                    </a:cubicBezTo>
                    <a:cubicBezTo>
                      <a:pt x="216" y="5"/>
                      <a:pt x="218" y="5"/>
                      <a:pt x="220" y="5"/>
                    </a:cubicBezTo>
                    <a:cubicBezTo>
                      <a:pt x="221" y="5"/>
                      <a:pt x="222" y="5"/>
                      <a:pt x="222" y="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01">
                <a:extLst>
                  <a:ext uri="{FF2B5EF4-FFF2-40B4-BE49-F238E27FC236}">
                    <a16:creationId xmlns:a16="http://schemas.microsoft.com/office/drawing/2014/main" id="{BB92F659-8261-4981-8DC5-0A33749C347B}"/>
                  </a:ext>
                </a:extLst>
              </p:cNvPr>
              <p:cNvSpPr>
                <a:spLocks/>
              </p:cNvSpPr>
              <p:nvPr/>
            </p:nvSpPr>
            <p:spPr bwMode="auto">
              <a:xfrm>
                <a:off x="3007" y="3814"/>
                <a:ext cx="527" cy="12"/>
              </a:xfrm>
              <a:custGeom>
                <a:avLst/>
                <a:gdLst>
                  <a:gd name="T0" fmla="*/ 222 w 222"/>
                  <a:gd name="T1" fmla="*/ 5 h 5"/>
                  <a:gd name="T2" fmla="*/ 220 w 222"/>
                  <a:gd name="T3" fmla="*/ 5 h 5"/>
                  <a:gd name="T4" fmla="*/ 213 w 222"/>
                  <a:gd name="T5" fmla="*/ 5 h 5"/>
                  <a:gd name="T6" fmla="*/ 189 w 222"/>
                  <a:gd name="T7" fmla="*/ 5 h 5"/>
                  <a:gd name="T8" fmla="*/ 111 w 222"/>
                  <a:gd name="T9" fmla="*/ 4 h 5"/>
                  <a:gd name="T10" fmla="*/ 33 w 222"/>
                  <a:gd name="T11" fmla="*/ 2 h 5"/>
                  <a:gd name="T12" fmla="*/ 9 w 222"/>
                  <a:gd name="T13" fmla="*/ 1 h 5"/>
                  <a:gd name="T14" fmla="*/ 3 w 222"/>
                  <a:gd name="T15" fmla="*/ 0 h 5"/>
                  <a:gd name="T16" fmla="*/ 0 w 222"/>
                  <a:gd name="T17" fmla="*/ 0 h 5"/>
                  <a:gd name="T18" fmla="*/ 3 w 222"/>
                  <a:gd name="T19" fmla="*/ 0 h 5"/>
                  <a:gd name="T20" fmla="*/ 9 w 222"/>
                  <a:gd name="T21" fmla="*/ 0 h 5"/>
                  <a:gd name="T22" fmla="*/ 33 w 222"/>
                  <a:gd name="T23" fmla="*/ 0 h 5"/>
                  <a:gd name="T24" fmla="*/ 111 w 222"/>
                  <a:gd name="T25" fmla="*/ 2 h 5"/>
                  <a:gd name="T26" fmla="*/ 189 w 222"/>
                  <a:gd name="T27" fmla="*/ 3 h 5"/>
                  <a:gd name="T28" fmla="*/ 213 w 222"/>
                  <a:gd name="T29" fmla="*/ 4 h 5"/>
                  <a:gd name="T30" fmla="*/ 220 w 222"/>
                  <a:gd name="T31" fmla="*/ 5 h 5"/>
                  <a:gd name="T32" fmla="*/ 222 w 222"/>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5">
                    <a:moveTo>
                      <a:pt x="222" y="5"/>
                    </a:moveTo>
                    <a:cubicBezTo>
                      <a:pt x="222" y="5"/>
                      <a:pt x="221" y="5"/>
                      <a:pt x="220" y="5"/>
                    </a:cubicBezTo>
                    <a:cubicBezTo>
                      <a:pt x="218" y="5"/>
                      <a:pt x="216" y="5"/>
                      <a:pt x="213" y="5"/>
                    </a:cubicBezTo>
                    <a:cubicBezTo>
                      <a:pt x="207" y="5"/>
                      <a:pt x="199" y="5"/>
                      <a:pt x="189" y="5"/>
                    </a:cubicBezTo>
                    <a:cubicBezTo>
                      <a:pt x="169" y="5"/>
                      <a:pt x="142" y="4"/>
                      <a:pt x="111" y="4"/>
                    </a:cubicBezTo>
                    <a:cubicBezTo>
                      <a:pt x="80" y="3"/>
                      <a:pt x="53" y="2"/>
                      <a:pt x="33" y="2"/>
                    </a:cubicBezTo>
                    <a:cubicBezTo>
                      <a:pt x="23" y="1"/>
                      <a:pt x="15" y="1"/>
                      <a:pt x="9" y="1"/>
                    </a:cubicBezTo>
                    <a:cubicBezTo>
                      <a:pt x="6" y="1"/>
                      <a:pt x="4" y="0"/>
                      <a:pt x="3" y="0"/>
                    </a:cubicBezTo>
                    <a:cubicBezTo>
                      <a:pt x="1" y="0"/>
                      <a:pt x="0" y="0"/>
                      <a:pt x="0" y="0"/>
                    </a:cubicBezTo>
                    <a:cubicBezTo>
                      <a:pt x="0" y="0"/>
                      <a:pt x="1" y="0"/>
                      <a:pt x="3" y="0"/>
                    </a:cubicBezTo>
                    <a:cubicBezTo>
                      <a:pt x="4" y="0"/>
                      <a:pt x="6" y="0"/>
                      <a:pt x="9" y="0"/>
                    </a:cubicBezTo>
                    <a:cubicBezTo>
                      <a:pt x="15" y="0"/>
                      <a:pt x="23" y="0"/>
                      <a:pt x="33" y="0"/>
                    </a:cubicBezTo>
                    <a:cubicBezTo>
                      <a:pt x="53" y="1"/>
                      <a:pt x="81" y="1"/>
                      <a:pt x="111" y="2"/>
                    </a:cubicBezTo>
                    <a:cubicBezTo>
                      <a:pt x="142" y="2"/>
                      <a:pt x="169" y="3"/>
                      <a:pt x="189" y="3"/>
                    </a:cubicBezTo>
                    <a:cubicBezTo>
                      <a:pt x="199" y="4"/>
                      <a:pt x="208" y="4"/>
                      <a:pt x="213" y="4"/>
                    </a:cubicBezTo>
                    <a:cubicBezTo>
                      <a:pt x="216" y="5"/>
                      <a:pt x="218" y="5"/>
                      <a:pt x="220" y="5"/>
                    </a:cubicBezTo>
                    <a:cubicBezTo>
                      <a:pt x="221" y="5"/>
                      <a:pt x="222" y="5"/>
                      <a:pt x="222"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02">
                <a:extLst>
                  <a:ext uri="{FF2B5EF4-FFF2-40B4-BE49-F238E27FC236}">
                    <a16:creationId xmlns:a16="http://schemas.microsoft.com/office/drawing/2014/main" id="{28649486-04DC-4D0F-8C3A-C27345717CA9}"/>
                  </a:ext>
                </a:extLst>
              </p:cNvPr>
              <p:cNvSpPr>
                <a:spLocks/>
              </p:cNvSpPr>
              <p:nvPr/>
            </p:nvSpPr>
            <p:spPr bwMode="auto">
              <a:xfrm>
                <a:off x="3159" y="2012"/>
                <a:ext cx="1991" cy="1664"/>
              </a:xfrm>
              <a:custGeom>
                <a:avLst/>
                <a:gdLst>
                  <a:gd name="T0" fmla="*/ 508 w 839"/>
                  <a:gd name="T1" fmla="*/ 39 h 701"/>
                  <a:gd name="T2" fmla="*/ 738 w 839"/>
                  <a:gd name="T3" fmla="*/ 57 h 701"/>
                  <a:gd name="T4" fmla="*/ 839 w 839"/>
                  <a:gd name="T5" fmla="*/ 177 h 701"/>
                  <a:gd name="T6" fmla="*/ 711 w 839"/>
                  <a:gd name="T7" fmla="*/ 340 h 701"/>
                  <a:gd name="T8" fmla="*/ 783 w 839"/>
                  <a:gd name="T9" fmla="*/ 701 h 701"/>
                  <a:gd name="T10" fmla="*/ 230 w 839"/>
                  <a:gd name="T11" fmla="*/ 701 h 701"/>
                  <a:gd name="T12" fmla="*/ 141 w 839"/>
                  <a:gd name="T13" fmla="*/ 459 h 701"/>
                  <a:gd name="T14" fmla="*/ 0 w 839"/>
                  <a:gd name="T15" fmla="*/ 297 h 701"/>
                  <a:gd name="T16" fmla="*/ 168 w 839"/>
                  <a:gd name="T17" fmla="*/ 131 h 701"/>
                  <a:gd name="T18" fmla="*/ 508 w 839"/>
                  <a:gd name="T19" fmla="*/ 39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701">
                    <a:moveTo>
                      <a:pt x="508" y="39"/>
                    </a:moveTo>
                    <a:cubicBezTo>
                      <a:pt x="508" y="39"/>
                      <a:pt x="665" y="0"/>
                      <a:pt x="738" y="57"/>
                    </a:cubicBezTo>
                    <a:cubicBezTo>
                      <a:pt x="797" y="102"/>
                      <a:pt x="839" y="177"/>
                      <a:pt x="839" y="177"/>
                    </a:cubicBezTo>
                    <a:cubicBezTo>
                      <a:pt x="711" y="340"/>
                      <a:pt x="711" y="340"/>
                      <a:pt x="711" y="340"/>
                    </a:cubicBezTo>
                    <a:cubicBezTo>
                      <a:pt x="783" y="701"/>
                      <a:pt x="783" y="701"/>
                      <a:pt x="783" y="701"/>
                    </a:cubicBezTo>
                    <a:cubicBezTo>
                      <a:pt x="230" y="701"/>
                      <a:pt x="230" y="701"/>
                      <a:pt x="230" y="701"/>
                    </a:cubicBezTo>
                    <a:cubicBezTo>
                      <a:pt x="141" y="459"/>
                      <a:pt x="141" y="459"/>
                      <a:pt x="141" y="459"/>
                    </a:cubicBezTo>
                    <a:cubicBezTo>
                      <a:pt x="0" y="297"/>
                      <a:pt x="0" y="297"/>
                      <a:pt x="0" y="297"/>
                    </a:cubicBezTo>
                    <a:cubicBezTo>
                      <a:pt x="0" y="297"/>
                      <a:pt x="129" y="149"/>
                      <a:pt x="168" y="131"/>
                    </a:cubicBezTo>
                    <a:cubicBezTo>
                      <a:pt x="206" y="112"/>
                      <a:pt x="508" y="39"/>
                      <a:pt x="508" y="39"/>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03">
                <a:extLst>
                  <a:ext uri="{FF2B5EF4-FFF2-40B4-BE49-F238E27FC236}">
                    <a16:creationId xmlns:a16="http://schemas.microsoft.com/office/drawing/2014/main" id="{3B030511-8300-4C33-8F38-AF0CE9739E4B}"/>
                  </a:ext>
                </a:extLst>
              </p:cNvPr>
              <p:cNvSpPr>
                <a:spLocks/>
              </p:cNvSpPr>
              <p:nvPr/>
            </p:nvSpPr>
            <p:spPr bwMode="auto">
              <a:xfrm>
                <a:off x="4604" y="2928"/>
                <a:ext cx="313" cy="306"/>
              </a:xfrm>
              <a:custGeom>
                <a:avLst/>
                <a:gdLst>
                  <a:gd name="T0" fmla="*/ 1 w 132"/>
                  <a:gd name="T1" fmla="*/ 53 h 129"/>
                  <a:gd name="T2" fmla="*/ 10 w 132"/>
                  <a:gd name="T3" fmla="*/ 60 h 129"/>
                  <a:gd name="T4" fmla="*/ 35 w 132"/>
                  <a:gd name="T5" fmla="*/ 82 h 129"/>
                  <a:gd name="T6" fmla="*/ 30 w 132"/>
                  <a:gd name="T7" fmla="*/ 128 h 129"/>
                  <a:gd name="T8" fmla="*/ 68 w 132"/>
                  <a:gd name="T9" fmla="*/ 104 h 129"/>
                  <a:gd name="T10" fmla="*/ 68 w 132"/>
                  <a:gd name="T11" fmla="*/ 104 h 129"/>
                  <a:gd name="T12" fmla="*/ 108 w 132"/>
                  <a:gd name="T13" fmla="*/ 124 h 129"/>
                  <a:gd name="T14" fmla="*/ 98 w 132"/>
                  <a:gd name="T15" fmla="*/ 79 h 129"/>
                  <a:gd name="T16" fmla="*/ 99 w 132"/>
                  <a:gd name="T17" fmla="*/ 78 h 129"/>
                  <a:gd name="T18" fmla="*/ 99 w 132"/>
                  <a:gd name="T19" fmla="*/ 78 h 129"/>
                  <a:gd name="T20" fmla="*/ 99 w 132"/>
                  <a:gd name="T21" fmla="*/ 78 h 129"/>
                  <a:gd name="T22" fmla="*/ 100 w 132"/>
                  <a:gd name="T23" fmla="*/ 77 h 129"/>
                  <a:gd name="T24" fmla="*/ 103 w 132"/>
                  <a:gd name="T25" fmla="*/ 74 h 129"/>
                  <a:gd name="T26" fmla="*/ 114 w 132"/>
                  <a:gd name="T27" fmla="*/ 62 h 129"/>
                  <a:gd name="T28" fmla="*/ 130 w 132"/>
                  <a:gd name="T29" fmla="*/ 47 h 129"/>
                  <a:gd name="T30" fmla="*/ 84 w 132"/>
                  <a:gd name="T31" fmla="*/ 42 h 129"/>
                  <a:gd name="T32" fmla="*/ 62 w 132"/>
                  <a:gd name="T33" fmla="*/ 2 h 129"/>
                  <a:gd name="T34" fmla="*/ 45 w 132"/>
                  <a:gd name="T35" fmla="*/ 44 h 129"/>
                  <a:gd name="T36" fmla="*/ 45 w 132"/>
                  <a:gd name="T37" fmla="*/ 44 h 129"/>
                  <a:gd name="T38" fmla="*/ 3 w 132"/>
                  <a:gd name="T39" fmla="*/ 52 h 129"/>
                  <a:gd name="T40" fmla="*/ 0 w 132"/>
                  <a:gd name="T41" fmla="*/ 52 h 129"/>
                  <a:gd name="T42" fmla="*/ 3 w 132"/>
                  <a:gd name="T43" fmla="*/ 52 h 129"/>
                  <a:gd name="T44" fmla="*/ 45 w 132"/>
                  <a:gd name="T45" fmla="*/ 43 h 129"/>
                  <a:gd name="T46" fmla="*/ 62 w 132"/>
                  <a:gd name="T47" fmla="*/ 2 h 129"/>
                  <a:gd name="T48" fmla="*/ 64 w 132"/>
                  <a:gd name="T49" fmla="*/ 1 h 129"/>
                  <a:gd name="T50" fmla="*/ 85 w 132"/>
                  <a:gd name="T51" fmla="*/ 41 h 129"/>
                  <a:gd name="T52" fmla="*/ 132 w 132"/>
                  <a:gd name="T53" fmla="*/ 45 h 129"/>
                  <a:gd name="T54" fmla="*/ 116 w 132"/>
                  <a:gd name="T55" fmla="*/ 63 h 129"/>
                  <a:gd name="T56" fmla="*/ 104 w 132"/>
                  <a:gd name="T57" fmla="*/ 76 h 129"/>
                  <a:gd name="T58" fmla="*/ 101 w 132"/>
                  <a:gd name="T59" fmla="*/ 79 h 129"/>
                  <a:gd name="T60" fmla="*/ 100 w 132"/>
                  <a:gd name="T61" fmla="*/ 80 h 129"/>
                  <a:gd name="T62" fmla="*/ 100 w 132"/>
                  <a:gd name="T63" fmla="*/ 80 h 129"/>
                  <a:gd name="T64" fmla="*/ 100 w 132"/>
                  <a:gd name="T65" fmla="*/ 80 h 129"/>
                  <a:gd name="T66" fmla="*/ 100 w 132"/>
                  <a:gd name="T67" fmla="*/ 79 h 129"/>
                  <a:gd name="T68" fmla="*/ 110 w 132"/>
                  <a:gd name="T69" fmla="*/ 123 h 129"/>
                  <a:gd name="T70" fmla="*/ 109 w 132"/>
                  <a:gd name="T71" fmla="*/ 124 h 129"/>
                  <a:gd name="T72" fmla="*/ 68 w 132"/>
                  <a:gd name="T73" fmla="*/ 105 h 129"/>
                  <a:gd name="T74" fmla="*/ 28 w 132"/>
                  <a:gd name="T75" fmla="*/ 129 h 129"/>
                  <a:gd name="T76" fmla="*/ 34 w 132"/>
                  <a:gd name="T77" fmla="*/ 82 h 129"/>
                  <a:gd name="T78" fmla="*/ 9 w 132"/>
                  <a:gd name="T79" fmla="*/ 60 h 129"/>
                  <a:gd name="T80" fmla="*/ 1 w 132"/>
                  <a:gd name="T81"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9">
                    <a:moveTo>
                      <a:pt x="0" y="52"/>
                    </a:moveTo>
                    <a:cubicBezTo>
                      <a:pt x="0" y="52"/>
                      <a:pt x="0" y="53"/>
                      <a:pt x="1" y="53"/>
                    </a:cubicBezTo>
                    <a:cubicBezTo>
                      <a:pt x="1" y="53"/>
                      <a:pt x="2" y="54"/>
                      <a:pt x="3" y="54"/>
                    </a:cubicBezTo>
                    <a:cubicBezTo>
                      <a:pt x="4" y="56"/>
                      <a:pt x="7" y="58"/>
                      <a:pt x="10" y="60"/>
                    </a:cubicBezTo>
                    <a:cubicBezTo>
                      <a:pt x="15" y="65"/>
                      <a:pt x="24" y="73"/>
                      <a:pt x="35" y="82"/>
                    </a:cubicBezTo>
                    <a:cubicBezTo>
                      <a:pt x="35" y="82"/>
                      <a:pt x="35" y="82"/>
                      <a:pt x="35" y="82"/>
                    </a:cubicBezTo>
                    <a:cubicBezTo>
                      <a:pt x="35" y="82"/>
                      <a:pt x="35" y="82"/>
                      <a:pt x="35" y="82"/>
                    </a:cubicBezTo>
                    <a:cubicBezTo>
                      <a:pt x="33" y="95"/>
                      <a:pt x="32" y="110"/>
                      <a:pt x="30" y="128"/>
                    </a:cubicBezTo>
                    <a:cubicBezTo>
                      <a:pt x="28" y="127"/>
                      <a:pt x="28" y="127"/>
                      <a:pt x="28" y="127"/>
                    </a:cubicBezTo>
                    <a:cubicBezTo>
                      <a:pt x="40" y="120"/>
                      <a:pt x="53" y="112"/>
                      <a:pt x="68" y="104"/>
                    </a:cubicBezTo>
                    <a:cubicBezTo>
                      <a:pt x="68" y="103"/>
                      <a:pt x="68" y="103"/>
                      <a:pt x="68" y="103"/>
                    </a:cubicBezTo>
                    <a:cubicBezTo>
                      <a:pt x="68" y="104"/>
                      <a:pt x="68" y="104"/>
                      <a:pt x="68" y="104"/>
                    </a:cubicBezTo>
                    <a:cubicBezTo>
                      <a:pt x="81" y="109"/>
                      <a:pt x="95" y="116"/>
                      <a:pt x="110" y="123"/>
                    </a:cubicBezTo>
                    <a:cubicBezTo>
                      <a:pt x="108" y="124"/>
                      <a:pt x="108" y="124"/>
                      <a:pt x="108" y="124"/>
                    </a:cubicBezTo>
                    <a:cubicBezTo>
                      <a:pt x="105" y="109"/>
                      <a:pt x="102" y="95"/>
                      <a:pt x="98" y="79"/>
                    </a:cubicBezTo>
                    <a:cubicBezTo>
                      <a:pt x="98" y="79"/>
                      <a:pt x="98" y="79"/>
                      <a:pt x="98" y="79"/>
                    </a:cubicBezTo>
                    <a:cubicBezTo>
                      <a:pt x="98" y="79"/>
                      <a:pt x="98" y="80"/>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100" y="77"/>
                      <a:pt x="100" y="77"/>
                      <a:pt x="100" y="77"/>
                    </a:cubicBezTo>
                    <a:cubicBezTo>
                      <a:pt x="101" y="76"/>
                      <a:pt x="101" y="76"/>
                      <a:pt x="101" y="76"/>
                    </a:cubicBezTo>
                    <a:cubicBezTo>
                      <a:pt x="103" y="74"/>
                      <a:pt x="103" y="74"/>
                      <a:pt x="103" y="74"/>
                    </a:cubicBezTo>
                    <a:cubicBezTo>
                      <a:pt x="106" y="70"/>
                      <a:pt x="106" y="70"/>
                      <a:pt x="106" y="70"/>
                    </a:cubicBezTo>
                    <a:cubicBezTo>
                      <a:pt x="109" y="67"/>
                      <a:pt x="112" y="64"/>
                      <a:pt x="114" y="62"/>
                    </a:cubicBezTo>
                    <a:cubicBezTo>
                      <a:pt x="119" y="56"/>
                      <a:pt x="124" y="51"/>
                      <a:pt x="129" y="45"/>
                    </a:cubicBezTo>
                    <a:cubicBezTo>
                      <a:pt x="130" y="47"/>
                      <a:pt x="130" y="47"/>
                      <a:pt x="130" y="47"/>
                    </a:cubicBezTo>
                    <a:cubicBezTo>
                      <a:pt x="114" y="45"/>
                      <a:pt x="99" y="44"/>
                      <a:pt x="85" y="43"/>
                    </a:cubicBezTo>
                    <a:cubicBezTo>
                      <a:pt x="84" y="42"/>
                      <a:pt x="84" y="42"/>
                      <a:pt x="84" y="42"/>
                    </a:cubicBezTo>
                    <a:cubicBezTo>
                      <a:pt x="84" y="42"/>
                      <a:pt x="84" y="42"/>
                      <a:pt x="84" y="42"/>
                    </a:cubicBezTo>
                    <a:cubicBezTo>
                      <a:pt x="76" y="28"/>
                      <a:pt x="69" y="14"/>
                      <a:pt x="62" y="2"/>
                    </a:cubicBezTo>
                    <a:cubicBezTo>
                      <a:pt x="64" y="2"/>
                      <a:pt x="64" y="2"/>
                      <a:pt x="64" y="2"/>
                    </a:cubicBezTo>
                    <a:cubicBezTo>
                      <a:pt x="57" y="18"/>
                      <a:pt x="51" y="32"/>
                      <a:pt x="45" y="44"/>
                    </a:cubicBezTo>
                    <a:cubicBezTo>
                      <a:pt x="45" y="44"/>
                      <a:pt x="45" y="44"/>
                      <a:pt x="45" y="44"/>
                    </a:cubicBezTo>
                    <a:cubicBezTo>
                      <a:pt x="45" y="44"/>
                      <a:pt x="45" y="44"/>
                      <a:pt x="45" y="44"/>
                    </a:cubicBezTo>
                    <a:cubicBezTo>
                      <a:pt x="31" y="47"/>
                      <a:pt x="20" y="49"/>
                      <a:pt x="12" y="50"/>
                    </a:cubicBezTo>
                    <a:cubicBezTo>
                      <a:pt x="8" y="51"/>
                      <a:pt x="6" y="51"/>
                      <a:pt x="3" y="52"/>
                    </a:cubicBezTo>
                    <a:cubicBezTo>
                      <a:pt x="2" y="52"/>
                      <a:pt x="2" y="52"/>
                      <a:pt x="1" y="52"/>
                    </a:cubicBezTo>
                    <a:cubicBezTo>
                      <a:pt x="1" y="52"/>
                      <a:pt x="0" y="52"/>
                      <a:pt x="0" y="52"/>
                    </a:cubicBezTo>
                    <a:cubicBezTo>
                      <a:pt x="0" y="52"/>
                      <a:pt x="0" y="52"/>
                      <a:pt x="1" y="52"/>
                    </a:cubicBezTo>
                    <a:cubicBezTo>
                      <a:pt x="1" y="52"/>
                      <a:pt x="2" y="52"/>
                      <a:pt x="3" y="52"/>
                    </a:cubicBezTo>
                    <a:cubicBezTo>
                      <a:pt x="5" y="51"/>
                      <a:pt x="8" y="51"/>
                      <a:pt x="12" y="50"/>
                    </a:cubicBezTo>
                    <a:cubicBezTo>
                      <a:pt x="19" y="48"/>
                      <a:pt x="31" y="46"/>
                      <a:pt x="45" y="43"/>
                    </a:cubicBezTo>
                    <a:cubicBezTo>
                      <a:pt x="44" y="43"/>
                      <a:pt x="44" y="43"/>
                      <a:pt x="44" y="43"/>
                    </a:cubicBezTo>
                    <a:cubicBezTo>
                      <a:pt x="49" y="32"/>
                      <a:pt x="55" y="18"/>
                      <a:pt x="62" y="2"/>
                    </a:cubicBezTo>
                    <a:cubicBezTo>
                      <a:pt x="63" y="0"/>
                      <a:pt x="63" y="0"/>
                      <a:pt x="63" y="0"/>
                    </a:cubicBezTo>
                    <a:cubicBezTo>
                      <a:pt x="64" y="1"/>
                      <a:pt x="64" y="1"/>
                      <a:pt x="64" y="1"/>
                    </a:cubicBezTo>
                    <a:cubicBezTo>
                      <a:pt x="70" y="14"/>
                      <a:pt x="78" y="27"/>
                      <a:pt x="86" y="41"/>
                    </a:cubicBezTo>
                    <a:cubicBezTo>
                      <a:pt x="85" y="41"/>
                      <a:pt x="85" y="41"/>
                      <a:pt x="85" y="41"/>
                    </a:cubicBezTo>
                    <a:cubicBezTo>
                      <a:pt x="99" y="42"/>
                      <a:pt x="115" y="43"/>
                      <a:pt x="130" y="45"/>
                    </a:cubicBezTo>
                    <a:cubicBezTo>
                      <a:pt x="132" y="45"/>
                      <a:pt x="132" y="45"/>
                      <a:pt x="132" y="45"/>
                    </a:cubicBezTo>
                    <a:cubicBezTo>
                      <a:pt x="131" y="47"/>
                      <a:pt x="131" y="47"/>
                      <a:pt x="131" y="47"/>
                    </a:cubicBezTo>
                    <a:cubicBezTo>
                      <a:pt x="126" y="52"/>
                      <a:pt x="121" y="57"/>
                      <a:pt x="116" y="63"/>
                    </a:cubicBezTo>
                    <a:cubicBezTo>
                      <a:pt x="113" y="66"/>
                      <a:pt x="111" y="69"/>
                      <a:pt x="108" y="71"/>
                    </a:cubicBezTo>
                    <a:cubicBezTo>
                      <a:pt x="104" y="76"/>
                      <a:pt x="104" y="76"/>
                      <a:pt x="104" y="76"/>
                    </a:cubicBezTo>
                    <a:cubicBezTo>
                      <a:pt x="102" y="78"/>
                      <a:pt x="102" y="78"/>
                      <a:pt x="102" y="78"/>
                    </a:cubicBezTo>
                    <a:cubicBezTo>
                      <a:pt x="101" y="79"/>
                      <a:pt x="101" y="79"/>
                      <a:pt x="101" y="79"/>
                    </a:cubicBezTo>
                    <a:cubicBezTo>
                      <a:pt x="101" y="79"/>
                      <a:pt x="101" y="79"/>
                      <a:pt x="101" y="79"/>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79"/>
                      <a:pt x="100" y="79"/>
                      <a:pt x="100" y="79"/>
                    </a:cubicBezTo>
                    <a:cubicBezTo>
                      <a:pt x="100" y="79"/>
                      <a:pt x="100" y="79"/>
                      <a:pt x="100" y="79"/>
                    </a:cubicBezTo>
                    <a:cubicBezTo>
                      <a:pt x="104" y="94"/>
                      <a:pt x="107" y="109"/>
                      <a:pt x="110" y="123"/>
                    </a:cubicBezTo>
                    <a:cubicBezTo>
                      <a:pt x="111" y="125"/>
                      <a:pt x="111" y="125"/>
                      <a:pt x="111" y="125"/>
                    </a:cubicBezTo>
                    <a:cubicBezTo>
                      <a:pt x="109" y="124"/>
                      <a:pt x="109" y="124"/>
                      <a:pt x="109" y="124"/>
                    </a:cubicBezTo>
                    <a:cubicBezTo>
                      <a:pt x="94" y="118"/>
                      <a:pt x="81" y="111"/>
                      <a:pt x="68" y="105"/>
                    </a:cubicBezTo>
                    <a:cubicBezTo>
                      <a:pt x="68" y="105"/>
                      <a:pt x="68" y="105"/>
                      <a:pt x="68" y="105"/>
                    </a:cubicBezTo>
                    <a:cubicBezTo>
                      <a:pt x="54" y="113"/>
                      <a:pt x="41" y="121"/>
                      <a:pt x="29" y="128"/>
                    </a:cubicBezTo>
                    <a:cubicBezTo>
                      <a:pt x="28" y="129"/>
                      <a:pt x="28" y="129"/>
                      <a:pt x="28" y="129"/>
                    </a:cubicBezTo>
                    <a:cubicBezTo>
                      <a:pt x="28" y="127"/>
                      <a:pt x="28" y="127"/>
                      <a:pt x="28" y="127"/>
                    </a:cubicBezTo>
                    <a:cubicBezTo>
                      <a:pt x="30" y="110"/>
                      <a:pt x="32" y="95"/>
                      <a:pt x="34" y="82"/>
                    </a:cubicBezTo>
                    <a:cubicBezTo>
                      <a:pt x="34" y="83"/>
                      <a:pt x="34" y="83"/>
                      <a:pt x="34" y="83"/>
                    </a:cubicBezTo>
                    <a:cubicBezTo>
                      <a:pt x="23" y="73"/>
                      <a:pt x="15" y="66"/>
                      <a:pt x="9" y="60"/>
                    </a:cubicBezTo>
                    <a:cubicBezTo>
                      <a:pt x="6" y="58"/>
                      <a:pt x="4" y="56"/>
                      <a:pt x="2" y="54"/>
                    </a:cubicBezTo>
                    <a:cubicBezTo>
                      <a:pt x="2" y="54"/>
                      <a:pt x="1" y="53"/>
                      <a:pt x="1" y="53"/>
                    </a:cubicBezTo>
                    <a:cubicBezTo>
                      <a:pt x="0" y="52"/>
                      <a:pt x="0" y="52"/>
                      <a:pt x="0" y="52"/>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04">
                <a:extLst>
                  <a:ext uri="{FF2B5EF4-FFF2-40B4-BE49-F238E27FC236}">
                    <a16:creationId xmlns:a16="http://schemas.microsoft.com/office/drawing/2014/main" id="{F779130F-30C6-4824-9F8A-36188D71AE96}"/>
                  </a:ext>
                </a:extLst>
              </p:cNvPr>
              <p:cNvSpPr>
                <a:spLocks/>
              </p:cNvSpPr>
              <p:nvPr/>
            </p:nvSpPr>
            <p:spPr bwMode="auto">
              <a:xfrm>
                <a:off x="2482" y="2669"/>
                <a:ext cx="1011" cy="1026"/>
              </a:xfrm>
              <a:custGeom>
                <a:avLst/>
                <a:gdLst>
                  <a:gd name="T0" fmla="*/ 302 w 426"/>
                  <a:gd name="T1" fmla="*/ 0 h 432"/>
                  <a:gd name="T2" fmla="*/ 67 w 426"/>
                  <a:gd name="T3" fmla="*/ 249 h 432"/>
                  <a:gd name="T4" fmla="*/ 50 w 426"/>
                  <a:gd name="T5" fmla="*/ 426 h 432"/>
                  <a:gd name="T6" fmla="*/ 275 w 426"/>
                  <a:gd name="T7" fmla="*/ 424 h 432"/>
                  <a:gd name="T8" fmla="*/ 426 w 426"/>
                  <a:gd name="T9" fmla="*/ 182 h 432"/>
                  <a:gd name="T10" fmla="*/ 302 w 426"/>
                  <a:gd name="T11" fmla="*/ 0 h 432"/>
                </a:gdLst>
                <a:ahLst/>
                <a:cxnLst>
                  <a:cxn ang="0">
                    <a:pos x="T0" y="T1"/>
                  </a:cxn>
                  <a:cxn ang="0">
                    <a:pos x="T2" y="T3"/>
                  </a:cxn>
                  <a:cxn ang="0">
                    <a:pos x="T4" y="T5"/>
                  </a:cxn>
                  <a:cxn ang="0">
                    <a:pos x="T6" y="T7"/>
                  </a:cxn>
                  <a:cxn ang="0">
                    <a:pos x="T8" y="T9"/>
                  </a:cxn>
                  <a:cxn ang="0">
                    <a:pos x="T10" y="T11"/>
                  </a:cxn>
                </a:cxnLst>
                <a:rect l="0" t="0" r="r" b="b"/>
                <a:pathLst>
                  <a:path w="426" h="432">
                    <a:moveTo>
                      <a:pt x="302" y="0"/>
                    </a:moveTo>
                    <a:cubicBezTo>
                      <a:pt x="302" y="0"/>
                      <a:pt x="134" y="194"/>
                      <a:pt x="67" y="249"/>
                    </a:cubicBezTo>
                    <a:cubicBezTo>
                      <a:pt x="0" y="304"/>
                      <a:pt x="13" y="412"/>
                      <a:pt x="50" y="426"/>
                    </a:cubicBezTo>
                    <a:cubicBezTo>
                      <a:pt x="64" y="432"/>
                      <a:pt x="275" y="424"/>
                      <a:pt x="275" y="424"/>
                    </a:cubicBezTo>
                    <a:cubicBezTo>
                      <a:pt x="426" y="182"/>
                      <a:pt x="426" y="182"/>
                      <a:pt x="426" y="182"/>
                    </a:cubicBezTo>
                    <a:cubicBezTo>
                      <a:pt x="302" y="0"/>
                      <a:pt x="302" y="0"/>
                      <a:pt x="302" y="0"/>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05">
                <a:extLst>
                  <a:ext uri="{FF2B5EF4-FFF2-40B4-BE49-F238E27FC236}">
                    <a16:creationId xmlns:a16="http://schemas.microsoft.com/office/drawing/2014/main" id="{FB4D4177-35D9-401A-9B9A-629A6258DD82}"/>
                  </a:ext>
                </a:extLst>
              </p:cNvPr>
              <p:cNvSpPr>
                <a:spLocks/>
              </p:cNvSpPr>
              <p:nvPr/>
            </p:nvSpPr>
            <p:spPr bwMode="auto">
              <a:xfrm>
                <a:off x="4946" y="3318"/>
                <a:ext cx="9" cy="23"/>
              </a:xfrm>
              <a:custGeom>
                <a:avLst/>
                <a:gdLst>
                  <a:gd name="T0" fmla="*/ 0 w 4"/>
                  <a:gd name="T1" fmla="*/ 0 h 10"/>
                  <a:gd name="T2" fmla="*/ 2 w 4"/>
                  <a:gd name="T3" fmla="*/ 10 h 10"/>
                  <a:gd name="T4" fmla="*/ 4 w 4"/>
                  <a:gd name="T5" fmla="*/ 10 h 10"/>
                  <a:gd name="T6" fmla="*/ 0 w 4"/>
                  <a:gd name="T7" fmla="*/ 0 h 10"/>
                </a:gdLst>
                <a:ahLst/>
                <a:cxnLst>
                  <a:cxn ang="0">
                    <a:pos x="T0" y="T1"/>
                  </a:cxn>
                  <a:cxn ang="0">
                    <a:pos x="T2" y="T3"/>
                  </a:cxn>
                  <a:cxn ang="0">
                    <a:pos x="T4" y="T5"/>
                  </a:cxn>
                  <a:cxn ang="0">
                    <a:pos x="T6" y="T7"/>
                  </a:cxn>
                </a:cxnLst>
                <a:rect l="0" t="0" r="r" b="b"/>
                <a:pathLst>
                  <a:path w="4" h="10">
                    <a:moveTo>
                      <a:pt x="0" y="0"/>
                    </a:moveTo>
                    <a:cubicBezTo>
                      <a:pt x="2" y="10"/>
                      <a:pt x="2" y="10"/>
                      <a:pt x="2" y="10"/>
                    </a:cubicBezTo>
                    <a:cubicBezTo>
                      <a:pt x="4" y="10"/>
                      <a:pt x="4" y="10"/>
                      <a:pt x="4" y="10"/>
                    </a:cubicBezTo>
                    <a:cubicBezTo>
                      <a:pt x="3" y="6"/>
                      <a:pt x="1" y="3"/>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06">
                <a:extLst>
                  <a:ext uri="{FF2B5EF4-FFF2-40B4-BE49-F238E27FC236}">
                    <a16:creationId xmlns:a16="http://schemas.microsoft.com/office/drawing/2014/main" id="{111DB94C-D237-4445-ADA2-902F2F89BBEA}"/>
                  </a:ext>
                </a:extLst>
              </p:cNvPr>
              <p:cNvSpPr>
                <a:spLocks noEditPoints="1"/>
              </p:cNvSpPr>
              <p:nvPr/>
            </p:nvSpPr>
            <p:spPr bwMode="auto">
              <a:xfrm>
                <a:off x="4614" y="2757"/>
                <a:ext cx="337" cy="637"/>
              </a:xfrm>
              <a:custGeom>
                <a:avLst/>
                <a:gdLst>
                  <a:gd name="T0" fmla="*/ 112 w 142"/>
                  <a:gd name="T1" fmla="*/ 134 h 268"/>
                  <a:gd name="T2" fmla="*/ 112 w 142"/>
                  <a:gd name="T3" fmla="*/ 135 h 268"/>
                  <a:gd name="T4" fmla="*/ 104 w 142"/>
                  <a:gd name="T5" fmla="*/ 143 h 268"/>
                  <a:gd name="T6" fmla="*/ 100 w 142"/>
                  <a:gd name="T7" fmla="*/ 148 h 268"/>
                  <a:gd name="T8" fmla="*/ 98 w 142"/>
                  <a:gd name="T9" fmla="*/ 150 h 268"/>
                  <a:gd name="T10" fmla="*/ 97 w 142"/>
                  <a:gd name="T11" fmla="*/ 151 h 268"/>
                  <a:gd name="T12" fmla="*/ 97 w 142"/>
                  <a:gd name="T13" fmla="*/ 151 h 268"/>
                  <a:gd name="T14" fmla="*/ 96 w 142"/>
                  <a:gd name="T15" fmla="*/ 151 h 268"/>
                  <a:gd name="T16" fmla="*/ 106 w 142"/>
                  <a:gd name="T17" fmla="*/ 195 h 268"/>
                  <a:gd name="T18" fmla="*/ 107 w 142"/>
                  <a:gd name="T19" fmla="*/ 197 h 268"/>
                  <a:gd name="T20" fmla="*/ 105 w 142"/>
                  <a:gd name="T21" fmla="*/ 196 h 268"/>
                  <a:gd name="T22" fmla="*/ 81 w 142"/>
                  <a:gd name="T23" fmla="*/ 185 h 268"/>
                  <a:gd name="T24" fmla="*/ 83 w 142"/>
                  <a:gd name="T25" fmla="*/ 210 h 268"/>
                  <a:gd name="T26" fmla="*/ 74 w 142"/>
                  <a:gd name="T27" fmla="*/ 209 h 268"/>
                  <a:gd name="T28" fmla="*/ 2 w 142"/>
                  <a:gd name="T29" fmla="*/ 268 h 268"/>
                  <a:gd name="T30" fmla="*/ 142 w 142"/>
                  <a:gd name="T31" fmla="*/ 246 h 268"/>
                  <a:gd name="T32" fmla="*/ 140 w 142"/>
                  <a:gd name="T33" fmla="*/ 236 h 268"/>
                  <a:gd name="T34" fmla="*/ 112 w 142"/>
                  <a:gd name="T35" fmla="*/ 134 h 268"/>
                  <a:gd name="T36" fmla="*/ 77 w 142"/>
                  <a:gd name="T37" fmla="*/ 109 h 268"/>
                  <a:gd name="T38" fmla="*/ 81 w 142"/>
                  <a:gd name="T39" fmla="*/ 183 h 268"/>
                  <a:gd name="T40" fmla="*/ 104 w 142"/>
                  <a:gd name="T41" fmla="*/ 194 h 268"/>
                  <a:gd name="T42" fmla="*/ 94 w 142"/>
                  <a:gd name="T43" fmla="*/ 151 h 268"/>
                  <a:gd name="T44" fmla="*/ 94 w 142"/>
                  <a:gd name="T45" fmla="*/ 151 h 268"/>
                  <a:gd name="T46" fmla="*/ 94 w 142"/>
                  <a:gd name="T47" fmla="*/ 151 h 268"/>
                  <a:gd name="T48" fmla="*/ 94 w 142"/>
                  <a:gd name="T49" fmla="*/ 151 h 268"/>
                  <a:gd name="T50" fmla="*/ 95 w 142"/>
                  <a:gd name="T51" fmla="*/ 150 h 268"/>
                  <a:gd name="T52" fmla="*/ 95 w 142"/>
                  <a:gd name="T53" fmla="*/ 150 h 268"/>
                  <a:gd name="T54" fmla="*/ 95 w 142"/>
                  <a:gd name="T55" fmla="*/ 150 h 268"/>
                  <a:gd name="T56" fmla="*/ 95 w 142"/>
                  <a:gd name="T57" fmla="*/ 150 h 268"/>
                  <a:gd name="T58" fmla="*/ 95 w 142"/>
                  <a:gd name="T59" fmla="*/ 150 h 268"/>
                  <a:gd name="T60" fmla="*/ 95 w 142"/>
                  <a:gd name="T61" fmla="*/ 150 h 268"/>
                  <a:gd name="T62" fmla="*/ 95 w 142"/>
                  <a:gd name="T63" fmla="*/ 150 h 268"/>
                  <a:gd name="T64" fmla="*/ 96 w 142"/>
                  <a:gd name="T65" fmla="*/ 149 h 268"/>
                  <a:gd name="T66" fmla="*/ 97 w 142"/>
                  <a:gd name="T67" fmla="*/ 148 h 268"/>
                  <a:gd name="T68" fmla="*/ 99 w 142"/>
                  <a:gd name="T69" fmla="*/ 146 h 268"/>
                  <a:gd name="T70" fmla="*/ 102 w 142"/>
                  <a:gd name="T71" fmla="*/ 142 h 268"/>
                  <a:gd name="T72" fmla="*/ 110 w 142"/>
                  <a:gd name="T73" fmla="*/ 134 h 268"/>
                  <a:gd name="T74" fmla="*/ 112 w 142"/>
                  <a:gd name="T75" fmla="*/ 132 h 268"/>
                  <a:gd name="T76" fmla="*/ 109 w 142"/>
                  <a:gd name="T77" fmla="*/ 117 h 268"/>
                  <a:gd name="T78" fmla="*/ 81 w 142"/>
                  <a:gd name="T79" fmla="*/ 115 h 268"/>
                  <a:gd name="T80" fmla="*/ 80 w 142"/>
                  <a:gd name="T81" fmla="*/ 114 h 268"/>
                  <a:gd name="T82" fmla="*/ 80 w 142"/>
                  <a:gd name="T83" fmla="*/ 114 h 268"/>
                  <a:gd name="T84" fmla="*/ 77 w 142"/>
                  <a:gd name="T85" fmla="*/ 109 h 268"/>
                  <a:gd name="T86" fmla="*/ 87 w 142"/>
                  <a:gd name="T87" fmla="*/ 0 h 268"/>
                  <a:gd name="T88" fmla="*/ 77 w 142"/>
                  <a:gd name="T89" fmla="*/ 105 h 268"/>
                  <a:gd name="T90" fmla="*/ 82 w 142"/>
                  <a:gd name="T91" fmla="*/ 113 h 268"/>
                  <a:gd name="T92" fmla="*/ 109 w 142"/>
                  <a:gd name="T93" fmla="*/ 115 h 268"/>
                  <a:gd name="T94" fmla="*/ 87 w 142"/>
                  <a:gd name="T9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268">
                    <a:moveTo>
                      <a:pt x="112" y="134"/>
                    </a:moveTo>
                    <a:cubicBezTo>
                      <a:pt x="112" y="134"/>
                      <a:pt x="112" y="135"/>
                      <a:pt x="112" y="135"/>
                    </a:cubicBezTo>
                    <a:cubicBezTo>
                      <a:pt x="109" y="138"/>
                      <a:pt x="107" y="141"/>
                      <a:pt x="104" y="143"/>
                    </a:cubicBezTo>
                    <a:cubicBezTo>
                      <a:pt x="100" y="148"/>
                      <a:pt x="100" y="148"/>
                      <a:pt x="100" y="148"/>
                    </a:cubicBezTo>
                    <a:cubicBezTo>
                      <a:pt x="98" y="150"/>
                      <a:pt x="98" y="150"/>
                      <a:pt x="98" y="150"/>
                    </a:cubicBezTo>
                    <a:cubicBezTo>
                      <a:pt x="97" y="151"/>
                      <a:pt x="97" y="151"/>
                      <a:pt x="97" y="151"/>
                    </a:cubicBezTo>
                    <a:cubicBezTo>
                      <a:pt x="97" y="151"/>
                      <a:pt x="97" y="151"/>
                      <a:pt x="97" y="151"/>
                    </a:cubicBezTo>
                    <a:cubicBezTo>
                      <a:pt x="96" y="151"/>
                      <a:pt x="96" y="151"/>
                      <a:pt x="96" y="151"/>
                    </a:cubicBezTo>
                    <a:cubicBezTo>
                      <a:pt x="100" y="166"/>
                      <a:pt x="103" y="181"/>
                      <a:pt x="106" y="195"/>
                    </a:cubicBezTo>
                    <a:cubicBezTo>
                      <a:pt x="107" y="197"/>
                      <a:pt x="107" y="197"/>
                      <a:pt x="107" y="197"/>
                    </a:cubicBezTo>
                    <a:cubicBezTo>
                      <a:pt x="105" y="196"/>
                      <a:pt x="105" y="196"/>
                      <a:pt x="105" y="196"/>
                    </a:cubicBezTo>
                    <a:cubicBezTo>
                      <a:pt x="97" y="193"/>
                      <a:pt x="89" y="189"/>
                      <a:pt x="81" y="185"/>
                    </a:cubicBezTo>
                    <a:cubicBezTo>
                      <a:pt x="82" y="194"/>
                      <a:pt x="83" y="203"/>
                      <a:pt x="83" y="210"/>
                    </a:cubicBezTo>
                    <a:cubicBezTo>
                      <a:pt x="80" y="210"/>
                      <a:pt x="77" y="209"/>
                      <a:pt x="74" y="209"/>
                    </a:cubicBezTo>
                    <a:cubicBezTo>
                      <a:pt x="45" y="209"/>
                      <a:pt x="0" y="234"/>
                      <a:pt x="2" y="268"/>
                    </a:cubicBezTo>
                    <a:cubicBezTo>
                      <a:pt x="142" y="246"/>
                      <a:pt x="142" y="246"/>
                      <a:pt x="142" y="246"/>
                    </a:cubicBezTo>
                    <a:cubicBezTo>
                      <a:pt x="140" y="236"/>
                      <a:pt x="140" y="236"/>
                      <a:pt x="140" y="236"/>
                    </a:cubicBezTo>
                    <a:cubicBezTo>
                      <a:pt x="128" y="203"/>
                      <a:pt x="120" y="169"/>
                      <a:pt x="112" y="134"/>
                    </a:cubicBezTo>
                    <a:moveTo>
                      <a:pt x="77" y="109"/>
                    </a:moveTo>
                    <a:cubicBezTo>
                      <a:pt x="78" y="135"/>
                      <a:pt x="79" y="161"/>
                      <a:pt x="81" y="183"/>
                    </a:cubicBezTo>
                    <a:cubicBezTo>
                      <a:pt x="88" y="187"/>
                      <a:pt x="96" y="190"/>
                      <a:pt x="104" y="194"/>
                    </a:cubicBezTo>
                    <a:cubicBezTo>
                      <a:pt x="101" y="180"/>
                      <a:pt x="98" y="166"/>
                      <a:pt x="94" y="151"/>
                    </a:cubicBezTo>
                    <a:cubicBezTo>
                      <a:pt x="94" y="151"/>
                      <a:pt x="94" y="151"/>
                      <a:pt x="94" y="151"/>
                    </a:cubicBezTo>
                    <a:cubicBezTo>
                      <a:pt x="94" y="151"/>
                      <a:pt x="94" y="151"/>
                      <a:pt x="94" y="151"/>
                    </a:cubicBezTo>
                    <a:cubicBezTo>
                      <a:pt x="94" y="151"/>
                      <a:pt x="94" y="151"/>
                      <a:pt x="94" y="151"/>
                    </a:cubicBezTo>
                    <a:cubicBezTo>
                      <a:pt x="94" y="151"/>
                      <a:pt x="94" y="151"/>
                      <a:pt x="95" y="150"/>
                    </a:cubicBezTo>
                    <a:cubicBezTo>
                      <a:pt x="95" y="150"/>
                      <a:pt x="95" y="150"/>
                      <a:pt x="95" y="150"/>
                    </a:cubicBezTo>
                    <a:cubicBezTo>
                      <a:pt x="95" y="150"/>
                      <a:pt x="95" y="150"/>
                      <a:pt x="95" y="150"/>
                    </a:cubicBezTo>
                    <a:cubicBezTo>
                      <a:pt x="95" y="150"/>
                      <a:pt x="95" y="150"/>
                      <a:pt x="95" y="150"/>
                    </a:cubicBezTo>
                    <a:cubicBezTo>
                      <a:pt x="95" y="150"/>
                      <a:pt x="95" y="150"/>
                      <a:pt x="95" y="150"/>
                    </a:cubicBezTo>
                    <a:cubicBezTo>
                      <a:pt x="95" y="150"/>
                      <a:pt x="95" y="150"/>
                      <a:pt x="95" y="150"/>
                    </a:cubicBezTo>
                    <a:cubicBezTo>
                      <a:pt x="95" y="150"/>
                      <a:pt x="95" y="150"/>
                      <a:pt x="95" y="150"/>
                    </a:cubicBezTo>
                    <a:cubicBezTo>
                      <a:pt x="96" y="149"/>
                      <a:pt x="96" y="149"/>
                      <a:pt x="96" y="149"/>
                    </a:cubicBezTo>
                    <a:cubicBezTo>
                      <a:pt x="97" y="148"/>
                      <a:pt x="97" y="148"/>
                      <a:pt x="97" y="148"/>
                    </a:cubicBezTo>
                    <a:cubicBezTo>
                      <a:pt x="99" y="146"/>
                      <a:pt x="99" y="146"/>
                      <a:pt x="99" y="146"/>
                    </a:cubicBezTo>
                    <a:cubicBezTo>
                      <a:pt x="102" y="142"/>
                      <a:pt x="102" y="142"/>
                      <a:pt x="102" y="142"/>
                    </a:cubicBezTo>
                    <a:cubicBezTo>
                      <a:pt x="105" y="139"/>
                      <a:pt x="108" y="136"/>
                      <a:pt x="110" y="134"/>
                    </a:cubicBezTo>
                    <a:cubicBezTo>
                      <a:pt x="111" y="133"/>
                      <a:pt x="111" y="132"/>
                      <a:pt x="112" y="132"/>
                    </a:cubicBezTo>
                    <a:cubicBezTo>
                      <a:pt x="111" y="127"/>
                      <a:pt x="110" y="122"/>
                      <a:pt x="109" y="117"/>
                    </a:cubicBezTo>
                    <a:cubicBezTo>
                      <a:pt x="99" y="116"/>
                      <a:pt x="90" y="115"/>
                      <a:pt x="81" y="115"/>
                    </a:cubicBezTo>
                    <a:cubicBezTo>
                      <a:pt x="80" y="114"/>
                      <a:pt x="80" y="114"/>
                      <a:pt x="80" y="114"/>
                    </a:cubicBezTo>
                    <a:cubicBezTo>
                      <a:pt x="80" y="114"/>
                      <a:pt x="80" y="114"/>
                      <a:pt x="80" y="114"/>
                    </a:cubicBezTo>
                    <a:cubicBezTo>
                      <a:pt x="79" y="112"/>
                      <a:pt x="78" y="110"/>
                      <a:pt x="77" y="109"/>
                    </a:cubicBezTo>
                    <a:moveTo>
                      <a:pt x="87" y="0"/>
                    </a:moveTo>
                    <a:cubicBezTo>
                      <a:pt x="79" y="28"/>
                      <a:pt x="77" y="66"/>
                      <a:pt x="77" y="105"/>
                    </a:cubicBezTo>
                    <a:cubicBezTo>
                      <a:pt x="79" y="107"/>
                      <a:pt x="80" y="110"/>
                      <a:pt x="82" y="113"/>
                    </a:cubicBezTo>
                    <a:cubicBezTo>
                      <a:pt x="90" y="113"/>
                      <a:pt x="99" y="114"/>
                      <a:pt x="109" y="115"/>
                    </a:cubicBezTo>
                    <a:cubicBezTo>
                      <a:pt x="101" y="77"/>
                      <a:pt x="95" y="38"/>
                      <a:pt x="87" y="0"/>
                    </a:cubicBezTo>
                  </a:path>
                </a:pathLst>
              </a:custGeom>
              <a:solidFill>
                <a:srgbClr val="BA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07">
                <a:extLst>
                  <a:ext uri="{FF2B5EF4-FFF2-40B4-BE49-F238E27FC236}">
                    <a16:creationId xmlns:a16="http://schemas.microsoft.com/office/drawing/2014/main" id="{3933C13D-44E5-4025-8C3F-595B7A8B400C}"/>
                  </a:ext>
                </a:extLst>
              </p:cNvPr>
              <p:cNvSpPr>
                <a:spLocks noEditPoints="1"/>
              </p:cNvSpPr>
              <p:nvPr/>
            </p:nvSpPr>
            <p:spPr bwMode="auto">
              <a:xfrm>
                <a:off x="4796" y="3007"/>
                <a:ext cx="83" cy="218"/>
              </a:xfrm>
              <a:custGeom>
                <a:avLst/>
                <a:gdLst>
                  <a:gd name="T0" fmla="*/ 19 w 35"/>
                  <a:gd name="T1" fmla="*/ 46 h 92"/>
                  <a:gd name="T2" fmla="*/ 19 w 35"/>
                  <a:gd name="T3" fmla="*/ 46 h 92"/>
                  <a:gd name="T4" fmla="*/ 19 w 35"/>
                  <a:gd name="T5" fmla="*/ 46 h 92"/>
                  <a:gd name="T6" fmla="*/ 35 w 35"/>
                  <a:gd name="T7" fmla="*/ 27 h 92"/>
                  <a:gd name="T8" fmla="*/ 33 w 35"/>
                  <a:gd name="T9" fmla="*/ 29 h 92"/>
                  <a:gd name="T10" fmla="*/ 25 w 35"/>
                  <a:gd name="T11" fmla="*/ 37 h 92"/>
                  <a:gd name="T12" fmla="*/ 22 w 35"/>
                  <a:gd name="T13" fmla="*/ 41 h 92"/>
                  <a:gd name="T14" fmla="*/ 20 w 35"/>
                  <a:gd name="T15" fmla="*/ 43 h 92"/>
                  <a:gd name="T16" fmla="*/ 19 w 35"/>
                  <a:gd name="T17" fmla="*/ 44 h 92"/>
                  <a:gd name="T18" fmla="*/ 18 w 35"/>
                  <a:gd name="T19" fmla="*/ 45 h 92"/>
                  <a:gd name="T20" fmla="*/ 18 w 35"/>
                  <a:gd name="T21" fmla="*/ 45 h 92"/>
                  <a:gd name="T22" fmla="*/ 18 w 35"/>
                  <a:gd name="T23" fmla="*/ 45 h 92"/>
                  <a:gd name="T24" fmla="*/ 18 w 35"/>
                  <a:gd name="T25" fmla="*/ 45 h 92"/>
                  <a:gd name="T26" fmla="*/ 18 w 35"/>
                  <a:gd name="T27" fmla="*/ 45 h 92"/>
                  <a:gd name="T28" fmla="*/ 18 w 35"/>
                  <a:gd name="T29" fmla="*/ 45 h 92"/>
                  <a:gd name="T30" fmla="*/ 18 w 35"/>
                  <a:gd name="T31" fmla="*/ 45 h 92"/>
                  <a:gd name="T32" fmla="*/ 17 w 35"/>
                  <a:gd name="T33" fmla="*/ 46 h 92"/>
                  <a:gd name="T34" fmla="*/ 17 w 35"/>
                  <a:gd name="T35" fmla="*/ 46 h 92"/>
                  <a:gd name="T36" fmla="*/ 17 w 35"/>
                  <a:gd name="T37" fmla="*/ 46 h 92"/>
                  <a:gd name="T38" fmla="*/ 17 w 35"/>
                  <a:gd name="T39" fmla="*/ 46 h 92"/>
                  <a:gd name="T40" fmla="*/ 27 w 35"/>
                  <a:gd name="T41" fmla="*/ 89 h 92"/>
                  <a:gd name="T42" fmla="*/ 4 w 35"/>
                  <a:gd name="T43" fmla="*/ 78 h 92"/>
                  <a:gd name="T44" fmla="*/ 4 w 35"/>
                  <a:gd name="T45" fmla="*/ 80 h 92"/>
                  <a:gd name="T46" fmla="*/ 28 w 35"/>
                  <a:gd name="T47" fmla="*/ 91 h 92"/>
                  <a:gd name="T48" fmla="*/ 30 w 35"/>
                  <a:gd name="T49" fmla="*/ 92 h 92"/>
                  <a:gd name="T50" fmla="*/ 29 w 35"/>
                  <a:gd name="T51" fmla="*/ 90 h 92"/>
                  <a:gd name="T52" fmla="*/ 19 w 35"/>
                  <a:gd name="T53" fmla="*/ 46 h 92"/>
                  <a:gd name="T54" fmla="*/ 20 w 35"/>
                  <a:gd name="T55" fmla="*/ 46 h 92"/>
                  <a:gd name="T56" fmla="*/ 20 w 35"/>
                  <a:gd name="T57" fmla="*/ 46 h 92"/>
                  <a:gd name="T58" fmla="*/ 21 w 35"/>
                  <a:gd name="T59" fmla="*/ 45 h 92"/>
                  <a:gd name="T60" fmla="*/ 23 w 35"/>
                  <a:gd name="T61" fmla="*/ 43 h 92"/>
                  <a:gd name="T62" fmla="*/ 27 w 35"/>
                  <a:gd name="T63" fmla="*/ 38 h 92"/>
                  <a:gd name="T64" fmla="*/ 35 w 35"/>
                  <a:gd name="T65" fmla="*/ 30 h 92"/>
                  <a:gd name="T66" fmla="*/ 35 w 35"/>
                  <a:gd name="T67" fmla="*/ 29 h 92"/>
                  <a:gd name="T68" fmla="*/ 35 w 35"/>
                  <a:gd name="T69" fmla="*/ 27 h 92"/>
                  <a:gd name="T70" fmla="*/ 0 w 35"/>
                  <a:gd name="T71" fmla="*/ 0 h 92"/>
                  <a:gd name="T72" fmla="*/ 0 w 35"/>
                  <a:gd name="T73" fmla="*/ 4 h 92"/>
                  <a:gd name="T74" fmla="*/ 3 w 35"/>
                  <a:gd name="T75" fmla="*/ 9 h 92"/>
                  <a:gd name="T76" fmla="*/ 3 w 35"/>
                  <a:gd name="T77" fmla="*/ 9 h 92"/>
                  <a:gd name="T78" fmla="*/ 4 w 35"/>
                  <a:gd name="T79" fmla="*/ 10 h 92"/>
                  <a:gd name="T80" fmla="*/ 32 w 35"/>
                  <a:gd name="T81" fmla="*/ 12 h 92"/>
                  <a:gd name="T82" fmla="*/ 32 w 35"/>
                  <a:gd name="T83" fmla="*/ 10 h 92"/>
                  <a:gd name="T84" fmla="*/ 5 w 35"/>
                  <a:gd name="T85" fmla="*/ 8 h 92"/>
                  <a:gd name="T86" fmla="*/ 0 w 35"/>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92">
                    <a:moveTo>
                      <a:pt x="19" y="46"/>
                    </a:moveTo>
                    <a:cubicBezTo>
                      <a:pt x="19" y="46"/>
                      <a:pt x="19" y="46"/>
                      <a:pt x="19" y="46"/>
                    </a:cubicBezTo>
                    <a:cubicBezTo>
                      <a:pt x="19" y="46"/>
                      <a:pt x="19" y="46"/>
                      <a:pt x="19" y="46"/>
                    </a:cubicBezTo>
                    <a:moveTo>
                      <a:pt x="35" y="27"/>
                    </a:moveTo>
                    <a:cubicBezTo>
                      <a:pt x="34" y="27"/>
                      <a:pt x="34" y="28"/>
                      <a:pt x="33" y="29"/>
                    </a:cubicBezTo>
                    <a:cubicBezTo>
                      <a:pt x="31" y="31"/>
                      <a:pt x="28" y="34"/>
                      <a:pt x="25" y="37"/>
                    </a:cubicBezTo>
                    <a:cubicBezTo>
                      <a:pt x="22" y="41"/>
                      <a:pt x="22" y="41"/>
                      <a:pt x="22" y="41"/>
                    </a:cubicBezTo>
                    <a:cubicBezTo>
                      <a:pt x="20" y="43"/>
                      <a:pt x="20" y="43"/>
                      <a:pt x="20" y="43"/>
                    </a:cubicBezTo>
                    <a:cubicBezTo>
                      <a:pt x="19" y="44"/>
                      <a:pt x="19" y="44"/>
                      <a:pt x="19" y="44"/>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7" y="46"/>
                      <a:pt x="17" y="46"/>
                      <a:pt x="17" y="46"/>
                    </a:cubicBezTo>
                    <a:cubicBezTo>
                      <a:pt x="17" y="46"/>
                      <a:pt x="17" y="46"/>
                      <a:pt x="17" y="46"/>
                    </a:cubicBezTo>
                    <a:cubicBezTo>
                      <a:pt x="17" y="46"/>
                      <a:pt x="17" y="46"/>
                      <a:pt x="17" y="46"/>
                    </a:cubicBezTo>
                    <a:cubicBezTo>
                      <a:pt x="17" y="46"/>
                      <a:pt x="17" y="46"/>
                      <a:pt x="17" y="46"/>
                    </a:cubicBezTo>
                    <a:cubicBezTo>
                      <a:pt x="21" y="61"/>
                      <a:pt x="24" y="75"/>
                      <a:pt x="27" y="89"/>
                    </a:cubicBezTo>
                    <a:cubicBezTo>
                      <a:pt x="19" y="85"/>
                      <a:pt x="11" y="82"/>
                      <a:pt x="4" y="78"/>
                    </a:cubicBezTo>
                    <a:cubicBezTo>
                      <a:pt x="4" y="79"/>
                      <a:pt x="4" y="80"/>
                      <a:pt x="4" y="80"/>
                    </a:cubicBezTo>
                    <a:cubicBezTo>
                      <a:pt x="12" y="84"/>
                      <a:pt x="20" y="88"/>
                      <a:pt x="28" y="91"/>
                    </a:cubicBezTo>
                    <a:cubicBezTo>
                      <a:pt x="30" y="92"/>
                      <a:pt x="30" y="92"/>
                      <a:pt x="30" y="92"/>
                    </a:cubicBezTo>
                    <a:cubicBezTo>
                      <a:pt x="29" y="90"/>
                      <a:pt x="29" y="90"/>
                      <a:pt x="29" y="90"/>
                    </a:cubicBezTo>
                    <a:cubicBezTo>
                      <a:pt x="26" y="76"/>
                      <a:pt x="23" y="61"/>
                      <a:pt x="19" y="46"/>
                    </a:cubicBezTo>
                    <a:cubicBezTo>
                      <a:pt x="20" y="46"/>
                      <a:pt x="20" y="46"/>
                      <a:pt x="20" y="46"/>
                    </a:cubicBezTo>
                    <a:cubicBezTo>
                      <a:pt x="20" y="46"/>
                      <a:pt x="20" y="46"/>
                      <a:pt x="20" y="46"/>
                    </a:cubicBezTo>
                    <a:cubicBezTo>
                      <a:pt x="21" y="45"/>
                      <a:pt x="21" y="45"/>
                      <a:pt x="21" y="45"/>
                    </a:cubicBezTo>
                    <a:cubicBezTo>
                      <a:pt x="23" y="43"/>
                      <a:pt x="23" y="43"/>
                      <a:pt x="23" y="43"/>
                    </a:cubicBezTo>
                    <a:cubicBezTo>
                      <a:pt x="27" y="38"/>
                      <a:pt x="27" y="38"/>
                      <a:pt x="27" y="38"/>
                    </a:cubicBezTo>
                    <a:cubicBezTo>
                      <a:pt x="30" y="36"/>
                      <a:pt x="32" y="33"/>
                      <a:pt x="35" y="30"/>
                    </a:cubicBezTo>
                    <a:cubicBezTo>
                      <a:pt x="35" y="30"/>
                      <a:pt x="35" y="29"/>
                      <a:pt x="35" y="29"/>
                    </a:cubicBezTo>
                    <a:cubicBezTo>
                      <a:pt x="35" y="28"/>
                      <a:pt x="35" y="28"/>
                      <a:pt x="35" y="27"/>
                    </a:cubicBezTo>
                    <a:moveTo>
                      <a:pt x="0" y="0"/>
                    </a:moveTo>
                    <a:cubicBezTo>
                      <a:pt x="0" y="1"/>
                      <a:pt x="0" y="2"/>
                      <a:pt x="0" y="4"/>
                    </a:cubicBezTo>
                    <a:cubicBezTo>
                      <a:pt x="1" y="5"/>
                      <a:pt x="2" y="7"/>
                      <a:pt x="3" y="9"/>
                    </a:cubicBezTo>
                    <a:cubicBezTo>
                      <a:pt x="3" y="9"/>
                      <a:pt x="3" y="9"/>
                      <a:pt x="3" y="9"/>
                    </a:cubicBezTo>
                    <a:cubicBezTo>
                      <a:pt x="4" y="10"/>
                      <a:pt x="4" y="10"/>
                      <a:pt x="4" y="10"/>
                    </a:cubicBezTo>
                    <a:cubicBezTo>
                      <a:pt x="13" y="10"/>
                      <a:pt x="22" y="11"/>
                      <a:pt x="32" y="12"/>
                    </a:cubicBezTo>
                    <a:cubicBezTo>
                      <a:pt x="32" y="12"/>
                      <a:pt x="32" y="11"/>
                      <a:pt x="32" y="10"/>
                    </a:cubicBezTo>
                    <a:cubicBezTo>
                      <a:pt x="22" y="9"/>
                      <a:pt x="13" y="8"/>
                      <a:pt x="5" y="8"/>
                    </a:cubicBezTo>
                    <a:cubicBezTo>
                      <a:pt x="3" y="5"/>
                      <a:pt x="2" y="2"/>
                      <a:pt x="0" y="0"/>
                    </a:cubicBezTo>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08">
                <a:extLst>
                  <a:ext uri="{FF2B5EF4-FFF2-40B4-BE49-F238E27FC236}">
                    <a16:creationId xmlns:a16="http://schemas.microsoft.com/office/drawing/2014/main" id="{CEBD884E-3CA5-4090-983A-5205D77F15EB}"/>
                  </a:ext>
                </a:extLst>
              </p:cNvPr>
              <p:cNvSpPr>
                <a:spLocks/>
              </p:cNvSpPr>
              <p:nvPr/>
            </p:nvSpPr>
            <p:spPr bwMode="auto">
              <a:xfrm>
                <a:off x="4618" y="2432"/>
                <a:ext cx="1011" cy="1249"/>
              </a:xfrm>
              <a:custGeom>
                <a:avLst/>
                <a:gdLst>
                  <a:gd name="T0" fmla="*/ 88 w 426"/>
                  <a:gd name="T1" fmla="*/ 165 h 526"/>
                  <a:gd name="T2" fmla="*/ 141 w 426"/>
                  <a:gd name="T3" fmla="*/ 388 h 526"/>
                  <a:gd name="T4" fmla="*/ 0 w 426"/>
                  <a:gd name="T5" fmla="*/ 406 h 526"/>
                  <a:gd name="T6" fmla="*/ 40 w 426"/>
                  <a:gd name="T7" fmla="*/ 525 h 526"/>
                  <a:gd name="T8" fmla="*/ 398 w 426"/>
                  <a:gd name="T9" fmla="*/ 526 h 526"/>
                  <a:gd name="T10" fmla="*/ 393 w 426"/>
                  <a:gd name="T11" fmla="*/ 333 h 526"/>
                  <a:gd name="T12" fmla="*/ 224 w 426"/>
                  <a:gd name="T13" fmla="*/ 0 h 526"/>
                  <a:gd name="T14" fmla="*/ 113 w 426"/>
                  <a:gd name="T15" fmla="*/ 38 h 526"/>
                  <a:gd name="T16" fmla="*/ 88 w 426"/>
                  <a:gd name="T17" fmla="*/ 1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526">
                    <a:moveTo>
                      <a:pt x="88" y="165"/>
                    </a:moveTo>
                    <a:cubicBezTo>
                      <a:pt x="141" y="388"/>
                      <a:pt x="141" y="388"/>
                      <a:pt x="141" y="388"/>
                    </a:cubicBezTo>
                    <a:cubicBezTo>
                      <a:pt x="141" y="388"/>
                      <a:pt x="53" y="334"/>
                      <a:pt x="0" y="406"/>
                    </a:cubicBezTo>
                    <a:cubicBezTo>
                      <a:pt x="40" y="525"/>
                      <a:pt x="40" y="525"/>
                      <a:pt x="40" y="525"/>
                    </a:cubicBezTo>
                    <a:cubicBezTo>
                      <a:pt x="398" y="526"/>
                      <a:pt x="398" y="526"/>
                      <a:pt x="398" y="526"/>
                    </a:cubicBezTo>
                    <a:cubicBezTo>
                      <a:pt x="398" y="526"/>
                      <a:pt x="426" y="419"/>
                      <a:pt x="393" y="333"/>
                    </a:cubicBezTo>
                    <a:cubicBezTo>
                      <a:pt x="380" y="297"/>
                      <a:pt x="224" y="0"/>
                      <a:pt x="224" y="0"/>
                    </a:cubicBezTo>
                    <a:cubicBezTo>
                      <a:pt x="113" y="38"/>
                      <a:pt x="113" y="38"/>
                      <a:pt x="113" y="38"/>
                    </a:cubicBezTo>
                    <a:lnTo>
                      <a:pt x="88" y="165"/>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09">
                <a:extLst>
                  <a:ext uri="{FF2B5EF4-FFF2-40B4-BE49-F238E27FC236}">
                    <a16:creationId xmlns:a16="http://schemas.microsoft.com/office/drawing/2014/main" id="{76E5306F-D375-401A-8DCF-65A873951135}"/>
                  </a:ext>
                </a:extLst>
              </p:cNvPr>
              <p:cNvSpPr>
                <a:spLocks/>
              </p:cNvSpPr>
              <p:nvPr/>
            </p:nvSpPr>
            <p:spPr bwMode="auto">
              <a:xfrm>
                <a:off x="4616" y="3306"/>
                <a:ext cx="411" cy="373"/>
              </a:xfrm>
              <a:custGeom>
                <a:avLst/>
                <a:gdLst>
                  <a:gd name="T0" fmla="*/ 41 w 173"/>
                  <a:gd name="T1" fmla="*/ 157 h 157"/>
                  <a:gd name="T2" fmla="*/ 40 w 173"/>
                  <a:gd name="T3" fmla="*/ 155 h 157"/>
                  <a:gd name="T4" fmla="*/ 38 w 173"/>
                  <a:gd name="T5" fmla="*/ 148 h 157"/>
                  <a:gd name="T6" fmla="*/ 29 w 173"/>
                  <a:gd name="T7" fmla="*/ 123 h 157"/>
                  <a:gd name="T8" fmla="*/ 0 w 173"/>
                  <a:gd name="T9" fmla="*/ 37 h 157"/>
                  <a:gd name="T10" fmla="*/ 0 w 173"/>
                  <a:gd name="T11" fmla="*/ 37 h 157"/>
                  <a:gd name="T12" fmla="*/ 0 w 173"/>
                  <a:gd name="T13" fmla="*/ 36 h 157"/>
                  <a:gd name="T14" fmla="*/ 14 w 173"/>
                  <a:gd name="T15" fmla="*/ 20 h 157"/>
                  <a:gd name="T16" fmla="*/ 33 w 173"/>
                  <a:gd name="T17" fmla="*/ 8 h 157"/>
                  <a:gd name="T18" fmla="*/ 66 w 173"/>
                  <a:gd name="T19" fmla="*/ 0 h 157"/>
                  <a:gd name="T20" fmla="*/ 83 w 173"/>
                  <a:gd name="T21" fmla="*/ 0 h 157"/>
                  <a:gd name="T22" fmla="*/ 98 w 173"/>
                  <a:gd name="T23" fmla="*/ 2 h 157"/>
                  <a:gd name="T24" fmla="*/ 146 w 173"/>
                  <a:gd name="T25" fmla="*/ 27 h 157"/>
                  <a:gd name="T26" fmla="*/ 169 w 173"/>
                  <a:gd name="T27" fmla="*/ 55 h 157"/>
                  <a:gd name="T28" fmla="*/ 173 w 173"/>
                  <a:gd name="T29" fmla="*/ 68 h 157"/>
                  <a:gd name="T30" fmla="*/ 168 w 173"/>
                  <a:gd name="T31" fmla="*/ 55 h 157"/>
                  <a:gd name="T32" fmla="*/ 145 w 173"/>
                  <a:gd name="T33" fmla="*/ 28 h 157"/>
                  <a:gd name="T34" fmla="*/ 98 w 173"/>
                  <a:gd name="T35" fmla="*/ 3 h 157"/>
                  <a:gd name="T36" fmla="*/ 83 w 173"/>
                  <a:gd name="T37" fmla="*/ 2 h 157"/>
                  <a:gd name="T38" fmla="*/ 67 w 173"/>
                  <a:gd name="T39" fmla="*/ 2 h 157"/>
                  <a:gd name="T40" fmla="*/ 34 w 173"/>
                  <a:gd name="T41" fmla="*/ 10 h 157"/>
                  <a:gd name="T42" fmla="*/ 15 w 173"/>
                  <a:gd name="T43" fmla="*/ 21 h 157"/>
                  <a:gd name="T44" fmla="*/ 2 w 173"/>
                  <a:gd name="T45" fmla="*/ 37 h 157"/>
                  <a:gd name="T46" fmla="*/ 2 w 173"/>
                  <a:gd name="T47" fmla="*/ 37 h 157"/>
                  <a:gd name="T48" fmla="*/ 30 w 173"/>
                  <a:gd name="T49" fmla="*/ 123 h 157"/>
                  <a:gd name="T50" fmla="*/ 39 w 173"/>
                  <a:gd name="T51" fmla="*/ 148 h 157"/>
                  <a:gd name="T52" fmla="*/ 41 w 173"/>
                  <a:gd name="T53" fmla="*/ 154 h 157"/>
                  <a:gd name="T54" fmla="*/ 41 w 173"/>
                  <a:gd name="T5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3" h="157">
                    <a:moveTo>
                      <a:pt x="41" y="157"/>
                    </a:moveTo>
                    <a:cubicBezTo>
                      <a:pt x="41" y="157"/>
                      <a:pt x="41" y="156"/>
                      <a:pt x="40" y="155"/>
                    </a:cubicBezTo>
                    <a:cubicBezTo>
                      <a:pt x="40" y="153"/>
                      <a:pt x="39" y="151"/>
                      <a:pt x="38" y="148"/>
                    </a:cubicBezTo>
                    <a:cubicBezTo>
                      <a:pt x="36" y="142"/>
                      <a:pt x="33" y="133"/>
                      <a:pt x="29" y="123"/>
                    </a:cubicBezTo>
                    <a:cubicBezTo>
                      <a:pt x="22" y="101"/>
                      <a:pt x="12" y="72"/>
                      <a:pt x="0" y="37"/>
                    </a:cubicBezTo>
                    <a:cubicBezTo>
                      <a:pt x="0" y="37"/>
                      <a:pt x="0" y="37"/>
                      <a:pt x="0" y="37"/>
                    </a:cubicBezTo>
                    <a:cubicBezTo>
                      <a:pt x="0" y="36"/>
                      <a:pt x="0" y="36"/>
                      <a:pt x="0" y="36"/>
                    </a:cubicBezTo>
                    <a:cubicBezTo>
                      <a:pt x="4" y="30"/>
                      <a:pt x="8" y="25"/>
                      <a:pt x="14" y="20"/>
                    </a:cubicBezTo>
                    <a:cubicBezTo>
                      <a:pt x="19" y="15"/>
                      <a:pt x="26" y="11"/>
                      <a:pt x="33" y="8"/>
                    </a:cubicBezTo>
                    <a:cubicBezTo>
                      <a:pt x="44" y="3"/>
                      <a:pt x="55" y="1"/>
                      <a:pt x="66" y="0"/>
                    </a:cubicBezTo>
                    <a:cubicBezTo>
                      <a:pt x="72" y="0"/>
                      <a:pt x="77" y="0"/>
                      <a:pt x="83" y="0"/>
                    </a:cubicBezTo>
                    <a:cubicBezTo>
                      <a:pt x="88" y="0"/>
                      <a:pt x="93" y="0"/>
                      <a:pt x="98" y="2"/>
                    </a:cubicBezTo>
                    <a:cubicBezTo>
                      <a:pt x="118" y="6"/>
                      <a:pt x="136" y="15"/>
                      <a:pt x="146" y="27"/>
                    </a:cubicBezTo>
                    <a:cubicBezTo>
                      <a:pt x="157" y="38"/>
                      <a:pt x="165" y="47"/>
                      <a:pt x="169" y="55"/>
                    </a:cubicBezTo>
                    <a:cubicBezTo>
                      <a:pt x="173" y="63"/>
                      <a:pt x="173" y="68"/>
                      <a:pt x="173" y="68"/>
                    </a:cubicBezTo>
                    <a:cubicBezTo>
                      <a:pt x="173" y="68"/>
                      <a:pt x="172" y="63"/>
                      <a:pt x="168" y="55"/>
                    </a:cubicBezTo>
                    <a:cubicBezTo>
                      <a:pt x="164" y="48"/>
                      <a:pt x="156" y="38"/>
                      <a:pt x="145" y="28"/>
                    </a:cubicBezTo>
                    <a:cubicBezTo>
                      <a:pt x="134" y="17"/>
                      <a:pt x="118" y="8"/>
                      <a:pt x="98" y="3"/>
                    </a:cubicBezTo>
                    <a:cubicBezTo>
                      <a:pt x="93" y="2"/>
                      <a:pt x="88" y="2"/>
                      <a:pt x="83" y="2"/>
                    </a:cubicBezTo>
                    <a:cubicBezTo>
                      <a:pt x="77" y="2"/>
                      <a:pt x="72" y="2"/>
                      <a:pt x="67" y="2"/>
                    </a:cubicBezTo>
                    <a:cubicBezTo>
                      <a:pt x="56" y="3"/>
                      <a:pt x="44" y="5"/>
                      <a:pt x="34" y="10"/>
                    </a:cubicBezTo>
                    <a:cubicBezTo>
                      <a:pt x="27" y="13"/>
                      <a:pt x="20" y="17"/>
                      <a:pt x="15" y="21"/>
                    </a:cubicBezTo>
                    <a:cubicBezTo>
                      <a:pt x="10" y="26"/>
                      <a:pt x="5" y="32"/>
                      <a:pt x="2" y="37"/>
                    </a:cubicBezTo>
                    <a:cubicBezTo>
                      <a:pt x="2" y="37"/>
                      <a:pt x="2" y="37"/>
                      <a:pt x="2" y="37"/>
                    </a:cubicBezTo>
                    <a:cubicBezTo>
                      <a:pt x="13" y="71"/>
                      <a:pt x="23" y="101"/>
                      <a:pt x="30" y="123"/>
                    </a:cubicBezTo>
                    <a:cubicBezTo>
                      <a:pt x="34" y="133"/>
                      <a:pt x="37" y="142"/>
                      <a:pt x="39" y="148"/>
                    </a:cubicBezTo>
                    <a:cubicBezTo>
                      <a:pt x="39" y="150"/>
                      <a:pt x="40" y="153"/>
                      <a:pt x="41" y="154"/>
                    </a:cubicBezTo>
                    <a:cubicBezTo>
                      <a:pt x="41" y="156"/>
                      <a:pt x="41" y="157"/>
                      <a:pt x="41" y="157"/>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10">
                <a:extLst>
                  <a:ext uri="{FF2B5EF4-FFF2-40B4-BE49-F238E27FC236}">
                    <a16:creationId xmlns:a16="http://schemas.microsoft.com/office/drawing/2014/main" id="{C5933661-D7F5-4DAD-89C3-17E9DCED734A}"/>
                  </a:ext>
                </a:extLst>
              </p:cNvPr>
              <p:cNvSpPr>
                <a:spLocks/>
              </p:cNvSpPr>
              <p:nvPr/>
            </p:nvSpPr>
            <p:spPr bwMode="auto">
              <a:xfrm>
                <a:off x="4939" y="3322"/>
                <a:ext cx="171" cy="53"/>
              </a:xfrm>
              <a:custGeom>
                <a:avLst/>
                <a:gdLst>
                  <a:gd name="T0" fmla="*/ 72 w 72"/>
                  <a:gd name="T1" fmla="*/ 21 h 22"/>
                  <a:gd name="T2" fmla="*/ 63 w 72"/>
                  <a:gd name="T3" fmla="*/ 14 h 22"/>
                  <a:gd name="T4" fmla="*/ 38 w 72"/>
                  <a:gd name="T5" fmla="*/ 3 h 22"/>
                  <a:gd name="T6" fmla="*/ 23 w 72"/>
                  <a:gd name="T7" fmla="*/ 3 h 22"/>
                  <a:gd name="T8" fmla="*/ 11 w 72"/>
                  <a:gd name="T9" fmla="*/ 6 h 22"/>
                  <a:gd name="T10" fmla="*/ 0 w 72"/>
                  <a:gd name="T11" fmla="*/ 11 h 22"/>
                  <a:gd name="T12" fmla="*/ 3 w 72"/>
                  <a:gd name="T13" fmla="*/ 9 h 22"/>
                  <a:gd name="T14" fmla="*/ 10 w 72"/>
                  <a:gd name="T15" fmla="*/ 5 h 22"/>
                  <a:gd name="T16" fmla="*/ 22 w 72"/>
                  <a:gd name="T17" fmla="*/ 1 h 22"/>
                  <a:gd name="T18" fmla="*/ 38 w 72"/>
                  <a:gd name="T19" fmla="*/ 1 h 22"/>
                  <a:gd name="T20" fmla="*/ 64 w 72"/>
                  <a:gd name="T21" fmla="*/ 13 h 22"/>
                  <a:gd name="T22" fmla="*/ 70 w 72"/>
                  <a:gd name="T23" fmla="*/ 19 h 22"/>
                  <a:gd name="T24" fmla="*/ 72 w 72"/>
                  <a:gd name="T25"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22">
                    <a:moveTo>
                      <a:pt x="72" y="21"/>
                    </a:moveTo>
                    <a:cubicBezTo>
                      <a:pt x="72" y="22"/>
                      <a:pt x="69" y="18"/>
                      <a:pt x="63" y="14"/>
                    </a:cubicBezTo>
                    <a:cubicBezTo>
                      <a:pt x="57" y="10"/>
                      <a:pt x="49" y="5"/>
                      <a:pt x="38" y="3"/>
                    </a:cubicBezTo>
                    <a:cubicBezTo>
                      <a:pt x="32" y="3"/>
                      <a:pt x="27" y="3"/>
                      <a:pt x="23" y="3"/>
                    </a:cubicBezTo>
                    <a:cubicBezTo>
                      <a:pt x="18" y="4"/>
                      <a:pt x="14" y="5"/>
                      <a:pt x="11" y="6"/>
                    </a:cubicBezTo>
                    <a:cubicBezTo>
                      <a:pt x="4" y="9"/>
                      <a:pt x="0" y="11"/>
                      <a:pt x="0" y="11"/>
                    </a:cubicBezTo>
                    <a:cubicBezTo>
                      <a:pt x="0" y="11"/>
                      <a:pt x="1" y="10"/>
                      <a:pt x="3" y="9"/>
                    </a:cubicBezTo>
                    <a:cubicBezTo>
                      <a:pt x="4" y="8"/>
                      <a:pt x="7" y="6"/>
                      <a:pt x="10" y="5"/>
                    </a:cubicBezTo>
                    <a:cubicBezTo>
                      <a:pt x="13" y="3"/>
                      <a:pt x="18" y="2"/>
                      <a:pt x="22" y="1"/>
                    </a:cubicBezTo>
                    <a:cubicBezTo>
                      <a:pt x="27" y="1"/>
                      <a:pt x="33" y="0"/>
                      <a:pt x="38" y="1"/>
                    </a:cubicBezTo>
                    <a:cubicBezTo>
                      <a:pt x="49" y="3"/>
                      <a:pt x="58" y="8"/>
                      <a:pt x="64" y="13"/>
                    </a:cubicBezTo>
                    <a:cubicBezTo>
                      <a:pt x="67" y="15"/>
                      <a:pt x="69" y="17"/>
                      <a:pt x="70" y="19"/>
                    </a:cubicBezTo>
                    <a:cubicBezTo>
                      <a:pt x="72" y="20"/>
                      <a:pt x="72" y="21"/>
                      <a:pt x="72" y="2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11">
                <a:extLst>
                  <a:ext uri="{FF2B5EF4-FFF2-40B4-BE49-F238E27FC236}">
                    <a16:creationId xmlns:a16="http://schemas.microsoft.com/office/drawing/2014/main" id="{9C6CF2B4-6591-48D8-A70E-B971A15234A8}"/>
                  </a:ext>
                </a:extLst>
              </p:cNvPr>
              <p:cNvSpPr>
                <a:spLocks/>
              </p:cNvSpPr>
              <p:nvPr/>
            </p:nvSpPr>
            <p:spPr bwMode="auto">
              <a:xfrm>
                <a:off x="4813" y="2748"/>
                <a:ext cx="142" cy="593"/>
              </a:xfrm>
              <a:custGeom>
                <a:avLst/>
                <a:gdLst>
                  <a:gd name="T0" fmla="*/ 60 w 60"/>
                  <a:gd name="T1" fmla="*/ 250 h 250"/>
                  <a:gd name="T2" fmla="*/ 59 w 60"/>
                  <a:gd name="T3" fmla="*/ 247 h 250"/>
                  <a:gd name="T4" fmla="*/ 57 w 60"/>
                  <a:gd name="T5" fmla="*/ 240 h 250"/>
                  <a:gd name="T6" fmla="*/ 49 w 60"/>
                  <a:gd name="T7" fmla="*/ 214 h 250"/>
                  <a:gd name="T8" fmla="*/ 26 w 60"/>
                  <a:gd name="T9" fmla="*/ 126 h 250"/>
                  <a:gd name="T10" fmla="*/ 6 w 60"/>
                  <a:gd name="T11" fmla="*/ 37 h 250"/>
                  <a:gd name="T12" fmla="*/ 1 w 60"/>
                  <a:gd name="T13" fmla="*/ 10 h 250"/>
                  <a:gd name="T14" fmla="*/ 0 w 60"/>
                  <a:gd name="T15" fmla="*/ 2 h 250"/>
                  <a:gd name="T16" fmla="*/ 0 w 60"/>
                  <a:gd name="T17" fmla="*/ 0 h 250"/>
                  <a:gd name="T18" fmla="*/ 0 w 60"/>
                  <a:gd name="T19" fmla="*/ 2 h 250"/>
                  <a:gd name="T20" fmla="*/ 2 w 60"/>
                  <a:gd name="T21" fmla="*/ 10 h 250"/>
                  <a:gd name="T22" fmla="*/ 8 w 60"/>
                  <a:gd name="T23" fmla="*/ 37 h 250"/>
                  <a:gd name="T24" fmla="*/ 28 w 60"/>
                  <a:gd name="T25" fmla="*/ 125 h 250"/>
                  <a:gd name="T26" fmla="*/ 50 w 60"/>
                  <a:gd name="T27" fmla="*/ 213 h 250"/>
                  <a:gd name="T28" fmla="*/ 57 w 60"/>
                  <a:gd name="T29" fmla="*/ 240 h 250"/>
                  <a:gd name="T30" fmla="*/ 59 w 60"/>
                  <a:gd name="T31" fmla="*/ 247 h 250"/>
                  <a:gd name="T32" fmla="*/ 60 w 60"/>
                  <a:gd name="T33"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250">
                    <a:moveTo>
                      <a:pt x="60" y="250"/>
                    </a:moveTo>
                    <a:cubicBezTo>
                      <a:pt x="60" y="250"/>
                      <a:pt x="59" y="249"/>
                      <a:pt x="59" y="247"/>
                    </a:cubicBezTo>
                    <a:cubicBezTo>
                      <a:pt x="58" y="246"/>
                      <a:pt x="58" y="243"/>
                      <a:pt x="57" y="240"/>
                    </a:cubicBezTo>
                    <a:cubicBezTo>
                      <a:pt x="55" y="234"/>
                      <a:pt x="52" y="225"/>
                      <a:pt x="49" y="214"/>
                    </a:cubicBezTo>
                    <a:cubicBezTo>
                      <a:pt x="42" y="191"/>
                      <a:pt x="34" y="160"/>
                      <a:pt x="26" y="126"/>
                    </a:cubicBezTo>
                    <a:cubicBezTo>
                      <a:pt x="17" y="91"/>
                      <a:pt x="11" y="60"/>
                      <a:pt x="6" y="37"/>
                    </a:cubicBezTo>
                    <a:cubicBezTo>
                      <a:pt x="4" y="26"/>
                      <a:pt x="2" y="16"/>
                      <a:pt x="1" y="10"/>
                    </a:cubicBezTo>
                    <a:cubicBezTo>
                      <a:pt x="1" y="7"/>
                      <a:pt x="0" y="4"/>
                      <a:pt x="0" y="2"/>
                    </a:cubicBezTo>
                    <a:cubicBezTo>
                      <a:pt x="0" y="1"/>
                      <a:pt x="0" y="0"/>
                      <a:pt x="0" y="0"/>
                    </a:cubicBezTo>
                    <a:cubicBezTo>
                      <a:pt x="0" y="0"/>
                      <a:pt x="0" y="1"/>
                      <a:pt x="0" y="2"/>
                    </a:cubicBezTo>
                    <a:cubicBezTo>
                      <a:pt x="1" y="4"/>
                      <a:pt x="1" y="7"/>
                      <a:pt x="2" y="10"/>
                    </a:cubicBezTo>
                    <a:cubicBezTo>
                      <a:pt x="3" y="16"/>
                      <a:pt x="5" y="25"/>
                      <a:pt x="8" y="37"/>
                    </a:cubicBezTo>
                    <a:cubicBezTo>
                      <a:pt x="13" y="59"/>
                      <a:pt x="19" y="91"/>
                      <a:pt x="28" y="125"/>
                    </a:cubicBezTo>
                    <a:cubicBezTo>
                      <a:pt x="36" y="160"/>
                      <a:pt x="44" y="191"/>
                      <a:pt x="50" y="213"/>
                    </a:cubicBezTo>
                    <a:cubicBezTo>
                      <a:pt x="53" y="225"/>
                      <a:pt x="56" y="234"/>
                      <a:pt x="57" y="240"/>
                    </a:cubicBezTo>
                    <a:cubicBezTo>
                      <a:pt x="58" y="243"/>
                      <a:pt x="59" y="245"/>
                      <a:pt x="59" y="247"/>
                    </a:cubicBezTo>
                    <a:cubicBezTo>
                      <a:pt x="60" y="249"/>
                      <a:pt x="60" y="250"/>
                      <a:pt x="60" y="25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12">
                <a:extLst>
                  <a:ext uri="{FF2B5EF4-FFF2-40B4-BE49-F238E27FC236}">
                    <a16:creationId xmlns:a16="http://schemas.microsoft.com/office/drawing/2014/main" id="{728ADB17-F4A2-47BC-9110-37E320BB8552}"/>
                  </a:ext>
                </a:extLst>
              </p:cNvPr>
              <p:cNvSpPr>
                <a:spLocks/>
              </p:cNvSpPr>
              <p:nvPr/>
            </p:nvSpPr>
            <p:spPr bwMode="auto">
              <a:xfrm>
                <a:off x="4808" y="2679"/>
                <a:ext cx="36" cy="81"/>
              </a:xfrm>
              <a:custGeom>
                <a:avLst/>
                <a:gdLst>
                  <a:gd name="T0" fmla="*/ 14 w 15"/>
                  <a:gd name="T1" fmla="*/ 0 h 34"/>
                  <a:gd name="T2" fmla="*/ 8 w 15"/>
                  <a:gd name="T3" fmla="*/ 17 h 34"/>
                  <a:gd name="T4" fmla="*/ 0 w 15"/>
                  <a:gd name="T5" fmla="*/ 33 h 34"/>
                  <a:gd name="T6" fmla="*/ 6 w 15"/>
                  <a:gd name="T7" fmla="*/ 16 h 34"/>
                  <a:gd name="T8" fmla="*/ 14 w 15"/>
                  <a:gd name="T9" fmla="*/ 0 h 34"/>
                </a:gdLst>
                <a:ahLst/>
                <a:cxnLst>
                  <a:cxn ang="0">
                    <a:pos x="T0" y="T1"/>
                  </a:cxn>
                  <a:cxn ang="0">
                    <a:pos x="T2" y="T3"/>
                  </a:cxn>
                  <a:cxn ang="0">
                    <a:pos x="T4" y="T5"/>
                  </a:cxn>
                  <a:cxn ang="0">
                    <a:pos x="T6" y="T7"/>
                  </a:cxn>
                  <a:cxn ang="0">
                    <a:pos x="T8" y="T9"/>
                  </a:cxn>
                </a:cxnLst>
                <a:rect l="0" t="0" r="r" b="b"/>
                <a:pathLst>
                  <a:path w="15" h="34">
                    <a:moveTo>
                      <a:pt x="14" y="0"/>
                    </a:moveTo>
                    <a:cubicBezTo>
                      <a:pt x="15" y="1"/>
                      <a:pt x="12" y="8"/>
                      <a:pt x="8" y="17"/>
                    </a:cubicBezTo>
                    <a:cubicBezTo>
                      <a:pt x="4" y="26"/>
                      <a:pt x="1" y="34"/>
                      <a:pt x="0" y="33"/>
                    </a:cubicBezTo>
                    <a:cubicBezTo>
                      <a:pt x="0" y="33"/>
                      <a:pt x="3" y="26"/>
                      <a:pt x="6" y="16"/>
                    </a:cubicBezTo>
                    <a:cubicBezTo>
                      <a:pt x="10" y="7"/>
                      <a:pt x="13" y="0"/>
                      <a:pt x="14"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13">
                <a:extLst>
                  <a:ext uri="{FF2B5EF4-FFF2-40B4-BE49-F238E27FC236}">
                    <a16:creationId xmlns:a16="http://schemas.microsoft.com/office/drawing/2014/main" id="{4ABDA977-0674-4BB5-814F-0D79728617B0}"/>
                  </a:ext>
                </a:extLst>
              </p:cNvPr>
              <p:cNvSpPr>
                <a:spLocks/>
              </p:cNvSpPr>
              <p:nvPr/>
            </p:nvSpPr>
            <p:spPr bwMode="auto">
              <a:xfrm>
                <a:off x="3387" y="2824"/>
                <a:ext cx="106" cy="278"/>
              </a:xfrm>
              <a:custGeom>
                <a:avLst/>
                <a:gdLst>
                  <a:gd name="T0" fmla="*/ 6 w 45"/>
                  <a:gd name="T1" fmla="*/ 0 h 117"/>
                  <a:gd name="T2" fmla="*/ 0 w 45"/>
                  <a:gd name="T3" fmla="*/ 52 h 117"/>
                  <a:gd name="T4" fmla="*/ 45 w 45"/>
                  <a:gd name="T5" fmla="*/ 117 h 117"/>
                  <a:gd name="T6" fmla="*/ 6 w 45"/>
                  <a:gd name="T7" fmla="*/ 0 h 117"/>
                </a:gdLst>
                <a:ahLst/>
                <a:cxnLst>
                  <a:cxn ang="0">
                    <a:pos x="T0" y="T1"/>
                  </a:cxn>
                  <a:cxn ang="0">
                    <a:pos x="T2" y="T3"/>
                  </a:cxn>
                  <a:cxn ang="0">
                    <a:pos x="T4" y="T5"/>
                  </a:cxn>
                  <a:cxn ang="0">
                    <a:pos x="T6" y="T7"/>
                  </a:cxn>
                </a:cxnLst>
                <a:rect l="0" t="0" r="r" b="b"/>
                <a:pathLst>
                  <a:path w="45" h="117">
                    <a:moveTo>
                      <a:pt x="6" y="0"/>
                    </a:moveTo>
                    <a:cubicBezTo>
                      <a:pt x="4" y="17"/>
                      <a:pt x="2" y="34"/>
                      <a:pt x="0" y="52"/>
                    </a:cubicBezTo>
                    <a:cubicBezTo>
                      <a:pt x="45" y="117"/>
                      <a:pt x="45" y="117"/>
                      <a:pt x="45" y="117"/>
                    </a:cubicBezTo>
                    <a:cubicBezTo>
                      <a:pt x="6" y="0"/>
                      <a:pt x="6" y="0"/>
                      <a:pt x="6" y="0"/>
                    </a:cubicBezTo>
                  </a:path>
                </a:pathLst>
              </a:custGeom>
              <a:solidFill>
                <a:srgbClr val="BA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14">
                <a:extLst>
                  <a:ext uri="{FF2B5EF4-FFF2-40B4-BE49-F238E27FC236}">
                    <a16:creationId xmlns:a16="http://schemas.microsoft.com/office/drawing/2014/main" id="{E900ABF6-6C34-47EC-B147-1AC1FFE416C2}"/>
                  </a:ext>
                </a:extLst>
              </p:cNvPr>
              <p:cNvSpPr>
                <a:spLocks/>
              </p:cNvSpPr>
              <p:nvPr/>
            </p:nvSpPr>
            <p:spPr bwMode="auto">
              <a:xfrm>
                <a:off x="3346" y="2947"/>
                <a:ext cx="147" cy="392"/>
              </a:xfrm>
              <a:custGeom>
                <a:avLst/>
                <a:gdLst>
                  <a:gd name="T0" fmla="*/ 17 w 62"/>
                  <a:gd name="T1" fmla="*/ 0 h 165"/>
                  <a:gd name="T2" fmla="*/ 0 w 62"/>
                  <a:gd name="T3" fmla="*/ 165 h 165"/>
                  <a:gd name="T4" fmla="*/ 62 w 62"/>
                  <a:gd name="T5" fmla="*/ 65 h 165"/>
                  <a:gd name="T6" fmla="*/ 17 w 62"/>
                  <a:gd name="T7" fmla="*/ 0 h 165"/>
                </a:gdLst>
                <a:ahLst/>
                <a:cxnLst>
                  <a:cxn ang="0">
                    <a:pos x="T0" y="T1"/>
                  </a:cxn>
                  <a:cxn ang="0">
                    <a:pos x="T2" y="T3"/>
                  </a:cxn>
                  <a:cxn ang="0">
                    <a:pos x="T4" y="T5"/>
                  </a:cxn>
                  <a:cxn ang="0">
                    <a:pos x="T6" y="T7"/>
                  </a:cxn>
                </a:cxnLst>
                <a:rect l="0" t="0" r="r" b="b"/>
                <a:pathLst>
                  <a:path w="62" h="165">
                    <a:moveTo>
                      <a:pt x="17" y="0"/>
                    </a:moveTo>
                    <a:cubicBezTo>
                      <a:pt x="11" y="55"/>
                      <a:pt x="5" y="113"/>
                      <a:pt x="0" y="165"/>
                    </a:cubicBezTo>
                    <a:cubicBezTo>
                      <a:pt x="62" y="65"/>
                      <a:pt x="62" y="65"/>
                      <a:pt x="62" y="65"/>
                    </a:cubicBezTo>
                    <a:cubicBezTo>
                      <a:pt x="17" y="0"/>
                      <a:pt x="17" y="0"/>
                      <a:pt x="17" y="0"/>
                    </a:cubicBezTo>
                  </a:path>
                </a:pathLst>
              </a:custGeom>
              <a:solidFill>
                <a:srgbClr val="BA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15">
                <a:extLst>
                  <a:ext uri="{FF2B5EF4-FFF2-40B4-BE49-F238E27FC236}">
                    <a16:creationId xmlns:a16="http://schemas.microsoft.com/office/drawing/2014/main" id="{042D2A6F-72CD-40D4-B18D-BE3D754D273A}"/>
                  </a:ext>
                </a:extLst>
              </p:cNvPr>
              <p:cNvSpPr>
                <a:spLocks/>
              </p:cNvSpPr>
              <p:nvPr/>
            </p:nvSpPr>
            <p:spPr bwMode="auto">
              <a:xfrm>
                <a:off x="3391" y="2809"/>
                <a:ext cx="186" cy="516"/>
              </a:xfrm>
              <a:custGeom>
                <a:avLst/>
                <a:gdLst>
                  <a:gd name="T0" fmla="*/ 1 w 78"/>
                  <a:gd name="T1" fmla="*/ 0 h 217"/>
                  <a:gd name="T2" fmla="*/ 40 w 78"/>
                  <a:gd name="T3" fmla="*/ 108 h 217"/>
                  <a:gd name="T4" fmla="*/ 77 w 78"/>
                  <a:gd name="T5" fmla="*/ 217 h 217"/>
                  <a:gd name="T6" fmla="*/ 38 w 78"/>
                  <a:gd name="T7" fmla="*/ 109 h 217"/>
                  <a:gd name="T8" fmla="*/ 1 w 78"/>
                  <a:gd name="T9" fmla="*/ 0 h 217"/>
                </a:gdLst>
                <a:ahLst/>
                <a:cxnLst>
                  <a:cxn ang="0">
                    <a:pos x="T0" y="T1"/>
                  </a:cxn>
                  <a:cxn ang="0">
                    <a:pos x="T2" y="T3"/>
                  </a:cxn>
                  <a:cxn ang="0">
                    <a:pos x="T4" y="T5"/>
                  </a:cxn>
                  <a:cxn ang="0">
                    <a:pos x="T6" y="T7"/>
                  </a:cxn>
                  <a:cxn ang="0">
                    <a:pos x="T8" y="T9"/>
                  </a:cxn>
                </a:cxnLst>
                <a:rect l="0" t="0" r="r" b="b"/>
                <a:pathLst>
                  <a:path w="78" h="217">
                    <a:moveTo>
                      <a:pt x="1" y="0"/>
                    </a:moveTo>
                    <a:cubicBezTo>
                      <a:pt x="1" y="0"/>
                      <a:pt x="19" y="48"/>
                      <a:pt x="40" y="108"/>
                    </a:cubicBezTo>
                    <a:cubicBezTo>
                      <a:pt x="61" y="168"/>
                      <a:pt x="78" y="216"/>
                      <a:pt x="77" y="217"/>
                    </a:cubicBezTo>
                    <a:cubicBezTo>
                      <a:pt x="77" y="217"/>
                      <a:pt x="59" y="168"/>
                      <a:pt x="38" y="109"/>
                    </a:cubicBezTo>
                    <a:cubicBezTo>
                      <a:pt x="17" y="49"/>
                      <a:pt x="0" y="0"/>
                      <a:pt x="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16">
                <a:extLst>
                  <a:ext uri="{FF2B5EF4-FFF2-40B4-BE49-F238E27FC236}">
                    <a16:creationId xmlns:a16="http://schemas.microsoft.com/office/drawing/2014/main" id="{BF32B1B4-9703-4F40-AE62-D7B542B80006}"/>
                  </a:ext>
                </a:extLst>
              </p:cNvPr>
              <p:cNvSpPr>
                <a:spLocks/>
              </p:cNvSpPr>
              <p:nvPr/>
            </p:nvSpPr>
            <p:spPr bwMode="auto">
              <a:xfrm>
                <a:off x="3401" y="2508"/>
                <a:ext cx="313" cy="311"/>
              </a:xfrm>
              <a:custGeom>
                <a:avLst/>
                <a:gdLst>
                  <a:gd name="T0" fmla="*/ 42 w 132"/>
                  <a:gd name="T1" fmla="*/ 1 h 131"/>
                  <a:gd name="T2" fmla="*/ 42 w 132"/>
                  <a:gd name="T3" fmla="*/ 12 h 131"/>
                  <a:gd name="T4" fmla="*/ 41 w 132"/>
                  <a:gd name="T5" fmla="*/ 45 h 131"/>
                  <a:gd name="T6" fmla="*/ 3 w 132"/>
                  <a:gd name="T7" fmla="*/ 71 h 131"/>
                  <a:gd name="T8" fmla="*/ 45 w 132"/>
                  <a:gd name="T9" fmla="*/ 84 h 131"/>
                  <a:gd name="T10" fmla="*/ 46 w 132"/>
                  <a:gd name="T11" fmla="*/ 85 h 131"/>
                  <a:gd name="T12" fmla="*/ 56 w 132"/>
                  <a:gd name="T13" fmla="*/ 128 h 131"/>
                  <a:gd name="T14" fmla="*/ 84 w 132"/>
                  <a:gd name="T15" fmla="*/ 92 h 131"/>
                  <a:gd name="T16" fmla="*/ 85 w 132"/>
                  <a:gd name="T17" fmla="*/ 92 h 131"/>
                  <a:gd name="T18" fmla="*/ 85 w 132"/>
                  <a:gd name="T19" fmla="*/ 92 h 131"/>
                  <a:gd name="T20" fmla="*/ 85 w 132"/>
                  <a:gd name="T21" fmla="*/ 92 h 131"/>
                  <a:gd name="T22" fmla="*/ 87 w 132"/>
                  <a:gd name="T23" fmla="*/ 92 h 131"/>
                  <a:gd name="T24" fmla="*/ 96 w 132"/>
                  <a:gd name="T25" fmla="*/ 93 h 131"/>
                  <a:gd name="T26" fmla="*/ 130 w 132"/>
                  <a:gd name="T27" fmla="*/ 94 h 131"/>
                  <a:gd name="T28" fmla="*/ 103 w 132"/>
                  <a:gd name="T29" fmla="*/ 59 h 131"/>
                  <a:gd name="T30" fmla="*/ 103 w 132"/>
                  <a:gd name="T31" fmla="*/ 58 h 131"/>
                  <a:gd name="T32" fmla="*/ 121 w 132"/>
                  <a:gd name="T33" fmla="*/ 16 h 131"/>
                  <a:gd name="T34" fmla="*/ 77 w 132"/>
                  <a:gd name="T35" fmla="*/ 29 h 131"/>
                  <a:gd name="T36" fmla="*/ 51 w 132"/>
                  <a:gd name="T37" fmla="*/ 8 h 131"/>
                  <a:gd name="T38" fmla="*/ 42 w 132"/>
                  <a:gd name="T39" fmla="*/ 0 h 131"/>
                  <a:gd name="T40" fmla="*/ 42 w 132"/>
                  <a:gd name="T41" fmla="*/ 0 h 131"/>
                  <a:gd name="T42" fmla="*/ 51 w 132"/>
                  <a:gd name="T43" fmla="*/ 7 h 131"/>
                  <a:gd name="T44" fmla="*/ 77 w 132"/>
                  <a:gd name="T45" fmla="*/ 28 h 131"/>
                  <a:gd name="T46" fmla="*/ 122 w 132"/>
                  <a:gd name="T47" fmla="*/ 14 h 131"/>
                  <a:gd name="T48" fmla="*/ 105 w 132"/>
                  <a:gd name="T49" fmla="*/ 58 h 131"/>
                  <a:gd name="T50" fmla="*/ 131 w 132"/>
                  <a:gd name="T51" fmla="*/ 95 h 131"/>
                  <a:gd name="T52" fmla="*/ 130 w 132"/>
                  <a:gd name="T53" fmla="*/ 97 h 131"/>
                  <a:gd name="T54" fmla="*/ 96 w 132"/>
                  <a:gd name="T55" fmla="*/ 95 h 131"/>
                  <a:gd name="T56" fmla="*/ 87 w 132"/>
                  <a:gd name="T57" fmla="*/ 94 h 131"/>
                  <a:gd name="T58" fmla="*/ 85 w 132"/>
                  <a:gd name="T59" fmla="*/ 94 h 131"/>
                  <a:gd name="T60" fmla="*/ 85 w 132"/>
                  <a:gd name="T61" fmla="*/ 94 h 131"/>
                  <a:gd name="T62" fmla="*/ 84 w 132"/>
                  <a:gd name="T63" fmla="*/ 94 h 131"/>
                  <a:gd name="T64" fmla="*/ 84 w 132"/>
                  <a:gd name="T65" fmla="*/ 94 h 131"/>
                  <a:gd name="T66" fmla="*/ 57 w 132"/>
                  <a:gd name="T67" fmla="*/ 130 h 131"/>
                  <a:gd name="T68" fmla="*/ 56 w 132"/>
                  <a:gd name="T69" fmla="*/ 129 h 131"/>
                  <a:gd name="T70" fmla="*/ 45 w 132"/>
                  <a:gd name="T71" fmla="*/ 86 h 131"/>
                  <a:gd name="T72" fmla="*/ 0 w 132"/>
                  <a:gd name="T73" fmla="*/ 70 h 131"/>
                  <a:gd name="T74" fmla="*/ 40 w 132"/>
                  <a:gd name="T75" fmla="*/ 45 h 131"/>
                  <a:gd name="T76" fmla="*/ 41 w 132"/>
                  <a:gd name="T77" fmla="*/ 11 h 131"/>
                  <a:gd name="T78" fmla="*/ 42 w 132"/>
                  <a:gd name="T7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31">
                    <a:moveTo>
                      <a:pt x="42" y="0"/>
                    </a:moveTo>
                    <a:cubicBezTo>
                      <a:pt x="42" y="0"/>
                      <a:pt x="42" y="0"/>
                      <a:pt x="42" y="1"/>
                    </a:cubicBezTo>
                    <a:cubicBezTo>
                      <a:pt x="42" y="1"/>
                      <a:pt x="42" y="2"/>
                      <a:pt x="42" y="3"/>
                    </a:cubicBezTo>
                    <a:cubicBezTo>
                      <a:pt x="42" y="5"/>
                      <a:pt x="42" y="8"/>
                      <a:pt x="42" y="12"/>
                    </a:cubicBezTo>
                    <a:cubicBezTo>
                      <a:pt x="41" y="20"/>
                      <a:pt x="41" y="31"/>
                      <a:pt x="41" y="45"/>
                    </a:cubicBezTo>
                    <a:cubicBezTo>
                      <a:pt x="41" y="45"/>
                      <a:pt x="41" y="45"/>
                      <a:pt x="41" y="45"/>
                    </a:cubicBezTo>
                    <a:cubicBezTo>
                      <a:pt x="41" y="46"/>
                      <a:pt x="41" y="46"/>
                      <a:pt x="41" y="46"/>
                    </a:cubicBezTo>
                    <a:cubicBezTo>
                      <a:pt x="30" y="53"/>
                      <a:pt x="17" y="61"/>
                      <a:pt x="3" y="71"/>
                    </a:cubicBezTo>
                    <a:cubicBezTo>
                      <a:pt x="2" y="69"/>
                      <a:pt x="2" y="69"/>
                      <a:pt x="2" y="69"/>
                    </a:cubicBezTo>
                    <a:cubicBezTo>
                      <a:pt x="15" y="74"/>
                      <a:pt x="30" y="79"/>
                      <a:pt x="45" y="84"/>
                    </a:cubicBezTo>
                    <a:cubicBezTo>
                      <a:pt x="46" y="84"/>
                      <a:pt x="46" y="84"/>
                      <a:pt x="46" y="84"/>
                    </a:cubicBezTo>
                    <a:cubicBezTo>
                      <a:pt x="46" y="85"/>
                      <a:pt x="46" y="85"/>
                      <a:pt x="46" y="85"/>
                    </a:cubicBezTo>
                    <a:cubicBezTo>
                      <a:pt x="50" y="99"/>
                      <a:pt x="54" y="113"/>
                      <a:pt x="58" y="129"/>
                    </a:cubicBezTo>
                    <a:cubicBezTo>
                      <a:pt x="56" y="128"/>
                      <a:pt x="56" y="128"/>
                      <a:pt x="56" y="128"/>
                    </a:cubicBezTo>
                    <a:cubicBezTo>
                      <a:pt x="65" y="117"/>
                      <a:pt x="74" y="105"/>
                      <a:pt x="84" y="92"/>
                    </a:cubicBezTo>
                    <a:cubicBezTo>
                      <a:pt x="84" y="92"/>
                      <a:pt x="83" y="93"/>
                      <a:pt x="84" y="92"/>
                    </a:cubicBezTo>
                    <a:cubicBezTo>
                      <a:pt x="84" y="92"/>
                      <a:pt x="84" y="92"/>
                      <a:pt x="84" y="92"/>
                    </a:cubicBezTo>
                    <a:cubicBezTo>
                      <a:pt x="85" y="92"/>
                      <a:pt x="85" y="92"/>
                      <a:pt x="85" y="92"/>
                    </a:cubicBezTo>
                    <a:cubicBezTo>
                      <a:pt x="85" y="92"/>
                      <a:pt x="85" y="92"/>
                      <a:pt x="85" y="92"/>
                    </a:cubicBezTo>
                    <a:cubicBezTo>
                      <a:pt x="85" y="92"/>
                      <a:pt x="85" y="92"/>
                      <a:pt x="85" y="92"/>
                    </a:cubicBezTo>
                    <a:cubicBezTo>
                      <a:pt x="85" y="92"/>
                      <a:pt x="85" y="92"/>
                      <a:pt x="85" y="92"/>
                    </a:cubicBezTo>
                    <a:cubicBezTo>
                      <a:pt x="85" y="92"/>
                      <a:pt x="85" y="92"/>
                      <a:pt x="85" y="92"/>
                    </a:cubicBezTo>
                    <a:cubicBezTo>
                      <a:pt x="86" y="92"/>
                      <a:pt x="86" y="92"/>
                      <a:pt x="86" y="92"/>
                    </a:cubicBezTo>
                    <a:cubicBezTo>
                      <a:pt x="87" y="92"/>
                      <a:pt x="87" y="92"/>
                      <a:pt x="87" y="92"/>
                    </a:cubicBezTo>
                    <a:cubicBezTo>
                      <a:pt x="90" y="92"/>
                      <a:pt x="90" y="92"/>
                      <a:pt x="90" y="92"/>
                    </a:cubicBezTo>
                    <a:cubicBezTo>
                      <a:pt x="96" y="93"/>
                      <a:pt x="96" y="93"/>
                      <a:pt x="96" y="93"/>
                    </a:cubicBezTo>
                    <a:cubicBezTo>
                      <a:pt x="100" y="93"/>
                      <a:pt x="104" y="93"/>
                      <a:pt x="108" y="93"/>
                    </a:cubicBezTo>
                    <a:cubicBezTo>
                      <a:pt x="115" y="94"/>
                      <a:pt x="123" y="94"/>
                      <a:pt x="130" y="94"/>
                    </a:cubicBezTo>
                    <a:cubicBezTo>
                      <a:pt x="129" y="96"/>
                      <a:pt x="129" y="96"/>
                      <a:pt x="129" y="96"/>
                    </a:cubicBezTo>
                    <a:cubicBezTo>
                      <a:pt x="120" y="83"/>
                      <a:pt x="111" y="70"/>
                      <a:pt x="103" y="59"/>
                    </a:cubicBezTo>
                    <a:cubicBezTo>
                      <a:pt x="103" y="58"/>
                      <a:pt x="103" y="58"/>
                      <a:pt x="103" y="58"/>
                    </a:cubicBezTo>
                    <a:cubicBezTo>
                      <a:pt x="103" y="58"/>
                      <a:pt x="103" y="58"/>
                      <a:pt x="103" y="58"/>
                    </a:cubicBezTo>
                    <a:cubicBezTo>
                      <a:pt x="109" y="42"/>
                      <a:pt x="115" y="28"/>
                      <a:pt x="120" y="15"/>
                    </a:cubicBezTo>
                    <a:cubicBezTo>
                      <a:pt x="121" y="16"/>
                      <a:pt x="121" y="16"/>
                      <a:pt x="121" y="16"/>
                    </a:cubicBezTo>
                    <a:cubicBezTo>
                      <a:pt x="104" y="21"/>
                      <a:pt x="89" y="25"/>
                      <a:pt x="77" y="29"/>
                    </a:cubicBezTo>
                    <a:cubicBezTo>
                      <a:pt x="77" y="29"/>
                      <a:pt x="77" y="29"/>
                      <a:pt x="77" y="29"/>
                    </a:cubicBezTo>
                    <a:cubicBezTo>
                      <a:pt x="77" y="29"/>
                      <a:pt x="77" y="29"/>
                      <a:pt x="77" y="29"/>
                    </a:cubicBezTo>
                    <a:cubicBezTo>
                      <a:pt x="66" y="20"/>
                      <a:pt x="57" y="13"/>
                      <a:pt x="51" y="8"/>
                    </a:cubicBezTo>
                    <a:cubicBezTo>
                      <a:pt x="48" y="5"/>
                      <a:pt x="46" y="3"/>
                      <a:pt x="44" y="2"/>
                    </a:cubicBezTo>
                    <a:cubicBezTo>
                      <a:pt x="43" y="1"/>
                      <a:pt x="43" y="1"/>
                      <a:pt x="42" y="0"/>
                    </a:cubicBezTo>
                    <a:cubicBezTo>
                      <a:pt x="42" y="0"/>
                      <a:pt x="42" y="0"/>
                      <a:pt x="42" y="0"/>
                    </a:cubicBezTo>
                    <a:cubicBezTo>
                      <a:pt x="42" y="0"/>
                      <a:pt x="42" y="0"/>
                      <a:pt x="42" y="0"/>
                    </a:cubicBezTo>
                    <a:cubicBezTo>
                      <a:pt x="43" y="1"/>
                      <a:pt x="43" y="1"/>
                      <a:pt x="44" y="2"/>
                    </a:cubicBezTo>
                    <a:cubicBezTo>
                      <a:pt x="46" y="3"/>
                      <a:pt x="48" y="5"/>
                      <a:pt x="51" y="7"/>
                    </a:cubicBezTo>
                    <a:cubicBezTo>
                      <a:pt x="57" y="12"/>
                      <a:pt x="66" y="19"/>
                      <a:pt x="77" y="28"/>
                    </a:cubicBezTo>
                    <a:cubicBezTo>
                      <a:pt x="77" y="28"/>
                      <a:pt x="77" y="28"/>
                      <a:pt x="77" y="28"/>
                    </a:cubicBezTo>
                    <a:cubicBezTo>
                      <a:pt x="89" y="24"/>
                      <a:pt x="104" y="20"/>
                      <a:pt x="120" y="15"/>
                    </a:cubicBezTo>
                    <a:cubicBezTo>
                      <a:pt x="122" y="14"/>
                      <a:pt x="122" y="14"/>
                      <a:pt x="122" y="14"/>
                    </a:cubicBezTo>
                    <a:cubicBezTo>
                      <a:pt x="121" y="16"/>
                      <a:pt x="121" y="16"/>
                      <a:pt x="121" y="16"/>
                    </a:cubicBezTo>
                    <a:cubicBezTo>
                      <a:pt x="116" y="29"/>
                      <a:pt x="111" y="43"/>
                      <a:pt x="105" y="58"/>
                    </a:cubicBezTo>
                    <a:cubicBezTo>
                      <a:pt x="105" y="57"/>
                      <a:pt x="105" y="57"/>
                      <a:pt x="105" y="57"/>
                    </a:cubicBezTo>
                    <a:cubicBezTo>
                      <a:pt x="113" y="69"/>
                      <a:pt x="122" y="82"/>
                      <a:pt x="131" y="95"/>
                    </a:cubicBezTo>
                    <a:cubicBezTo>
                      <a:pt x="132" y="97"/>
                      <a:pt x="132" y="97"/>
                      <a:pt x="132" y="97"/>
                    </a:cubicBezTo>
                    <a:cubicBezTo>
                      <a:pt x="130" y="97"/>
                      <a:pt x="130" y="97"/>
                      <a:pt x="130" y="97"/>
                    </a:cubicBezTo>
                    <a:cubicBezTo>
                      <a:pt x="122" y="96"/>
                      <a:pt x="115" y="96"/>
                      <a:pt x="107" y="95"/>
                    </a:cubicBezTo>
                    <a:cubicBezTo>
                      <a:pt x="104" y="95"/>
                      <a:pt x="100" y="95"/>
                      <a:pt x="96" y="95"/>
                    </a:cubicBezTo>
                    <a:cubicBezTo>
                      <a:pt x="90" y="94"/>
                      <a:pt x="90" y="94"/>
                      <a:pt x="90" y="94"/>
                    </a:cubicBezTo>
                    <a:cubicBezTo>
                      <a:pt x="87" y="94"/>
                      <a:pt x="87" y="94"/>
                      <a:pt x="87" y="94"/>
                    </a:cubicBezTo>
                    <a:cubicBezTo>
                      <a:pt x="86" y="94"/>
                      <a:pt x="86" y="94"/>
                      <a:pt x="86" y="94"/>
                    </a:cubicBezTo>
                    <a:cubicBezTo>
                      <a:pt x="85" y="94"/>
                      <a:pt x="85" y="94"/>
                      <a:pt x="85" y="94"/>
                    </a:cubicBezTo>
                    <a:cubicBezTo>
                      <a:pt x="85" y="94"/>
                      <a:pt x="85" y="94"/>
                      <a:pt x="85" y="94"/>
                    </a:cubicBezTo>
                    <a:cubicBezTo>
                      <a:pt x="85" y="94"/>
                      <a:pt x="85" y="94"/>
                      <a:pt x="85" y="94"/>
                    </a:cubicBezTo>
                    <a:cubicBezTo>
                      <a:pt x="84" y="94"/>
                      <a:pt x="84" y="94"/>
                      <a:pt x="84" y="94"/>
                    </a:cubicBezTo>
                    <a:cubicBezTo>
                      <a:pt x="84" y="94"/>
                      <a:pt x="84" y="94"/>
                      <a:pt x="84" y="94"/>
                    </a:cubicBezTo>
                    <a:cubicBezTo>
                      <a:pt x="84" y="94"/>
                      <a:pt x="84" y="94"/>
                      <a:pt x="84" y="94"/>
                    </a:cubicBezTo>
                    <a:cubicBezTo>
                      <a:pt x="84" y="94"/>
                      <a:pt x="84" y="94"/>
                      <a:pt x="84" y="94"/>
                    </a:cubicBezTo>
                    <a:cubicBezTo>
                      <a:pt x="86" y="93"/>
                      <a:pt x="85" y="94"/>
                      <a:pt x="85" y="94"/>
                    </a:cubicBezTo>
                    <a:cubicBezTo>
                      <a:pt x="76" y="106"/>
                      <a:pt x="66" y="118"/>
                      <a:pt x="57" y="130"/>
                    </a:cubicBezTo>
                    <a:cubicBezTo>
                      <a:pt x="56" y="131"/>
                      <a:pt x="56" y="131"/>
                      <a:pt x="56" y="131"/>
                    </a:cubicBezTo>
                    <a:cubicBezTo>
                      <a:pt x="56" y="129"/>
                      <a:pt x="56" y="129"/>
                      <a:pt x="56" y="129"/>
                    </a:cubicBezTo>
                    <a:cubicBezTo>
                      <a:pt x="52" y="114"/>
                      <a:pt x="48" y="99"/>
                      <a:pt x="44" y="85"/>
                    </a:cubicBezTo>
                    <a:cubicBezTo>
                      <a:pt x="45" y="86"/>
                      <a:pt x="45" y="86"/>
                      <a:pt x="45" y="86"/>
                    </a:cubicBezTo>
                    <a:cubicBezTo>
                      <a:pt x="29" y="80"/>
                      <a:pt x="15" y="75"/>
                      <a:pt x="2" y="71"/>
                    </a:cubicBezTo>
                    <a:cubicBezTo>
                      <a:pt x="0" y="70"/>
                      <a:pt x="0" y="70"/>
                      <a:pt x="0" y="70"/>
                    </a:cubicBezTo>
                    <a:cubicBezTo>
                      <a:pt x="2" y="69"/>
                      <a:pt x="2" y="69"/>
                      <a:pt x="2" y="69"/>
                    </a:cubicBezTo>
                    <a:cubicBezTo>
                      <a:pt x="16" y="60"/>
                      <a:pt x="29" y="52"/>
                      <a:pt x="40" y="45"/>
                    </a:cubicBezTo>
                    <a:cubicBezTo>
                      <a:pt x="40" y="45"/>
                      <a:pt x="40" y="45"/>
                      <a:pt x="40" y="45"/>
                    </a:cubicBezTo>
                    <a:cubicBezTo>
                      <a:pt x="40" y="31"/>
                      <a:pt x="41" y="19"/>
                      <a:pt x="41" y="11"/>
                    </a:cubicBezTo>
                    <a:cubicBezTo>
                      <a:pt x="41" y="8"/>
                      <a:pt x="41" y="5"/>
                      <a:pt x="41" y="3"/>
                    </a:cubicBezTo>
                    <a:cubicBezTo>
                      <a:pt x="42" y="2"/>
                      <a:pt x="42" y="1"/>
                      <a:pt x="42" y="0"/>
                    </a:cubicBezTo>
                    <a:cubicBezTo>
                      <a:pt x="42" y="0"/>
                      <a:pt x="42" y="0"/>
                      <a:pt x="42"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17">
                <a:extLst>
                  <a:ext uri="{FF2B5EF4-FFF2-40B4-BE49-F238E27FC236}">
                    <a16:creationId xmlns:a16="http://schemas.microsoft.com/office/drawing/2014/main" id="{BB2C354F-2C92-4A04-A075-0836EE18E109}"/>
                  </a:ext>
                </a:extLst>
              </p:cNvPr>
              <p:cNvSpPr>
                <a:spLocks/>
              </p:cNvSpPr>
              <p:nvPr/>
            </p:nvSpPr>
            <p:spPr bwMode="auto">
              <a:xfrm>
                <a:off x="3123" y="2900"/>
                <a:ext cx="304" cy="313"/>
              </a:xfrm>
              <a:custGeom>
                <a:avLst/>
                <a:gdLst>
                  <a:gd name="T0" fmla="*/ 77 w 128"/>
                  <a:gd name="T1" fmla="*/ 1 h 132"/>
                  <a:gd name="T2" fmla="*/ 69 w 128"/>
                  <a:gd name="T3" fmla="*/ 9 h 132"/>
                  <a:gd name="T4" fmla="*/ 47 w 128"/>
                  <a:gd name="T5" fmla="*/ 34 h 132"/>
                  <a:gd name="T6" fmla="*/ 2 w 128"/>
                  <a:gd name="T7" fmla="*/ 28 h 132"/>
                  <a:gd name="T8" fmla="*/ 25 w 128"/>
                  <a:gd name="T9" fmla="*/ 66 h 132"/>
                  <a:gd name="T10" fmla="*/ 25 w 128"/>
                  <a:gd name="T11" fmla="*/ 67 h 132"/>
                  <a:gd name="T12" fmla="*/ 3 w 128"/>
                  <a:gd name="T13" fmla="*/ 106 h 132"/>
                  <a:gd name="T14" fmla="*/ 49 w 128"/>
                  <a:gd name="T15" fmla="*/ 98 h 132"/>
                  <a:gd name="T16" fmla="*/ 49 w 128"/>
                  <a:gd name="T17" fmla="*/ 98 h 132"/>
                  <a:gd name="T18" fmla="*/ 49 w 128"/>
                  <a:gd name="T19" fmla="*/ 98 h 132"/>
                  <a:gd name="T20" fmla="*/ 49 w 128"/>
                  <a:gd name="T21" fmla="*/ 98 h 132"/>
                  <a:gd name="T22" fmla="*/ 51 w 128"/>
                  <a:gd name="T23" fmla="*/ 100 h 132"/>
                  <a:gd name="T24" fmla="*/ 57 w 128"/>
                  <a:gd name="T25" fmla="*/ 106 h 132"/>
                  <a:gd name="T26" fmla="*/ 81 w 128"/>
                  <a:gd name="T27" fmla="*/ 129 h 132"/>
                  <a:gd name="T28" fmla="*/ 85 w 128"/>
                  <a:gd name="T29" fmla="*/ 85 h 132"/>
                  <a:gd name="T30" fmla="*/ 86 w 128"/>
                  <a:gd name="T31" fmla="*/ 84 h 132"/>
                  <a:gd name="T32" fmla="*/ 126 w 128"/>
                  <a:gd name="T33" fmla="*/ 65 h 132"/>
                  <a:gd name="T34" fmla="*/ 85 w 128"/>
                  <a:gd name="T35" fmla="*/ 45 h 132"/>
                  <a:gd name="T36" fmla="*/ 79 w 128"/>
                  <a:gd name="T37" fmla="*/ 12 h 132"/>
                  <a:gd name="T38" fmla="*/ 78 w 128"/>
                  <a:gd name="T39" fmla="*/ 1 h 132"/>
                  <a:gd name="T40" fmla="*/ 78 w 128"/>
                  <a:gd name="T41" fmla="*/ 1 h 132"/>
                  <a:gd name="T42" fmla="*/ 80 w 128"/>
                  <a:gd name="T43" fmla="*/ 11 h 132"/>
                  <a:gd name="T44" fmla="*/ 85 w 128"/>
                  <a:gd name="T45" fmla="*/ 44 h 132"/>
                  <a:gd name="T46" fmla="*/ 128 w 128"/>
                  <a:gd name="T47" fmla="*/ 64 h 132"/>
                  <a:gd name="T48" fmla="*/ 87 w 128"/>
                  <a:gd name="T49" fmla="*/ 86 h 132"/>
                  <a:gd name="T50" fmla="*/ 82 w 128"/>
                  <a:gd name="T51" fmla="*/ 130 h 132"/>
                  <a:gd name="T52" fmla="*/ 80 w 128"/>
                  <a:gd name="T53" fmla="*/ 131 h 132"/>
                  <a:gd name="T54" fmla="*/ 56 w 128"/>
                  <a:gd name="T55" fmla="*/ 107 h 132"/>
                  <a:gd name="T56" fmla="*/ 50 w 128"/>
                  <a:gd name="T57" fmla="*/ 101 h 132"/>
                  <a:gd name="T58" fmla="*/ 48 w 128"/>
                  <a:gd name="T59" fmla="*/ 100 h 132"/>
                  <a:gd name="T60" fmla="*/ 48 w 128"/>
                  <a:gd name="T61" fmla="*/ 99 h 132"/>
                  <a:gd name="T62" fmla="*/ 47 w 128"/>
                  <a:gd name="T63" fmla="*/ 99 h 132"/>
                  <a:gd name="T64" fmla="*/ 47 w 128"/>
                  <a:gd name="T65" fmla="*/ 99 h 132"/>
                  <a:gd name="T66" fmla="*/ 4 w 128"/>
                  <a:gd name="T67" fmla="*/ 108 h 132"/>
                  <a:gd name="T68" fmla="*/ 3 w 128"/>
                  <a:gd name="T69" fmla="*/ 107 h 132"/>
                  <a:gd name="T70" fmla="*/ 23 w 128"/>
                  <a:gd name="T71" fmla="*/ 67 h 132"/>
                  <a:gd name="T72" fmla="*/ 0 w 128"/>
                  <a:gd name="T73" fmla="*/ 26 h 132"/>
                  <a:gd name="T74" fmla="*/ 47 w 128"/>
                  <a:gd name="T75" fmla="*/ 33 h 132"/>
                  <a:gd name="T76" fmla="*/ 69 w 128"/>
                  <a:gd name="T77" fmla="*/ 8 h 132"/>
                  <a:gd name="T78" fmla="*/ 77 w 128"/>
                  <a:gd name="T7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32">
                    <a:moveTo>
                      <a:pt x="78" y="0"/>
                    </a:moveTo>
                    <a:cubicBezTo>
                      <a:pt x="78" y="0"/>
                      <a:pt x="77" y="0"/>
                      <a:pt x="77" y="1"/>
                    </a:cubicBezTo>
                    <a:cubicBezTo>
                      <a:pt x="77" y="1"/>
                      <a:pt x="76" y="2"/>
                      <a:pt x="75" y="2"/>
                    </a:cubicBezTo>
                    <a:cubicBezTo>
                      <a:pt x="74" y="4"/>
                      <a:pt x="72" y="6"/>
                      <a:pt x="69" y="9"/>
                    </a:cubicBezTo>
                    <a:cubicBezTo>
                      <a:pt x="64" y="15"/>
                      <a:pt x="57" y="23"/>
                      <a:pt x="47" y="34"/>
                    </a:cubicBezTo>
                    <a:cubicBezTo>
                      <a:pt x="47" y="34"/>
                      <a:pt x="47" y="34"/>
                      <a:pt x="47" y="34"/>
                    </a:cubicBezTo>
                    <a:cubicBezTo>
                      <a:pt x="47" y="34"/>
                      <a:pt x="47" y="34"/>
                      <a:pt x="47" y="34"/>
                    </a:cubicBezTo>
                    <a:cubicBezTo>
                      <a:pt x="34" y="32"/>
                      <a:pt x="19" y="30"/>
                      <a:pt x="2" y="28"/>
                    </a:cubicBezTo>
                    <a:cubicBezTo>
                      <a:pt x="2" y="26"/>
                      <a:pt x="2" y="26"/>
                      <a:pt x="2" y="26"/>
                    </a:cubicBezTo>
                    <a:cubicBezTo>
                      <a:pt x="9" y="38"/>
                      <a:pt x="17" y="52"/>
                      <a:pt x="25" y="66"/>
                    </a:cubicBezTo>
                    <a:cubicBezTo>
                      <a:pt x="25" y="66"/>
                      <a:pt x="25" y="66"/>
                      <a:pt x="25" y="66"/>
                    </a:cubicBezTo>
                    <a:cubicBezTo>
                      <a:pt x="25" y="67"/>
                      <a:pt x="25" y="67"/>
                      <a:pt x="25" y="67"/>
                    </a:cubicBezTo>
                    <a:cubicBezTo>
                      <a:pt x="18" y="80"/>
                      <a:pt x="12" y="93"/>
                      <a:pt x="5" y="108"/>
                    </a:cubicBezTo>
                    <a:cubicBezTo>
                      <a:pt x="3" y="106"/>
                      <a:pt x="3" y="106"/>
                      <a:pt x="3" y="106"/>
                    </a:cubicBezTo>
                    <a:cubicBezTo>
                      <a:pt x="18" y="103"/>
                      <a:pt x="33" y="100"/>
                      <a:pt x="48" y="97"/>
                    </a:cubicBezTo>
                    <a:cubicBezTo>
                      <a:pt x="48" y="97"/>
                      <a:pt x="47" y="97"/>
                      <a:pt x="49" y="98"/>
                    </a:cubicBezTo>
                    <a:cubicBezTo>
                      <a:pt x="49" y="98"/>
                      <a:pt x="49" y="98"/>
                      <a:pt x="49" y="98"/>
                    </a:cubicBezTo>
                    <a:cubicBezTo>
                      <a:pt x="49" y="98"/>
                      <a:pt x="49" y="98"/>
                      <a:pt x="49" y="98"/>
                    </a:cubicBezTo>
                    <a:cubicBezTo>
                      <a:pt x="49" y="98"/>
                      <a:pt x="49" y="98"/>
                      <a:pt x="49" y="98"/>
                    </a:cubicBezTo>
                    <a:cubicBezTo>
                      <a:pt x="49" y="98"/>
                      <a:pt x="49" y="98"/>
                      <a:pt x="49" y="98"/>
                    </a:cubicBezTo>
                    <a:cubicBezTo>
                      <a:pt x="49" y="98"/>
                      <a:pt x="49" y="98"/>
                      <a:pt x="49" y="98"/>
                    </a:cubicBezTo>
                    <a:cubicBezTo>
                      <a:pt x="49" y="98"/>
                      <a:pt x="49" y="98"/>
                      <a:pt x="49" y="98"/>
                    </a:cubicBezTo>
                    <a:cubicBezTo>
                      <a:pt x="50" y="99"/>
                      <a:pt x="50" y="99"/>
                      <a:pt x="50" y="99"/>
                    </a:cubicBezTo>
                    <a:cubicBezTo>
                      <a:pt x="51" y="100"/>
                      <a:pt x="51" y="100"/>
                      <a:pt x="51" y="100"/>
                    </a:cubicBezTo>
                    <a:cubicBezTo>
                      <a:pt x="53" y="102"/>
                      <a:pt x="53" y="102"/>
                      <a:pt x="53" y="102"/>
                    </a:cubicBezTo>
                    <a:cubicBezTo>
                      <a:pt x="57" y="106"/>
                      <a:pt x="57" y="106"/>
                      <a:pt x="57" y="106"/>
                    </a:cubicBezTo>
                    <a:cubicBezTo>
                      <a:pt x="60" y="108"/>
                      <a:pt x="63" y="111"/>
                      <a:pt x="65" y="114"/>
                    </a:cubicBezTo>
                    <a:cubicBezTo>
                      <a:pt x="71" y="119"/>
                      <a:pt x="76" y="124"/>
                      <a:pt x="81" y="129"/>
                    </a:cubicBezTo>
                    <a:cubicBezTo>
                      <a:pt x="80" y="130"/>
                      <a:pt x="80" y="130"/>
                      <a:pt x="80" y="130"/>
                    </a:cubicBezTo>
                    <a:cubicBezTo>
                      <a:pt x="82" y="114"/>
                      <a:pt x="83" y="99"/>
                      <a:pt x="85" y="85"/>
                    </a:cubicBezTo>
                    <a:cubicBezTo>
                      <a:pt x="85" y="84"/>
                      <a:pt x="85" y="84"/>
                      <a:pt x="85" y="84"/>
                    </a:cubicBezTo>
                    <a:cubicBezTo>
                      <a:pt x="86" y="84"/>
                      <a:pt x="86" y="84"/>
                      <a:pt x="86" y="84"/>
                    </a:cubicBezTo>
                    <a:cubicBezTo>
                      <a:pt x="100" y="77"/>
                      <a:pt x="114" y="70"/>
                      <a:pt x="126" y="63"/>
                    </a:cubicBezTo>
                    <a:cubicBezTo>
                      <a:pt x="126" y="65"/>
                      <a:pt x="126" y="65"/>
                      <a:pt x="126" y="65"/>
                    </a:cubicBezTo>
                    <a:cubicBezTo>
                      <a:pt x="110" y="57"/>
                      <a:pt x="96" y="51"/>
                      <a:pt x="85" y="45"/>
                    </a:cubicBezTo>
                    <a:cubicBezTo>
                      <a:pt x="85" y="45"/>
                      <a:pt x="85" y="45"/>
                      <a:pt x="85" y="45"/>
                    </a:cubicBezTo>
                    <a:cubicBezTo>
                      <a:pt x="85" y="45"/>
                      <a:pt x="85" y="45"/>
                      <a:pt x="85" y="45"/>
                    </a:cubicBezTo>
                    <a:cubicBezTo>
                      <a:pt x="82" y="31"/>
                      <a:pt x="81" y="20"/>
                      <a:pt x="79" y="12"/>
                    </a:cubicBezTo>
                    <a:cubicBezTo>
                      <a:pt x="79" y="8"/>
                      <a:pt x="78" y="5"/>
                      <a:pt x="78" y="3"/>
                    </a:cubicBezTo>
                    <a:cubicBezTo>
                      <a:pt x="78" y="2"/>
                      <a:pt x="78" y="1"/>
                      <a:pt x="78" y="1"/>
                    </a:cubicBezTo>
                    <a:cubicBezTo>
                      <a:pt x="78" y="0"/>
                      <a:pt x="78" y="0"/>
                      <a:pt x="78" y="0"/>
                    </a:cubicBezTo>
                    <a:cubicBezTo>
                      <a:pt x="78" y="0"/>
                      <a:pt x="78" y="0"/>
                      <a:pt x="78" y="1"/>
                    </a:cubicBezTo>
                    <a:cubicBezTo>
                      <a:pt x="78" y="1"/>
                      <a:pt x="78" y="2"/>
                      <a:pt x="78" y="3"/>
                    </a:cubicBezTo>
                    <a:cubicBezTo>
                      <a:pt x="79" y="5"/>
                      <a:pt x="79" y="8"/>
                      <a:pt x="80" y="11"/>
                    </a:cubicBezTo>
                    <a:cubicBezTo>
                      <a:pt x="81" y="19"/>
                      <a:pt x="83" y="31"/>
                      <a:pt x="86" y="45"/>
                    </a:cubicBezTo>
                    <a:cubicBezTo>
                      <a:pt x="85" y="44"/>
                      <a:pt x="85" y="44"/>
                      <a:pt x="85" y="44"/>
                    </a:cubicBezTo>
                    <a:cubicBezTo>
                      <a:pt x="97" y="50"/>
                      <a:pt x="111" y="56"/>
                      <a:pt x="127" y="63"/>
                    </a:cubicBezTo>
                    <a:cubicBezTo>
                      <a:pt x="128" y="64"/>
                      <a:pt x="128" y="64"/>
                      <a:pt x="128" y="64"/>
                    </a:cubicBezTo>
                    <a:cubicBezTo>
                      <a:pt x="127" y="65"/>
                      <a:pt x="127" y="65"/>
                      <a:pt x="127" y="65"/>
                    </a:cubicBezTo>
                    <a:cubicBezTo>
                      <a:pt x="114" y="71"/>
                      <a:pt x="101" y="78"/>
                      <a:pt x="87" y="86"/>
                    </a:cubicBezTo>
                    <a:cubicBezTo>
                      <a:pt x="87" y="85"/>
                      <a:pt x="87" y="85"/>
                      <a:pt x="87" y="85"/>
                    </a:cubicBezTo>
                    <a:cubicBezTo>
                      <a:pt x="85" y="99"/>
                      <a:pt x="84" y="115"/>
                      <a:pt x="82" y="130"/>
                    </a:cubicBezTo>
                    <a:cubicBezTo>
                      <a:pt x="81" y="132"/>
                      <a:pt x="81" y="132"/>
                      <a:pt x="81" y="132"/>
                    </a:cubicBezTo>
                    <a:cubicBezTo>
                      <a:pt x="80" y="131"/>
                      <a:pt x="80" y="131"/>
                      <a:pt x="80" y="131"/>
                    </a:cubicBezTo>
                    <a:cubicBezTo>
                      <a:pt x="75" y="126"/>
                      <a:pt x="69" y="121"/>
                      <a:pt x="64" y="115"/>
                    </a:cubicBezTo>
                    <a:cubicBezTo>
                      <a:pt x="61" y="113"/>
                      <a:pt x="59" y="110"/>
                      <a:pt x="56" y="107"/>
                    </a:cubicBezTo>
                    <a:cubicBezTo>
                      <a:pt x="52" y="103"/>
                      <a:pt x="52" y="103"/>
                      <a:pt x="52" y="103"/>
                    </a:cubicBezTo>
                    <a:cubicBezTo>
                      <a:pt x="50" y="101"/>
                      <a:pt x="50" y="101"/>
                      <a:pt x="50" y="101"/>
                    </a:cubicBezTo>
                    <a:cubicBezTo>
                      <a:pt x="49" y="100"/>
                      <a:pt x="49" y="100"/>
                      <a:pt x="49" y="100"/>
                    </a:cubicBezTo>
                    <a:cubicBezTo>
                      <a:pt x="48" y="100"/>
                      <a:pt x="48" y="100"/>
                      <a:pt x="48" y="100"/>
                    </a:cubicBezTo>
                    <a:cubicBezTo>
                      <a:pt x="48" y="99"/>
                      <a:pt x="48" y="99"/>
                      <a:pt x="48" y="99"/>
                    </a:cubicBezTo>
                    <a:cubicBezTo>
                      <a:pt x="48" y="99"/>
                      <a:pt x="48" y="99"/>
                      <a:pt x="48" y="99"/>
                    </a:cubicBezTo>
                    <a:cubicBezTo>
                      <a:pt x="48" y="99"/>
                      <a:pt x="48" y="99"/>
                      <a:pt x="48" y="99"/>
                    </a:cubicBezTo>
                    <a:cubicBezTo>
                      <a:pt x="47" y="99"/>
                      <a:pt x="47" y="99"/>
                      <a:pt x="47" y="99"/>
                    </a:cubicBezTo>
                    <a:cubicBezTo>
                      <a:pt x="47" y="99"/>
                      <a:pt x="47" y="99"/>
                      <a:pt x="47" y="99"/>
                    </a:cubicBezTo>
                    <a:cubicBezTo>
                      <a:pt x="47" y="99"/>
                      <a:pt x="47" y="99"/>
                      <a:pt x="47" y="99"/>
                    </a:cubicBezTo>
                    <a:cubicBezTo>
                      <a:pt x="49" y="100"/>
                      <a:pt x="48" y="99"/>
                      <a:pt x="48" y="99"/>
                    </a:cubicBezTo>
                    <a:cubicBezTo>
                      <a:pt x="33" y="102"/>
                      <a:pt x="18" y="105"/>
                      <a:pt x="4" y="108"/>
                    </a:cubicBezTo>
                    <a:cubicBezTo>
                      <a:pt x="2" y="109"/>
                      <a:pt x="2" y="109"/>
                      <a:pt x="2" y="109"/>
                    </a:cubicBezTo>
                    <a:cubicBezTo>
                      <a:pt x="3" y="107"/>
                      <a:pt x="3" y="107"/>
                      <a:pt x="3" y="107"/>
                    </a:cubicBezTo>
                    <a:cubicBezTo>
                      <a:pt x="10" y="92"/>
                      <a:pt x="17" y="79"/>
                      <a:pt x="23" y="66"/>
                    </a:cubicBezTo>
                    <a:cubicBezTo>
                      <a:pt x="23" y="67"/>
                      <a:pt x="23" y="67"/>
                      <a:pt x="23" y="67"/>
                    </a:cubicBezTo>
                    <a:cubicBezTo>
                      <a:pt x="15" y="53"/>
                      <a:pt x="8" y="39"/>
                      <a:pt x="1" y="27"/>
                    </a:cubicBezTo>
                    <a:cubicBezTo>
                      <a:pt x="0" y="26"/>
                      <a:pt x="0" y="26"/>
                      <a:pt x="0" y="26"/>
                    </a:cubicBezTo>
                    <a:cubicBezTo>
                      <a:pt x="2" y="26"/>
                      <a:pt x="2" y="26"/>
                      <a:pt x="2" y="26"/>
                    </a:cubicBezTo>
                    <a:cubicBezTo>
                      <a:pt x="19" y="28"/>
                      <a:pt x="34" y="31"/>
                      <a:pt x="47" y="33"/>
                    </a:cubicBezTo>
                    <a:cubicBezTo>
                      <a:pt x="46" y="33"/>
                      <a:pt x="46" y="33"/>
                      <a:pt x="46" y="33"/>
                    </a:cubicBezTo>
                    <a:cubicBezTo>
                      <a:pt x="56" y="22"/>
                      <a:pt x="64" y="14"/>
                      <a:pt x="69" y="8"/>
                    </a:cubicBezTo>
                    <a:cubicBezTo>
                      <a:pt x="72" y="6"/>
                      <a:pt x="74" y="4"/>
                      <a:pt x="75" y="2"/>
                    </a:cubicBezTo>
                    <a:cubicBezTo>
                      <a:pt x="76" y="1"/>
                      <a:pt x="77" y="1"/>
                      <a:pt x="77" y="0"/>
                    </a:cubicBezTo>
                    <a:lnTo>
                      <a:pt x="78"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18">
                <a:extLst>
                  <a:ext uri="{FF2B5EF4-FFF2-40B4-BE49-F238E27FC236}">
                    <a16:creationId xmlns:a16="http://schemas.microsoft.com/office/drawing/2014/main" id="{7CF2D9B2-9135-4436-9D40-97B05A1AF2B5}"/>
                  </a:ext>
                </a:extLst>
              </p:cNvPr>
              <p:cNvSpPr>
                <a:spLocks/>
              </p:cNvSpPr>
              <p:nvPr/>
            </p:nvSpPr>
            <p:spPr bwMode="auto">
              <a:xfrm>
                <a:off x="3904" y="2795"/>
                <a:ext cx="313" cy="307"/>
              </a:xfrm>
              <a:custGeom>
                <a:avLst/>
                <a:gdLst>
                  <a:gd name="T0" fmla="*/ 1 w 132"/>
                  <a:gd name="T1" fmla="*/ 53 h 129"/>
                  <a:gd name="T2" fmla="*/ 10 w 132"/>
                  <a:gd name="T3" fmla="*/ 61 h 129"/>
                  <a:gd name="T4" fmla="*/ 35 w 132"/>
                  <a:gd name="T5" fmla="*/ 83 h 129"/>
                  <a:gd name="T6" fmla="*/ 30 w 132"/>
                  <a:gd name="T7" fmla="*/ 128 h 129"/>
                  <a:gd name="T8" fmla="*/ 68 w 132"/>
                  <a:gd name="T9" fmla="*/ 104 h 129"/>
                  <a:gd name="T10" fmla="*/ 68 w 132"/>
                  <a:gd name="T11" fmla="*/ 104 h 129"/>
                  <a:gd name="T12" fmla="*/ 108 w 132"/>
                  <a:gd name="T13" fmla="*/ 124 h 129"/>
                  <a:gd name="T14" fmla="*/ 99 w 132"/>
                  <a:gd name="T15" fmla="*/ 79 h 129"/>
                  <a:gd name="T16" fmla="*/ 99 w 132"/>
                  <a:gd name="T17" fmla="*/ 79 h 129"/>
                  <a:gd name="T18" fmla="*/ 99 w 132"/>
                  <a:gd name="T19" fmla="*/ 79 h 129"/>
                  <a:gd name="T20" fmla="*/ 99 w 132"/>
                  <a:gd name="T21" fmla="*/ 78 h 129"/>
                  <a:gd name="T22" fmla="*/ 101 w 132"/>
                  <a:gd name="T23" fmla="*/ 77 h 129"/>
                  <a:gd name="T24" fmla="*/ 107 w 132"/>
                  <a:gd name="T25" fmla="*/ 70 h 129"/>
                  <a:gd name="T26" fmla="*/ 130 w 132"/>
                  <a:gd name="T27" fmla="*/ 46 h 129"/>
                  <a:gd name="T28" fmla="*/ 85 w 132"/>
                  <a:gd name="T29" fmla="*/ 43 h 129"/>
                  <a:gd name="T30" fmla="*/ 84 w 132"/>
                  <a:gd name="T31" fmla="*/ 42 h 129"/>
                  <a:gd name="T32" fmla="*/ 64 w 132"/>
                  <a:gd name="T33" fmla="*/ 3 h 129"/>
                  <a:gd name="T34" fmla="*/ 45 w 132"/>
                  <a:gd name="T35" fmla="*/ 45 h 129"/>
                  <a:gd name="T36" fmla="*/ 12 w 132"/>
                  <a:gd name="T37" fmla="*/ 51 h 129"/>
                  <a:gd name="T38" fmla="*/ 1 w 132"/>
                  <a:gd name="T39" fmla="*/ 53 h 129"/>
                  <a:gd name="T40" fmla="*/ 1 w 132"/>
                  <a:gd name="T41" fmla="*/ 53 h 129"/>
                  <a:gd name="T42" fmla="*/ 12 w 132"/>
                  <a:gd name="T43" fmla="*/ 50 h 129"/>
                  <a:gd name="T44" fmla="*/ 44 w 132"/>
                  <a:gd name="T45" fmla="*/ 44 h 129"/>
                  <a:gd name="T46" fmla="*/ 63 w 132"/>
                  <a:gd name="T47" fmla="*/ 0 h 129"/>
                  <a:gd name="T48" fmla="*/ 86 w 132"/>
                  <a:gd name="T49" fmla="*/ 41 h 129"/>
                  <a:gd name="T50" fmla="*/ 130 w 132"/>
                  <a:gd name="T51" fmla="*/ 45 h 129"/>
                  <a:gd name="T52" fmla="*/ 131 w 132"/>
                  <a:gd name="T53" fmla="*/ 47 h 129"/>
                  <a:gd name="T54" fmla="*/ 108 w 132"/>
                  <a:gd name="T55" fmla="*/ 72 h 129"/>
                  <a:gd name="T56" fmla="*/ 102 w 132"/>
                  <a:gd name="T57" fmla="*/ 78 h 129"/>
                  <a:gd name="T58" fmla="*/ 101 w 132"/>
                  <a:gd name="T59" fmla="*/ 80 h 129"/>
                  <a:gd name="T60" fmla="*/ 100 w 132"/>
                  <a:gd name="T61" fmla="*/ 80 h 129"/>
                  <a:gd name="T62" fmla="*/ 100 w 132"/>
                  <a:gd name="T63" fmla="*/ 80 h 129"/>
                  <a:gd name="T64" fmla="*/ 100 w 132"/>
                  <a:gd name="T65" fmla="*/ 80 h 129"/>
                  <a:gd name="T66" fmla="*/ 110 w 132"/>
                  <a:gd name="T67" fmla="*/ 124 h 129"/>
                  <a:gd name="T68" fmla="*/ 109 w 132"/>
                  <a:gd name="T69" fmla="*/ 125 h 129"/>
                  <a:gd name="T70" fmla="*/ 69 w 132"/>
                  <a:gd name="T71" fmla="*/ 106 h 129"/>
                  <a:gd name="T72" fmla="*/ 28 w 132"/>
                  <a:gd name="T73" fmla="*/ 129 h 129"/>
                  <a:gd name="T74" fmla="*/ 34 w 132"/>
                  <a:gd name="T75" fmla="*/ 83 h 129"/>
                  <a:gd name="T76" fmla="*/ 9 w 132"/>
                  <a:gd name="T77" fmla="*/ 61 h 129"/>
                  <a:gd name="T78" fmla="*/ 1 w 132"/>
                  <a:gd name="T79"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29">
                    <a:moveTo>
                      <a:pt x="0" y="53"/>
                    </a:moveTo>
                    <a:cubicBezTo>
                      <a:pt x="0" y="53"/>
                      <a:pt x="1" y="53"/>
                      <a:pt x="1" y="53"/>
                    </a:cubicBezTo>
                    <a:cubicBezTo>
                      <a:pt x="1" y="54"/>
                      <a:pt x="2" y="54"/>
                      <a:pt x="3" y="55"/>
                    </a:cubicBezTo>
                    <a:cubicBezTo>
                      <a:pt x="4" y="56"/>
                      <a:pt x="7" y="58"/>
                      <a:pt x="10" y="61"/>
                    </a:cubicBezTo>
                    <a:cubicBezTo>
                      <a:pt x="16" y="66"/>
                      <a:pt x="24" y="73"/>
                      <a:pt x="35" y="82"/>
                    </a:cubicBezTo>
                    <a:cubicBezTo>
                      <a:pt x="35" y="83"/>
                      <a:pt x="35" y="83"/>
                      <a:pt x="35" y="83"/>
                    </a:cubicBezTo>
                    <a:cubicBezTo>
                      <a:pt x="35" y="83"/>
                      <a:pt x="35" y="83"/>
                      <a:pt x="35" y="83"/>
                    </a:cubicBezTo>
                    <a:cubicBezTo>
                      <a:pt x="34" y="96"/>
                      <a:pt x="32" y="111"/>
                      <a:pt x="30" y="128"/>
                    </a:cubicBezTo>
                    <a:cubicBezTo>
                      <a:pt x="29" y="127"/>
                      <a:pt x="29" y="127"/>
                      <a:pt x="29" y="127"/>
                    </a:cubicBezTo>
                    <a:cubicBezTo>
                      <a:pt x="40" y="120"/>
                      <a:pt x="54" y="112"/>
                      <a:pt x="68" y="104"/>
                    </a:cubicBezTo>
                    <a:cubicBezTo>
                      <a:pt x="68" y="104"/>
                      <a:pt x="68" y="104"/>
                      <a:pt x="68" y="104"/>
                    </a:cubicBezTo>
                    <a:cubicBezTo>
                      <a:pt x="68" y="104"/>
                      <a:pt x="68" y="104"/>
                      <a:pt x="68" y="104"/>
                    </a:cubicBezTo>
                    <a:cubicBezTo>
                      <a:pt x="81" y="110"/>
                      <a:pt x="95" y="116"/>
                      <a:pt x="110" y="123"/>
                    </a:cubicBezTo>
                    <a:cubicBezTo>
                      <a:pt x="108" y="124"/>
                      <a:pt x="108" y="124"/>
                      <a:pt x="108" y="124"/>
                    </a:cubicBezTo>
                    <a:cubicBezTo>
                      <a:pt x="105" y="110"/>
                      <a:pt x="102" y="95"/>
                      <a:pt x="98" y="80"/>
                    </a:cubicBezTo>
                    <a:cubicBezTo>
                      <a:pt x="98" y="79"/>
                      <a:pt x="98" y="81"/>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8"/>
                      <a:pt x="99" y="78"/>
                      <a:pt x="99" y="78"/>
                    </a:cubicBezTo>
                    <a:cubicBezTo>
                      <a:pt x="100" y="78"/>
                      <a:pt x="100" y="78"/>
                      <a:pt x="100" y="78"/>
                    </a:cubicBezTo>
                    <a:cubicBezTo>
                      <a:pt x="101" y="77"/>
                      <a:pt x="101" y="77"/>
                      <a:pt x="101" y="77"/>
                    </a:cubicBezTo>
                    <a:cubicBezTo>
                      <a:pt x="103" y="75"/>
                      <a:pt x="103" y="75"/>
                      <a:pt x="103" y="75"/>
                    </a:cubicBezTo>
                    <a:cubicBezTo>
                      <a:pt x="107" y="70"/>
                      <a:pt x="107" y="70"/>
                      <a:pt x="107" y="70"/>
                    </a:cubicBezTo>
                    <a:cubicBezTo>
                      <a:pt x="109" y="68"/>
                      <a:pt x="112" y="65"/>
                      <a:pt x="114" y="62"/>
                    </a:cubicBezTo>
                    <a:cubicBezTo>
                      <a:pt x="119" y="56"/>
                      <a:pt x="125" y="51"/>
                      <a:pt x="130" y="46"/>
                    </a:cubicBezTo>
                    <a:cubicBezTo>
                      <a:pt x="130" y="47"/>
                      <a:pt x="130" y="47"/>
                      <a:pt x="130" y="47"/>
                    </a:cubicBezTo>
                    <a:cubicBezTo>
                      <a:pt x="114" y="46"/>
                      <a:pt x="99" y="44"/>
                      <a:pt x="85" y="43"/>
                    </a:cubicBezTo>
                    <a:cubicBezTo>
                      <a:pt x="84" y="43"/>
                      <a:pt x="84" y="43"/>
                      <a:pt x="84" y="43"/>
                    </a:cubicBezTo>
                    <a:cubicBezTo>
                      <a:pt x="84" y="42"/>
                      <a:pt x="84" y="42"/>
                      <a:pt x="84" y="42"/>
                    </a:cubicBezTo>
                    <a:cubicBezTo>
                      <a:pt x="76" y="28"/>
                      <a:pt x="69" y="15"/>
                      <a:pt x="62" y="3"/>
                    </a:cubicBezTo>
                    <a:cubicBezTo>
                      <a:pt x="64" y="3"/>
                      <a:pt x="64" y="3"/>
                      <a:pt x="64" y="3"/>
                    </a:cubicBezTo>
                    <a:cubicBezTo>
                      <a:pt x="57" y="19"/>
                      <a:pt x="51" y="32"/>
                      <a:pt x="45" y="44"/>
                    </a:cubicBezTo>
                    <a:cubicBezTo>
                      <a:pt x="45" y="45"/>
                      <a:pt x="45" y="45"/>
                      <a:pt x="45" y="45"/>
                    </a:cubicBezTo>
                    <a:cubicBezTo>
                      <a:pt x="45" y="45"/>
                      <a:pt x="45" y="45"/>
                      <a:pt x="45" y="45"/>
                    </a:cubicBezTo>
                    <a:cubicBezTo>
                      <a:pt x="31" y="47"/>
                      <a:pt x="20" y="49"/>
                      <a:pt x="12" y="51"/>
                    </a:cubicBezTo>
                    <a:cubicBezTo>
                      <a:pt x="9" y="51"/>
                      <a:pt x="6" y="52"/>
                      <a:pt x="3" y="52"/>
                    </a:cubicBezTo>
                    <a:cubicBezTo>
                      <a:pt x="3" y="52"/>
                      <a:pt x="2" y="53"/>
                      <a:pt x="1" y="53"/>
                    </a:cubicBezTo>
                    <a:cubicBezTo>
                      <a:pt x="1" y="53"/>
                      <a:pt x="0" y="53"/>
                      <a:pt x="0" y="53"/>
                    </a:cubicBezTo>
                    <a:cubicBezTo>
                      <a:pt x="0" y="53"/>
                      <a:pt x="0" y="53"/>
                      <a:pt x="1" y="53"/>
                    </a:cubicBezTo>
                    <a:cubicBezTo>
                      <a:pt x="2" y="52"/>
                      <a:pt x="2" y="52"/>
                      <a:pt x="3" y="52"/>
                    </a:cubicBezTo>
                    <a:cubicBezTo>
                      <a:pt x="5" y="52"/>
                      <a:pt x="8" y="51"/>
                      <a:pt x="12" y="50"/>
                    </a:cubicBezTo>
                    <a:cubicBezTo>
                      <a:pt x="20" y="49"/>
                      <a:pt x="31" y="46"/>
                      <a:pt x="45" y="43"/>
                    </a:cubicBezTo>
                    <a:cubicBezTo>
                      <a:pt x="44" y="44"/>
                      <a:pt x="44" y="44"/>
                      <a:pt x="44" y="44"/>
                    </a:cubicBezTo>
                    <a:cubicBezTo>
                      <a:pt x="49" y="32"/>
                      <a:pt x="55" y="18"/>
                      <a:pt x="62" y="2"/>
                    </a:cubicBezTo>
                    <a:cubicBezTo>
                      <a:pt x="63" y="0"/>
                      <a:pt x="63" y="0"/>
                      <a:pt x="63" y="0"/>
                    </a:cubicBezTo>
                    <a:cubicBezTo>
                      <a:pt x="64" y="2"/>
                      <a:pt x="64" y="2"/>
                      <a:pt x="64" y="2"/>
                    </a:cubicBezTo>
                    <a:cubicBezTo>
                      <a:pt x="70" y="14"/>
                      <a:pt x="78" y="27"/>
                      <a:pt x="86" y="41"/>
                    </a:cubicBezTo>
                    <a:cubicBezTo>
                      <a:pt x="85" y="41"/>
                      <a:pt x="85" y="41"/>
                      <a:pt x="85" y="41"/>
                    </a:cubicBezTo>
                    <a:cubicBezTo>
                      <a:pt x="99" y="42"/>
                      <a:pt x="115" y="44"/>
                      <a:pt x="130" y="45"/>
                    </a:cubicBezTo>
                    <a:cubicBezTo>
                      <a:pt x="132" y="45"/>
                      <a:pt x="132" y="45"/>
                      <a:pt x="132" y="45"/>
                    </a:cubicBezTo>
                    <a:cubicBezTo>
                      <a:pt x="131" y="47"/>
                      <a:pt x="131" y="47"/>
                      <a:pt x="131" y="47"/>
                    </a:cubicBezTo>
                    <a:cubicBezTo>
                      <a:pt x="126" y="52"/>
                      <a:pt x="121" y="58"/>
                      <a:pt x="116" y="63"/>
                    </a:cubicBezTo>
                    <a:cubicBezTo>
                      <a:pt x="113" y="66"/>
                      <a:pt x="111" y="69"/>
                      <a:pt x="108" y="72"/>
                    </a:cubicBezTo>
                    <a:cubicBezTo>
                      <a:pt x="104" y="76"/>
                      <a:pt x="104" y="76"/>
                      <a:pt x="104" y="76"/>
                    </a:cubicBezTo>
                    <a:cubicBezTo>
                      <a:pt x="102" y="78"/>
                      <a:pt x="102" y="78"/>
                      <a:pt x="102" y="78"/>
                    </a:cubicBezTo>
                    <a:cubicBezTo>
                      <a:pt x="101" y="79"/>
                      <a:pt x="101" y="79"/>
                      <a:pt x="101" y="79"/>
                    </a:cubicBezTo>
                    <a:cubicBezTo>
                      <a:pt x="101" y="80"/>
                      <a:pt x="101" y="80"/>
                      <a:pt x="101"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1" y="78"/>
                      <a:pt x="100" y="80"/>
                      <a:pt x="100" y="79"/>
                    </a:cubicBezTo>
                    <a:cubicBezTo>
                      <a:pt x="104" y="95"/>
                      <a:pt x="107" y="109"/>
                      <a:pt x="110" y="124"/>
                    </a:cubicBezTo>
                    <a:cubicBezTo>
                      <a:pt x="111" y="126"/>
                      <a:pt x="111" y="126"/>
                      <a:pt x="111" y="126"/>
                    </a:cubicBezTo>
                    <a:cubicBezTo>
                      <a:pt x="109" y="125"/>
                      <a:pt x="109" y="125"/>
                      <a:pt x="109" y="125"/>
                    </a:cubicBezTo>
                    <a:cubicBezTo>
                      <a:pt x="94" y="118"/>
                      <a:pt x="81" y="112"/>
                      <a:pt x="68" y="106"/>
                    </a:cubicBezTo>
                    <a:cubicBezTo>
                      <a:pt x="69" y="106"/>
                      <a:pt x="69" y="106"/>
                      <a:pt x="69" y="106"/>
                    </a:cubicBezTo>
                    <a:cubicBezTo>
                      <a:pt x="54" y="114"/>
                      <a:pt x="41" y="122"/>
                      <a:pt x="29" y="129"/>
                    </a:cubicBezTo>
                    <a:cubicBezTo>
                      <a:pt x="28" y="129"/>
                      <a:pt x="28" y="129"/>
                      <a:pt x="28" y="129"/>
                    </a:cubicBezTo>
                    <a:cubicBezTo>
                      <a:pt x="28" y="128"/>
                      <a:pt x="28" y="128"/>
                      <a:pt x="28" y="128"/>
                    </a:cubicBezTo>
                    <a:cubicBezTo>
                      <a:pt x="30" y="111"/>
                      <a:pt x="32" y="95"/>
                      <a:pt x="34" y="83"/>
                    </a:cubicBezTo>
                    <a:cubicBezTo>
                      <a:pt x="34" y="83"/>
                      <a:pt x="34" y="83"/>
                      <a:pt x="34" y="83"/>
                    </a:cubicBezTo>
                    <a:cubicBezTo>
                      <a:pt x="23" y="74"/>
                      <a:pt x="15" y="66"/>
                      <a:pt x="9" y="61"/>
                    </a:cubicBezTo>
                    <a:cubicBezTo>
                      <a:pt x="6" y="58"/>
                      <a:pt x="4" y="56"/>
                      <a:pt x="2" y="55"/>
                    </a:cubicBezTo>
                    <a:cubicBezTo>
                      <a:pt x="2" y="54"/>
                      <a:pt x="1" y="54"/>
                      <a:pt x="1" y="53"/>
                    </a:cubicBezTo>
                    <a:lnTo>
                      <a:pt x="0" y="53"/>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19">
                <a:extLst>
                  <a:ext uri="{FF2B5EF4-FFF2-40B4-BE49-F238E27FC236}">
                    <a16:creationId xmlns:a16="http://schemas.microsoft.com/office/drawing/2014/main" id="{6516A954-897E-4711-84D8-F2C91B5E4B89}"/>
                  </a:ext>
                </a:extLst>
              </p:cNvPr>
              <p:cNvSpPr>
                <a:spLocks/>
              </p:cNvSpPr>
              <p:nvPr/>
            </p:nvSpPr>
            <p:spPr bwMode="auto">
              <a:xfrm>
                <a:off x="4279" y="2439"/>
                <a:ext cx="316" cy="309"/>
              </a:xfrm>
              <a:custGeom>
                <a:avLst/>
                <a:gdLst>
                  <a:gd name="T0" fmla="*/ 1 w 133"/>
                  <a:gd name="T1" fmla="*/ 53 h 130"/>
                  <a:gd name="T2" fmla="*/ 10 w 133"/>
                  <a:gd name="T3" fmla="*/ 61 h 130"/>
                  <a:gd name="T4" fmla="*/ 35 w 133"/>
                  <a:gd name="T5" fmla="*/ 83 h 130"/>
                  <a:gd name="T6" fmla="*/ 30 w 133"/>
                  <a:gd name="T7" fmla="*/ 128 h 130"/>
                  <a:gd name="T8" fmla="*/ 68 w 133"/>
                  <a:gd name="T9" fmla="*/ 104 h 130"/>
                  <a:gd name="T10" fmla="*/ 69 w 133"/>
                  <a:gd name="T11" fmla="*/ 104 h 130"/>
                  <a:gd name="T12" fmla="*/ 108 w 133"/>
                  <a:gd name="T13" fmla="*/ 124 h 130"/>
                  <a:gd name="T14" fmla="*/ 99 w 133"/>
                  <a:gd name="T15" fmla="*/ 80 h 130"/>
                  <a:gd name="T16" fmla="*/ 99 w 133"/>
                  <a:gd name="T17" fmla="*/ 79 h 130"/>
                  <a:gd name="T18" fmla="*/ 99 w 133"/>
                  <a:gd name="T19" fmla="*/ 79 h 130"/>
                  <a:gd name="T20" fmla="*/ 99 w 133"/>
                  <a:gd name="T21" fmla="*/ 79 h 130"/>
                  <a:gd name="T22" fmla="*/ 100 w 133"/>
                  <a:gd name="T23" fmla="*/ 78 h 130"/>
                  <a:gd name="T24" fmla="*/ 103 w 133"/>
                  <a:gd name="T25" fmla="*/ 75 h 130"/>
                  <a:gd name="T26" fmla="*/ 114 w 133"/>
                  <a:gd name="T27" fmla="*/ 62 h 130"/>
                  <a:gd name="T28" fmla="*/ 130 w 133"/>
                  <a:gd name="T29" fmla="*/ 47 h 130"/>
                  <a:gd name="T30" fmla="*/ 85 w 133"/>
                  <a:gd name="T31" fmla="*/ 43 h 130"/>
                  <a:gd name="T32" fmla="*/ 62 w 133"/>
                  <a:gd name="T33" fmla="*/ 3 h 130"/>
                  <a:gd name="T34" fmla="*/ 46 w 133"/>
                  <a:gd name="T35" fmla="*/ 44 h 130"/>
                  <a:gd name="T36" fmla="*/ 45 w 133"/>
                  <a:gd name="T37" fmla="*/ 45 h 130"/>
                  <a:gd name="T38" fmla="*/ 4 w 133"/>
                  <a:gd name="T39" fmla="*/ 52 h 130"/>
                  <a:gd name="T40" fmla="*/ 0 w 133"/>
                  <a:gd name="T41" fmla="*/ 53 h 130"/>
                  <a:gd name="T42" fmla="*/ 3 w 133"/>
                  <a:gd name="T43" fmla="*/ 52 h 130"/>
                  <a:gd name="T44" fmla="*/ 45 w 133"/>
                  <a:gd name="T45" fmla="*/ 43 h 130"/>
                  <a:gd name="T46" fmla="*/ 62 w 133"/>
                  <a:gd name="T47" fmla="*/ 2 h 130"/>
                  <a:gd name="T48" fmla="*/ 64 w 133"/>
                  <a:gd name="T49" fmla="*/ 2 h 130"/>
                  <a:gd name="T50" fmla="*/ 85 w 133"/>
                  <a:gd name="T51" fmla="*/ 41 h 130"/>
                  <a:gd name="T52" fmla="*/ 133 w 133"/>
                  <a:gd name="T53" fmla="*/ 46 h 130"/>
                  <a:gd name="T54" fmla="*/ 116 w 133"/>
                  <a:gd name="T55" fmla="*/ 63 h 130"/>
                  <a:gd name="T56" fmla="*/ 104 w 133"/>
                  <a:gd name="T57" fmla="*/ 76 h 130"/>
                  <a:gd name="T58" fmla="*/ 101 w 133"/>
                  <a:gd name="T59" fmla="*/ 79 h 130"/>
                  <a:gd name="T60" fmla="*/ 101 w 133"/>
                  <a:gd name="T61" fmla="*/ 80 h 130"/>
                  <a:gd name="T62" fmla="*/ 100 w 133"/>
                  <a:gd name="T63" fmla="*/ 80 h 130"/>
                  <a:gd name="T64" fmla="*/ 100 w 133"/>
                  <a:gd name="T65" fmla="*/ 80 h 130"/>
                  <a:gd name="T66" fmla="*/ 101 w 133"/>
                  <a:gd name="T67" fmla="*/ 79 h 130"/>
                  <a:gd name="T68" fmla="*/ 110 w 133"/>
                  <a:gd name="T69" fmla="*/ 124 h 130"/>
                  <a:gd name="T70" fmla="*/ 109 w 133"/>
                  <a:gd name="T71" fmla="*/ 125 h 130"/>
                  <a:gd name="T72" fmla="*/ 69 w 133"/>
                  <a:gd name="T73" fmla="*/ 106 h 130"/>
                  <a:gd name="T74" fmla="*/ 28 w 133"/>
                  <a:gd name="T75" fmla="*/ 130 h 130"/>
                  <a:gd name="T76" fmla="*/ 34 w 133"/>
                  <a:gd name="T77" fmla="*/ 83 h 130"/>
                  <a:gd name="T78" fmla="*/ 9 w 133"/>
                  <a:gd name="T79" fmla="*/ 61 h 130"/>
                  <a:gd name="T80" fmla="*/ 1 w 133"/>
                  <a:gd name="T81" fmla="*/ 5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 h="130">
                    <a:moveTo>
                      <a:pt x="0" y="53"/>
                    </a:moveTo>
                    <a:cubicBezTo>
                      <a:pt x="0" y="53"/>
                      <a:pt x="1" y="53"/>
                      <a:pt x="1" y="53"/>
                    </a:cubicBezTo>
                    <a:cubicBezTo>
                      <a:pt x="2" y="54"/>
                      <a:pt x="2" y="54"/>
                      <a:pt x="3" y="55"/>
                    </a:cubicBezTo>
                    <a:cubicBezTo>
                      <a:pt x="5" y="56"/>
                      <a:pt x="7" y="58"/>
                      <a:pt x="10" y="61"/>
                    </a:cubicBezTo>
                    <a:cubicBezTo>
                      <a:pt x="16" y="66"/>
                      <a:pt x="24" y="73"/>
                      <a:pt x="35" y="82"/>
                    </a:cubicBezTo>
                    <a:cubicBezTo>
                      <a:pt x="35" y="83"/>
                      <a:pt x="35" y="83"/>
                      <a:pt x="35" y="83"/>
                    </a:cubicBezTo>
                    <a:cubicBezTo>
                      <a:pt x="35" y="83"/>
                      <a:pt x="35" y="83"/>
                      <a:pt x="35" y="83"/>
                    </a:cubicBezTo>
                    <a:cubicBezTo>
                      <a:pt x="34" y="96"/>
                      <a:pt x="32" y="111"/>
                      <a:pt x="30" y="128"/>
                    </a:cubicBezTo>
                    <a:cubicBezTo>
                      <a:pt x="29" y="127"/>
                      <a:pt x="29" y="127"/>
                      <a:pt x="29" y="127"/>
                    </a:cubicBezTo>
                    <a:cubicBezTo>
                      <a:pt x="41" y="120"/>
                      <a:pt x="54" y="112"/>
                      <a:pt x="68" y="104"/>
                    </a:cubicBezTo>
                    <a:cubicBezTo>
                      <a:pt x="68" y="104"/>
                      <a:pt x="68" y="104"/>
                      <a:pt x="68" y="104"/>
                    </a:cubicBezTo>
                    <a:cubicBezTo>
                      <a:pt x="69" y="104"/>
                      <a:pt x="69" y="104"/>
                      <a:pt x="69" y="104"/>
                    </a:cubicBezTo>
                    <a:cubicBezTo>
                      <a:pt x="82" y="110"/>
                      <a:pt x="95" y="116"/>
                      <a:pt x="110" y="123"/>
                    </a:cubicBezTo>
                    <a:cubicBezTo>
                      <a:pt x="108" y="124"/>
                      <a:pt x="108" y="124"/>
                      <a:pt x="108" y="124"/>
                    </a:cubicBezTo>
                    <a:cubicBezTo>
                      <a:pt x="105" y="110"/>
                      <a:pt x="102" y="95"/>
                      <a:pt x="99" y="80"/>
                    </a:cubicBezTo>
                    <a:cubicBezTo>
                      <a:pt x="99" y="80"/>
                      <a:pt x="99" y="80"/>
                      <a:pt x="99" y="80"/>
                    </a:cubicBezTo>
                    <a:cubicBezTo>
                      <a:pt x="99" y="80"/>
                      <a:pt x="98" y="80"/>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9"/>
                      <a:pt x="99" y="79"/>
                      <a:pt x="99" y="79"/>
                    </a:cubicBezTo>
                    <a:cubicBezTo>
                      <a:pt x="99" y="78"/>
                      <a:pt x="99" y="78"/>
                      <a:pt x="99" y="78"/>
                    </a:cubicBezTo>
                    <a:cubicBezTo>
                      <a:pt x="100" y="78"/>
                      <a:pt x="100" y="78"/>
                      <a:pt x="100" y="78"/>
                    </a:cubicBezTo>
                    <a:cubicBezTo>
                      <a:pt x="101" y="77"/>
                      <a:pt x="101" y="77"/>
                      <a:pt x="101" y="77"/>
                    </a:cubicBezTo>
                    <a:cubicBezTo>
                      <a:pt x="103" y="75"/>
                      <a:pt x="103" y="75"/>
                      <a:pt x="103" y="75"/>
                    </a:cubicBezTo>
                    <a:cubicBezTo>
                      <a:pt x="107" y="70"/>
                      <a:pt x="107" y="70"/>
                      <a:pt x="107" y="70"/>
                    </a:cubicBezTo>
                    <a:cubicBezTo>
                      <a:pt x="109" y="68"/>
                      <a:pt x="112" y="65"/>
                      <a:pt x="114" y="62"/>
                    </a:cubicBezTo>
                    <a:cubicBezTo>
                      <a:pt x="120" y="56"/>
                      <a:pt x="125" y="51"/>
                      <a:pt x="130" y="46"/>
                    </a:cubicBezTo>
                    <a:cubicBezTo>
                      <a:pt x="130" y="47"/>
                      <a:pt x="130" y="47"/>
                      <a:pt x="130" y="47"/>
                    </a:cubicBezTo>
                    <a:cubicBezTo>
                      <a:pt x="115" y="46"/>
                      <a:pt x="99" y="44"/>
                      <a:pt x="85" y="43"/>
                    </a:cubicBezTo>
                    <a:cubicBezTo>
                      <a:pt x="85" y="43"/>
                      <a:pt x="85" y="43"/>
                      <a:pt x="85" y="43"/>
                    </a:cubicBezTo>
                    <a:cubicBezTo>
                      <a:pt x="84" y="43"/>
                      <a:pt x="84" y="43"/>
                      <a:pt x="84" y="43"/>
                    </a:cubicBezTo>
                    <a:cubicBezTo>
                      <a:pt x="77" y="28"/>
                      <a:pt x="69" y="15"/>
                      <a:pt x="62" y="3"/>
                    </a:cubicBezTo>
                    <a:cubicBezTo>
                      <a:pt x="64" y="3"/>
                      <a:pt x="64" y="3"/>
                      <a:pt x="64" y="3"/>
                    </a:cubicBezTo>
                    <a:cubicBezTo>
                      <a:pt x="57" y="19"/>
                      <a:pt x="51" y="33"/>
                      <a:pt x="46" y="44"/>
                    </a:cubicBezTo>
                    <a:cubicBezTo>
                      <a:pt x="45" y="45"/>
                      <a:pt x="45" y="45"/>
                      <a:pt x="45" y="45"/>
                    </a:cubicBezTo>
                    <a:cubicBezTo>
                      <a:pt x="45" y="45"/>
                      <a:pt x="45" y="45"/>
                      <a:pt x="45" y="45"/>
                    </a:cubicBezTo>
                    <a:cubicBezTo>
                      <a:pt x="31" y="47"/>
                      <a:pt x="20" y="49"/>
                      <a:pt x="12" y="51"/>
                    </a:cubicBezTo>
                    <a:cubicBezTo>
                      <a:pt x="9" y="51"/>
                      <a:pt x="6" y="52"/>
                      <a:pt x="4" y="52"/>
                    </a:cubicBezTo>
                    <a:cubicBezTo>
                      <a:pt x="3" y="52"/>
                      <a:pt x="2" y="53"/>
                      <a:pt x="1" y="53"/>
                    </a:cubicBezTo>
                    <a:cubicBezTo>
                      <a:pt x="1" y="53"/>
                      <a:pt x="0" y="53"/>
                      <a:pt x="0" y="53"/>
                    </a:cubicBezTo>
                    <a:cubicBezTo>
                      <a:pt x="0" y="53"/>
                      <a:pt x="1" y="53"/>
                      <a:pt x="1" y="53"/>
                    </a:cubicBezTo>
                    <a:cubicBezTo>
                      <a:pt x="2" y="53"/>
                      <a:pt x="2" y="52"/>
                      <a:pt x="3" y="52"/>
                    </a:cubicBezTo>
                    <a:cubicBezTo>
                      <a:pt x="5" y="52"/>
                      <a:pt x="8" y="51"/>
                      <a:pt x="12" y="50"/>
                    </a:cubicBezTo>
                    <a:cubicBezTo>
                      <a:pt x="20" y="49"/>
                      <a:pt x="31" y="46"/>
                      <a:pt x="45" y="43"/>
                    </a:cubicBezTo>
                    <a:cubicBezTo>
                      <a:pt x="44" y="44"/>
                      <a:pt x="44" y="44"/>
                      <a:pt x="44" y="44"/>
                    </a:cubicBezTo>
                    <a:cubicBezTo>
                      <a:pt x="50" y="32"/>
                      <a:pt x="55" y="18"/>
                      <a:pt x="62" y="2"/>
                    </a:cubicBezTo>
                    <a:cubicBezTo>
                      <a:pt x="63" y="0"/>
                      <a:pt x="63" y="0"/>
                      <a:pt x="63" y="0"/>
                    </a:cubicBezTo>
                    <a:cubicBezTo>
                      <a:pt x="64" y="2"/>
                      <a:pt x="64" y="2"/>
                      <a:pt x="64" y="2"/>
                    </a:cubicBezTo>
                    <a:cubicBezTo>
                      <a:pt x="71" y="14"/>
                      <a:pt x="78" y="27"/>
                      <a:pt x="86" y="42"/>
                    </a:cubicBezTo>
                    <a:cubicBezTo>
                      <a:pt x="85" y="41"/>
                      <a:pt x="85" y="41"/>
                      <a:pt x="85" y="41"/>
                    </a:cubicBezTo>
                    <a:cubicBezTo>
                      <a:pt x="100" y="42"/>
                      <a:pt x="115" y="44"/>
                      <a:pt x="131" y="45"/>
                    </a:cubicBezTo>
                    <a:cubicBezTo>
                      <a:pt x="133" y="46"/>
                      <a:pt x="133" y="46"/>
                      <a:pt x="133" y="46"/>
                    </a:cubicBezTo>
                    <a:cubicBezTo>
                      <a:pt x="131" y="47"/>
                      <a:pt x="131" y="47"/>
                      <a:pt x="131" y="47"/>
                    </a:cubicBezTo>
                    <a:cubicBezTo>
                      <a:pt x="126" y="52"/>
                      <a:pt x="121" y="58"/>
                      <a:pt x="116" y="63"/>
                    </a:cubicBezTo>
                    <a:cubicBezTo>
                      <a:pt x="113" y="66"/>
                      <a:pt x="111" y="69"/>
                      <a:pt x="108" y="72"/>
                    </a:cubicBezTo>
                    <a:cubicBezTo>
                      <a:pt x="104" y="76"/>
                      <a:pt x="104" y="76"/>
                      <a:pt x="104" y="76"/>
                    </a:cubicBezTo>
                    <a:cubicBezTo>
                      <a:pt x="102" y="78"/>
                      <a:pt x="102" y="78"/>
                      <a:pt x="102" y="78"/>
                    </a:cubicBezTo>
                    <a:cubicBezTo>
                      <a:pt x="101" y="79"/>
                      <a:pt x="101" y="79"/>
                      <a:pt x="101" y="79"/>
                    </a:cubicBezTo>
                    <a:cubicBezTo>
                      <a:pt x="101" y="80"/>
                      <a:pt x="101" y="80"/>
                      <a:pt x="101" y="80"/>
                    </a:cubicBezTo>
                    <a:cubicBezTo>
                      <a:pt x="101" y="80"/>
                      <a:pt x="101" y="80"/>
                      <a:pt x="101"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1" y="79"/>
                      <a:pt x="101" y="79"/>
                      <a:pt x="101" y="79"/>
                    </a:cubicBezTo>
                    <a:cubicBezTo>
                      <a:pt x="101" y="80"/>
                      <a:pt x="101" y="80"/>
                      <a:pt x="101" y="79"/>
                    </a:cubicBezTo>
                    <a:cubicBezTo>
                      <a:pt x="104" y="95"/>
                      <a:pt x="107" y="109"/>
                      <a:pt x="110" y="124"/>
                    </a:cubicBezTo>
                    <a:cubicBezTo>
                      <a:pt x="111" y="126"/>
                      <a:pt x="111" y="126"/>
                      <a:pt x="111" y="126"/>
                    </a:cubicBezTo>
                    <a:cubicBezTo>
                      <a:pt x="109" y="125"/>
                      <a:pt x="109" y="125"/>
                      <a:pt x="109" y="125"/>
                    </a:cubicBezTo>
                    <a:cubicBezTo>
                      <a:pt x="95" y="118"/>
                      <a:pt x="81" y="112"/>
                      <a:pt x="68" y="106"/>
                    </a:cubicBezTo>
                    <a:cubicBezTo>
                      <a:pt x="69" y="106"/>
                      <a:pt x="69" y="106"/>
                      <a:pt x="69" y="106"/>
                    </a:cubicBezTo>
                    <a:cubicBezTo>
                      <a:pt x="55" y="114"/>
                      <a:pt x="41" y="122"/>
                      <a:pt x="30" y="129"/>
                    </a:cubicBezTo>
                    <a:cubicBezTo>
                      <a:pt x="28" y="130"/>
                      <a:pt x="28" y="130"/>
                      <a:pt x="28" y="130"/>
                    </a:cubicBezTo>
                    <a:cubicBezTo>
                      <a:pt x="28" y="128"/>
                      <a:pt x="28" y="128"/>
                      <a:pt x="28" y="128"/>
                    </a:cubicBezTo>
                    <a:cubicBezTo>
                      <a:pt x="30" y="111"/>
                      <a:pt x="32" y="95"/>
                      <a:pt x="34" y="83"/>
                    </a:cubicBezTo>
                    <a:cubicBezTo>
                      <a:pt x="34" y="83"/>
                      <a:pt x="34" y="83"/>
                      <a:pt x="34" y="83"/>
                    </a:cubicBezTo>
                    <a:cubicBezTo>
                      <a:pt x="23" y="74"/>
                      <a:pt x="15" y="66"/>
                      <a:pt x="9" y="61"/>
                    </a:cubicBezTo>
                    <a:cubicBezTo>
                      <a:pt x="6" y="58"/>
                      <a:pt x="4" y="56"/>
                      <a:pt x="3" y="55"/>
                    </a:cubicBezTo>
                    <a:cubicBezTo>
                      <a:pt x="2" y="54"/>
                      <a:pt x="1" y="54"/>
                      <a:pt x="1" y="53"/>
                    </a:cubicBezTo>
                    <a:cubicBezTo>
                      <a:pt x="0" y="53"/>
                      <a:pt x="0" y="53"/>
                      <a:pt x="0" y="53"/>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20">
                <a:extLst>
                  <a:ext uri="{FF2B5EF4-FFF2-40B4-BE49-F238E27FC236}">
                    <a16:creationId xmlns:a16="http://schemas.microsoft.com/office/drawing/2014/main" id="{C4847E36-77E8-480F-9ECE-923049090D5C}"/>
                  </a:ext>
                </a:extLst>
              </p:cNvPr>
              <p:cNvSpPr>
                <a:spLocks/>
              </p:cNvSpPr>
              <p:nvPr/>
            </p:nvSpPr>
            <p:spPr bwMode="auto">
              <a:xfrm>
                <a:off x="4279" y="3315"/>
                <a:ext cx="316" cy="307"/>
              </a:xfrm>
              <a:custGeom>
                <a:avLst/>
                <a:gdLst>
                  <a:gd name="T0" fmla="*/ 1 w 133"/>
                  <a:gd name="T1" fmla="*/ 53 h 129"/>
                  <a:gd name="T2" fmla="*/ 10 w 133"/>
                  <a:gd name="T3" fmla="*/ 60 h 129"/>
                  <a:gd name="T4" fmla="*/ 35 w 133"/>
                  <a:gd name="T5" fmla="*/ 82 h 129"/>
                  <a:gd name="T6" fmla="*/ 30 w 133"/>
                  <a:gd name="T7" fmla="*/ 128 h 129"/>
                  <a:gd name="T8" fmla="*/ 68 w 133"/>
                  <a:gd name="T9" fmla="*/ 104 h 129"/>
                  <a:gd name="T10" fmla="*/ 69 w 133"/>
                  <a:gd name="T11" fmla="*/ 104 h 129"/>
                  <a:gd name="T12" fmla="*/ 108 w 133"/>
                  <a:gd name="T13" fmla="*/ 124 h 129"/>
                  <a:gd name="T14" fmla="*/ 99 w 133"/>
                  <a:gd name="T15" fmla="*/ 78 h 129"/>
                  <a:gd name="T16" fmla="*/ 99 w 133"/>
                  <a:gd name="T17" fmla="*/ 78 h 129"/>
                  <a:gd name="T18" fmla="*/ 99 w 133"/>
                  <a:gd name="T19" fmla="*/ 78 h 129"/>
                  <a:gd name="T20" fmla="*/ 99 w 133"/>
                  <a:gd name="T21" fmla="*/ 78 h 129"/>
                  <a:gd name="T22" fmla="*/ 101 w 133"/>
                  <a:gd name="T23" fmla="*/ 76 h 129"/>
                  <a:gd name="T24" fmla="*/ 107 w 133"/>
                  <a:gd name="T25" fmla="*/ 70 h 129"/>
                  <a:gd name="T26" fmla="*/ 130 w 133"/>
                  <a:gd name="T27" fmla="*/ 45 h 129"/>
                  <a:gd name="T28" fmla="*/ 85 w 133"/>
                  <a:gd name="T29" fmla="*/ 43 h 129"/>
                  <a:gd name="T30" fmla="*/ 84 w 133"/>
                  <a:gd name="T31" fmla="*/ 42 h 129"/>
                  <a:gd name="T32" fmla="*/ 64 w 133"/>
                  <a:gd name="T33" fmla="*/ 2 h 129"/>
                  <a:gd name="T34" fmla="*/ 45 w 133"/>
                  <a:gd name="T35" fmla="*/ 44 h 129"/>
                  <a:gd name="T36" fmla="*/ 12 w 133"/>
                  <a:gd name="T37" fmla="*/ 50 h 129"/>
                  <a:gd name="T38" fmla="*/ 1 w 133"/>
                  <a:gd name="T39" fmla="*/ 52 h 129"/>
                  <a:gd name="T40" fmla="*/ 1 w 133"/>
                  <a:gd name="T41" fmla="*/ 52 h 129"/>
                  <a:gd name="T42" fmla="*/ 12 w 133"/>
                  <a:gd name="T43" fmla="*/ 50 h 129"/>
                  <a:gd name="T44" fmla="*/ 44 w 133"/>
                  <a:gd name="T45" fmla="*/ 43 h 129"/>
                  <a:gd name="T46" fmla="*/ 63 w 133"/>
                  <a:gd name="T47" fmla="*/ 0 h 129"/>
                  <a:gd name="T48" fmla="*/ 86 w 133"/>
                  <a:gd name="T49" fmla="*/ 41 h 129"/>
                  <a:gd name="T50" fmla="*/ 131 w 133"/>
                  <a:gd name="T51" fmla="*/ 45 h 129"/>
                  <a:gd name="T52" fmla="*/ 131 w 133"/>
                  <a:gd name="T53" fmla="*/ 47 h 129"/>
                  <a:gd name="T54" fmla="*/ 108 w 133"/>
                  <a:gd name="T55" fmla="*/ 71 h 129"/>
                  <a:gd name="T56" fmla="*/ 102 w 133"/>
                  <a:gd name="T57" fmla="*/ 78 h 129"/>
                  <a:gd name="T58" fmla="*/ 101 w 133"/>
                  <a:gd name="T59" fmla="*/ 79 h 129"/>
                  <a:gd name="T60" fmla="*/ 100 w 133"/>
                  <a:gd name="T61" fmla="*/ 80 h 129"/>
                  <a:gd name="T62" fmla="*/ 100 w 133"/>
                  <a:gd name="T63" fmla="*/ 80 h 129"/>
                  <a:gd name="T64" fmla="*/ 100 w 133"/>
                  <a:gd name="T65" fmla="*/ 80 h 129"/>
                  <a:gd name="T66" fmla="*/ 110 w 133"/>
                  <a:gd name="T67" fmla="*/ 123 h 129"/>
                  <a:gd name="T68" fmla="*/ 109 w 133"/>
                  <a:gd name="T69" fmla="*/ 124 h 129"/>
                  <a:gd name="T70" fmla="*/ 69 w 133"/>
                  <a:gd name="T71" fmla="*/ 105 h 129"/>
                  <a:gd name="T72" fmla="*/ 28 w 133"/>
                  <a:gd name="T73" fmla="*/ 129 h 129"/>
                  <a:gd name="T74" fmla="*/ 34 w 133"/>
                  <a:gd name="T75" fmla="*/ 82 h 129"/>
                  <a:gd name="T76" fmla="*/ 9 w 133"/>
                  <a:gd name="T77" fmla="*/ 60 h 129"/>
                  <a:gd name="T78" fmla="*/ 1 w 133"/>
                  <a:gd name="T79"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129">
                    <a:moveTo>
                      <a:pt x="0" y="52"/>
                    </a:moveTo>
                    <a:cubicBezTo>
                      <a:pt x="0" y="52"/>
                      <a:pt x="1" y="53"/>
                      <a:pt x="1" y="53"/>
                    </a:cubicBezTo>
                    <a:cubicBezTo>
                      <a:pt x="2" y="53"/>
                      <a:pt x="2" y="54"/>
                      <a:pt x="3" y="54"/>
                    </a:cubicBezTo>
                    <a:cubicBezTo>
                      <a:pt x="5" y="56"/>
                      <a:pt x="7" y="58"/>
                      <a:pt x="10" y="60"/>
                    </a:cubicBezTo>
                    <a:cubicBezTo>
                      <a:pt x="16" y="65"/>
                      <a:pt x="24" y="73"/>
                      <a:pt x="35" y="82"/>
                    </a:cubicBezTo>
                    <a:cubicBezTo>
                      <a:pt x="35" y="82"/>
                      <a:pt x="35" y="82"/>
                      <a:pt x="35" y="82"/>
                    </a:cubicBezTo>
                    <a:cubicBezTo>
                      <a:pt x="35" y="82"/>
                      <a:pt x="35" y="82"/>
                      <a:pt x="35" y="82"/>
                    </a:cubicBezTo>
                    <a:cubicBezTo>
                      <a:pt x="34" y="95"/>
                      <a:pt x="32" y="110"/>
                      <a:pt x="30" y="128"/>
                    </a:cubicBezTo>
                    <a:cubicBezTo>
                      <a:pt x="29" y="127"/>
                      <a:pt x="29" y="127"/>
                      <a:pt x="29" y="127"/>
                    </a:cubicBezTo>
                    <a:cubicBezTo>
                      <a:pt x="41" y="120"/>
                      <a:pt x="54" y="112"/>
                      <a:pt x="68" y="104"/>
                    </a:cubicBezTo>
                    <a:cubicBezTo>
                      <a:pt x="68" y="103"/>
                      <a:pt x="68" y="103"/>
                      <a:pt x="68" y="103"/>
                    </a:cubicBezTo>
                    <a:cubicBezTo>
                      <a:pt x="69" y="104"/>
                      <a:pt x="69" y="104"/>
                      <a:pt x="69" y="104"/>
                    </a:cubicBezTo>
                    <a:cubicBezTo>
                      <a:pt x="82" y="109"/>
                      <a:pt x="95" y="116"/>
                      <a:pt x="110" y="123"/>
                    </a:cubicBezTo>
                    <a:cubicBezTo>
                      <a:pt x="108" y="124"/>
                      <a:pt x="108" y="124"/>
                      <a:pt x="108" y="124"/>
                    </a:cubicBezTo>
                    <a:cubicBezTo>
                      <a:pt x="105" y="109"/>
                      <a:pt x="102" y="95"/>
                      <a:pt x="99" y="79"/>
                    </a:cubicBezTo>
                    <a:cubicBezTo>
                      <a:pt x="99" y="79"/>
                      <a:pt x="98" y="80"/>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100" y="77"/>
                      <a:pt x="100" y="77"/>
                      <a:pt x="100" y="77"/>
                    </a:cubicBezTo>
                    <a:cubicBezTo>
                      <a:pt x="101" y="76"/>
                      <a:pt x="101" y="76"/>
                      <a:pt x="101" y="76"/>
                    </a:cubicBezTo>
                    <a:cubicBezTo>
                      <a:pt x="103" y="74"/>
                      <a:pt x="103" y="74"/>
                      <a:pt x="103" y="74"/>
                    </a:cubicBezTo>
                    <a:cubicBezTo>
                      <a:pt x="107" y="70"/>
                      <a:pt x="107" y="70"/>
                      <a:pt x="107" y="70"/>
                    </a:cubicBezTo>
                    <a:cubicBezTo>
                      <a:pt x="109" y="67"/>
                      <a:pt x="112" y="64"/>
                      <a:pt x="114" y="62"/>
                    </a:cubicBezTo>
                    <a:cubicBezTo>
                      <a:pt x="120" y="56"/>
                      <a:pt x="125" y="51"/>
                      <a:pt x="130" y="45"/>
                    </a:cubicBezTo>
                    <a:cubicBezTo>
                      <a:pt x="130" y="47"/>
                      <a:pt x="130" y="47"/>
                      <a:pt x="130" y="47"/>
                    </a:cubicBezTo>
                    <a:cubicBezTo>
                      <a:pt x="115" y="45"/>
                      <a:pt x="99" y="44"/>
                      <a:pt x="85" y="43"/>
                    </a:cubicBezTo>
                    <a:cubicBezTo>
                      <a:pt x="85" y="42"/>
                      <a:pt x="85" y="42"/>
                      <a:pt x="85" y="42"/>
                    </a:cubicBezTo>
                    <a:cubicBezTo>
                      <a:pt x="84" y="42"/>
                      <a:pt x="84" y="42"/>
                      <a:pt x="84" y="42"/>
                    </a:cubicBezTo>
                    <a:cubicBezTo>
                      <a:pt x="77" y="28"/>
                      <a:pt x="69" y="14"/>
                      <a:pt x="62" y="2"/>
                    </a:cubicBezTo>
                    <a:cubicBezTo>
                      <a:pt x="64" y="2"/>
                      <a:pt x="64" y="2"/>
                      <a:pt x="64" y="2"/>
                    </a:cubicBezTo>
                    <a:cubicBezTo>
                      <a:pt x="57" y="18"/>
                      <a:pt x="51" y="32"/>
                      <a:pt x="46" y="44"/>
                    </a:cubicBezTo>
                    <a:cubicBezTo>
                      <a:pt x="45" y="44"/>
                      <a:pt x="45" y="44"/>
                      <a:pt x="45" y="44"/>
                    </a:cubicBezTo>
                    <a:cubicBezTo>
                      <a:pt x="45" y="44"/>
                      <a:pt x="45" y="44"/>
                      <a:pt x="45" y="44"/>
                    </a:cubicBezTo>
                    <a:cubicBezTo>
                      <a:pt x="31" y="47"/>
                      <a:pt x="20" y="49"/>
                      <a:pt x="12" y="50"/>
                    </a:cubicBezTo>
                    <a:cubicBezTo>
                      <a:pt x="9" y="51"/>
                      <a:pt x="6" y="51"/>
                      <a:pt x="4" y="52"/>
                    </a:cubicBezTo>
                    <a:cubicBezTo>
                      <a:pt x="3" y="52"/>
                      <a:pt x="2" y="52"/>
                      <a:pt x="1" y="52"/>
                    </a:cubicBezTo>
                    <a:cubicBezTo>
                      <a:pt x="1" y="52"/>
                      <a:pt x="0" y="52"/>
                      <a:pt x="0" y="52"/>
                    </a:cubicBezTo>
                    <a:cubicBezTo>
                      <a:pt x="0" y="52"/>
                      <a:pt x="1" y="52"/>
                      <a:pt x="1" y="52"/>
                    </a:cubicBezTo>
                    <a:cubicBezTo>
                      <a:pt x="2" y="52"/>
                      <a:pt x="2" y="52"/>
                      <a:pt x="3" y="52"/>
                    </a:cubicBezTo>
                    <a:cubicBezTo>
                      <a:pt x="5" y="51"/>
                      <a:pt x="8" y="51"/>
                      <a:pt x="12" y="50"/>
                    </a:cubicBezTo>
                    <a:cubicBezTo>
                      <a:pt x="20" y="48"/>
                      <a:pt x="31" y="46"/>
                      <a:pt x="45" y="43"/>
                    </a:cubicBezTo>
                    <a:cubicBezTo>
                      <a:pt x="44" y="43"/>
                      <a:pt x="44" y="43"/>
                      <a:pt x="44" y="43"/>
                    </a:cubicBezTo>
                    <a:cubicBezTo>
                      <a:pt x="50" y="32"/>
                      <a:pt x="55" y="18"/>
                      <a:pt x="62" y="2"/>
                    </a:cubicBezTo>
                    <a:cubicBezTo>
                      <a:pt x="63" y="0"/>
                      <a:pt x="63" y="0"/>
                      <a:pt x="63" y="0"/>
                    </a:cubicBezTo>
                    <a:cubicBezTo>
                      <a:pt x="64" y="1"/>
                      <a:pt x="64" y="1"/>
                      <a:pt x="64" y="1"/>
                    </a:cubicBezTo>
                    <a:cubicBezTo>
                      <a:pt x="71" y="14"/>
                      <a:pt x="78" y="27"/>
                      <a:pt x="86" y="41"/>
                    </a:cubicBezTo>
                    <a:cubicBezTo>
                      <a:pt x="85" y="41"/>
                      <a:pt x="85" y="41"/>
                      <a:pt x="85" y="41"/>
                    </a:cubicBezTo>
                    <a:cubicBezTo>
                      <a:pt x="100" y="42"/>
                      <a:pt x="115" y="43"/>
                      <a:pt x="131" y="45"/>
                    </a:cubicBezTo>
                    <a:cubicBezTo>
                      <a:pt x="133" y="45"/>
                      <a:pt x="133" y="45"/>
                      <a:pt x="133" y="45"/>
                    </a:cubicBezTo>
                    <a:cubicBezTo>
                      <a:pt x="131" y="47"/>
                      <a:pt x="131" y="47"/>
                      <a:pt x="131" y="47"/>
                    </a:cubicBezTo>
                    <a:cubicBezTo>
                      <a:pt x="126" y="52"/>
                      <a:pt x="121" y="57"/>
                      <a:pt x="116" y="63"/>
                    </a:cubicBezTo>
                    <a:cubicBezTo>
                      <a:pt x="113" y="66"/>
                      <a:pt x="111" y="69"/>
                      <a:pt x="108" y="71"/>
                    </a:cubicBezTo>
                    <a:cubicBezTo>
                      <a:pt x="104" y="76"/>
                      <a:pt x="104" y="76"/>
                      <a:pt x="104" y="76"/>
                    </a:cubicBezTo>
                    <a:cubicBezTo>
                      <a:pt x="102" y="78"/>
                      <a:pt x="102" y="78"/>
                      <a:pt x="102" y="78"/>
                    </a:cubicBezTo>
                    <a:cubicBezTo>
                      <a:pt x="101" y="79"/>
                      <a:pt x="101" y="79"/>
                      <a:pt x="101" y="79"/>
                    </a:cubicBezTo>
                    <a:cubicBezTo>
                      <a:pt x="101" y="79"/>
                      <a:pt x="101" y="79"/>
                      <a:pt x="101" y="79"/>
                    </a:cubicBezTo>
                    <a:cubicBezTo>
                      <a:pt x="101" y="80"/>
                      <a:pt x="101" y="80"/>
                      <a:pt x="101"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0" y="80"/>
                      <a:pt x="100" y="80"/>
                      <a:pt x="100" y="80"/>
                    </a:cubicBezTo>
                    <a:cubicBezTo>
                      <a:pt x="101" y="78"/>
                      <a:pt x="100" y="79"/>
                      <a:pt x="101" y="79"/>
                    </a:cubicBezTo>
                    <a:cubicBezTo>
                      <a:pt x="104" y="94"/>
                      <a:pt x="107" y="109"/>
                      <a:pt x="110" y="123"/>
                    </a:cubicBezTo>
                    <a:cubicBezTo>
                      <a:pt x="111" y="125"/>
                      <a:pt x="111" y="125"/>
                      <a:pt x="111" y="125"/>
                    </a:cubicBezTo>
                    <a:cubicBezTo>
                      <a:pt x="109" y="124"/>
                      <a:pt x="109" y="124"/>
                      <a:pt x="109" y="124"/>
                    </a:cubicBezTo>
                    <a:cubicBezTo>
                      <a:pt x="95" y="118"/>
                      <a:pt x="81" y="111"/>
                      <a:pt x="68" y="105"/>
                    </a:cubicBezTo>
                    <a:cubicBezTo>
                      <a:pt x="69" y="105"/>
                      <a:pt x="69" y="105"/>
                      <a:pt x="69" y="105"/>
                    </a:cubicBezTo>
                    <a:cubicBezTo>
                      <a:pt x="55" y="114"/>
                      <a:pt x="41" y="121"/>
                      <a:pt x="30" y="128"/>
                    </a:cubicBezTo>
                    <a:cubicBezTo>
                      <a:pt x="28" y="129"/>
                      <a:pt x="28" y="129"/>
                      <a:pt x="28" y="129"/>
                    </a:cubicBezTo>
                    <a:cubicBezTo>
                      <a:pt x="28" y="127"/>
                      <a:pt x="28" y="127"/>
                      <a:pt x="28" y="127"/>
                    </a:cubicBezTo>
                    <a:cubicBezTo>
                      <a:pt x="30" y="110"/>
                      <a:pt x="32" y="95"/>
                      <a:pt x="34" y="82"/>
                    </a:cubicBezTo>
                    <a:cubicBezTo>
                      <a:pt x="34" y="83"/>
                      <a:pt x="34" y="83"/>
                      <a:pt x="34" y="83"/>
                    </a:cubicBezTo>
                    <a:cubicBezTo>
                      <a:pt x="23" y="73"/>
                      <a:pt x="15" y="66"/>
                      <a:pt x="9" y="60"/>
                    </a:cubicBezTo>
                    <a:cubicBezTo>
                      <a:pt x="6" y="58"/>
                      <a:pt x="4" y="56"/>
                      <a:pt x="3" y="54"/>
                    </a:cubicBezTo>
                    <a:cubicBezTo>
                      <a:pt x="2" y="54"/>
                      <a:pt x="1" y="53"/>
                      <a:pt x="1" y="53"/>
                    </a:cubicBezTo>
                    <a:lnTo>
                      <a:pt x="0" y="52"/>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21">
                <a:extLst>
                  <a:ext uri="{FF2B5EF4-FFF2-40B4-BE49-F238E27FC236}">
                    <a16:creationId xmlns:a16="http://schemas.microsoft.com/office/drawing/2014/main" id="{4F6747DE-8670-4B17-9C66-428C4127F47D}"/>
                  </a:ext>
                </a:extLst>
              </p:cNvPr>
              <p:cNvSpPr>
                <a:spLocks/>
              </p:cNvSpPr>
              <p:nvPr/>
            </p:nvSpPr>
            <p:spPr bwMode="auto">
              <a:xfrm>
                <a:off x="3634" y="3275"/>
                <a:ext cx="313" cy="306"/>
              </a:xfrm>
              <a:custGeom>
                <a:avLst/>
                <a:gdLst>
                  <a:gd name="T0" fmla="*/ 0 w 132"/>
                  <a:gd name="T1" fmla="*/ 53 h 129"/>
                  <a:gd name="T2" fmla="*/ 9 w 132"/>
                  <a:gd name="T3" fmla="*/ 60 h 129"/>
                  <a:gd name="T4" fmla="*/ 34 w 132"/>
                  <a:gd name="T5" fmla="*/ 82 h 129"/>
                  <a:gd name="T6" fmla="*/ 29 w 132"/>
                  <a:gd name="T7" fmla="*/ 127 h 129"/>
                  <a:gd name="T8" fmla="*/ 67 w 132"/>
                  <a:gd name="T9" fmla="*/ 103 h 129"/>
                  <a:gd name="T10" fmla="*/ 68 w 132"/>
                  <a:gd name="T11" fmla="*/ 103 h 129"/>
                  <a:gd name="T12" fmla="*/ 108 w 132"/>
                  <a:gd name="T13" fmla="*/ 123 h 129"/>
                  <a:gd name="T14" fmla="*/ 98 w 132"/>
                  <a:gd name="T15" fmla="*/ 78 h 129"/>
                  <a:gd name="T16" fmla="*/ 98 w 132"/>
                  <a:gd name="T17" fmla="*/ 78 h 129"/>
                  <a:gd name="T18" fmla="*/ 98 w 132"/>
                  <a:gd name="T19" fmla="*/ 78 h 129"/>
                  <a:gd name="T20" fmla="*/ 98 w 132"/>
                  <a:gd name="T21" fmla="*/ 78 h 129"/>
                  <a:gd name="T22" fmla="*/ 100 w 132"/>
                  <a:gd name="T23" fmla="*/ 76 h 129"/>
                  <a:gd name="T24" fmla="*/ 106 w 132"/>
                  <a:gd name="T25" fmla="*/ 70 h 129"/>
                  <a:gd name="T26" fmla="*/ 129 w 132"/>
                  <a:gd name="T27" fmla="*/ 45 h 129"/>
                  <a:gd name="T28" fmla="*/ 84 w 132"/>
                  <a:gd name="T29" fmla="*/ 42 h 129"/>
                  <a:gd name="T30" fmla="*/ 84 w 132"/>
                  <a:gd name="T31" fmla="*/ 42 h 129"/>
                  <a:gd name="T32" fmla="*/ 63 w 132"/>
                  <a:gd name="T33" fmla="*/ 2 h 129"/>
                  <a:gd name="T34" fmla="*/ 45 w 132"/>
                  <a:gd name="T35" fmla="*/ 44 h 129"/>
                  <a:gd name="T36" fmla="*/ 12 w 132"/>
                  <a:gd name="T37" fmla="*/ 50 h 129"/>
                  <a:gd name="T38" fmla="*/ 0 w 132"/>
                  <a:gd name="T39" fmla="*/ 52 h 129"/>
                  <a:gd name="T40" fmla="*/ 0 w 132"/>
                  <a:gd name="T41" fmla="*/ 52 h 129"/>
                  <a:gd name="T42" fmla="*/ 11 w 132"/>
                  <a:gd name="T43" fmla="*/ 50 h 129"/>
                  <a:gd name="T44" fmla="*/ 44 w 132"/>
                  <a:gd name="T45" fmla="*/ 43 h 129"/>
                  <a:gd name="T46" fmla="*/ 62 w 132"/>
                  <a:gd name="T47" fmla="*/ 0 h 129"/>
                  <a:gd name="T48" fmla="*/ 85 w 132"/>
                  <a:gd name="T49" fmla="*/ 41 h 129"/>
                  <a:gd name="T50" fmla="*/ 130 w 132"/>
                  <a:gd name="T51" fmla="*/ 45 h 129"/>
                  <a:gd name="T52" fmla="*/ 130 w 132"/>
                  <a:gd name="T53" fmla="*/ 46 h 129"/>
                  <a:gd name="T54" fmla="*/ 107 w 132"/>
                  <a:gd name="T55" fmla="*/ 71 h 129"/>
                  <a:gd name="T56" fmla="*/ 101 w 132"/>
                  <a:gd name="T57" fmla="*/ 77 h 129"/>
                  <a:gd name="T58" fmla="*/ 100 w 132"/>
                  <a:gd name="T59" fmla="*/ 79 h 129"/>
                  <a:gd name="T60" fmla="*/ 100 w 132"/>
                  <a:gd name="T61" fmla="*/ 79 h 129"/>
                  <a:gd name="T62" fmla="*/ 99 w 132"/>
                  <a:gd name="T63" fmla="*/ 80 h 129"/>
                  <a:gd name="T64" fmla="*/ 99 w 132"/>
                  <a:gd name="T65" fmla="*/ 80 h 129"/>
                  <a:gd name="T66" fmla="*/ 110 w 132"/>
                  <a:gd name="T67" fmla="*/ 123 h 129"/>
                  <a:gd name="T68" fmla="*/ 108 w 132"/>
                  <a:gd name="T69" fmla="*/ 124 h 129"/>
                  <a:gd name="T70" fmla="*/ 68 w 132"/>
                  <a:gd name="T71" fmla="*/ 105 h 129"/>
                  <a:gd name="T72" fmla="*/ 27 w 132"/>
                  <a:gd name="T73" fmla="*/ 129 h 129"/>
                  <a:gd name="T74" fmla="*/ 33 w 132"/>
                  <a:gd name="T75" fmla="*/ 82 h 129"/>
                  <a:gd name="T76" fmla="*/ 8 w 132"/>
                  <a:gd name="T77" fmla="*/ 60 h 129"/>
                  <a:gd name="T78" fmla="*/ 0 w 132"/>
                  <a:gd name="T79"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29">
                    <a:moveTo>
                      <a:pt x="0" y="52"/>
                    </a:moveTo>
                    <a:cubicBezTo>
                      <a:pt x="0" y="52"/>
                      <a:pt x="0" y="52"/>
                      <a:pt x="0" y="53"/>
                    </a:cubicBezTo>
                    <a:cubicBezTo>
                      <a:pt x="1" y="53"/>
                      <a:pt x="1" y="54"/>
                      <a:pt x="2" y="54"/>
                    </a:cubicBezTo>
                    <a:cubicBezTo>
                      <a:pt x="4" y="56"/>
                      <a:pt x="6" y="58"/>
                      <a:pt x="9" y="60"/>
                    </a:cubicBezTo>
                    <a:cubicBezTo>
                      <a:pt x="15" y="65"/>
                      <a:pt x="23" y="72"/>
                      <a:pt x="34" y="82"/>
                    </a:cubicBezTo>
                    <a:cubicBezTo>
                      <a:pt x="34" y="82"/>
                      <a:pt x="34" y="82"/>
                      <a:pt x="34" y="82"/>
                    </a:cubicBezTo>
                    <a:cubicBezTo>
                      <a:pt x="34" y="82"/>
                      <a:pt x="34" y="82"/>
                      <a:pt x="34" y="82"/>
                    </a:cubicBezTo>
                    <a:cubicBezTo>
                      <a:pt x="33" y="95"/>
                      <a:pt x="31" y="110"/>
                      <a:pt x="29" y="127"/>
                    </a:cubicBezTo>
                    <a:cubicBezTo>
                      <a:pt x="28" y="127"/>
                      <a:pt x="28" y="127"/>
                      <a:pt x="28" y="127"/>
                    </a:cubicBezTo>
                    <a:cubicBezTo>
                      <a:pt x="40" y="120"/>
                      <a:pt x="53" y="112"/>
                      <a:pt x="67" y="103"/>
                    </a:cubicBezTo>
                    <a:cubicBezTo>
                      <a:pt x="67" y="103"/>
                      <a:pt x="67" y="103"/>
                      <a:pt x="67" y="103"/>
                    </a:cubicBezTo>
                    <a:cubicBezTo>
                      <a:pt x="68" y="103"/>
                      <a:pt x="68" y="103"/>
                      <a:pt x="68" y="103"/>
                    </a:cubicBezTo>
                    <a:cubicBezTo>
                      <a:pt x="81" y="109"/>
                      <a:pt x="95" y="116"/>
                      <a:pt x="109" y="122"/>
                    </a:cubicBezTo>
                    <a:cubicBezTo>
                      <a:pt x="108" y="123"/>
                      <a:pt x="108" y="123"/>
                      <a:pt x="108" y="123"/>
                    </a:cubicBezTo>
                    <a:cubicBezTo>
                      <a:pt x="104" y="109"/>
                      <a:pt x="101" y="94"/>
                      <a:pt x="98" y="79"/>
                    </a:cubicBezTo>
                    <a:cubicBezTo>
                      <a:pt x="98" y="79"/>
                      <a:pt x="97" y="80"/>
                      <a:pt x="98" y="78"/>
                    </a:cubicBezTo>
                    <a:cubicBezTo>
                      <a:pt x="98" y="78"/>
                      <a:pt x="98" y="78"/>
                      <a:pt x="98" y="78"/>
                    </a:cubicBezTo>
                    <a:cubicBezTo>
                      <a:pt x="98" y="78"/>
                      <a:pt x="98" y="78"/>
                      <a:pt x="98" y="78"/>
                    </a:cubicBezTo>
                    <a:cubicBezTo>
                      <a:pt x="98" y="78"/>
                      <a:pt x="98" y="78"/>
                      <a:pt x="98" y="78"/>
                    </a:cubicBezTo>
                    <a:cubicBezTo>
                      <a:pt x="98" y="78"/>
                      <a:pt x="98" y="78"/>
                      <a:pt x="98" y="78"/>
                    </a:cubicBezTo>
                    <a:cubicBezTo>
                      <a:pt x="98" y="78"/>
                      <a:pt x="98" y="78"/>
                      <a:pt x="98" y="78"/>
                    </a:cubicBezTo>
                    <a:cubicBezTo>
                      <a:pt x="98" y="78"/>
                      <a:pt x="98" y="78"/>
                      <a:pt x="98" y="78"/>
                    </a:cubicBezTo>
                    <a:cubicBezTo>
                      <a:pt x="99" y="77"/>
                      <a:pt x="99" y="77"/>
                      <a:pt x="99" y="77"/>
                    </a:cubicBezTo>
                    <a:cubicBezTo>
                      <a:pt x="100" y="76"/>
                      <a:pt x="100" y="76"/>
                      <a:pt x="100" y="76"/>
                    </a:cubicBezTo>
                    <a:cubicBezTo>
                      <a:pt x="102" y="74"/>
                      <a:pt x="102" y="74"/>
                      <a:pt x="102" y="74"/>
                    </a:cubicBezTo>
                    <a:cubicBezTo>
                      <a:pt x="106" y="70"/>
                      <a:pt x="106" y="70"/>
                      <a:pt x="106" y="70"/>
                    </a:cubicBezTo>
                    <a:cubicBezTo>
                      <a:pt x="108" y="67"/>
                      <a:pt x="111" y="64"/>
                      <a:pt x="114" y="61"/>
                    </a:cubicBezTo>
                    <a:cubicBezTo>
                      <a:pt x="119" y="56"/>
                      <a:pt x="124" y="50"/>
                      <a:pt x="129" y="45"/>
                    </a:cubicBezTo>
                    <a:cubicBezTo>
                      <a:pt x="130" y="47"/>
                      <a:pt x="130" y="47"/>
                      <a:pt x="130" y="47"/>
                    </a:cubicBezTo>
                    <a:cubicBezTo>
                      <a:pt x="114" y="45"/>
                      <a:pt x="99" y="44"/>
                      <a:pt x="84" y="42"/>
                    </a:cubicBezTo>
                    <a:cubicBezTo>
                      <a:pt x="84" y="42"/>
                      <a:pt x="84" y="42"/>
                      <a:pt x="84" y="42"/>
                    </a:cubicBezTo>
                    <a:cubicBezTo>
                      <a:pt x="84" y="42"/>
                      <a:pt x="84" y="42"/>
                      <a:pt x="84" y="42"/>
                    </a:cubicBezTo>
                    <a:cubicBezTo>
                      <a:pt x="76" y="28"/>
                      <a:pt x="68" y="14"/>
                      <a:pt x="62" y="2"/>
                    </a:cubicBezTo>
                    <a:cubicBezTo>
                      <a:pt x="63" y="2"/>
                      <a:pt x="63" y="2"/>
                      <a:pt x="63" y="2"/>
                    </a:cubicBezTo>
                    <a:cubicBezTo>
                      <a:pt x="56" y="18"/>
                      <a:pt x="50" y="32"/>
                      <a:pt x="45" y="44"/>
                    </a:cubicBezTo>
                    <a:cubicBezTo>
                      <a:pt x="45" y="44"/>
                      <a:pt x="45" y="44"/>
                      <a:pt x="45" y="44"/>
                    </a:cubicBezTo>
                    <a:cubicBezTo>
                      <a:pt x="44" y="44"/>
                      <a:pt x="44" y="44"/>
                      <a:pt x="44" y="44"/>
                    </a:cubicBezTo>
                    <a:cubicBezTo>
                      <a:pt x="30" y="46"/>
                      <a:pt x="19" y="49"/>
                      <a:pt x="12" y="50"/>
                    </a:cubicBezTo>
                    <a:cubicBezTo>
                      <a:pt x="8" y="51"/>
                      <a:pt x="5" y="51"/>
                      <a:pt x="3" y="52"/>
                    </a:cubicBezTo>
                    <a:cubicBezTo>
                      <a:pt x="2" y="52"/>
                      <a:pt x="1" y="52"/>
                      <a:pt x="0" y="52"/>
                    </a:cubicBezTo>
                    <a:cubicBezTo>
                      <a:pt x="0" y="52"/>
                      <a:pt x="0" y="52"/>
                      <a:pt x="0" y="52"/>
                    </a:cubicBezTo>
                    <a:cubicBezTo>
                      <a:pt x="0" y="52"/>
                      <a:pt x="0" y="52"/>
                      <a:pt x="0" y="52"/>
                    </a:cubicBezTo>
                    <a:cubicBezTo>
                      <a:pt x="1" y="52"/>
                      <a:pt x="2" y="52"/>
                      <a:pt x="2" y="51"/>
                    </a:cubicBezTo>
                    <a:cubicBezTo>
                      <a:pt x="5" y="51"/>
                      <a:pt x="7" y="50"/>
                      <a:pt x="11" y="50"/>
                    </a:cubicBezTo>
                    <a:cubicBezTo>
                      <a:pt x="19" y="48"/>
                      <a:pt x="30" y="46"/>
                      <a:pt x="44" y="43"/>
                    </a:cubicBezTo>
                    <a:cubicBezTo>
                      <a:pt x="44" y="43"/>
                      <a:pt x="44" y="43"/>
                      <a:pt x="44" y="43"/>
                    </a:cubicBezTo>
                    <a:cubicBezTo>
                      <a:pt x="49" y="31"/>
                      <a:pt x="55" y="17"/>
                      <a:pt x="61" y="1"/>
                    </a:cubicBezTo>
                    <a:cubicBezTo>
                      <a:pt x="62" y="0"/>
                      <a:pt x="62" y="0"/>
                      <a:pt x="62" y="0"/>
                    </a:cubicBezTo>
                    <a:cubicBezTo>
                      <a:pt x="63" y="1"/>
                      <a:pt x="63" y="1"/>
                      <a:pt x="63" y="1"/>
                    </a:cubicBezTo>
                    <a:cubicBezTo>
                      <a:pt x="70" y="13"/>
                      <a:pt x="77" y="27"/>
                      <a:pt x="85" y="41"/>
                    </a:cubicBezTo>
                    <a:cubicBezTo>
                      <a:pt x="84" y="40"/>
                      <a:pt x="84" y="40"/>
                      <a:pt x="84" y="40"/>
                    </a:cubicBezTo>
                    <a:cubicBezTo>
                      <a:pt x="99" y="42"/>
                      <a:pt x="114" y="43"/>
                      <a:pt x="130" y="45"/>
                    </a:cubicBezTo>
                    <a:cubicBezTo>
                      <a:pt x="132" y="45"/>
                      <a:pt x="132" y="45"/>
                      <a:pt x="132" y="45"/>
                    </a:cubicBezTo>
                    <a:cubicBezTo>
                      <a:pt x="130" y="46"/>
                      <a:pt x="130" y="46"/>
                      <a:pt x="130" y="46"/>
                    </a:cubicBezTo>
                    <a:cubicBezTo>
                      <a:pt x="125" y="52"/>
                      <a:pt x="120" y="57"/>
                      <a:pt x="115" y="63"/>
                    </a:cubicBezTo>
                    <a:cubicBezTo>
                      <a:pt x="113" y="65"/>
                      <a:pt x="110" y="68"/>
                      <a:pt x="107" y="71"/>
                    </a:cubicBezTo>
                    <a:cubicBezTo>
                      <a:pt x="103" y="75"/>
                      <a:pt x="103" y="75"/>
                      <a:pt x="103" y="75"/>
                    </a:cubicBezTo>
                    <a:cubicBezTo>
                      <a:pt x="101" y="77"/>
                      <a:pt x="101" y="77"/>
                      <a:pt x="101" y="77"/>
                    </a:cubicBezTo>
                    <a:cubicBezTo>
                      <a:pt x="100" y="79"/>
                      <a:pt x="100" y="79"/>
                      <a:pt x="100" y="79"/>
                    </a:cubicBezTo>
                    <a:cubicBezTo>
                      <a:pt x="100" y="79"/>
                      <a:pt x="100" y="79"/>
                      <a:pt x="100" y="79"/>
                    </a:cubicBezTo>
                    <a:cubicBezTo>
                      <a:pt x="100" y="79"/>
                      <a:pt x="100" y="79"/>
                      <a:pt x="100" y="79"/>
                    </a:cubicBezTo>
                    <a:cubicBezTo>
                      <a:pt x="100" y="79"/>
                      <a:pt x="100" y="79"/>
                      <a:pt x="100" y="79"/>
                    </a:cubicBezTo>
                    <a:cubicBezTo>
                      <a:pt x="100" y="80"/>
                      <a:pt x="100" y="80"/>
                      <a:pt x="100" y="80"/>
                    </a:cubicBezTo>
                    <a:cubicBezTo>
                      <a:pt x="99" y="80"/>
                      <a:pt x="99" y="80"/>
                      <a:pt x="99" y="80"/>
                    </a:cubicBezTo>
                    <a:cubicBezTo>
                      <a:pt x="99" y="80"/>
                      <a:pt x="99" y="80"/>
                      <a:pt x="99" y="80"/>
                    </a:cubicBezTo>
                    <a:cubicBezTo>
                      <a:pt x="99" y="80"/>
                      <a:pt x="99" y="80"/>
                      <a:pt x="99" y="80"/>
                    </a:cubicBezTo>
                    <a:cubicBezTo>
                      <a:pt x="100" y="78"/>
                      <a:pt x="100" y="79"/>
                      <a:pt x="100" y="79"/>
                    </a:cubicBezTo>
                    <a:cubicBezTo>
                      <a:pt x="103" y="94"/>
                      <a:pt x="106" y="109"/>
                      <a:pt x="110" y="123"/>
                    </a:cubicBezTo>
                    <a:cubicBezTo>
                      <a:pt x="110" y="125"/>
                      <a:pt x="110" y="125"/>
                      <a:pt x="110" y="125"/>
                    </a:cubicBezTo>
                    <a:cubicBezTo>
                      <a:pt x="108" y="124"/>
                      <a:pt x="108" y="124"/>
                      <a:pt x="108" y="124"/>
                    </a:cubicBezTo>
                    <a:cubicBezTo>
                      <a:pt x="94" y="117"/>
                      <a:pt x="80" y="111"/>
                      <a:pt x="67" y="105"/>
                    </a:cubicBezTo>
                    <a:cubicBezTo>
                      <a:pt x="68" y="105"/>
                      <a:pt x="68" y="105"/>
                      <a:pt x="68" y="105"/>
                    </a:cubicBezTo>
                    <a:cubicBezTo>
                      <a:pt x="54" y="113"/>
                      <a:pt x="41" y="121"/>
                      <a:pt x="29" y="128"/>
                    </a:cubicBezTo>
                    <a:cubicBezTo>
                      <a:pt x="27" y="129"/>
                      <a:pt x="27" y="129"/>
                      <a:pt x="27" y="129"/>
                    </a:cubicBezTo>
                    <a:cubicBezTo>
                      <a:pt x="27" y="127"/>
                      <a:pt x="27" y="127"/>
                      <a:pt x="27" y="127"/>
                    </a:cubicBezTo>
                    <a:cubicBezTo>
                      <a:pt x="30" y="110"/>
                      <a:pt x="31" y="95"/>
                      <a:pt x="33" y="82"/>
                    </a:cubicBezTo>
                    <a:cubicBezTo>
                      <a:pt x="33" y="83"/>
                      <a:pt x="33" y="83"/>
                      <a:pt x="33" y="83"/>
                    </a:cubicBezTo>
                    <a:cubicBezTo>
                      <a:pt x="23" y="73"/>
                      <a:pt x="14" y="65"/>
                      <a:pt x="8" y="60"/>
                    </a:cubicBezTo>
                    <a:cubicBezTo>
                      <a:pt x="5" y="57"/>
                      <a:pt x="3" y="56"/>
                      <a:pt x="2" y="54"/>
                    </a:cubicBezTo>
                    <a:cubicBezTo>
                      <a:pt x="1" y="53"/>
                      <a:pt x="1" y="53"/>
                      <a:pt x="0" y="53"/>
                    </a:cubicBezTo>
                    <a:lnTo>
                      <a:pt x="0" y="52"/>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22">
                <a:extLst>
                  <a:ext uri="{FF2B5EF4-FFF2-40B4-BE49-F238E27FC236}">
                    <a16:creationId xmlns:a16="http://schemas.microsoft.com/office/drawing/2014/main" id="{C2F82665-CEDB-4C05-B3CD-89D7F2B3A3B9}"/>
                  </a:ext>
                </a:extLst>
              </p:cNvPr>
              <p:cNvSpPr>
                <a:spLocks/>
              </p:cNvSpPr>
              <p:nvPr/>
            </p:nvSpPr>
            <p:spPr bwMode="auto">
              <a:xfrm>
                <a:off x="4770" y="2147"/>
                <a:ext cx="318" cy="304"/>
              </a:xfrm>
              <a:custGeom>
                <a:avLst/>
                <a:gdLst>
                  <a:gd name="T0" fmla="*/ 102 w 134"/>
                  <a:gd name="T1" fmla="*/ 40 h 128"/>
                  <a:gd name="T2" fmla="*/ 101 w 134"/>
                  <a:gd name="T3" fmla="*/ 42 h 128"/>
                  <a:gd name="T4" fmla="*/ 101 w 134"/>
                  <a:gd name="T5" fmla="*/ 48 h 128"/>
                  <a:gd name="T6" fmla="*/ 101 w 134"/>
                  <a:gd name="T7" fmla="*/ 48 h 128"/>
                  <a:gd name="T8" fmla="*/ 133 w 134"/>
                  <a:gd name="T9" fmla="*/ 80 h 128"/>
                  <a:gd name="T10" fmla="*/ 134 w 134"/>
                  <a:gd name="T11" fmla="*/ 81 h 128"/>
                  <a:gd name="T12" fmla="*/ 132 w 134"/>
                  <a:gd name="T13" fmla="*/ 81 h 128"/>
                  <a:gd name="T14" fmla="*/ 87 w 134"/>
                  <a:gd name="T15" fmla="*/ 87 h 128"/>
                  <a:gd name="T16" fmla="*/ 88 w 134"/>
                  <a:gd name="T17" fmla="*/ 86 h 128"/>
                  <a:gd name="T18" fmla="*/ 67 w 134"/>
                  <a:gd name="T19" fmla="*/ 126 h 128"/>
                  <a:gd name="T20" fmla="*/ 66 w 134"/>
                  <a:gd name="T21" fmla="*/ 128 h 128"/>
                  <a:gd name="T22" fmla="*/ 65 w 134"/>
                  <a:gd name="T23" fmla="*/ 126 h 128"/>
                  <a:gd name="T24" fmla="*/ 46 w 134"/>
                  <a:gd name="T25" fmla="*/ 85 h 128"/>
                  <a:gd name="T26" fmla="*/ 47 w 134"/>
                  <a:gd name="T27" fmla="*/ 86 h 128"/>
                  <a:gd name="T28" fmla="*/ 44 w 134"/>
                  <a:gd name="T29" fmla="*/ 85 h 128"/>
                  <a:gd name="T30" fmla="*/ 2 w 134"/>
                  <a:gd name="T31" fmla="*/ 78 h 128"/>
                  <a:gd name="T32" fmla="*/ 0 w 134"/>
                  <a:gd name="T33" fmla="*/ 78 h 128"/>
                  <a:gd name="T34" fmla="*/ 1 w 134"/>
                  <a:gd name="T35" fmla="*/ 76 h 128"/>
                  <a:gd name="T36" fmla="*/ 35 w 134"/>
                  <a:gd name="T37" fmla="*/ 45 h 128"/>
                  <a:gd name="T38" fmla="*/ 34 w 134"/>
                  <a:gd name="T39" fmla="*/ 46 h 128"/>
                  <a:gd name="T40" fmla="*/ 28 w 134"/>
                  <a:gd name="T41" fmla="*/ 1 h 128"/>
                  <a:gd name="T42" fmla="*/ 28 w 134"/>
                  <a:gd name="T43" fmla="*/ 0 h 128"/>
                  <a:gd name="T44" fmla="*/ 29 w 134"/>
                  <a:gd name="T45" fmla="*/ 0 h 128"/>
                  <a:gd name="T46" fmla="*/ 69 w 134"/>
                  <a:gd name="T47" fmla="*/ 23 h 128"/>
                  <a:gd name="T48" fmla="*/ 68 w 134"/>
                  <a:gd name="T49" fmla="*/ 23 h 128"/>
                  <a:gd name="T50" fmla="*/ 76 w 134"/>
                  <a:gd name="T51" fmla="*/ 18 h 128"/>
                  <a:gd name="T52" fmla="*/ 79 w 134"/>
                  <a:gd name="T53" fmla="*/ 17 h 128"/>
                  <a:gd name="T54" fmla="*/ 77 w 134"/>
                  <a:gd name="T55" fmla="*/ 19 h 128"/>
                  <a:gd name="T56" fmla="*/ 69 w 134"/>
                  <a:gd name="T57" fmla="*/ 24 h 128"/>
                  <a:gd name="T58" fmla="*/ 68 w 134"/>
                  <a:gd name="T59" fmla="*/ 24 h 128"/>
                  <a:gd name="T60" fmla="*/ 68 w 134"/>
                  <a:gd name="T61" fmla="*/ 24 h 128"/>
                  <a:gd name="T62" fmla="*/ 28 w 134"/>
                  <a:gd name="T63" fmla="*/ 2 h 128"/>
                  <a:gd name="T64" fmla="*/ 30 w 134"/>
                  <a:gd name="T65" fmla="*/ 1 h 128"/>
                  <a:gd name="T66" fmla="*/ 36 w 134"/>
                  <a:gd name="T67" fmla="*/ 46 h 128"/>
                  <a:gd name="T68" fmla="*/ 36 w 134"/>
                  <a:gd name="T69" fmla="*/ 46 h 128"/>
                  <a:gd name="T70" fmla="*/ 36 w 134"/>
                  <a:gd name="T71" fmla="*/ 47 h 128"/>
                  <a:gd name="T72" fmla="*/ 3 w 134"/>
                  <a:gd name="T73" fmla="*/ 78 h 128"/>
                  <a:gd name="T74" fmla="*/ 2 w 134"/>
                  <a:gd name="T75" fmla="*/ 76 h 128"/>
                  <a:gd name="T76" fmla="*/ 45 w 134"/>
                  <a:gd name="T77" fmla="*/ 83 h 128"/>
                  <a:gd name="T78" fmla="*/ 47 w 134"/>
                  <a:gd name="T79" fmla="*/ 84 h 128"/>
                  <a:gd name="T80" fmla="*/ 47 w 134"/>
                  <a:gd name="T81" fmla="*/ 84 h 128"/>
                  <a:gd name="T82" fmla="*/ 48 w 134"/>
                  <a:gd name="T83" fmla="*/ 84 h 128"/>
                  <a:gd name="T84" fmla="*/ 67 w 134"/>
                  <a:gd name="T85" fmla="*/ 126 h 128"/>
                  <a:gd name="T86" fmla="*/ 65 w 134"/>
                  <a:gd name="T87" fmla="*/ 125 h 128"/>
                  <a:gd name="T88" fmla="*/ 86 w 134"/>
                  <a:gd name="T89" fmla="*/ 85 h 128"/>
                  <a:gd name="T90" fmla="*/ 86 w 134"/>
                  <a:gd name="T91" fmla="*/ 85 h 128"/>
                  <a:gd name="T92" fmla="*/ 87 w 134"/>
                  <a:gd name="T93" fmla="*/ 85 h 128"/>
                  <a:gd name="T94" fmla="*/ 132 w 134"/>
                  <a:gd name="T95" fmla="*/ 80 h 128"/>
                  <a:gd name="T96" fmla="*/ 132 w 134"/>
                  <a:gd name="T97" fmla="*/ 81 h 128"/>
                  <a:gd name="T98" fmla="*/ 100 w 134"/>
                  <a:gd name="T99" fmla="*/ 48 h 128"/>
                  <a:gd name="T100" fmla="*/ 100 w 134"/>
                  <a:gd name="T101" fmla="*/ 48 h 128"/>
                  <a:gd name="T102" fmla="*/ 100 w 134"/>
                  <a:gd name="T103" fmla="*/ 48 h 128"/>
                  <a:gd name="T104" fmla="*/ 101 w 134"/>
                  <a:gd name="T105" fmla="*/ 42 h 128"/>
                  <a:gd name="T106" fmla="*/ 102 w 134"/>
                  <a:gd name="T107"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 h="128">
                    <a:moveTo>
                      <a:pt x="102" y="40"/>
                    </a:moveTo>
                    <a:cubicBezTo>
                      <a:pt x="102" y="40"/>
                      <a:pt x="102" y="41"/>
                      <a:pt x="101" y="42"/>
                    </a:cubicBezTo>
                    <a:cubicBezTo>
                      <a:pt x="101" y="43"/>
                      <a:pt x="101" y="45"/>
                      <a:pt x="101" y="48"/>
                    </a:cubicBezTo>
                    <a:cubicBezTo>
                      <a:pt x="101" y="48"/>
                      <a:pt x="101" y="48"/>
                      <a:pt x="101" y="48"/>
                    </a:cubicBezTo>
                    <a:cubicBezTo>
                      <a:pt x="107" y="54"/>
                      <a:pt x="118" y="65"/>
                      <a:pt x="133" y="80"/>
                    </a:cubicBezTo>
                    <a:cubicBezTo>
                      <a:pt x="134" y="81"/>
                      <a:pt x="134" y="81"/>
                      <a:pt x="134" y="81"/>
                    </a:cubicBezTo>
                    <a:cubicBezTo>
                      <a:pt x="132" y="81"/>
                      <a:pt x="132" y="81"/>
                      <a:pt x="132" y="81"/>
                    </a:cubicBezTo>
                    <a:cubicBezTo>
                      <a:pt x="119" y="83"/>
                      <a:pt x="104" y="85"/>
                      <a:pt x="87" y="87"/>
                    </a:cubicBezTo>
                    <a:cubicBezTo>
                      <a:pt x="88" y="86"/>
                      <a:pt x="88" y="86"/>
                      <a:pt x="88" y="86"/>
                    </a:cubicBezTo>
                    <a:cubicBezTo>
                      <a:pt x="81" y="98"/>
                      <a:pt x="74" y="112"/>
                      <a:pt x="67" y="126"/>
                    </a:cubicBezTo>
                    <a:cubicBezTo>
                      <a:pt x="66" y="128"/>
                      <a:pt x="66" y="128"/>
                      <a:pt x="66" y="128"/>
                    </a:cubicBezTo>
                    <a:cubicBezTo>
                      <a:pt x="65" y="126"/>
                      <a:pt x="65" y="126"/>
                      <a:pt x="65" y="126"/>
                    </a:cubicBezTo>
                    <a:cubicBezTo>
                      <a:pt x="59" y="113"/>
                      <a:pt x="52" y="99"/>
                      <a:pt x="46" y="85"/>
                    </a:cubicBezTo>
                    <a:cubicBezTo>
                      <a:pt x="47" y="86"/>
                      <a:pt x="47" y="86"/>
                      <a:pt x="47" y="86"/>
                    </a:cubicBezTo>
                    <a:cubicBezTo>
                      <a:pt x="46" y="86"/>
                      <a:pt x="45" y="85"/>
                      <a:pt x="44" y="85"/>
                    </a:cubicBezTo>
                    <a:cubicBezTo>
                      <a:pt x="30" y="83"/>
                      <a:pt x="15" y="80"/>
                      <a:pt x="2" y="78"/>
                    </a:cubicBezTo>
                    <a:cubicBezTo>
                      <a:pt x="0" y="78"/>
                      <a:pt x="0" y="78"/>
                      <a:pt x="0" y="78"/>
                    </a:cubicBezTo>
                    <a:cubicBezTo>
                      <a:pt x="1" y="76"/>
                      <a:pt x="1" y="76"/>
                      <a:pt x="1" y="76"/>
                    </a:cubicBezTo>
                    <a:cubicBezTo>
                      <a:pt x="13" y="65"/>
                      <a:pt x="24" y="55"/>
                      <a:pt x="35" y="45"/>
                    </a:cubicBezTo>
                    <a:cubicBezTo>
                      <a:pt x="34" y="46"/>
                      <a:pt x="34" y="46"/>
                      <a:pt x="34" y="46"/>
                    </a:cubicBezTo>
                    <a:cubicBezTo>
                      <a:pt x="32" y="30"/>
                      <a:pt x="30" y="14"/>
                      <a:pt x="28" y="1"/>
                    </a:cubicBezTo>
                    <a:cubicBezTo>
                      <a:pt x="28" y="0"/>
                      <a:pt x="28" y="0"/>
                      <a:pt x="28" y="0"/>
                    </a:cubicBezTo>
                    <a:cubicBezTo>
                      <a:pt x="29" y="0"/>
                      <a:pt x="29" y="0"/>
                      <a:pt x="29" y="0"/>
                    </a:cubicBezTo>
                    <a:cubicBezTo>
                      <a:pt x="46" y="10"/>
                      <a:pt x="60" y="18"/>
                      <a:pt x="69" y="23"/>
                    </a:cubicBezTo>
                    <a:cubicBezTo>
                      <a:pt x="68" y="23"/>
                      <a:pt x="68" y="23"/>
                      <a:pt x="68" y="23"/>
                    </a:cubicBezTo>
                    <a:cubicBezTo>
                      <a:pt x="72" y="21"/>
                      <a:pt x="74" y="20"/>
                      <a:pt x="76" y="18"/>
                    </a:cubicBezTo>
                    <a:cubicBezTo>
                      <a:pt x="78" y="17"/>
                      <a:pt x="79" y="17"/>
                      <a:pt x="79" y="17"/>
                    </a:cubicBezTo>
                    <a:cubicBezTo>
                      <a:pt x="79" y="17"/>
                      <a:pt x="78" y="18"/>
                      <a:pt x="77" y="19"/>
                    </a:cubicBezTo>
                    <a:cubicBezTo>
                      <a:pt x="75" y="20"/>
                      <a:pt x="72" y="22"/>
                      <a:pt x="69" y="24"/>
                    </a:cubicBezTo>
                    <a:cubicBezTo>
                      <a:pt x="68" y="24"/>
                      <a:pt x="68" y="24"/>
                      <a:pt x="68" y="24"/>
                    </a:cubicBezTo>
                    <a:cubicBezTo>
                      <a:pt x="68" y="24"/>
                      <a:pt x="68" y="24"/>
                      <a:pt x="68" y="24"/>
                    </a:cubicBezTo>
                    <a:cubicBezTo>
                      <a:pt x="60" y="19"/>
                      <a:pt x="46" y="11"/>
                      <a:pt x="28" y="2"/>
                    </a:cubicBezTo>
                    <a:cubicBezTo>
                      <a:pt x="30" y="1"/>
                      <a:pt x="30" y="1"/>
                      <a:pt x="30" y="1"/>
                    </a:cubicBezTo>
                    <a:cubicBezTo>
                      <a:pt x="31" y="14"/>
                      <a:pt x="34" y="29"/>
                      <a:pt x="36" y="46"/>
                    </a:cubicBezTo>
                    <a:cubicBezTo>
                      <a:pt x="36" y="46"/>
                      <a:pt x="36" y="46"/>
                      <a:pt x="36" y="46"/>
                    </a:cubicBezTo>
                    <a:cubicBezTo>
                      <a:pt x="36" y="47"/>
                      <a:pt x="36" y="47"/>
                      <a:pt x="36" y="47"/>
                    </a:cubicBezTo>
                    <a:cubicBezTo>
                      <a:pt x="26" y="56"/>
                      <a:pt x="14" y="67"/>
                      <a:pt x="3" y="78"/>
                    </a:cubicBezTo>
                    <a:cubicBezTo>
                      <a:pt x="2" y="76"/>
                      <a:pt x="2" y="76"/>
                      <a:pt x="2" y="76"/>
                    </a:cubicBezTo>
                    <a:cubicBezTo>
                      <a:pt x="16" y="78"/>
                      <a:pt x="30" y="81"/>
                      <a:pt x="45" y="83"/>
                    </a:cubicBezTo>
                    <a:cubicBezTo>
                      <a:pt x="45" y="83"/>
                      <a:pt x="46" y="84"/>
                      <a:pt x="47" y="84"/>
                    </a:cubicBezTo>
                    <a:cubicBezTo>
                      <a:pt x="47" y="84"/>
                      <a:pt x="47" y="84"/>
                      <a:pt x="47" y="84"/>
                    </a:cubicBezTo>
                    <a:cubicBezTo>
                      <a:pt x="48" y="84"/>
                      <a:pt x="48" y="84"/>
                      <a:pt x="48" y="84"/>
                    </a:cubicBezTo>
                    <a:cubicBezTo>
                      <a:pt x="54" y="99"/>
                      <a:pt x="61" y="112"/>
                      <a:pt x="67" y="126"/>
                    </a:cubicBezTo>
                    <a:cubicBezTo>
                      <a:pt x="65" y="125"/>
                      <a:pt x="65" y="125"/>
                      <a:pt x="65" y="125"/>
                    </a:cubicBezTo>
                    <a:cubicBezTo>
                      <a:pt x="72" y="111"/>
                      <a:pt x="80" y="98"/>
                      <a:pt x="86" y="85"/>
                    </a:cubicBezTo>
                    <a:cubicBezTo>
                      <a:pt x="86" y="85"/>
                      <a:pt x="86" y="85"/>
                      <a:pt x="86" y="85"/>
                    </a:cubicBezTo>
                    <a:cubicBezTo>
                      <a:pt x="87" y="85"/>
                      <a:pt x="87" y="85"/>
                      <a:pt x="87" y="85"/>
                    </a:cubicBezTo>
                    <a:cubicBezTo>
                      <a:pt x="104" y="83"/>
                      <a:pt x="119" y="81"/>
                      <a:pt x="132" y="80"/>
                    </a:cubicBezTo>
                    <a:cubicBezTo>
                      <a:pt x="132" y="81"/>
                      <a:pt x="132" y="81"/>
                      <a:pt x="132" y="81"/>
                    </a:cubicBezTo>
                    <a:cubicBezTo>
                      <a:pt x="117" y="66"/>
                      <a:pt x="106" y="55"/>
                      <a:pt x="100" y="48"/>
                    </a:cubicBezTo>
                    <a:cubicBezTo>
                      <a:pt x="100" y="48"/>
                      <a:pt x="100" y="48"/>
                      <a:pt x="100" y="48"/>
                    </a:cubicBezTo>
                    <a:cubicBezTo>
                      <a:pt x="100" y="48"/>
                      <a:pt x="100" y="48"/>
                      <a:pt x="100" y="48"/>
                    </a:cubicBezTo>
                    <a:cubicBezTo>
                      <a:pt x="101" y="45"/>
                      <a:pt x="101" y="43"/>
                      <a:pt x="101" y="42"/>
                    </a:cubicBezTo>
                    <a:cubicBezTo>
                      <a:pt x="101" y="41"/>
                      <a:pt x="102" y="40"/>
                      <a:pt x="102" y="4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23">
                <a:extLst>
                  <a:ext uri="{FF2B5EF4-FFF2-40B4-BE49-F238E27FC236}">
                    <a16:creationId xmlns:a16="http://schemas.microsoft.com/office/drawing/2014/main" id="{74EB4C0C-A918-4BB6-98E2-E33C306BF54C}"/>
                  </a:ext>
                </a:extLst>
              </p:cNvPr>
              <p:cNvSpPr>
                <a:spLocks/>
              </p:cNvSpPr>
              <p:nvPr/>
            </p:nvSpPr>
            <p:spPr bwMode="auto">
              <a:xfrm>
                <a:off x="4925" y="2677"/>
                <a:ext cx="318" cy="301"/>
              </a:xfrm>
              <a:custGeom>
                <a:avLst/>
                <a:gdLst>
                  <a:gd name="T0" fmla="*/ 29 w 134"/>
                  <a:gd name="T1" fmla="*/ 1 h 127"/>
                  <a:gd name="T2" fmla="*/ 31 w 134"/>
                  <a:gd name="T3" fmla="*/ 12 h 127"/>
                  <a:gd name="T4" fmla="*/ 36 w 134"/>
                  <a:gd name="T5" fmla="*/ 45 h 127"/>
                  <a:gd name="T6" fmla="*/ 3 w 134"/>
                  <a:gd name="T7" fmla="*/ 76 h 127"/>
                  <a:gd name="T8" fmla="*/ 47 w 134"/>
                  <a:gd name="T9" fmla="*/ 83 h 127"/>
                  <a:gd name="T10" fmla="*/ 48 w 134"/>
                  <a:gd name="T11" fmla="*/ 83 h 127"/>
                  <a:gd name="T12" fmla="*/ 65 w 134"/>
                  <a:gd name="T13" fmla="*/ 124 h 127"/>
                  <a:gd name="T14" fmla="*/ 87 w 134"/>
                  <a:gd name="T15" fmla="*/ 84 h 127"/>
                  <a:gd name="T16" fmla="*/ 87 w 134"/>
                  <a:gd name="T17" fmla="*/ 84 h 127"/>
                  <a:gd name="T18" fmla="*/ 87 w 134"/>
                  <a:gd name="T19" fmla="*/ 84 h 127"/>
                  <a:gd name="T20" fmla="*/ 88 w 134"/>
                  <a:gd name="T21" fmla="*/ 84 h 127"/>
                  <a:gd name="T22" fmla="*/ 90 w 134"/>
                  <a:gd name="T23" fmla="*/ 83 h 127"/>
                  <a:gd name="T24" fmla="*/ 98 w 134"/>
                  <a:gd name="T25" fmla="*/ 82 h 127"/>
                  <a:gd name="T26" fmla="*/ 132 w 134"/>
                  <a:gd name="T27" fmla="*/ 78 h 127"/>
                  <a:gd name="T28" fmla="*/ 100 w 134"/>
                  <a:gd name="T29" fmla="*/ 47 h 127"/>
                  <a:gd name="T30" fmla="*/ 99 w 134"/>
                  <a:gd name="T31" fmla="*/ 47 h 127"/>
                  <a:gd name="T32" fmla="*/ 110 w 134"/>
                  <a:gd name="T33" fmla="*/ 3 h 127"/>
                  <a:gd name="T34" fmla="*/ 68 w 134"/>
                  <a:gd name="T35" fmla="*/ 23 h 127"/>
                  <a:gd name="T36" fmla="*/ 39 w 134"/>
                  <a:gd name="T37" fmla="*/ 6 h 127"/>
                  <a:gd name="T38" fmla="*/ 30 w 134"/>
                  <a:gd name="T39" fmla="*/ 0 h 127"/>
                  <a:gd name="T40" fmla="*/ 29 w 134"/>
                  <a:gd name="T41" fmla="*/ 0 h 127"/>
                  <a:gd name="T42" fmla="*/ 39 w 134"/>
                  <a:gd name="T43" fmla="*/ 6 h 127"/>
                  <a:gd name="T44" fmla="*/ 68 w 134"/>
                  <a:gd name="T45" fmla="*/ 22 h 127"/>
                  <a:gd name="T46" fmla="*/ 110 w 134"/>
                  <a:gd name="T47" fmla="*/ 1 h 127"/>
                  <a:gd name="T48" fmla="*/ 101 w 134"/>
                  <a:gd name="T49" fmla="*/ 47 h 127"/>
                  <a:gd name="T50" fmla="*/ 133 w 134"/>
                  <a:gd name="T51" fmla="*/ 79 h 127"/>
                  <a:gd name="T52" fmla="*/ 132 w 134"/>
                  <a:gd name="T53" fmla="*/ 80 h 127"/>
                  <a:gd name="T54" fmla="*/ 99 w 134"/>
                  <a:gd name="T55" fmla="*/ 84 h 127"/>
                  <a:gd name="T56" fmla="*/ 90 w 134"/>
                  <a:gd name="T57" fmla="*/ 85 h 127"/>
                  <a:gd name="T58" fmla="*/ 88 w 134"/>
                  <a:gd name="T59" fmla="*/ 86 h 127"/>
                  <a:gd name="T60" fmla="*/ 87 w 134"/>
                  <a:gd name="T61" fmla="*/ 86 h 127"/>
                  <a:gd name="T62" fmla="*/ 87 w 134"/>
                  <a:gd name="T63" fmla="*/ 86 h 127"/>
                  <a:gd name="T64" fmla="*/ 87 w 134"/>
                  <a:gd name="T65" fmla="*/ 86 h 127"/>
                  <a:gd name="T66" fmla="*/ 67 w 134"/>
                  <a:gd name="T67" fmla="*/ 125 h 127"/>
                  <a:gd name="T68" fmla="*/ 65 w 134"/>
                  <a:gd name="T69" fmla="*/ 125 h 127"/>
                  <a:gd name="T70" fmla="*/ 47 w 134"/>
                  <a:gd name="T71" fmla="*/ 85 h 127"/>
                  <a:gd name="T72" fmla="*/ 0 w 134"/>
                  <a:gd name="T73" fmla="*/ 76 h 127"/>
                  <a:gd name="T74" fmla="*/ 35 w 134"/>
                  <a:gd name="T75" fmla="*/ 45 h 127"/>
                  <a:gd name="T76" fmla="*/ 30 w 134"/>
                  <a:gd name="T77" fmla="*/ 12 h 127"/>
                  <a:gd name="T78" fmla="*/ 29 w 134"/>
                  <a:gd name="T79" fmla="*/ 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127">
                    <a:moveTo>
                      <a:pt x="29" y="0"/>
                    </a:moveTo>
                    <a:cubicBezTo>
                      <a:pt x="29" y="0"/>
                      <a:pt x="29" y="0"/>
                      <a:pt x="29" y="1"/>
                    </a:cubicBezTo>
                    <a:cubicBezTo>
                      <a:pt x="29" y="1"/>
                      <a:pt x="29" y="2"/>
                      <a:pt x="29" y="3"/>
                    </a:cubicBezTo>
                    <a:cubicBezTo>
                      <a:pt x="30" y="5"/>
                      <a:pt x="30" y="8"/>
                      <a:pt x="31" y="12"/>
                    </a:cubicBezTo>
                    <a:cubicBezTo>
                      <a:pt x="32" y="20"/>
                      <a:pt x="34" y="31"/>
                      <a:pt x="36" y="45"/>
                    </a:cubicBezTo>
                    <a:cubicBezTo>
                      <a:pt x="36" y="45"/>
                      <a:pt x="36" y="45"/>
                      <a:pt x="36" y="45"/>
                    </a:cubicBezTo>
                    <a:cubicBezTo>
                      <a:pt x="36" y="45"/>
                      <a:pt x="36" y="45"/>
                      <a:pt x="36" y="45"/>
                    </a:cubicBezTo>
                    <a:cubicBezTo>
                      <a:pt x="26" y="54"/>
                      <a:pt x="15" y="65"/>
                      <a:pt x="3" y="76"/>
                    </a:cubicBezTo>
                    <a:cubicBezTo>
                      <a:pt x="2" y="75"/>
                      <a:pt x="2" y="75"/>
                      <a:pt x="2" y="75"/>
                    </a:cubicBezTo>
                    <a:cubicBezTo>
                      <a:pt x="16" y="77"/>
                      <a:pt x="31" y="80"/>
                      <a:pt x="47" y="83"/>
                    </a:cubicBezTo>
                    <a:cubicBezTo>
                      <a:pt x="47" y="83"/>
                      <a:pt x="47" y="83"/>
                      <a:pt x="47" y="83"/>
                    </a:cubicBezTo>
                    <a:cubicBezTo>
                      <a:pt x="48" y="83"/>
                      <a:pt x="48" y="83"/>
                      <a:pt x="48" y="83"/>
                    </a:cubicBezTo>
                    <a:cubicBezTo>
                      <a:pt x="54" y="96"/>
                      <a:pt x="60" y="110"/>
                      <a:pt x="67" y="124"/>
                    </a:cubicBezTo>
                    <a:cubicBezTo>
                      <a:pt x="65" y="124"/>
                      <a:pt x="65" y="124"/>
                      <a:pt x="65" y="124"/>
                    </a:cubicBezTo>
                    <a:cubicBezTo>
                      <a:pt x="72" y="111"/>
                      <a:pt x="79" y="98"/>
                      <a:pt x="86" y="84"/>
                    </a:cubicBezTo>
                    <a:cubicBezTo>
                      <a:pt x="86" y="84"/>
                      <a:pt x="85" y="85"/>
                      <a:pt x="87" y="84"/>
                    </a:cubicBezTo>
                    <a:cubicBezTo>
                      <a:pt x="87" y="84"/>
                      <a:pt x="87" y="84"/>
                      <a:pt x="87" y="84"/>
                    </a:cubicBezTo>
                    <a:cubicBezTo>
                      <a:pt x="87" y="84"/>
                      <a:pt x="87" y="84"/>
                      <a:pt x="87" y="84"/>
                    </a:cubicBezTo>
                    <a:cubicBezTo>
                      <a:pt x="87" y="84"/>
                      <a:pt x="87" y="84"/>
                      <a:pt x="87" y="84"/>
                    </a:cubicBezTo>
                    <a:cubicBezTo>
                      <a:pt x="87" y="84"/>
                      <a:pt x="87" y="84"/>
                      <a:pt x="87" y="84"/>
                    </a:cubicBezTo>
                    <a:cubicBezTo>
                      <a:pt x="87" y="84"/>
                      <a:pt x="87" y="84"/>
                      <a:pt x="87" y="84"/>
                    </a:cubicBezTo>
                    <a:cubicBezTo>
                      <a:pt x="88" y="84"/>
                      <a:pt x="88" y="84"/>
                      <a:pt x="88" y="84"/>
                    </a:cubicBezTo>
                    <a:cubicBezTo>
                      <a:pt x="88" y="83"/>
                      <a:pt x="88" y="83"/>
                      <a:pt x="88" y="83"/>
                    </a:cubicBezTo>
                    <a:cubicBezTo>
                      <a:pt x="90" y="83"/>
                      <a:pt x="90" y="83"/>
                      <a:pt x="90" y="83"/>
                    </a:cubicBezTo>
                    <a:cubicBezTo>
                      <a:pt x="93" y="83"/>
                      <a:pt x="93" y="83"/>
                      <a:pt x="93" y="83"/>
                    </a:cubicBezTo>
                    <a:cubicBezTo>
                      <a:pt x="98" y="82"/>
                      <a:pt x="98" y="82"/>
                      <a:pt x="98" y="82"/>
                    </a:cubicBezTo>
                    <a:cubicBezTo>
                      <a:pt x="102" y="82"/>
                      <a:pt x="106" y="81"/>
                      <a:pt x="110" y="81"/>
                    </a:cubicBezTo>
                    <a:cubicBezTo>
                      <a:pt x="117" y="80"/>
                      <a:pt x="125" y="79"/>
                      <a:pt x="132" y="78"/>
                    </a:cubicBezTo>
                    <a:cubicBezTo>
                      <a:pt x="131" y="80"/>
                      <a:pt x="131" y="80"/>
                      <a:pt x="131" y="80"/>
                    </a:cubicBezTo>
                    <a:cubicBezTo>
                      <a:pt x="120" y="69"/>
                      <a:pt x="110" y="58"/>
                      <a:pt x="100" y="47"/>
                    </a:cubicBezTo>
                    <a:cubicBezTo>
                      <a:pt x="99" y="47"/>
                      <a:pt x="99" y="47"/>
                      <a:pt x="99" y="47"/>
                    </a:cubicBezTo>
                    <a:cubicBezTo>
                      <a:pt x="99" y="47"/>
                      <a:pt x="99" y="47"/>
                      <a:pt x="99" y="47"/>
                    </a:cubicBezTo>
                    <a:cubicBezTo>
                      <a:pt x="103" y="31"/>
                      <a:pt x="106" y="16"/>
                      <a:pt x="108" y="2"/>
                    </a:cubicBezTo>
                    <a:cubicBezTo>
                      <a:pt x="110" y="3"/>
                      <a:pt x="110" y="3"/>
                      <a:pt x="110" y="3"/>
                    </a:cubicBezTo>
                    <a:cubicBezTo>
                      <a:pt x="94" y="11"/>
                      <a:pt x="80" y="17"/>
                      <a:pt x="69" y="23"/>
                    </a:cubicBezTo>
                    <a:cubicBezTo>
                      <a:pt x="68" y="23"/>
                      <a:pt x="68" y="23"/>
                      <a:pt x="68" y="23"/>
                    </a:cubicBezTo>
                    <a:cubicBezTo>
                      <a:pt x="68" y="23"/>
                      <a:pt x="68" y="23"/>
                      <a:pt x="68" y="23"/>
                    </a:cubicBezTo>
                    <a:cubicBezTo>
                      <a:pt x="56" y="16"/>
                      <a:pt x="46" y="10"/>
                      <a:pt x="39" y="6"/>
                    </a:cubicBezTo>
                    <a:cubicBezTo>
                      <a:pt x="36" y="4"/>
                      <a:pt x="33" y="3"/>
                      <a:pt x="32" y="2"/>
                    </a:cubicBezTo>
                    <a:cubicBezTo>
                      <a:pt x="31" y="1"/>
                      <a:pt x="30" y="1"/>
                      <a:pt x="30" y="0"/>
                    </a:cubicBezTo>
                    <a:cubicBezTo>
                      <a:pt x="29" y="0"/>
                      <a:pt x="29" y="0"/>
                      <a:pt x="29" y="0"/>
                    </a:cubicBezTo>
                    <a:cubicBezTo>
                      <a:pt x="29" y="0"/>
                      <a:pt x="29" y="0"/>
                      <a:pt x="29" y="0"/>
                    </a:cubicBezTo>
                    <a:cubicBezTo>
                      <a:pt x="30" y="1"/>
                      <a:pt x="31" y="1"/>
                      <a:pt x="31" y="1"/>
                    </a:cubicBezTo>
                    <a:cubicBezTo>
                      <a:pt x="33" y="2"/>
                      <a:pt x="36" y="4"/>
                      <a:pt x="39" y="6"/>
                    </a:cubicBezTo>
                    <a:cubicBezTo>
                      <a:pt x="46" y="9"/>
                      <a:pt x="56" y="15"/>
                      <a:pt x="69" y="22"/>
                    </a:cubicBezTo>
                    <a:cubicBezTo>
                      <a:pt x="68" y="22"/>
                      <a:pt x="68" y="22"/>
                      <a:pt x="68" y="22"/>
                    </a:cubicBezTo>
                    <a:cubicBezTo>
                      <a:pt x="80" y="16"/>
                      <a:pt x="93" y="9"/>
                      <a:pt x="109" y="1"/>
                    </a:cubicBezTo>
                    <a:cubicBezTo>
                      <a:pt x="110" y="1"/>
                      <a:pt x="110" y="1"/>
                      <a:pt x="110" y="1"/>
                    </a:cubicBezTo>
                    <a:cubicBezTo>
                      <a:pt x="110" y="2"/>
                      <a:pt x="110" y="2"/>
                      <a:pt x="110" y="2"/>
                    </a:cubicBezTo>
                    <a:cubicBezTo>
                      <a:pt x="107" y="16"/>
                      <a:pt x="104" y="31"/>
                      <a:pt x="101" y="47"/>
                    </a:cubicBezTo>
                    <a:cubicBezTo>
                      <a:pt x="101" y="46"/>
                      <a:pt x="101" y="46"/>
                      <a:pt x="101" y="46"/>
                    </a:cubicBezTo>
                    <a:cubicBezTo>
                      <a:pt x="111" y="56"/>
                      <a:pt x="122" y="67"/>
                      <a:pt x="133" y="79"/>
                    </a:cubicBezTo>
                    <a:cubicBezTo>
                      <a:pt x="134" y="80"/>
                      <a:pt x="134" y="80"/>
                      <a:pt x="134" y="80"/>
                    </a:cubicBezTo>
                    <a:cubicBezTo>
                      <a:pt x="132" y="80"/>
                      <a:pt x="132" y="80"/>
                      <a:pt x="132" y="80"/>
                    </a:cubicBezTo>
                    <a:cubicBezTo>
                      <a:pt x="125" y="81"/>
                      <a:pt x="118" y="82"/>
                      <a:pt x="110" y="83"/>
                    </a:cubicBezTo>
                    <a:cubicBezTo>
                      <a:pt x="106" y="83"/>
                      <a:pt x="102" y="84"/>
                      <a:pt x="99" y="84"/>
                    </a:cubicBezTo>
                    <a:cubicBezTo>
                      <a:pt x="93" y="85"/>
                      <a:pt x="93" y="85"/>
                      <a:pt x="93" y="85"/>
                    </a:cubicBezTo>
                    <a:cubicBezTo>
                      <a:pt x="90" y="85"/>
                      <a:pt x="90" y="85"/>
                      <a:pt x="90" y="85"/>
                    </a:cubicBezTo>
                    <a:cubicBezTo>
                      <a:pt x="89" y="85"/>
                      <a:pt x="89" y="85"/>
                      <a:pt x="89" y="85"/>
                    </a:cubicBezTo>
                    <a:cubicBezTo>
                      <a:pt x="88" y="86"/>
                      <a:pt x="88" y="86"/>
                      <a:pt x="88" y="86"/>
                    </a:cubicBezTo>
                    <a:cubicBezTo>
                      <a:pt x="87" y="86"/>
                      <a:pt x="87" y="86"/>
                      <a:pt x="87" y="86"/>
                    </a:cubicBezTo>
                    <a:cubicBezTo>
                      <a:pt x="87" y="86"/>
                      <a:pt x="87" y="86"/>
                      <a:pt x="87" y="86"/>
                    </a:cubicBezTo>
                    <a:cubicBezTo>
                      <a:pt x="87" y="86"/>
                      <a:pt x="87" y="86"/>
                      <a:pt x="87" y="86"/>
                    </a:cubicBezTo>
                    <a:cubicBezTo>
                      <a:pt x="87" y="86"/>
                      <a:pt x="87" y="86"/>
                      <a:pt x="87" y="86"/>
                    </a:cubicBezTo>
                    <a:cubicBezTo>
                      <a:pt x="87" y="86"/>
                      <a:pt x="87" y="86"/>
                      <a:pt x="87" y="86"/>
                    </a:cubicBezTo>
                    <a:cubicBezTo>
                      <a:pt x="87" y="86"/>
                      <a:pt x="87" y="86"/>
                      <a:pt x="87" y="86"/>
                    </a:cubicBezTo>
                    <a:cubicBezTo>
                      <a:pt x="89" y="85"/>
                      <a:pt x="88" y="85"/>
                      <a:pt x="88" y="85"/>
                    </a:cubicBezTo>
                    <a:cubicBezTo>
                      <a:pt x="81" y="99"/>
                      <a:pt x="74" y="112"/>
                      <a:pt x="67" y="125"/>
                    </a:cubicBezTo>
                    <a:cubicBezTo>
                      <a:pt x="66" y="127"/>
                      <a:pt x="66" y="127"/>
                      <a:pt x="66" y="127"/>
                    </a:cubicBezTo>
                    <a:cubicBezTo>
                      <a:pt x="65" y="125"/>
                      <a:pt x="65" y="125"/>
                      <a:pt x="65" y="125"/>
                    </a:cubicBezTo>
                    <a:cubicBezTo>
                      <a:pt x="58" y="111"/>
                      <a:pt x="52" y="97"/>
                      <a:pt x="46" y="84"/>
                    </a:cubicBezTo>
                    <a:cubicBezTo>
                      <a:pt x="47" y="85"/>
                      <a:pt x="47" y="85"/>
                      <a:pt x="47" y="85"/>
                    </a:cubicBezTo>
                    <a:cubicBezTo>
                      <a:pt x="31" y="82"/>
                      <a:pt x="15" y="79"/>
                      <a:pt x="2" y="77"/>
                    </a:cubicBezTo>
                    <a:cubicBezTo>
                      <a:pt x="0" y="76"/>
                      <a:pt x="0" y="76"/>
                      <a:pt x="0" y="76"/>
                    </a:cubicBezTo>
                    <a:cubicBezTo>
                      <a:pt x="1" y="75"/>
                      <a:pt x="1" y="75"/>
                      <a:pt x="1" y="75"/>
                    </a:cubicBezTo>
                    <a:cubicBezTo>
                      <a:pt x="14" y="64"/>
                      <a:pt x="26" y="53"/>
                      <a:pt x="35" y="45"/>
                    </a:cubicBezTo>
                    <a:cubicBezTo>
                      <a:pt x="35" y="45"/>
                      <a:pt x="35" y="45"/>
                      <a:pt x="35" y="45"/>
                    </a:cubicBezTo>
                    <a:cubicBezTo>
                      <a:pt x="33" y="31"/>
                      <a:pt x="31" y="20"/>
                      <a:pt x="30" y="12"/>
                    </a:cubicBezTo>
                    <a:cubicBezTo>
                      <a:pt x="30" y="8"/>
                      <a:pt x="29" y="5"/>
                      <a:pt x="29" y="3"/>
                    </a:cubicBezTo>
                    <a:cubicBezTo>
                      <a:pt x="29" y="2"/>
                      <a:pt x="29" y="1"/>
                      <a:pt x="29" y="1"/>
                    </a:cubicBezTo>
                    <a:cubicBezTo>
                      <a:pt x="29" y="0"/>
                      <a:pt x="29" y="0"/>
                      <a:pt x="29"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24">
                <a:extLst>
                  <a:ext uri="{FF2B5EF4-FFF2-40B4-BE49-F238E27FC236}">
                    <a16:creationId xmlns:a16="http://schemas.microsoft.com/office/drawing/2014/main" id="{72AB9F5C-AD18-4753-A9DD-38D236CEE103}"/>
                  </a:ext>
                </a:extLst>
              </p:cNvPr>
              <p:cNvSpPr>
                <a:spLocks/>
              </p:cNvSpPr>
              <p:nvPr/>
            </p:nvSpPr>
            <p:spPr bwMode="auto">
              <a:xfrm>
                <a:off x="5098" y="3206"/>
                <a:ext cx="315" cy="306"/>
              </a:xfrm>
              <a:custGeom>
                <a:avLst/>
                <a:gdLst>
                  <a:gd name="T0" fmla="*/ 71 w 133"/>
                  <a:gd name="T1" fmla="*/ 1 h 129"/>
                  <a:gd name="T2" fmla="*/ 65 w 133"/>
                  <a:gd name="T3" fmla="*/ 10 h 129"/>
                  <a:gd name="T4" fmla="*/ 48 w 133"/>
                  <a:gd name="T5" fmla="*/ 39 h 129"/>
                  <a:gd name="T6" fmla="*/ 2 w 133"/>
                  <a:gd name="T7" fmla="*/ 40 h 129"/>
                  <a:gd name="T8" fmla="*/ 31 w 133"/>
                  <a:gd name="T9" fmla="*/ 74 h 129"/>
                  <a:gd name="T10" fmla="*/ 32 w 133"/>
                  <a:gd name="T11" fmla="*/ 75 h 129"/>
                  <a:gd name="T12" fmla="*/ 18 w 133"/>
                  <a:gd name="T13" fmla="*/ 117 h 129"/>
                  <a:gd name="T14" fmla="*/ 61 w 133"/>
                  <a:gd name="T15" fmla="*/ 101 h 129"/>
                  <a:gd name="T16" fmla="*/ 61 w 133"/>
                  <a:gd name="T17" fmla="*/ 101 h 129"/>
                  <a:gd name="T18" fmla="*/ 61 w 133"/>
                  <a:gd name="T19" fmla="*/ 101 h 129"/>
                  <a:gd name="T20" fmla="*/ 62 w 133"/>
                  <a:gd name="T21" fmla="*/ 101 h 129"/>
                  <a:gd name="T22" fmla="*/ 63 w 133"/>
                  <a:gd name="T23" fmla="*/ 103 h 129"/>
                  <a:gd name="T24" fmla="*/ 71 w 133"/>
                  <a:gd name="T25" fmla="*/ 107 h 129"/>
                  <a:gd name="T26" fmla="*/ 99 w 133"/>
                  <a:gd name="T27" fmla="*/ 126 h 129"/>
                  <a:gd name="T28" fmla="*/ 94 w 133"/>
                  <a:gd name="T29" fmla="*/ 82 h 129"/>
                  <a:gd name="T30" fmla="*/ 95 w 133"/>
                  <a:gd name="T31" fmla="*/ 81 h 129"/>
                  <a:gd name="T32" fmla="*/ 131 w 133"/>
                  <a:gd name="T33" fmla="*/ 55 h 129"/>
                  <a:gd name="T34" fmla="*/ 87 w 133"/>
                  <a:gd name="T35" fmla="*/ 43 h 129"/>
                  <a:gd name="T36" fmla="*/ 76 w 133"/>
                  <a:gd name="T37" fmla="*/ 11 h 129"/>
                  <a:gd name="T38" fmla="*/ 72 w 133"/>
                  <a:gd name="T39" fmla="*/ 1 h 129"/>
                  <a:gd name="T40" fmla="*/ 72 w 133"/>
                  <a:gd name="T41" fmla="*/ 0 h 129"/>
                  <a:gd name="T42" fmla="*/ 76 w 133"/>
                  <a:gd name="T43" fmla="*/ 11 h 129"/>
                  <a:gd name="T44" fmla="*/ 87 w 133"/>
                  <a:gd name="T45" fmla="*/ 42 h 129"/>
                  <a:gd name="T46" fmla="*/ 133 w 133"/>
                  <a:gd name="T47" fmla="*/ 54 h 129"/>
                  <a:gd name="T48" fmla="*/ 96 w 133"/>
                  <a:gd name="T49" fmla="*/ 83 h 129"/>
                  <a:gd name="T50" fmla="*/ 99 w 133"/>
                  <a:gd name="T51" fmla="*/ 127 h 129"/>
                  <a:gd name="T52" fmla="*/ 97 w 133"/>
                  <a:gd name="T53" fmla="*/ 128 h 129"/>
                  <a:gd name="T54" fmla="*/ 69 w 133"/>
                  <a:gd name="T55" fmla="*/ 109 h 129"/>
                  <a:gd name="T56" fmla="*/ 62 w 133"/>
                  <a:gd name="T57" fmla="*/ 104 h 129"/>
                  <a:gd name="T58" fmla="*/ 60 w 133"/>
                  <a:gd name="T59" fmla="*/ 103 h 129"/>
                  <a:gd name="T60" fmla="*/ 60 w 133"/>
                  <a:gd name="T61" fmla="*/ 103 h 129"/>
                  <a:gd name="T62" fmla="*/ 60 w 133"/>
                  <a:gd name="T63" fmla="*/ 103 h 129"/>
                  <a:gd name="T64" fmla="*/ 60 w 133"/>
                  <a:gd name="T65" fmla="*/ 103 h 129"/>
                  <a:gd name="T66" fmla="*/ 18 w 133"/>
                  <a:gd name="T67" fmla="*/ 119 h 129"/>
                  <a:gd name="T68" fmla="*/ 17 w 133"/>
                  <a:gd name="T69" fmla="*/ 118 h 129"/>
                  <a:gd name="T70" fmla="*/ 30 w 133"/>
                  <a:gd name="T71" fmla="*/ 75 h 129"/>
                  <a:gd name="T72" fmla="*/ 0 w 133"/>
                  <a:gd name="T73" fmla="*/ 39 h 129"/>
                  <a:gd name="T74" fmla="*/ 47 w 133"/>
                  <a:gd name="T75" fmla="*/ 37 h 129"/>
                  <a:gd name="T76" fmla="*/ 65 w 133"/>
                  <a:gd name="T77" fmla="*/ 10 h 129"/>
                  <a:gd name="T78" fmla="*/ 71 w 133"/>
                  <a:gd name="T7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129">
                    <a:moveTo>
                      <a:pt x="72" y="0"/>
                    </a:moveTo>
                    <a:cubicBezTo>
                      <a:pt x="72" y="0"/>
                      <a:pt x="72" y="0"/>
                      <a:pt x="71" y="1"/>
                    </a:cubicBezTo>
                    <a:cubicBezTo>
                      <a:pt x="71" y="1"/>
                      <a:pt x="71" y="2"/>
                      <a:pt x="70" y="3"/>
                    </a:cubicBezTo>
                    <a:cubicBezTo>
                      <a:pt x="69" y="4"/>
                      <a:pt x="67" y="7"/>
                      <a:pt x="65" y="10"/>
                    </a:cubicBezTo>
                    <a:cubicBezTo>
                      <a:pt x="61" y="17"/>
                      <a:pt x="55" y="26"/>
                      <a:pt x="48" y="38"/>
                    </a:cubicBezTo>
                    <a:cubicBezTo>
                      <a:pt x="48" y="39"/>
                      <a:pt x="48" y="39"/>
                      <a:pt x="48" y="39"/>
                    </a:cubicBezTo>
                    <a:cubicBezTo>
                      <a:pt x="47" y="39"/>
                      <a:pt x="47" y="39"/>
                      <a:pt x="47" y="39"/>
                    </a:cubicBezTo>
                    <a:cubicBezTo>
                      <a:pt x="35" y="39"/>
                      <a:pt x="19" y="40"/>
                      <a:pt x="2" y="40"/>
                    </a:cubicBezTo>
                    <a:cubicBezTo>
                      <a:pt x="2" y="39"/>
                      <a:pt x="2" y="39"/>
                      <a:pt x="2" y="39"/>
                    </a:cubicBezTo>
                    <a:cubicBezTo>
                      <a:pt x="11" y="50"/>
                      <a:pt x="21" y="61"/>
                      <a:pt x="31" y="74"/>
                    </a:cubicBezTo>
                    <a:cubicBezTo>
                      <a:pt x="32" y="74"/>
                      <a:pt x="32" y="74"/>
                      <a:pt x="32" y="74"/>
                    </a:cubicBezTo>
                    <a:cubicBezTo>
                      <a:pt x="32" y="75"/>
                      <a:pt x="32" y="75"/>
                      <a:pt x="32" y="75"/>
                    </a:cubicBezTo>
                    <a:cubicBezTo>
                      <a:pt x="28" y="89"/>
                      <a:pt x="23" y="103"/>
                      <a:pt x="19" y="119"/>
                    </a:cubicBezTo>
                    <a:cubicBezTo>
                      <a:pt x="18" y="117"/>
                      <a:pt x="18" y="117"/>
                      <a:pt x="18" y="117"/>
                    </a:cubicBezTo>
                    <a:cubicBezTo>
                      <a:pt x="31" y="112"/>
                      <a:pt x="45" y="106"/>
                      <a:pt x="60" y="101"/>
                    </a:cubicBezTo>
                    <a:cubicBezTo>
                      <a:pt x="60" y="101"/>
                      <a:pt x="59" y="101"/>
                      <a:pt x="61" y="101"/>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62" y="101"/>
                      <a:pt x="62" y="101"/>
                      <a:pt x="62" y="101"/>
                    </a:cubicBezTo>
                    <a:cubicBezTo>
                      <a:pt x="62" y="102"/>
                      <a:pt x="62" y="102"/>
                      <a:pt x="62" y="102"/>
                    </a:cubicBezTo>
                    <a:cubicBezTo>
                      <a:pt x="63" y="103"/>
                      <a:pt x="63" y="103"/>
                      <a:pt x="63" y="103"/>
                    </a:cubicBezTo>
                    <a:cubicBezTo>
                      <a:pt x="66" y="104"/>
                      <a:pt x="66" y="104"/>
                      <a:pt x="66" y="104"/>
                    </a:cubicBezTo>
                    <a:cubicBezTo>
                      <a:pt x="71" y="107"/>
                      <a:pt x="71" y="107"/>
                      <a:pt x="71" y="107"/>
                    </a:cubicBezTo>
                    <a:cubicBezTo>
                      <a:pt x="74" y="110"/>
                      <a:pt x="77" y="112"/>
                      <a:pt x="80" y="114"/>
                    </a:cubicBezTo>
                    <a:cubicBezTo>
                      <a:pt x="86" y="118"/>
                      <a:pt x="92" y="122"/>
                      <a:pt x="99" y="126"/>
                    </a:cubicBezTo>
                    <a:cubicBezTo>
                      <a:pt x="97" y="127"/>
                      <a:pt x="97" y="127"/>
                      <a:pt x="97" y="127"/>
                    </a:cubicBezTo>
                    <a:cubicBezTo>
                      <a:pt x="96" y="112"/>
                      <a:pt x="95" y="96"/>
                      <a:pt x="94" y="82"/>
                    </a:cubicBezTo>
                    <a:cubicBezTo>
                      <a:pt x="94" y="81"/>
                      <a:pt x="94" y="81"/>
                      <a:pt x="94" y="81"/>
                    </a:cubicBezTo>
                    <a:cubicBezTo>
                      <a:pt x="95" y="81"/>
                      <a:pt x="95" y="81"/>
                      <a:pt x="95" y="81"/>
                    </a:cubicBezTo>
                    <a:cubicBezTo>
                      <a:pt x="108" y="71"/>
                      <a:pt x="120" y="62"/>
                      <a:pt x="131" y="53"/>
                    </a:cubicBezTo>
                    <a:cubicBezTo>
                      <a:pt x="131" y="55"/>
                      <a:pt x="131" y="55"/>
                      <a:pt x="131" y="55"/>
                    </a:cubicBezTo>
                    <a:cubicBezTo>
                      <a:pt x="114" y="50"/>
                      <a:pt x="99" y="46"/>
                      <a:pt x="87" y="43"/>
                    </a:cubicBezTo>
                    <a:cubicBezTo>
                      <a:pt x="87" y="43"/>
                      <a:pt x="87" y="43"/>
                      <a:pt x="87" y="43"/>
                    </a:cubicBezTo>
                    <a:cubicBezTo>
                      <a:pt x="87" y="43"/>
                      <a:pt x="87" y="43"/>
                      <a:pt x="87" y="43"/>
                    </a:cubicBezTo>
                    <a:cubicBezTo>
                      <a:pt x="82" y="29"/>
                      <a:pt x="78" y="19"/>
                      <a:pt x="76" y="11"/>
                    </a:cubicBezTo>
                    <a:cubicBezTo>
                      <a:pt x="74" y="8"/>
                      <a:pt x="73" y="5"/>
                      <a:pt x="73" y="3"/>
                    </a:cubicBezTo>
                    <a:cubicBezTo>
                      <a:pt x="72" y="2"/>
                      <a:pt x="72" y="1"/>
                      <a:pt x="72" y="1"/>
                    </a:cubicBezTo>
                    <a:cubicBezTo>
                      <a:pt x="72" y="0"/>
                      <a:pt x="72" y="0"/>
                      <a:pt x="72" y="0"/>
                    </a:cubicBezTo>
                    <a:cubicBezTo>
                      <a:pt x="72" y="0"/>
                      <a:pt x="72" y="0"/>
                      <a:pt x="72" y="0"/>
                    </a:cubicBezTo>
                    <a:cubicBezTo>
                      <a:pt x="72" y="1"/>
                      <a:pt x="73" y="2"/>
                      <a:pt x="73" y="2"/>
                    </a:cubicBezTo>
                    <a:cubicBezTo>
                      <a:pt x="74" y="4"/>
                      <a:pt x="75" y="7"/>
                      <a:pt x="76" y="11"/>
                    </a:cubicBezTo>
                    <a:cubicBezTo>
                      <a:pt x="79" y="18"/>
                      <a:pt x="83" y="29"/>
                      <a:pt x="88" y="42"/>
                    </a:cubicBezTo>
                    <a:cubicBezTo>
                      <a:pt x="87" y="42"/>
                      <a:pt x="87" y="42"/>
                      <a:pt x="87" y="42"/>
                    </a:cubicBezTo>
                    <a:cubicBezTo>
                      <a:pt x="100" y="45"/>
                      <a:pt x="115" y="49"/>
                      <a:pt x="131" y="53"/>
                    </a:cubicBezTo>
                    <a:cubicBezTo>
                      <a:pt x="133" y="54"/>
                      <a:pt x="133" y="54"/>
                      <a:pt x="133" y="54"/>
                    </a:cubicBezTo>
                    <a:cubicBezTo>
                      <a:pt x="132" y="55"/>
                      <a:pt x="132" y="55"/>
                      <a:pt x="132" y="55"/>
                    </a:cubicBezTo>
                    <a:cubicBezTo>
                      <a:pt x="121" y="63"/>
                      <a:pt x="109" y="73"/>
                      <a:pt x="96" y="83"/>
                    </a:cubicBezTo>
                    <a:cubicBezTo>
                      <a:pt x="96" y="82"/>
                      <a:pt x="96" y="82"/>
                      <a:pt x="96" y="82"/>
                    </a:cubicBezTo>
                    <a:cubicBezTo>
                      <a:pt x="97" y="96"/>
                      <a:pt x="98" y="111"/>
                      <a:pt x="99" y="127"/>
                    </a:cubicBezTo>
                    <a:cubicBezTo>
                      <a:pt x="99" y="129"/>
                      <a:pt x="99" y="129"/>
                      <a:pt x="99" y="129"/>
                    </a:cubicBezTo>
                    <a:cubicBezTo>
                      <a:pt x="97" y="128"/>
                      <a:pt x="97" y="128"/>
                      <a:pt x="97" y="128"/>
                    </a:cubicBezTo>
                    <a:cubicBezTo>
                      <a:pt x="91" y="124"/>
                      <a:pt x="85" y="120"/>
                      <a:pt x="79" y="116"/>
                    </a:cubicBezTo>
                    <a:cubicBezTo>
                      <a:pt x="76" y="113"/>
                      <a:pt x="73" y="111"/>
                      <a:pt x="69" y="109"/>
                    </a:cubicBezTo>
                    <a:cubicBezTo>
                      <a:pt x="65" y="106"/>
                      <a:pt x="65" y="106"/>
                      <a:pt x="65" y="106"/>
                    </a:cubicBezTo>
                    <a:cubicBezTo>
                      <a:pt x="62" y="104"/>
                      <a:pt x="62" y="104"/>
                      <a:pt x="62" y="104"/>
                    </a:cubicBezTo>
                    <a:cubicBezTo>
                      <a:pt x="61" y="103"/>
                      <a:pt x="61" y="103"/>
                      <a:pt x="61" y="103"/>
                    </a:cubicBezTo>
                    <a:cubicBezTo>
                      <a:pt x="60" y="103"/>
                      <a:pt x="60" y="103"/>
                      <a:pt x="60" y="103"/>
                    </a:cubicBezTo>
                    <a:cubicBezTo>
                      <a:pt x="60" y="103"/>
                      <a:pt x="60" y="103"/>
                      <a:pt x="60" y="103"/>
                    </a:cubicBezTo>
                    <a:cubicBezTo>
                      <a:pt x="60" y="103"/>
                      <a:pt x="60" y="103"/>
                      <a:pt x="60" y="103"/>
                    </a:cubicBezTo>
                    <a:cubicBezTo>
                      <a:pt x="60" y="103"/>
                      <a:pt x="60" y="103"/>
                      <a:pt x="60" y="103"/>
                    </a:cubicBezTo>
                    <a:cubicBezTo>
                      <a:pt x="60" y="103"/>
                      <a:pt x="60" y="103"/>
                      <a:pt x="60" y="103"/>
                    </a:cubicBezTo>
                    <a:cubicBezTo>
                      <a:pt x="60" y="103"/>
                      <a:pt x="60" y="103"/>
                      <a:pt x="60" y="103"/>
                    </a:cubicBezTo>
                    <a:cubicBezTo>
                      <a:pt x="60" y="103"/>
                      <a:pt x="60" y="103"/>
                      <a:pt x="60" y="103"/>
                    </a:cubicBezTo>
                    <a:cubicBezTo>
                      <a:pt x="62" y="103"/>
                      <a:pt x="60" y="103"/>
                      <a:pt x="61" y="103"/>
                    </a:cubicBezTo>
                    <a:cubicBezTo>
                      <a:pt x="46" y="108"/>
                      <a:pt x="32" y="114"/>
                      <a:pt x="18" y="119"/>
                    </a:cubicBezTo>
                    <a:cubicBezTo>
                      <a:pt x="16" y="120"/>
                      <a:pt x="16" y="120"/>
                      <a:pt x="16" y="120"/>
                    </a:cubicBezTo>
                    <a:cubicBezTo>
                      <a:pt x="17" y="118"/>
                      <a:pt x="17" y="118"/>
                      <a:pt x="17" y="118"/>
                    </a:cubicBezTo>
                    <a:cubicBezTo>
                      <a:pt x="21" y="103"/>
                      <a:pt x="26" y="88"/>
                      <a:pt x="30" y="74"/>
                    </a:cubicBezTo>
                    <a:cubicBezTo>
                      <a:pt x="30" y="75"/>
                      <a:pt x="30" y="75"/>
                      <a:pt x="30" y="75"/>
                    </a:cubicBezTo>
                    <a:cubicBezTo>
                      <a:pt x="20" y="63"/>
                      <a:pt x="10" y="51"/>
                      <a:pt x="1" y="40"/>
                    </a:cubicBezTo>
                    <a:cubicBezTo>
                      <a:pt x="0" y="39"/>
                      <a:pt x="0" y="39"/>
                      <a:pt x="0" y="39"/>
                    </a:cubicBezTo>
                    <a:cubicBezTo>
                      <a:pt x="2" y="39"/>
                      <a:pt x="2" y="39"/>
                      <a:pt x="2" y="39"/>
                    </a:cubicBezTo>
                    <a:cubicBezTo>
                      <a:pt x="19" y="38"/>
                      <a:pt x="35" y="38"/>
                      <a:pt x="47" y="37"/>
                    </a:cubicBezTo>
                    <a:cubicBezTo>
                      <a:pt x="47" y="38"/>
                      <a:pt x="47" y="38"/>
                      <a:pt x="47" y="38"/>
                    </a:cubicBezTo>
                    <a:cubicBezTo>
                      <a:pt x="55" y="26"/>
                      <a:pt x="61" y="16"/>
                      <a:pt x="65" y="10"/>
                    </a:cubicBezTo>
                    <a:cubicBezTo>
                      <a:pt x="67" y="6"/>
                      <a:pt x="69" y="4"/>
                      <a:pt x="70" y="2"/>
                    </a:cubicBezTo>
                    <a:cubicBezTo>
                      <a:pt x="71" y="1"/>
                      <a:pt x="71" y="1"/>
                      <a:pt x="71" y="0"/>
                    </a:cubicBezTo>
                    <a:cubicBezTo>
                      <a:pt x="72" y="0"/>
                      <a:pt x="72" y="0"/>
                      <a:pt x="72"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5">
                <a:extLst>
                  <a:ext uri="{FF2B5EF4-FFF2-40B4-BE49-F238E27FC236}">
                    <a16:creationId xmlns:a16="http://schemas.microsoft.com/office/drawing/2014/main" id="{1884CFD6-0505-483F-8873-0A508B38C405}"/>
                  </a:ext>
                </a:extLst>
              </p:cNvPr>
              <p:cNvSpPr>
                <a:spLocks/>
              </p:cNvSpPr>
              <p:nvPr/>
            </p:nvSpPr>
            <p:spPr bwMode="auto">
              <a:xfrm>
                <a:off x="2547" y="3301"/>
                <a:ext cx="303" cy="316"/>
              </a:xfrm>
              <a:custGeom>
                <a:avLst/>
                <a:gdLst>
                  <a:gd name="T0" fmla="*/ 50 w 128"/>
                  <a:gd name="T1" fmla="*/ 1 h 133"/>
                  <a:gd name="T2" fmla="*/ 49 w 128"/>
                  <a:gd name="T3" fmla="*/ 13 h 133"/>
                  <a:gd name="T4" fmla="*/ 44 w 128"/>
                  <a:gd name="T5" fmla="*/ 46 h 133"/>
                  <a:gd name="T6" fmla="*/ 2 w 128"/>
                  <a:gd name="T7" fmla="*/ 65 h 133"/>
                  <a:gd name="T8" fmla="*/ 43 w 128"/>
                  <a:gd name="T9" fmla="*/ 85 h 133"/>
                  <a:gd name="T10" fmla="*/ 43 w 128"/>
                  <a:gd name="T11" fmla="*/ 85 h 133"/>
                  <a:gd name="T12" fmla="*/ 47 w 128"/>
                  <a:gd name="T13" fmla="*/ 130 h 133"/>
                  <a:gd name="T14" fmla="*/ 80 w 128"/>
                  <a:gd name="T15" fmla="*/ 98 h 133"/>
                  <a:gd name="T16" fmla="*/ 80 w 128"/>
                  <a:gd name="T17" fmla="*/ 98 h 133"/>
                  <a:gd name="T18" fmla="*/ 81 w 128"/>
                  <a:gd name="T19" fmla="*/ 98 h 133"/>
                  <a:gd name="T20" fmla="*/ 81 w 128"/>
                  <a:gd name="T21" fmla="*/ 98 h 133"/>
                  <a:gd name="T22" fmla="*/ 83 w 128"/>
                  <a:gd name="T23" fmla="*/ 98 h 133"/>
                  <a:gd name="T24" fmla="*/ 92 w 128"/>
                  <a:gd name="T25" fmla="*/ 100 h 133"/>
                  <a:gd name="T26" fmla="*/ 125 w 128"/>
                  <a:gd name="T27" fmla="*/ 106 h 133"/>
                  <a:gd name="T28" fmla="*/ 104 w 128"/>
                  <a:gd name="T29" fmla="*/ 67 h 133"/>
                  <a:gd name="T30" fmla="*/ 104 w 128"/>
                  <a:gd name="T31" fmla="*/ 66 h 133"/>
                  <a:gd name="T32" fmla="*/ 126 w 128"/>
                  <a:gd name="T33" fmla="*/ 28 h 133"/>
                  <a:gd name="T34" fmla="*/ 81 w 128"/>
                  <a:gd name="T35" fmla="*/ 34 h 133"/>
                  <a:gd name="T36" fmla="*/ 58 w 128"/>
                  <a:gd name="T37" fmla="*/ 9 h 133"/>
                  <a:gd name="T38" fmla="*/ 51 w 128"/>
                  <a:gd name="T39" fmla="*/ 1 h 133"/>
                  <a:gd name="T40" fmla="*/ 51 w 128"/>
                  <a:gd name="T41" fmla="*/ 1 h 133"/>
                  <a:gd name="T42" fmla="*/ 58 w 128"/>
                  <a:gd name="T43" fmla="*/ 9 h 133"/>
                  <a:gd name="T44" fmla="*/ 81 w 128"/>
                  <a:gd name="T45" fmla="*/ 33 h 133"/>
                  <a:gd name="T46" fmla="*/ 128 w 128"/>
                  <a:gd name="T47" fmla="*/ 26 h 133"/>
                  <a:gd name="T48" fmla="*/ 105 w 128"/>
                  <a:gd name="T49" fmla="*/ 67 h 133"/>
                  <a:gd name="T50" fmla="*/ 126 w 128"/>
                  <a:gd name="T51" fmla="*/ 107 h 133"/>
                  <a:gd name="T52" fmla="*/ 125 w 128"/>
                  <a:gd name="T53" fmla="*/ 108 h 133"/>
                  <a:gd name="T54" fmla="*/ 91 w 128"/>
                  <a:gd name="T55" fmla="*/ 102 h 133"/>
                  <a:gd name="T56" fmla="*/ 83 w 128"/>
                  <a:gd name="T57" fmla="*/ 100 h 133"/>
                  <a:gd name="T58" fmla="*/ 81 w 128"/>
                  <a:gd name="T59" fmla="*/ 100 h 133"/>
                  <a:gd name="T60" fmla="*/ 80 w 128"/>
                  <a:gd name="T61" fmla="*/ 100 h 133"/>
                  <a:gd name="T62" fmla="*/ 80 w 128"/>
                  <a:gd name="T63" fmla="*/ 100 h 133"/>
                  <a:gd name="T64" fmla="*/ 80 w 128"/>
                  <a:gd name="T65" fmla="*/ 100 h 133"/>
                  <a:gd name="T66" fmla="*/ 49 w 128"/>
                  <a:gd name="T67" fmla="*/ 131 h 133"/>
                  <a:gd name="T68" fmla="*/ 47 w 128"/>
                  <a:gd name="T69" fmla="*/ 131 h 133"/>
                  <a:gd name="T70" fmla="*/ 42 w 128"/>
                  <a:gd name="T71" fmla="*/ 86 h 133"/>
                  <a:gd name="T72" fmla="*/ 0 w 128"/>
                  <a:gd name="T73" fmla="*/ 65 h 133"/>
                  <a:gd name="T74" fmla="*/ 43 w 128"/>
                  <a:gd name="T75" fmla="*/ 45 h 133"/>
                  <a:gd name="T76" fmla="*/ 48 w 128"/>
                  <a:gd name="T77" fmla="*/ 12 h 133"/>
                  <a:gd name="T78" fmla="*/ 50 w 128"/>
                  <a:gd name="T79" fmla="*/ 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33">
                    <a:moveTo>
                      <a:pt x="50" y="0"/>
                    </a:moveTo>
                    <a:cubicBezTo>
                      <a:pt x="50" y="0"/>
                      <a:pt x="50" y="1"/>
                      <a:pt x="50" y="1"/>
                    </a:cubicBezTo>
                    <a:cubicBezTo>
                      <a:pt x="50" y="2"/>
                      <a:pt x="50" y="3"/>
                      <a:pt x="50" y="4"/>
                    </a:cubicBezTo>
                    <a:cubicBezTo>
                      <a:pt x="50" y="6"/>
                      <a:pt x="49" y="9"/>
                      <a:pt x="49" y="13"/>
                    </a:cubicBezTo>
                    <a:cubicBezTo>
                      <a:pt x="47" y="20"/>
                      <a:pt x="46" y="31"/>
                      <a:pt x="44" y="45"/>
                    </a:cubicBezTo>
                    <a:cubicBezTo>
                      <a:pt x="44" y="46"/>
                      <a:pt x="44" y="46"/>
                      <a:pt x="44" y="46"/>
                    </a:cubicBezTo>
                    <a:cubicBezTo>
                      <a:pt x="43" y="46"/>
                      <a:pt x="43" y="46"/>
                      <a:pt x="43" y="46"/>
                    </a:cubicBezTo>
                    <a:cubicBezTo>
                      <a:pt x="32" y="51"/>
                      <a:pt x="18" y="58"/>
                      <a:pt x="2" y="65"/>
                    </a:cubicBezTo>
                    <a:cubicBezTo>
                      <a:pt x="2" y="64"/>
                      <a:pt x="2" y="64"/>
                      <a:pt x="2" y="64"/>
                    </a:cubicBezTo>
                    <a:cubicBezTo>
                      <a:pt x="14" y="70"/>
                      <a:pt x="28" y="77"/>
                      <a:pt x="43" y="85"/>
                    </a:cubicBezTo>
                    <a:cubicBezTo>
                      <a:pt x="43" y="85"/>
                      <a:pt x="43" y="85"/>
                      <a:pt x="43" y="85"/>
                    </a:cubicBezTo>
                    <a:cubicBezTo>
                      <a:pt x="43" y="85"/>
                      <a:pt x="43" y="85"/>
                      <a:pt x="43" y="85"/>
                    </a:cubicBezTo>
                    <a:cubicBezTo>
                      <a:pt x="45" y="99"/>
                      <a:pt x="47" y="115"/>
                      <a:pt x="49" y="130"/>
                    </a:cubicBezTo>
                    <a:cubicBezTo>
                      <a:pt x="47" y="130"/>
                      <a:pt x="47" y="130"/>
                      <a:pt x="47" y="130"/>
                    </a:cubicBezTo>
                    <a:cubicBezTo>
                      <a:pt x="58" y="120"/>
                      <a:pt x="68" y="109"/>
                      <a:pt x="79" y="98"/>
                    </a:cubicBezTo>
                    <a:cubicBezTo>
                      <a:pt x="80" y="98"/>
                      <a:pt x="79" y="98"/>
                      <a:pt x="80" y="98"/>
                    </a:cubicBezTo>
                    <a:cubicBezTo>
                      <a:pt x="80" y="98"/>
                      <a:pt x="80" y="98"/>
                      <a:pt x="80" y="98"/>
                    </a:cubicBezTo>
                    <a:cubicBezTo>
                      <a:pt x="80" y="98"/>
                      <a:pt x="80" y="98"/>
                      <a:pt x="80" y="98"/>
                    </a:cubicBezTo>
                    <a:cubicBezTo>
                      <a:pt x="80" y="98"/>
                      <a:pt x="80" y="98"/>
                      <a:pt x="80" y="98"/>
                    </a:cubicBezTo>
                    <a:cubicBezTo>
                      <a:pt x="81" y="98"/>
                      <a:pt x="81" y="98"/>
                      <a:pt x="81" y="98"/>
                    </a:cubicBezTo>
                    <a:cubicBezTo>
                      <a:pt x="81" y="98"/>
                      <a:pt x="81" y="98"/>
                      <a:pt x="81" y="98"/>
                    </a:cubicBezTo>
                    <a:cubicBezTo>
                      <a:pt x="81" y="98"/>
                      <a:pt x="81" y="98"/>
                      <a:pt x="81" y="98"/>
                    </a:cubicBezTo>
                    <a:cubicBezTo>
                      <a:pt x="82" y="98"/>
                      <a:pt x="82" y="98"/>
                      <a:pt x="82" y="98"/>
                    </a:cubicBezTo>
                    <a:cubicBezTo>
                      <a:pt x="83" y="98"/>
                      <a:pt x="83" y="98"/>
                      <a:pt x="83" y="98"/>
                    </a:cubicBezTo>
                    <a:cubicBezTo>
                      <a:pt x="86" y="99"/>
                      <a:pt x="86" y="99"/>
                      <a:pt x="86" y="99"/>
                    </a:cubicBezTo>
                    <a:cubicBezTo>
                      <a:pt x="92" y="100"/>
                      <a:pt x="92" y="100"/>
                      <a:pt x="92" y="100"/>
                    </a:cubicBezTo>
                    <a:cubicBezTo>
                      <a:pt x="96" y="101"/>
                      <a:pt x="99" y="101"/>
                      <a:pt x="103" y="102"/>
                    </a:cubicBezTo>
                    <a:cubicBezTo>
                      <a:pt x="110" y="103"/>
                      <a:pt x="118" y="105"/>
                      <a:pt x="125" y="106"/>
                    </a:cubicBezTo>
                    <a:cubicBezTo>
                      <a:pt x="124" y="108"/>
                      <a:pt x="124" y="108"/>
                      <a:pt x="124" y="108"/>
                    </a:cubicBezTo>
                    <a:cubicBezTo>
                      <a:pt x="117" y="93"/>
                      <a:pt x="110" y="80"/>
                      <a:pt x="104" y="67"/>
                    </a:cubicBezTo>
                    <a:cubicBezTo>
                      <a:pt x="103" y="67"/>
                      <a:pt x="103" y="67"/>
                      <a:pt x="103" y="67"/>
                    </a:cubicBezTo>
                    <a:cubicBezTo>
                      <a:pt x="104" y="66"/>
                      <a:pt x="104" y="66"/>
                      <a:pt x="104" y="66"/>
                    </a:cubicBezTo>
                    <a:cubicBezTo>
                      <a:pt x="111" y="52"/>
                      <a:pt x="119" y="39"/>
                      <a:pt x="126" y="26"/>
                    </a:cubicBezTo>
                    <a:cubicBezTo>
                      <a:pt x="126" y="28"/>
                      <a:pt x="126" y="28"/>
                      <a:pt x="126" y="28"/>
                    </a:cubicBezTo>
                    <a:cubicBezTo>
                      <a:pt x="109" y="30"/>
                      <a:pt x="94" y="32"/>
                      <a:pt x="82" y="34"/>
                    </a:cubicBezTo>
                    <a:cubicBezTo>
                      <a:pt x="81" y="34"/>
                      <a:pt x="81" y="34"/>
                      <a:pt x="81" y="34"/>
                    </a:cubicBezTo>
                    <a:cubicBezTo>
                      <a:pt x="81" y="34"/>
                      <a:pt x="81" y="34"/>
                      <a:pt x="81" y="34"/>
                    </a:cubicBezTo>
                    <a:cubicBezTo>
                      <a:pt x="71" y="24"/>
                      <a:pt x="64" y="15"/>
                      <a:pt x="58" y="9"/>
                    </a:cubicBezTo>
                    <a:cubicBezTo>
                      <a:pt x="56" y="7"/>
                      <a:pt x="54" y="4"/>
                      <a:pt x="52" y="3"/>
                    </a:cubicBezTo>
                    <a:cubicBezTo>
                      <a:pt x="52" y="2"/>
                      <a:pt x="51" y="2"/>
                      <a:pt x="51" y="1"/>
                    </a:cubicBezTo>
                    <a:cubicBezTo>
                      <a:pt x="51" y="1"/>
                      <a:pt x="50" y="0"/>
                      <a:pt x="50" y="0"/>
                    </a:cubicBezTo>
                    <a:cubicBezTo>
                      <a:pt x="51" y="1"/>
                      <a:pt x="51" y="1"/>
                      <a:pt x="51" y="1"/>
                    </a:cubicBezTo>
                    <a:cubicBezTo>
                      <a:pt x="51" y="1"/>
                      <a:pt x="52" y="2"/>
                      <a:pt x="52" y="2"/>
                    </a:cubicBezTo>
                    <a:cubicBezTo>
                      <a:pt x="54" y="4"/>
                      <a:pt x="56" y="6"/>
                      <a:pt x="58" y="9"/>
                    </a:cubicBezTo>
                    <a:cubicBezTo>
                      <a:pt x="64" y="15"/>
                      <a:pt x="72" y="23"/>
                      <a:pt x="82" y="33"/>
                    </a:cubicBezTo>
                    <a:cubicBezTo>
                      <a:pt x="81" y="33"/>
                      <a:pt x="81" y="33"/>
                      <a:pt x="81" y="33"/>
                    </a:cubicBezTo>
                    <a:cubicBezTo>
                      <a:pt x="94" y="31"/>
                      <a:pt x="109" y="29"/>
                      <a:pt x="126" y="26"/>
                    </a:cubicBezTo>
                    <a:cubicBezTo>
                      <a:pt x="128" y="26"/>
                      <a:pt x="128" y="26"/>
                      <a:pt x="128" y="26"/>
                    </a:cubicBezTo>
                    <a:cubicBezTo>
                      <a:pt x="127" y="27"/>
                      <a:pt x="127" y="27"/>
                      <a:pt x="127" y="27"/>
                    </a:cubicBezTo>
                    <a:cubicBezTo>
                      <a:pt x="120" y="39"/>
                      <a:pt x="113" y="53"/>
                      <a:pt x="105" y="67"/>
                    </a:cubicBezTo>
                    <a:cubicBezTo>
                      <a:pt x="105" y="66"/>
                      <a:pt x="105" y="66"/>
                      <a:pt x="105" y="66"/>
                    </a:cubicBezTo>
                    <a:cubicBezTo>
                      <a:pt x="112" y="79"/>
                      <a:pt x="119" y="93"/>
                      <a:pt x="126" y="107"/>
                    </a:cubicBezTo>
                    <a:cubicBezTo>
                      <a:pt x="127" y="109"/>
                      <a:pt x="127" y="109"/>
                      <a:pt x="127" y="109"/>
                    </a:cubicBezTo>
                    <a:cubicBezTo>
                      <a:pt x="125" y="108"/>
                      <a:pt x="125" y="108"/>
                      <a:pt x="125" y="108"/>
                    </a:cubicBezTo>
                    <a:cubicBezTo>
                      <a:pt x="117" y="107"/>
                      <a:pt x="110" y="105"/>
                      <a:pt x="103" y="104"/>
                    </a:cubicBezTo>
                    <a:cubicBezTo>
                      <a:pt x="99" y="103"/>
                      <a:pt x="95" y="103"/>
                      <a:pt x="91" y="102"/>
                    </a:cubicBezTo>
                    <a:cubicBezTo>
                      <a:pt x="86" y="101"/>
                      <a:pt x="86" y="101"/>
                      <a:pt x="86" y="101"/>
                    </a:cubicBezTo>
                    <a:cubicBezTo>
                      <a:pt x="83" y="100"/>
                      <a:pt x="83" y="100"/>
                      <a:pt x="83" y="100"/>
                    </a:cubicBezTo>
                    <a:cubicBezTo>
                      <a:pt x="81" y="100"/>
                      <a:pt x="81" y="100"/>
                      <a:pt x="81" y="100"/>
                    </a:cubicBezTo>
                    <a:cubicBezTo>
                      <a:pt x="81" y="100"/>
                      <a:pt x="81" y="100"/>
                      <a:pt x="81" y="100"/>
                    </a:cubicBezTo>
                    <a:cubicBezTo>
                      <a:pt x="80" y="100"/>
                      <a:pt x="80" y="100"/>
                      <a:pt x="80" y="100"/>
                    </a:cubicBezTo>
                    <a:cubicBezTo>
                      <a:pt x="80" y="100"/>
                      <a:pt x="80" y="100"/>
                      <a:pt x="80" y="100"/>
                    </a:cubicBezTo>
                    <a:cubicBezTo>
                      <a:pt x="80" y="100"/>
                      <a:pt x="80" y="100"/>
                      <a:pt x="80" y="100"/>
                    </a:cubicBezTo>
                    <a:cubicBezTo>
                      <a:pt x="80" y="100"/>
                      <a:pt x="80" y="100"/>
                      <a:pt x="80" y="100"/>
                    </a:cubicBezTo>
                    <a:cubicBezTo>
                      <a:pt x="80" y="100"/>
                      <a:pt x="80" y="100"/>
                      <a:pt x="80" y="100"/>
                    </a:cubicBezTo>
                    <a:cubicBezTo>
                      <a:pt x="80" y="100"/>
                      <a:pt x="80" y="100"/>
                      <a:pt x="80" y="100"/>
                    </a:cubicBezTo>
                    <a:cubicBezTo>
                      <a:pt x="82" y="99"/>
                      <a:pt x="81" y="100"/>
                      <a:pt x="81" y="99"/>
                    </a:cubicBezTo>
                    <a:cubicBezTo>
                      <a:pt x="70" y="110"/>
                      <a:pt x="59" y="121"/>
                      <a:pt x="49" y="131"/>
                    </a:cubicBezTo>
                    <a:cubicBezTo>
                      <a:pt x="47" y="133"/>
                      <a:pt x="47" y="133"/>
                      <a:pt x="47" y="133"/>
                    </a:cubicBezTo>
                    <a:cubicBezTo>
                      <a:pt x="47" y="131"/>
                      <a:pt x="47" y="131"/>
                      <a:pt x="47" y="131"/>
                    </a:cubicBezTo>
                    <a:cubicBezTo>
                      <a:pt x="45" y="115"/>
                      <a:pt x="43" y="100"/>
                      <a:pt x="41" y="86"/>
                    </a:cubicBezTo>
                    <a:cubicBezTo>
                      <a:pt x="42" y="86"/>
                      <a:pt x="42" y="86"/>
                      <a:pt x="42" y="86"/>
                    </a:cubicBezTo>
                    <a:cubicBezTo>
                      <a:pt x="27" y="79"/>
                      <a:pt x="14" y="72"/>
                      <a:pt x="1" y="65"/>
                    </a:cubicBezTo>
                    <a:cubicBezTo>
                      <a:pt x="0" y="65"/>
                      <a:pt x="0" y="65"/>
                      <a:pt x="0" y="65"/>
                    </a:cubicBezTo>
                    <a:cubicBezTo>
                      <a:pt x="1" y="64"/>
                      <a:pt x="1" y="64"/>
                      <a:pt x="1" y="64"/>
                    </a:cubicBezTo>
                    <a:cubicBezTo>
                      <a:pt x="17" y="57"/>
                      <a:pt x="31" y="50"/>
                      <a:pt x="43" y="45"/>
                    </a:cubicBezTo>
                    <a:cubicBezTo>
                      <a:pt x="42" y="45"/>
                      <a:pt x="42" y="45"/>
                      <a:pt x="42" y="45"/>
                    </a:cubicBezTo>
                    <a:cubicBezTo>
                      <a:pt x="45" y="31"/>
                      <a:pt x="47" y="20"/>
                      <a:pt x="48" y="12"/>
                    </a:cubicBezTo>
                    <a:cubicBezTo>
                      <a:pt x="49" y="8"/>
                      <a:pt x="49" y="5"/>
                      <a:pt x="50" y="3"/>
                    </a:cubicBezTo>
                    <a:cubicBezTo>
                      <a:pt x="50" y="2"/>
                      <a:pt x="50" y="2"/>
                      <a:pt x="50" y="1"/>
                    </a:cubicBezTo>
                    <a:cubicBezTo>
                      <a:pt x="50" y="1"/>
                      <a:pt x="50" y="0"/>
                      <a:pt x="50"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26">
                <a:extLst>
                  <a:ext uri="{FF2B5EF4-FFF2-40B4-BE49-F238E27FC236}">
                    <a16:creationId xmlns:a16="http://schemas.microsoft.com/office/drawing/2014/main" id="{3A7619D6-A1E1-49A7-9181-880D1DECEDE5}"/>
                  </a:ext>
                </a:extLst>
              </p:cNvPr>
              <p:cNvSpPr>
                <a:spLocks/>
              </p:cNvSpPr>
              <p:nvPr/>
            </p:nvSpPr>
            <p:spPr bwMode="auto">
              <a:xfrm>
                <a:off x="4272" y="1060"/>
                <a:ext cx="361" cy="809"/>
              </a:xfrm>
              <a:custGeom>
                <a:avLst/>
                <a:gdLst>
                  <a:gd name="T0" fmla="*/ 106 w 152"/>
                  <a:gd name="T1" fmla="*/ 341 h 341"/>
                  <a:gd name="T2" fmla="*/ 143 w 152"/>
                  <a:gd name="T3" fmla="*/ 258 h 341"/>
                  <a:gd name="T4" fmla="*/ 128 w 152"/>
                  <a:gd name="T5" fmla="*/ 217 h 341"/>
                  <a:gd name="T6" fmla="*/ 142 w 152"/>
                  <a:gd name="T7" fmla="*/ 151 h 341"/>
                  <a:gd name="T8" fmla="*/ 134 w 152"/>
                  <a:gd name="T9" fmla="*/ 86 h 341"/>
                  <a:gd name="T10" fmla="*/ 94 w 152"/>
                  <a:gd name="T11" fmla="*/ 66 h 341"/>
                  <a:gd name="T12" fmla="*/ 66 w 152"/>
                  <a:gd name="T13" fmla="*/ 33 h 341"/>
                  <a:gd name="T14" fmla="*/ 34 w 152"/>
                  <a:gd name="T15" fmla="*/ 5 h 341"/>
                  <a:gd name="T16" fmla="*/ 0 w 152"/>
                  <a:gd name="T17" fmla="*/ 2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41">
                    <a:moveTo>
                      <a:pt x="106" y="341"/>
                    </a:moveTo>
                    <a:cubicBezTo>
                      <a:pt x="136" y="326"/>
                      <a:pt x="152" y="290"/>
                      <a:pt x="143" y="258"/>
                    </a:cubicBezTo>
                    <a:cubicBezTo>
                      <a:pt x="139" y="244"/>
                      <a:pt x="130" y="231"/>
                      <a:pt x="128" y="217"/>
                    </a:cubicBezTo>
                    <a:cubicBezTo>
                      <a:pt x="124" y="194"/>
                      <a:pt x="135" y="172"/>
                      <a:pt x="142" y="151"/>
                    </a:cubicBezTo>
                    <a:cubicBezTo>
                      <a:pt x="149" y="129"/>
                      <a:pt x="151" y="102"/>
                      <a:pt x="134" y="86"/>
                    </a:cubicBezTo>
                    <a:cubicBezTo>
                      <a:pt x="123" y="76"/>
                      <a:pt x="107" y="74"/>
                      <a:pt x="94" y="66"/>
                    </a:cubicBezTo>
                    <a:cubicBezTo>
                      <a:pt x="82" y="58"/>
                      <a:pt x="75" y="45"/>
                      <a:pt x="66" y="33"/>
                    </a:cubicBezTo>
                    <a:cubicBezTo>
                      <a:pt x="58" y="21"/>
                      <a:pt x="48" y="9"/>
                      <a:pt x="34" y="5"/>
                    </a:cubicBezTo>
                    <a:cubicBezTo>
                      <a:pt x="21" y="0"/>
                      <a:pt x="2" y="8"/>
                      <a:pt x="0" y="22"/>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27">
                <a:extLst>
                  <a:ext uri="{FF2B5EF4-FFF2-40B4-BE49-F238E27FC236}">
                    <a16:creationId xmlns:a16="http://schemas.microsoft.com/office/drawing/2014/main" id="{508BBA43-2B38-4B91-8213-660606259A33}"/>
                  </a:ext>
                </a:extLst>
              </p:cNvPr>
              <p:cNvSpPr>
                <a:spLocks/>
              </p:cNvSpPr>
              <p:nvPr/>
            </p:nvSpPr>
            <p:spPr bwMode="auto">
              <a:xfrm>
                <a:off x="3083" y="836"/>
                <a:ext cx="1286" cy="1499"/>
              </a:xfrm>
              <a:custGeom>
                <a:avLst/>
                <a:gdLst>
                  <a:gd name="T0" fmla="*/ 396 w 542"/>
                  <a:gd name="T1" fmla="*/ 102 h 631"/>
                  <a:gd name="T2" fmla="*/ 396 w 542"/>
                  <a:gd name="T3" fmla="*/ 29 h 631"/>
                  <a:gd name="T4" fmla="*/ 324 w 542"/>
                  <a:gd name="T5" fmla="*/ 1 h 631"/>
                  <a:gd name="T6" fmla="*/ 228 w 542"/>
                  <a:gd name="T7" fmla="*/ 57 h 631"/>
                  <a:gd name="T8" fmla="*/ 192 w 542"/>
                  <a:gd name="T9" fmla="*/ 108 h 631"/>
                  <a:gd name="T10" fmla="*/ 139 w 542"/>
                  <a:gd name="T11" fmla="*/ 122 h 631"/>
                  <a:gd name="T12" fmla="*/ 92 w 542"/>
                  <a:gd name="T13" fmla="*/ 175 h 631"/>
                  <a:gd name="T14" fmla="*/ 86 w 542"/>
                  <a:gd name="T15" fmla="*/ 248 h 631"/>
                  <a:gd name="T16" fmla="*/ 80 w 542"/>
                  <a:gd name="T17" fmla="*/ 314 h 631"/>
                  <a:gd name="T18" fmla="*/ 30 w 542"/>
                  <a:gd name="T19" fmla="*/ 356 h 631"/>
                  <a:gd name="T20" fmla="*/ 30 w 542"/>
                  <a:gd name="T21" fmla="*/ 467 h 631"/>
                  <a:gd name="T22" fmla="*/ 56 w 542"/>
                  <a:gd name="T23" fmla="*/ 496 h 631"/>
                  <a:gd name="T24" fmla="*/ 53 w 542"/>
                  <a:gd name="T25" fmla="*/ 532 h 631"/>
                  <a:gd name="T26" fmla="*/ 111 w 542"/>
                  <a:gd name="T27" fmla="*/ 587 h 631"/>
                  <a:gd name="T28" fmla="*/ 157 w 542"/>
                  <a:gd name="T29" fmla="*/ 579 h 631"/>
                  <a:gd name="T30" fmla="*/ 192 w 542"/>
                  <a:gd name="T31" fmla="*/ 609 h 631"/>
                  <a:gd name="T32" fmla="*/ 276 w 542"/>
                  <a:gd name="T33" fmla="*/ 612 h 631"/>
                  <a:gd name="T34" fmla="*/ 308 w 542"/>
                  <a:gd name="T35" fmla="*/ 591 h 631"/>
                  <a:gd name="T36" fmla="*/ 345 w 542"/>
                  <a:gd name="T37" fmla="*/ 598 h 631"/>
                  <a:gd name="T38" fmla="*/ 381 w 542"/>
                  <a:gd name="T39" fmla="*/ 567 h 631"/>
                  <a:gd name="T40" fmla="*/ 401 w 542"/>
                  <a:gd name="T41" fmla="*/ 521 h 631"/>
                  <a:gd name="T42" fmla="*/ 454 w 542"/>
                  <a:gd name="T43" fmla="*/ 483 h 631"/>
                  <a:gd name="T44" fmla="*/ 534 w 542"/>
                  <a:gd name="T45" fmla="*/ 367 h 631"/>
                  <a:gd name="T46" fmla="*/ 498 w 542"/>
                  <a:gd name="T47" fmla="*/ 2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2" h="631">
                    <a:moveTo>
                      <a:pt x="396" y="102"/>
                    </a:moveTo>
                    <a:cubicBezTo>
                      <a:pt x="415" y="83"/>
                      <a:pt x="413" y="49"/>
                      <a:pt x="396" y="29"/>
                    </a:cubicBezTo>
                    <a:cubicBezTo>
                      <a:pt x="379" y="8"/>
                      <a:pt x="351" y="0"/>
                      <a:pt x="324" y="1"/>
                    </a:cubicBezTo>
                    <a:cubicBezTo>
                      <a:pt x="286" y="3"/>
                      <a:pt x="249" y="25"/>
                      <a:pt x="228" y="57"/>
                    </a:cubicBezTo>
                    <a:cubicBezTo>
                      <a:pt x="217" y="75"/>
                      <a:pt x="210" y="97"/>
                      <a:pt x="192" y="108"/>
                    </a:cubicBezTo>
                    <a:cubicBezTo>
                      <a:pt x="177" y="117"/>
                      <a:pt x="157" y="116"/>
                      <a:pt x="139" y="122"/>
                    </a:cubicBezTo>
                    <a:cubicBezTo>
                      <a:pt x="116" y="130"/>
                      <a:pt x="99" y="152"/>
                      <a:pt x="92" y="175"/>
                    </a:cubicBezTo>
                    <a:cubicBezTo>
                      <a:pt x="84" y="198"/>
                      <a:pt x="84" y="223"/>
                      <a:pt x="86" y="248"/>
                    </a:cubicBezTo>
                    <a:cubicBezTo>
                      <a:pt x="89" y="270"/>
                      <a:pt x="92" y="295"/>
                      <a:pt x="80" y="314"/>
                    </a:cubicBezTo>
                    <a:cubicBezTo>
                      <a:pt x="69" y="333"/>
                      <a:pt x="46" y="341"/>
                      <a:pt x="30" y="356"/>
                    </a:cubicBezTo>
                    <a:cubicBezTo>
                      <a:pt x="0" y="384"/>
                      <a:pt x="0" y="438"/>
                      <a:pt x="30" y="467"/>
                    </a:cubicBezTo>
                    <a:cubicBezTo>
                      <a:pt x="39" y="476"/>
                      <a:pt x="52" y="483"/>
                      <a:pt x="56" y="496"/>
                    </a:cubicBezTo>
                    <a:cubicBezTo>
                      <a:pt x="59" y="508"/>
                      <a:pt x="54" y="520"/>
                      <a:pt x="53" y="532"/>
                    </a:cubicBezTo>
                    <a:cubicBezTo>
                      <a:pt x="50" y="563"/>
                      <a:pt x="81" y="592"/>
                      <a:pt x="111" y="587"/>
                    </a:cubicBezTo>
                    <a:cubicBezTo>
                      <a:pt x="127" y="585"/>
                      <a:pt x="142" y="575"/>
                      <a:pt x="157" y="579"/>
                    </a:cubicBezTo>
                    <a:cubicBezTo>
                      <a:pt x="172" y="583"/>
                      <a:pt x="181" y="598"/>
                      <a:pt x="192" y="609"/>
                    </a:cubicBezTo>
                    <a:cubicBezTo>
                      <a:pt x="214" y="630"/>
                      <a:pt x="252" y="631"/>
                      <a:pt x="276" y="612"/>
                    </a:cubicBezTo>
                    <a:cubicBezTo>
                      <a:pt x="286" y="604"/>
                      <a:pt x="295" y="593"/>
                      <a:pt x="308" y="591"/>
                    </a:cubicBezTo>
                    <a:cubicBezTo>
                      <a:pt x="320" y="589"/>
                      <a:pt x="332" y="598"/>
                      <a:pt x="345" y="598"/>
                    </a:cubicBezTo>
                    <a:cubicBezTo>
                      <a:pt x="362" y="597"/>
                      <a:pt x="375" y="582"/>
                      <a:pt x="381" y="567"/>
                    </a:cubicBezTo>
                    <a:cubicBezTo>
                      <a:pt x="388" y="551"/>
                      <a:pt x="391" y="534"/>
                      <a:pt x="401" y="521"/>
                    </a:cubicBezTo>
                    <a:cubicBezTo>
                      <a:pt x="414" y="503"/>
                      <a:pt x="436" y="495"/>
                      <a:pt x="454" y="483"/>
                    </a:cubicBezTo>
                    <a:cubicBezTo>
                      <a:pt x="496" y="458"/>
                      <a:pt x="526" y="415"/>
                      <a:pt x="534" y="367"/>
                    </a:cubicBezTo>
                    <a:cubicBezTo>
                      <a:pt x="542" y="320"/>
                      <a:pt x="529" y="269"/>
                      <a:pt x="498" y="231"/>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28">
                <a:extLst>
                  <a:ext uri="{FF2B5EF4-FFF2-40B4-BE49-F238E27FC236}">
                    <a16:creationId xmlns:a16="http://schemas.microsoft.com/office/drawing/2014/main" id="{916BEE32-19F6-4546-A7DE-DA632C08EB9A}"/>
                  </a:ext>
                </a:extLst>
              </p:cNvPr>
              <p:cNvSpPr>
                <a:spLocks/>
              </p:cNvSpPr>
              <p:nvPr/>
            </p:nvSpPr>
            <p:spPr bwMode="auto">
              <a:xfrm>
                <a:off x="3482" y="1105"/>
                <a:ext cx="982" cy="1529"/>
              </a:xfrm>
              <a:custGeom>
                <a:avLst/>
                <a:gdLst>
                  <a:gd name="T0" fmla="*/ 282 w 414"/>
                  <a:gd name="T1" fmla="*/ 7 h 644"/>
                  <a:gd name="T2" fmla="*/ 321 w 414"/>
                  <a:gd name="T3" fmla="*/ 36 h 644"/>
                  <a:gd name="T4" fmla="*/ 403 w 414"/>
                  <a:gd name="T5" fmla="*/ 516 h 644"/>
                  <a:gd name="T6" fmla="*/ 279 w 414"/>
                  <a:gd name="T7" fmla="*/ 633 h 644"/>
                  <a:gd name="T8" fmla="*/ 197 w 414"/>
                  <a:gd name="T9" fmla="*/ 562 h 644"/>
                  <a:gd name="T10" fmla="*/ 169 w 414"/>
                  <a:gd name="T11" fmla="*/ 440 h 644"/>
                  <a:gd name="T12" fmla="*/ 53 w 414"/>
                  <a:gd name="T13" fmla="*/ 347 h 644"/>
                  <a:gd name="T14" fmla="*/ 9 w 414"/>
                  <a:gd name="T15" fmla="*/ 149 h 644"/>
                  <a:gd name="T16" fmla="*/ 86 w 414"/>
                  <a:gd name="T17" fmla="*/ 0 h 644"/>
                  <a:gd name="T18" fmla="*/ 282 w 414"/>
                  <a:gd name="T19" fmla="*/ 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644">
                    <a:moveTo>
                      <a:pt x="282" y="7"/>
                    </a:moveTo>
                    <a:cubicBezTo>
                      <a:pt x="301" y="5"/>
                      <a:pt x="318" y="18"/>
                      <a:pt x="321" y="36"/>
                    </a:cubicBezTo>
                    <a:cubicBezTo>
                      <a:pt x="403" y="516"/>
                      <a:pt x="403" y="516"/>
                      <a:pt x="403" y="516"/>
                    </a:cubicBezTo>
                    <a:cubicBezTo>
                      <a:pt x="414" y="572"/>
                      <a:pt x="339" y="621"/>
                      <a:pt x="279" y="633"/>
                    </a:cubicBezTo>
                    <a:cubicBezTo>
                      <a:pt x="218" y="644"/>
                      <a:pt x="209" y="615"/>
                      <a:pt x="197" y="562"/>
                    </a:cubicBezTo>
                    <a:cubicBezTo>
                      <a:pt x="176" y="473"/>
                      <a:pt x="169" y="439"/>
                      <a:pt x="169" y="440"/>
                    </a:cubicBezTo>
                    <a:cubicBezTo>
                      <a:pt x="169" y="440"/>
                      <a:pt x="90" y="444"/>
                      <a:pt x="53" y="347"/>
                    </a:cubicBezTo>
                    <a:cubicBezTo>
                      <a:pt x="34" y="299"/>
                      <a:pt x="19" y="217"/>
                      <a:pt x="9" y="149"/>
                    </a:cubicBezTo>
                    <a:cubicBezTo>
                      <a:pt x="0" y="88"/>
                      <a:pt x="24" y="6"/>
                      <a:pt x="86" y="0"/>
                    </a:cubicBezTo>
                    <a:lnTo>
                      <a:pt x="282" y="7"/>
                    </a:lnTo>
                    <a:close/>
                  </a:path>
                </a:pathLst>
              </a:custGeom>
              <a:solidFill>
                <a:srgbClr val="B788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29">
                <a:extLst>
                  <a:ext uri="{FF2B5EF4-FFF2-40B4-BE49-F238E27FC236}">
                    <a16:creationId xmlns:a16="http://schemas.microsoft.com/office/drawing/2014/main" id="{4A875460-813D-44F6-BC02-FFB4C2A50EB6}"/>
                  </a:ext>
                </a:extLst>
              </p:cNvPr>
              <p:cNvSpPr>
                <a:spLocks/>
              </p:cNvSpPr>
              <p:nvPr/>
            </p:nvSpPr>
            <p:spPr bwMode="auto">
              <a:xfrm>
                <a:off x="3586" y="1565"/>
                <a:ext cx="66" cy="64"/>
              </a:xfrm>
              <a:custGeom>
                <a:avLst/>
                <a:gdLst>
                  <a:gd name="T0" fmla="*/ 1 w 28"/>
                  <a:gd name="T1" fmla="*/ 15 h 27"/>
                  <a:gd name="T2" fmla="*/ 16 w 28"/>
                  <a:gd name="T3" fmla="*/ 25 h 27"/>
                  <a:gd name="T4" fmla="*/ 27 w 28"/>
                  <a:gd name="T5" fmla="*/ 11 h 27"/>
                  <a:gd name="T6" fmla="*/ 12 w 28"/>
                  <a:gd name="T7" fmla="*/ 1 h 27"/>
                  <a:gd name="T8" fmla="*/ 1 w 28"/>
                  <a:gd name="T9" fmla="*/ 15 h 27"/>
                </a:gdLst>
                <a:ahLst/>
                <a:cxnLst>
                  <a:cxn ang="0">
                    <a:pos x="T0" y="T1"/>
                  </a:cxn>
                  <a:cxn ang="0">
                    <a:pos x="T2" y="T3"/>
                  </a:cxn>
                  <a:cxn ang="0">
                    <a:pos x="T4" y="T5"/>
                  </a:cxn>
                  <a:cxn ang="0">
                    <a:pos x="T6" y="T7"/>
                  </a:cxn>
                  <a:cxn ang="0">
                    <a:pos x="T8" y="T9"/>
                  </a:cxn>
                </a:cxnLst>
                <a:rect l="0" t="0" r="r" b="b"/>
                <a:pathLst>
                  <a:path w="28" h="27">
                    <a:moveTo>
                      <a:pt x="1" y="15"/>
                    </a:moveTo>
                    <a:cubicBezTo>
                      <a:pt x="3" y="22"/>
                      <a:pt x="9" y="27"/>
                      <a:pt x="16" y="25"/>
                    </a:cubicBezTo>
                    <a:cubicBezTo>
                      <a:pt x="24" y="24"/>
                      <a:pt x="28" y="18"/>
                      <a:pt x="27" y="11"/>
                    </a:cubicBezTo>
                    <a:cubicBezTo>
                      <a:pt x="26" y="4"/>
                      <a:pt x="19" y="0"/>
                      <a:pt x="12" y="1"/>
                    </a:cubicBezTo>
                    <a:cubicBezTo>
                      <a:pt x="5" y="2"/>
                      <a:pt x="0" y="8"/>
                      <a:pt x="1" y="1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30">
                <a:extLst>
                  <a:ext uri="{FF2B5EF4-FFF2-40B4-BE49-F238E27FC236}">
                    <a16:creationId xmlns:a16="http://schemas.microsoft.com/office/drawing/2014/main" id="{3C3199CB-710E-4B2F-B1E9-8C58AC5A1DBF}"/>
                  </a:ext>
                </a:extLst>
              </p:cNvPr>
              <p:cNvSpPr>
                <a:spLocks/>
              </p:cNvSpPr>
              <p:nvPr/>
            </p:nvSpPr>
            <p:spPr bwMode="auto">
              <a:xfrm>
                <a:off x="3565" y="1523"/>
                <a:ext cx="123" cy="52"/>
              </a:xfrm>
              <a:custGeom>
                <a:avLst/>
                <a:gdLst>
                  <a:gd name="T0" fmla="*/ 1 w 52"/>
                  <a:gd name="T1" fmla="*/ 20 h 22"/>
                  <a:gd name="T2" fmla="*/ 25 w 52"/>
                  <a:gd name="T3" fmla="*/ 9 h 22"/>
                  <a:gd name="T4" fmla="*/ 52 w 52"/>
                  <a:gd name="T5" fmla="*/ 9 h 22"/>
                  <a:gd name="T6" fmla="*/ 45 w 52"/>
                  <a:gd name="T7" fmla="*/ 3 h 22"/>
                  <a:gd name="T8" fmla="*/ 23 w 52"/>
                  <a:gd name="T9" fmla="*/ 1 h 22"/>
                  <a:gd name="T10" fmla="*/ 5 w 52"/>
                  <a:gd name="T11" fmla="*/ 12 h 22"/>
                  <a:gd name="T12" fmla="*/ 1 w 52"/>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52" h="22">
                    <a:moveTo>
                      <a:pt x="1" y="20"/>
                    </a:moveTo>
                    <a:cubicBezTo>
                      <a:pt x="3" y="22"/>
                      <a:pt x="11" y="12"/>
                      <a:pt x="25" y="9"/>
                    </a:cubicBezTo>
                    <a:cubicBezTo>
                      <a:pt x="39" y="6"/>
                      <a:pt x="50" y="11"/>
                      <a:pt x="52" y="9"/>
                    </a:cubicBezTo>
                    <a:cubicBezTo>
                      <a:pt x="52" y="8"/>
                      <a:pt x="50" y="6"/>
                      <a:pt x="45" y="3"/>
                    </a:cubicBezTo>
                    <a:cubicBezTo>
                      <a:pt x="40" y="1"/>
                      <a:pt x="32" y="0"/>
                      <a:pt x="23" y="1"/>
                    </a:cubicBezTo>
                    <a:cubicBezTo>
                      <a:pt x="15" y="3"/>
                      <a:pt x="8" y="8"/>
                      <a:pt x="5" y="12"/>
                    </a:cubicBezTo>
                    <a:cubicBezTo>
                      <a:pt x="1" y="16"/>
                      <a:pt x="0" y="20"/>
                      <a:pt x="1" y="2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31">
                <a:extLst>
                  <a:ext uri="{FF2B5EF4-FFF2-40B4-BE49-F238E27FC236}">
                    <a16:creationId xmlns:a16="http://schemas.microsoft.com/office/drawing/2014/main" id="{045340B0-478D-414E-9951-93A3BD30AFA4}"/>
                  </a:ext>
                </a:extLst>
              </p:cNvPr>
              <p:cNvSpPr>
                <a:spLocks/>
              </p:cNvSpPr>
              <p:nvPr/>
            </p:nvSpPr>
            <p:spPr bwMode="auto">
              <a:xfrm>
                <a:off x="3914" y="1494"/>
                <a:ext cx="66" cy="64"/>
              </a:xfrm>
              <a:custGeom>
                <a:avLst/>
                <a:gdLst>
                  <a:gd name="T0" fmla="*/ 1 w 28"/>
                  <a:gd name="T1" fmla="*/ 15 h 27"/>
                  <a:gd name="T2" fmla="*/ 16 w 28"/>
                  <a:gd name="T3" fmla="*/ 26 h 27"/>
                  <a:gd name="T4" fmla="*/ 27 w 28"/>
                  <a:gd name="T5" fmla="*/ 11 h 27"/>
                  <a:gd name="T6" fmla="*/ 12 w 28"/>
                  <a:gd name="T7" fmla="*/ 1 h 27"/>
                  <a:gd name="T8" fmla="*/ 1 w 28"/>
                  <a:gd name="T9" fmla="*/ 15 h 27"/>
                </a:gdLst>
                <a:ahLst/>
                <a:cxnLst>
                  <a:cxn ang="0">
                    <a:pos x="T0" y="T1"/>
                  </a:cxn>
                  <a:cxn ang="0">
                    <a:pos x="T2" y="T3"/>
                  </a:cxn>
                  <a:cxn ang="0">
                    <a:pos x="T4" y="T5"/>
                  </a:cxn>
                  <a:cxn ang="0">
                    <a:pos x="T6" y="T7"/>
                  </a:cxn>
                  <a:cxn ang="0">
                    <a:pos x="T8" y="T9"/>
                  </a:cxn>
                </a:cxnLst>
                <a:rect l="0" t="0" r="r" b="b"/>
                <a:pathLst>
                  <a:path w="28" h="27">
                    <a:moveTo>
                      <a:pt x="1" y="15"/>
                    </a:moveTo>
                    <a:cubicBezTo>
                      <a:pt x="2" y="22"/>
                      <a:pt x="9" y="27"/>
                      <a:pt x="16" y="26"/>
                    </a:cubicBezTo>
                    <a:cubicBezTo>
                      <a:pt x="23" y="25"/>
                      <a:pt x="28" y="18"/>
                      <a:pt x="27" y="11"/>
                    </a:cubicBezTo>
                    <a:cubicBezTo>
                      <a:pt x="26" y="5"/>
                      <a:pt x="19" y="0"/>
                      <a:pt x="12" y="1"/>
                    </a:cubicBezTo>
                    <a:cubicBezTo>
                      <a:pt x="5" y="2"/>
                      <a:pt x="0" y="9"/>
                      <a:pt x="1" y="1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32">
                <a:extLst>
                  <a:ext uri="{FF2B5EF4-FFF2-40B4-BE49-F238E27FC236}">
                    <a16:creationId xmlns:a16="http://schemas.microsoft.com/office/drawing/2014/main" id="{ADEBE10A-C128-41CC-BE54-E37FED9F4190}"/>
                  </a:ext>
                </a:extLst>
              </p:cNvPr>
              <p:cNvSpPr>
                <a:spLocks/>
              </p:cNvSpPr>
              <p:nvPr/>
            </p:nvSpPr>
            <p:spPr bwMode="auto">
              <a:xfrm>
                <a:off x="3887" y="1449"/>
                <a:ext cx="124" cy="52"/>
              </a:xfrm>
              <a:custGeom>
                <a:avLst/>
                <a:gdLst>
                  <a:gd name="T0" fmla="*/ 1 w 52"/>
                  <a:gd name="T1" fmla="*/ 20 h 22"/>
                  <a:gd name="T2" fmla="*/ 25 w 52"/>
                  <a:gd name="T3" fmla="*/ 9 h 22"/>
                  <a:gd name="T4" fmla="*/ 52 w 52"/>
                  <a:gd name="T5" fmla="*/ 9 h 22"/>
                  <a:gd name="T6" fmla="*/ 45 w 52"/>
                  <a:gd name="T7" fmla="*/ 3 h 22"/>
                  <a:gd name="T8" fmla="*/ 23 w 52"/>
                  <a:gd name="T9" fmla="*/ 2 h 22"/>
                  <a:gd name="T10" fmla="*/ 5 w 52"/>
                  <a:gd name="T11" fmla="*/ 12 h 22"/>
                  <a:gd name="T12" fmla="*/ 1 w 52"/>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52" h="22">
                    <a:moveTo>
                      <a:pt x="1" y="20"/>
                    </a:moveTo>
                    <a:cubicBezTo>
                      <a:pt x="3" y="22"/>
                      <a:pt x="12" y="12"/>
                      <a:pt x="25" y="9"/>
                    </a:cubicBezTo>
                    <a:cubicBezTo>
                      <a:pt x="39" y="6"/>
                      <a:pt x="51" y="11"/>
                      <a:pt x="52" y="9"/>
                    </a:cubicBezTo>
                    <a:cubicBezTo>
                      <a:pt x="52" y="8"/>
                      <a:pt x="50" y="6"/>
                      <a:pt x="45" y="3"/>
                    </a:cubicBezTo>
                    <a:cubicBezTo>
                      <a:pt x="40" y="1"/>
                      <a:pt x="32" y="0"/>
                      <a:pt x="23" y="2"/>
                    </a:cubicBezTo>
                    <a:cubicBezTo>
                      <a:pt x="15" y="3"/>
                      <a:pt x="8" y="8"/>
                      <a:pt x="5" y="12"/>
                    </a:cubicBezTo>
                    <a:cubicBezTo>
                      <a:pt x="1" y="16"/>
                      <a:pt x="0" y="20"/>
                      <a:pt x="1" y="2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33">
                <a:extLst>
                  <a:ext uri="{FF2B5EF4-FFF2-40B4-BE49-F238E27FC236}">
                    <a16:creationId xmlns:a16="http://schemas.microsoft.com/office/drawing/2014/main" id="{E28FB848-6C75-4F75-9CAF-350FCE4F2C08}"/>
                  </a:ext>
                </a:extLst>
              </p:cNvPr>
              <p:cNvSpPr>
                <a:spLocks/>
              </p:cNvSpPr>
              <p:nvPr/>
            </p:nvSpPr>
            <p:spPr bwMode="auto">
              <a:xfrm>
                <a:off x="3731" y="1480"/>
                <a:ext cx="92" cy="289"/>
              </a:xfrm>
              <a:custGeom>
                <a:avLst/>
                <a:gdLst>
                  <a:gd name="T0" fmla="*/ 39 w 39"/>
                  <a:gd name="T1" fmla="*/ 116 h 122"/>
                  <a:gd name="T2" fmla="*/ 16 w 39"/>
                  <a:gd name="T3" fmla="*/ 117 h 122"/>
                  <a:gd name="T4" fmla="*/ 8 w 39"/>
                  <a:gd name="T5" fmla="*/ 115 h 122"/>
                  <a:gd name="T6" fmla="*/ 8 w 39"/>
                  <a:gd name="T7" fmla="*/ 104 h 122"/>
                  <a:gd name="T8" fmla="*/ 12 w 39"/>
                  <a:gd name="T9" fmla="*/ 75 h 122"/>
                  <a:gd name="T10" fmla="*/ 21 w 39"/>
                  <a:gd name="T11" fmla="*/ 0 h 122"/>
                  <a:gd name="T12" fmla="*/ 6 w 39"/>
                  <a:gd name="T13" fmla="*/ 74 h 122"/>
                  <a:gd name="T14" fmla="*/ 2 w 39"/>
                  <a:gd name="T15" fmla="*/ 104 h 122"/>
                  <a:gd name="T16" fmla="*/ 3 w 39"/>
                  <a:gd name="T17" fmla="*/ 118 h 122"/>
                  <a:gd name="T18" fmla="*/ 10 w 39"/>
                  <a:gd name="T19" fmla="*/ 122 h 122"/>
                  <a:gd name="T20" fmla="*/ 16 w 39"/>
                  <a:gd name="T21" fmla="*/ 121 h 122"/>
                  <a:gd name="T22" fmla="*/ 39 w 39"/>
                  <a:gd name="T23"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22">
                    <a:moveTo>
                      <a:pt x="39" y="116"/>
                    </a:moveTo>
                    <a:cubicBezTo>
                      <a:pt x="39" y="116"/>
                      <a:pt x="30" y="116"/>
                      <a:pt x="16" y="117"/>
                    </a:cubicBezTo>
                    <a:cubicBezTo>
                      <a:pt x="12" y="118"/>
                      <a:pt x="9" y="118"/>
                      <a:pt x="8" y="115"/>
                    </a:cubicBezTo>
                    <a:cubicBezTo>
                      <a:pt x="6" y="113"/>
                      <a:pt x="7" y="109"/>
                      <a:pt x="8" y="104"/>
                    </a:cubicBezTo>
                    <a:cubicBezTo>
                      <a:pt x="9" y="95"/>
                      <a:pt x="11" y="85"/>
                      <a:pt x="12" y="75"/>
                    </a:cubicBezTo>
                    <a:cubicBezTo>
                      <a:pt x="19" y="34"/>
                      <a:pt x="23" y="0"/>
                      <a:pt x="21" y="0"/>
                    </a:cubicBezTo>
                    <a:cubicBezTo>
                      <a:pt x="19" y="0"/>
                      <a:pt x="13" y="33"/>
                      <a:pt x="6" y="74"/>
                    </a:cubicBezTo>
                    <a:cubicBezTo>
                      <a:pt x="5" y="85"/>
                      <a:pt x="4" y="94"/>
                      <a:pt x="2" y="104"/>
                    </a:cubicBezTo>
                    <a:cubicBezTo>
                      <a:pt x="2" y="108"/>
                      <a:pt x="0" y="113"/>
                      <a:pt x="3" y="118"/>
                    </a:cubicBezTo>
                    <a:cubicBezTo>
                      <a:pt x="5" y="120"/>
                      <a:pt x="8" y="122"/>
                      <a:pt x="10" y="122"/>
                    </a:cubicBezTo>
                    <a:cubicBezTo>
                      <a:pt x="13" y="122"/>
                      <a:pt x="15" y="122"/>
                      <a:pt x="16" y="121"/>
                    </a:cubicBezTo>
                    <a:cubicBezTo>
                      <a:pt x="31" y="119"/>
                      <a:pt x="39" y="117"/>
                      <a:pt x="39" y="11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34">
                <a:extLst>
                  <a:ext uri="{FF2B5EF4-FFF2-40B4-BE49-F238E27FC236}">
                    <a16:creationId xmlns:a16="http://schemas.microsoft.com/office/drawing/2014/main" id="{E87C01B8-8C2F-4491-920D-FE1C86593DAD}"/>
                  </a:ext>
                </a:extLst>
              </p:cNvPr>
              <p:cNvSpPr>
                <a:spLocks/>
              </p:cNvSpPr>
              <p:nvPr/>
            </p:nvSpPr>
            <p:spPr bwMode="auto">
              <a:xfrm>
                <a:off x="3883" y="1997"/>
                <a:ext cx="301" cy="212"/>
              </a:xfrm>
              <a:custGeom>
                <a:avLst/>
                <a:gdLst>
                  <a:gd name="T0" fmla="*/ 0 w 127"/>
                  <a:gd name="T1" fmla="*/ 64 h 89"/>
                  <a:gd name="T2" fmla="*/ 127 w 127"/>
                  <a:gd name="T3" fmla="*/ 0 h 89"/>
                  <a:gd name="T4" fmla="*/ 6 w 127"/>
                  <a:gd name="T5" fmla="*/ 89 h 89"/>
                  <a:gd name="T6" fmla="*/ 0 w 127"/>
                  <a:gd name="T7" fmla="*/ 64 h 89"/>
                </a:gdLst>
                <a:ahLst/>
                <a:cxnLst>
                  <a:cxn ang="0">
                    <a:pos x="T0" y="T1"/>
                  </a:cxn>
                  <a:cxn ang="0">
                    <a:pos x="T2" y="T3"/>
                  </a:cxn>
                  <a:cxn ang="0">
                    <a:pos x="T4" y="T5"/>
                  </a:cxn>
                  <a:cxn ang="0">
                    <a:pos x="T6" y="T7"/>
                  </a:cxn>
                </a:cxnLst>
                <a:rect l="0" t="0" r="r" b="b"/>
                <a:pathLst>
                  <a:path w="127" h="89">
                    <a:moveTo>
                      <a:pt x="0" y="64"/>
                    </a:moveTo>
                    <a:cubicBezTo>
                      <a:pt x="0" y="64"/>
                      <a:pt x="69" y="54"/>
                      <a:pt x="127" y="0"/>
                    </a:cubicBezTo>
                    <a:cubicBezTo>
                      <a:pt x="127" y="0"/>
                      <a:pt x="108" y="77"/>
                      <a:pt x="6" y="89"/>
                    </a:cubicBezTo>
                    <a:lnTo>
                      <a:pt x="0" y="64"/>
                    </a:lnTo>
                    <a:close/>
                  </a:path>
                </a:pathLst>
              </a:custGeom>
              <a:solidFill>
                <a:srgbClr val="AA6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35">
                <a:extLst>
                  <a:ext uri="{FF2B5EF4-FFF2-40B4-BE49-F238E27FC236}">
                    <a16:creationId xmlns:a16="http://schemas.microsoft.com/office/drawing/2014/main" id="{49879D0C-5AC9-4C73-86B5-C2D53E5FB29E}"/>
                  </a:ext>
                </a:extLst>
              </p:cNvPr>
              <p:cNvSpPr>
                <a:spLocks/>
              </p:cNvSpPr>
              <p:nvPr/>
            </p:nvSpPr>
            <p:spPr bwMode="auto">
              <a:xfrm>
                <a:off x="3852" y="1798"/>
                <a:ext cx="109" cy="74"/>
              </a:xfrm>
              <a:custGeom>
                <a:avLst/>
                <a:gdLst>
                  <a:gd name="T0" fmla="*/ 1 w 46"/>
                  <a:gd name="T1" fmla="*/ 15 h 31"/>
                  <a:gd name="T2" fmla="*/ 21 w 46"/>
                  <a:gd name="T3" fmla="*/ 1 h 31"/>
                  <a:gd name="T4" fmla="*/ 39 w 46"/>
                  <a:gd name="T5" fmla="*/ 6 h 31"/>
                  <a:gd name="T6" fmla="*/ 43 w 46"/>
                  <a:gd name="T7" fmla="*/ 22 h 31"/>
                  <a:gd name="T8" fmla="*/ 26 w 46"/>
                  <a:gd name="T9" fmla="*/ 30 h 31"/>
                  <a:gd name="T10" fmla="*/ 6 w 46"/>
                  <a:gd name="T11" fmla="*/ 23 h 31"/>
                  <a:gd name="T12" fmla="*/ 2 w 46"/>
                  <a:gd name="T13" fmla="*/ 20 h 31"/>
                  <a:gd name="T14" fmla="*/ 1 w 46"/>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1">
                    <a:moveTo>
                      <a:pt x="1" y="15"/>
                    </a:moveTo>
                    <a:cubicBezTo>
                      <a:pt x="5" y="7"/>
                      <a:pt x="13" y="1"/>
                      <a:pt x="21" y="1"/>
                    </a:cubicBezTo>
                    <a:cubicBezTo>
                      <a:pt x="28" y="0"/>
                      <a:pt x="34" y="1"/>
                      <a:pt x="39" y="6"/>
                    </a:cubicBezTo>
                    <a:cubicBezTo>
                      <a:pt x="44" y="10"/>
                      <a:pt x="46" y="16"/>
                      <a:pt x="43" y="22"/>
                    </a:cubicBezTo>
                    <a:cubicBezTo>
                      <a:pt x="41" y="28"/>
                      <a:pt x="33" y="31"/>
                      <a:pt x="26" y="30"/>
                    </a:cubicBezTo>
                    <a:cubicBezTo>
                      <a:pt x="19" y="30"/>
                      <a:pt x="13" y="27"/>
                      <a:pt x="6" y="23"/>
                    </a:cubicBezTo>
                    <a:cubicBezTo>
                      <a:pt x="5" y="23"/>
                      <a:pt x="3" y="22"/>
                      <a:pt x="2" y="20"/>
                    </a:cubicBezTo>
                    <a:cubicBezTo>
                      <a:pt x="0" y="19"/>
                      <a:pt x="0" y="17"/>
                      <a:pt x="1" y="15"/>
                    </a:cubicBezTo>
                  </a:path>
                </a:pathLst>
              </a:custGeom>
              <a:solidFill>
                <a:srgbClr val="AA6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36">
                <a:extLst>
                  <a:ext uri="{FF2B5EF4-FFF2-40B4-BE49-F238E27FC236}">
                    <a16:creationId xmlns:a16="http://schemas.microsoft.com/office/drawing/2014/main" id="{82815DB8-28ED-4E47-995E-C061EC8B530E}"/>
                  </a:ext>
                </a:extLst>
              </p:cNvPr>
              <p:cNvSpPr>
                <a:spLocks/>
              </p:cNvSpPr>
              <p:nvPr/>
            </p:nvSpPr>
            <p:spPr bwMode="auto">
              <a:xfrm>
                <a:off x="3838" y="1758"/>
                <a:ext cx="99" cy="114"/>
              </a:xfrm>
              <a:custGeom>
                <a:avLst/>
                <a:gdLst>
                  <a:gd name="T0" fmla="*/ 37 w 42"/>
                  <a:gd name="T1" fmla="*/ 0 h 48"/>
                  <a:gd name="T2" fmla="*/ 27 w 42"/>
                  <a:gd name="T3" fmla="*/ 29 h 48"/>
                  <a:gd name="T4" fmla="*/ 1 w 42"/>
                  <a:gd name="T5" fmla="*/ 46 h 48"/>
                  <a:gd name="T6" fmla="*/ 12 w 42"/>
                  <a:gd name="T7" fmla="*/ 47 h 48"/>
                  <a:gd name="T8" fmla="*/ 34 w 42"/>
                  <a:gd name="T9" fmla="*/ 34 h 48"/>
                  <a:gd name="T10" fmla="*/ 41 w 42"/>
                  <a:gd name="T11" fmla="*/ 10 h 48"/>
                  <a:gd name="T12" fmla="*/ 37 w 42"/>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2" h="48">
                    <a:moveTo>
                      <a:pt x="37" y="0"/>
                    </a:moveTo>
                    <a:cubicBezTo>
                      <a:pt x="35" y="1"/>
                      <a:pt x="38" y="16"/>
                      <a:pt x="27" y="29"/>
                    </a:cubicBezTo>
                    <a:cubicBezTo>
                      <a:pt x="17" y="42"/>
                      <a:pt x="0" y="44"/>
                      <a:pt x="1" y="46"/>
                    </a:cubicBezTo>
                    <a:cubicBezTo>
                      <a:pt x="1" y="47"/>
                      <a:pt x="5" y="48"/>
                      <a:pt x="12" y="47"/>
                    </a:cubicBezTo>
                    <a:cubicBezTo>
                      <a:pt x="18" y="46"/>
                      <a:pt x="27" y="42"/>
                      <a:pt x="34" y="34"/>
                    </a:cubicBezTo>
                    <a:cubicBezTo>
                      <a:pt x="40" y="25"/>
                      <a:pt x="42" y="16"/>
                      <a:pt x="41" y="10"/>
                    </a:cubicBezTo>
                    <a:cubicBezTo>
                      <a:pt x="40" y="3"/>
                      <a:pt x="38" y="0"/>
                      <a:pt x="37"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37">
                <a:extLst>
                  <a:ext uri="{FF2B5EF4-FFF2-40B4-BE49-F238E27FC236}">
                    <a16:creationId xmlns:a16="http://schemas.microsoft.com/office/drawing/2014/main" id="{70C5A333-4940-43BC-848C-5EC539BACD70}"/>
                  </a:ext>
                </a:extLst>
              </p:cNvPr>
              <p:cNvSpPr>
                <a:spLocks/>
              </p:cNvSpPr>
              <p:nvPr/>
            </p:nvSpPr>
            <p:spPr bwMode="auto">
              <a:xfrm>
                <a:off x="3861" y="1392"/>
                <a:ext cx="157" cy="50"/>
              </a:xfrm>
              <a:custGeom>
                <a:avLst/>
                <a:gdLst>
                  <a:gd name="T0" fmla="*/ 1 w 66"/>
                  <a:gd name="T1" fmla="*/ 18 h 21"/>
                  <a:gd name="T2" fmla="*/ 33 w 66"/>
                  <a:gd name="T3" fmla="*/ 15 h 21"/>
                  <a:gd name="T4" fmla="*/ 65 w 66"/>
                  <a:gd name="T5" fmla="*/ 11 h 21"/>
                  <a:gd name="T6" fmla="*/ 57 w 66"/>
                  <a:gd name="T7" fmla="*/ 4 h 21"/>
                  <a:gd name="T8" fmla="*/ 32 w 66"/>
                  <a:gd name="T9" fmla="*/ 1 h 21"/>
                  <a:gd name="T10" fmla="*/ 8 w 66"/>
                  <a:gd name="T11" fmla="*/ 9 h 21"/>
                  <a:gd name="T12" fmla="*/ 1 w 66"/>
                  <a:gd name="T13" fmla="*/ 18 h 21"/>
                </a:gdLst>
                <a:ahLst/>
                <a:cxnLst>
                  <a:cxn ang="0">
                    <a:pos x="T0" y="T1"/>
                  </a:cxn>
                  <a:cxn ang="0">
                    <a:pos x="T2" y="T3"/>
                  </a:cxn>
                  <a:cxn ang="0">
                    <a:pos x="T4" y="T5"/>
                  </a:cxn>
                  <a:cxn ang="0">
                    <a:pos x="T6" y="T7"/>
                  </a:cxn>
                  <a:cxn ang="0">
                    <a:pos x="T8" y="T9"/>
                  </a:cxn>
                  <a:cxn ang="0">
                    <a:pos x="T10" y="T11"/>
                  </a:cxn>
                  <a:cxn ang="0">
                    <a:pos x="T12" y="T13"/>
                  </a:cxn>
                </a:cxnLst>
                <a:rect l="0" t="0" r="r" b="b"/>
                <a:pathLst>
                  <a:path w="66" h="21">
                    <a:moveTo>
                      <a:pt x="1" y="18"/>
                    </a:moveTo>
                    <a:cubicBezTo>
                      <a:pt x="3" y="21"/>
                      <a:pt x="17" y="16"/>
                      <a:pt x="33" y="15"/>
                    </a:cubicBezTo>
                    <a:cubicBezTo>
                      <a:pt x="50" y="13"/>
                      <a:pt x="64" y="15"/>
                      <a:pt x="65" y="11"/>
                    </a:cubicBezTo>
                    <a:cubicBezTo>
                      <a:pt x="66" y="9"/>
                      <a:pt x="63" y="6"/>
                      <a:pt x="57" y="4"/>
                    </a:cubicBezTo>
                    <a:cubicBezTo>
                      <a:pt x="51" y="1"/>
                      <a:pt x="42" y="0"/>
                      <a:pt x="32" y="1"/>
                    </a:cubicBezTo>
                    <a:cubicBezTo>
                      <a:pt x="22" y="2"/>
                      <a:pt x="13" y="5"/>
                      <a:pt x="8" y="9"/>
                    </a:cubicBezTo>
                    <a:cubicBezTo>
                      <a:pt x="2" y="12"/>
                      <a:pt x="0" y="16"/>
                      <a:pt x="1" y="1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38">
                <a:extLst>
                  <a:ext uri="{FF2B5EF4-FFF2-40B4-BE49-F238E27FC236}">
                    <a16:creationId xmlns:a16="http://schemas.microsoft.com/office/drawing/2014/main" id="{F5B5202B-7013-4754-8D46-DCB8C82A8E43}"/>
                  </a:ext>
                </a:extLst>
              </p:cNvPr>
              <p:cNvSpPr>
                <a:spLocks/>
              </p:cNvSpPr>
              <p:nvPr/>
            </p:nvSpPr>
            <p:spPr bwMode="auto">
              <a:xfrm>
                <a:off x="3555" y="1461"/>
                <a:ext cx="116" cy="57"/>
              </a:xfrm>
              <a:custGeom>
                <a:avLst/>
                <a:gdLst>
                  <a:gd name="T0" fmla="*/ 2 w 49"/>
                  <a:gd name="T1" fmla="*/ 21 h 24"/>
                  <a:gd name="T2" fmla="*/ 25 w 49"/>
                  <a:gd name="T3" fmla="*/ 16 h 24"/>
                  <a:gd name="T4" fmla="*/ 48 w 49"/>
                  <a:gd name="T5" fmla="*/ 10 h 24"/>
                  <a:gd name="T6" fmla="*/ 42 w 49"/>
                  <a:gd name="T7" fmla="*/ 3 h 24"/>
                  <a:gd name="T8" fmla="*/ 22 w 49"/>
                  <a:gd name="T9" fmla="*/ 2 h 24"/>
                  <a:gd name="T10" fmla="*/ 4 w 49"/>
                  <a:gd name="T11" fmla="*/ 12 h 24"/>
                  <a:gd name="T12" fmla="*/ 2 w 49"/>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9" h="24">
                    <a:moveTo>
                      <a:pt x="2" y="21"/>
                    </a:moveTo>
                    <a:cubicBezTo>
                      <a:pt x="5" y="24"/>
                      <a:pt x="14" y="19"/>
                      <a:pt x="25" y="16"/>
                    </a:cubicBezTo>
                    <a:cubicBezTo>
                      <a:pt x="36" y="13"/>
                      <a:pt x="47" y="14"/>
                      <a:pt x="48" y="10"/>
                    </a:cubicBezTo>
                    <a:cubicBezTo>
                      <a:pt x="49" y="8"/>
                      <a:pt x="47" y="5"/>
                      <a:pt x="42" y="3"/>
                    </a:cubicBezTo>
                    <a:cubicBezTo>
                      <a:pt x="37" y="1"/>
                      <a:pt x="29" y="0"/>
                      <a:pt x="22" y="2"/>
                    </a:cubicBezTo>
                    <a:cubicBezTo>
                      <a:pt x="14" y="4"/>
                      <a:pt x="8" y="8"/>
                      <a:pt x="4" y="12"/>
                    </a:cubicBezTo>
                    <a:cubicBezTo>
                      <a:pt x="1" y="16"/>
                      <a:pt x="0" y="20"/>
                      <a:pt x="2" y="2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39">
                <a:extLst>
                  <a:ext uri="{FF2B5EF4-FFF2-40B4-BE49-F238E27FC236}">
                    <a16:creationId xmlns:a16="http://schemas.microsoft.com/office/drawing/2014/main" id="{D1A9673C-8644-4B35-A5E2-CBE6D0365B6B}"/>
                  </a:ext>
                </a:extLst>
              </p:cNvPr>
              <p:cNvSpPr>
                <a:spLocks/>
              </p:cNvSpPr>
              <p:nvPr/>
            </p:nvSpPr>
            <p:spPr bwMode="auto">
              <a:xfrm>
                <a:off x="3942" y="998"/>
                <a:ext cx="619" cy="1071"/>
              </a:xfrm>
              <a:custGeom>
                <a:avLst/>
                <a:gdLst>
                  <a:gd name="T0" fmla="*/ 16 w 261"/>
                  <a:gd name="T1" fmla="*/ 34 h 451"/>
                  <a:gd name="T2" fmla="*/ 92 w 261"/>
                  <a:gd name="T3" fmla="*/ 2 h 451"/>
                  <a:gd name="T4" fmla="*/ 154 w 261"/>
                  <a:gd name="T5" fmla="*/ 50 h 451"/>
                  <a:gd name="T6" fmla="*/ 166 w 261"/>
                  <a:gd name="T7" fmla="*/ 102 h 451"/>
                  <a:gd name="T8" fmla="*/ 212 w 261"/>
                  <a:gd name="T9" fmla="*/ 126 h 451"/>
                  <a:gd name="T10" fmla="*/ 241 w 261"/>
                  <a:gd name="T11" fmla="*/ 195 h 451"/>
                  <a:gd name="T12" fmla="*/ 218 w 261"/>
                  <a:gd name="T13" fmla="*/ 260 h 451"/>
                  <a:gd name="T14" fmla="*/ 252 w 261"/>
                  <a:gd name="T15" fmla="*/ 316 h 451"/>
                  <a:gd name="T16" fmla="*/ 239 w 261"/>
                  <a:gd name="T17" fmla="*/ 384 h 451"/>
                  <a:gd name="T18" fmla="*/ 181 w 261"/>
                  <a:gd name="T19" fmla="*/ 430 h 451"/>
                  <a:gd name="T20" fmla="*/ 128 w 261"/>
                  <a:gd name="T21" fmla="*/ 450 h 451"/>
                  <a:gd name="T22" fmla="*/ 77 w 261"/>
                  <a:gd name="T23" fmla="*/ 412 h 451"/>
                  <a:gd name="T24" fmla="*/ 85 w 261"/>
                  <a:gd name="T25" fmla="*/ 347 h 451"/>
                  <a:gd name="T26" fmla="*/ 109 w 261"/>
                  <a:gd name="T27" fmla="*/ 295 h 451"/>
                  <a:gd name="T28" fmla="*/ 64 w 261"/>
                  <a:gd name="T29" fmla="*/ 219 h 451"/>
                  <a:gd name="T30" fmla="*/ 76 w 261"/>
                  <a:gd name="T31" fmla="*/ 174 h 451"/>
                  <a:gd name="T32" fmla="*/ 78 w 261"/>
                  <a:gd name="T33" fmla="*/ 130 h 451"/>
                  <a:gd name="T34" fmla="*/ 24 w 261"/>
                  <a:gd name="T35" fmla="*/ 103 h 451"/>
                  <a:gd name="T36" fmla="*/ 2 w 261"/>
                  <a:gd name="T37" fmla="*/ 60 h 451"/>
                  <a:gd name="T38" fmla="*/ 31 w 261"/>
                  <a:gd name="T39" fmla="*/ 2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1" h="451">
                    <a:moveTo>
                      <a:pt x="16" y="34"/>
                    </a:moveTo>
                    <a:cubicBezTo>
                      <a:pt x="35" y="13"/>
                      <a:pt x="63" y="0"/>
                      <a:pt x="92" y="2"/>
                    </a:cubicBezTo>
                    <a:cubicBezTo>
                      <a:pt x="120" y="4"/>
                      <a:pt x="147" y="23"/>
                      <a:pt x="154" y="50"/>
                    </a:cubicBezTo>
                    <a:cubicBezTo>
                      <a:pt x="159" y="68"/>
                      <a:pt x="155" y="88"/>
                      <a:pt x="166" y="102"/>
                    </a:cubicBezTo>
                    <a:cubicBezTo>
                      <a:pt x="177" y="116"/>
                      <a:pt x="197" y="118"/>
                      <a:pt x="212" y="126"/>
                    </a:cubicBezTo>
                    <a:cubicBezTo>
                      <a:pt x="236" y="139"/>
                      <a:pt x="249" y="169"/>
                      <a:pt x="241" y="195"/>
                    </a:cubicBezTo>
                    <a:cubicBezTo>
                      <a:pt x="235" y="218"/>
                      <a:pt x="215" y="237"/>
                      <a:pt x="218" y="260"/>
                    </a:cubicBezTo>
                    <a:cubicBezTo>
                      <a:pt x="221" y="282"/>
                      <a:pt x="243" y="296"/>
                      <a:pt x="252" y="316"/>
                    </a:cubicBezTo>
                    <a:cubicBezTo>
                      <a:pt x="261" y="338"/>
                      <a:pt x="254" y="365"/>
                      <a:pt x="239" y="384"/>
                    </a:cubicBezTo>
                    <a:cubicBezTo>
                      <a:pt x="224" y="403"/>
                      <a:pt x="202" y="417"/>
                      <a:pt x="181" y="430"/>
                    </a:cubicBezTo>
                    <a:cubicBezTo>
                      <a:pt x="165" y="440"/>
                      <a:pt x="148" y="451"/>
                      <a:pt x="128" y="450"/>
                    </a:cubicBezTo>
                    <a:cubicBezTo>
                      <a:pt x="106" y="450"/>
                      <a:pt x="85" y="433"/>
                      <a:pt x="77" y="412"/>
                    </a:cubicBezTo>
                    <a:cubicBezTo>
                      <a:pt x="70" y="391"/>
                      <a:pt x="74" y="367"/>
                      <a:pt x="85" y="347"/>
                    </a:cubicBezTo>
                    <a:cubicBezTo>
                      <a:pt x="95" y="331"/>
                      <a:pt x="110" y="315"/>
                      <a:pt x="109" y="295"/>
                    </a:cubicBezTo>
                    <a:cubicBezTo>
                      <a:pt x="108" y="265"/>
                      <a:pt x="68" y="249"/>
                      <a:pt x="64" y="219"/>
                    </a:cubicBezTo>
                    <a:cubicBezTo>
                      <a:pt x="62" y="204"/>
                      <a:pt x="70" y="189"/>
                      <a:pt x="76" y="174"/>
                    </a:cubicBezTo>
                    <a:cubicBezTo>
                      <a:pt x="82" y="160"/>
                      <a:pt x="86" y="143"/>
                      <a:pt x="78" y="130"/>
                    </a:cubicBezTo>
                    <a:cubicBezTo>
                      <a:pt x="67" y="113"/>
                      <a:pt x="41" y="113"/>
                      <a:pt x="24" y="103"/>
                    </a:cubicBezTo>
                    <a:cubicBezTo>
                      <a:pt x="9" y="94"/>
                      <a:pt x="0" y="77"/>
                      <a:pt x="2" y="60"/>
                    </a:cubicBezTo>
                    <a:cubicBezTo>
                      <a:pt x="3" y="43"/>
                      <a:pt x="15" y="27"/>
                      <a:pt x="31" y="21"/>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40">
                <a:extLst>
                  <a:ext uri="{FF2B5EF4-FFF2-40B4-BE49-F238E27FC236}">
                    <a16:creationId xmlns:a16="http://schemas.microsoft.com/office/drawing/2014/main" id="{59C96F20-D0F2-4287-99D0-C017F410D8F1}"/>
                  </a:ext>
                </a:extLst>
              </p:cNvPr>
              <p:cNvSpPr>
                <a:spLocks/>
              </p:cNvSpPr>
              <p:nvPr/>
            </p:nvSpPr>
            <p:spPr bwMode="auto">
              <a:xfrm>
                <a:off x="3344" y="960"/>
                <a:ext cx="669" cy="624"/>
              </a:xfrm>
              <a:custGeom>
                <a:avLst/>
                <a:gdLst>
                  <a:gd name="T0" fmla="*/ 274 w 282"/>
                  <a:gd name="T1" fmla="*/ 25 h 263"/>
                  <a:gd name="T2" fmla="*/ 260 w 282"/>
                  <a:gd name="T3" fmla="*/ 83 h 263"/>
                  <a:gd name="T4" fmla="*/ 207 w 282"/>
                  <a:gd name="T5" fmla="*/ 110 h 263"/>
                  <a:gd name="T6" fmla="*/ 162 w 282"/>
                  <a:gd name="T7" fmla="*/ 117 h 263"/>
                  <a:gd name="T8" fmla="*/ 144 w 282"/>
                  <a:gd name="T9" fmla="*/ 163 h 263"/>
                  <a:gd name="T10" fmla="*/ 77 w 282"/>
                  <a:gd name="T11" fmla="*/ 185 h 263"/>
                  <a:gd name="T12" fmla="*/ 45 w 282"/>
                  <a:gd name="T13" fmla="*/ 230 h 263"/>
                  <a:gd name="T14" fmla="*/ 4 w 282"/>
                  <a:gd name="T15" fmla="*/ 261 h 263"/>
                  <a:gd name="T16" fmla="*/ 1 w 282"/>
                  <a:gd name="T17" fmla="*/ 214 h 263"/>
                  <a:gd name="T18" fmla="*/ 19 w 282"/>
                  <a:gd name="T19" fmla="*/ 171 h 263"/>
                  <a:gd name="T20" fmla="*/ 38 w 282"/>
                  <a:gd name="T21" fmla="*/ 153 h 263"/>
                  <a:gd name="T22" fmla="*/ 55 w 282"/>
                  <a:gd name="T23" fmla="*/ 99 h 263"/>
                  <a:gd name="T24" fmla="*/ 104 w 282"/>
                  <a:gd name="T25" fmla="*/ 49 h 263"/>
                  <a:gd name="T26" fmla="*/ 162 w 282"/>
                  <a:gd name="T27" fmla="*/ 36 h 263"/>
                  <a:gd name="T28" fmla="*/ 200 w 282"/>
                  <a:gd name="T29" fmla="*/ 11 h 263"/>
                  <a:gd name="T30" fmla="*/ 282 w 282"/>
                  <a:gd name="T31" fmla="*/ 3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263">
                    <a:moveTo>
                      <a:pt x="274" y="25"/>
                    </a:moveTo>
                    <a:cubicBezTo>
                      <a:pt x="278" y="45"/>
                      <a:pt x="273" y="67"/>
                      <a:pt x="260" y="83"/>
                    </a:cubicBezTo>
                    <a:cubicBezTo>
                      <a:pt x="248" y="99"/>
                      <a:pt x="228" y="109"/>
                      <a:pt x="207" y="110"/>
                    </a:cubicBezTo>
                    <a:cubicBezTo>
                      <a:pt x="192" y="110"/>
                      <a:pt x="173" y="106"/>
                      <a:pt x="162" y="117"/>
                    </a:cubicBezTo>
                    <a:cubicBezTo>
                      <a:pt x="150" y="129"/>
                      <a:pt x="154" y="150"/>
                      <a:pt x="144" y="163"/>
                    </a:cubicBezTo>
                    <a:cubicBezTo>
                      <a:pt x="129" y="182"/>
                      <a:pt x="98" y="174"/>
                      <a:pt x="77" y="185"/>
                    </a:cubicBezTo>
                    <a:cubicBezTo>
                      <a:pt x="61" y="194"/>
                      <a:pt x="54" y="213"/>
                      <a:pt x="45" y="230"/>
                    </a:cubicBezTo>
                    <a:cubicBezTo>
                      <a:pt x="37" y="246"/>
                      <a:pt x="22" y="263"/>
                      <a:pt x="4" y="261"/>
                    </a:cubicBezTo>
                    <a:cubicBezTo>
                      <a:pt x="2" y="246"/>
                      <a:pt x="0" y="230"/>
                      <a:pt x="1" y="214"/>
                    </a:cubicBezTo>
                    <a:cubicBezTo>
                      <a:pt x="2" y="198"/>
                      <a:pt x="8" y="182"/>
                      <a:pt x="19" y="171"/>
                    </a:cubicBezTo>
                    <a:cubicBezTo>
                      <a:pt x="25" y="164"/>
                      <a:pt x="33" y="160"/>
                      <a:pt x="38" y="153"/>
                    </a:cubicBezTo>
                    <a:cubicBezTo>
                      <a:pt x="50" y="138"/>
                      <a:pt x="49" y="117"/>
                      <a:pt x="55" y="99"/>
                    </a:cubicBezTo>
                    <a:cubicBezTo>
                      <a:pt x="62" y="76"/>
                      <a:pt x="80" y="57"/>
                      <a:pt x="104" y="49"/>
                    </a:cubicBezTo>
                    <a:cubicBezTo>
                      <a:pt x="123" y="43"/>
                      <a:pt x="144" y="44"/>
                      <a:pt x="162" y="36"/>
                    </a:cubicBezTo>
                    <a:cubicBezTo>
                      <a:pt x="176" y="29"/>
                      <a:pt x="186" y="17"/>
                      <a:pt x="200" y="11"/>
                    </a:cubicBezTo>
                    <a:cubicBezTo>
                      <a:pt x="227" y="0"/>
                      <a:pt x="257" y="14"/>
                      <a:pt x="282" y="3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41">
                <a:extLst>
                  <a:ext uri="{FF2B5EF4-FFF2-40B4-BE49-F238E27FC236}">
                    <a16:creationId xmlns:a16="http://schemas.microsoft.com/office/drawing/2014/main" id="{1BB75A60-1308-4C61-9349-C13EEA4D9D59}"/>
                  </a:ext>
                </a:extLst>
              </p:cNvPr>
              <p:cNvSpPr>
                <a:spLocks/>
              </p:cNvSpPr>
              <p:nvPr/>
            </p:nvSpPr>
            <p:spPr bwMode="auto">
              <a:xfrm>
                <a:off x="3973" y="1779"/>
                <a:ext cx="9" cy="12"/>
              </a:xfrm>
              <a:custGeom>
                <a:avLst/>
                <a:gdLst>
                  <a:gd name="T0" fmla="*/ 4 w 4"/>
                  <a:gd name="T1" fmla="*/ 5 h 5"/>
                  <a:gd name="T2" fmla="*/ 1 w 4"/>
                  <a:gd name="T3" fmla="*/ 3 h 5"/>
                  <a:gd name="T4" fmla="*/ 0 w 4"/>
                  <a:gd name="T5" fmla="*/ 1 h 5"/>
                  <a:gd name="T6" fmla="*/ 3 w 4"/>
                  <a:gd name="T7" fmla="*/ 2 h 5"/>
                  <a:gd name="T8" fmla="*/ 4 w 4"/>
                  <a:gd name="T9" fmla="*/ 5 h 5"/>
                </a:gdLst>
                <a:ahLst/>
                <a:cxnLst>
                  <a:cxn ang="0">
                    <a:pos x="T0" y="T1"/>
                  </a:cxn>
                  <a:cxn ang="0">
                    <a:pos x="T2" y="T3"/>
                  </a:cxn>
                  <a:cxn ang="0">
                    <a:pos x="T4" y="T5"/>
                  </a:cxn>
                  <a:cxn ang="0">
                    <a:pos x="T6" y="T7"/>
                  </a:cxn>
                  <a:cxn ang="0">
                    <a:pos x="T8" y="T9"/>
                  </a:cxn>
                </a:cxnLst>
                <a:rect l="0" t="0" r="r" b="b"/>
                <a:pathLst>
                  <a:path w="4" h="5">
                    <a:moveTo>
                      <a:pt x="4" y="5"/>
                    </a:moveTo>
                    <a:cubicBezTo>
                      <a:pt x="4" y="5"/>
                      <a:pt x="2" y="4"/>
                      <a:pt x="1" y="3"/>
                    </a:cubicBezTo>
                    <a:cubicBezTo>
                      <a:pt x="0" y="2"/>
                      <a:pt x="0" y="1"/>
                      <a:pt x="0" y="1"/>
                    </a:cubicBezTo>
                    <a:cubicBezTo>
                      <a:pt x="0" y="0"/>
                      <a:pt x="2" y="1"/>
                      <a:pt x="3" y="2"/>
                    </a:cubicBezTo>
                    <a:cubicBezTo>
                      <a:pt x="4" y="3"/>
                      <a:pt x="4" y="4"/>
                      <a:pt x="4"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42">
                <a:extLst>
                  <a:ext uri="{FF2B5EF4-FFF2-40B4-BE49-F238E27FC236}">
                    <a16:creationId xmlns:a16="http://schemas.microsoft.com/office/drawing/2014/main" id="{301D013C-8143-47D3-AE1E-9E873770AF92}"/>
                  </a:ext>
                </a:extLst>
              </p:cNvPr>
              <p:cNvSpPr>
                <a:spLocks/>
              </p:cNvSpPr>
              <p:nvPr/>
            </p:nvSpPr>
            <p:spPr bwMode="auto">
              <a:xfrm>
                <a:off x="3183" y="1071"/>
                <a:ext cx="795" cy="983"/>
              </a:xfrm>
              <a:custGeom>
                <a:avLst/>
                <a:gdLst>
                  <a:gd name="T0" fmla="*/ 0 w 335"/>
                  <a:gd name="T1" fmla="*/ 413 h 414"/>
                  <a:gd name="T2" fmla="*/ 2 w 335"/>
                  <a:gd name="T3" fmla="*/ 413 h 414"/>
                  <a:gd name="T4" fmla="*/ 7 w 335"/>
                  <a:gd name="T5" fmla="*/ 413 h 414"/>
                  <a:gd name="T6" fmla="*/ 25 w 335"/>
                  <a:gd name="T7" fmla="*/ 413 h 414"/>
                  <a:gd name="T8" fmla="*/ 54 w 335"/>
                  <a:gd name="T9" fmla="*/ 405 h 414"/>
                  <a:gd name="T10" fmla="*/ 87 w 335"/>
                  <a:gd name="T11" fmla="*/ 385 h 414"/>
                  <a:gd name="T12" fmla="*/ 115 w 335"/>
                  <a:gd name="T13" fmla="*/ 347 h 414"/>
                  <a:gd name="T14" fmla="*/ 124 w 335"/>
                  <a:gd name="T15" fmla="*/ 294 h 414"/>
                  <a:gd name="T16" fmla="*/ 109 w 335"/>
                  <a:gd name="T17" fmla="*/ 237 h 414"/>
                  <a:gd name="T18" fmla="*/ 101 w 335"/>
                  <a:gd name="T19" fmla="*/ 205 h 414"/>
                  <a:gd name="T20" fmla="*/ 102 w 335"/>
                  <a:gd name="T21" fmla="*/ 172 h 414"/>
                  <a:gd name="T22" fmla="*/ 118 w 335"/>
                  <a:gd name="T23" fmla="*/ 143 h 414"/>
                  <a:gd name="T24" fmla="*/ 131 w 335"/>
                  <a:gd name="T25" fmla="*/ 135 h 414"/>
                  <a:gd name="T26" fmla="*/ 147 w 335"/>
                  <a:gd name="T27" fmla="*/ 130 h 414"/>
                  <a:gd name="T28" fmla="*/ 176 w 335"/>
                  <a:gd name="T29" fmla="*/ 122 h 414"/>
                  <a:gd name="T30" fmla="*/ 189 w 335"/>
                  <a:gd name="T31" fmla="*/ 116 h 414"/>
                  <a:gd name="T32" fmla="*/ 200 w 335"/>
                  <a:gd name="T33" fmla="*/ 106 h 414"/>
                  <a:gd name="T34" fmla="*/ 211 w 335"/>
                  <a:gd name="T35" fmla="*/ 81 h 414"/>
                  <a:gd name="T36" fmla="*/ 219 w 335"/>
                  <a:gd name="T37" fmla="*/ 56 h 414"/>
                  <a:gd name="T38" fmla="*/ 246 w 335"/>
                  <a:gd name="T39" fmla="*/ 17 h 414"/>
                  <a:gd name="T40" fmla="*/ 282 w 335"/>
                  <a:gd name="T41" fmla="*/ 2 h 414"/>
                  <a:gd name="T42" fmla="*/ 311 w 335"/>
                  <a:gd name="T43" fmla="*/ 3 h 414"/>
                  <a:gd name="T44" fmla="*/ 329 w 335"/>
                  <a:gd name="T45" fmla="*/ 9 h 414"/>
                  <a:gd name="T46" fmla="*/ 335 w 335"/>
                  <a:gd name="T47" fmla="*/ 12 h 414"/>
                  <a:gd name="T48" fmla="*/ 329 w 335"/>
                  <a:gd name="T49" fmla="*/ 9 h 414"/>
                  <a:gd name="T50" fmla="*/ 311 w 335"/>
                  <a:gd name="T51" fmla="*/ 3 h 414"/>
                  <a:gd name="T52" fmla="*/ 282 w 335"/>
                  <a:gd name="T53" fmla="*/ 3 h 414"/>
                  <a:gd name="T54" fmla="*/ 247 w 335"/>
                  <a:gd name="T55" fmla="*/ 18 h 414"/>
                  <a:gd name="T56" fmla="*/ 220 w 335"/>
                  <a:gd name="T57" fmla="*/ 56 h 414"/>
                  <a:gd name="T58" fmla="*/ 213 w 335"/>
                  <a:gd name="T59" fmla="*/ 82 h 414"/>
                  <a:gd name="T60" fmla="*/ 201 w 335"/>
                  <a:gd name="T61" fmla="*/ 107 h 414"/>
                  <a:gd name="T62" fmla="*/ 191 w 335"/>
                  <a:gd name="T63" fmla="*/ 118 h 414"/>
                  <a:gd name="T64" fmla="*/ 177 w 335"/>
                  <a:gd name="T65" fmla="*/ 124 h 414"/>
                  <a:gd name="T66" fmla="*/ 147 w 335"/>
                  <a:gd name="T67" fmla="*/ 132 h 414"/>
                  <a:gd name="T68" fmla="*/ 132 w 335"/>
                  <a:gd name="T69" fmla="*/ 136 h 414"/>
                  <a:gd name="T70" fmla="*/ 119 w 335"/>
                  <a:gd name="T71" fmla="*/ 145 h 414"/>
                  <a:gd name="T72" fmla="*/ 104 w 335"/>
                  <a:gd name="T73" fmla="*/ 173 h 414"/>
                  <a:gd name="T74" fmla="*/ 103 w 335"/>
                  <a:gd name="T75" fmla="*/ 205 h 414"/>
                  <a:gd name="T76" fmla="*/ 111 w 335"/>
                  <a:gd name="T77" fmla="*/ 236 h 414"/>
                  <a:gd name="T78" fmla="*/ 126 w 335"/>
                  <a:gd name="T79" fmla="*/ 294 h 414"/>
                  <a:gd name="T80" fmla="*/ 116 w 335"/>
                  <a:gd name="T81" fmla="*/ 348 h 414"/>
                  <a:gd name="T82" fmla="*/ 88 w 335"/>
                  <a:gd name="T83" fmla="*/ 386 h 414"/>
                  <a:gd name="T84" fmla="*/ 54 w 335"/>
                  <a:gd name="T85" fmla="*/ 406 h 414"/>
                  <a:gd name="T86" fmla="*/ 26 w 335"/>
                  <a:gd name="T87" fmla="*/ 413 h 414"/>
                  <a:gd name="T88" fmla="*/ 7 w 335"/>
                  <a:gd name="T89" fmla="*/ 414 h 414"/>
                  <a:gd name="T90" fmla="*/ 2 w 335"/>
                  <a:gd name="T91" fmla="*/ 413 h 414"/>
                  <a:gd name="T92" fmla="*/ 0 w 335"/>
                  <a:gd name="T93" fmla="*/ 4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5" h="414">
                    <a:moveTo>
                      <a:pt x="0" y="413"/>
                    </a:moveTo>
                    <a:cubicBezTo>
                      <a:pt x="0" y="413"/>
                      <a:pt x="1" y="413"/>
                      <a:pt x="2" y="413"/>
                    </a:cubicBezTo>
                    <a:cubicBezTo>
                      <a:pt x="3" y="413"/>
                      <a:pt x="5" y="413"/>
                      <a:pt x="7" y="413"/>
                    </a:cubicBezTo>
                    <a:cubicBezTo>
                      <a:pt x="11" y="413"/>
                      <a:pt x="17" y="414"/>
                      <a:pt x="25" y="413"/>
                    </a:cubicBezTo>
                    <a:cubicBezTo>
                      <a:pt x="34" y="412"/>
                      <a:pt x="43" y="410"/>
                      <a:pt x="54" y="405"/>
                    </a:cubicBezTo>
                    <a:cubicBezTo>
                      <a:pt x="65" y="401"/>
                      <a:pt x="76" y="395"/>
                      <a:pt x="87" y="385"/>
                    </a:cubicBezTo>
                    <a:cubicBezTo>
                      <a:pt x="98" y="376"/>
                      <a:pt x="108" y="363"/>
                      <a:pt x="115" y="347"/>
                    </a:cubicBezTo>
                    <a:cubicBezTo>
                      <a:pt x="121" y="332"/>
                      <a:pt x="125" y="313"/>
                      <a:pt x="124" y="294"/>
                    </a:cubicBezTo>
                    <a:cubicBezTo>
                      <a:pt x="123" y="275"/>
                      <a:pt x="116" y="256"/>
                      <a:pt x="109" y="237"/>
                    </a:cubicBezTo>
                    <a:cubicBezTo>
                      <a:pt x="106" y="227"/>
                      <a:pt x="103" y="216"/>
                      <a:pt x="101" y="205"/>
                    </a:cubicBezTo>
                    <a:cubicBezTo>
                      <a:pt x="100" y="195"/>
                      <a:pt x="100" y="183"/>
                      <a:pt x="102" y="172"/>
                    </a:cubicBezTo>
                    <a:cubicBezTo>
                      <a:pt x="104" y="162"/>
                      <a:pt x="109" y="151"/>
                      <a:pt x="118" y="143"/>
                    </a:cubicBezTo>
                    <a:cubicBezTo>
                      <a:pt x="122" y="140"/>
                      <a:pt x="126" y="137"/>
                      <a:pt x="131" y="135"/>
                    </a:cubicBezTo>
                    <a:cubicBezTo>
                      <a:pt x="136" y="132"/>
                      <a:pt x="141" y="131"/>
                      <a:pt x="147" y="130"/>
                    </a:cubicBezTo>
                    <a:cubicBezTo>
                      <a:pt x="157" y="127"/>
                      <a:pt x="167" y="126"/>
                      <a:pt x="176" y="122"/>
                    </a:cubicBezTo>
                    <a:cubicBezTo>
                      <a:pt x="181" y="121"/>
                      <a:pt x="185" y="119"/>
                      <a:pt x="189" y="116"/>
                    </a:cubicBezTo>
                    <a:cubicBezTo>
                      <a:pt x="193" y="113"/>
                      <a:pt x="197" y="110"/>
                      <a:pt x="200" y="106"/>
                    </a:cubicBezTo>
                    <a:cubicBezTo>
                      <a:pt x="205" y="99"/>
                      <a:pt x="208" y="90"/>
                      <a:pt x="211" y="81"/>
                    </a:cubicBezTo>
                    <a:cubicBezTo>
                      <a:pt x="214" y="72"/>
                      <a:pt x="216" y="64"/>
                      <a:pt x="219" y="56"/>
                    </a:cubicBezTo>
                    <a:cubicBezTo>
                      <a:pt x="224" y="39"/>
                      <a:pt x="234" y="26"/>
                      <a:pt x="246" y="17"/>
                    </a:cubicBezTo>
                    <a:cubicBezTo>
                      <a:pt x="257" y="8"/>
                      <a:pt x="270" y="3"/>
                      <a:pt x="282" y="2"/>
                    </a:cubicBezTo>
                    <a:cubicBezTo>
                      <a:pt x="293" y="0"/>
                      <a:pt x="303" y="1"/>
                      <a:pt x="311" y="3"/>
                    </a:cubicBezTo>
                    <a:cubicBezTo>
                      <a:pt x="319" y="4"/>
                      <a:pt x="325" y="7"/>
                      <a:pt x="329" y="9"/>
                    </a:cubicBezTo>
                    <a:cubicBezTo>
                      <a:pt x="333" y="11"/>
                      <a:pt x="335" y="12"/>
                      <a:pt x="335" y="12"/>
                    </a:cubicBezTo>
                    <a:cubicBezTo>
                      <a:pt x="335" y="12"/>
                      <a:pt x="333" y="11"/>
                      <a:pt x="329" y="9"/>
                    </a:cubicBezTo>
                    <a:cubicBezTo>
                      <a:pt x="325" y="8"/>
                      <a:pt x="319" y="5"/>
                      <a:pt x="311" y="3"/>
                    </a:cubicBezTo>
                    <a:cubicBezTo>
                      <a:pt x="303" y="2"/>
                      <a:pt x="293" y="1"/>
                      <a:pt x="282" y="3"/>
                    </a:cubicBezTo>
                    <a:cubicBezTo>
                      <a:pt x="271" y="4"/>
                      <a:pt x="258" y="9"/>
                      <a:pt x="247" y="18"/>
                    </a:cubicBezTo>
                    <a:cubicBezTo>
                      <a:pt x="235" y="27"/>
                      <a:pt x="225" y="40"/>
                      <a:pt x="220" y="56"/>
                    </a:cubicBezTo>
                    <a:cubicBezTo>
                      <a:pt x="217" y="64"/>
                      <a:pt x="215" y="73"/>
                      <a:pt x="213" y="82"/>
                    </a:cubicBezTo>
                    <a:cubicBezTo>
                      <a:pt x="210" y="90"/>
                      <a:pt x="207" y="99"/>
                      <a:pt x="201" y="107"/>
                    </a:cubicBezTo>
                    <a:cubicBezTo>
                      <a:pt x="198" y="111"/>
                      <a:pt x="195" y="115"/>
                      <a:pt x="191" y="118"/>
                    </a:cubicBezTo>
                    <a:cubicBezTo>
                      <a:pt x="186" y="121"/>
                      <a:pt x="182" y="123"/>
                      <a:pt x="177" y="124"/>
                    </a:cubicBezTo>
                    <a:cubicBezTo>
                      <a:pt x="167" y="128"/>
                      <a:pt x="157" y="129"/>
                      <a:pt x="147" y="132"/>
                    </a:cubicBezTo>
                    <a:cubicBezTo>
                      <a:pt x="142" y="133"/>
                      <a:pt x="137" y="134"/>
                      <a:pt x="132" y="136"/>
                    </a:cubicBezTo>
                    <a:cubicBezTo>
                      <a:pt x="127" y="139"/>
                      <a:pt x="123" y="141"/>
                      <a:pt x="119" y="145"/>
                    </a:cubicBezTo>
                    <a:cubicBezTo>
                      <a:pt x="111" y="152"/>
                      <a:pt x="106" y="162"/>
                      <a:pt x="104" y="173"/>
                    </a:cubicBezTo>
                    <a:cubicBezTo>
                      <a:pt x="102" y="184"/>
                      <a:pt x="102" y="195"/>
                      <a:pt x="103" y="205"/>
                    </a:cubicBezTo>
                    <a:cubicBezTo>
                      <a:pt x="105" y="216"/>
                      <a:pt x="108" y="226"/>
                      <a:pt x="111" y="236"/>
                    </a:cubicBezTo>
                    <a:cubicBezTo>
                      <a:pt x="118" y="256"/>
                      <a:pt x="125" y="275"/>
                      <a:pt x="126" y="294"/>
                    </a:cubicBezTo>
                    <a:cubicBezTo>
                      <a:pt x="127" y="314"/>
                      <a:pt x="123" y="332"/>
                      <a:pt x="116" y="348"/>
                    </a:cubicBezTo>
                    <a:cubicBezTo>
                      <a:pt x="109" y="364"/>
                      <a:pt x="99" y="377"/>
                      <a:pt x="88" y="386"/>
                    </a:cubicBezTo>
                    <a:cubicBezTo>
                      <a:pt x="77" y="396"/>
                      <a:pt x="65" y="402"/>
                      <a:pt x="54" y="406"/>
                    </a:cubicBezTo>
                    <a:cubicBezTo>
                      <a:pt x="44" y="411"/>
                      <a:pt x="34" y="413"/>
                      <a:pt x="26" y="413"/>
                    </a:cubicBezTo>
                    <a:cubicBezTo>
                      <a:pt x="17" y="414"/>
                      <a:pt x="11" y="414"/>
                      <a:pt x="7" y="414"/>
                    </a:cubicBezTo>
                    <a:cubicBezTo>
                      <a:pt x="5" y="414"/>
                      <a:pt x="3" y="413"/>
                      <a:pt x="2" y="413"/>
                    </a:cubicBezTo>
                    <a:cubicBezTo>
                      <a:pt x="1" y="413"/>
                      <a:pt x="0" y="413"/>
                      <a:pt x="0" y="413"/>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3">
                <a:extLst>
                  <a:ext uri="{FF2B5EF4-FFF2-40B4-BE49-F238E27FC236}">
                    <a16:creationId xmlns:a16="http://schemas.microsoft.com/office/drawing/2014/main" id="{D9273AF1-068C-4BCC-86D4-E3EFC374F7BF}"/>
                  </a:ext>
                </a:extLst>
              </p:cNvPr>
              <p:cNvSpPr>
                <a:spLocks/>
              </p:cNvSpPr>
              <p:nvPr/>
            </p:nvSpPr>
            <p:spPr bwMode="auto">
              <a:xfrm>
                <a:off x="3645" y="879"/>
                <a:ext cx="349" cy="181"/>
              </a:xfrm>
              <a:custGeom>
                <a:avLst/>
                <a:gdLst>
                  <a:gd name="T0" fmla="*/ 0 w 147"/>
                  <a:gd name="T1" fmla="*/ 22 h 76"/>
                  <a:gd name="T2" fmla="*/ 2 w 147"/>
                  <a:gd name="T3" fmla="*/ 21 h 76"/>
                  <a:gd name="T4" fmla="*/ 6 w 147"/>
                  <a:gd name="T5" fmla="*/ 17 h 76"/>
                  <a:gd name="T6" fmla="*/ 24 w 147"/>
                  <a:gd name="T7" fmla="*/ 8 h 76"/>
                  <a:gd name="T8" fmla="*/ 53 w 147"/>
                  <a:gd name="T9" fmla="*/ 1 h 76"/>
                  <a:gd name="T10" fmla="*/ 90 w 147"/>
                  <a:gd name="T11" fmla="*/ 6 h 76"/>
                  <a:gd name="T12" fmla="*/ 121 w 147"/>
                  <a:gd name="T13" fmla="*/ 25 h 76"/>
                  <a:gd name="T14" fmla="*/ 139 w 147"/>
                  <a:gd name="T15" fmla="*/ 49 h 76"/>
                  <a:gd name="T16" fmla="*/ 146 w 147"/>
                  <a:gd name="T17" fmla="*/ 68 h 76"/>
                  <a:gd name="T18" fmla="*/ 147 w 147"/>
                  <a:gd name="T19" fmla="*/ 74 h 76"/>
                  <a:gd name="T20" fmla="*/ 147 w 147"/>
                  <a:gd name="T21" fmla="*/ 76 h 76"/>
                  <a:gd name="T22" fmla="*/ 138 w 147"/>
                  <a:gd name="T23" fmla="*/ 50 h 76"/>
                  <a:gd name="T24" fmla="*/ 119 w 147"/>
                  <a:gd name="T25" fmla="*/ 27 h 76"/>
                  <a:gd name="T26" fmla="*/ 89 w 147"/>
                  <a:gd name="T27" fmla="*/ 8 h 76"/>
                  <a:gd name="T28" fmla="*/ 53 w 147"/>
                  <a:gd name="T29" fmla="*/ 3 h 76"/>
                  <a:gd name="T30" fmla="*/ 24 w 147"/>
                  <a:gd name="T31" fmla="*/ 9 h 76"/>
                  <a:gd name="T32" fmla="*/ 0 w 147"/>
                  <a:gd name="T33" fmla="*/ 2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76">
                    <a:moveTo>
                      <a:pt x="0" y="22"/>
                    </a:moveTo>
                    <a:cubicBezTo>
                      <a:pt x="0" y="22"/>
                      <a:pt x="1" y="22"/>
                      <a:pt x="2" y="21"/>
                    </a:cubicBezTo>
                    <a:cubicBezTo>
                      <a:pt x="3" y="20"/>
                      <a:pt x="4" y="19"/>
                      <a:pt x="6" y="17"/>
                    </a:cubicBezTo>
                    <a:cubicBezTo>
                      <a:pt x="10" y="15"/>
                      <a:pt x="16" y="11"/>
                      <a:pt x="24" y="8"/>
                    </a:cubicBezTo>
                    <a:cubicBezTo>
                      <a:pt x="32" y="4"/>
                      <a:pt x="42" y="2"/>
                      <a:pt x="53" y="1"/>
                    </a:cubicBezTo>
                    <a:cubicBezTo>
                      <a:pt x="64" y="0"/>
                      <a:pt x="77" y="1"/>
                      <a:pt x="90" y="6"/>
                    </a:cubicBezTo>
                    <a:cubicBezTo>
                      <a:pt x="102" y="10"/>
                      <a:pt x="113" y="17"/>
                      <a:pt x="121" y="25"/>
                    </a:cubicBezTo>
                    <a:cubicBezTo>
                      <a:pt x="129" y="33"/>
                      <a:pt x="135" y="42"/>
                      <a:pt x="139" y="49"/>
                    </a:cubicBezTo>
                    <a:cubicBezTo>
                      <a:pt x="143" y="57"/>
                      <a:pt x="145" y="64"/>
                      <a:pt x="146" y="68"/>
                    </a:cubicBezTo>
                    <a:cubicBezTo>
                      <a:pt x="147" y="71"/>
                      <a:pt x="147" y="72"/>
                      <a:pt x="147" y="74"/>
                    </a:cubicBezTo>
                    <a:cubicBezTo>
                      <a:pt x="147" y="75"/>
                      <a:pt x="147" y="75"/>
                      <a:pt x="147" y="76"/>
                    </a:cubicBezTo>
                    <a:cubicBezTo>
                      <a:pt x="147" y="76"/>
                      <a:pt x="146" y="65"/>
                      <a:pt x="138" y="50"/>
                    </a:cubicBezTo>
                    <a:cubicBezTo>
                      <a:pt x="133" y="43"/>
                      <a:pt x="128" y="34"/>
                      <a:pt x="119" y="27"/>
                    </a:cubicBezTo>
                    <a:cubicBezTo>
                      <a:pt x="111" y="19"/>
                      <a:pt x="101" y="12"/>
                      <a:pt x="89" y="8"/>
                    </a:cubicBezTo>
                    <a:cubicBezTo>
                      <a:pt x="77" y="3"/>
                      <a:pt x="64" y="2"/>
                      <a:pt x="53" y="3"/>
                    </a:cubicBezTo>
                    <a:cubicBezTo>
                      <a:pt x="42" y="3"/>
                      <a:pt x="32" y="6"/>
                      <a:pt x="24" y="9"/>
                    </a:cubicBezTo>
                    <a:cubicBezTo>
                      <a:pt x="9" y="15"/>
                      <a:pt x="1" y="23"/>
                      <a:pt x="0" y="2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4">
                <a:extLst>
                  <a:ext uri="{FF2B5EF4-FFF2-40B4-BE49-F238E27FC236}">
                    <a16:creationId xmlns:a16="http://schemas.microsoft.com/office/drawing/2014/main" id="{97036AD7-BBB3-4CB2-A74D-7A28ED13FD74}"/>
                  </a:ext>
                </a:extLst>
              </p:cNvPr>
              <p:cNvSpPr>
                <a:spLocks/>
              </p:cNvSpPr>
              <p:nvPr/>
            </p:nvSpPr>
            <p:spPr bwMode="auto">
              <a:xfrm>
                <a:off x="4013" y="1064"/>
                <a:ext cx="480" cy="967"/>
              </a:xfrm>
              <a:custGeom>
                <a:avLst/>
                <a:gdLst>
                  <a:gd name="T0" fmla="*/ 134 w 202"/>
                  <a:gd name="T1" fmla="*/ 407 h 407"/>
                  <a:gd name="T2" fmla="*/ 135 w 202"/>
                  <a:gd name="T3" fmla="*/ 407 h 407"/>
                  <a:gd name="T4" fmla="*/ 139 w 202"/>
                  <a:gd name="T5" fmla="*/ 405 h 407"/>
                  <a:gd name="T6" fmla="*/ 152 w 202"/>
                  <a:gd name="T7" fmla="*/ 397 h 407"/>
                  <a:gd name="T8" fmla="*/ 188 w 202"/>
                  <a:gd name="T9" fmla="*/ 356 h 407"/>
                  <a:gd name="T10" fmla="*/ 195 w 202"/>
                  <a:gd name="T11" fmla="*/ 338 h 407"/>
                  <a:gd name="T12" fmla="*/ 199 w 202"/>
                  <a:gd name="T13" fmla="*/ 319 h 407"/>
                  <a:gd name="T14" fmla="*/ 193 w 202"/>
                  <a:gd name="T15" fmla="*/ 275 h 407"/>
                  <a:gd name="T16" fmla="*/ 167 w 202"/>
                  <a:gd name="T17" fmla="*/ 234 h 407"/>
                  <a:gd name="T18" fmla="*/ 148 w 202"/>
                  <a:gd name="T19" fmla="*/ 216 h 407"/>
                  <a:gd name="T20" fmla="*/ 131 w 202"/>
                  <a:gd name="T21" fmla="*/ 195 h 407"/>
                  <a:gd name="T22" fmla="*/ 119 w 202"/>
                  <a:gd name="T23" fmla="*/ 143 h 407"/>
                  <a:gd name="T24" fmla="*/ 118 w 202"/>
                  <a:gd name="T25" fmla="*/ 118 h 407"/>
                  <a:gd name="T26" fmla="*/ 115 w 202"/>
                  <a:gd name="T27" fmla="*/ 94 h 407"/>
                  <a:gd name="T28" fmla="*/ 107 w 202"/>
                  <a:gd name="T29" fmla="*/ 73 h 407"/>
                  <a:gd name="T30" fmla="*/ 94 w 202"/>
                  <a:gd name="T31" fmla="*/ 56 h 407"/>
                  <a:gd name="T32" fmla="*/ 59 w 202"/>
                  <a:gd name="T33" fmla="*/ 41 h 407"/>
                  <a:gd name="T34" fmla="*/ 28 w 202"/>
                  <a:gd name="T35" fmla="*/ 32 h 407"/>
                  <a:gd name="T36" fmla="*/ 8 w 202"/>
                  <a:gd name="T37" fmla="*/ 18 h 407"/>
                  <a:gd name="T38" fmla="*/ 1 w 202"/>
                  <a:gd name="T39" fmla="*/ 5 h 407"/>
                  <a:gd name="T40" fmla="*/ 0 w 202"/>
                  <a:gd name="T41" fmla="*/ 1 h 407"/>
                  <a:gd name="T42" fmla="*/ 0 w 202"/>
                  <a:gd name="T43" fmla="*/ 0 h 407"/>
                  <a:gd name="T44" fmla="*/ 1 w 202"/>
                  <a:gd name="T45" fmla="*/ 5 h 407"/>
                  <a:gd name="T46" fmla="*/ 9 w 202"/>
                  <a:gd name="T47" fmla="*/ 18 h 407"/>
                  <a:gd name="T48" fmla="*/ 29 w 202"/>
                  <a:gd name="T49" fmla="*/ 31 h 407"/>
                  <a:gd name="T50" fmla="*/ 59 w 202"/>
                  <a:gd name="T51" fmla="*/ 40 h 407"/>
                  <a:gd name="T52" fmla="*/ 95 w 202"/>
                  <a:gd name="T53" fmla="*/ 55 h 407"/>
                  <a:gd name="T54" fmla="*/ 109 w 202"/>
                  <a:gd name="T55" fmla="*/ 72 h 407"/>
                  <a:gd name="T56" fmla="*/ 117 w 202"/>
                  <a:gd name="T57" fmla="*/ 94 h 407"/>
                  <a:gd name="T58" fmla="*/ 120 w 202"/>
                  <a:gd name="T59" fmla="*/ 118 h 407"/>
                  <a:gd name="T60" fmla="*/ 122 w 202"/>
                  <a:gd name="T61" fmla="*/ 143 h 407"/>
                  <a:gd name="T62" fmla="*/ 133 w 202"/>
                  <a:gd name="T63" fmla="*/ 194 h 407"/>
                  <a:gd name="T64" fmla="*/ 169 w 202"/>
                  <a:gd name="T65" fmla="*/ 232 h 407"/>
                  <a:gd name="T66" fmla="*/ 195 w 202"/>
                  <a:gd name="T67" fmla="*/ 274 h 407"/>
                  <a:gd name="T68" fmla="*/ 200 w 202"/>
                  <a:gd name="T69" fmla="*/ 319 h 407"/>
                  <a:gd name="T70" fmla="*/ 197 w 202"/>
                  <a:gd name="T71" fmla="*/ 339 h 407"/>
                  <a:gd name="T72" fmla="*/ 190 w 202"/>
                  <a:gd name="T73" fmla="*/ 356 h 407"/>
                  <a:gd name="T74" fmla="*/ 152 w 202"/>
                  <a:gd name="T75" fmla="*/ 398 h 407"/>
                  <a:gd name="T76" fmla="*/ 139 w 202"/>
                  <a:gd name="T77" fmla="*/ 405 h 407"/>
                  <a:gd name="T78" fmla="*/ 135 w 202"/>
                  <a:gd name="T79" fmla="*/ 407 h 407"/>
                  <a:gd name="T80" fmla="*/ 134 w 202"/>
                  <a:gd name="T81"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407">
                    <a:moveTo>
                      <a:pt x="134" y="407"/>
                    </a:moveTo>
                    <a:cubicBezTo>
                      <a:pt x="134" y="407"/>
                      <a:pt x="134" y="407"/>
                      <a:pt x="135" y="407"/>
                    </a:cubicBezTo>
                    <a:cubicBezTo>
                      <a:pt x="136" y="406"/>
                      <a:pt x="137" y="406"/>
                      <a:pt x="139" y="405"/>
                    </a:cubicBezTo>
                    <a:cubicBezTo>
                      <a:pt x="142" y="403"/>
                      <a:pt x="146" y="401"/>
                      <a:pt x="152" y="397"/>
                    </a:cubicBezTo>
                    <a:cubicBezTo>
                      <a:pt x="163" y="390"/>
                      <a:pt x="178" y="377"/>
                      <a:pt x="188" y="356"/>
                    </a:cubicBezTo>
                    <a:cubicBezTo>
                      <a:pt x="191" y="350"/>
                      <a:pt x="193" y="344"/>
                      <a:pt x="195" y="338"/>
                    </a:cubicBezTo>
                    <a:cubicBezTo>
                      <a:pt x="197" y="332"/>
                      <a:pt x="198" y="325"/>
                      <a:pt x="199" y="319"/>
                    </a:cubicBezTo>
                    <a:cubicBezTo>
                      <a:pt x="200" y="305"/>
                      <a:pt x="198" y="290"/>
                      <a:pt x="193" y="275"/>
                    </a:cubicBezTo>
                    <a:cubicBezTo>
                      <a:pt x="188" y="260"/>
                      <a:pt x="180" y="246"/>
                      <a:pt x="167" y="234"/>
                    </a:cubicBezTo>
                    <a:cubicBezTo>
                      <a:pt x="161" y="228"/>
                      <a:pt x="155" y="222"/>
                      <a:pt x="148" y="216"/>
                    </a:cubicBezTo>
                    <a:cubicBezTo>
                      <a:pt x="142" y="210"/>
                      <a:pt x="136" y="203"/>
                      <a:pt x="131" y="195"/>
                    </a:cubicBezTo>
                    <a:cubicBezTo>
                      <a:pt x="122" y="179"/>
                      <a:pt x="120" y="160"/>
                      <a:pt x="119" y="143"/>
                    </a:cubicBezTo>
                    <a:cubicBezTo>
                      <a:pt x="119" y="135"/>
                      <a:pt x="119" y="126"/>
                      <a:pt x="118" y="118"/>
                    </a:cubicBezTo>
                    <a:cubicBezTo>
                      <a:pt x="118" y="110"/>
                      <a:pt x="117" y="102"/>
                      <a:pt x="115" y="94"/>
                    </a:cubicBezTo>
                    <a:cubicBezTo>
                      <a:pt x="113" y="86"/>
                      <a:pt x="111" y="79"/>
                      <a:pt x="107" y="73"/>
                    </a:cubicBezTo>
                    <a:cubicBezTo>
                      <a:pt x="104" y="66"/>
                      <a:pt x="99" y="61"/>
                      <a:pt x="94" y="56"/>
                    </a:cubicBezTo>
                    <a:cubicBezTo>
                      <a:pt x="84" y="47"/>
                      <a:pt x="70" y="44"/>
                      <a:pt x="59" y="41"/>
                    </a:cubicBezTo>
                    <a:cubicBezTo>
                      <a:pt x="47" y="38"/>
                      <a:pt x="37" y="36"/>
                      <a:pt x="28" y="32"/>
                    </a:cubicBezTo>
                    <a:cubicBezTo>
                      <a:pt x="19" y="28"/>
                      <a:pt x="13" y="23"/>
                      <a:pt x="8" y="18"/>
                    </a:cubicBezTo>
                    <a:cubicBezTo>
                      <a:pt x="4" y="13"/>
                      <a:pt x="1" y="8"/>
                      <a:pt x="1" y="5"/>
                    </a:cubicBezTo>
                    <a:cubicBezTo>
                      <a:pt x="0" y="3"/>
                      <a:pt x="0" y="2"/>
                      <a:pt x="0" y="1"/>
                    </a:cubicBezTo>
                    <a:cubicBezTo>
                      <a:pt x="0" y="0"/>
                      <a:pt x="0" y="0"/>
                      <a:pt x="0" y="0"/>
                    </a:cubicBezTo>
                    <a:cubicBezTo>
                      <a:pt x="0" y="0"/>
                      <a:pt x="0" y="1"/>
                      <a:pt x="1" y="5"/>
                    </a:cubicBezTo>
                    <a:cubicBezTo>
                      <a:pt x="2" y="8"/>
                      <a:pt x="4" y="13"/>
                      <a:pt x="9" y="18"/>
                    </a:cubicBezTo>
                    <a:cubicBezTo>
                      <a:pt x="13" y="22"/>
                      <a:pt x="20" y="27"/>
                      <a:pt x="29" y="31"/>
                    </a:cubicBezTo>
                    <a:cubicBezTo>
                      <a:pt x="37" y="35"/>
                      <a:pt x="48" y="37"/>
                      <a:pt x="59" y="40"/>
                    </a:cubicBezTo>
                    <a:cubicBezTo>
                      <a:pt x="71" y="42"/>
                      <a:pt x="84" y="45"/>
                      <a:pt x="95" y="55"/>
                    </a:cubicBezTo>
                    <a:cubicBezTo>
                      <a:pt x="101" y="59"/>
                      <a:pt x="105" y="65"/>
                      <a:pt x="109" y="72"/>
                    </a:cubicBezTo>
                    <a:cubicBezTo>
                      <a:pt x="112" y="79"/>
                      <a:pt x="115" y="86"/>
                      <a:pt x="117" y="94"/>
                    </a:cubicBezTo>
                    <a:cubicBezTo>
                      <a:pt x="119" y="101"/>
                      <a:pt x="120" y="109"/>
                      <a:pt x="120" y="118"/>
                    </a:cubicBezTo>
                    <a:cubicBezTo>
                      <a:pt x="121" y="126"/>
                      <a:pt x="121" y="134"/>
                      <a:pt x="122" y="143"/>
                    </a:cubicBezTo>
                    <a:cubicBezTo>
                      <a:pt x="122" y="160"/>
                      <a:pt x="124" y="178"/>
                      <a:pt x="133" y="194"/>
                    </a:cubicBezTo>
                    <a:cubicBezTo>
                      <a:pt x="142" y="210"/>
                      <a:pt x="157" y="220"/>
                      <a:pt x="169" y="232"/>
                    </a:cubicBezTo>
                    <a:cubicBezTo>
                      <a:pt x="181" y="244"/>
                      <a:pt x="190" y="259"/>
                      <a:pt x="195" y="274"/>
                    </a:cubicBezTo>
                    <a:cubicBezTo>
                      <a:pt x="200" y="289"/>
                      <a:pt x="202" y="305"/>
                      <a:pt x="200" y="319"/>
                    </a:cubicBezTo>
                    <a:cubicBezTo>
                      <a:pt x="200" y="326"/>
                      <a:pt x="198" y="332"/>
                      <a:pt x="197" y="339"/>
                    </a:cubicBezTo>
                    <a:cubicBezTo>
                      <a:pt x="195" y="345"/>
                      <a:pt x="192" y="351"/>
                      <a:pt x="190" y="356"/>
                    </a:cubicBezTo>
                    <a:cubicBezTo>
                      <a:pt x="179" y="378"/>
                      <a:pt x="163" y="391"/>
                      <a:pt x="152" y="398"/>
                    </a:cubicBezTo>
                    <a:cubicBezTo>
                      <a:pt x="147" y="402"/>
                      <a:pt x="142" y="404"/>
                      <a:pt x="139" y="405"/>
                    </a:cubicBezTo>
                    <a:cubicBezTo>
                      <a:pt x="137" y="406"/>
                      <a:pt x="136" y="407"/>
                      <a:pt x="135" y="407"/>
                    </a:cubicBezTo>
                    <a:cubicBezTo>
                      <a:pt x="134" y="407"/>
                      <a:pt x="134" y="407"/>
                      <a:pt x="134" y="407"/>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45">
                <a:extLst>
                  <a:ext uri="{FF2B5EF4-FFF2-40B4-BE49-F238E27FC236}">
                    <a16:creationId xmlns:a16="http://schemas.microsoft.com/office/drawing/2014/main" id="{5F05063F-7A99-4DDC-864F-7685F2D8AB00}"/>
                  </a:ext>
                </a:extLst>
              </p:cNvPr>
              <p:cNvSpPr>
                <a:spLocks/>
              </p:cNvSpPr>
              <p:nvPr/>
            </p:nvSpPr>
            <p:spPr bwMode="auto">
              <a:xfrm>
                <a:off x="4013" y="1067"/>
                <a:ext cx="575" cy="384"/>
              </a:xfrm>
              <a:custGeom>
                <a:avLst/>
                <a:gdLst>
                  <a:gd name="T0" fmla="*/ 242 w 242"/>
                  <a:gd name="T1" fmla="*/ 159 h 162"/>
                  <a:gd name="T2" fmla="*/ 242 w 242"/>
                  <a:gd name="T3" fmla="*/ 160 h 162"/>
                  <a:gd name="T4" fmla="*/ 239 w 242"/>
                  <a:gd name="T5" fmla="*/ 160 h 162"/>
                  <a:gd name="T6" fmla="*/ 230 w 242"/>
                  <a:gd name="T7" fmla="*/ 161 h 162"/>
                  <a:gd name="T8" fmla="*/ 200 w 242"/>
                  <a:gd name="T9" fmla="*/ 145 h 162"/>
                  <a:gd name="T10" fmla="*/ 188 w 242"/>
                  <a:gd name="T11" fmla="*/ 125 h 162"/>
                  <a:gd name="T12" fmla="*/ 180 w 242"/>
                  <a:gd name="T13" fmla="*/ 99 h 162"/>
                  <a:gd name="T14" fmla="*/ 170 w 242"/>
                  <a:gd name="T15" fmla="*/ 71 h 162"/>
                  <a:gd name="T16" fmla="*/ 150 w 242"/>
                  <a:gd name="T17" fmla="*/ 46 h 162"/>
                  <a:gd name="T18" fmla="*/ 122 w 242"/>
                  <a:gd name="T19" fmla="*/ 32 h 162"/>
                  <a:gd name="T20" fmla="*/ 92 w 242"/>
                  <a:gd name="T21" fmla="*/ 27 h 162"/>
                  <a:gd name="T22" fmla="*/ 42 w 242"/>
                  <a:gd name="T23" fmla="*/ 20 h 162"/>
                  <a:gd name="T24" fmla="*/ 10 w 242"/>
                  <a:gd name="T25" fmla="*/ 8 h 162"/>
                  <a:gd name="T26" fmla="*/ 0 w 242"/>
                  <a:gd name="T27" fmla="*/ 0 h 162"/>
                  <a:gd name="T28" fmla="*/ 10 w 242"/>
                  <a:gd name="T29" fmla="*/ 8 h 162"/>
                  <a:gd name="T30" fmla="*/ 42 w 242"/>
                  <a:gd name="T31" fmla="*/ 19 h 162"/>
                  <a:gd name="T32" fmla="*/ 92 w 242"/>
                  <a:gd name="T33" fmla="*/ 25 h 162"/>
                  <a:gd name="T34" fmla="*/ 122 w 242"/>
                  <a:gd name="T35" fmla="*/ 31 h 162"/>
                  <a:gd name="T36" fmla="*/ 152 w 242"/>
                  <a:gd name="T37" fmla="*/ 44 h 162"/>
                  <a:gd name="T38" fmla="*/ 172 w 242"/>
                  <a:gd name="T39" fmla="*/ 70 h 162"/>
                  <a:gd name="T40" fmla="*/ 181 w 242"/>
                  <a:gd name="T41" fmla="*/ 98 h 162"/>
                  <a:gd name="T42" fmla="*/ 189 w 242"/>
                  <a:gd name="T43" fmla="*/ 124 h 162"/>
                  <a:gd name="T44" fmla="*/ 201 w 242"/>
                  <a:gd name="T45" fmla="*/ 144 h 162"/>
                  <a:gd name="T46" fmla="*/ 230 w 242"/>
                  <a:gd name="T47" fmla="*/ 160 h 162"/>
                  <a:gd name="T48" fmla="*/ 242 w 242"/>
                  <a:gd name="T49" fmla="*/ 15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162">
                    <a:moveTo>
                      <a:pt x="242" y="159"/>
                    </a:moveTo>
                    <a:cubicBezTo>
                      <a:pt x="242" y="159"/>
                      <a:pt x="242" y="159"/>
                      <a:pt x="242" y="160"/>
                    </a:cubicBezTo>
                    <a:cubicBezTo>
                      <a:pt x="241" y="160"/>
                      <a:pt x="240" y="160"/>
                      <a:pt x="239" y="160"/>
                    </a:cubicBezTo>
                    <a:cubicBezTo>
                      <a:pt x="237" y="161"/>
                      <a:pt x="234" y="162"/>
                      <a:pt x="230" y="161"/>
                    </a:cubicBezTo>
                    <a:cubicBezTo>
                      <a:pt x="222" y="161"/>
                      <a:pt x="210" y="157"/>
                      <a:pt x="200" y="145"/>
                    </a:cubicBezTo>
                    <a:cubicBezTo>
                      <a:pt x="195" y="140"/>
                      <a:pt x="191" y="133"/>
                      <a:pt x="188" y="125"/>
                    </a:cubicBezTo>
                    <a:cubicBezTo>
                      <a:pt x="185" y="117"/>
                      <a:pt x="182" y="108"/>
                      <a:pt x="180" y="99"/>
                    </a:cubicBezTo>
                    <a:cubicBezTo>
                      <a:pt x="177" y="90"/>
                      <a:pt x="174" y="80"/>
                      <a:pt x="170" y="71"/>
                    </a:cubicBezTo>
                    <a:cubicBezTo>
                      <a:pt x="166" y="61"/>
                      <a:pt x="159" y="53"/>
                      <a:pt x="150" y="46"/>
                    </a:cubicBezTo>
                    <a:cubicBezTo>
                      <a:pt x="142" y="39"/>
                      <a:pt x="132" y="35"/>
                      <a:pt x="122" y="32"/>
                    </a:cubicBezTo>
                    <a:cubicBezTo>
                      <a:pt x="112" y="30"/>
                      <a:pt x="102" y="28"/>
                      <a:pt x="92" y="27"/>
                    </a:cubicBezTo>
                    <a:cubicBezTo>
                      <a:pt x="73" y="25"/>
                      <a:pt x="56" y="24"/>
                      <a:pt x="42" y="20"/>
                    </a:cubicBezTo>
                    <a:cubicBezTo>
                      <a:pt x="27" y="17"/>
                      <a:pt x="16" y="13"/>
                      <a:pt x="10" y="8"/>
                    </a:cubicBezTo>
                    <a:cubicBezTo>
                      <a:pt x="3" y="4"/>
                      <a:pt x="0" y="0"/>
                      <a:pt x="0" y="0"/>
                    </a:cubicBezTo>
                    <a:cubicBezTo>
                      <a:pt x="0" y="0"/>
                      <a:pt x="3" y="3"/>
                      <a:pt x="10" y="8"/>
                    </a:cubicBezTo>
                    <a:cubicBezTo>
                      <a:pt x="17" y="12"/>
                      <a:pt x="28" y="16"/>
                      <a:pt x="42" y="19"/>
                    </a:cubicBezTo>
                    <a:cubicBezTo>
                      <a:pt x="56" y="22"/>
                      <a:pt x="73" y="23"/>
                      <a:pt x="92" y="25"/>
                    </a:cubicBezTo>
                    <a:cubicBezTo>
                      <a:pt x="102" y="26"/>
                      <a:pt x="112" y="28"/>
                      <a:pt x="122" y="31"/>
                    </a:cubicBezTo>
                    <a:cubicBezTo>
                      <a:pt x="132" y="33"/>
                      <a:pt x="143" y="38"/>
                      <a:pt x="152" y="44"/>
                    </a:cubicBezTo>
                    <a:cubicBezTo>
                      <a:pt x="161" y="51"/>
                      <a:pt x="167" y="60"/>
                      <a:pt x="172" y="70"/>
                    </a:cubicBezTo>
                    <a:cubicBezTo>
                      <a:pt x="176" y="79"/>
                      <a:pt x="179" y="89"/>
                      <a:pt x="181" y="98"/>
                    </a:cubicBezTo>
                    <a:cubicBezTo>
                      <a:pt x="184" y="108"/>
                      <a:pt x="186" y="116"/>
                      <a:pt x="189" y="124"/>
                    </a:cubicBezTo>
                    <a:cubicBezTo>
                      <a:pt x="193" y="132"/>
                      <a:pt x="196" y="139"/>
                      <a:pt x="201" y="144"/>
                    </a:cubicBezTo>
                    <a:cubicBezTo>
                      <a:pt x="210" y="155"/>
                      <a:pt x="222" y="160"/>
                      <a:pt x="230" y="160"/>
                    </a:cubicBezTo>
                    <a:cubicBezTo>
                      <a:pt x="238" y="161"/>
                      <a:pt x="242" y="159"/>
                      <a:pt x="242" y="159"/>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46">
                <a:extLst>
                  <a:ext uri="{FF2B5EF4-FFF2-40B4-BE49-F238E27FC236}">
                    <a16:creationId xmlns:a16="http://schemas.microsoft.com/office/drawing/2014/main" id="{2661E63D-BB32-412B-A1C8-285A890C82C4}"/>
                  </a:ext>
                </a:extLst>
              </p:cNvPr>
              <p:cNvSpPr>
                <a:spLocks/>
              </p:cNvSpPr>
              <p:nvPr/>
            </p:nvSpPr>
            <p:spPr bwMode="auto">
              <a:xfrm>
                <a:off x="3847" y="3394"/>
                <a:ext cx="866" cy="287"/>
              </a:xfrm>
              <a:custGeom>
                <a:avLst/>
                <a:gdLst>
                  <a:gd name="T0" fmla="*/ 325 w 365"/>
                  <a:gd name="T1" fmla="*/ 0 h 121"/>
                  <a:gd name="T2" fmla="*/ 234 w 365"/>
                  <a:gd name="T3" fmla="*/ 33 h 121"/>
                  <a:gd name="T4" fmla="*/ 193 w 365"/>
                  <a:gd name="T5" fmla="*/ 19 h 121"/>
                  <a:gd name="T6" fmla="*/ 67 w 365"/>
                  <a:gd name="T7" fmla="*/ 57 h 121"/>
                  <a:gd name="T8" fmla="*/ 0 w 365"/>
                  <a:gd name="T9" fmla="*/ 121 h 121"/>
                  <a:gd name="T10" fmla="*/ 365 w 365"/>
                  <a:gd name="T11" fmla="*/ 120 h 121"/>
                  <a:gd name="T12" fmla="*/ 325 w 365"/>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365" h="121">
                    <a:moveTo>
                      <a:pt x="325" y="0"/>
                    </a:moveTo>
                    <a:cubicBezTo>
                      <a:pt x="234" y="33"/>
                      <a:pt x="234" y="33"/>
                      <a:pt x="234" y="33"/>
                    </a:cubicBezTo>
                    <a:cubicBezTo>
                      <a:pt x="234" y="33"/>
                      <a:pt x="200" y="20"/>
                      <a:pt x="193" y="19"/>
                    </a:cubicBezTo>
                    <a:cubicBezTo>
                      <a:pt x="184" y="18"/>
                      <a:pt x="116" y="40"/>
                      <a:pt x="67" y="57"/>
                    </a:cubicBezTo>
                    <a:cubicBezTo>
                      <a:pt x="35" y="68"/>
                      <a:pt x="10" y="89"/>
                      <a:pt x="0" y="121"/>
                    </a:cubicBezTo>
                    <a:cubicBezTo>
                      <a:pt x="365" y="120"/>
                      <a:pt x="365" y="120"/>
                      <a:pt x="365" y="120"/>
                    </a:cubicBezTo>
                    <a:lnTo>
                      <a:pt x="325" y="0"/>
                    </a:lnTo>
                    <a:close/>
                  </a:path>
                </a:pathLst>
              </a:custGeom>
              <a:solidFill>
                <a:srgbClr val="B788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47">
                <a:extLst>
                  <a:ext uri="{FF2B5EF4-FFF2-40B4-BE49-F238E27FC236}">
                    <a16:creationId xmlns:a16="http://schemas.microsoft.com/office/drawing/2014/main" id="{C4975FF4-71B3-4575-914D-ABB9DD9C0272}"/>
                  </a:ext>
                </a:extLst>
              </p:cNvPr>
              <p:cNvSpPr>
                <a:spLocks/>
              </p:cNvSpPr>
              <p:nvPr/>
            </p:nvSpPr>
            <p:spPr bwMode="auto">
              <a:xfrm>
                <a:off x="2748" y="3056"/>
                <a:ext cx="458" cy="744"/>
              </a:xfrm>
              <a:custGeom>
                <a:avLst/>
                <a:gdLst>
                  <a:gd name="T0" fmla="*/ 0 w 458"/>
                  <a:gd name="T1" fmla="*/ 48 h 744"/>
                  <a:gd name="T2" fmla="*/ 69 w 458"/>
                  <a:gd name="T3" fmla="*/ 0 h 744"/>
                  <a:gd name="T4" fmla="*/ 432 w 458"/>
                  <a:gd name="T5" fmla="*/ 637 h 744"/>
                  <a:gd name="T6" fmla="*/ 458 w 458"/>
                  <a:gd name="T7" fmla="*/ 744 h 744"/>
                  <a:gd name="T8" fmla="*/ 352 w 458"/>
                  <a:gd name="T9" fmla="*/ 689 h 744"/>
                  <a:gd name="T10" fmla="*/ 0 w 458"/>
                  <a:gd name="T11" fmla="*/ 48 h 744"/>
                </a:gdLst>
                <a:ahLst/>
                <a:cxnLst>
                  <a:cxn ang="0">
                    <a:pos x="T0" y="T1"/>
                  </a:cxn>
                  <a:cxn ang="0">
                    <a:pos x="T2" y="T3"/>
                  </a:cxn>
                  <a:cxn ang="0">
                    <a:pos x="T4" y="T5"/>
                  </a:cxn>
                  <a:cxn ang="0">
                    <a:pos x="T6" y="T7"/>
                  </a:cxn>
                  <a:cxn ang="0">
                    <a:pos x="T8" y="T9"/>
                  </a:cxn>
                  <a:cxn ang="0">
                    <a:pos x="T10" y="T11"/>
                  </a:cxn>
                </a:cxnLst>
                <a:rect l="0" t="0" r="r" b="b"/>
                <a:pathLst>
                  <a:path w="458" h="744">
                    <a:moveTo>
                      <a:pt x="0" y="48"/>
                    </a:moveTo>
                    <a:lnTo>
                      <a:pt x="69" y="0"/>
                    </a:lnTo>
                    <a:lnTo>
                      <a:pt x="432" y="637"/>
                    </a:lnTo>
                    <a:lnTo>
                      <a:pt x="458" y="744"/>
                    </a:lnTo>
                    <a:lnTo>
                      <a:pt x="352" y="689"/>
                    </a:lnTo>
                    <a:lnTo>
                      <a:pt x="0" y="48"/>
                    </a:ln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48">
                <a:extLst>
                  <a:ext uri="{FF2B5EF4-FFF2-40B4-BE49-F238E27FC236}">
                    <a16:creationId xmlns:a16="http://schemas.microsoft.com/office/drawing/2014/main" id="{A3A0D3E2-82B8-4925-A01C-7B0300F7C269}"/>
                  </a:ext>
                </a:extLst>
              </p:cNvPr>
              <p:cNvSpPr>
                <a:spLocks/>
              </p:cNvSpPr>
              <p:nvPr/>
            </p:nvSpPr>
            <p:spPr bwMode="auto">
              <a:xfrm>
                <a:off x="3171" y="3762"/>
                <a:ext cx="35" cy="38"/>
              </a:xfrm>
              <a:custGeom>
                <a:avLst/>
                <a:gdLst>
                  <a:gd name="T0" fmla="*/ 0 w 35"/>
                  <a:gd name="T1" fmla="*/ 21 h 38"/>
                  <a:gd name="T2" fmla="*/ 26 w 35"/>
                  <a:gd name="T3" fmla="*/ 0 h 38"/>
                  <a:gd name="T4" fmla="*/ 35 w 35"/>
                  <a:gd name="T5" fmla="*/ 38 h 38"/>
                  <a:gd name="T6" fmla="*/ 0 w 35"/>
                  <a:gd name="T7" fmla="*/ 21 h 38"/>
                </a:gdLst>
                <a:ahLst/>
                <a:cxnLst>
                  <a:cxn ang="0">
                    <a:pos x="T0" y="T1"/>
                  </a:cxn>
                  <a:cxn ang="0">
                    <a:pos x="T2" y="T3"/>
                  </a:cxn>
                  <a:cxn ang="0">
                    <a:pos x="T4" y="T5"/>
                  </a:cxn>
                  <a:cxn ang="0">
                    <a:pos x="T6" y="T7"/>
                  </a:cxn>
                </a:cxnLst>
                <a:rect l="0" t="0" r="r" b="b"/>
                <a:pathLst>
                  <a:path w="35" h="38">
                    <a:moveTo>
                      <a:pt x="0" y="21"/>
                    </a:moveTo>
                    <a:lnTo>
                      <a:pt x="26" y="0"/>
                    </a:lnTo>
                    <a:lnTo>
                      <a:pt x="35" y="38"/>
                    </a:lnTo>
                    <a:lnTo>
                      <a:pt x="0" y="2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49">
                <a:extLst>
                  <a:ext uri="{FF2B5EF4-FFF2-40B4-BE49-F238E27FC236}">
                    <a16:creationId xmlns:a16="http://schemas.microsoft.com/office/drawing/2014/main" id="{64ADD1B9-CE4B-4AF6-83FC-40C1D2842CCD}"/>
                  </a:ext>
                </a:extLst>
              </p:cNvPr>
              <p:cNvSpPr>
                <a:spLocks/>
              </p:cNvSpPr>
              <p:nvPr/>
            </p:nvSpPr>
            <p:spPr bwMode="auto">
              <a:xfrm>
                <a:off x="3097" y="3688"/>
                <a:ext cx="83" cy="57"/>
              </a:xfrm>
              <a:custGeom>
                <a:avLst/>
                <a:gdLst>
                  <a:gd name="T0" fmla="*/ 35 w 35"/>
                  <a:gd name="T1" fmla="*/ 2 h 24"/>
                  <a:gd name="T2" fmla="*/ 31 w 35"/>
                  <a:gd name="T3" fmla="*/ 1 h 24"/>
                  <a:gd name="T4" fmla="*/ 27 w 35"/>
                  <a:gd name="T5" fmla="*/ 3 h 24"/>
                  <a:gd name="T6" fmla="*/ 26 w 35"/>
                  <a:gd name="T7" fmla="*/ 8 h 24"/>
                  <a:gd name="T8" fmla="*/ 26 w 35"/>
                  <a:gd name="T9" fmla="*/ 9 h 24"/>
                  <a:gd name="T10" fmla="*/ 25 w 35"/>
                  <a:gd name="T11" fmla="*/ 9 h 24"/>
                  <a:gd name="T12" fmla="*/ 17 w 35"/>
                  <a:gd name="T13" fmla="*/ 10 h 24"/>
                  <a:gd name="T14" fmla="*/ 13 w 35"/>
                  <a:gd name="T15" fmla="*/ 16 h 24"/>
                  <a:gd name="T16" fmla="*/ 13 w 35"/>
                  <a:gd name="T17" fmla="*/ 17 h 24"/>
                  <a:gd name="T18" fmla="*/ 12 w 35"/>
                  <a:gd name="T19" fmla="*/ 17 h 24"/>
                  <a:gd name="T20" fmla="*/ 6 w 35"/>
                  <a:gd name="T21" fmla="*/ 18 h 24"/>
                  <a:gd name="T22" fmla="*/ 3 w 35"/>
                  <a:gd name="T23" fmla="*/ 21 h 24"/>
                  <a:gd name="T24" fmla="*/ 1 w 35"/>
                  <a:gd name="T25" fmla="*/ 24 h 24"/>
                  <a:gd name="T26" fmla="*/ 2 w 35"/>
                  <a:gd name="T27" fmla="*/ 20 h 24"/>
                  <a:gd name="T28" fmla="*/ 6 w 35"/>
                  <a:gd name="T29" fmla="*/ 16 h 24"/>
                  <a:gd name="T30" fmla="*/ 12 w 35"/>
                  <a:gd name="T31" fmla="*/ 15 h 24"/>
                  <a:gd name="T32" fmla="*/ 11 w 35"/>
                  <a:gd name="T33" fmla="*/ 16 h 24"/>
                  <a:gd name="T34" fmla="*/ 16 w 35"/>
                  <a:gd name="T35" fmla="*/ 8 h 24"/>
                  <a:gd name="T36" fmla="*/ 25 w 35"/>
                  <a:gd name="T37" fmla="*/ 7 h 24"/>
                  <a:gd name="T38" fmla="*/ 24 w 35"/>
                  <a:gd name="T39" fmla="*/ 8 h 24"/>
                  <a:gd name="T40" fmla="*/ 26 w 35"/>
                  <a:gd name="T41" fmla="*/ 2 h 24"/>
                  <a:gd name="T42" fmla="*/ 31 w 35"/>
                  <a:gd name="T43" fmla="*/ 0 h 24"/>
                  <a:gd name="T44" fmla="*/ 35 w 35"/>
                  <a:gd name="T4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4">
                    <a:moveTo>
                      <a:pt x="35" y="2"/>
                    </a:moveTo>
                    <a:cubicBezTo>
                      <a:pt x="35" y="2"/>
                      <a:pt x="34" y="1"/>
                      <a:pt x="31" y="1"/>
                    </a:cubicBezTo>
                    <a:cubicBezTo>
                      <a:pt x="30" y="1"/>
                      <a:pt x="28" y="2"/>
                      <a:pt x="27" y="3"/>
                    </a:cubicBezTo>
                    <a:cubicBezTo>
                      <a:pt x="27" y="4"/>
                      <a:pt x="26" y="6"/>
                      <a:pt x="26" y="8"/>
                    </a:cubicBezTo>
                    <a:cubicBezTo>
                      <a:pt x="26" y="9"/>
                      <a:pt x="26" y="9"/>
                      <a:pt x="26" y="9"/>
                    </a:cubicBezTo>
                    <a:cubicBezTo>
                      <a:pt x="25" y="9"/>
                      <a:pt x="25" y="9"/>
                      <a:pt x="25" y="9"/>
                    </a:cubicBezTo>
                    <a:cubicBezTo>
                      <a:pt x="22" y="8"/>
                      <a:pt x="19" y="8"/>
                      <a:pt x="17" y="10"/>
                    </a:cubicBezTo>
                    <a:cubicBezTo>
                      <a:pt x="15" y="11"/>
                      <a:pt x="14" y="14"/>
                      <a:pt x="13" y="16"/>
                    </a:cubicBezTo>
                    <a:cubicBezTo>
                      <a:pt x="13" y="17"/>
                      <a:pt x="13" y="17"/>
                      <a:pt x="13" y="17"/>
                    </a:cubicBezTo>
                    <a:cubicBezTo>
                      <a:pt x="12" y="17"/>
                      <a:pt x="12" y="17"/>
                      <a:pt x="12" y="17"/>
                    </a:cubicBezTo>
                    <a:cubicBezTo>
                      <a:pt x="10" y="17"/>
                      <a:pt x="8" y="17"/>
                      <a:pt x="6" y="18"/>
                    </a:cubicBezTo>
                    <a:cubicBezTo>
                      <a:pt x="5" y="18"/>
                      <a:pt x="4" y="20"/>
                      <a:pt x="3" y="21"/>
                    </a:cubicBezTo>
                    <a:cubicBezTo>
                      <a:pt x="1" y="23"/>
                      <a:pt x="1" y="24"/>
                      <a:pt x="1" y="24"/>
                    </a:cubicBezTo>
                    <a:cubicBezTo>
                      <a:pt x="1" y="24"/>
                      <a:pt x="0" y="23"/>
                      <a:pt x="2" y="20"/>
                    </a:cubicBezTo>
                    <a:cubicBezTo>
                      <a:pt x="3" y="19"/>
                      <a:pt x="4" y="17"/>
                      <a:pt x="6" y="16"/>
                    </a:cubicBezTo>
                    <a:cubicBezTo>
                      <a:pt x="7" y="15"/>
                      <a:pt x="10" y="15"/>
                      <a:pt x="12" y="15"/>
                    </a:cubicBezTo>
                    <a:cubicBezTo>
                      <a:pt x="11" y="16"/>
                      <a:pt x="11" y="16"/>
                      <a:pt x="11" y="16"/>
                    </a:cubicBezTo>
                    <a:cubicBezTo>
                      <a:pt x="12" y="13"/>
                      <a:pt x="13" y="10"/>
                      <a:pt x="16" y="8"/>
                    </a:cubicBezTo>
                    <a:cubicBezTo>
                      <a:pt x="19" y="6"/>
                      <a:pt x="23" y="6"/>
                      <a:pt x="25" y="7"/>
                    </a:cubicBezTo>
                    <a:cubicBezTo>
                      <a:pt x="24" y="8"/>
                      <a:pt x="24" y="8"/>
                      <a:pt x="24" y="8"/>
                    </a:cubicBezTo>
                    <a:cubicBezTo>
                      <a:pt x="24" y="6"/>
                      <a:pt x="25" y="3"/>
                      <a:pt x="26" y="2"/>
                    </a:cubicBezTo>
                    <a:cubicBezTo>
                      <a:pt x="28" y="0"/>
                      <a:pt x="30" y="0"/>
                      <a:pt x="31" y="0"/>
                    </a:cubicBezTo>
                    <a:cubicBezTo>
                      <a:pt x="34" y="0"/>
                      <a:pt x="35" y="2"/>
                      <a:pt x="35" y="2"/>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50">
                <a:extLst>
                  <a:ext uri="{FF2B5EF4-FFF2-40B4-BE49-F238E27FC236}">
                    <a16:creationId xmlns:a16="http://schemas.microsoft.com/office/drawing/2014/main" id="{75A8C717-F55C-4D5A-A7DB-BC938CBB3D99}"/>
                  </a:ext>
                </a:extLst>
              </p:cNvPr>
              <p:cNvSpPr>
                <a:spLocks/>
              </p:cNvSpPr>
              <p:nvPr/>
            </p:nvSpPr>
            <p:spPr bwMode="auto">
              <a:xfrm>
                <a:off x="2734" y="3030"/>
                <a:ext cx="83" cy="74"/>
              </a:xfrm>
              <a:custGeom>
                <a:avLst/>
                <a:gdLst>
                  <a:gd name="T0" fmla="*/ 6 w 35"/>
                  <a:gd name="T1" fmla="*/ 31 h 31"/>
                  <a:gd name="T2" fmla="*/ 12 w 35"/>
                  <a:gd name="T3" fmla="*/ 10 h 31"/>
                  <a:gd name="T4" fmla="*/ 35 w 35"/>
                  <a:gd name="T5" fmla="*/ 11 h 31"/>
                  <a:gd name="T6" fmla="*/ 6 w 35"/>
                  <a:gd name="T7" fmla="*/ 31 h 31"/>
                </a:gdLst>
                <a:ahLst/>
                <a:cxnLst>
                  <a:cxn ang="0">
                    <a:pos x="T0" y="T1"/>
                  </a:cxn>
                  <a:cxn ang="0">
                    <a:pos x="T2" y="T3"/>
                  </a:cxn>
                  <a:cxn ang="0">
                    <a:pos x="T4" y="T5"/>
                  </a:cxn>
                  <a:cxn ang="0">
                    <a:pos x="T6" y="T7"/>
                  </a:cxn>
                </a:cxnLst>
                <a:rect l="0" t="0" r="r" b="b"/>
                <a:pathLst>
                  <a:path w="35" h="31">
                    <a:moveTo>
                      <a:pt x="6" y="31"/>
                    </a:moveTo>
                    <a:cubicBezTo>
                      <a:pt x="6" y="31"/>
                      <a:pt x="0" y="19"/>
                      <a:pt x="12" y="10"/>
                    </a:cubicBezTo>
                    <a:cubicBezTo>
                      <a:pt x="25" y="0"/>
                      <a:pt x="35" y="11"/>
                      <a:pt x="35" y="11"/>
                    </a:cubicBezTo>
                    <a:lnTo>
                      <a:pt x="6" y="3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51">
                <a:extLst>
                  <a:ext uri="{FF2B5EF4-FFF2-40B4-BE49-F238E27FC236}">
                    <a16:creationId xmlns:a16="http://schemas.microsoft.com/office/drawing/2014/main" id="{F40941AE-A606-45EA-A485-05133CFC6D42}"/>
                  </a:ext>
                </a:extLst>
              </p:cNvPr>
              <p:cNvSpPr>
                <a:spLocks/>
              </p:cNvSpPr>
              <p:nvPr/>
            </p:nvSpPr>
            <p:spPr bwMode="auto">
              <a:xfrm>
                <a:off x="2763" y="3056"/>
                <a:ext cx="393" cy="670"/>
              </a:xfrm>
              <a:custGeom>
                <a:avLst/>
                <a:gdLst>
                  <a:gd name="T0" fmla="*/ 0 w 166"/>
                  <a:gd name="T1" fmla="*/ 8 h 282"/>
                  <a:gd name="T2" fmla="*/ 153 w 166"/>
                  <a:gd name="T3" fmla="*/ 282 h 282"/>
                  <a:gd name="T4" fmla="*/ 166 w 166"/>
                  <a:gd name="T5" fmla="*/ 274 h 282"/>
                  <a:gd name="T6" fmla="*/ 8 w 166"/>
                  <a:gd name="T7" fmla="*/ 0 h 282"/>
                  <a:gd name="T8" fmla="*/ 0 w 166"/>
                  <a:gd name="T9" fmla="*/ 8 h 282"/>
                </a:gdLst>
                <a:ahLst/>
                <a:cxnLst>
                  <a:cxn ang="0">
                    <a:pos x="T0" y="T1"/>
                  </a:cxn>
                  <a:cxn ang="0">
                    <a:pos x="T2" y="T3"/>
                  </a:cxn>
                  <a:cxn ang="0">
                    <a:pos x="T4" y="T5"/>
                  </a:cxn>
                  <a:cxn ang="0">
                    <a:pos x="T6" y="T7"/>
                  </a:cxn>
                  <a:cxn ang="0">
                    <a:pos x="T8" y="T9"/>
                  </a:cxn>
                </a:cxnLst>
                <a:rect l="0" t="0" r="r" b="b"/>
                <a:pathLst>
                  <a:path w="166" h="282">
                    <a:moveTo>
                      <a:pt x="0" y="8"/>
                    </a:moveTo>
                    <a:cubicBezTo>
                      <a:pt x="153" y="282"/>
                      <a:pt x="153" y="282"/>
                      <a:pt x="153" y="282"/>
                    </a:cubicBezTo>
                    <a:cubicBezTo>
                      <a:pt x="153" y="282"/>
                      <a:pt x="153" y="270"/>
                      <a:pt x="166" y="274"/>
                    </a:cubicBezTo>
                    <a:cubicBezTo>
                      <a:pt x="8" y="0"/>
                      <a:pt x="8" y="0"/>
                      <a:pt x="8" y="0"/>
                    </a:cubicBezTo>
                    <a:lnTo>
                      <a:pt x="0" y="8"/>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52">
                <a:extLst>
                  <a:ext uri="{FF2B5EF4-FFF2-40B4-BE49-F238E27FC236}">
                    <a16:creationId xmlns:a16="http://schemas.microsoft.com/office/drawing/2014/main" id="{C767BB99-82EB-4325-AFF1-95533141A344}"/>
                  </a:ext>
                </a:extLst>
              </p:cNvPr>
              <p:cNvSpPr>
                <a:spLocks/>
              </p:cNvSpPr>
              <p:nvPr/>
            </p:nvSpPr>
            <p:spPr bwMode="auto">
              <a:xfrm>
                <a:off x="2983" y="3348"/>
                <a:ext cx="140" cy="138"/>
              </a:xfrm>
              <a:custGeom>
                <a:avLst/>
                <a:gdLst>
                  <a:gd name="T0" fmla="*/ 43 w 59"/>
                  <a:gd name="T1" fmla="*/ 7 h 58"/>
                  <a:gd name="T2" fmla="*/ 22 w 59"/>
                  <a:gd name="T3" fmla="*/ 0 h 58"/>
                  <a:gd name="T4" fmla="*/ 3 w 59"/>
                  <a:gd name="T5" fmla="*/ 10 h 58"/>
                  <a:gd name="T6" fmla="*/ 2 w 59"/>
                  <a:gd name="T7" fmla="*/ 25 h 58"/>
                  <a:gd name="T8" fmla="*/ 10 w 59"/>
                  <a:gd name="T9" fmla="*/ 38 h 58"/>
                  <a:gd name="T10" fmla="*/ 26 w 59"/>
                  <a:gd name="T11" fmla="*/ 53 h 58"/>
                  <a:gd name="T12" fmla="*/ 47 w 59"/>
                  <a:gd name="T13" fmla="*/ 55 h 58"/>
                  <a:gd name="T14" fmla="*/ 58 w 59"/>
                  <a:gd name="T15" fmla="*/ 32 h 58"/>
                  <a:gd name="T16" fmla="*/ 43 w 59"/>
                  <a:gd name="T17"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8">
                    <a:moveTo>
                      <a:pt x="43" y="7"/>
                    </a:moveTo>
                    <a:cubicBezTo>
                      <a:pt x="36" y="4"/>
                      <a:pt x="29" y="1"/>
                      <a:pt x="22" y="0"/>
                    </a:cubicBezTo>
                    <a:cubicBezTo>
                      <a:pt x="14" y="0"/>
                      <a:pt x="6" y="3"/>
                      <a:pt x="3" y="10"/>
                    </a:cubicBezTo>
                    <a:cubicBezTo>
                      <a:pt x="0" y="15"/>
                      <a:pt x="1" y="20"/>
                      <a:pt x="2" y="25"/>
                    </a:cubicBezTo>
                    <a:cubicBezTo>
                      <a:pt x="4" y="30"/>
                      <a:pt x="7" y="34"/>
                      <a:pt x="10" y="38"/>
                    </a:cubicBezTo>
                    <a:cubicBezTo>
                      <a:pt x="15" y="44"/>
                      <a:pt x="20" y="50"/>
                      <a:pt x="26" y="53"/>
                    </a:cubicBezTo>
                    <a:cubicBezTo>
                      <a:pt x="32" y="57"/>
                      <a:pt x="40" y="58"/>
                      <a:pt x="47" y="55"/>
                    </a:cubicBezTo>
                    <a:cubicBezTo>
                      <a:pt x="55" y="51"/>
                      <a:pt x="59" y="41"/>
                      <a:pt x="58" y="32"/>
                    </a:cubicBezTo>
                    <a:cubicBezTo>
                      <a:pt x="57" y="23"/>
                      <a:pt x="50" y="12"/>
                      <a:pt x="43" y="7"/>
                    </a:cubicBezTo>
                  </a:path>
                </a:pathLst>
              </a:custGeom>
              <a:solidFill>
                <a:srgbClr val="B788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53">
                <a:extLst>
                  <a:ext uri="{FF2B5EF4-FFF2-40B4-BE49-F238E27FC236}">
                    <a16:creationId xmlns:a16="http://schemas.microsoft.com/office/drawing/2014/main" id="{E3E00F1A-B877-4C8E-9804-387CC631A723}"/>
                  </a:ext>
                </a:extLst>
              </p:cNvPr>
              <p:cNvSpPr>
                <a:spLocks/>
              </p:cNvSpPr>
              <p:nvPr/>
            </p:nvSpPr>
            <p:spPr bwMode="auto">
              <a:xfrm>
                <a:off x="2649" y="3263"/>
                <a:ext cx="479" cy="427"/>
              </a:xfrm>
              <a:custGeom>
                <a:avLst/>
                <a:gdLst>
                  <a:gd name="T0" fmla="*/ 81 w 202"/>
                  <a:gd name="T1" fmla="*/ 7 h 180"/>
                  <a:gd name="T2" fmla="*/ 48 w 202"/>
                  <a:gd name="T3" fmla="*/ 22 h 180"/>
                  <a:gd name="T4" fmla="*/ 14 w 202"/>
                  <a:gd name="T5" fmla="*/ 73 h 180"/>
                  <a:gd name="T6" fmla="*/ 0 w 202"/>
                  <a:gd name="T7" fmla="*/ 114 h 180"/>
                  <a:gd name="T8" fmla="*/ 0 w 202"/>
                  <a:gd name="T9" fmla="*/ 126 h 180"/>
                  <a:gd name="T10" fmla="*/ 18 w 202"/>
                  <a:gd name="T11" fmla="*/ 161 h 180"/>
                  <a:gd name="T12" fmla="*/ 48 w 202"/>
                  <a:gd name="T13" fmla="*/ 178 h 180"/>
                  <a:gd name="T14" fmla="*/ 68 w 202"/>
                  <a:gd name="T15" fmla="*/ 180 h 180"/>
                  <a:gd name="T16" fmla="*/ 76 w 202"/>
                  <a:gd name="T17" fmla="*/ 165 h 180"/>
                  <a:gd name="T18" fmla="*/ 73 w 202"/>
                  <a:gd name="T19" fmla="*/ 161 h 180"/>
                  <a:gd name="T20" fmla="*/ 106 w 202"/>
                  <a:gd name="T21" fmla="*/ 173 h 180"/>
                  <a:gd name="T22" fmla="*/ 131 w 202"/>
                  <a:gd name="T23" fmla="*/ 160 h 180"/>
                  <a:gd name="T24" fmla="*/ 173 w 202"/>
                  <a:gd name="T25" fmla="*/ 151 h 180"/>
                  <a:gd name="T26" fmla="*/ 198 w 202"/>
                  <a:gd name="T27" fmla="*/ 143 h 180"/>
                  <a:gd name="T28" fmla="*/ 189 w 202"/>
                  <a:gd name="T29" fmla="*/ 109 h 180"/>
                  <a:gd name="T30" fmla="*/ 81 w 202"/>
                  <a:gd name="T31" fmla="*/ 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80">
                    <a:moveTo>
                      <a:pt x="81" y="7"/>
                    </a:moveTo>
                    <a:cubicBezTo>
                      <a:pt x="81" y="7"/>
                      <a:pt x="57" y="0"/>
                      <a:pt x="48" y="22"/>
                    </a:cubicBezTo>
                    <a:cubicBezTo>
                      <a:pt x="48" y="22"/>
                      <a:pt x="14" y="42"/>
                      <a:pt x="14" y="73"/>
                    </a:cubicBezTo>
                    <a:cubicBezTo>
                      <a:pt x="14" y="73"/>
                      <a:pt x="0" y="91"/>
                      <a:pt x="0" y="114"/>
                    </a:cubicBezTo>
                    <a:cubicBezTo>
                      <a:pt x="0" y="126"/>
                      <a:pt x="0" y="126"/>
                      <a:pt x="0" y="126"/>
                    </a:cubicBezTo>
                    <a:cubicBezTo>
                      <a:pt x="0" y="140"/>
                      <a:pt x="6" y="153"/>
                      <a:pt x="18" y="161"/>
                    </a:cubicBezTo>
                    <a:cubicBezTo>
                      <a:pt x="27" y="168"/>
                      <a:pt x="39" y="175"/>
                      <a:pt x="48" y="178"/>
                    </a:cubicBezTo>
                    <a:cubicBezTo>
                      <a:pt x="55" y="180"/>
                      <a:pt x="62" y="180"/>
                      <a:pt x="68" y="180"/>
                    </a:cubicBezTo>
                    <a:cubicBezTo>
                      <a:pt x="76" y="180"/>
                      <a:pt x="80" y="171"/>
                      <a:pt x="76" y="165"/>
                    </a:cubicBezTo>
                    <a:cubicBezTo>
                      <a:pt x="73" y="161"/>
                      <a:pt x="73" y="161"/>
                      <a:pt x="73" y="161"/>
                    </a:cubicBezTo>
                    <a:cubicBezTo>
                      <a:pt x="73" y="161"/>
                      <a:pt x="92" y="174"/>
                      <a:pt x="106" y="173"/>
                    </a:cubicBezTo>
                    <a:cubicBezTo>
                      <a:pt x="106" y="173"/>
                      <a:pt x="125" y="172"/>
                      <a:pt x="131" y="160"/>
                    </a:cubicBezTo>
                    <a:cubicBezTo>
                      <a:pt x="133" y="156"/>
                      <a:pt x="169" y="170"/>
                      <a:pt x="173" y="151"/>
                    </a:cubicBezTo>
                    <a:cubicBezTo>
                      <a:pt x="173" y="151"/>
                      <a:pt x="194" y="153"/>
                      <a:pt x="198" y="143"/>
                    </a:cubicBezTo>
                    <a:cubicBezTo>
                      <a:pt x="202" y="133"/>
                      <a:pt x="197" y="118"/>
                      <a:pt x="189" y="109"/>
                    </a:cubicBezTo>
                    <a:cubicBezTo>
                      <a:pt x="181" y="100"/>
                      <a:pt x="81" y="7"/>
                      <a:pt x="81" y="7"/>
                    </a:cubicBezTo>
                    <a:close/>
                  </a:path>
                </a:pathLst>
              </a:custGeom>
              <a:solidFill>
                <a:srgbClr val="B788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54">
                <a:extLst>
                  <a:ext uri="{FF2B5EF4-FFF2-40B4-BE49-F238E27FC236}">
                    <a16:creationId xmlns:a16="http://schemas.microsoft.com/office/drawing/2014/main" id="{AEA73A47-A057-4E8A-AF35-4B15F4B245CA}"/>
                  </a:ext>
                </a:extLst>
              </p:cNvPr>
              <p:cNvSpPr>
                <a:spLocks/>
              </p:cNvSpPr>
              <p:nvPr/>
            </p:nvSpPr>
            <p:spPr bwMode="auto">
              <a:xfrm>
                <a:off x="2817" y="3396"/>
                <a:ext cx="245" cy="223"/>
              </a:xfrm>
              <a:custGeom>
                <a:avLst/>
                <a:gdLst>
                  <a:gd name="T0" fmla="*/ 0 w 103"/>
                  <a:gd name="T1" fmla="*/ 0 h 94"/>
                  <a:gd name="T2" fmla="*/ 4 w 103"/>
                  <a:gd name="T3" fmla="*/ 4 h 94"/>
                  <a:gd name="T4" fmla="*/ 15 w 103"/>
                  <a:gd name="T5" fmla="*/ 14 h 94"/>
                  <a:gd name="T6" fmla="*/ 50 w 103"/>
                  <a:gd name="T7" fmla="*/ 48 h 94"/>
                  <a:gd name="T8" fmla="*/ 87 w 103"/>
                  <a:gd name="T9" fmla="*/ 80 h 94"/>
                  <a:gd name="T10" fmla="*/ 99 w 103"/>
                  <a:gd name="T11" fmla="*/ 90 h 94"/>
                  <a:gd name="T12" fmla="*/ 103 w 103"/>
                  <a:gd name="T13" fmla="*/ 94 h 94"/>
                  <a:gd name="T14" fmla="*/ 98 w 103"/>
                  <a:gd name="T15" fmla="*/ 90 h 94"/>
                  <a:gd name="T16" fmla="*/ 86 w 103"/>
                  <a:gd name="T17" fmla="*/ 81 h 94"/>
                  <a:gd name="T18" fmla="*/ 49 w 103"/>
                  <a:gd name="T19" fmla="*/ 50 h 94"/>
                  <a:gd name="T20" fmla="*/ 14 w 103"/>
                  <a:gd name="T21" fmla="*/ 15 h 94"/>
                  <a:gd name="T22" fmla="*/ 4 w 103"/>
                  <a:gd name="T23" fmla="*/ 4 h 94"/>
                  <a:gd name="T24" fmla="*/ 0 w 103"/>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94">
                    <a:moveTo>
                      <a:pt x="0" y="0"/>
                    </a:moveTo>
                    <a:cubicBezTo>
                      <a:pt x="0" y="0"/>
                      <a:pt x="2" y="1"/>
                      <a:pt x="4" y="4"/>
                    </a:cubicBezTo>
                    <a:cubicBezTo>
                      <a:pt x="7" y="6"/>
                      <a:pt x="10" y="10"/>
                      <a:pt x="15" y="14"/>
                    </a:cubicBezTo>
                    <a:cubicBezTo>
                      <a:pt x="24" y="23"/>
                      <a:pt x="36" y="35"/>
                      <a:pt x="50" y="48"/>
                    </a:cubicBezTo>
                    <a:cubicBezTo>
                      <a:pt x="64" y="61"/>
                      <a:pt x="78" y="72"/>
                      <a:pt x="87" y="80"/>
                    </a:cubicBezTo>
                    <a:cubicBezTo>
                      <a:pt x="92" y="84"/>
                      <a:pt x="96" y="87"/>
                      <a:pt x="99" y="90"/>
                    </a:cubicBezTo>
                    <a:cubicBezTo>
                      <a:pt x="101" y="92"/>
                      <a:pt x="103" y="93"/>
                      <a:pt x="103" y="94"/>
                    </a:cubicBezTo>
                    <a:cubicBezTo>
                      <a:pt x="102" y="94"/>
                      <a:pt x="101" y="93"/>
                      <a:pt x="98" y="90"/>
                    </a:cubicBezTo>
                    <a:cubicBezTo>
                      <a:pt x="95" y="88"/>
                      <a:pt x="91" y="85"/>
                      <a:pt x="86" y="81"/>
                    </a:cubicBezTo>
                    <a:cubicBezTo>
                      <a:pt x="76" y="74"/>
                      <a:pt x="63" y="63"/>
                      <a:pt x="49" y="50"/>
                    </a:cubicBezTo>
                    <a:cubicBezTo>
                      <a:pt x="35" y="37"/>
                      <a:pt x="22" y="24"/>
                      <a:pt x="14" y="15"/>
                    </a:cubicBezTo>
                    <a:cubicBezTo>
                      <a:pt x="9" y="11"/>
                      <a:pt x="6" y="7"/>
                      <a:pt x="4" y="4"/>
                    </a:cubicBezTo>
                    <a:cubicBezTo>
                      <a:pt x="1" y="2"/>
                      <a:pt x="0" y="0"/>
                      <a:pt x="0" y="0"/>
                    </a:cubicBezTo>
                    <a:close/>
                  </a:path>
                </a:pathLst>
              </a:custGeom>
              <a:solidFill>
                <a:srgbClr val="AA6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55">
                <a:extLst>
                  <a:ext uri="{FF2B5EF4-FFF2-40B4-BE49-F238E27FC236}">
                    <a16:creationId xmlns:a16="http://schemas.microsoft.com/office/drawing/2014/main" id="{212F45C7-8ECF-480C-845A-9B9C57027FFF}"/>
                  </a:ext>
                </a:extLst>
              </p:cNvPr>
              <p:cNvSpPr>
                <a:spLocks/>
              </p:cNvSpPr>
              <p:nvPr/>
            </p:nvSpPr>
            <p:spPr bwMode="auto">
              <a:xfrm>
                <a:off x="2774" y="3498"/>
                <a:ext cx="186" cy="145"/>
              </a:xfrm>
              <a:custGeom>
                <a:avLst/>
                <a:gdLst>
                  <a:gd name="T0" fmla="*/ 78 w 78"/>
                  <a:gd name="T1" fmla="*/ 60 h 61"/>
                  <a:gd name="T2" fmla="*/ 38 w 78"/>
                  <a:gd name="T3" fmla="*/ 31 h 61"/>
                  <a:gd name="T4" fmla="*/ 0 w 78"/>
                  <a:gd name="T5" fmla="*/ 1 h 61"/>
                  <a:gd name="T6" fmla="*/ 39 w 78"/>
                  <a:gd name="T7" fmla="*/ 30 h 61"/>
                  <a:gd name="T8" fmla="*/ 78 w 78"/>
                  <a:gd name="T9" fmla="*/ 60 h 61"/>
                </a:gdLst>
                <a:ahLst/>
                <a:cxnLst>
                  <a:cxn ang="0">
                    <a:pos x="T0" y="T1"/>
                  </a:cxn>
                  <a:cxn ang="0">
                    <a:pos x="T2" y="T3"/>
                  </a:cxn>
                  <a:cxn ang="0">
                    <a:pos x="T4" y="T5"/>
                  </a:cxn>
                  <a:cxn ang="0">
                    <a:pos x="T6" y="T7"/>
                  </a:cxn>
                  <a:cxn ang="0">
                    <a:pos x="T8" y="T9"/>
                  </a:cxn>
                </a:cxnLst>
                <a:rect l="0" t="0" r="r" b="b"/>
                <a:pathLst>
                  <a:path w="78" h="61">
                    <a:moveTo>
                      <a:pt x="78" y="60"/>
                    </a:moveTo>
                    <a:cubicBezTo>
                      <a:pt x="77" y="61"/>
                      <a:pt x="60" y="48"/>
                      <a:pt x="38" y="31"/>
                    </a:cubicBezTo>
                    <a:cubicBezTo>
                      <a:pt x="17" y="15"/>
                      <a:pt x="0" y="1"/>
                      <a:pt x="0" y="1"/>
                    </a:cubicBezTo>
                    <a:cubicBezTo>
                      <a:pt x="0" y="0"/>
                      <a:pt x="18" y="13"/>
                      <a:pt x="39" y="30"/>
                    </a:cubicBezTo>
                    <a:cubicBezTo>
                      <a:pt x="61" y="46"/>
                      <a:pt x="78" y="60"/>
                      <a:pt x="78" y="60"/>
                    </a:cubicBezTo>
                    <a:close/>
                  </a:path>
                </a:pathLst>
              </a:custGeom>
              <a:solidFill>
                <a:srgbClr val="AA6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56">
                <a:extLst>
                  <a:ext uri="{FF2B5EF4-FFF2-40B4-BE49-F238E27FC236}">
                    <a16:creationId xmlns:a16="http://schemas.microsoft.com/office/drawing/2014/main" id="{09F28C3C-8290-4052-AEA5-28B2BB823DEF}"/>
                  </a:ext>
                </a:extLst>
              </p:cNvPr>
              <p:cNvSpPr>
                <a:spLocks/>
              </p:cNvSpPr>
              <p:nvPr/>
            </p:nvSpPr>
            <p:spPr bwMode="auto">
              <a:xfrm>
                <a:off x="2720" y="3557"/>
                <a:ext cx="116" cy="95"/>
              </a:xfrm>
              <a:custGeom>
                <a:avLst/>
                <a:gdLst>
                  <a:gd name="T0" fmla="*/ 48 w 49"/>
                  <a:gd name="T1" fmla="*/ 40 h 40"/>
                  <a:gd name="T2" fmla="*/ 41 w 49"/>
                  <a:gd name="T3" fmla="*/ 35 h 40"/>
                  <a:gd name="T4" fmla="*/ 23 w 49"/>
                  <a:gd name="T5" fmla="*/ 22 h 40"/>
                  <a:gd name="T6" fmla="*/ 6 w 49"/>
                  <a:gd name="T7" fmla="*/ 7 h 40"/>
                  <a:gd name="T8" fmla="*/ 0 w 49"/>
                  <a:gd name="T9" fmla="*/ 0 h 40"/>
                  <a:gd name="T10" fmla="*/ 7 w 49"/>
                  <a:gd name="T11" fmla="*/ 6 h 40"/>
                  <a:gd name="T12" fmla="*/ 24 w 49"/>
                  <a:gd name="T13" fmla="*/ 20 h 40"/>
                  <a:gd name="T14" fmla="*/ 48 w 49"/>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0">
                    <a:moveTo>
                      <a:pt x="48" y="40"/>
                    </a:moveTo>
                    <a:cubicBezTo>
                      <a:pt x="48" y="40"/>
                      <a:pt x="45" y="38"/>
                      <a:pt x="41" y="35"/>
                    </a:cubicBezTo>
                    <a:cubicBezTo>
                      <a:pt x="36" y="32"/>
                      <a:pt x="30" y="27"/>
                      <a:pt x="23" y="22"/>
                    </a:cubicBezTo>
                    <a:cubicBezTo>
                      <a:pt x="16" y="17"/>
                      <a:pt x="10" y="11"/>
                      <a:pt x="6" y="7"/>
                    </a:cubicBezTo>
                    <a:cubicBezTo>
                      <a:pt x="2" y="3"/>
                      <a:pt x="0" y="1"/>
                      <a:pt x="0" y="0"/>
                    </a:cubicBezTo>
                    <a:cubicBezTo>
                      <a:pt x="0" y="0"/>
                      <a:pt x="3" y="3"/>
                      <a:pt x="7" y="6"/>
                    </a:cubicBezTo>
                    <a:cubicBezTo>
                      <a:pt x="11" y="10"/>
                      <a:pt x="17" y="15"/>
                      <a:pt x="24" y="20"/>
                    </a:cubicBezTo>
                    <a:cubicBezTo>
                      <a:pt x="38" y="31"/>
                      <a:pt x="49" y="39"/>
                      <a:pt x="48" y="40"/>
                    </a:cubicBezTo>
                    <a:close/>
                  </a:path>
                </a:pathLst>
              </a:custGeom>
              <a:solidFill>
                <a:srgbClr val="AA6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57">
                <a:extLst>
                  <a:ext uri="{FF2B5EF4-FFF2-40B4-BE49-F238E27FC236}">
                    <a16:creationId xmlns:a16="http://schemas.microsoft.com/office/drawing/2014/main" id="{4CEDA4D6-CC52-4DB5-86F0-58BA538CBB81}"/>
                  </a:ext>
                </a:extLst>
              </p:cNvPr>
              <p:cNvSpPr>
                <a:spLocks/>
              </p:cNvSpPr>
              <p:nvPr/>
            </p:nvSpPr>
            <p:spPr bwMode="auto">
              <a:xfrm>
                <a:off x="3757" y="2176"/>
                <a:ext cx="774" cy="536"/>
              </a:xfrm>
              <a:custGeom>
                <a:avLst/>
                <a:gdLst>
                  <a:gd name="T0" fmla="*/ 39 w 326"/>
                  <a:gd name="T1" fmla="*/ 55 h 226"/>
                  <a:gd name="T2" fmla="*/ 145 w 326"/>
                  <a:gd name="T3" fmla="*/ 107 h 226"/>
                  <a:gd name="T4" fmla="*/ 257 w 326"/>
                  <a:gd name="T5" fmla="*/ 55 h 226"/>
                  <a:gd name="T6" fmla="*/ 296 w 326"/>
                  <a:gd name="T7" fmla="*/ 3 h 226"/>
                  <a:gd name="T8" fmla="*/ 324 w 326"/>
                  <a:gd name="T9" fmla="*/ 71 h 226"/>
                  <a:gd name="T10" fmla="*/ 304 w 326"/>
                  <a:gd name="T11" fmla="*/ 134 h 226"/>
                  <a:gd name="T12" fmla="*/ 253 w 326"/>
                  <a:gd name="T13" fmla="*/ 179 h 226"/>
                  <a:gd name="T14" fmla="*/ 134 w 326"/>
                  <a:gd name="T15" fmla="*/ 224 h 226"/>
                  <a:gd name="T16" fmla="*/ 23 w 326"/>
                  <a:gd name="T17" fmla="*/ 172 h 226"/>
                  <a:gd name="T18" fmla="*/ 45 w 326"/>
                  <a:gd name="T19" fmla="*/ 58 h 226"/>
                  <a:gd name="T20" fmla="*/ 39 w 326"/>
                  <a:gd name="T21" fmla="*/ 5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226">
                    <a:moveTo>
                      <a:pt x="39" y="55"/>
                    </a:moveTo>
                    <a:cubicBezTo>
                      <a:pt x="59" y="91"/>
                      <a:pt x="104" y="109"/>
                      <a:pt x="145" y="107"/>
                    </a:cubicBezTo>
                    <a:cubicBezTo>
                      <a:pt x="187" y="104"/>
                      <a:pt x="227" y="84"/>
                      <a:pt x="257" y="55"/>
                    </a:cubicBezTo>
                    <a:cubicBezTo>
                      <a:pt x="275" y="38"/>
                      <a:pt x="280" y="0"/>
                      <a:pt x="296" y="3"/>
                    </a:cubicBezTo>
                    <a:cubicBezTo>
                      <a:pt x="311" y="7"/>
                      <a:pt x="322" y="56"/>
                      <a:pt x="324" y="71"/>
                    </a:cubicBezTo>
                    <a:cubicBezTo>
                      <a:pt x="326" y="93"/>
                      <a:pt x="317" y="116"/>
                      <a:pt x="304" y="134"/>
                    </a:cubicBezTo>
                    <a:cubicBezTo>
                      <a:pt x="290" y="152"/>
                      <a:pt x="272" y="167"/>
                      <a:pt x="253" y="179"/>
                    </a:cubicBezTo>
                    <a:cubicBezTo>
                      <a:pt x="217" y="203"/>
                      <a:pt x="177" y="222"/>
                      <a:pt x="134" y="224"/>
                    </a:cubicBezTo>
                    <a:cubicBezTo>
                      <a:pt x="91" y="226"/>
                      <a:pt x="45" y="208"/>
                      <a:pt x="23" y="172"/>
                    </a:cubicBezTo>
                    <a:cubicBezTo>
                      <a:pt x="0" y="135"/>
                      <a:pt x="8" y="80"/>
                      <a:pt x="45" y="58"/>
                    </a:cubicBezTo>
                    <a:cubicBezTo>
                      <a:pt x="39" y="55"/>
                      <a:pt x="39" y="55"/>
                      <a:pt x="39" y="55"/>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58">
                <a:extLst>
                  <a:ext uri="{FF2B5EF4-FFF2-40B4-BE49-F238E27FC236}">
                    <a16:creationId xmlns:a16="http://schemas.microsoft.com/office/drawing/2014/main" id="{E13A912D-85CF-4293-B22F-EC995AA1383E}"/>
                  </a:ext>
                </a:extLst>
              </p:cNvPr>
              <p:cNvSpPr>
                <a:spLocks/>
              </p:cNvSpPr>
              <p:nvPr/>
            </p:nvSpPr>
            <p:spPr bwMode="auto">
              <a:xfrm>
                <a:off x="3895" y="2430"/>
                <a:ext cx="308" cy="201"/>
              </a:xfrm>
              <a:custGeom>
                <a:avLst/>
                <a:gdLst>
                  <a:gd name="T0" fmla="*/ 90 w 130"/>
                  <a:gd name="T1" fmla="*/ 85 h 85"/>
                  <a:gd name="T2" fmla="*/ 92 w 130"/>
                  <a:gd name="T3" fmla="*/ 83 h 85"/>
                  <a:gd name="T4" fmla="*/ 100 w 130"/>
                  <a:gd name="T5" fmla="*/ 78 h 85"/>
                  <a:gd name="T6" fmla="*/ 128 w 130"/>
                  <a:gd name="T7" fmla="*/ 60 h 85"/>
                  <a:gd name="T8" fmla="*/ 128 w 130"/>
                  <a:gd name="T9" fmla="*/ 62 h 85"/>
                  <a:gd name="T10" fmla="*/ 86 w 130"/>
                  <a:gd name="T11" fmla="*/ 46 h 85"/>
                  <a:gd name="T12" fmla="*/ 85 w 130"/>
                  <a:gd name="T13" fmla="*/ 45 h 85"/>
                  <a:gd name="T14" fmla="*/ 85 w 130"/>
                  <a:gd name="T15" fmla="*/ 45 h 85"/>
                  <a:gd name="T16" fmla="*/ 74 w 130"/>
                  <a:gd name="T17" fmla="*/ 1 h 85"/>
                  <a:gd name="T18" fmla="*/ 75 w 130"/>
                  <a:gd name="T19" fmla="*/ 1 h 85"/>
                  <a:gd name="T20" fmla="*/ 76 w 130"/>
                  <a:gd name="T21" fmla="*/ 1 h 85"/>
                  <a:gd name="T22" fmla="*/ 76 w 130"/>
                  <a:gd name="T23" fmla="*/ 1 h 85"/>
                  <a:gd name="T24" fmla="*/ 76 w 130"/>
                  <a:gd name="T25" fmla="*/ 1 h 85"/>
                  <a:gd name="T26" fmla="*/ 76 w 130"/>
                  <a:gd name="T27" fmla="*/ 1 h 85"/>
                  <a:gd name="T28" fmla="*/ 76 w 130"/>
                  <a:gd name="T29" fmla="*/ 1 h 85"/>
                  <a:gd name="T30" fmla="*/ 76 w 130"/>
                  <a:gd name="T31" fmla="*/ 1 h 85"/>
                  <a:gd name="T32" fmla="*/ 76 w 130"/>
                  <a:gd name="T33" fmla="*/ 2 h 85"/>
                  <a:gd name="T34" fmla="*/ 75 w 130"/>
                  <a:gd name="T35" fmla="*/ 2 h 85"/>
                  <a:gd name="T36" fmla="*/ 74 w 130"/>
                  <a:gd name="T37" fmla="*/ 3 h 85"/>
                  <a:gd name="T38" fmla="*/ 72 w 130"/>
                  <a:gd name="T39" fmla="*/ 6 h 85"/>
                  <a:gd name="T40" fmla="*/ 69 w 130"/>
                  <a:gd name="T41" fmla="*/ 10 h 85"/>
                  <a:gd name="T42" fmla="*/ 61 w 130"/>
                  <a:gd name="T43" fmla="*/ 19 h 85"/>
                  <a:gd name="T44" fmla="*/ 48 w 130"/>
                  <a:gd name="T45" fmla="*/ 36 h 85"/>
                  <a:gd name="T46" fmla="*/ 47 w 130"/>
                  <a:gd name="T47" fmla="*/ 37 h 85"/>
                  <a:gd name="T48" fmla="*/ 47 w 130"/>
                  <a:gd name="T49" fmla="*/ 37 h 85"/>
                  <a:gd name="T50" fmla="*/ 1 w 130"/>
                  <a:gd name="T51" fmla="*/ 33 h 85"/>
                  <a:gd name="T52" fmla="*/ 2 w 130"/>
                  <a:gd name="T53" fmla="*/ 32 h 85"/>
                  <a:gd name="T54" fmla="*/ 20 w 130"/>
                  <a:gd name="T55" fmla="*/ 60 h 85"/>
                  <a:gd name="T56" fmla="*/ 25 w 130"/>
                  <a:gd name="T57" fmla="*/ 68 h 85"/>
                  <a:gd name="T58" fmla="*/ 26 w 130"/>
                  <a:gd name="T59" fmla="*/ 70 h 85"/>
                  <a:gd name="T60" fmla="*/ 24 w 130"/>
                  <a:gd name="T61" fmla="*/ 68 h 85"/>
                  <a:gd name="T62" fmla="*/ 19 w 130"/>
                  <a:gd name="T63" fmla="*/ 60 h 85"/>
                  <a:gd name="T64" fmla="*/ 1 w 130"/>
                  <a:gd name="T65" fmla="*/ 33 h 85"/>
                  <a:gd name="T66" fmla="*/ 0 w 130"/>
                  <a:gd name="T67" fmla="*/ 31 h 85"/>
                  <a:gd name="T68" fmla="*/ 2 w 130"/>
                  <a:gd name="T69" fmla="*/ 32 h 85"/>
                  <a:gd name="T70" fmla="*/ 47 w 130"/>
                  <a:gd name="T71" fmla="*/ 35 h 85"/>
                  <a:gd name="T72" fmla="*/ 46 w 130"/>
                  <a:gd name="T73" fmla="*/ 35 h 85"/>
                  <a:gd name="T74" fmla="*/ 60 w 130"/>
                  <a:gd name="T75" fmla="*/ 18 h 85"/>
                  <a:gd name="T76" fmla="*/ 67 w 130"/>
                  <a:gd name="T77" fmla="*/ 9 h 85"/>
                  <a:gd name="T78" fmla="*/ 71 w 130"/>
                  <a:gd name="T79" fmla="*/ 4 h 85"/>
                  <a:gd name="T80" fmla="*/ 73 w 130"/>
                  <a:gd name="T81" fmla="*/ 2 h 85"/>
                  <a:gd name="T82" fmla="*/ 74 w 130"/>
                  <a:gd name="T83" fmla="*/ 1 h 85"/>
                  <a:gd name="T84" fmla="*/ 74 w 130"/>
                  <a:gd name="T85" fmla="*/ 0 h 85"/>
                  <a:gd name="T86" fmla="*/ 74 w 130"/>
                  <a:gd name="T87" fmla="*/ 0 h 85"/>
                  <a:gd name="T88" fmla="*/ 74 w 130"/>
                  <a:gd name="T89" fmla="*/ 0 h 85"/>
                  <a:gd name="T90" fmla="*/ 75 w 130"/>
                  <a:gd name="T91" fmla="*/ 0 h 85"/>
                  <a:gd name="T92" fmla="*/ 75 w 130"/>
                  <a:gd name="T93" fmla="*/ 0 h 85"/>
                  <a:gd name="T94" fmla="*/ 75 w 130"/>
                  <a:gd name="T95" fmla="*/ 0 h 85"/>
                  <a:gd name="T96" fmla="*/ 75 w 130"/>
                  <a:gd name="T97" fmla="*/ 0 h 85"/>
                  <a:gd name="T98" fmla="*/ 76 w 130"/>
                  <a:gd name="T99" fmla="*/ 0 h 85"/>
                  <a:gd name="T100" fmla="*/ 76 w 130"/>
                  <a:gd name="T101" fmla="*/ 0 h 85"/>
                  <a:gd name="T102" fmla="*/ 87 w 130"/>
                  <a:gd name="T103" fmla="*/ 44 h 85"/>
                  <a:gd name="T104" fmla="*/ 86 w 130"/>
                  <a:gd name="T105" fmla="*/ 44 h 85"/>
                  <a:gd name="T106" fmla="*/ 129 w 130"/>
                  <a:gd name="T107" fmla="*/ 60 h 85"/>
                  <a:gd name="T108" fmla="*/ 130 w 130"/>
                  <a:gd name="T109" fmla="*/ 61 h 85"/>
                  <a:gd name="T110" fmla="*/ 129 w 130"/>
                  <a:gd name="T111" fmla="*/ 62 h 85"/>
                  <a:gd name="T112" fmla="*/ 100 w 130"/>
                  <a:gd name="T113" fmla="*/ 79 h 85"/>
                  <a:gd name="T114" fmla="*/ 93 w 130"/>
                  <a:gd name="T115" fmla="*/ 83 h 85"/>
                  <a:gd name="T116" fmla="*/ 90 w 130"/>
                  <a:gd name="T1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85">
                    <a:moveTo>
                      <a:pt x="90" y="85"/>
                    </a:moveTo>
                    <a:cubicBezTo>
                      <a:pt x="90" y="85"/>
                      <a:pt x="91" y="84"/>
                      <a:pt x="92" y="83"/>
                    </a:cubicBezTo>
                    <a:cubicBezTo>
                      <a:pt x="94" y="82"/>
                      <a:pt x="97" y="80"/>
                      <a:pt x="100" y="78"/>
                    </a:cubicBezTo>
                    <a:cubicBezTo>
                      <a:pt x="107" y="74"/>
                      <a:pt x="116" y="68"/>
                      <a:pt x="128" y="60"/>
                    </a:cubicBezTo>
                    <a:cubicBezTo>
                      <a:pt x="128" y="62"/>
                      <a:pt x="128" y="62"/>
                      <a:pt x="128" y="62"/>
                    </a:cubicBezTo>
                    <a:cubicBezTo>
                      <a:pt x="116" y="57"/>
                      <a:pt x="102" y="52"/>
                      <a:pt x="86" y="46"/>
                    </a:cubicBezTo>
                    <a:cubicBezTo>
                      <a:pt x="85" y="45"/>
                      <a:pt x="85" y="45"/>
                      <a:pt x="85" y="45"/>
                    </a:cubicBezTo>
                    <a:cubicBezTo>
                      <a:pt x="85" y="45"/>
                      <a:pt x="85" y="45"/>
                      <a:pt x="85" y="45"/>
                    </a:cubicBezTo>
                    <a:cubicBezTo>
                      <a:pt x="82" y="31"/>
                      <a:pt x="78" y="16"/>
                      <a:pt x="74" y="1"/>
                    </a:cubicBezTo>
                    <a:cubicBezTo>
                      <a:pt x="73" y="1"/>
                      <a:pt x="74" y="1"/>
                      <a:pt x="75" y="1"/>
                    </a:cubicBezTo>
                    <a:cubicBezTo>
                      <a:pt x="76" y="1"/>
                      <a:pt x="76" y="1"/>
                      <a:pt x="76" y="1"/>
                    </a:cubicBezTo>
                    <a:cubicBezTo>
                      <a:pt x="76" y="1"/>
                      <a:pt x="76" y="1"/>
                      <a:pt x="76" y="1"/>
                    </a:cubicBezTo>
                    <a:cubicBezTo>
                      <a:pt x="76" y="1"/>
                      <a:pt x="76" y="1"/>
                      <a:pt x="76" y="1"/>
                    </a:cubicBezTo>
                    <a:cubicBezTo>
                      <a:pt x="76" y="1"/>
                      <a:pt x="76" y="1"/>
                      <a:pt x="76" y="1"/>
                    </a:cubicBezTo>
                    <a:cubicBezTo>
                      <a:pt x="76" y="1"/>
                      <a:pt x="76" y="1"/>
                      <a:pt x="76" y="1"/>
                    </a:cubicBezTo>
                    <a:cubicBezTo>
                      <a:pt x="76" y="1"/>
                      <a:pt x="76" y="1"/>
                      <a:pt x="76" y="1"/>
                    </a:cubicBezTo>
                    <a:cubicBezTo>
                      <a:pt x="76" y="2"/>
                      <a:pt x="76" y="2"/>
                      <a:pt x="76" y="2"/>
                    </a:cubicBezTo>
                    <a:cubicBezTo>
                      <a:pt x="75" y="2"/>
                      <a:pt x="75" y="2"/>
                      <a:pt x="75" y="2"/>
                    </a:cubicBezTo>
                    <a:cubicBezTo>
                      <a:pt x="74" y="3"/>
                      <a:pt x="74" y="3"/>
                      <a:pt x="74" y="3"/>
                    </a:cubicBezTo>
                    <a:cubicBezTo>
                      <a:pt x="72" y="6"/>
                      <a:pt x="72" y="6"/>
                      <a:pt x="72" y="6"/>
                    </a:cubicBezTo>
                    <a:cubicBezTo>
                      <a:pt x="71" y="7"/>
                      <a:pt x="70" y="9"/>
                      <a:pt x="69" y="10"/>
                    </a:cubicBezTo>
                    <a:cubicBezTo>
                      <a:pt x="66" y="13"/>
                      <a:pt x="64" y="16"/>
                      <a:pt x="61" y="19"/>
                    </a:cubicBezTo>
                    <a:cubicBezTo>
                      <a:pt x="57" y="25"/>
                      <a:pt x="52" y="31"/>
                      <a:pt x="48" y="36"/>
                    </a:cubicBezTo>
                    <a:cubicBezTo>
                      <a:pt x="47" y="37"/>
                      <a:pt x="47" y="37"/>
                      <a:pt x="47" y="37"/>
                    </a:cubicBezTo>
                    <a:cubicBezTo>
                      <a:pt x="47" y="37"/>
                      <a:pt x="47" y="37"/>
                      <a:pt x="47" y="37"/>
                    </a:cubicBezTo>
                    <a:cubicBezTo>
                      <a:pt x="30" y="35"/>
                      <a:pt x="14" y="34"/>
                      <a:pt x="1" y="33"/>
                    </a:cubicBezTo>
                    <a:cubicBezTo>
                      <a:pt x="2" y="32"/>
                      <a:pt x="2" y="32"/>
                      <a:pt x="2" y="32"/>
                    </a:cubicBezTo>
                    <a:cubicBezTo>
                      <a:pt x="10" y="44"/>
                      <a:pt x="16" y="53"/>
                      <a:pt x="20" y="60"/>
                    </a:cubicBezTo>
                    <a:cubicBezTo>
                      <a:pt x="22" y="63"/>
                      <a:pt x="24" y="66"/>
                      <a:pt x="25" y="68"/>
                    </a:cubicBezTo>
                    <a:cubicBezTo>
                      <a:pt x="26" y="69"/>
                      <a:pt x="26" y="70"/>
                      <a:pt x="26" y="70"/>
                    </a:cubicBezTo>
                    <a:cubicBezTo>
                      <a:pt x="26" y="70"/>
                      <a:pt x="26" y="70"/>
                      <a:pt x="24" y="68"/>
                    </a:cubicBezTo>
                    <a:cubicBezTo>
                      <a:pt x="23" y="66"/>
                      <a:pt x="21" y="64"/>
                      <a:pt x="19" y="60"/>
                    </a:cubicBezTo>
                    <a:cubicBezTo>
                      <a:pt x="15" y="54"/>
                      <a:pt x="9" y="44"/>
                      <a:pt x="1" y="33"/>
                    </a:cubicBezTo>
                    <a:cubicBezTo>
                      <a:pt x="0" y="31"/>
                      <a:pt x="0" y="31"/>
                      <a:pt x="0" y="31"/>
                    </a:cubicBezTo>
                    <a:cubicBezTo>
                      <a:pt x="2" y="32"/>
                      <a:pt x="2" y="32"/>
                      <a:pt x="2" y="32"/>
                    </a:cubicBezTo>
                    <a:cubicBezTo>
                      <a:pt x="15" y="32"/>
                      <a:pt x="30" y="34"/>
                      <a:pt x="47" y="35"/>
                    </a:cubicBezTo>
                    <a:cubicBezTo>
                      <a:pt x="46" y="35"/>
                      <a:pt x="46" y="35"/>
                      <a:pt x="46" y="35"/>
                    </a:cubicBezTo>
                    <a:cubicBezTo>
                      <a:pt x="50" y="30"/>
                      <a:pt x="55" y="24"/>
                      <a:pt x="60" y="18"/>
                    </a:cubicBezTo>
                    <a:cubicBezTo>
                      <a:pt x="62" y="15"/>
                      <a:pt x="65" y="12"/>
                      <a:pt x="67" y="9"/>
                    </a:cubicBezTo>
                    <a:cubicBezTo>
                      <a:pt x="68" y="8"/>
                      <a:pt x="70" y="6"/>
                      <a:pt x="71" y="4"/>
                    </a:cubicBezTo>
                    <a:cubicBezTo>
                      <a:pt x="73" y="2"/>
                      <a:pt x="73" y="2"/>
                      <a:pt x="73" y="2"/>
                    </a:cubicBezTo>
                    <a:cubicBezTo>
                      <a:pt x="74" y="1"/>
                      <a:pt x="74" y="1"/>
                      <a:pt x="74" y="1"/>
                    </a:cubicBezTo>
                    <a:cubicBezTo>
                      <a:pt x="74" y="0"/>
                      <a:pt x="74" y="0"/>
                      <a:pt x="74" y="0"/>
                    </a:cubicBezTo>
                    <a:cubicBezTo>
                      <a:pt x="74" y="0"/>
                      <a:pt x="74" y="0"/>
                      <a:pt x="74" y="0"/>
                    </a:cubicBezTo>
                    <a:cubicBezTo>
                      <a:pt x="74" y="0"/>
                      <a:pt x="74" y="0"/>
                      <a:pt x="74" y="0"/>
                    </a:cubicBezTo>
                    <a:cubicBezTo>
                      <a:pt x="75" y="0"/>
                      <a:pt x="75" y="0"/>
                      <a:pt x="75" y="0"/>
                    </a:cubicBezTo>
                    <a:cubicBezTo>
                      <a:pt x="75" y="0"/>
                      <a:pt x="75" y="0"/>
                      <a:pt x="75" y="0"/>
                    </a:cubicBezTo>
                    <a:cubicBezTo>
                      <a:pt x="75" y="0"/>
                      <a:pt x="75" y="0"/>
                      <a:pt x="75" y="0"/>
                    </a:cubicBezTo>
                    <a:cubicBezTo>
                      <a:pt x="75" y="0"/>
                      <a:pt x="75" y="0"/>
                      <a:pt x="75" y="0"/>
                    </a:cubicBezTo>
                    <a:cubicBezTo>
                      <a:pt x="74" y="0"/>
                      <a:pt x="75" y="0"/>
                      <a:pt x="76" y="0"/>
                    </a:cubicBezTo>
                    <a:cubicBezTo>
                      <a:pt x="77" y="0"/>
                      <a:pt x="77" y="0"/>
                      <a:pt x="76" y="0"/>
                    </a:cubicBezTo>
                    <a:cubicBezTo>
                      <a:pt x="80" y="16"/>
                      <a:pt x="84" y="31"/>
                      <a:pt x="87" y="44"/>
                    </a:cubicBezTo>
                    <a:cubicBezTo>
                      <a:pt x="86" y="44"/>
                      <a:pt x="86" y="44"/>
                      <a:pt x="86" y="44"/>
                    </a:cubicBezTo>
                    <a:cubicBezTo>
                      <a:pt x="102" y="50"/>
                      <a:pt x="117" y="56"/>
                      <a:pt x="129" y="60"/>
                    </a:cubicBezTo>
                    <a:cubicBezTo>
                      <a:pt x="130" y="61"/>
                      <a:pt x="130" y="61"/>
                      <a:pt x="130" y="61"/>
                    </a:cubicBezTo>
                    <a:cubicBezTo>
                      <a:pt x="129" y="62"/>
                      <a:pt x="129" y="62"/>
                      <a:pt x="129" y="62"/>
                    </a:cubicBezTo>
                    <a:cubicBezTo>
                      <a:pt x="117" y="69"/>
                      <a:pt x="107" y="75"/>
                      <a:pt x="100" y="79"/>
                    </a:cubicBezTo>
                    <a:cubicBezTo>
                      <a:pt x="97" y="81"/>
                      <a:pt x="95" y="82"/>
                      <a:pt x="93" y="83"/>
                    </a:cubicBezTo>
                    <a:cubicBezTo>
                      <a:pt x="91" y="84"/>
                      <a:pt x="90" y="85"/>
                      <a:pt x="90" y="85"/>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59">
                <a:extLst>
                  <a:ext uri="{FF2B5EF4-FFF2-40B4-BE49-F238E27FC236}">
                    <a16:creationId xmlns:a16="http://schemas.microsoft.com/office/drawing/2014/main" id="{619633C0-0530-4DBD-8AB7-FD00E687A355}"/>
                  </a:ext>
                </a:extLst>
              </p:cNvPr>
              <p:cNvSpPr>
                <a:spLocks/>
              </p:cNvSpPr>
              <p:nvPr/>
            </p:nvSpPr>
            <p:spPr bwMode="auto">
              <a:xfrm>
                <a:off x="3738" y="2297"/>
                <a:ext cx="187" cy="382"/>
              </a:xfrm>
              <a:custGeom>
                <a:avLst/>
                <a:gdLst>
                  <a:gd name="T0" fmla="*/ 78 w 79"/>
                  <a:gd name="T1" fmla="*/ 161 h 161"/>
                  <a:gd name="T2" fmla="*/ 76 w 79"/>
                  <a:gd name="T3" fmla="*/ 153 h 161"/>
                  <a:gd name="T4" fmla="*/ 64 w 79"/>
                  <a:gd name="T5" fmla="*/ 135 h 161"/>
                  <a:gd name="T6" fmla="*/ 37 w 79"/>
                  <a:gd name="T7" fmla="*/ 118 h 161"/>
                  <a:gd name="T8" fmla="*/ 21 w 79"/>
                  <a:gd name="T9" fmla="*/ 107 h 161"/>
                  <a:gd name="T10" fmla="*/ 8 w 79"/>
                  <a:gd name="T11" fmla="*/ 91 h 161"/>
                  <a:gd name="T12" fmla="*/ 2 w 79"/>
                  <a:gd name="T13" fmla="*/ 51 h 161"/>
                  <a:gd name="T14" fmla="*/ 15 w 79"/>
                  <a:gd name="T15" fmla="*/ 21 h 161"/>
                  <a:gd name="T16" fmla="*/ 29 w 79"/>
                  <a:gd name="T17" fmla="*/ 5 h 161"/>
                  <a:gd name="T18" fmla="*/ 34 w 79"/>
                  <a:gd name="T19" fmla="*/ 1 h 161"/>
                  <a:gd name="T20" fmla="*/ 36 w 79"/>
                  <a:gd name="T21" fmla="*/ 1 h 161"/>
                  <a:gd name="T22" fmla="*/ 30 w 79"/>
                  <a:gd name="T23" fmla="*/ 5 h 161"/>
                  <a:gd name="T24" fmla="*/ 16 w 79"/>
                  <a:gd name="T25" fmla="*/ 22 h 161"/>
                  <a:gd name="T26" fmla="*/ 4 w 79"/>
                  <a:gd name="T27" fmla="*/ 52 h 161"/>
                  <a:gd name="T28" fmla="*/ 10 w 79"/>
                  <a:gd name="T29" fmla="*/ 90 h 161"/>
                  <a:gd name="T30" fmla="*/ 22 w 79"/>
                  <a:gd name="T31" fmla="*/ 106 h 161"/>
                  <a:gd name="T32" fmla="*/ 38 w 79"/>
                  <a:gd name="T33" fmla="*/ 116 h 161"/>
                  <a:gd name="T34" fmla="*/ 65 w 79"/>
                  <a:gd name="T35" fmla="*/ 134 h 161"/>
                  <a:gd name="T36" fmla="*/ 77 w 79"/>
                  <a:gd name="T37" fmla="*/ 152 h 161"/>
                  <a:gd name="T38" fmla="*/ 78 w 79"/>
                  <a:gd name="T39"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161">
                    <a:moveTo>
                      <a:pt x="78" y="161"/>
                    </a:moveTo>
                    <a:cubicBezTo>
                      <a:pt x="78" y="161"/>
                      <a:pt x="78" y="158"/>
                      <a:pt x="76" y="153"/>
                    </a:cubicBezTo>
                    <a:cubicBezTo>
                      <a:pt x="75" y="148"/>
                      <a:pt x="71" y="141"/>
                      <a:pt x="64" y="135"/>
                    </a:cubicBezTo>
                    <a:cubicBezTo>
                      <a:pt x="57" y="129"/>
                      <a:pt x="48" y="124"/>
                      <a:pt x="37" y="118"/>
                    </a:cubicBezTo>
                    <a:cubicBezTo>
                      <a:pt x="31" y="115"/>
                      <a:pt x="26" y="112"/>
                      <a:pt x="21" y="107"/>
                    </a:cubicBezTo>
                    <a:cubicBezTo>
                      <a:pt x="16" y="103"/>
                      <a:pt x="11" y="97"/>
                      <a:pt x="8" y="91"/>
                    </a:cubicBezTo>
                    <a:cubicBezTo>
                      <a:pt x="1" y="78"/>
                      <a:pt x="0" y="64"/>
                      <a:pt x="2" y="51"/>
                    </a:cubicBezTo>
                    <a:cubicBezTo>
                      <a:pt x="5" y="39"/>
                      <a:pt x="10" y="29"/>
                      <a:pt x="15" y="21"/>
                    </a:cubicBezTo>
                    <a:cubicBezTo>
                      <a:pt x="20" y="13"/>
                      <a:pt x="25" y="8"/>
                      <a:pt x="29" y="5"/>
                    </a:cubicBezTo>
                    <a:cubicBezTo>
                      <a:pt x="31" y="3"/>
                      <a:pt x="33" y="2"/>
                      <a:pt x="34" y="1"/>
                    </a:cubicBezTo>
                    <a:cubicBezTo>
                      <a:pt x="36" y="1"/>
                      <a:pt x="36" y="0"/>
                      <a:pt x="36" y="1"/>
                    </a:cubicBezTo>
                    <a:cubicBezTo>
                      <a:pt x="36" y="1"/>
                      <a:pt x="34" y="2"/>
                      <a:pt x="30" y="5"/>
                    </a:cubicBezTo>
                    <a:cubicBezTo>
                      <a:pt x="26" y="9"/>
                      <a:pt x="21" y="14"/>
                      <a:pt x="16" y="22"/>
                    </a:cubicBezTo>
                    <a:cubicBezTo>
                      <a:pt x="12" y="30"/>
                      <a:pt x="7" y="40"/>
                      <a:pt x="4" y="52"/>
                    </a:cubicBezTo>
                    <a:cubicBezTo>
                      <a:pt x="2" y="64"/>
                      <a:pt x="3" y="78"/>
                      <a:pt x="10" y="90"/>
                    </a:cubicBezTo>
                    <a:cubicBezTo>
                      <a:pt x="13" y="96"/>
                      <a:pt x="17" y="101"/>
                      <a:pt x="22" y="106"/>
                    </a:cubicBezTo>
                    <a:cubicBezTo>
                      <a:pt x="27" y="110"/>
                      <a:pt x="32" y="113"/>
                      <a:pt x="38" y="116"/>
                    </a:cubicBezTo>
                    <a:cubicBezTo>
                      <a:pt x="48" y="122"/>
                      <a:pt x="58" y="128"/>
                      <a:pt x="65" y="134"/>
                    </a:cubicBezTo>
                    <a:cubicBezTo>
                      <a:pt x="72" y="140"/>
                      <a:pt x="76" y="147"/>
                      <a:pt x="77" y="152"/>
                    </a:cubicBezTo>
                    <a:cubicBezTo>
                      <a:pt x="79" y="158"/>
                      <a:pt x="78" y="161"/>
                      <a:pt x="78" y="16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60">
                <a:extLst>
                  <a:ext uri="{FF2B5EF4-FFF2-40B4-BE49-F238E27FC236}">
                    <a16:creationId xmlns:a16="http://schemas.microsoft.com/office/drawing/2014/main" id="{E8355482-34E5-4596-ABE4-B18895AD27FD}"/>
                  </a:ext>
                </a:extLst>
              </p:cNvPr>
              <p:cNvSpPr>
                <a:spLocks/>
              </p:cNvSpPr>
              <p:nvPr/>
            </p:nvSpPr>
            <p:spPr bwMode="auto">
              <a:xfrm>
                <a:off x="4025" y="2114"/>
                <a:ext cx="539" cy="522"/>
              </a:xfrm>
              <a:custGeom>
                <a:avLst/>
                <a:gdLst>
                  <a:gd name="T0" fmla="*/ 168 w 227"/>
                  <a:gd name="T1" fmla="*/ 1 h 220"/>
                  <a:gd name="T2" fmla="*/ 169 w 227"/>
                  <a:gd name="T3" fmla="*/ 1 h 220"/>
                  <a:gd name="T4" fmla="*/ 172 w 227"/>
                  <a:gd name="T5" fmla="*/ 2 h 220"/>
                  <a:gd name="T6" fmla="*/ 183 w 227"/>
                  <a:gd name="T7" fmla="*/ 6 h 220"/>
                  <a:gd name="T8" fmla="*/ 198 w 227"/>
                  <a:gd name="T9" fmla="*/ 17 h 220"/>
                  <a:gd name="T10" fmla="*/ 212 w 227"/>
                  <a:gd name="T11" fmla="*/ 36 h 220"/>
                  <a:gd name="T12" fmla="*/ 223 w 227"/>
                  <a:gd name="T13" fmla="*/ 98 h 220"/>
                  <a:gd name="T14" fmla="*/ 210 w 227"/>
                  <a:gd name="T15" fmla="*/ 133 h 220"/>
                  <a:gd name="T16" fmla="*/ 185 w 227"/>
                  <a:gd name="T17" fmla="*/ 164 h 220"/>
                  <a:gd name="T18" fmla="*/ 153 w 227"/>
                  <a:gd name="T19" fmla="*/ 189 h 220"/>
                  <a:gd name="T20" fmla="*/ 120 w 227"/>
                  <a:gd name="T21" fmla="*/ 205 h 220"/>
                  <a:gd name="T22" fmla="*/ 58 w 227"/>
                  <a:gd name="T23" fmla="*/ 218 h 220"/>
                  <a:gd name="T24" fmla="*/ 16 w 227"/>
                  <a:gd name="T25" fmla="*/ 218 h 220"/>
                  <a:gd name="T26" fmla="*/ 4 w 227"/>
                  <a:gd name="T27" fmla="*/ 216 h 220"/>
                  <a:gd name="T28" fmla="*/ 1 w 227"/>
                  <a:gd name="T29" fmla="*/ 215 h 220"/>
                  <a:gd name="T30" fmla="*/ 0 w 227"/>
                  <a:gd name="T31" fmla="*/ 215 h 220"/>
                  <a:gd name="T32" fmla="*/ 1 w 227"/>
                  <a:gd name="T33" fmla="*/ 215 h 220"/>
                  <a:gd name="T34" fmla="*/ 4 w 227"/>
                  <a:gd name="T35" fmla="*/ 215 h 220"/>
                  <a:gd name="T36" fmla="*/ 16 w 227"/>
                  <a:gd name="T37" fmla="*/ 217 h 220"/>
                  <a:gd name="T38" fmla="*/ 58 w 227"/>
                  <a:gd name="T39" fmla="*/ 217 h 220"/>
                  <a:gd name="T40" fmla="*/ 119 w 227"/>
                  <a:gd name="T41" fmla="*/ 203 h 220"/>
                  <a:gd name="T42" fmla="*/ 184 w 227"/>
                  <a:gd name="T43" fmla="*/ 163 h 220"/>
                  <a:gd name="T44" fmla="*/ 208 w 227"/>
                  <a:gd name="T45" fmla="*/ 132 h 220"/>
                  <a:gd name="T46" fmla="*/ 221 w 227"/>
                  <a:gd name="T47" fmla="*/ 97 h 220"/>
                  <a:gd name="T48" fmla="*/ 211 w 227"/>
                  <a:gd name="T49" fmla="*/ 37 h 220"/>
                  <a:gd name="T50" fmla="*/ 197 w 227"/>
                  <a:gd name="T51" fmla="*/ 18 h 220"/>
                  <a:gd name="T52" fmla="*/ 182 w 227"/>
                  <a:gd name="T53" fmla="*/ 7 h 220"/>
                  <a:gd name="T54" fmla="*/ 172 w 227"/>
                  <a:gd name="T55" fmla="*/ 2 h 220"/>
                  <a:gd name="T56" fmla="*/ 169 w 227"/>
                  <a:gd name="T57" fmla="*/ 1 h 220"/>
                  <a:gd name="T58" fmla="*/ 168 w 227"/>
                  <a:gd name="T59" fmla="*/ 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20">
                    <a:moveTo>
                      <a:pt x="168" y="1"/>
                    </a:moveTo>
                    <a:cubicBezTo>
                      <a:pt x="168" y="0"/>
                      <a:pt x="169" y="1"/>
                      <a:pt x="169" y="1"/>
                    </a:cubicBezTo>
                    <a:cubicBezTo>
                      <a:pt x="170" y="1"/>
                      <a:pt x="171" y="1"/>
                      <a:pt x="172" y="2"/>
                    </a:cubicBezTo>
                    <a:cubicBezTo>
                      <a:pt x="175" y="2"/>
                      <a:pt x="178" y="4"/>
                      <a:pt x="183" y="6"/>
                    </a:cubicBezTo>
                    <a:cubicBezTo>
                      <a:pt x="187" y="9"/>
                      <a:pt x="192" y="12"/>
                      <a:pt x="198" y="17"/>
                    </a:cubicBezTo>
                    <a:cubicBezTo>
                      <a:pt x="203" y="22"/>
                      <a:pt x="208" y="28"/>
                      <a:pt x="212" y="36"/>
                    </a:cubicBezTo>
                    <a:cubicBezTo>
                      <a:pt x="221" y="52"/>
                      <a:pt x="227" y="74"/>
                      <a:pt x="223" y="98"/>
                    </a:cubicBezTo>
                    <a:cubicBezTo>
                      <a:pt x="221" y="109"/>
                      <a:pt x="217" y="121"/>
                      <a:pt x="210" y="133"/>
                    </a:cubicBezTo>
                    <a:cubicBezTo>
                      <a:pt x="204" y="144"/>
                      <a:pt x="195" y="155"/>
                      <a:pt x="185" y="164"/>
                    </a:cubicBezTo>
                    <a:cubicBezTo>
                      <a:pt x="175" y="174"/>
                      <a:pt x="165" y="182"/>
                      <a:pt x="153" y="189"/>
                    </a:cubicBezTo>
                    <a:cubicBezTo>
                      <a:pt x="142" y="195"/>
                      <a:pt x="131" y="201"/>
                      <a:pt x="120" y="205"/>
                    </a:cubicBezTo>
                    <a:cubicBezTo>
                      <a:pt x="97" y="213"/>
                      <a:pt x="76" y="217"/>
                      <a:pt x="58" y="218"/>
                    </a:cubicBezTo>
                    <a:cubicBezTo>
                      <a:pt x="40" y="220"/>
                      <a:pt x="26" y="219"/>
                      <a:pt x="16" y="218"/>
                    </a:cubicBezTo>
                    <a:cubicBezTo>
                      <a:pt x="11" y="217"/>
                      <a:pt x="7" y="216"/>
                      <a:pt x="4" y="216"/>
                    </a:cubicBezTo>
                    <a:cubicBezTo>
                      <a:pt x="3" y="215"/>
                      <a:pt x="2" y="215"/>
                      <a:pt x="1" y="215"/>
                    </a:cubicBezTo>
                    <a:cubicBezTo>
                      <a:pt x="1" y="215"/>
                      <a:pt x="0" y="215"/>
                      <a:pt x="0" y="215"/>
                    </a:cubicBezTo>
                    <a:cubicBezTo>
                      <a:pt x="0" y="215"/>
                      <a:pt x="1" y="215"/>
                      <a:pt x="1" y="215"/>
                    </a:cubicBezTo>
                    <a:cubicBezTo>
                      <a:pt x="2" y="215"/>
                      <a:pt x="3" y="215"/>
                      <a:pt x="4" y="215"/>
                    </a:cubicBezTo>
                    <a:cubicBezTo>
                      <a:pt x="7" y="216"/>
                      <a:pt x="11" y="216"/>
                      <a:pt x="16" y="217"/>
                    </a:cubicBezTo>
                    <a:cubicBezTo>
                      <a:pt x="26" y="218"/>
                      <a:pt x="40" y="219"/>
                      <a:pt x="58" y="217"/>
                    </a:cubicBezTo>
                    <a:cubicBezTo>
                      <a:pt x="76" y="215"/>
                      <a:pt x="97" y="212"/>
                      <a:pt x="119" y="203"/>
                    </a:cubicBezTo>
                    <a:cubicBezTo>
                      <a:pt x="141" y="194"/>
                      <a:pt x="164" y="182"/>
                      <a:pt x="184" y="163"/>
                    </a:cubicBezTo>
                    <a:cubicBezTo>
                      <a:pt x="194" y="153"/>
                      <a:pt x="202" y="143"/>
                      <a:pt x="208" y="132"/>
                    </a:cubicBezTo>
                    <a:cubicBezTo>
                      <a:pt x="215" y="121"/>
                      <a:pt x="219" y="109"/>
                      <a:pt x="221" y="97"/>
                    </a:cubicBezTo>
                    <a:cubicBezTo>
                      <a:pt x="225" y="74"/>
                      <a:pt x="220" y="52"/>
                      <a:pt x="211" y="37"/>
                    </a:cubicBezTo>
                    <a:cubicBezTo>
                      <a:pt x="207" y="29"/>
                      <a:pt x="202" y="23"/>
                      <a:pt x="197" y="18"/>
                    </a:cubicBezTo>
                    <a:cubicBezTo>
                      <a:pt x="192" y="13"/>
                      <a:pt x="187" y="9"/>
                      <a:pt x="182" y="7"/>
                    </a:cubicBezTo>
                    <a:cubicBezTo>
                      <a:pt x="178" y="4"/>
                      <a:pt x="174" y="3"/>
                      <a:pt x="172" y="2"/>
                    </a:cubicBezTo>
                    <a:cubicBezTo>
                      <a:pt x="171" y="2"/>
                      <a:pt x="170" y="1"/>
                      <a:pt x="169" y="1"/>
                    </a:cubicBezTo>
                    <a:cubicBezTo>
                      <a:pt x="169" y="1"/>
                      <a:pt x="168" y="1"/>
                      <a:pt x="168" y="1"/>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61">
                <a:extLst>
                  <a:ext uri="{FF2B5EF4-FFF2-40B4-BE49-F238E27FC236}">
                    <a16:creationId xmlns:a16="http://schemas.microsoft.com/office/drawing/2014/main" id="{CE716D97-3F44-43D1-8B96-1CCB719029E1}"/>
                  </a:ext>
                </a:extLst>
              </p:cNvPr>
              <p:cNvSpPr>
                <a:spLocks/>
              </p:cNvSpPr>
              <p:nvPr/>
            </p:nvSpPr>
            <p:spPr bwMode="auto">
              <a:xfrm>
                <a:off x="4118" y="2636"/>
                <a:ext cx="14" cy="50"/>
              </a:xfrm>
              <a:custGeom>
                <a:avLst/>
                <a:gdLst>
                  <a:gd name="T0" fmla="*/ 3 w 6"/>
                  <a:gd name="T1" fmla="*/ 21 h 21"/>
                  <a:gd name="T2" fmla="*/ 4 w 6"/>
                  <a:gd name="T3" fmla="*/ 10 h 21"/>
                  <a:gd name="T4" fmla="*/ 0 w 6"/>
                  <a:gd name="T5" fmla="*/ 0 h 21"/>
                  <a:gd name="T6" fmla="*/ 3 w 6"/>
                  <a:gd name="T7" fmla="*/ 2 h 21"/>
                  <a:gd name="T8" fmla="*/ 6 w 6"/>
                  <a:gd name="T9" fmla="*/ 10 h 21"/>
                  <a:gd name="T10" fmla="*/ 5 w 6"/>
                  <a:gd name="T11" fmla="*/ 18 h 21"/>
                  <a:gd name="T12" fmla="*/ 3 w 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3" y="21"/>
                    </a:moveTo>
                    <a:cubicBezTo>
                      <a:pt x="2" y="21"/>
                      <a:pt x="5" y="16"/>
                      <a:pt x="4" y="10"/>
                    </a:cubicBezTo>
                    <a:cubicBezTo>
                      <a:pt x="4" y="4"/>
                      <a:pt x="0" y="0"/>
                      <a:pt x="0" y="0"/>
                    </a:cubicBezTo>
                    <a:cubicBezTo>
                      <a:pt x="1" y="0"/>
                      <a:pt x="2" y="0"/>
                      <a:pt x="3" y="2"/>
                    </a:cubicBezTo>
                    <a:cubicBezTo>
                      <a:pt x="4" y="4"/>
                      <a:pt x="6" y="7"/>
                      <a:pt x="6" y="10"/>
                    </a:cubicBezTo>
                    <a:cubicBezTo>
                      <a:pt x="6" y="13"/>
                      <a:pt x="6" y="16"/>
                      <a:pt x="5" y="18"/>
                    </a:cubicBezTo>
                    <a:cubicBezTo>
                      <a:pt x="4" y="20"/>
                      <a:pt x="3" y="21"/>
                      <a:pt x="3" y="21"/>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62">
                <a:extLst>
                  <a:ext uri="{FF2B5EF4-FFF2-40B4-BE49-F238E27FC236}">
                    <a16:creationId xmlns:a16="http://schemas.microsoft.com/office/drawing/2014/main" id="{F78FDC67-7115-4F6A-A049-EA712DBB81B9}"/>
                  </a:ext>
                </a:extLst>
              </p:cNvPr>
              <p:cNvSpPr>
                <a:spLocks/>
              </p:cNvSpPr>
              <p:nvPr/>
            </p:nvSpPr>
            <p:spPr bwMode="auto">
              <a:xfrm>
                <a:off x="4407" y="2536"/>
                <a:ext cx="55" cy="81"/>
              </a:xfrm>
              <a:custGeom>
                <a:avLst/>
                <a:gdLst>
                  <a:gd name="T0" fmla="*/ 23 w 23"/>
                  <a:gd name="T1" fmla="*/ 34 h 34"/>
                  <a:gd name="T2" fmla="*/ 16 w 23"/>
                  <a:gd name="T3" fmla="*/ 33 h 34"/>
                  <a:gd name="T4" fmla="*/ 4 w 23"/>
                  <a:gd name="T5" fmla="*/ 22 h 34"/>
                  <a:gd name="T6" fmla="*/ 0 w 23"/>
                  <a:gd name="T7" fmla="*/ 7 h 34"/>
                  <a:gd name="T8" fmla="*/ 2 w 23"/>
                  <a:gd name="T9" fmla="*/ 0 h 34"/>
                  <a:gd name="T10" fmla="*/ 2 w 23"/>
                  <a:gd name="T11" fmla="*/ 7 h 34"/>
                  <a:gd name="T12" fmla="*/ 6 w 23"/>
                  <a:gd name="T13" fmla="*/ 21 h 34"/>
                  <a:gd name="T14" fmla="*/ 17 w 23"/>
                  <a:gd name="T15" fmla="*/ 31 h 34"/>
                  <a:gd name="T16" fmla="*/ 23 w 2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23" y="34"/>
                    </a:moveTo>
                    <a:cubicBezTo>
                      <a:pt x="23" y="34"/>
                      <a:pt x="20" y="34"/>
                      <a:pt x="16" y="33"/>
                    </a:cubicBezTo>
                    <a:cubicBezTo>
                      <a:pt x="12" y="31"/>
                      <a:pt x="7" y="28"/>
                      <a:pt x="4" y="22"/>
                    </a:cubicBezTo>
                    <a:cubicBezTo>
                      <a:pt x="0" y="17"/>
                      <a:pt x="0" y="11"/>
                      <a:pt x="0" y="7"/>
                    </a:cubicBezTo>
                    <a:cubicBezTo>
                      <a:pt x="1" y="3"/>
                      <a:pt x="2" y="0"/>
                      <a:pt x="2" y="0"/>
                    </a:cubicBezTo>
                    <a:cubicBezTo>
                      <a:pt x="3" y="0"/>
                      <a:pt x="2" y="3"/>
                      <a:pt x="2" y="7"/>
                    </a:cubicBezTo>
                    <a:cubicBezTo>
                      <a:pt x="2" y="11"/>
                      <a:pt x="2" y="16"/>
                      <a:pt x="6" y="21"/>
                    </a:cubicBezTo>
                    <a:cubicBezTo>
                      <a:pt x="9" y="26"/>
                      <a:pt x="13" y="30"/>
                      <a:pt x="17" y="31"/>
                    </a:cubicBezTo>
                    <a:cubicBezTo>
                      <a:pt x="20" y="33"/>
                      <a:pt x="23" y="33"/>
                      <a:pt x="23" y="34"/>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63">
                <a:extLst>
                  <a:ext uri="{FF2B5EF4-FFF2-40B4-BE49-F238E27FC236}">
                    <a16:creationId xmlns:a16="http://schemas.microsoft.com/office/drawing/2014/main" id="{59DE579D-25E9-49A1-AC97-E38AEDAAA382}"/>
                  </a:ext>
                </a:extLst>
              </p:cNvPr>
              <p:cNvSpPr>
                <a:spLocks/>
              </p:cNvSpPr>
              <p:nvPr/>
            </p:nvSpPr>
            <p:spPr bwMode="auto">
              <a:xfrm>
                <a:off x="3885" y="2228"/>
                <a:ext cx="539" cy="206"/>
              </a:xfrm>
              <a:custGeom>
                <a:avLst/>
                <a:gdLst>
                  <a:gd name="T0" fmla="*/ 227 w 227"/>
                  <a:gd name="T1" fmla="*/ 0 h 87"/>
                  <a:gd name="T2" fmla="*/ 226 w 227"/>
                  <a:gd name="T3" fmla="*/ 2 h 87"/>
                  <a:gd name="T4" fmla="*/ 222 w 227"/>
                  <a:gd name="T5" fmla="*/ 9 h 87"/>
                  <a:gd name="T6" fmla="*/ 205 w 227"/>
                  <a:gd name="T7" fmla="*/ 32 h 87"/>
                  <a:gd name="T8" fmla="*/ 174 w 227"/>
                  <a:gd name="T9" fmla="*/ 59 h 87"/>
                  <a:gd name="T10" fmla="*/ 127 w 227"/>
                  <a:gd name="T11" fmla="*/ 81 h 87"/>
                  <a:gd name="T12" fmla="*/ 77 w 227"/>
                  <a:gd name="T13" fmla="*/ 86 h 87"/>
                  <a:gd name="T14" fmla="*/ 35 w 227"/>
                  <a:gd name="T15" fmla="*/ 79 h 87"/>
                  <a:gd name="T16" fmla="*/ 9 w 227"/>
                  <a:gd name="T17" fmla="*/ 69 h 87"/>
                  <a:gd name="T18" fmla="*/ 3 w 227"/>
                  <a:gd name="T19" fmla="*/ 65 h 87"/>
                  <a:gd name="T20" fmla="*/ 0 w 227"/>
                  <a:gd name="T21" fmla="*/ 63 h 87"/>
                  <a:gd name="T22" fmla="*/ 3 w 227"/>
                  <a:gd name="T23" fmla="*/ 64 h 87"/>
                  <a:gd name="T24" fmla="*/ 10 w 227"/>
                  <a:gd name="T25" fmla="*/ 68 h 87"/>
                  <a:gd name="T26" fmla="*/ 36 w 227"/>
                  <a:gd name="T27" fmla="*/ 78 h 87"/>
                  <a:gd name="T28" fmla="*/ 77 w 227"/>
                  <a:gd name="T29" fmla="*/ 84 h 87"/>
                  <a:gd name="T30" fmla="*/ 127 w 227"/>
                  <a:gd name="T31" fmla="*/ 79 h 87"/>
                  <a:gd name="T32" fmla="*/ 173 w 227"/>
                  <a:gd name="T33" fmla="*/ 58 h 87"/>
                  <a:gd name="T34" fmla="*/ 204 w 227"/>
                  <a:gd name="T35" fmla="*/ 31 h 87"/>
                  <a:gd name="T36" fmla="*/ 222 w 227"/>
                  <a:gd name="T37" fmla="*/ 9 h 87"/>
                  <a:gd name="T38" fmla="*/ 226 w 227"/>
                  <a:gd name="T39" fmla="*/ 2 h 87"/>
                  <a:gd name="T40" fmla="*/ 227 w 227"/>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87">
                    <a:moveTo>
                      <a:pt x="227" y="0"/>
                    </a:moveTo>
                    <a:cubicBezTo>
                      <a:pt x="227" y="0"/>
                      <a:pt x="227" y="1"/>
                      <a:pt x="226" y="2"/>
                    </a:cubicBezTo>
                    <a:cubicBezTo>
                      <a:pt x="225" y="4"/>
                      <a:pt x="224" y="6"/>
                      <a:pt x="222" y="9"/>
                    </a:cubicBezTo>
                    <a:cubicBezTo>
                      <a:pt x="219" y="15"/>
                      <a:pt x="213" y="23"/>
                      <a:pt x="205" y="32"/>
                    </a:cubicBezTo>
                    <a:cubicBezTo>
                      <a:pt x="198" y="41"/>
                      <a:pt x="187" y="50"/>
                      <a:pt x="174" y="59"/>
                    </a:cubicBezTo>
                    <a:cubicBezTo>
                      <a:pt x="161" y="68"/>
                      <a:pt x="145" y="76"/>
                      <a:pt x="127" y="81"/>
                    </a:cubicBezTo>
                    <a:cubicBezTo>
                      <a:pt x="110" y="85"/>
                      <a:pt x="92" y="87"/>
                      <a:pt x="77" y="86"/>
                    </a:cubicBezTo>
                    <a:cubicBezTo>
                      <a:pt x="61" y="86"/>
                      <a:pt x="47" y="83"/>
                      <a:pt x="35" y="79"/>
                    </a:cubicBezTo>
                    <a:cubicBezTo>
                      <a:pt x="24" y="76"/>
                      <a:pt x="15" y="72"/>
                      <a:pt x="9" y="69"/>
                    </a:cubicBezTo>
                    <a:cubicBezTo>
                      <a:pt x="6" y="67"/>
                      <a:pt x="4" y="66"/>
                      <a:pt x="3" y="65"/>
                    </a:cubicBezTo>
                    <a:cubicBezTo>
                      <a:pt x="1" y="64"/>
                      <a:pt x="0" y="63"/>
                      <a:pt x="0" y="63"/>
                    </a:cubicBezTo>
                    <a:cubicBezTo>
                      <a:pt x="0" y="63"/>
                      <a:pt x="1" y="64"/>
                      <a:pt x="3" y="64"/>
                    </a:cubicBezTo>
                    <a:cubicBezTo>
                      <a:pt x="4" y="65"/>
                      <a:pt x="7" y="66"/>
                      <a:pt x="10" y="68"/>
                    </a:cubicBezTo>
                    <a:cubicBezTo>
                      <a:pt x="16" y="71"/>
                      <a:pt x="24" y="74"/>
                      <a:pt x="36" y="78"/>
                    </a:cubicBezTo>
                    <a:cubicBezTo>
                      <a:pt x="47" y="81"/>
                      <a:pt x="61" y="84"/>
                      <a:pt x="77" y="84"/>
                    </a:cubicBezTo>
                    <a:cubicBezTo>
                      <a:pt x="92" y="85"/>
                      <a:pt x="109" y="83"/>
                      <a:pt x="127" y="79"/>
                    </a:cubicBezTo>
                    <a:cubicBezTo>
                      <a:pt x="144" y="74"/>
                      <a:pt x="160" y="66"/>
                      <a:pt x="173" y="58"/>
                    </a:cubicBezTo>
                    <a:cubicBezTo>
                      <a:pt x="186" y="49"/>
                      <a:pt x="196" y="39"/>
                      <a:pt x="204" y="31"/>
                    </a:cubicBezTo>
                    <a:cubicBezTo>
                      <a:pt x="212" y="22"/>
                      <a:pt x="218" y="14"/>
                      <a:pt x="222" y="9"/>
                    </a:cubicBezTo>
                    <a:cubicBezTo>
                      <a:pt x="223" y="6"/>
                      <a:pt x="225" y="4"/>
                      <a:pt x="226" y="2"/>
                    </a:cubicBezTo>
                    <a:cubicBezTo>
                      <a:pt x="227" y="1"/>
                      <a:pt x="227" y="0"/>
                      <a:pt x="227"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64">
                <a:extLst>
                  <a:ext uri="{FF2B5EF4-FFF2-40B4-BE49-F238E27FC236}">
                    <a16:creationId xmlns:a16="http://schemas.microsoft.com/office/drawing/2014/main" id="{E9E07999-6E4C-48B1-9F98-452DC71D0242}"/>
                  </a:ext>
                </a:extLst>
              </p:cNvPr>
              <p:cNvSpPr>
                <a:spLocks noEditPoints="1"/>
              </p:cNvSpPr>
              <p:nvPr/>
            </p:nvSpPr>
            <p:spPr bwMode="auto">
              <a:xfrm>
                <a:off x="4172" y="2261"/>
                <a:ext cx="475" cy="437"/>
              </a:xfrm>
              <a:custGeom>
                <a:avLst/>
                <a:gdLst>
                  <a:gd name="T0" fmla="*/ 69 w 200"/>
                  <a:gd name="T1" fmla="*/ 149 h 184"/>
                  <a:gd name="T2" fmla="*/ 0 w 200"/>
                  <a:gd name="T3" fmla="*/ 181 h 184"/>
                  <a:gd name="T4" fmla="*/ 29 w 200"/>
                  <a:gd name="T5" fmla="*/ 184 h 184"/>
                  <a:gd name="T6" fmla="*/ 77 w 200"/>
                  <a:gd name="T7" fmla="*/ 177 h 184"/>
                  <a:gd name="T8" fmla="*/ 79 w 200"/>
                  <a:gd name="T9" fmla="*/ 158 h 184"/>
                  <a:gd name="T10" fmla="*/ 69 w 200"/>
                  <a:gd name="T11" fmla="*/ 149 h 184"/>
                  <a:gd name="T12" fmla="*/ 123 w 200"/>
                  <a:gd name="T13" fmla="*/ 106 h 184"/>
                  <a:gd name="T14" fmla="*/ 123 w 200"/>
                  <a:gd name="T15" fmla="*/ 106 h 184"/>
                  <a:gd name="T16" fmla="*/ 101 w 200"/>
                  <a:gd name="T17" fmla="*/ 127 h 184"/>
                  <a:gd name="T18" fmla="*/ 105 w 200"/>
                  <a:gd name="T19" fmla="*/ 137 h 184"/>
                  <a:gd name="T20" fmla="*/ 116 w 200"/>
                  <a:gd name="T21" fmla="*/ 147 h 184"/>
                  <a:gd name="T22" fmla="*/ 122 w 200"/>
                  <a:gd name="T23" fmla="*/ 150 h 184"/>
                  <a:gd name="T24" fmla="*/ 121 w 200"/>
                  <a:gd name="T25" fmla="*/ 150 h 184"/>
                  <a:gd name="T26" fmla="*/ 115 w 200"/>
                  <a:gd name="T27" fmla="*/ 149 h 184"/>
                  <a:gd name="T28" fmla="*/ 103 w 200"/>
                  <a:gd name="T29" fmla="*/ 138 h 184"/>
                  <a:gd name="T30" fmla="*/ 99 w 200"/>
                  <a:gd name="T31" fmla="*/ 128 h 184"/>
                  <a:gd name="T32" fmla="*/ 78 w 200"/>
                  <a:gd name="T33" fmla="*/ 143 h 184"/>
                  <a:gd name="T34" fmla="*/ 70 w 200"/>
                  <a:gd name="T35" fmla="*/ 149 h 184"/>
                  <a:gd name="T36" fmla="*/ 80 w 200"/>
                  <a:gd name="T37" fmla="*/ 157 h 184"/>
                  <a:gd name="T38" fmla="*/ 80 w 200"/>
                  <a:gd name="T39" fmla="*/ 158 h 184"/>
                  <a:gd name="T40" fmla="*/ 80 w 200"/>
                  <a:gd name="T41" fmla="*/ 158 h 184"/>
                  <a:gd name="T42" fmla="*/ 78 w 200"/>
                  <a:gd name="T43" fmla="*/ 176 h 184"/>
                  <a:gd name="T44" fmla="*/ 89 w 200"/>
                  <a:gd name="T45" fmla="*/ 173 h 184"/>
                  <a:gd name="T46" fmla="*/ 161 w 200"/>
                  <a:gd name="T47" fmla="*/ 121 h 184"/>
                  <a:gd name="T48" fmla="*/ 130 w 200"/>
                  <a:gd name="T49" fmla="*/ 118 h 184"/>
                  <a:gd name="T50" fmla="*/ 130 w 200"/>
                  <a:gd name="T51" fmla="*/ 118 h 184"/>
                  <a:gd name="T52" fmla="*/ 129 w 200"/>
                  <a:gd name="T53" fmla="*/ 118 h 184"/>
                  <a:gd name="T54" fmla="*/ 123 w 200"/>
                  <a:gd name="T55" fmla="*/ 106 h 184"/>
                  <a:gd name="T56" fmla="*/ 175 w 200"/>
                  <a:gd name="T57" fmla="*/ 0 h 184"/>
                  <a:gd name="T58" fmla="*/ 172 w 200"/>
                  <a:gd name="T59" fmla="*/ 1 h 184"/>
                  <a:gd name="T60" fmla="*/ 164 w 200"/>
                  <a:gd name="T61" fmla="*/ 20 h 184"/>
                  <a:gd name="T62" fmla="*/ 124 w 200"/>
                  <a:gd name="T63" fmla="*/ 105 h 184"/>
                  <a:gd name="T64" fmla="*/ 131 w 200"/>
                  <a:gd name="T65" fmla="*/ 116 h 184"/>
                  <a:gd name="T66" fmla="*/ 163 w 200"/>
                  <a:gd name="T67" fmla="*/ 119 h 184"/>
                  <a:gd name="T68" fmla="*/ 176 w 200"/>
                  <a:gd name="T69" fmla="*/ 100 h 184"/>
                  <a:gd name="T70" fmla="*/ 189 w 200"/>
                  <a:gd name="T71" fmla="*/ 13 h 184"/>
                  <a:gd name="T72" fmla="*/ 175 w 200"/>
                  <a:gd name="T7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184">
                    <a:moveTo>
                      <a:pt x="69" y="149"/>
                    </a:moveTo>
                    <a:cubicBezTo>
                      <a:pt x="48" y="163"/>
                      <a:pt x="25" y="174"/>
                      <a:pt x="0" y="181"/>
                    </a:cubicBezTo>
                    <a:cubicBezTo>
                      <a:pt x="10" y="183"/>
                      <a:pt x="19" y="184"/>
                      <a:pt x="29" y="184"/>
                    </a:cubicBezTo>
                    <a:cubicBezTo>
                      <a:pt x="45" y="184"/>
                      <a:pt x="61" y="181"/>
                      <a:pt x="77" y="177"/>
                    </a:cubicBezTo>
                    <a:cubicBezTo>
                      <a:pt x="77" y="170"/>
                      <a:pt x="78" y="164"/>
                      <a:pt x="79" y="158"/>
                    </a:cubicBezTo>
                    <a:cubicBezTo>
                      <a:pt x="75" y="155"/>
                      <a:pt x="72" y="152"/>
                      <a:pt x="69" y="149"/>
                    </a:cubicBezTo>
                    <a:moveTo>
                      <a:pt x="123" y="106"/>
                    </a:moveTo>
                    <a:cubicBezTo>
                      <a:pt x="123" y="106"/>
                      <a:pt x="123" y="106"/>
                      <a:pt x="123" y="106"/>
                    </a:cubicBezTo>
                    <a:cubicBezTo>
                      <a:pt x="116" y="114"/>
                      <a:pt x="109" y="120"/>
                      <a:pt x="101" y="127"/>
                    </a:cubicBezTo>
                    <a:cubicBezTo>
                      <a:pt x="101" y="130"/>
                      <a:pt x="102" y="134"/>
                      <a:pt x="105" y="137"/>
                    </a:cubicBezTo>
                    <a:cubicBezTo>
                      <a:pt x="108" y="142"/>
                      <a:pt x="112" y="146"/>
                      <a:pt x="116" y="147"/>
                    </a:cubicBezTo>
                    <a:cubicBezTo>
                      <a:pt x="119" y="149"/>
                      <a:pt x="122" y="149"/>
                      <a:pt x="122" y="150"/>
                    </a:cubicBezTo>
                    <a:cubicBezTo>
                      <a:pt x="122" y="150"/>
                      <a:pt x="121" y="150"/>
                      <a:pt x="121" y="150"/>
                    </a:cubicBezTo>
                    <a:cubicBezTo>
                      <a:pt x="120" y="150"/>
                      <a:pt x="118" y="149"/>
                      <a:pt x="115" y="149"/>
                    </a:cubicBezTo>
                    <a:cubicBezTo>
                      <a:pt x="111" y="147"/>
                      <a:pt x="106" y="144"/>
                      <a:pt x="103" y="138"/>
                    </a:cubicBezTo>
                    <a:cubicBezTo>
                      <a:pt x="101" y="135"/>
                      <a:pt x="100" y="131"/>
                      <a:pt x="99" y="128"/>
                    </a:cubicBezTo>
                    <a:cubicBezTo>
                      <a:pt x="92" y="134"/>
                      <a:pt x="85" y="139"/>
                      <a:pt x="78" y="143"/>
                    </a:cubicBezTo>
                    <a:cubicBezTo>
                      <a:pt x="75" y="145"/>
                      <a:pt x="73" y="147"/>
                      <a:pt x="70" y="149"/>
                    </a:cubicBezTo>
                    <a:cubicBezTo>
                      <a:pt x="73" y="151"/>
                      <a:pt x="76" y="154"/>
                      <a:pt x="80" y="157"/>
                    </a:cubicBezTo>
                    <a:cubicBezTo>
                      <a:pt x="80" y="158"/>
                      <a:pt x="80" y="158"/>
                      <a:pt x="80" y="158"/>
                    </a:cubicBezTo>
                    <a:cubicBezTo>
                      <a:pt x="80" y="158"/>
                      <a:pt x="80" y="158"/>
                      <a:pt x="80" y="158"/>
                    </a:cubicBezTo>
                    <a:cubicBezTo>
                      <a:pt x="80" y="164"/>
                      <a:pt x="79" y="170"/>
                      <a:pt x="78" y="176"/>
                    </a:cubicBezTo>
                    <a:cubicBezTo>
                      <a:pt x="82" y="175"/>
                      <a:pt x="85" y="174"/>
                      <a:pt x="89" y="173"/>
                    </a:cubicBezTo>
                    <a:cubicBezTo>
                      <a:pt x="117" y="162"/>
                      <a:pt x="142" y="144"/>
                      <a:pt x="161" y="121"/>
                    </a:cubicBezTo>
                    <a:cubicBezTo>
                      <a:pt x="150" y="120"/>
                      <a:pt x="140" y="119"/>
                      <a:pt x="130" y="118"/>
                    </a:cubicBezTo>
                    <a:cubicBezTo>
                      <a:pt x="130" y="118"/>
                      <a:pt x="130" y="118"/>
                      <a:pt x="130" y="118"/>
                    </a:cubicBezTo>
                    <a:cubicBezTo>
                      <a:pt x="129" y="118"/>
                      <a:pt x="129" y="118"/>
                      <a:pt x="129" y="118"/>
                    </a:cubicBezTo>
                    <a:cubicBezTo>
                      <a:pt x="127" y="114"/>
                      <a:pt x="125" y="110"/>
                      <a:pt x="123" y="106"/>
                    </a:cubicBezTo>
                    <a:moveTo>
                      <a:pt x="175" y="0"/>
                    </a:moveTo>
                    <a:cubicBezTo>
                      <a:pt x="174" y="0"/>
                      <a:pt x="173" y="0"/>
                      <a:pt x="172" y="1"/>
                    </a:cubicBezTo>
                    <a:cubicBezTo>
                      <a:pt x="165" y="3"/>
                      <a:pt x="164" y="13"/>
                      <a:pt x="164" y="20"/>
                    </a:cubicBezTo>
                    <a:cubicBezTo>
                      <a:pt x="164" y="52"/>
                      <a:pt x="148" y="82"/>
                      <a:pt x="124" y="105"/>
                    </a:cubicBezTo>
                    <a:cubicBezTo>
                      <a:pt x="126" y="108"/>
                      <a:pt x="129" y="112"/>
                      <a:pt x="131" y="116"/>
                    </a:cubicBezTo>
                    <a:cubicBezTo>
                      <a:pt x="141" y="117"/>
                      <a:pt x="152" y="118"/>
                      <a:pt x="163" y="119"/>
                    </a:cubicBezTo>
                    <a:cubicBezTo>
                      <a:pt x="168" y="113"/>
                      <a:pt x="172" y="106"/>
                      <a:pt x="176" y="100"/>
                    </a:cubicBezTo>
                    <a:cubicBezTo>
                      <a:pt x="192" y="74"/>
                      <a:pt x="200" y="41"/>
                      <a:pt x="189" y="13"/>
                    </a:cubicBezTo>
                    <a:cubicBezTo>
                      <a:pt x="186" y="7"/>
                      <a:pt x="181" y="0"/>
                      <a:pt x="175" y="0"/>
                    </a:cubicBezTo>
                  </a:path>
                </a:pathLst>
              </a:custGeom>
              <a:solidFill>
                <a:srgbClr val="BA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65">
                <a:extLst>
                  <a:ext uri="{FF2B5EF4-FFF2-40B4-BE49-F238E27FC236}">
                    <a16:creationId xmlns:a16="http://schemas.microsoft.com/office/drawing/2014/main" id="{2025CF31-FB04-4FEC-BA64-38C8BEB91960}"/>
                  </a:ext>
                </a:extLst>
              </p:cNvPr>
              <p:cNvSpPr>
                <a:spLocks noEditPoints="1"/>
              </p:cNvSpPr>
              <p:nvPr/>
            </p:nvSpPr>
            <p:spPr bwMode="auto">
              <a:xfrm>
                <a:off x="4336" y="2510"/>
                <a:ext cx="223" cy="171"/>
              </a:xfrm>
              <a:custGeom>
                <a:avLst/>
                <a:gdLst>
                  <a:gd name="T0" fmla="*/ 1 w 94"/>
                  <a:gd name="T1" fmla="*/ 44 h 72"/>
                  <a:gd name="T2" fmla="*/ 0 w 94"/>
                  <a:gd name="T3" fmla="*/ 44 h 72"/>
                  <a:gd name="T4" fmla="*/ 10 w 94"/>
                  <a:gd name="T5" fmla="*/ 53 h 72"/>
                  <a:gd name="T6" fmla="*/ 8 w 94"/>
                  <a:gd name="T7" fmla="*/ 72 h 72"/>
                  <a:gd name="T8" fmla="*/ 9 w 94"/>
                  <a:gd name="T9" fmla="*/ 71 h 72"/>
                  <a:gd name="T10" fmla="*/ 11 w 94"/>
                  <a:gd name="T11" fmla="*/ 53 h 72"/>
                  <a:gd name="T12" fmla="*/ 11 w 94"/>
                  <a:gd name="T13" fmla="*/ 53 h 72"/>
                  <a:gd name="T14" fmla="*/ 11 w 94"/>
                  <a:gd name="T15" fmla="*/ 52 h 72"/>
                  <a:gd name="T16" fmla="*/ 1 w 94"/>
                  <a:gd name="T17" fmla="*/ 44 h 72"/>
                  <a:gd name="T18" fmla="*/ 55 w 94"/>
                  <a:gd name="T19" fmla="*/ 0 h 72"/>
                  <a:gd name="T20" fmla="*/ 54 w 94"/>
                  <a:gd name="T21" fmla="*/ 1 h 72"/>
                  <a:gd name="T22" fmla="*/ 60 w 94"/>
                  <a:gd name="T23" fmla="*/ 13 h 72"/>
                  <a:gd name="T24" fmla="*/ 61 w 94"/>
                  <a:gd name="T25" fmla="*/ 13 h 72"/>
                  <a:gd name="T26" fmla="*/ 61 w 94"/>
                  <a:gd name="T27" fmla="*/ 13 h 72"/>
                  <a:gd name="T28" fmla="*/ 92 w 94"/>
                  <a:gd name="T29" fmla="*/ 16 h 72"/>
                  <a:gd name="T30" fmla="*/ 94 w 94"/>
                  <a:gd name="T31" fmla="*/ 14 h 72"/>
                  <a:gd name="T32" fmla="*/ 62 w 94"/>
                  <a:gd name="T33" fmla="*/ 11 h 72"/>
                  <a:gd name="T34" fmla="*/ 55 w 94"/>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72">
                    <a:moveTo>
                      <a:pt x="1" y="44"/>
                    </a:moveTo>
                    <a:cubicBezTo>
                      <a:pt x="1" y="44"/>
                      <a:pt x="0" y="44"/>
                      <a:pt x="0" y="44"/>
                    </a:cubicBezTo>
                    <a:cubicBezTo>
                      <a:pt x="3" y="47"/>
                      <a:pt x="6" y="50"/>
                      <a:pt x="10" y="53"/>
                    </a:cubicBezTo>
                    <a:cubicBezTo>
                      <a:pt x="9" y="59"/>
                      <a:pt x="8" y="65"/>
                      <a:pt x="8" y="72"/>
                    </a:cubicBezTo>
                    <a:cubicBezTo>
                      <a:pt x="8" y="72"/>
                      <a:pt x="9" y="72"/>
                      <a:pt x="9" y="71"/>
                    </a:cubicBezTo>
                    <a:cubicBezTo>
                      <a:pt x="10" y="65"/>
                      <a:pt x="11" y="59"/>
                      <a:pt x="11" y="53"/>
                    </a:cubicBezTo>
                    <a:cubicBezTo>
                      <a:pt x="11" y="53"/>
                      <a:pt x="11" y="53"/>
                      <a:pt x="11" y="53"/>
                    </a:cubicBezTo>
                    <a:cubicBezTo>
                      <a:pt x="11" y="52"/>
                      <a:pt x="11" y="52"/>
                      <a:pt x="11" y="52"/>
                    </a:cubicBezTo>
                    <a:cubicBezTo>
                      <a:pt x="7" y="49"/>
                      <a:pt x="4" y="46"/>
                      <a:pt x="1" y="44"/>
                    </a:cubicBezTo>
                    <a:moveTo>
                      <a:pt x="55" y="0"/>
                    </a:moveTo>
                    <a:cubicBezTo>
                      <a:pt x="55" y="0"/>
                      <a:pt x="54" y="0"/>
                      <a:pt x="54" y="1"/>
                    </a:cubicBezTo>
                    <a:cubicBezTo>
                      <a:pt x="56" y="5"/>
                      <a:pt x="58" y="9"/>
                      <a:pt x="60" y="13"/>
                    </a:cubicBezTo>
                    <a:cubicBezTo>
                      <a:pt x="61" y="13"/>
                      <a:pt x="61" y="13"/>
                      <a:pt x="61" y="13"/>
                    </a:cubicBezTo>
                    <a:cubicBezTo>
                      <a:pt x="61" y="13"/>
                      <a:pt x="61" y="13"/>
                      <a:pt x="61" y="13"/>
                    </a:cubicBezTo>
                    <a:cubicBezTo>
                      <a:pt x="71" y="14"/>
                      <a:pt x="81" y="15"/>
                      <a:pt x="92" y="16"/>
                    </a:cubicBezTo>
                    <a:cubicBezTo>
                      <a:pt x="93" y="15"/>
                      <a:pt x="93" y="15"/>
                      <a:pt x="94" y="14"/>
                    </a:cubicBezTo>
                    <a:cubicBezTo>
                      <a:pt x="83" y="13"/>
                      <a:pt x="72" y="12"/>
                      <a:pt x="62" y="11"/>
                    </a:cubicBezTo>
                    <a:cubicBezTo>
                      <a:pt x="60" y="7"/>
                      <a:pt x="57" y="3"/>
                      <a:pt x="55" y="0"/>
                    </a:cubicBezTo>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66">
                <a:extLst>
                  <a:ext uri="{FF2B5EF4-FFF2-40B4-BE49-F238E27FC236}">
                    <a16:creationId xmlns:a16="http://schemas.microsoft.com/office/drawing/2014/main" id="{1DEF63DA-A23D-42D5-BA80-487432AE6DD7}"/>
                  </a:ext>
                </a:extLst>
              </p:cNvPr>
              <p:cNvSpPr>
                <a:spLocks noEditPoints="1"/>
              </p:cNvSpPr>
              <p:nvPr/>
            </p:nvSpPr>
            <p:spPr bwMode="auto">
              <a:xfrm>
                <a:off x="4082" y="2513"/>
                <a:ext cx="382" cy="178"/>
              </a:xfrm>
              <a:custGeom>
                <a:avLst/>
                <a:gdLst>
                  <a:gd name="T0" fmla="*/ 137 w 161"/>
                  <a:gd name="T1" fmla="*/ 18 h 75"/>
                  <a:gd name="T2" fmla="*/ 135 w 161"/>
                  <a:gd name="T3" fmla="*/ 19 h 75"/>
                  <a:gd name="T4" fmla="*/ 95 w 161"/>
                  <a:gd name="T5" fmla="*/ 37 h 75"/>
                  <a:gd name="T6" fmla="*/ 34 w 161"/>
                  <a:gd name="T7" fmla="*/ 50 h 75"/>
                  <a:gd name="T8" fmla="*/ 19 w 161"/>
                  <a:gd name="T9" fmla="*/ 51 h 75"/>
                  <a:gd name="T10" fmla="*/ 9 w 161"/>
                  <a:gd name="T11" fmla="*/ 52 h 75"/>
                  <a:gd name="T12" fmla="*/ 3 w 161"/>
                  <a:gd name="T13" fmla="*/ 52 h 75"/>
                  <a:gd name="T14" fmla="*/ 2 w 161"/>
                  <a:gd name="T15" fmla="*/ 63 h 75"/>
                  <a:gd name="T16" fmla="*/ 13 w 161"/>
                  <a:gd name="T17" fmla="*/ 69 h 75"/>
                  <a:gd name="T18" fmla="*/ 18 w 161"/>
                  <a:gd name="T19" fmla="*/ 71 h 75"/>
                  <a:gd name="T20" fmla="*/ 19 w 161"/>
                  <a:gd name="T21" fmla="*/ 62 h 75"/>
                  <a:gd name="T22" fmla="*/ 15 w 161"/>
                  <a:gd name="T23" fmla="*/ 52 h 75"/>
                  <a:gd name="T24" fmla="*/ 16 w 161"/>
                  <a:gd name="T25" fmla="*/ 52 h 75"/>
                  <a:gd name="T26" fmla="*/ 18 w 161"/>
                  <a:gd name="T27" fmla="*/ 54 h 75"/>
                  <a:gd name="T28" fmla="*/ 21 w 161"/>
                  <a:gd name="T29" fmla="*/ 62 h 75"/>
                  <a:gd name="T30" fmla="*/ 20 w 161"/>
                  <a:gd name="T31" fmla="*/ 70 h 75"/>
                  <a:gd name="T32" fmla="*/ 19 w 161"/>
                  <a:gd name="T33" fmla="*/ 71 h 75"/>
                  <a:gd name="T34" fmla="*/ 38 w 161"/>
                  <a:gd name="T35" fmla="*/ 75 h 75"/>
                  <a:gd name="T36" fmla="*/ 107 w 161"/>
                  <a:gd name="T37" fmla="*/ 43 h 75"/>
                  <a:gd name="T38" fmla="*/ 108 w 161"/>
                  <a:gd name="T39" fmla="*/ 43 h 75"/>
                  <a:gd name="T40" fmla="*/ 116 w 161"/>
                  <a:gd name="T41" fmla="*/ 37 h 75"/>
                  <a:gd name="T42" fmla="*/ 137 w 161"/>
                  <a:gd name="T43" fmla="*/ 22 h 75"/>
                  <a:gd name="T44" fmla="*/ 137 w 161"/>
                  <a:gd name="T45" fmla="*/ 18 h 75"/>
                  <a:gd name="T46" fmla="*/ 161 w 161"/>
                  <a:gd name="T47" fmla="*/ 0 h 75"/>
                  <a:gd name="T48" fmla="*/ 139 w 161"/>
                  <a:gd name="T49" fmla="*/ 17 h 75"/>
                  <a:gd name="T50" fmla="*/ 139 w 161"/>
                  <a:gd name="T51" fmla="*/ 21 h 75"/>
                  <a:gd name="T52" fmla="*/ 161 w 161"/>
                  <a:gd name="T5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75">
                    <a:moveTo>
                      <a:pt x="137" y="18"/>
                    </a:moveTo>
                    <a:cubicBezTo>
                      <a:pt x="136" y="18"/>
                      <a:pt x="135" y="19"/>
                      <a:pt x="135" y="19"/>
                    </a:cubicBezTo>
                    <a:cubicBezTo>
                      <a:pt x="122" y="27"/>
                      <a:pt x="109" y="33"/>
                      <a:pt x="95" y="37"/>
                    </a:cubicBezTo>
                    <a:cubicBezTo>
                      <a:pt x="73" y="45"/>
                      <a:pt x="52" y="49"/>
                      <a:pt x="34" y="50"/>
                    </a:cubicBezTo>
                    <a:cubicBezTo>
                      <a:pt x="29" y="51"/>
                      <a:pt x="24" y="51"/>
                      <a:pt x="19" y="51"/>
                    </a:cubicBezTo>
                    <a:cubicBezTo>
                      <a:pt x="16" y="51"/>
                      <a:pt x="12" y="52"/>
                      <a:pt x="9" y="52"/>
                    </a:cubicBezTo>
                    <a:cubicBezTo>
                      <a:pt x="3" y="52"/>
                      <a:pt x="3" y="52"/>
                      <a:pt x="3" y="52"/>
                    </a:cubicBezTo>
                    <a:cubicBezTo>
                      <a:pt x="0" y="54"/>
                      <a:pt x="0" y="59"/>
                      <a:pt x="2" y="63"/>
                    </a:cubicBezTo>
                    <a:cubicBezTo>
                      <a:pt x="5" y="66"/>
                      <a:pt x="9" y="68"/>
                      <a:pt x="13" y="69"/>
                    </a:cubicBezTo>
                    <a:cubicBezTo>
                      <a:pt x="14" y="69"/>
                      <a:pt x="16" y="70"/>
                      <a:pt x="18" y="71"/>
                    </a:cubicBezTo>
                    <a:cubicBezTo>
                      <a:pt x="19" y="69"/>
                      <a:pt x="19" y="66"/>
                      <a:pt x="19" y="62"/>
                    </a:cubicBezTo>
                    <a:cubicBezTo>
                      <a:pt x="19" y="56"/>
                      <a:pt x="15" y="52"/>
                      <a:pt x="15" y="52"/>
                    </a:cubicBezTo>
                    <a:cubicBezTo>
                      <a:pt x="16" y="52"/>
                      <a:pt x="16" y="52"/>
                      <a:pt x="16" y="52"/>
                    </a:cubicBezTo>
                    <a:cubicBezTo>
                      <a:pt x="16" y="52"/>
                      <a:pt x="17" y="52"/>
                      <a:pt x="18" y="54"/>
                    </a:cubicBezTo>
                    <a:cubicBezTo>
                      <a:pt x="19" y="56"/>
                      <a:pt x="21" y="59"/>
                      <a:pt x="21" y="62"/>
                    </a:cubicBezTo>
                    <a:cubicBezTo>
                      <a:pt x="21" y="65"/>
                      <a:pt x="21" y="68"/>
                      <a:pt x="20" y="70"/>
                    </a:cubicBezTo>
                    <a:cubicBezTo>
                      <a:pt x="20" y="70"/>
                      <a:pt x="20" y="71"/>
                      <a:pt x="19" y="71"/>
                    </a:cubicBezTo>
                    <a:cubicBezTo>
                      <a:pt x="26" y="73"/>
                      <a:pt x="32" y="74"/>
                      <a:pt x="38" y="75"/>
                    </a:cubicBezTo>
                    <a:cubicBezTo>
                      <a:pt x="63" y="68"/>
                      <a:pt x="86" y="57"/>
                      <a:pt x="107" y="43"/>
                    </a:cubicBezTo>
                    <a:cubicBezTo>
                      <a:pt x="107" y="43"/>
                      <a:pt x="108" y="43"/>
                      <a:pt x="108" y="43"/>
                    </a:cubicBezTo>
                    <a:cubicBezTo>
                      <a:pt x="111" y="41"/>
                      <a:pt x="113" y="39"/>
                      <a:pt x="116" y="37"/>
                    </a:cubicBezTo>
                    <a:cubicBezTo>
                      <a:pt x="123" y="33"/>
                      <a:pt x="130" y="28"/>
                      <a:pt x="137" y="22"/>
                    </a:cubicBezTo>
                    <a:cubicBezTo>
                      <a:pt x="137" y="21"/>
                      <a:pt x="137" y="19"/>
                      <a:pt x="137" y="18"/>
                    </a:cubicBezTo>
                    <a:moveTo>
                      <a:pt x="161" y="0"/>
                    </a:moveTo>
                    <a:cubicBezTo>
                      <a:pt x="154" y="6"/>
                      <a:pt x="146" y="12"/>
                      <a:pt x="139" y="17"/>
                    </a:cubicBezTo>
                    <a:cubicBezTo>
                      <a:pt x="139" y="18"/>
                      <a:pt x="139" y="19"/>
                      <a:pt x="139" y="21"/>
                    </a:cubicBezTo>
                    <a:cubicBezTo>
                      <a:pt x="147" y="14"/>
                      <a:pt x="154" y="8"/>
                      <a:pt x="161" y="0"/>
                    </a:cubicBezTo>
                  </a:path>
                </a:pathLst>
              </a:custGeom>
              <a:solidFill>
                <a:srgbClr val="BA4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67">
                <a:extLst>
                  <a:ext uri="{FF2B5EF4-FFF2-40B4-BE49-F238E27FC236}">
                    <a16:creationId xmlns:a16="http://schemas.microsoft.com/office/drawing/2014/main" id="{8C08A826-2ACD-4378-B60F-AD5B8267DEED}"/>
                  </a:ext>
                </a:extLst>
              </p:cNvPr>
              <p:cNvSpPr>
                <a:spLocks/>
              </p:cNvSpPr>
              <p:nvPr/>
            </p:nvSpPr>
            <p:spPr bwMode="auto">
              <a:xfrm>
                <a:off x="4127" y="2601"/>
                <a:ext cx="181" cy="33"/>
              </a:xfrm>
              <a:custGeom>
                <a:avLst/>
                <a:gdLst>
                  <a:gd name="T0" fmla="*/ 76 w 76"/>
                  <a:gd name="T1" fmla="*/ 0 h 14"/>
                  <a:gd name="T2" fmla="*/ 0 w 76"/>
                  <a:gd name="T3" fmla="*/ 14 h 14"/>
                  <a:gd name="T4" fmla="*/ 15 w 76"/>
                  <a:gd name="T5" fmla="*/ 13 h 14"/>
                  <a:gd name="T6" fmla="*/ 76 w 76"/>
                  <a:gd name="T7" fmla="*/ 0 h 14"/>
                </a:gdLst>
                <a:ahLst/>
                <a:cxnLst>
                  <a:cxn ang="0">
                    <a:pos x="T0" y="T1"/>
                  </a:cxn>
                  <a:cxn ang="0">
                    <a:pos x="T2" y="T3"/>
                  </a:cxn>
                  <a:cxn ang="0">
                    <a:pos x="T4" y="T5"/>
                  </a:cxn>
                  <a:cxn ang="0">
                    <a:pos x="T6" y="T7"/>
                  </a:cxn>
                </a:cxnLst>
                <a:rect l="0" t="0" r="r" b="b"/>
                <a:pathLst>
                  <a:path w="76" h="14">
                    <a:moveTo>
                      <a:pt x="76" y="0"/>
                    </a:moveTo>
                    <a:cubicBezTo>
                      <a:pt x="52" y="8"/>
                      <a:pt x="26" y="12"/>
                      <a:pt x="0" y="14"/>
                    </a:cubicBezTo>
                    <a:cubicBezTo>
                      <a:pt x="5" y="14"/>
                      <a:pt x="10" y="14"/>
                      <a:pt x="15" y="13"/>
                    </a:cubicBezTo>
                    <a:cubicBezTo>
                      <a:pt x="33" y="12"/>
                      <a:pt x="54" y="8"/>
                      <a:pt x="76" y="0"/>
                    </a:cubicBezTo>
                  </a:path>
                </a:pathLst>
              </a:custGeom>
              <a:solidFill>
                <a:srgbClr val="1E2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68">
                <a:extLst>
                  <a:ext uri="{FF2B5EF4-FFF2-40B4-BE49-F238E27FC236}">
                    <a16:creationId xmlns:a16="http://schemas.microsoft.com/office/drawing/2014/main" id="{2AFA6531-17C3-4CD4-B0E4-A921BC654C2F}"/>
                  </a:ext>
                </a:extLst>
              </p:cNvPr>
              <p:cNvSpPr>
                <a:spLocks/>
              </p:cNvSpPr>
              <p:nvPr/>
            </p:nvSpPr>
            <p:spPr bwMode="auto">
              <a:xfrm>
                <a:off x="4118" y="2636"/>
                <a:ext cx="14" cy="45"/>
              </a:xfrm>
              <a:custGeom>
                <a:avLst/>
                <a:gdLst>
                  <a:gd name="T0" fmla="*/ 1 w 6"/>
                  <a:gd name="T1" fmla="*/ 0 h 19"/>
                  <a:gd name="T2" fmla="*/ 0 w 6"/>
                  <a:gd name="T3" fmla="*/ 0 h 19"/>
                  <a:gd name="T4" fmla="*/ 4 w 6"/>
                  <a:gd name="T5" fmla="*/ 10 h 19"/>
                  <a:gd name="T6" fmla="*/ 3 w 6"/>
                  <a:gd name="T7" fmla="*/ 19 h 19"/>
                  <a:gd name="T8" fmla="*/ 4 w 6"/>
                  <a:gd name="T9" fmla="*/ 19 h 19"/>
                  <a:gd name="T10" fmla="*/ 5 w 6"/>
                  <a:gd name="T11" fmla="*/ 18 h 19"/>
                  <a:gd name="T12" fmla="*/ 6 w 6"/>
                  <a:gd name="T13" fmla="*/ 10 h 19"/>
                  <a:gd name="T14" fmla="*/ 3 w 6"/>
                  <a:gd name="T15" fmla="*/ 2 h 19"/>
                  <a:gd name="T16" fmla="*/ 1 w 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9">
                    <a:moveTo>
                      <a:pt x="1" y="0"/>
                    </a:moveTo>
                    <a:cubicBezTo>
                      <a:pt x="1" y="0"/>
                      <a:pt x="1" y="0"/>
                      <a:pt x="0" y="0"/>
                    </a:cubicBezTo>
                    <a:cubicBezTo>
                      <a:pt x="0" y="0"/>
                      <a:pt x="4" y="4"/>
                      <a:pt x="4" y="10"/>
                    </a:cubicBezTo>
                    <a:cubicBezTo>
                      <a:pt x="4" y="14"/>
                      <a:pt x="4" y="17"/>
                      <a:pt x="3" y="19"/>
                    </a:cubicBezTo>
                    <a:cubicBezTo>
                      <a:pt x="4" y="19"/>
                      <a:pt x="4" y="19"/>
                      <a:pt x="4" y="19"/>
                    </a:cubicBezTo>
                    <a:cubicBezTo>
                      <a:pt x="5" y="19"/>
                      <a:pt x="5" y="18"/>
                      <a:pt x="5" y="18"/>
                    </a:cubicBezTo>
                    <a:cubicBezTo>
                      <a:pt x="6" y="16"/>
                      <a:pt x="6" y="13"/>
                      <a:pt x="6" y="10"/>
                    </a:cubicBezTo>
                    <a:cubicBezTo>
                      <a:pt x="6" y="7"/>
                      <a:pt x="4" y="4"/>
                      <a:pt x="3" y="2"/>
                    </a:cubicBezTo>
                    <a:cubicBezTo>
                      <a:pt x="2" y="0"/>
                      <a:pt x="1" y="0"/>
                      <a:pt x="1" y="0"/>
                    </a:cubicBezTo>
                  </a:path>
                </a:pathLst>
              </a:custGeom>
              <a:solidFill>
                <a:srgbClr val="1E2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69">
                <a:extLst>
                  <a:ext uri="{FF2B5EF4-FFF2-40B4-BE49-F238E27FC236}">
                    <a16:creationId xmlns:a16="http://schemas.microsoft.com/office/drawing/2014/main" id="{FA9119B5-F5C9-42BB-B2C0-0AEA99584063}"/>
                  </a:ext>
                </a:extLst>
              </p:cNvPr>
              <p:cNvSpPr>
                <a:spLocks/>
              </p:cNvSpPr>
              <p:nvPr/>
            </p:nvSpPr>
            <p:spPr bwMode="auto">
              <a:xfrm>
                <a:off x="4407" y="2553"/>
                <a:ext cx="55" cy="64"/>
              </a:xfrm>
              <a:custGeom>
                <a:avLst/>
                <a:gdLst>
                  <a:gd name="T0" fmla="*/ 2 w 23"/>
                  <a:gd name="T1" fmla="*/ 0 h 27"/>
                  <a:gd name="T2" fmla="*/ 0 w 23"/>
                  <a:gd name="T3" fmla="*/ 1 h 27"/>
                  <a:gd name="T4" fmla="*/ 0 w 23"/>
                  <a:gd name="T5" fmla="*/ 5 h 27"/>
                  <a:gd name="T6" fmla="*/ 4 w 23"/>
                  <a:gd name="T7" fmla="*/ 15 h 27"/>
                  <a:gd name="T8" fmla="*/ 16 w 23"/>
                  <a:gd name="T9" fmla="*/ 26 h 27"/>
                  <a:gd name="T10" fmla="*/ 22 w 23"/>
                  <a:gd name="T11" fmla="*/ 27 h 27"/>
                  <a:gd name="T12" fmla="*/ 23 w 23"/>
                  <a:gd name="T13" fmla="*/ 27 h 27"/>
                  <a:gd name="T14" fmla="*/ 17 w 23"/>
                  <a:gd name="T15" fmla="*/ 24 h 27"/>
                  <a:gd name="T16" fmla="*/ 6 w 23"/>
                  <a:gd name="T17" fmla="*/ 14 h 27"/>
                  <a:gd name="T18" fmla="*/ 2 w 23"/>
                  <a:gd name="T19" fmla="*/ 4 h 27"/>
                  <a:gd name="T20" fmla="*/ 2 w 2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7">
                    <a:moveTo>
                      <a:pt x="2" y="0"/>
                    </a:moveTo>
                    <a:cubicBezTo>
                      <a:pt x="1" y="0"/>
                      <a:pt x="1" y="1"/>
                      <a:pt x="0" y="1"/>
                    </a:cubicBezTo>
                    <a:cubicBezTo>
                      <a:pt x="0" y="2"/>
                      <a:pt x="0" y="4"/>
                      <a:pt x="0" y="5"/>
                    </a:cubicBezTo>
                    <a:cubicBezTo>
                      <a:pt x="1" y="8"/>
                      <a:pt x="2" y="12"/>
                      <a:pt x="4" y="15"/>
                    </a:cubicBezTo>
                    <a:cubicBezTo>
                      <a:pt x="7" y="21"/>
                      <a:pt x="12" y="24"/>
                      <a:pt x="16" y="26"/>
                    </a:cubicBezTo>
                    <a:cubicBezTo>
                      <a:pt x="19" y="26"/>
                      <a:pt x="21" y="27"/>
                      <a:pt x="22" y="27"/>
                    </a:cubicBezTo>
                    <a:cubicBezTo>
                      <a:pt x="22" y="27"/>
                      <a:pt x="23" y="27"/>
                      <a:pt x="23" y="27"/>
                    </a:cubicBezTo>
                    <a:cubicBezTo>
                      <a:pt x="23" y="26"/>
                      <a:pt x="20" y="26"/>
                      <a:pt x="17" y="24"/>
                    </a:cubicBezTo>
                    <a:cubicBezTo>
                      <a:pt x="13" y="23"/>
                      <a:pt x="9" y="19"/>
                      <a:pt x="6" y="14"/>
                    </a:cubicBezTo>
                    <a:cubicBezTo>
                      <a:pt x="3" y="11"/>
                      <a:pt x="2" y="7"/>
                      <a:pt x="2" y="4"/>
                    </a:cubicBezTo>
                    <a:cubicBezTo>
                      <a:pt x="2" y="2"/>
                      <a:pt x="2" y="1"/>
                      <a:pt x="2" y="0"/>
                    </a:cubicBezTo>
                  </a:path>
                </a:pathLst>
              </a:custGeom>
              <a:solidFill>
                <a:srgbClr val="1E2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Oval 170">
                <a:extLst>
                  <a:ext uri="{FF2B5EF4-FFF2-40B4-BE49-F238E27FC236}">
                    <a16:creationId xmlns:a16="http://schemas.microsoft.com/office/drawing/2014/main" id="{03263584-AAB1-4976-957F-07D053488455}"/>
                  </a:ext>
                </a:extLst>
              </p:cNvPr>
              <p:cNvSpPr>
                <a:spLocks noChangeArrowheads="1"/>
              </p:cNvSpPr>
              <p:nvPr/>
            </p:nvSpPr>
            <p:spPr bwMode="auto">
              <a:xfrm>
                <a:off x="574" y="3679"/>
                <a:ext cx="6536" cy="4"/>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71">
                <a:extLst>
                  <a:ext uri="{FF2B5EF4-FFF2-40B4-BE49-F238E27FC236}">
                    <a16:creationId xmlns:a16="http://schemas.microsoft.com/office/drawing/2014/main" id="{CD1CE693-9785-4F61-8F8E-A85F5FEECA62}"/>
                  </a:ext>
                </a:extLst>
              </p:cNvPr>
              <p:cNvSpPr>
                <a:spLocks/>
              </p:cNvSpPr>
              <p:nvPr/>
            </p:nvSpPr>
            <p:spPr bwMode="auto">
              <a:xfrm>
                <a:off x="5660" y="3842"/>
                <a:ext cx="444" cy="200"/>
              </a:xfrm>
              <a:custGeom>
                <a:avLst/>
                <a:gdLst>
                  <a:gd name="T0" fmla="*/ 0 w 187"/>
                  <a:gd name="T1" fmla="*/ 19 h 84"/>
                  <a:gd name="T2" fmla="*/ 57 w 187"/>
                  <a:gd name="T3" fmla="*/ 77 h 84"/>
                  <a:gd name="T4" fmla="*/ 142 w 187"/>
                  <a:gd name="T5" fmla="*/ 76 h 84"/>
                  <a:gd name="T6" fmla="*/ 182 w 187"/>
                  <a:gd name="T7" fmla="*/ 52 h 84"/>
                  <a:gd name="T8" fmla="*/ 173 w 187"/>
                  <a:gd name="T9" fmla="*/ 18 h 84"/>
                  <a:gd name="T10" fmla="*/ 141 w 187"/>
                  <a:gd name="T11" fmla="*/ 0 h 84"/>
                </a:gdLst>
                <a:ahLst/>
                <a:cxnLst>
                  <a:cxn ang="0">
                    <a:pos x="T0" y="T1"/>
                  </a:cxn>
                  <a:cxn ang="0">
                    <a:pos x="T2" y="T3"/>
                  </a:cxn>
                  <a:cxn ang="0">
                    <a:pos x="T4" y="T5"/>
                  </a:cxn>
                  <a:cxn ang="0">
                    <a:pos x="T6" y="T7"/>
                  </a:cxn>
                  <a:cxn ang="0">
                    <a:pos x="T8" y="T9"/>
                  </a:cxn>
                  <a:cxn ang="0">
                    <a:pos x="T10" y="T11"/>
                  </a:cxn>
                </a:cxnLst>
                <a:rect l="0" t="0" r="r" b="b"/>
                <a:pathLst>
                  <a:path w="187" h="84">
                    <a:moveTo>
                      <a:pt x="0" y="19"/>
                    </a:moveTo>
                    <a:cubicBezTo>
                      <a:pt x="5" y="47"/>
                      <a:pt x="30" y="69"/>
                      <a:pt x="57" y="77"/>
                    </a:cubicBezTo>
                    <a:cubicBezTo>
                      <a:pt x="85" y="84"/>
                      <a:pt x="114" y="81"/>
                      <a:pt x="142" y="76"/>
                    </a:cubicBezTo>
                    <a:cubicBezTo>
                      <a:pt x="158" y="73"/>
                      <a:pt x="176" y="68"/>
                      <a:pt x="182" y="52"/>
                    </a:cubicBezTo>
                    <a:cubicBezTo>
                      <a:pt x="187" y="41"/>
                      <a:pt x="181" y="27"/>
                      <a:pt x="173" y="18"/>
                    </a:cubicBezTo>
                    <a:cubicBezTo>
                      <a:pt x="164" y="10"/>
                      <a:pt x="152" y="4"/>
                      <a:pt x="14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72">
                <a:extLst>
                  <a:ext uri="{FF2B5EF4-FFF2-40B4-BE49-F238E27FC236}">
                    <a16:creationId xmlns:a16="http://schemas.microsoft.com/office/drawing/2014/main" id="{EAE6558D-73E1-40D0-8F61-B758C9B1DA1B}"/>
                  </a:ext>
                </a:extLst>
              </p:cNvPr>
              <p:cNvSpPr>
                <a:spLocks/>
              </p:cNvSpPr>
              <p:nvPr/>
            </p:nvSpPr>
            <p:spPr bwMode="auto">
              <a:xfrm>
                <a:off x="6135" y="1439"/>
                <a:ext cx="249" cy="1938"/>
              </a:xfrm>
              <a:custGeom>
                <a:avLst/>
                <a:gdLst>
                  <a:gd name="T0" fmla="*/ 85 w 105"/>
                  <a:gd name="T1" fmla="*/ 816 h 816"/>
                  <a:gd name="T2" fmla="*/ 85 w 105"/>
                  <a:gd name="T3" fmla="*/ 813 h 816"/>
                  <a:gd name="T4" fmla="*/ 88 w 105"/>
                  <a:gd name="T5" fmla="*/ 808 h 816"/>
                  <a:gd name="T6" fmla="*/ 96 w 105"/>
                  <a:gd name="T7" fmla="*/ 784 h 816"/>
                  <a:gd name="T8" fmla="*/ 96 w 105"/>
                  <a:gd name="T9" fmla="*/ 694 h 816"/>
                  <a:gd name="T10" fmla="*/ 79 w 105"/>
                  <a:gd name="T11" fmla="*/ 634 h 816"/>
                  <a:gd name="T12" fmla="*/ 57 w 105"/>
                  <a:gd name="T13" fmla="*/ 565 h 816"/>
                  <a:gd name="T14" fmla="*/ 46 w 105"/>
                  <a:gd name="T15" fmla="*/ 485 h 816"/>
                  <a:gd name="T16" fmla="*/ 64 w 105"/>
                  <a:gd name="T17" fmla="*/ 402 h 816"/>
                  <a:gd name="T18" fmla="*/ 86 w 105"/>
                  <a:gd name="T19" fmla="*/ 319 h 816"/>
                  <a:gd name="T20" fmla="*/ 71 w 105"/>
                  <a:gd name="T21" fmla="*/ 243 h 816"/>
                  <a:gd name="T22" fmla="*/ 32 w 105"/>
                  <a:gd name="T23" fmla="*/ 182 h 816"/>
                  <a:gd name="T24" fmla="*/ 9 w 105"/>
                  <a:gd name="T25" fmla="*/ 123 h 816"/>
                  <a:gd name="T26" fmla="*/ 7 w 105"/>
                  <a:gd name="T27" fmla="*/ 32 h 816"/>
                  <a:gd name="T28" fmla="*/ 17 w 105"/>
                  <a:gd name="T29" fmla="*/ 0 h 816"/>
                  <a:gd name="T30" fmla="*/ 16 w 105"/>
                  <a:gd name="T31" fmla="*/ 2 h 816"/>
                  <a:gd name="T32" fmla="*/ 14 w 105"/>
                  <a:gd name="T33" fmla="*/ 8 h 816"/>
                  <a:gd name="T34" fmla="*/ 8 w 105"/>
                  <a:gd name="T35" fmla="*/ 32 h 816"/>
                  <a:gd name="T36" fmla="*/ 11 w 105"/>
                  <a:gd name="T37" fmla="*/ 123 h 816"/>
                  <a:gd name="T38" fmla="*/ 34 w 105"/>
                  <a:gd name="T39" fmla="*/ 181 h 816"/>
                  <a:gd name="T40" fmla="*/ 73 w 105"/>
                  <a:gd name="T41" fmla="*/ 241 h 816"/>
                  <a:gd name="T42" fmla="*/ 89 w 105"/>
                  <a:gd name="T43" fmla="*/ 319 h 816"/>
                  <a:gd name="T44" fmla="*/ 67 w 105"/>
                  <a:gd name="T45" fmla="*/ 402 h 816"/>
                  <a:gd name="T46" fmla="*/ 49 w 105"/>
                  <a:gd name="T47" fmla="*/ 486 h 816"/>
                  <a:gd name="T48" fmla="*/ 59 w 105"/>
                  <a:gd name="T49" fmla="*/ 564 h 816"/>
                  <a:gd name="T50" fmla="*/ 81 w 105"/>
                  <a:gd name="T51" fmla="*/ 633 h 816"/>
                  <a:gd name="T52" fmla="*/ 98 w 105"/>
                  <a:gd name="T53" fmla="*/ 694 h 816"/>
                  <a:gd name="T54" fmla="*/ 97 w 105"/>
                  <a:gd name="T55" fmla="*/ 785 h 816"/>
                  <a:gd name="T56" fmla="*/ 89 w 105"/>
                  <a:gd name="T57" fmla="*/ 808 h 816"/>
                  <a:gd name="T58" fmla="*/ 86 w 105"/>
                  <a:gd name="T59" fmla="*/ 814 h 816"/>
                  <a:gd name="T60" fmla="*/ 85 w 105"/>
                  <a:gd name="T61"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6">
                    <a:moveTo>
                      <a:pt x="85" y="816"/>
                    </a:moveTo>
                    <a:cubicBezTo>
                      <a:pt x="85" y="815"/>
                      <a:pt x="85" y="815"/>
                      <a:pt x="85" y="813"/>
                    </a:cubicBezTo>
                    <a:cubicBezTo>
                      <a:pt x="86" y="812"/>
                      <a:pt x="87" y="810"/>
                      <a:pt x="88" y="808"/>
                    </a:cubicBezTo>
                    <a:cubicBezTo>
                      <a:pt x="91" y="802"/>
                      <a:pt x="94" y="795"/>
                      <a:pt x="96" y="784"/>
                    </a:cubicBezTo>
                    <a:cubicBezTo>
                      <a:pt x="102" y="764"/>
                      <a:pt x="103" y="732"/>
                      <a:pt x="96" y="694"/>
                    </a:cubicBezTo>
                    <a:cubicBezTo>
                      <a:pt x="92" y="675"/>
                      <a:pt x="86" y="655"/>
                      <a:pt x="79" y="634"/>
                    </a:cubicBezTo>
                    <a:cubicBezTo>
                      <a:pt x="72" y="612"/>
                      <a:pt x="64" y="589"/>
                      <a:pt x="57" y="565"/>
                    </a:cubicBezTo>
                    <a:cubicBezTo>
                      <a:pt x="50" y="540"/>
                      <a:pt x="45" y="513"/>
                      <a:pt x="46" y="485"/>
                    </a:cubicBezTo>
                    <a:cubicBezTo>
                      <a:pt x="47" y="457"/>
                      <a:pt x="55" y="429"/>
                      <a:pt x="64" y="402"/>
                    </a:cubicBezTo>
                    <a:cubicBezTo>
                      <a:pt x="74" y="374"/>
                      <a:pt x="83" y="346"/>
                      <a:pt x="86" y="319"/>
                    </a:cubicBezTo>
                    <a:cubicBezTo>
                      <a:pt x="89" y="292"/>
                      <a:pt x="83" y="265"/>
                      <a:pt x="71" y="243"/>
                    </a:cubicBezTo>
                    <a:cubicBezTo>
                      <a:pt x="59" y="220"/>
                      <a:pt x="43" y="201"/>
                      <a:pt x="32" y="182"/>
                    </a:cubicBezTo>
                    <a:cubicBezTo>
                      <a:pt x="20" y="162"/>
                      <a:pt x="13" y="142"/>
                      <a:pt x="9" y="123"/>
                    </a:cubicBezTo>
                    <a:cubicBezTo>
                      <a:pt x="0" y="85"/>
                      <a:pt x="3" y="53"/>
                      <a:pt x="7" y="32"/>
                    </a:cubicBezTo>
                    <a:cubicBezTo>
                      <a:pt x="12" y="11"/>
                      <a:pt x="17" y="0"/>
                      <a:pt x="17" y="0"/>
                    </a:cubicBezTo>
                    <a:cubicBezTo>
                      <a:pt x="17" y="0"/>
                      <a:pt x="17" y="1"/>
                      <a:pt x="16" y="2"/>
                    </a:cubicBezTo>
                    <a:cubicBezTo>
                      <a:pt x="16" y="4"/>
                      <a:pt x="15" y="6"/>
                      <a:pt x="14" y="8"/>
                    </a:cubicBezTo>
                    <a:cubicBezTo>
                      <a:pt x="13" y="14"/>
                      <a:pt x="10" y="22"/>
                      <a:pt x="8" y="32"/>
                    </a:cubicBezTo>
                    <a:cubicBezTo>
                      <a:pt x="5" y="53"/>
                      <a:pt x="2" y="85"/>
                      <a:pt x="11" y="123"/>
                    </a:cubicBezTo>
                    <a:cubicBezTo>
                      <a:pt x="15" y="141"/>
                      <a:pt x="23" y="161"/>
                      <a:pt x="34" y="181"/>
                    </a:cubicBezTo>
                    <a:cubicBezTo>
                      <a:pt x="45" y="200"/>
                      <a:pt x="61" y="219"/>
                      <a:pt x="73" y="241"/>
                    </a:cubicBezTo>
                    <a:cubicBezTo>
                      <a:pt x="86" y="264"/>
                      <a:pt x="92" y="291"/>
                      <a:pt x="89" y="319"/>
                    </a:cubicBezTo>
                    <a:cubicBezTo>
                      <a:pt x="86" y="347"/>
                      <a:pt x="76" y="375"/>
                      <a:pt x="67" y="402"/>
                    </a:cubicBezTo>
                    <a:cubicBezTo>
                      <a:pt x="58" y="430"/>
                      <a:pt x="50" y="458"/>
                      <a:pt x="49" y="486"/>
                    </a:cubicBezTo>
                    <a:cubicBezTo>
                      <a:pt x="48" y="513"/>
                      <a:pt x="53" y="540"/>
                      <a:pt x="59" y="564"/>
                    </a:cubicBezTo>
                    <a:cubicBezTo>
                      <a:pt x="66" y="589"/>
                      <a:pt x="74" y="611"/>
                      <a:pt x="81" y="633"/>
                    </a:cubicBezTo>
                    <a:cubicBezTo>
                      <a:pt x="88" y="654"/>
                      <a:pt x="94" y="675"/>
                      <a:pt x="98" y="694"/>
                    </a:cubicBezTo>
                    <a:cubicBezTo>
                      <a:pt x="105" y="732"/>
                      <a:pt x="103" y="764"/>
                      <a:pt x="97" y="785"/>
                    </a:cubicBezTo>
                    <a:cubicBezTo>
                      <a:pt x="94" y="795"/>
                      <a:pt x="91" y="803"/>
                      <a:pt x="89" y="808"/>
                    </a:cubicBezTo>
                    <a:cubicBezTo>
                      <a:pt x="87" y="810"/>
                      <a:pt x="86" y="812"/>
                      <a:pt x="86" y="814"/>
                    </a:cubicBezTo>
                    <a:cubicBezTo>
                      <a:pt x="85" y="815"/>
                      <a:pt x="85" y="816"/>
                      <a:pt x="85" y="816"/>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73">
                <a:extLst>
                  <a:ext uri="{FF2B5EF4-FFF2-40B4-BE49-F238E27FC236}">
                    <a16:creationId xmlns:a16="http://schemas.microsoft.com/office/drawing/2014/main" id="{D55FCE89-DC85-4E8F-8239-AD348D22C828}"/>
                  </a:ext>
                </a:extLst>
              </p:cNvPr>
              <p:cNvSpPr>
                <a:spLocks/>
              </p:cNvSpPr>
              <p:nvPr/>
            </p:nvSpPr>
            <p:spPr bwMode="auto">
              <a:xfrm>
                <a:off x="6192" y="1637"/>
                <a:ext cx="121" cy="280"/>
              </a:xfrm>
              <a:custGeom>
                <a:avLst/>
                <a:gdLst>
                  <a:gd name="T0" fmla="*/ 23 w 51"/>
                  <a:gd name="T1" fmla="*/ 118 h 118"/>
                  <a:gd name="T2" fmla="*/ 42 w 51"/>
                  <a:gd name="T3" fmla="*/ 1 h 118"/>
                  <a:gd name="T4" fmla="*/ 46 w 51"/>
                  <a:gd name="T5" fmla="*/ 2 h 118"/>
                  <a:gd name="T6" fmla="*/ 23 w 51"/>
                  <a:gd name="T7" fmla="*/ 118 h 118"/>
                </a:gdLst>
                <a:ahLst/>
                <a:cxnLst>
                  <a:cxn ang="0">
                    <a:pos x="T0" y="T1"/>
                  </a:cxn>
                  <a:cxn ang="0">
                    <a:pos x="T2" y="T3"/>
                  </a:cxn>
                  <a:cxn ang="0">
                    <a:pos x="T4" y="T5"/>
                  </a:cxn>
                  <a:cxn ang="0">
                    <a:pos x="T6" y="T7"/>
                  </a:cxn>
                </a:cxnLst>
                <a:rect l="0" t="0" r="r" b="b"/>
                <a:pathLst>
                  <a:path w="51" h="118">
                    <a:moveTo>
                      <a:pt x="23" y="118"/>
                    </a:moveTo>
                    <a:cubicBezTo>
                      <a:pt x="23" y="118"/>
                      <a:pt x="0" y="44"/>
                      <a:pt x="42" y="1"/>
                    </a:cubicBezTo>
                    <a:cubicBezTo>
                      <a:pt x="43" y="0"/>
                      <a:pt x="46" y="0"/>
                      <a:pt x="46" y="2"/>
                    </a:cubicBezTo>
                    <a:cubicBezTo>
                      <a:pt x="48" y="15"/>
                      <a:pt x="51" y="52"/>
                      <a:pt x="23" y="118"/>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74">
                <a:extLst>
                  <a:ext uri="{FF2B5EF4-FFF2-40B4-BE49-F238E27FC236}">
                    <a16:creationId xmlns:a16="http://schemas.microsoft.com/office/drawing/2014/main" id="{E7D304CD-0821-4E73-B334-ECB14B8FE769}"/>
                  </a:ext>
                </a:extLst>
              </p:cNvPr>
              <p:cNvSpPr>
                <a:spLocks/>
              </p:cNvSpPr>
              <p:nvPr/>
            </p:nvSpPr>
            <p:spPr bwMode="auto">
              <a:xfrm>
                <a:off x="6244" y="1698"/>
                <a:ext cx="38" cy="219"/>
              </a:xfrm>
              <a:custGeom>
                <a:avLst/>
                <a:gdLst>
                  <a:gd name="T0" fmla="*/ 15 w 16"/>
                  <a:gd name="T1" fmla="*/ 0 h 92"/>
                  <a:gd name="T2" fmla="*/ 14 w 16"/>
                  <a:gd name="T3" fmla="*/ 13 h 92"/>
                  <a:gd name="T4" fmla="*/ 8 w 16"/>
                  <a:gd name="T5" fmla="*/ 46 h 92"/>
                  <a:gd name="T6" fmla="*/ 3 w 16"/>
                  <a:gd name="T7" fmla="*/ 78 h 92"/>
                  <a:gd name="T8" fmla="*/ 1 w 16"/>
                  <a:gd name="T9" fmla="*/ 92 h 92"/>
                  <a:gd name="T10" fmla="*/ 1 w 16"/>
                  <a:gd name="T11" fmla="*/ 78 h 92"/>
                  <a:gd name="T12" fmla="*/ 6 w 16"/>
                  <a:gd name="T13" fmla="*/ 45 h 92"/>
                  <a:gd name="T14" fmla="*/ 12 w 16"/>
                  <a:gd name="T15" fmla="*/ 13 h 92"/>
                  <a:gd name="T16" fmla="*/ 15 w 16"/>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2">
                    <a:moveTo>
                      <a:pt x="15" y="0"/>
                    </a:moveTo>
                    <a:cubicBezTo>
                      <a:pt x="16" y="0"/>
                      <a:pt x="15" y="5"/>
                      <a:pt x="14" y="13"/>
                    </a:cubicBezTo>
                    <a:cubicBezTo>
                      <a:pt x="12" y="23"/>
                      <a:pt x="10" y="34"/>
                      <a:pt x="8" y="46"/>
                    </a:cubicBezTo>
                    <a:cubicBezTo>
                      <a:pt x="6" y="58"/>
                      <a:pt x="5" y="69"/>
                      <a:pt x="3" y="78"/>
                    </a:cubicBezTo>
                    <a:cubicBezTo>
                      <a:pt x="2" y="87"/>
                      <a:pt x="1" y="92"/>
                      <a:pt x="1" y="92"/>
                    </a:cubicBezTo>
                    <a:cubicBezTo>
                      <a:pt x="0" y="92"/>
                      <a:pt x="0" y="87"/>
                      <a:pt x="1" y="78"/>
                    </a:cubicBezTo>
                    <a:cubicBezTo>
                      <a:pt x="2" y="70"/>
                      <a:pt x="3" y="58"/>
                      <a:pt x="6" y="45"/>
                    </a:cubicBezTo>
                    <a:cubicBezTo>
                      <a:pt x="8" y="33"/>
                      <a:pt x="10" y="21"/>
                      <a:pt x="12" y="13"/>
                    </a:cubicBezTo>
                    <a:cubicBezTo>
                      <a:pt x="13" y="5"/>
                      <a:pt x="15" y="0"/>
                      <a:pt x="15"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5">
                <a:extLst>
                  <a:ext uri="{FF2B5EF4-FFF2-40B4-BE49-F238E27FC236}">
                    <a16:creationId xmlns:a16="http://schemas.microsoft.com/office/drawing/2014/main" id="{4284BF30-B4F3-4051-A6EF-F42423035DD4}"/>
                  </a:ext>
                </a:extLst>
              </p:cNvPr>
              <p:cNvSpPr>
                <a:spLocks/>
              </p:cNvSpPr>
              <p:nvPr/>
            </p:nvSpPr>
            <p:spPr bwMode="auto">
              <a:xfrm>
                <a:off x="6313" y="2104"/>
                <a:ext cx="176" cy="226"/>
              </a:xfrm>
              <a:custGeom>
                <a:avLst/>
                <a:gdLst>
                  <a:gd name="T0" fmla="*/ 0 w 74"/>
                  <a:gd name="T1" fmla="*/ 95 h 95"/>
                  <a:gd name="T2" fmla="*/ 71 w 74"/>
                  <a:gd name="T3" fmla="*/ 0 h 95"/>
                  <a:gd name="T4" fmla="*/ 74 w 74"/>
                  <a:gd name="T5" fmla="*/ 4 h 95"/>
                  <a:gd name="T6" fmla="*/ 0 w 74"/>
                  <a:gd name="T7" fmla="*/ 95 h 95"/>
                </a:gdLst>
                <a:ahLst/>
                <a:cxnLst>
                  <a:cxn ang="0">
                    <a:pos x="T0" y="T1"/>
                  </a:cxn>
                  <a:cxn ang="0">
                    <a:pos x="T2" y="T3"/>
                  </a:cxn>
                  <a:cxn ang="0">
                    <a:pos x="T4" y="T5"/>
                  </a:cxn>
                  <a:cxn ang="0">
                    <a:pos x="T6" y="T7"/>
                  </a:cxn>
                </a:cxnLst>
                <a:rect l="0" t="0" r="r" b="b"/>
                <a:pathLst>
                  <a:path w="74" h="95">
                    <a:moveTo>
                      <a:pt x="0" y="95"/>
                    </a:moveTo>
                    <a:cubicBezTo>
                      <a:pt x="0" y="95"/>
                      <a:pt x="14" y="19"/>
                      <a:pt x="71" y="0"/>
                    </a:cubicBezTo>
                    <a:cubicBezTo>
                      <a:pt x="72" y="0"/>
                      <a:pt x="74" y="2"/>
                      <a:pt x="74" y="4"/>
                    </a:cubicBezTo>
                    <a:cubicBezTo>
                      <a:pt x="70" y="15"/>
                      <a:pt x="55" y="50"/>
                      <a:pt x="0" y="95"/>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76">
                <a:extLst>
                  <a:ext uri="{FF2B5EF4-FFF2-40B4-BE49-F238E27FC236}">
                    <a16:creationId xmlns:a16="http://schemas.microsoft.com/office/drawing/2014/main" id="{6D0B6059-D7D6-43EF-962D-7F73E2A67F74}"/>
                  </a:ext>
                </a:extLst>
              </p:cNvPr>
              <p:cNvSpPr>
                <a:spLocks/>
              </p:cNvSpPr>
              <p:nvPr/>
            </p:nvSpPr>
            <p:spPr bwMode="auto">
              <a:xfrm>
                <a:off x="6311" y="2152"/>
                <a:ext cx="132" cy="178"/>
              </a:xfrm>
              <a:custGeom>
                <a:avLst/>
                <a:gdLst>
                  <a:gd name="T0" fmla="*/ 56 w 56"/>
                  <a:gd name="T1" fmla="*/ 0 h 75"/>
                  <a:gd name="T2" fmla="*/ 48 w 56"/>
                  <a:gd name="T3" fmla="*/ 11 h 75"/>
                  <a:gd name="T4" fmla="*/ 28 w 56"/>
                  <a:gd name="T5" fmla="*/ 38 h 75"/>
                  <a:gd name="T6" fmla="*/ 9 w 56"/>
                  <a:gd name="T7" fmla="*/ 64 h 75"/>
                  <a:gd name="T8" fmla="*/ 0 w 56"/>
                  <a:gd name="T9" fmla="*/ 75 h 75"/>
                  <a:gd name="T10" fmla="*/ 7 w 56"/>
                  <a:gd name="T11" fmla="*/ 63 h 75"/>
                  <a:gd name="T12" fmla="*/ 26 w 56"/>
                  <a:gd name="T13" fmla="*/ 36 h 75"/>
                  <a:gd name="T14" fmla="*/ 47 w 56"/>
                  <a:gd name="T15" fmla="*/ 10 h 75"/>
                  <a:gd name="T16" fmla="*/ 56 w 56"/>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56" y="0"/>
                    </a:moveTo>
                    <a:cubicBezTo>
                      <a:pt x="56" y="0"/>
                      <a:pt x="53" y="5"/>
                      <a:pt x="48" y="11"/>
                    </a:cubicBezTo>
                    <a:cubicBezTo>
                      <a:pt x="43" y="19"/>
                      <a:pt x="36" y="28"/>
                      <a:pt x="28" y="38"/>
                    </a:cubicBezTo>
                    <a:cubicBezTo>
                      <a:pt x="21" y="48"/>
                      <a:pt x="14" y="57"/>
                      <a:pt x="9" y="64"/>
                    </a:cubicBezTo>
                    <a:cubicBezTo>
                      <a:pt x="4" y="71"/>
                      <a:pt x="0" y="75"/>
                      <a:pt x="0" y="75"/>
                    </a:cubicBezTo>
                    <a:cubicBezTo>
                      <a:pt x="0" y="75"/>
                      <a:pt x="2" y="70"/>
                      <a:pt x="7" y="63"/>
                    </a:cubicBezTo>
                    <a:cubicBezTo>
                      <a:pt x="12" y="56"/>
                      <a:pt x="18" y="46"/>
                      <a:pt x="26" y="36"/>
                    </a:cubicBezTo>
                    <a:cubicBezTo>
                      <a:pt x="34" y="26"/>
                      <a:pt x="41" y="17"/>
                      <a:pt x="47" y="10"/>
                    </a:cubicBezTo>
                    <a:cubicBezTo>
                      <a:pt x="52" y="4"/>
                      <a:pt x="56" y="0"/>
                      <a:pt x="56"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77">
                <a:extLst>
                  <a:ext uri="{FF2B5EF4-FFF2-40B4-BE49-F238E27FC236}">
                    <a16:creationId xmlns:a16="http://schemas.microsoft.com/office/drawing/2014/main" id="{FDCA8803-0DB4-44A4-AEFE-B45438B8B93A}"/>
                  </a:ext>
                </a:extLst>
              </p:cNvPr>
              <p:cNvSpPr>
                <a:spLocks/>
              </p:cNvSpPr>
              <p:nvPr/>
            </p:nvSpPr>
            <p:spPr bwMode="auto">
              <a:xfrm>
                <a:off x="6256" y="2517"/>
                <a:ext cx="126" cy="266"/>
              </a:xfrm>
              <a:custGeom>
                <a:avLst/>
                <a:gdLst>
                  <a:gd name="T0" fmla="*/ 8 w 53"/>
                  <a:gd name="T1" fmla="*/ 112 h 112"/>
                  <a:gd name="T2" fmla="*/ 49 w 53"/>
                  <a:gd name="T3" fmla="*/ 1 h 112"/>
                  <a:gd name="T4" fmla="*/ 53 w 53"/>
                  <a:gd name="T5" fmla="*/ 3 h 112"/>
                  <a:gd name="T6" fmla="*/ 8 w 53"/>
                  <a:gd name="T7" fmla="*/ 112 h 112"/>
                </a:gdLst>
                <a:ahLst/>
                <a:cxnLst>
                  <a:cxn ang="0">
                    <a:pos x="T0" y="T1"/>
                  </a:cxn>
                  <a:cxn ang="0">
                    <a:pos x="T2" y="T3"/>
                  </a:cxn>
                  <a:cxn ang="0">
                    <a:pos x="T4" y="T5"/>
                  </a:cxn>
                  <a:cxn ang="0">
                    <a:pos x="T6" y="T7"/>
                  </a:cxn>
                </a:cxnLst>
                <a:rect l="0" t="0" r="r" b="b"/>
                <a:pathLst>
                  <a:path w="53" h="112">
                    <a:moveTo>
                      <a:pt x="8" y="112"/>
                    </a:moveTo>
                    <a:cubicBezTo>
                      <a:pt x="8" y="112"/>
                      <a:pt x="0" y="35"/>
                      <a:pt x="49" y="1"/>
                    </a:cubicBezTo>
                    <a:cubicBezTo>
                      <a:pt x="50" y="0"/>
                      <a:pt x="53" y="1"/>
                      <a:pt x="53" y="3"/>
                    </a:cubicBezTo>
                    <a:cubicBezTo>
                      <a:pt x="52" y="15"/>
                      <a:pt x="48" y="52"/>
                      <a:pt x="8" y="112"/>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78">
                <a:extLst>
                  <a:ext uri="{FF2B5EF4-FFF2-40B4-BE49-F238E27FC236}">
                    <a16:creationId xmlns:a16="http://schemas.microsoft.com/office/drawing/2014/main" id="{0CC80A60-6A9A-491E-8510-BEB3B5F2FA01}"/>
                  </a:ext>
                </a:extLst>
              </p:cNvPr>
              <p:cNvSpPr>
                <a:spLocks/>
              </p:cNvSpPr>
              <p:nvPr/>
            </p:nvSpPr>
            <p:spPr bwMode="auto">
              <a:xfrm>
                <a:off x="6273" y="2574"/>
                <a:ext cx="78" cy="209"/>
              </a:xfrm>
              <a:custGeom>
                <a:avLst/>
                <a:gdLst>
                  <a:gd name="T0" fmla="*/ 32 w 33"/>
                  <a:gd name="T1" fmla="*/ 0 h 88"/>
                  <a:gd name="T2" fmla="*/ 28 w 33"/>
                  <a:gd name="T3" fmla="*/ 13 h 88"/>
                  <a:gd name="T4" fmla="*/ 17 w 33"/>
                  <a:gd name="T5" fmla="*/ 44 h 88"/>
                  <a:gd name="T6" fmla="*/ 6 w 33"/>
                  <a:gd name="T7" fmla="*/ 75 h 88"/>
                  <a:gd name="T8" fmla="*/ 1 w 33"/>
                  <a:gd name="T9" fmla="*/ 88 h 88"/>
                  <a:gd name="T10" fmla="*/ 4 w 33"/>
                  <a:gd name="T11" fmla="*/ 74 h 88"/>
                  <a:gd name="T12" fmla="*/ 14 w 33"/>
                  <a:gd name="T13" fmla="*/ 43 h 88"/>
                  <a:gd name="T14" fmla="*/ 26 w 33"/>
                  <a:gd name="T15" fmla="*/ 12 h 88"/>
                  <a:gd name="T16" fmla="*/ 32 w 33"/>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88">
                    <a:moveTo>
                      <a:pt x="32" y="0"/>
                    </a:moveTo>
                    <a:cubicBezTo>
                      <a:pt x="33" y="0"/>
                      <a:pt x="31" y="5"/>
                      <a:pt x="28" y="13"/>
                    </a:cubicBezTo>
                    <a:cubicBezTo>
                      <a:pt x="25" y="22"/>
                      <a:pt x="21" y="33"/>
                      <a:pt x="17" y="44"/>
                    </a:cubicBezTo>
                    <a:cubicBezTo>
                      <a:pt x="13" y="56"/>
                      <a:pt x="9" y="66"/>
                      <a:pt x="6" y="75"/>
                    </a:cubicBezTo>
                    <a:cubicBezTo>
                      <a:pt x="3" y="83"/>
                      <a:pt x="1" y="88"/>
                      <a:pt x="1" y="88"/>
                    </a:cubicBezTo>
                    <a:cubicBezTo>
                      <a:pt x="0" y="88"/>
                      <a:pt x="1" y="83"/>
                      <a:pt x="4" y="74"/>
                    </a:cubicBezTo>
                    <a:cubicBezTo>
                      <a:pt x="6" y="66"/>
                      <a:pt x="10" y="55"/>
                      <a:pt x="14" y="43"/>
                    </a:cubicBezTo>
                    <a:cubicBezTo>
                      <a:pt x="19" y="31"/>
                      <a:pt x="23" y="20"/>
                      <a:pt x="26" y="12"/>
                    </a:cubicBezTo>
                    <a:cubicBezTo>
                      <a:pt x="30" y="5"/>
                      <a:pt x="32" y="0"/>
                      <a:pt x="32"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9">
                <a:extLst>
                  <a:ext uri="{FF2B5EF4-FFF2-40B4-BE49-F238E27FC236}">
                    <a16:creationId xmlns:a16="http://schemas.microsoft.com/office/drawing/2014/main" id="{61C67F21-A212-4D62-8187-3283114297E3}"/>
                  </a:ext>
                </a:extLst>
              </p:cNvPr>
              <p:cNvSpPr>
                <a:spLocks/>
              </p:cNvSpPr>
              <p:nvPr/>
            </p:nvSpPr>
            <p:spPr bwMode="auto">
              <a:xfrm>
                <a:off x="6363" y="2976"/>
                <a:ext cx="128" cy="263"/>
              </a:xfrm>
              <a:custGeom>
                <a:avLst/>
                <a:gdLst>
                  <a:gd name="T0" fmla="*/ 6 w 54"/>
                  <a:gd name="T1" fmla="*/ 111 h 111"/>
                  <a:gd name="T2" fmla="*/ 50 w 54"/>
                  <a:gd name="T3" fmla="*/ 1 h 111"/>
                  <a:gd name="T4" fmla="*/ 54 w 54"/>
                  <a:gd name="T5" fmla="*/ 4 h 111"/>
                  <a:gd name="T6" fmla="*/ 6 w 54"/>
                  <a:gd name="T7" fmla="*/ 111 h 111"/>
                </a:gdLst>
                <a:ahLst/>
                <a:cxnLst>
                  <a:cxn ang="0">
                    <a:pos x="T0" y="T1"/>
                  </a:cxn>
                  <a:cxn ang="0">
                    <a:pos x="T2" y="T3"/>
                  </a:cxn>
                  <a:cxn ang="0">
                    <a:pos x="T4" y="T5"/>
                  </a:cxn>
                  <a:cxn ang="0">
                    <a:pos x="T6" y="T7"/>
                  </a:cxn>
                </a:cxnLst>
                <a:rect l="0" t="0" r="r" b="b"/>
                <a:pathLst>
                  <a:path w="54" h="111">
                    <a:moveTo>
                      <a:pt x="6" y="111"/>
                    </a:moveTo>
                    <a:cubicBezTo>
                      <a:pt x="6" y="111"/>
                      <a:pt x="0" y="34"/>
                      <a:pt x="50" y="1"/>
                    </a:cubicBezTo>
                    <a:cubicBezTo>
                      <a:pt x="52" y="0"/>
                      <a:pt x="54" y="1"/>
                      <a:pt x="54" y="4"/>
                    </a:cubicBezTo>
                    <a:cubicBezTo>
                      <a:pt x="54" y="16"/>
                      <a:pt x="48" y="53"/>
                      <a:pt x="6" y="111"/>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80">
                <a:extLst>
                  <a:ext uri="{FF2B5EF4-FFF2-40B4-BE49-F238E27FC236}">
                    <a16:creationId xmlns:a16="http://schemas.microsoft.com/office/drawing/2014/main" id="{3A846C96-6E4B-4CBB-ABD5-A702D2934979}"/>
                  </a:ext>
                </a:extLst>
              </p:cNvPr>
              <p:cNvSpPr>
                <a:spLocks/>
              </p:cNvSpPr>
              <p:nvPr/>
            </p:nvSpPr>
            <p:spPr bwMode="auto">
              <a:xfrm>
                <a:off x="6375" y="3033"/>
                <a:ext cx="85" cy="206"/>
              </a:xfrm>
              <a:custGeom>
                <a:avLst/>
                <a:gdLst>
                  <a:gd name="T0" fmla="*/ 35 w 36"/>
                  <a:gd name="T1" fmla="*/ 0 h 87"/>
                  <a:gd name="T2" fmla="*/ 31 w 36"/>
                  <a:gd name="T3" fmla="*/ 13 h 87"/>
                  <a:gd name="T4" fmla="*/ 18 w 36"/>
                  <a:gd name="T5" fmla="*/ 44 h 87"/>
                  <a:gd name="T6" fmla="*/ 6 w 36"/>
                  <a:gd name="T7" fmla="*/ 74 h 87"/>
                  <a:gd name="T8" fmla="*/ 0 w 36"/>
                  <a:gd name="T9" fmla="*/ 87 h 87"/>
                  <a:gd name="T10" fmla="*/ 4 w 36"/>
                  <a:gd name="T11" fmla="*/ 74 h 87"/>
                  <a:gd name="T12" fmla="*/ 16 w 36"/>
                  <a:gd name="T13" fmla="*/ 43 h 87"/>
                  <a:gd name="T14" fmla="*/ 29 w 36"/>
                  <a:gd name="T15" fmla="*/ 12 h 87"/>
                  <a:gd name="T16" fmla="*/ 35 w 36"/>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7">
                    <a:moveTo>
                      <a:pt x="35" y="0"/>
                    </a:moveTo>
                    <a:cubicBezTo>
                      <a:pt x="36" y="0"/>
                      <a:pt x="34" y="5"/>
                      <a:pt x="31" y="13"/>
                    </a:cubicBezTo>
                    <a:cubicBezTo>
                      <a:pt x="27" y="22"/>
                      <a:pt x="23" y="32"/>
                      <a:pt x="18" y="44"/>
                    </a:cubicBezTo>
                    <a:cubicBezTo>
                      <a:pt x="14" y="55"/>
                      <a:pt x="9" y="65"/>
                      <a:pt x="6" y="74"/>
                    </a:cubicBezTo>
                    <a:cubicBezTo>
                      <a:pt x="3" y="82"/>
                      <a:pt x="1" y="87"/>
                      <a:pt x="0" y="87"/>
                    </a:cubicBezTo>
                    <a:cubicBezTo>
                      <a:pt x="0" y="87"/>
                      <a:pt x="1" y="82"/>
                      <a:pt x="4" y="74"/>
                    </a:cubicBezTo>
                    <a:cubicBezTo>
                      <a:pt x="7" y="66"/>
                      <a:pt x="11" y="55"/>
                      <a:pt x="16" y="43"/>
                    </a:cubicBezTo>
                    <a:cubicBezTo>
                      <a:pt x="21" y="31"/>
                      <a:pt x="25" y="20"/>
                      <a:pt x="29" y="12"/>
                    </a:cubicBezTo>
                    <a:cubicBezTo>
                      <a:pt x="33" y="5"/>
                      <a:pt x="35" y="0"/>
                      <a:pt x="35"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181">
                <a:extLst>
                  <a:ext uri="{FF2B5EF4-FFF2-40B4-BE49-F238E27FC236}">
                    <a16:creationId xmlns:a16="http://schemas.microsoft.com/office/drawing/2014/main" id="{68D2C323-7C64-4AA8-9DC6-835510F59C0A}"/>
                  </a:ext>
                </a:extLst>
              </p:cNvPr>
              <p:cNvSpPr>
                <a:spLocks/>
              </p:cNvSpPr>
              <p:nvPr/>
            </p:nvSpPr>
            <p:spPr bwMode="auto">
              <a:xfrm>
                <a:off x="6002" y="1527"/>
                <a:ext cx="166" cy="235"/>
              </a:xfrm>
              <a:custGeom>
                <a:avLst/>
                <a:gdLst>
                  <a:gd name="T0" fmla="*/ 70 w 70"/>
                  <a:gd name="T1" fmla="*/ 99 h 99"/>
                  <a:gd name="T2" fmla="*/ 0 w 70"/>
                  <a:gd name="T3" fmla="*/ 4 h 99"/>
                  <a:gd name="T4" fmla="*/ 4 w 70"/>
                  <a:gd name="T5" fmla="*/ 1 h 99"/>
                  <a:gd name="T6" fmla="*/ 70 w 70"/>
                  <a:gd name="T7" fmla="*/ 99 h 99"/>
                </a:gdLst>
                <a:ahLst/>
                <a:cxnLst>
                  <a:cxn ang="0">
                    <a:pos x="T0" y="T1"/>
                  </a:cxn>
                  <a:cxn ang="0">
                    <a:pos x="T2" y="T3"/>
                  </a:cxn>
                  <a:cxn ang="0">
                    <a:pos x="T4" y="T5"/>
                  </a:cxn>
                  <a:cxn ang="0">
                    <a:pos x="T6" y="T7"/>
                  </a:cxn>
                </a:cxnLst>
                <a:rect l="0" t="0" r="r" b="b"/>
                <a:pathLst>
                  <a:path w="70" h="99">
                    <a:moveTo>
                      <a:pt x="70" y="99"/>
                    </a:moveTo>
                    <a:cubicBezTo>
                      <a:pt x="70" y="99"/>
                      <a:pt x="2" y="63"/>
                      <a:pt x="0" y="4"/>
                    </a:cubicBezTo>
                    <a:cubicBezTo>
                      <a:pt x="0" y="1"/>
                      <a:pt x="3" y="0"/>
                      <a:pt x="4" y="1"/>
                    </a:cubicBezTo>
                    <a:cubicBezTo>
                      <a:pt x="14" y="8"/>
                      <a:pt x="43" y="33"/>
                      <a:pt x="70" y="99"/>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182">
                <a:extLst>
                  <a:ext uri="{FF2B5EF4-FFF2-40B4-BE49-F238E27FC236}">
                    <a16:creationId xmlns:a16="http://schemas.microsoft.com/office/drawing/2014/main" id="{28A411A5-53F4-4F48-8036-8AB287A6E417}"/>
                  </a:ext>
                </a:extLst>
              </p:cNvPr>
              <p:cNvSpPr>
                <a:spLocks/>
              </p:cNvSpPr>
              <p:nvPr/>
            </p:nvSpPr>
            <p:spPr bwMode="auto">
              <a:xfrm>
                <a:off x="6035" y="1584"/>
                <a:ext cx="133" cy="181"/>
              </a:xfrm>
              <a:custGeom>
                <a:avLst/>
                <a:gdLst>
                  <a:gd name="T0" fmla="*/ 1 w 56"/>
                  <a:gd name="T1" fmla="*/ 0 h 76"/>
                  <a:gd name="T2" fmla="*/ 9 w 56"/>
                  <a:gd name="T3" fmla="*/ 11 h 76"/>
                  <a:gd name="T4" fmla="*/ 28 w 56"/>
                  <a:gd name="T5" fmla="*/ 38 h 76"/>
                  <a:gd name="T6" fmla="*/ 48 w 56"/>
                  <a:gd name="T7" fmla="*/ 64 h 76"/>
                  <a:gd name="T8" fmla="*/ 56 w 56"/>
                  <a:gd name="T9" fmla="*/ 76 h 76"/>
                  <a:gd name="T10" fmla="*/ 46 w 56"/>
                  <a:gd name="T11" fmla="*/ 66 h 76"/>
                  <a:gd name="T12" fmla="*/ 26 w 56"/>
                  <a:gd name="T13" fmla="*/ 39 h 76"/>
                  <a:gd name="T14" fmla="*/ 7 w 56"/>
                  <a:gd name="T15" fmla="*/ 12 h 76"/>
                  <a:gd name="T16" fmla="*/ 1 w 56"/>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6">
                    <a:moveTo>
                      <a:pt x="1" y="0"/>
                    </a:moveTo>
                    <a:cubicBezTo>
                      <a:pt x="1" y="0"/>
                      <a:pt x="4" y="4"/>
                      <a:pt x="9" y="11"/>
                    </a:cubicBezTo>
                    <a:cubicBezTo>
                      <a:pt x="15" y="19"/>
                      <a:pt x="21" y="28"/>
                      <a:pt x="28" y="38"/>
                    </a:cubicBezTo>
                    <a:cubicBezTo>
                      <a:pt x="36" y="48"/>
                      <a:pt x="42" y="57"/>
                      <a:pt x="48" y="64"/>
                    </a:cubicBezTo>
                    <a:cubicBezTo>
                      <a:pt x="53" y="71"/>
                      <a:pt x="56" y="75"/>
                      <a:pt x="56" y="76"/>
                    </a:cubicBezTo>
                    <a:cubicBezTo>
                      <a:pt x="55" y="76"/>
                      <a:pt x="52" y="72"/>
                      <a:pt x="46" y="66"/>
                    </a:cubicBezTo>
                    <a:cubicBezTo>
                      <a:pt x="41" y="59"/>
                      <a:pt x="34" y="50"/>
                      <a:pt x="26" y="39"/>
                    </a:cubicBezTo>
                    <a:cubicBezTo>
                      <a:pt x="18" y="29"/>
                      <a:pt x="12" y="19"/>
                      <a:pt x="7" y="12"/>
                    </a:cubicBezTo>
                    <a:cubicBezTo>
                      <a:pt x="3" y="5"/>
                      <a:pt x="0" y="0"/>
                      <a:pt x="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183">
                <a:extLst>
                  <a:ext uri="{FF2B5EF4-FFF2-40B4-BE49-F238E27FC236}">
                    <a16:creationId xmlns:a16="http://schemas.microsoft.com/office/drawing/2014/main" id="{42FC0640-72D6-4B15-932E-B96F8231DF18}"/>
                  </a:ext>
                </a:extLst>
              </p:cNvPr>
              <p:cNvSpPr>
                <a:spLocks/>
              </p:cNvSpPr>
              <p:nvPr/>
            </p:nvSpPr>
            <p:spPr bwMode="auto">
              <a:xfrm>
                <a:off x="6163" y="1914"/>
                <a:ext cx="181" cy="226"/>
              </a:xfrm>
              <a:custGeom>
                <a:avLst/>
                <a:gdLst>
                  <a:gd name="T0" fmla="*/ 76 w 76"/>
                  <a:gd name="T1" fmla="*/ 95 h 95"/>
                  <a:gd name="T2" fmla="*/ 0 w 76"/>
                  <a:gd name="T3" fmla="*/ 4 h 95"/>
                  <a:gd name="T4" fmla="*/ 4 w 76"/>
                  <a:gd name="T5" fmla="*/ 1 h 95"/>
                  <a:gd name="T6" fmla="*/ 76 w 76"/>
                  <a:gd name="T7" fmla="*/ 95 h 95"/>
                </a:gdLst>
                <a:ahLst/>
                <a:cxnLst>
                  <a:cxn ang="0">
                    <a:pos x="T0" y="T1"/>
                  </a:cxn>
                  <a:cxn ang="0">
                    <a:pos x="T2" y="T3"/>
                  </a:cxn>
                  <a:cxn ang="0">
                    <a:pos x="T4" y="T5"/>
                  </a:cxn>
                  <a:cxn ang="0">
                    <a:pos x="T6" y="T7"/>
                  </a:cxn>
                </a:cxnLst>
                <a:rect l="0" t="0" r="r" b="b"/>
                <a:pathLst>
                  <a:path w="76" h="95">
                    <a:moveTo>
                      <a:pt x="76" y="95"/>
                    </a:moveTo>
                    <a:cubicBezTo>
                      <a:pt x="76" y="95"/>
                      <a:pt x="5" y="63"/>
                      <a:pt x="0" y="4"/>
                    </a:cubicBezTo>
                    <a:cubicBezTo>
                      <a:pt x="0" y="2"/>
                      <a:pt x="2" y="0"/>
                      <a:pt x="4" y="1"/>
                    </a:cubicBezTo>
                    <a:cubicBezTo>
                      <a:pt x="15" y="8"/>
                      <a:pt x="44" y="30"/>
                      <a:pt x="76" y="95"/>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184">
                <a:extLst>
                  <a:ext uri="{FF2B5EF4-FFF2-40B4-BE49-F238E27FC236}">
                    <a16:creationId xmlns:a16="http://schemas.microsoft.com/office/drawing/2014/main" id="{1F536682-F415-43DE-9A35-E0D5823E89A1}"/>
                  </a:ext>
                </a:extLst>
              </p:cNvPr>
              <p:cNvSpPr>
                <a:spLocks/>
              </p:cNvSpPr>
              <p:nvPr/>
            </p:nvSpPr>
            <p:spPr bwMode="auto">
              <a:xfrm>
                <a:off x="6199" y="1969"/>
                <a:ext cx="145" cy="171"/>
              </a:xfrm>
              <a:custGeom>
                <a:avLst/>
                <a:gdLst>
                  <a:gd name="T0" fmla="*/ 1 w 61"/>
                  <a:gd name="T1" fmla="*/ 0 h 72"/>
                  <a:gd name="T2" fmla="*/ 10 w 61"/>
                  <a:gd name="T3" fmla="*/ 10 h 72"/>
                  <a:gd name="T4" fmla="*/ 31 w 61"/>
                  <a:gd name="T5" fmla="*/ 36 h 72"/>
                  <a:gd name="T6" fmla="*/ 52 w 61"/>
                  <a:gd name="T7" fmla="*/ 61 h 72"/>
                  <a:gd name="T8" fmla="*/ 60 w 61"/>
                  <a:gd name="T9" fmla="*/ 72 h 72"/>
                  <a:gd name="T10" fmla="*/ 50 w 61"/>
                  <a:gd name="T11" fmla="*/ 63 h 72"/>
                  <a:gd name="T12" fmla="*/ 29 w 61"/>
                  <a:gd name="T13" fmla="*/ 38 h 72"/>
                  <a:gd name="T14" fmla="*/ 8 w 61"/>
                  <a:gd name="T15" fmla="*/ 12 h 72"/>
                  <a:gd name="T16" fmla="*/ 1 w 61"/>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2">
                    <a:moveTo>
                      <a:pt x="1" y="0"/>
                    </a:moveTo>
                    <a:cubicBezTo>
                      <a:pt x="1" y="0"/>
                      <a:pt x="4" y="4"/>
                      <a:pt x="10" y="10"/>
                    </a:cubicBezTo>
                    <a:cubicBezTo>
                      <a:pt x="16" y="18"/>
                      <a:pt x="23" y="26"/>
                      <a:pt x="31" y="36"/>
                    </a:cubicBezTo>
                    <a:cubicBezTo>
                      <a:pt x="39" y="45"/>
                      <a:pt x="46" y="54"/>
                      <a:pt x="52" y="61"/>
                    </a:cubicBezTo>
                    <a:cubicBezTo>
                      <a:pt x="57" y="68"/>
                      <a:pt x="61" y="72"/>
                      <a:pt x="60" y="72"/>
                    </a:cubicBezTo>
                    <a:cubicBezTo>
                      <a:pt x="60" y="72"/>
                      <a:pt x="56" y="69"/>
                      <a:pt x="50" y="63"/>
                    </a:cubicBezTo>
                    <a:cubicBezTo>
                      <a:pt x="44" y="57"/>
                      <a:pt x="37" y="48"/>
                      <a:pt x="29" y="38"/>
                    </a:cubicBezTo>
                    <a:cubicBezTo>
                      <a:pt x="20" y="28"/>
                      <a:pt x="13" y="19"/>
                      <a:pt x="8" y="12"/>
                    </a:cubicBezTo>
                    <a:cubicBezTo>
                      <a:pt x="3" y="5"/>
                      <a:pt x="0" y="1"/>
                      <a:pt x="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185">
                <a:extLst>
                  <a:ext uri="{FF2B5EF4-FFF2-40B4-BE49-F238E27FC236}">
                    <a16:creationId xmlns:a16="http://schemas.microsoft.com/office/drawing/2014/main" id="{74DD1EEA-5687-45F9-A298-B16095C8B6ED}"/>
                  </a:ext>
                </a:extLst>
              </p:cNvPr>
              <p:cNvSpPr>
                <a:spLocks/>
              </p:cNvSpPr>
              <p:nvPr/>
            </p:nvSpPr>
            <p:spPr bwMode="auto">
              <a:xfrm>
                <a:off x="6133" y="2280"/>
                <a:ext cx="118" cy="280"/>
              </a:xfrm>
              <a:custGeom>
                <a:avLst/>
                <a:gdLst>
                  <a:gd name="T0" fmla="*/ 48 w 50"/>
                  <a:gd name="T1" fmla="*/ 118 h 118"/>
                  <a:gd name="T2" fmla="*/ 22 w 50"/>
                  <a:gd name="T3" fmla="*/ 2 h 118"/>
                  <a:gd name="T4" fmla="*/ 27 w 50"/>
                  <a:gd name="T5" fmla="*/ 2 h 118"/>
                  <a:gd name="T6" fmla="*/ 48 w 50"/>
                  <a:gd name="T7" fmla="*/ 118 h 118"/>
                </a:gdLst>
                <a:ahLst/>
                <a:cxnLst>
                  <a:cxn ang="0">
                    <a:pos x="T0" y="T1"/>
                  </a:cxn>
                  <a:cxn ang="0">
                    <a:pos x="T2" y="T3"/>
                  </a:cxn>
                  <a:cxn ang="0">
                    <a:pos x="T4" y="T5"/>
                  </a:cxn>
                  <a:cxn ang="0">
                    <a:pos x="T6" y="T7"/>
                  </a:cxn>
                </a:cxnLst>
                <a:rect l="0" t="0" r="r" b="b"/>
                <a:pathLst>
                  <a:path w="50" h="118">
                    <a:moveTo>
                      <a:pt x="48" y="118"/>
                    </a:moveTo>
                    <a:cubicBezTo>
                      <a:pt x="48" y="118"/>
                      <a:pt x="0" y="58"/>
                      <a:pt x="22" y="2"/>
                    </a:cubicBezTo>
                    <a:cubicBezTo>
                      <a:pt x="23" y="0"/>
                      <a:pt x="26" y="0"/>
                      <a:pt x="27" y="2"/>
                    </a:cubicBezTo>
                    <a:cubicBezTo>
                      <a:pt x="34" y="12"/>
                      <a:pt x="50" y="46"/>
                      <a:pt x="48" y="118"/>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86">
                <a:extLst>
                  <a:ext uri="{FF2B5EF4-FFF2-40B4-BE49-F238E27FC236}">
                    <a16:creationId xmlns:a16="http://schemas.microsoft.com/office/drawing/2014/main" id="{FE760A6F-0DA3-4844-96D0-4F5A49A4F691}"/>
                  </a:ext>
                </a:extLst>
              </p:cNvPr>
              <p:cNvSpPr>
                <a:spLocks/>
              </p:cNvSpPr>
              <p:nvPr/>
            </p:nvSpPr>
            <p:spPr bwMode="auto">
              <a:xfrm>
                <a:off x="6197" y="2344"/>
                <a:ext cx="49" cy="216"/>
              </a:xfrm>
              <a:custGeom>
                <a:avLst/>
                <a:gdLst>
                  <a:gd name="T0" fmla="*/ 0 w 21"/>
                  <a:gd name="T1" fmla="*/ 0 h 91"/>
                  <a:gd name="T2" fmla="*/ 4 w 21"/>
                  <a:gd name="T3" fmla="*/ 13 h 91"/>
                  <a:gd name="T4" fmla="*/ 11 w 21"/>
                  <a:gd name="T5" fmla="*/ 45 h 91"/>
                  <a:gd name="T6" fmla="*/ 18 w 21"/>
                  <a:gd name="T7" fmla="*/ 77 h 91"/>
                  <a:gd name="T8" fmla="*/ 21 w 21"/>
                  <a:gd name="T9" fmla="*/ 91 h 91"/>
                  <a:gd name="T10" fmla="*/ 16 w 21"/>
                  <a:gd name="T11" fmla="*/ 78 h 91"/>
                  <a:gd name="T12" fmla="*/ 8 w 21"/>
                  <a:gd name="T13" fmla="*/ 46 h 91"/>
                  <a:gd name="T14" fmla="*/ 2 w 21"/>
                  <a:gd name="T15" fmla="*/ 13 h 91"/>
                  <a:gd name="T16" fmla="*/ 0 w 21"/>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1">
                    <a:moveTo>
                      <a:pt x="0" y="0"/>
                    </a:moveTo>
                    <a:cubicBezTo>
                      <a:pt x="1" y="0"/>
                      <a:pt x="2" y="5"/>
                      <a:pt x="4" y="13"/>
                    </a:cubicBezTo>
                    <a:cubicBezTo>
                      <a:pt x="6" y="22"/>
                      <a:pt x="8" y="33"/>
                      <a:pt x="11" y="45"/>
                    </a:cubicBezTo>
                    <a:cubicBezTo>
                      <a:pt x="13" y="57"/>
                      <a:pt x="16" y="68"/>
                      <a:pt x="18" y="77"/>
                    </a:cubicBezTo>
                    <a:cubicBezTo>
                      <a:pt x="20" y="86"/>
                      <a:pt x="21" y="91"/>
                      <a:pt x="21" y="91"/>
                    </a:cubicBezTo>
                    <a:cubicBezTo>
                      <a:pt x="20" y="91"/>
                      <a:pt x="18" y="86"/>
                      <a:pt x="16" y="78"/>
                    </a:cubicBezTo>
                    <a:cubicBezTo>
                      <a:pt x="14" y="70"/>
                      <a:pt x="11" y="58"/>
                      <a:pt x="8" y="46"/>
                    </a:cubicBezTo>
                    <a:cubicBezTo>
                      <a:pt x="5" y="33"/>
                      <a:pt x="3" y="22"/>
                      <a:pt x="2" y="13"/>
                    </a:cubicBezTo>
                    <a:cubicBezTo>
                      <a:pt x="0" y="5"/>
                      <a:pt x="0" y="0"/>
                      <a:pt x="0"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187">
                <a:extLst>
                  <a:ext uri="{FF2B5EF4-FFF2-40B4-BE49-F238E27FC236}">
                    <a16:creationId xmlns:a16="http://schemas.microsoft.com/office/drawing/2014/main" id="{B2CA4290-150F-43EE-99D5-848E2679D301}"/>
                  </a:ext>
                </a:extLst>
              </p:cNvPr>
              <p:cNvSpPr>
                <a:spLocks/>
              </p:cNvSpPr>
              <p:nvPr/>
            </p:nvSpPr>
            <p:spPr bwMode="auto">
              <a:xfrm>
                <a:off x="6185" y="2826"/>
                <a:ext cx="175" cy="228"/>
              </a:xfrm>
              <a:custGeom>
                <a:avLst/>
                <a:gdLst>
                  <a:gd name="T0" fmla="*/ 74 w 74"/>
                  <a:gd name="T1" fmla="*/ 96 h 96"/>
                  <a:gd name="T2" fmla="*/ 0 w 74"/>
                  <a:gd name="T3" fmla="*/ 3 h 96"/>
                  <a:gd name="T4" fmla="*/ 4 w 74"/>
                  <a:gd name="T5" fmla="*/ 1 h 96"/>
                  <a:gd name="T6" fmla="*/ 74 w 74"/>
                  <a:gd name="T7" fmla="*/ 96 h 96"/>
                </a:gdLst>
                <a:ahLst/>
                <a:cxnLst>
                  <a:cxn ang="0">
                    <a:pos x="T0" y="T1"/>
                  </a:cxn>
                  <a:cxn ang="0">
                    <a:pos x="T2" y="T3"/>
                  </a:cxn>
                  <a:cxn ang="0">
                    <a:pos x="T4" y="T5"/>
                  </a:cxn>
                  <a:cxn ang="0">
                    <a:pos x="T6" y="T7"/>
                  </a:cxn>
                </a:cxnLst>
                <a:rect l="0" t="0" r="r" b="b"/>
                <a:pathLst>
                  <a:path w="74" h="96">
                    <a:moveTo>
                      <a:pt x="74" y="96"/>
                    </a:moveTo>
                    <a:cubicBezTo>
                      <a:pt x="74" y="96"/>
                      <a:pt x="4" y="63"/>
                      <a:pt x="0" y="3"/>
                    </a:cubicBezTo>
                    <a:cubicBezTo>
                      <a:pt x="0" y="1"/>
                      <a:pt x="2" y="0"/>
                      <a:pt x="4" y="1"/>
                    </a:cubicBezTo>
                    <a:cubicBezTo>
                      <a:pt x="15" y="8"/>
                      <a:pt x="44" y="31"/>
                      <a:pt x="74" y="96"/>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188">
                <a:extLst>
                  <a:ext uri="{FF2B5EF4-FFF2-40B4-BE49-F238E27FC236}">
                    <a16:creationId xmlns:a16="http://schemas.microsoft.com/office/drawing/2014/main" id="{ED7E964D-51D6-4705-B6DC-0853EC59890D}"/>
                  </a:ext>
                </a:extLst>
              </p:cNvPr>
              <p:cNvSpPr>
                <a:spLocks/>
              </p:cNvSpPr>
              <p:nvPr/>
            </p:nvSpPr>
            <p:spPr bwMode="auto">
              <a:xfrm>
                <a:off x="6220" y="2881"/>
                <a:ext cx="140" cy="175"/>
              </a:xfrm>
              <a:custGeom>
                <a:avLst/>
                <a:gdLst>
                  <a:gd name="T0" fmla="*/ 0 w 59"/>
                  <a:gd name="T1" fmla="*/ 0 h 74"/>
                  <a:gd name="T2" fmla="*/ 9 w 59"/>
                  <a:gd name="T3" fmla="*/ 11 h 74"/>
                  <a:gd name="T4" fmla="*/ 30 w 59"/>
                  <a:gd name="T5" fmla="*/ 37 h 74"/>
                  <a:gd name="T6" fmla="*/ 50 w 59"/>
                  <a:gd name="T7" fmla="*/ 62 h 74"/>
                  <a:gd name="T8" fmla="*/ 59 w 59"/>
                  <a:gd name="T9" fmla="*/ 73 h 74"/>
                  <a:gd name="T10" fmla="*/ 49 w 59"/>
                  <a:gd name="T11" fmla="*/ 64 h 74"/>
                  <a:gd name="T12" fmla="*/ 28 w 59"/>
                  <a:gd name="T13" fmla="*/ 38 h 74"/>
                  <a:gd name="T14" fmla="*/ 8 w 59"/>
                  <a:gd name="T15" fmla="*/ 12 h 74"/>
                  <a:gd name="T16" fmla="*/ 0 w 59"/>
                  <a:gd name="T1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4">
                    <a:moveTo>
                      <a:pt x="0" y="0"/>
                    </a:moveTo>
                    <a:cubicBezTo>
                      <a:pt x="1" y="0"/>
                      <a:pt x="4" y="4"/>
                      <a:pt x="9" y="11"/>
                    </a:cubicBezTo>
                    <a:cubicBezTo>
                      <a:pt x="15" y="18"/>
                      <a:pt x="22" y="27"/>
                      <a:pt x="30" y="37"/>
                    </a:cubicBezTo>
                    <a:cubicBezTo>
                      <a:pt x="38" y="46"/>
                      <a:pt x="44" y="55"/>
                      <a:pt x="50" y="62"/>
                    </a:cubicBezTo>
                    <a:cubicBezTo>
                      <a:pt x="56" y="69"/>
                      <a:pt x="59" y="73"/>
                      <a:pt x="59" y="73"/>
                    </a:cubicBezTo>
                    <a:cubicBezTo>
                      <a:pt x="58" y="74"/>
                      <a:pt x="55" y="70"/>
                      <a:pt x="49" y="64"/>
                    </a:cubicBezTo>
                    <a:cubicBezTo>
                      <a:pt x="43" y="57"/>
                      <a:pt x="36" y="49"/>
                      <a:pt x="28" y="38"/>
                    </a:cubicBezTo>
                    <a:cubicBezTo>
                      <a:pt x="20" y="28"/>
                      <a:pt x="13" y="19"/>
                      <a:pt x="8" y="12"/>
                    </a:cubicBezTo>
                    <a:cubicBezTo>
                      <a:pt x="3" y="5"/>
                      <a:pt x="0" y="1"/>
                      <a:pt x="0"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189">
                <a:extLst>
                  <a:ext uri="{FF2B5EF4-FFF2-40B4-BE49-F238E27FC236}">
                    <a16:creationId xmlns:a16="http://schemas.microsoft.com/office/drawing/2014/main" id="{1CFB6FB0-8586-40A6-AE64-48DE397F46FB}"/>
                  </a:ext>
                </a:extLst>
              </p:cNvPr>
              <p:cNvSpPr>
                <a:spLocks/>
              </p:cNvSpPr>
              <p:nvPr/>
            </p:nvSpPr>
            <p:spPr bwMode="auto">
              <a:xfrm>
                <a:off x="6375" y="2332"/>
                <a:ext cx="318" cy="822"/>
              </a:xfrm>
              <a:custGeom>
                <a:avLst/>
                <a:gdLst>
                  <a:gd name="T0" fmla="*/ 134 w 134"/>
                  <a:gd name="T1" fmla="*/ 0 h 346"/>
                  <a:gd name="T2" fmla="*/ 134 w 134"/>
                  <a:gd name="T3" fmla="*/ 1 h 346"/>
                  <a:gd name="T4" fmla="*/ 134 w 134"/>
                  <a:gd name="T5" fmla="*/ 6 h 346"/>
                  <a:gd name="T6" fmla="*/ 133 w 134"/>
                  <a:gd name="T7" fmla="*/ 25 h 346"/>
                  <a:gd name="T8" fmla="*/ 129 w 134"/>
                  <a:gd name="T9" fmla="*/ 92 h 346"/>
                  <a:gd name="T10" fmla="*/ 129 w 134"/>
                  <a:gd name="T11" fmla="*/ 92 h 346"/>
                  <a:gd name="T12" fmla="*/ 129 w 134"/>
                  <a:gd name="T13" fmla="*/ 92 h 346"/>
                  <a:gd name="T14" fmla="*/ 91 w 134"/>
                  <a:gd name="T15" fmla="*/ 182 h 346"/>
                  <a:gd name="T16" fmla="*/ 49 w 134"/>
                  <a:gd name="T17" fmla="*/ 243 h 346"/>
                  <a:gd name="T18" fmla="*/ 18 w 134"/>
                  <a:gd name="T19" fmla="*/ 294 h 346"/>
                  <a:gd name="T20" fmla="*/ 4 w 134"/>
                  <a:gd name="T21" fmla="*/ 332 h 346"/>
                  <a:gd name="T22" fmla="*/ 1 w 134"/>
                  <a:gd name="T23" fmla="*/ 343 h 346"/>
                  <a:gd name="T24" fmla="*/ 0 w 134"/>
                  <a:gd name="T25" fmla="*/ 346 h 346"/>
                  <a:gd name="T26" fmla="*/ 1 w 134"/>
                  <a:gd name="T27" fmla="*/ 342 h 346"/>
                  <a:gd name="T28" fmla="*/ 3 w 134"/>
                  <a:gd name="T29" fmla="*/ 332 h 346"/>
                  <a:gd name="T30" fmla="*/ 16 w 134"/>
                  <a:gd name="T31" fmla="*/ 293 h 346"/>
                  <a:gd name="T32" fmla="*/ 47 w 134"/>
                  <a:gd name="T33" fmla="*/ 241 h 346"/>
                  <a:gd name="T34" fmla="*/ 88 w 134"/>
                  <a:gd name="T35" fmla="*/ 180 h 346"/>
                  <a:gd name="T36" fmla="*/ 127 w 134"/>
                  <a:gd name="T37" fmla="*/ 92 h 346"/>
                  <a:gd name="T38" fmla="*/ 127 w 134"/>
                  <a:gd name="T39" fmla="*/ 92 h 346"/>
                  <a:gd name="T40" fmla="*/ 132 w 134"/>
                  <a:gd name="T41" fmla="*/ 25 h 346"/>
                  <a:gd name="T42" fmla="*/ 133 w 134"/>
                  <a:gd name="T43" fmla="*/ 6 h 346"/>
                  <a:gd name="T44" fmla="*/ 134 w 134"/>
                  <a:gd name="T45" fmla="*/ 1 h 346"/>
                  <a:gd name="T46" fmla="*/ 134 w 134"/>
                  <a:gd name="T4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 h="346">
                    <a:moveTo>
                      <a:pt x="134" y="0"/>
                    </a:moveTo>
                    <a:cubicBezTo>
                      <a:pt x="134" y="0"/>
                      <a:pt x="134" y="0"/>
                      <a:pt x="134" y="1"/>
                    </a:cubicBezTo>
                    <a:cubicBezTo>
                      <a:pt x="134" y="3"/>
                      <a:pt x="134" y="4"/>
                      <a:pt x="134" y="6"/>
                    </a:cubicBezTo>
                    <a:cubicBezTo>
                      <a:pt x="134" y="11"/>
                      <a:pt x="133" y="17"/>
                      <a:pt x="133" y="25"/>
                    </a:cubicBezTo>
                    <a:cubicBezTo>
                      <a:pt x="132" y="42"/>
                      <a:pt x="131" y="65"/>
                      <a:pt x="129" y="92"/>
                    </a:cubicBezTo>
                    <a:cubicBezTo>
                      <a:pt x="129" y="92"/>
                      <a:pt x="129" y="92"/>
                      <a:pt x="129" y="92"/>
                    </a:cubicBezTo>
                    <a:cubicBezTo>
                      <a:pt x="129" y="92"/>
                      <a:pt x="129" y="92"/>
                      <a:pt x="129" y="92"/>
                    </a:cubicBezTo>
                    <a:cubicBezTo>
                      <a:pt x="124" y="120"/>
                      <a:pt x="110" y="151"/>
                      <a:pt x="91" y="182"/>
                    </a:cubicBezTo>
                    <a:cubicBezTo>
                      <a:pt x="77" y="204"/>
                      <a:pt x="62" y="224"/>
                      <a:pt x="49" y="243"/>
                    </a:cubicBezTo>
                    <a:cubicBezTo>
                      <a:pt x="37" y="261"/>
                      <a:pt x="26" y="279"/>
                      <a:pt x="18" y="294"/>
                    </a:cubicBezTo>
                    <a:cubicBezTo>
                      <a:pt x="11" y="309"/>
                      <a:pt x="6" y="323"/>
                      <a:pt x="4" y="332"/>
                    </a:cubicBezTo>
                    <a:cubicBezTo>
                      <a:pt x="3" y="336"/>
                      <a:pt x="2" y="340"/>
                      <a:pt x="1" y="343"/>
                    </a:cubicBezTo>
                    <a:cubicBezTo>
                      <a:pt x="1" y="345"/>
                      <a:pt x="0" y="346"/>
                      <a:pt x="0" y="346"/>
                    </a:cubicBezTo>
                    <a:cubicBezTo>
                      <a:pt x="0" y="346"/>
                      <a:pt x="0" y="345"/>
                      <a:pt x="1" y="342"/>
                    </a:cubicBezTo>
                    <a:cubicBezTo>
                      <a:pt x="1" y="340"/>
                      <a:pt x="2" y="336"/>
                      <a:pt x="3" y="332"/>
                    </a:cubicBezTo>
                    <a:cubicBezTo>
                      <a:pt x="5" y="322"/>
                      <a:pt x="9" y="309"/>
                      <a:pt x="16" y="293"/>
                    </a:cubicBezTo>
                    <a:cubicBezTo>
                      <a:pt x="24" y="278"/>
                      <a:pt x="35" y="260"/>
                      <a:pt x="47" y="241"/>
                    </a:cubicBezTo>
                    <a:cubicBezTo>
                      <a:pt x="60" y="222"/>
                      <a:pt x="74" y="202"/>
                      <a:pt x="88" y="180"/>
                    </a:cubicBezTo>
                    <a:cubicBezTo>
                      <a:pt x="108" y="150"/>
                      <a:pt x="122" y="119"/>
                      <a:pt x="127" y="92"/>
                    </a:cubicBezTo>
                    <a:cubicBezTo>
                      <a:pt x="127" y="92"/>
                      <a:pt x="127" y="92"/>
                      <a:pt x="127" y="92"/>
                    </a:cubicBezTo>
                    <a:cubicBezTo>
                      <a:pt x="129" y="65"/>
                      <a:pt x="130" y="42"/>
                      <a:pt x="132" y="25"/>
                    </a:cubicBezTo>
                    <a:cubicBezTo>
                      <a:pt x="132" y="17"/>
                      <a:pt x="133" y="11"/>
                      <a:pt x="133" y="6"/>
                    </a:cubicBezTo>
                    <a:cubicBezTo>
                      <a:pt x="133" y="4"/>
                      <a:pt x="133" y="3"/>
                      <a:pt x="134" y="1"/>
                    </a:cubicBezTo>
                    <a:cubicBezTo>
                      <a:pt x="134" y="0"/>
                      <a:pt x="134" y="0"/>
                      <a:pt x="134"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190">
                <a:extLst>
                  <a:ext uri="{FF2B5EF4-FFF2-40B4-BE49-F238E27FC236}">
                    <a16:creationId xmlns:a16="http://schemas.microsoft.com/office/drawing/2014/main" id="{6F892214-5980-4FCE-863E-F939256094EC}"/>
                  </a:ext>
                </a:extLst>
              </p:cNvPr>
              <p:cNvSpPr>
                <a:spLocks/>
              </p:cNvSpPr>
              <p:nvPr/>
            </p:nvSpPr>
            <p:spPr bwMode="auto">
              <a:xfrm>
                <a:off x="6543" y="2465"/>
                <a:ext cx="121" cy="285"/>
              </a:xfrm>
              <a:custGeom>
                <a:avLst/>
                <a:gdLst>
                  <a:gd name="T0" fmla="*/ 21 w 51"/>
                  <a:gd name="T1" fmla="*/ 120 h 120"/>
                  <a:gd name="T2" fmla="*/ 13 w 51"/>
                  <a:gd name="T3" fmla="*/ 1 h 120"/>
                  <a:gd name="T4" fmla="*/ 9 w 51"/>
                  <a:gd name="T5" fmla="*/ 2 h 120"/>
                  <a:gd name="T6" fmla="*/ 21 w 51"/>
                  <a:gd name="T7" fmla="*/ 120 h 120"/>
                </a:gdLst>
                <a:ahLst/>
                <a:cxnLst>
                  <a:cxn ang="0">
                    <a:pos x="T0" y="T1"/>
                  </a:cxn>
                  <a:cxn ang="0">
                    <a:pos x="T2" y="T3"/>
                  </a:cxn>
                  <a:cxn ang="0">
                    <a:pos x="T4" y="T5"/>
                  </a:cxn>
                  <a:cxn ang="0">
                    <a:pos x="T6" y="T7"/>
                  </a:cxn>
                </a:cxnLst>
                <a:rect l="0" t="0" r="r" b="b"/>
                <a:pathLst>
                  <a:path w="51" h="120">
                    <a:moveTo>
                      <a:pt x="21" y="120"/>
                    </a:moveTo>
                    <a:cubicBezTo>
                      <a:pt x="21" y="120"/>
                      <a:pt x="51" y="48"/>
                      <a:pt x="13" y="1"/>
                    </a:cubicBezTo>
                    <a:cubicBezTo>
                      <a:pt x="12" y="0"/>
                      <a:pt x="10" y="0"/>
                      <a:pt x="9" y="2"/>
                    </a:cubicBezTo>
                    <a:cubicBezTo>
                      <a:pt x="6" y="14"/>
                      <a:pt x="0" y="51"/>
                      <a:pt x="21" y="120"/>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191">
                <a:extLst>
                  <a:ext uri="{FF2B5EF4-FFF2-40B4-BE49-F238E27FC236}">
                    <a16:creationId xmlns:a16="http://schemas.microsoft.com/office/drawing/2014/main" id="{23D9DDF0-8EC1-4C76-8255-482369CBB03C}"/>
                  </a:ext>
                </a:extLst>
              </p:cNvPr>
              <p:cNvSpPr>
                <a:spLocks/>
              </p:cNvSpPr>
              <p:nvPr/>
            </p:nvSpPr>
            <p:spPr bwMode="auto">
              <a:xfrm>
                <a:off x="6579" y="2527"/>
                <a:ext cx="19" cy="223"/>
              </a:xfrm>
              <a:custGeom>
                <a:avLst/>
                <a:gdLst>
                  <a:gd name="T0" fmla="*/ 1 w 8"/>
                  <a:gd name="T1" fmla="*/ 0 h 94"/>
                  <a:gd name="T2" fmla="*/ 3 w 8"/>
                  <a:gd name="T3" fmla="*/ 14 h 94"/>
                  <a:gd name="T4" fmla="*/ 6 w 8"/>
                  <a:gd name="T5" fmla="*/ 47 h 94"/>
                  <a:gd name="T6" fmla="*/ 8 w 8"/>
                  <a:gd name="T7" fmla="*/ 80 h 94"/>
                  <a:gd name="T8" fmla="*/ 7 w 8"/>
                  <a:gd name="T9" fmla="*/ 94 h 94"/>
                  <a:gd name="T10" fmla="*/ 6 w 8"/>
                  <a:gd name="T11" fmla="*/ 80 h 94"/>
                  <a:gd name="T12" fmla="*/ 3 w 8"/>
                  <a:gd name="T13" fmla="*/ 47 h 94"/>
                  <a:gd name="T14" fmla="*/ 1 w 8"/>
                  <a:gd name="T15" fmla="*/ 14 h 94"/>
                  <a:gd name="T16" fmla="*/ 1 w 8"/>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4">
                    <a:moveTo>
                      <a:pt x="1" y="0"/>
                    </a:moveTo>
                    <a:cubicBezTo>
                      <a:pt x="1" y="0"/>
                      <a:pt x="2" y="6"/>
                      <a:pt x="3" y="14"/>
                    </a:cubicBezTo>
                    <a:cubicBezTo>
                      <a:pt x="4" y="22"/>
                      <a:pt x="5" y="34"/>
                      <a:pt x="6" y="47"/>
                    </a:cubicBezTo>
                    <a:cubicBezTo>
                      <a:pt x="7" y="60"/>
                      <a:pt x="8" y="71"/>
                      <a:pt x="8" y="80"/>
                    </a:cubicBezTo>
                    <a:cubicBezTo>
                      <a:pt x="8" y="88"/>
                      <a:pt x="7" y="94"/>
                      <a:pt x="7" y="94"/>
                    </a:cubicBezTo>
                    <a:cubicBezTo>
                      <a:pt x="6" y="94"/>
                      <a:pt x="6" y="88"/>
                      <a:pt x="6" y="80"/>
                    </a:cubicBezTo>
                    <a:cubicBezTo>
                      <a:pt x="5" y="70"/>
                      <a:pt x="4" y="59"/>
                      <a:pt x="3" y="47"/>
                    </a:cubicBezTo>
                    <a:cubicBezTo>
                      <a:pt x="2" y="35"/>
                      <a:pt x="2" y="24"/>
                      <a:pt x="1" y="14"/>
                    </a:cubicBezTo>
                    <a:cubicBezTo>
                      <a:pt x="1" y="6"/>
                      <a:pt x="0" y="0"/>
                      <a:pt x="1"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92">
                <a:extLst>
                  <a:ext uri="{FF2B5EF4-FFF2-40B4-BE49-F238E27FC236}">
                    <a16:creationId xmlns:a16="http://schemas.microsoft.com/office/drawing/2014/main" id="{03C184F8-4F00-49C4-B293-0A73EE0E1CB9}"/>
                  </a:ext>
                </a:extLst>
              </p:cNvPr>
              <p:cNvSpPr>
                <a:spLocks/>
              </p:cNvSpPr>
              <p:nvPr/>
            </p:nvSpPr>
            <p:spPr bwMode="auto">
              <a:xfrm>
                <a:off x="6557" y="2468"/>
                <a:ext cx="62" cy="282"/>
              </a:xfrm>
              <a:custGeom>
                <a:avLst/>
                <a:gdLst>
                  <a:gd name="T0" fmla="*/ 5 w 26"/>
                  <a:gd name="T1" fmla="*/ 0 h 119"/>
                  <a:gd name="T2" fmla="*/ 3 w 26"/>
                  <a:gd name="T3" fmla="*/ 1 h 119"/>
                  <a:gd name="T4" fmla="*/ 0 w 26"/>
                  <a:gd name="T5" fmla="*/ 32 h 119"/>
                  <a:gd name="T6" fmla="*/ 15 w 26"/>
                  <a:gd name="T7" fmla="*/ 119 h 119"/>
                  <a:gd name="T8" fmla="*/ 16 w 26"/>
                  <a:gd name="T9" fmla="*/ 118 h 119"/>
                  <a:gd name="T10" fmla="*/ 15 w 26"/>
                  <a:gd name="T11" fmla="*/ 105 h 119"/>
                  <a:gd name="T12" fmla="*/ 12 w 26"/>
                  <a:gd name="T13" fmla="*/ 72 h 119"/>
                  <a:gd name="T14" fmla="*/ 10 w 26"/>
                  <a:gd name="T15" fmla="*/ 39 h 119"/>
                  <a:gd name="T16" fmla="*/ 10 w 26"/>
                  <a:gd name="T17" fmla="*/ 25 h 119"/>
                  <a:gd name="T18" fmla="*/ 10 w 26"/>
                  <a:gd name="T19" fmla="*/ 25 h 119"/>
                  <a:gd name="T20" fmla="*/ 12 w 26"/>
                  <a:gd name="T21" fmla="*/ 39 h 119"/>
                  <a:gd name="T22" fmla="*/ 15 w 26"/>
                  <a:gd name="T23" fmla="*/ 72 h 119"/>
                  <a:gd name="T24" fmla="*/ 17 w 26"/>
                  <a:gd name="T25" fmla="*/ 105 h 119"/>
                  <a:gd name="T26" fmla="*/ 16 w 26"/>
                  <a:gd name="T27" fmla="*/ 116 h 119"/>
                  <a:gd name="T28" fmla="*/ 26 w 26"/>
                  <a:gd name="T29" fmla="*/ 60 h 119"/>
                  <a:gd name="T30" fmla="*/ 7 w 26"/>
                  <a:gd name="T31" fmla="*/ 0 h 119"/>
                  <a:gd name="T32" fmla="*/ 5 w 26"/>
                  <a:gd name="T3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19">
                    <a:moveTo>
                      <a:pt x="5" y="0"/>
                    </a:moveTo>
                    <a:cubicBezTo>
                      <a:pt x="4" y="0"/>
                      <a:pt x="3" y="0"/>
                      <a:pt x="3" y="1"/>
                    </a:cubicBezTo>
                    <a:cubicBezTo>
                      <a:pt x="2" y="7"/>
                      <a:pt x="0" y="16"/>
                      <a:pt x="0" y="32"/>
                    </a:cubicBezTo>
                    <a:cubicBezTo>
                      <a:pt x="0" y="51"/>
                      <a:pt x="3" y="80"/>
                      <a:pt x="15" y="119"/>
                    </a:cubicBezTo>
                    <a:cubicBezTo>
                      <a:pt x="15" y="119"/>
                      <a:pt x="15" y="118"/>
                      <a:pt x="16" y="118"/>
                    </a:cubicBezTo>
                    <a:cubicBezTo>
                      <a:pt x="15" y="116"/>
                      <a:pt x="15" y="112"/>
                      <a:pt x="15" y="105"/>
                    </a:cubicBezTo>
                    <a:cubicBezTo>
                      <a:pt x="14" y="95"/>
                      <a:pt x="13" y="84"/>
                      <a:pt x="12" y="72"/>
                    </a:cubicBezTo>
                    <a:cubicBezTo>
                      <a:pt x="11" y="60"/>
                      <a:pt x="11" y="49"/>
                      <a:pt x="10" y="39"/>
                    </a:cubicBezTo>
                    <a:cubicBezTo>
                      <a:pt x="10" y="31"/>
                      <a:pt x="9" y="25"/>
                      <a:pt x="10" y="25"/>
                    </a:cubicBezTo>
                    <a:cubicBezTo>
                      <a:pt x="10" y="25"/>
                      <a:pt x="10" y="25"/>
                      <a:pt x="10" y="25"/>
                    </a:cubicBezTo>
                    <a:cubicBezTo>
                      <a:pt x="10" y="25"/>
                      <a:pt x="11" y="31"/>
                      <a:pt x="12" y="39"/>
                    </a:cubicBezTo>
                    <a:cubicBezTo>
                      <a:pt x="13" y="47"/>
                      <a:pt x="14" y="59"/>
                      <a:pt x="15" y="72"/>
                    </a:cubicBezTo>
                    <a:cubicBezTo>
                      <a:pt x="16" y="85"/>
                      <a:pt x="17" y="96"/>
                      <a:pt x="17" y="105"/>
                    </a:cubicBezTo>
                    <a:cubicBezTo>
                      <a:pt x="17" y="110"/>
                      <a:pt x="16" y="114"/>
                      <a:pt x="16" y="116"/>
                    </a:cubicBezTo>
                    <a:cubicBezTo>
                      <a:pt x="19" y="108"/>
                      <a:pt x="26" y="86"/>
                      <a:pt x="26" y="60"/>
                    </a:cubicBezTo>
                    <a:cubicBezTo>
                      <a:pt x="26" y="40"/>
                      <a:pt x="22" y="19"/>
                      <a:pt x="7" y="0"/>
                    </a:cubicBezTo>
                    <a:cubicBezTo>
                      <a:pt x="7" y="0"/>
                      <a:pt x="6" y="0"/>
                      <a:pt x="5"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93">
                <a:extLst>
                  <a:ext uri="{FF2B5EF4-FFF2-40B4-BE49-F238E27FC236}">
                    <a16:creationId xmlns:a16="http://schemas.microsoft.com/office/drawing/2014/main" id="{8AAE6B2B-1076-4DA9-A449-48B5E0935BBC}"/>
                  </a:ext>
                </a:extLst>
              </p:cNvPr>
              <p:cNvSpPr>
                <a:spLocks/>
              </p:cNvSpPr>
              <p:nvPr/>
            </p:nvSpPr>
            <p:spPr bwMode="auto">
              <a:xfrm>
                <a:off x="6579" y="2527"/>
                <a:ext cx="19" cy="221"/>
              </a:xfrm>
              <a:custGeom>
                <a:avLst/>
                <a:gdLst>
                  <a:gd name="T0" fmla="*/ 1 w 8"/>
                  <a:gd name="T1" fmla="*/ 0 h 93"/>
                  <a:gd name="T2" fmla="*/ 1 w 8"/>
                  <a:gd name="T3" fmla="*/ 0 h 93"/>
                  <a:gd name="T4" fmla="*/ 1 w 8"/>
                  <a:gd name="T5" fmla="*/ 14 h 93"/>
                  <a:gd name="T6" fmla="*/ 3 w 8"/>
                  <a:gd name="T7" fmla="*/ 47 h 93"/>
                  <a:gd name="T8" fmla="*/ 6 w 8"/>
                  <a:gd name="T9" fmla="*/ 80 h 93"/>
                  <a:gd name="T10" fmla="*/ 7 w 8"/>
                  <a:gd name="T11" fmla="*/ 93 h 93"/>
                  <a:gd name="T12" fmla="*/ 7 w 8"/>
                  <a:gd name="T13" fmla="*/ 91 h 93"/>
                  <a:gd name="T14" fmla="*/ 8 w 8"/>
                  <a:gd name="T15" fmla="*/ 80 h 93"/>
                  <a:gd name="T16" fmla="*/ 6 w 8"/>
                  <a:gd name="T17" fmla="*/ 47 h 93"/>
                  <a:gd name="T18" fmla="*/ 3 w 8"/>
                  <a:gd name="T19" fmla="*/ 14 h 93"/>
                  <a:gd name="T20" fmla="*/ 1 w 8"/>
                  <a:gd name="T2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3">
                    <a:moveTo>
                      <a:pt x="1" y="0"/>
                    </a:moveTo>
                    <a:cubicBezTo>
                      <a:pt x="1" y="0"/>
                      <a:pt x="1" y="0"/>
                      <a:pt x="1" y="0"/>
                    </a:cubicBezTo>
                    <a:cubicBezTo>
                      <a:pt x="0" y="0"/>
                      <a:pt x="1" y="6"/>
                      <a:pt x="1" y="14"/>
                    </a:cubicBezTo>
                    <a:cubicBezTo>
                      <a:pt x="2" y="24"/>
                      <a:pt x="2" y="35"/>
                      <a:pt x="3" y="47"/>
                    </a:cubicBezTo>
                    <a:cubicBezTo>
                      <a:pt x="4" y="59"/>
                      <a:pt x="5" y="70"/>
                      <a:pt x="6" y="80"/>
                    </a:cubicBezTo>
                    <a:cubicBezTo>
                      <a:pt x="6" y="87"/>
                      <a:pt x="6" y="91"/>
                      <a:pt x="7" y="93"/>
                    </a:cubicBezTo>
                    <a:cubicBezTo>
                      <a:pt x="7" y="92"/>
                      <a:pt x="7" y="92"/>
                      <a:pt x="7" y="91"/>
                    </a:cubicBezTo>
                    <a:cubicBezTo>
                      <a:pt x="7" y="89"/>
                      <a:pt x="8" y="85"/>
                      <a:pt x="8" y="80"/>
                    </a:cubicBezTo>
                    <a:cubicBezTo>
                      <a:pt x="8" y="71"/>
                      <a:pt x="7" y="60"/>
                      <a:pt x="6" y="47"/>
                    </a:cubicBezTo>
                    <a:cubicBezTo>
                      <a:pt x="5" y="34"/>
                      <a:pt x="4" y="22"/>
                      <a:pt x="3" y="14"/>
                    </a:cubicBezTo>
                    <a:cubicBezTo>
                      <a:pt x="2" y="6"/>
                      <a:pt x="1" y="0"/>
                      <a:pt x="1"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94">
                <a:extLst>
                  <a:ext uri="{FF2B5EF4-FFF2-40B4-BE49-F238E27FC236}">
                    <a16:creationId xmlns:a16="http://schemas.microsoft.com/office/drawing/2014/main" id="{6B9601AD-3F11-4075-B527-50C783AF7A26}"/>
                  </a:ext>
                </a:extLst>
              </p:cNvPr>
              <p:cNvSpPr>
                <a:spLocks/>
              </p:cNvSpPr>
              <p:nvPr/>
            </p:nvSpPr>
            <p:spPr bwMode="auto">
              <a:xfrm>
                <a:off x="6311" y="2876"/>
                <a:ext cx="121" cy="283"/>
              </a:xfrm>
              <a:custGeom>
                <a:avLst/>
                <a:gdLst>
                  <a:gd name="T0" fmla="*/ 27 w 51"/>
                  <a:gd name="T1" fmla="*/ 119 h 119"/>
                  <a:gd name="T2" fmla="*/ 10 w 51"/>
                  <a:gd name="T3" fmla="*/ 2 h 119"/>
                  <a:gd name="T4" fmla="*/ 6 w 51"/>
                  <a:gd name="T5" fmla="*/ 3 h 119"/>
                  <a:gd name="T6" fmla="*/ 27 w 51"/>
                  <a:gd name="T7" fmla="*/ 119 h 119"/>
                </a:gdLst>
                <a:ahLst/>
                <a:cxnLst>
                  <a:cxn ang="0">
                    <a:pos x="T0" y="T1"/>
                  </a:cxn>
                  <a:cxn ang="0">
                    <a:pos x="T2" y="T3"/>
                  </a:cxn>
                  <a:cxn ang="0">
                    <a:pos x="T4" y="T5"/>
                  </a:cxn>
                  <a:cxn ang="0">
                    <a:pos x="T6" y="T7"/>
                  </a:cxn>
                </a:cxnLst>
                <a:rect l="0" t="0" r="r" b="b"/>
                <a:pathLst>
                  <a:path w="51" h="119">
                    <a:moveTo>
                      <a:pt x="27" y="119"/>
                    </a:moveTo>
                    <a:cubicBezTo>
                      <a:pt x="27" y="119"/>
                      <a:pt x="51" y="45"/>
                      <a:pt x="10" y="2"/>
                    </a:cubicBezTo>
                    <a:cubicBezTo>
                      <a:pt x="9" y="0"/>
                      <a:pt x="6" y="1"/>
                      <a:pt x="6" y="3"/>
                    </a:cubicBezTo>
                    <a:cubicBezTo>
                      <a:pt x="3" y="15"/>
                      <a:pt x="0" y="52"/>
                      <a:pt x="27" y="119"/>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195">
                <a:extLst>
                  <a:ext uri="{FF2B5EF4-FFF2-40B4-BE49-F238E27FC236}">
                    <a16:creationId xmlns:a16="http://schemas.microsoft.com/office/drawing/2014/main" id="{C0B07F1E-1E09-4D50-947C-0075609A1D1B}"/>
                  </a:ext>
                </a:extLst>
              </p:cNvPr>
              <p:cNvSpPr>
                <a:spLocks/>
              </p:cNvSpPr>
              <p:nvPr/>
            </p:nvSpPr>
            <p:spPr bwMode="auto">
              <a:xfrm>
                <a:off x="6344" y="2938"/>
                <a:ext cx="33" cy="221"/>
              </a:xfrm>
              <a:custGeom>
                <a:avLst/>
                <a:gdLst>
                  <a:gd name="T0" fmla="*/ 0 w 14"/>
                  <a:gd name="T1" fmla="*/ 0 h 93"/>
                  <a:gd name="T2" fmla="*/ 4 w 14"/>
                  <a:gd name="T3" fmla="*/ 14 h 93"/>
                  <a:gd name="T4" fmla="*/ 9 w 14"/>
                  <a:gd name="T5" fmla="*/ 46 h 93"/>
                  <a:gd name="T6" fmla="*/ 14 w 14"/>
                  <a:gd name="T7" fmla="*/ 79 h 93"/>
                  <a:gd name="T8" fmla="*/ 14 w 14"/>
                  <a:gd name="T9" fmla="*/ 93 h 93"/>
                  <a:gd name="T10" fmla="*/ 11 w 14"/>
                  <a:gd name="T11" fmla="*/ 79 h 93"/>
                  <a:gd name="T12" fmla="*/ 7 w 14"/>
                  <a:gd name="T13" fmla="*/ 47 h 93"/>
                  <a:gd name="T14" fmla="*/ 2 w 14"/>
                  <a:gd name="T15" fmla="*/ 14 h 93"/>
                  <a:gd name="T16" fmla="*/ 0 w 1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93">
                    <a:moveTo>
                      <a:pt x="0" y="0"/>
                    </a:moveTo>
                    <a:cubicBezTo>
                      <a:pt x="1" y="0"/>
                      <a:pt x="2" y="5"/>
                      <a:pt x="4" y="14"/>
                    </a:cubicBezTo>
                    <a:cubicBezTo>
                      <a:pt x="5" y="22"/>
                      <a:pt x="8" y="33"/>
                      <a:pt x="9" y="46"/>
                    </a:cubicBezTo>
                    <a:cubicBezTo>
                      <a:pt x="11" y="59"/>
                      <a:pt x="13" y="71"/>
                      <a:pt x="14" y="79"/>
                    </a:cubicBezTo>
                    <a:cubicBezTo>
                      <a:pt x="14" y="87"/>
                      <a:pt x="14" y="93"/>
                      <a:pt x="14" y="93"/>
                    </a:cubicBezTo>
                    <a:cubicBezTo>
                      <a:pt x="13" y="93"/>
                      <a:pt x="13" y="88"/>
                      <a:pt x="11" y="79"/>
                    </a:cubicBezTo>
                    <a:cubicBezTo>
                      <a:pt x="10" y="70"/>
                      <a:pt x="8" y="59"/>
                      <a:pt x="7" y="47"/>
                    </a:cubicBezTo>
                    <a:cubicBezTo>
                      <a:pt x="5" y="34"/>
                      <a:pt x="3" y="23"/>
                      <a:pt x="2" y="14"/>
                    </a:cubicBezTo>
                    <a:cubicBezTo>
                      <a:pt x="0" y="6"/>
                      <a:pt x="0" y="0"/>
                      <a:pt x="0"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196">
                <a:extLst>
                  <a:ext uri="{FF2B5EF4-FFF2-40B4-BE49-F238E27FC236}">
                    <a16:creationId xmlns:a16="http://schemas.microsoft.com/office/drawing/2014/main" id="{35786745-452D-4491-B3AB-C6DCC07650AD}"/>
                  </a:ext>
                </a:extLst>
              </p:cNvPr>
              <p:cNvSpPr>
                <a:spLocks/>
              </p:cNvSpPr>
              <p:nvPr/>
            </p:nvSpPr>
            <p:spPr bwMode="auto">
              <a:xfrm>
                <a:off x="6320" y="2878"/>
                <a:ext cx="71" cy="281"/>
              </a:xfrm>
              <a:custGeom>
                <a:avLst/>
                <a:gdLst>
                  <a:gd name="T0" fmla="*/ 4 w 30"/>
                  <a:gd name="T1" fmla="*/ 0 h 118"/>
                  <a:gd name="T2" fmla="*/ 2 w 30"/>
                  <a:gd name="T3" fmla="*/ 2 h 118"/>
                  <a:gd name="T4" fmla="*/ 0 w 30"/>
                  <a:gd name="T5" fmla="*/ 18 h 118"/>
                  <a:gd name="T6" fmla="*/ 0 w 30"/>
                  <a:gd name="T7" fmla="*/ 20 h 118"/>
                  <a:gd name="T8" fmla="*/ 23 w 30"/>
                  <a:gd name="T9" fmla="*/ 118 h 118"/>
                  <a:gd name="T10" fmla="*/ 23 w 30"/>
                  <a:gd name="T11" fmla="*/ 117 h 118"/>
                  <a:gd name="T12" fmla="*/ 21 w 30"/>
                  <a:gd name="T13" fmla="*/ 104 h 118"/>
                  <a:gd name="T14" fmla="*/ 17 w 30"/>
                  <a:gd name="T15" fmla="*/ 72 h 118"/>
                  <a:gd name="T16" fmla="*/ 12 w 30"/>
                  <a:gd name="T17" fmla="*/ 39 h 118"/>
                  <a:gd name="T18" fmla="*/ 10 w 30"/>
                  <a:gd name="T19" fmla="*/ 25 h 118"/>
                  <a:gd name="T20" fmla="*/ 10 w 30"/>
                  <a:gd name="T21" fmla="*/ 25 h 118"/>
                  <a:gd name="T22" fmla="*/ 14 w 30"/>
                  <a:gd name="T23" fmla="*/ 39 h 118"/>
                  <a:gd name="T24" fmla="*/ 19 w 30"/>
                  <a:gd name="T25" fmla="*/ 71 h 118"/>
                  <a:gd name="T26" fmla="*/ 24 w 30"/>
                  <a:gd name="T27" fmla="*/ 104 h 118"/>
                  <a:gd name="T28" fmla="*/ 24 w 30"/>
                  <a:gd name="T29" fmla="*/ 115 h 118"/>
                  <a:gd name="T30" fmla="*/ 30 w 30"/>
                  <a:gd name="T31" fmla="*/ 70 h 118"/>
                  <a:gd name="T32" fmla="*/ 6 w 30"/>
                  <a:gd name="T33" fmla="*/ 1 h 118"/>
                  <a:gd name="T34" fmla="*/ 4 w 30"/>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18">
                    <a:moveTo>
                      <a:pt x="4" y="0"/>
                    </a:moveTo>
                    <a:cubicBezTo>
                      <a:pt x="3" y="0"/>
                      <a:pt x="2" y="1"/>
                      <a:pt x="2" y="2"/>
                    </a:cubicBezTo>
                    <a:cubicBezTo>
                      <a:pt x="1" y="5"/>
                      <a:pt x="0" y="11"/>
                      <a:pt x="0" y="18"/>
                    </a:cubicBezTo>
                    <a:cubicBezTo>
                      <a:pt x="0" y="18"/>
                      <a:pt x="0" y="19"/>
                      <a:pt x="0" y="20"/>
                    </a:cubicBezTo>
                    <a:cubicBezTo>
                      <a:pt x="0" y="39"/>
                      <a:pt x="4" y="71"/>
                      <a:pt x="23" y="118"/>
                    </a:cubicBezTo>
                    <a:cubicBezTo>
                      <a:pt x="23" y="118"/>
                      <a:pt x="23" y="118"/>
                      <a:pt x="23" y="117"/>
                    </a:cubicBezTo>
                    <a:cubicBezTo>
                      <a:pt x="23" y="115"/>
                      <a:pt x="22" y="111"/>
                      <a:pt x="21" y="104"/>
                    </a:cubicBezTo>
                    <a:cubicBezTo>
                      <a:pt x="20" y="95"/>
                      <a:pt x="18" y="84"/>
                      <a:pt x="17" y="72"/>
                    </a:cubicBezTo>
                    <a:cubicBezTo>
                      <a:pt x="15" y="59"/>
                      <a:pt x="13" y="48"/>
                      <a:pt x="12" y="39"/>
                    </a:cubicBezTo>
                    <a:cubicBezTo>
                      <a:pt x="10" y="31"/>
                      <a:pt x="10" y="25"/>
                      <a:pt x="10" y="25"/>
                    </a:cubicBezTo>
                    <a:cubicBezTo>
                      <a:pt x="10" y="25"/>
                      <a:pt x="10" y="25"/>
                      <a:pt x="10" y="25"/>
                    </a:cubicBezTo>
                    <a:cubicBezTo>
                      <a:pt x="11" y="25"/>
                      <a:pt x="12" y="30"/>
                      <a:pt x="14" y="39"/>
                    </a:cubicBezTo>
                    <a:cubicBezTo>
                      <a:pt x="15" y="47"/>
                      <a:pt x="18" y="58"/>
                      <a:pt x="19" y="71"/>
                    </a:cubicBezTo>
                    <a:cubicBezTo>
                      <a:pt x="21" y="84"/>
                      <a:pt x="23" y="96"/>
                      <a:pt x="24" y="104"/>
                    </a:cubicBezTo>
                    <a:cubicBezTo>
                      <a:pt x="24" y="109"/>
                      <a:pt x="24" y="113"/>
                      <a:pt x="24" y="115"/>
                    </a:cubicBezTo>
                    <a:cubicBezTo>
                      <a:pt x="26" y="108"/>
                      <a:pt x="30" y="91"/>
                      <a:pt x="30" y="70"/>
                    </a:cubicBezTo>
                    <a:cubicBezTo>
                      <a:pt x="30" y="48"/>
                      <a:pt x="25" y="21"/>
                      <a:pt x="6" y="1"/>
                    </a:cubicBezTo>
                    <a:cubicBezTo>
                      <a:pt x="5" y="0"/>
                      <a:pt x="5" y="0"/>
                      <a:pt x="4"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97">
                <a:extLst>
                  <a:ext uri="{FF2B5EF4-FFF2-40B4-BE49-F238E27FC236}">
                    <a16:creationId xmlns:a16="http://schemas.microsoft.com/office/drawing/2014/main" id="{8B431BA7-74C0-442D-952F-43F50293AC79}"/>
                  </a:ext>
                </a:extLst>
              </p:cNvPr>
              <p:cNvSpPr>
                <a:spLocks/>
              </p:cNvSpPr>
              <p:nvPr/>
            </p:nvSpPr>
            <p:spPr bwMode="auto">
              <a:xfrm>
                <a:off x="6344" y="2938"/>
                <a:ext cx="33" cy="218"/>
              </a:xfrm>
              <a:custGeom>
                <a:avLst/>
                <a:gdLst>
                  <a:gd name="T0" fmla="*/ 0 w 14"/>
                  <a:gd name="T1" fmla="*/ 0 h 92"/>
                  <a:gd name="T2" fmla="*/ 0 w 14"/>
                  <a:gd name="T3" fmla="*/ 0 h 92"/>
                  <a:gd name="T4" fmla="*/ 2 w 14"/>
                  <a:gd name="T5" fmla="*/ 14 h 92"/>
                  <a:gd name="T6" fmla="*/ 7 w 14"/>
                  <a:gd name="T7" fmla="*/ 47 h 92"/>
                  <a:gd name="T8" fmla="*/ 11 w 14"/>
                  <a:gd name="T9" fmla="*/ 79 h 92"/>
                  <a:gd name="T10" fmla="*/ 13 w 14"/>
                  <a:gd name="T11" fmla="*/ 92 h 92"/>
                  <a:gd name="T12" fmla="*/ 14 w 14"/>
                  <a:gd name="T13" fmla="*/ 90 h 92"/>
                  <a:gd name="T14" fmla="*/ 14 w 14"/>
                  <a:gd name="T15" fmla="*/ 79 h 92"/>
                  <a:gd name="T16" fmla="*/ 9 w 14"/>
                  <a:gd name="T17" fmla="*/ 46 h 92"/>
                  <a:gd name="T18" fmla="*/ 4 w 14"/>
                  <a:gd name="T19" fmla="*/ 14 h 92"/>
                  <a:gd name="T20" fmla="*/ 0 w 14"/>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92">
                    <a:moveTo>
                      <a:pt x="0" y="0"/>
                    </a:moveTo>
                    <a:cubicBezTo>
                      <a:pt x="0" y="0"/>
                      <a:pt x="0" y="0"/>
                      <a:pt x="0" y="0"/>
                    </a:cubicBezTo>
                    <a:cubicBezTo>
                      <a:pt x="0" y="0"/>
                      <a:pt x="0" y="6"/>
                      <a:pt x="2" y="14"/>
                    </a:cubicBezTo>
                    <a:cubicBezTo>
                      <a:pt x="3" y="23"/>
                      <a:pt x="5" y="34"/>
                      <a:pt x="7" y="47"/>
                    </a:cubicBezTo>
                    <a:cubicBezTo>
                      <a:pt x="8" y="59"/>
                      <a:pt x="10" y="70"/>
                      <a:pt x="11" y="79"/>
                    </a:cubicBezTo>
                    <a:cubicBezTo>
                      <a:pt x="12" y="86"/>
                      <a:pt x="13" y="90"/>
                      <a:pt x="13" y="92"/>
                    </a:cubicBezTo>
                    <a:cubicBezTo>
                      <a:pt x="14" y="92"/>
                      <a:pt x="14" y="91"/>
                      <a:pt x="14" y="90"/>
                    </a:cubicBezTo>
                    <a:cubicBezTo>
                      <a:pt x="14" y="88"/>
                      <a:pt x="14" y="84"/>
                      <a:pt x="14" y="79"/>
                    </a:cubicBezTo>
                    <a:cubicBezTo>
                      <a:pt x="13" y="71"/>
                      <a:pt x="11" y="59"/>
                      <a:pt x="9" y="46"/>
                    </a:cubicBezTo>
                    <a:cubicBezTo>
                      <a:pt x="8" y="33"/>
                      <a:pt x="5" y="22"/>
                      <a:pt x="4" y="14"/>
                    </a:cubicBezTo>
                    <a:cubicBezTo>
                      <a:pt x="2" y="5"/>
                      <a:pt x="1" y="0"/>
                      <a:pt x="0"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198">
                <a:extLst>
                  <a:ext uri="{FF2B5EF4-FFF2-40B4-BE49-F238E27FC236}">
                    <a16:creationId xmlns:a16="http://schemas.microsoft.com/office/drawing/2014/main" id="{E91F8F80-9306-4C9D-819F-D8F89B224A87}"/>
                  </a:ext>
                </a:extLst>
              </p:cNvPr>
              <p:cNvSpPr>
                <a:spLocks/>
              </p:cNvSpPr>
              <p:nvPr/>
            </p:nvSpPr>
            <p:spPr bwMode="auto">
              <a:xfrm>
                <a:off x="6683" y="2287"/>
                <a:ext cx="150" cy="254"/>
              </a:xfrm>
              <a:custGeom>
                <a:avLst/>
                <a:gdLst>
                  <a:gd name="T0" fmla="*/ 0 w 63"/>
                  <a:gd name="T1" fmla="*/ 107 h 107"/>
                  <a:gd name="T2" fmla="*/ 57 w 63"/>
                  <a:gd name="T3" fmla="*/ 4 h 107"/>
                  <a:gd name="T4" fmla="*/ 53 w 63"/>
                  <a:gd name="T5" fmla="*/ 2 h 107"/>
                  <a:gd name="T6" fmla="*/ 0 w 63"/>
                  <a:gd name="T7" fmla="*/ 107 h 107"/>
                </a:gdLst>
                <a:ahLst/>
                <a:cxnLst>
                  <a:cxn ang="0">
                    <a:pos x="T0" y="T1"/>
                  </a:cxn>
                  <a:cxn ang="0">
                    <a:pos x="T2" y="T3"/>
                  </a:cxn>
                  <a:cxn ang="0">
                    <a:pos x="T4" y="T5"/>
                  </a:cxn>
                  <a:cxn ang="0">
                    <a:pos x="T6" y="T7"/>
                  </a:cxn>
                </a:cxnLst>
                <a:rect l="0" t="0" r="r" b="b"/>
                <a:pathLst>
                  <a:path w="63" h="107">
                    <a:moveTo>
                      <a:pt x="0" y="107"/>
                    </a:moveTo>
                    <a:cubicBezTo>
                      <a:pt x="0" y="107"/>
                      <a:pt x="63" y="63"/>
                      <a:pt x="57" y="4"/>
                    </a:cubicBezTo>
                    <a:cubicBezTo>
                      <a:pt x="57" y="1"/>
                      <a:pt x="54" y="0"/>
                      <a:pt x="53" y="2"/>
                    </a:cubicBezTo>
                    <a:cubicBezTo>
                      <a:pt x="44" y="10"/>
                      <a:pt x="19" y="38"/>
                      <a:pt x="0" y="107"/>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99">
                <a:extLst>
                  <a:ext uri="{FF2B5EF4-FFF2-40B4-BE49-F238E27FC236}">
                    <a16:creationId xmlns:a16="http://schemas.microsoft.com/office/drawing/2014/main" id="{79ECB9F0-F2DF-40C6-BB8C-7D3D4A76D05A}"/>
                  </a:ext>
                </a:extLst>
              </p:cNvPr>
              <p:cNvSpPr>
                <a:spLocks/>
              </p:cNvSpPr>
              <p:nvPr/>
            </p:nvSpPr>
            <p:spPr bwMode="auto">
              <a:xfrm>
                <a:off x="6683" y="2289"/>
                <a:ext cx="135" cy="252"/>
              </a:xfrm>
              <a:custGeom>
                <a:avLst/>
                <a:gdLst>
                  <a:gd name="T0" fmla="*/ 54 w 57"/>
                  <a:gd name="T1" fmla="*/ 0 h 106"/>
                  <a:gd name="T2" fmla="*/ 53 w 57"/>
                  <a:gd name="T3" fmla="*/ 1 h 106"/>
                  <a:gd name="T4" fmla="*/ 0 w 57"/>
                  <a:gd name="T5" fmla="*/ 106 h 106"/>
                  <a:gd name="T6" fmla="*/ 57 w 57"/>
                  <a:gd name="T7" fmla="*/ 11 h 106"/>
                  <a:gd name="T8" fmla="*/ 57 w 57"/>
                  <a:gd name="T9" fmla="*/ 3 h 106"/>
                  <a:gd name="T10" fmla="*/ 54 w 57"/>
                  <a:gd name="T11" fmla="*/ 0 h 106"/>
                </a:gdLst>
                <a:ahLst/>
                <a:cxnLst>
                  <a:cxn ang="0">
                    <a:pos x="T0" y="T1"/>
                  </a:cxn>
                  <a:cxn ang="0">
                    <a:pos x="T2" y="T3"/>
                  </a:cxn>
                  <a:cxn ang="0">
                    <a:pos x="T4" y="T5"/>
                  </a:cxn>
                  <a:cxn ang="0">
                    <a:pos x="T6" y="T7"/>
                  </a:cxn>
                  <a:cxn ang="0">
                    <a:pos x="T8" y="T9"/>
                  </a:cxn>
                  <a:cxn ang="0">
                    <a:pos x="T10" y="T11"/>
                  </a:cxn>
                </a:cxnLst>
                <a:rect l="0" t="0" r="r" b="b"/>
                <a:pathLst>
                  <a:path w="57" h="106">
                    <a:moveTo>
                      <a:pt x="54" y="0"/>
                    </a:moveTo>
                    <a:cubicBezTo>
                      <a:pt x="54" y="0"/>
                      <a:pt x="53" y="0"/>
                      <a:pt x="53" y="1"/>
                    </a:cubicBezTo>
                    <a:cubicBezTo>
                      <a:pt x="44" y="9"/>
                      <a:pt x="19" y="37"/>
                      <a:pt x="0" y="106"/>
                    </a:cubicBezTo>
                    <a:cubicBezTo>
                      <a:pt x="0" y="106"/>
                      <a:pt x="57" y="66"/>
                      <a:pt x="57" y="11"/>
                    </a:cubicBezTo>
                    <a:cubicBezTo>
                      <a:pt x="57" y="8"/>
                      <a:pt x="57" y="5"/>
                      <a:pt x="57" y="3"/>
                    </a:cubicBezTo>
                    <a:cubicBezTo>
                      <a:pt x="57" y="1"/>
                      <a:pt x="56" y="0"/>
                      <a:pt x="54"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200">
                <a:extLst>
                  <a:ext uri="{FF2B5EF4-FFF2-40B4-BE49-F238E27FC236}">
                    <a16:creationId xmlns:a16="http://schemas.microsoft.com/office/drawing/2014/main" id="{24769591-A904-46AB-9B5E-D6CB66193668}"/>
                  </a:ext>
                </a:extLst>
              </p:cNvPr>
              <p:cNvSpPr>
                <a:spLocks/>
              </p:cNvSpPr>
              <p:nvPr/>
            </p:nvSpPr>
            <p:spPr bwMode="auto">
              <a:xfrm>
                <a:off x="6683" y="2349"/>
                <a:ext cx="109" cy="195"/>
              </a:xfrm>
              <a:custGeom>
                <a:avLst/>
                <a:gdLst>
                  <a:gd name="T0" fmla="*/ 45 w 46"/>
                  <a:gd name="T1" fmla="*/ 0 h 82"/>
                  <a:gd name="T2" fmla="*/ 40 w 46"/>
                  <a:gd name="T3" fmla="*/ 12 h 82"/>
                  <a:gd name="T4" fmla="*/ 25 w 46"/>
                  <a:gd name="T5" fmla="*/ 42 h 82"/>
                  <a:gd name="T6" fmla="*/ 9 w 46"/>
                  <a:gd name="T7" fmla="*/ 70 h 82"/>
                  <a:gd name="T8" fmla="*/ 1 w 46"/>
                  <a:gd name="T9" fmla="*/ 82 h 82"/>
                  <a:gd name="T10" fmla="*/ 7 w 46"/>
                  <a:gd name="T11" fmla="*/ 69 h 82"/>
                  <a:gd name="T12" fmla="*/ 23 w 46"/>
                  <a:gd name="T13" fmla="*/ 40 h 82"/>
                  <a:gd name="T14" fmla="*/ 38 w 46"/>
                  <a:gd name="T15" fmla="*/ 11 h 82"/>
                  <a:gd name="T16" fmla="*/ 45 w 46"/>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82">
                    <a:moveTo>
                      <a:pt x="45" y="0"/>
                    </a:moveTo>
                    <a:cubicBezTo>
                      <a:pt x="46" y="0"/>
                      <a:pt x="44" y="5"/>
                      <a:pt x="40" y="12"/>
                    </a:cubicBezTo>
                    <a:cubicBezTo>
                      <a:pt x="37" y="20"/>
                      <a:pt x="31" y="31"/>
                      <a:pt x="25" y="42"/>
                    </a:cubicBezTo>
                    <a:cubicBezTo>
                      <a:pt x="19" y="53"/>
                      <a:pt x="13" y="63"/>
                      <a:pt x="9" y="70"/>
                    </a:cubicBezTo>
                    <a:cubicBezTo>
                      <a:pt x="4" y="78"/>
                      <a:pt x="1" y="82"/>
                      <a:pt x="1" y="82"/>
                    </a:cubicBezTo>
                    <a:cubicBezTo>
                      <a:pt x="0" y="81"/>
                      <a:pt x="3" y="77"/>
                      <a:pt x="7" y="69"/>
                    </a:cubicBezTo>
                    <a:cubicBezTo>
                      <a:pt x="11" y="61"/>
                      <a:pt x="17" y="51"/>
                      <a:pt x="23" y="40"/>
                    </a:cubicBezTo>
                    <a:cubicBezTo>
                      <a:pt x="29" y="30"/>
                      <a:pt x="34" y="20"/>
                      <a:pt x="38" y="11"/>
                    </a:cubicBezTo>
                    <a:cubicBezTo>
                      <a:pt x="42" y="4"/>
                      <a:pt x="45" y="0"/>
                      <a:pt x="45"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201">
                <a:extLst>
                  <a:ext uri="{FF2B5EF4-FFF2-40B4-BE49-F238E27FC236}">
                    <a16:creationId xmlns:a16="http://schemas.microsoft.com/office/drawing/2014/main" id="{657088EE-B5E3-45A1-8282-4945E0329368}"/>
                  </a:ext>
                </a:extLst>
              </p:cNvPr>
              <p:cNvSpPr>
                <a:spLocks/>
              </p:cNvSpPr>
              <p:nvPr/>
            </p:nvSpPr>
            <p:spPr bwMode="auto">
              <a:xfrm>
                <a:off x="6436" y="2814"/>
                <a:ext cx="231" cy="171"/>
              </a:xfrm>
              <a:custGeom>
                <a:avLst/>
                <a:gdLst>
                  <a:gd name="T0" fmla="*/ 0 w 97"/>
                  <a:gd name="T1" fmla="*/ 72 h 72"/>
                  <a:gd name="T2" fmla="*/ 97 w 97"/>
                  <a:gd name="T3" fmla="*/ 4 h 72"/>
                  <a:gd name="T4" fmla="*/ 94 w 97"/>
                  <a:gd name="T5" fmla="*/ 0 h 72"/>
                  <a:gd name="T6" fmla="*/ 0 w 97"/>
                  <a:gd name="T7" fmla="*/ 72 h 72"/>
                </a:gdLst>
                <a:ahLst/>
                <a:cxnLst>
                  <a:cxn ang="0">
                    <a:pos x="T0" y="T1"/>
                  </a:cxn>
                  <a:cxn ang="0">
                    <a:pos x="T2" y="T3"/>
                  </a:cxn>
                  <a:cxn ang="0">
                    <a:pos x="T4" y="T5"/>
                  </a:cxn>
                  <a:cxn ang="0">
                    <a:pos x="T6" y="T7"/>
                  </a:cxn>
                </a:cxnLst>
                <a:rect l="0" t="0" r="r" b="b"/>
                <a:pathLst>
                  <a:path w="97" h="72">
                    <a:moveTo>
                      <a:pt x="0" y="72"/>
                    </a:moveTo>
                    <a:cubicBezTo>
                      <a:pt x="0" y="72"/>
                      <a:pt x="76" y="60"/>
                      <a:pt x="97" y="4"/>
                    </a:cubicBezTo>
                    <a:cubicBezTo>
                      <a:pt x="97" y="2"/>
                      <a:pt x="96" y="0"/>
                      <a:pt x="94" y="0"/>
                    </a:cubicBezTo>
                    <a:cubicBezTo>
                      <a:pt x="82" y="4"/>
                      <a:pt x="47" y="18"/>
                      <a:pt x="0" y="72"/>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202">
                <a:extLst>
                  <a:ext uri="{FF2B5EF4-FFF2-40B4-BE49-F238E27FC236}">
                    <a16:creationId xmlns:a16="http://schemas.microsoft.com/office/drawing/2014/main" id="{DD438814-F57E-4023-9378-7C5909E4464F}"/>
                  </a:ext>
                </a:extLst>
              </p:cNvPr>
              <p:cNvSpPr>
                <a:spLocks/>
              </p:cNvSpPr>
              <p:nvPr/>
            </p:nvSpPr>
            <p:spPr bwMode="auto">
              <a:xfrm>
                <a:off x="6436" y="2814"/>
                <a:ext cx="231" cy="171"/>
              </a:xfrm>
              <a:custGeom>
                <a:avLst/>
                <a:gdLst>
                  <a:gd name="T0" fmla="*/ 94 w 97"/>
                  <a:gd name="T1" fmla="*/ 0 h 72"/>
                  <a:gd name="T2" fmla="*/ 94 w 97"/>
                  <a:gd name="T3" fmla="*/ 0 h 72"/>
                  <a:gd name="T4" fmla="*/ 25 w 97"/>
                  <a:gd name="T5" fmla="*/ 46 h 72"/>
                  <a:gd name="T6" fmla="*/ 23 w 97"/>
                  <a:gd name="T7" fmla="*/ 48 h 72"/>
                  <a:gd name="T8" fmla="*/ 9 w 97"/>
                  <a:gd name="T9" fmla="*/ 62 h 72"/>
                  <a:gd name="T10" fmla="*/ 1 w 97"/>
                  <a:gd name="T11" fmla="*/ 71 h 72"/>
                  <a:gd name="T12" fmla="*/ 0 w 97"/>
                  <a:gd name="T13" fmla="*/ 72 h 72"/>
                  <a:gd name="T14" fmla="*/ 97 w 97"/>
                  <a:gd name="T15" fmla="*/ 4 h 72"/>
                  <a:gd name="T16" fmla="*/ 97 w 97"/>
                  <a:gd name="T17" fmla="*/ 3 h 72"/>
                  <a:gd name="T18" fmla="*/ 94 w 97"/>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72">
                    <a:moveTo>
                      <a:pt x="94" y="0"/>
                    </a:moveTo>
                    <a:cubicBezTo>
                      <a:pt x="94" y="0"/>
                      <a:pt x="94" y="0"/>
                      <a:pt x="94" y="0"/>
                    </a:cubicBezTo>
                    <a:cubicBezTo>
                      <a:pt x="84" y="3"/>
                      <a:pt x="59" y="13"/>
                      <a:pt x="25" y="46"/>
                    </a:cubicBezTo>
                    <a:cubicBezTo>
                      <a:pt x="24" y="46"/>
                      <a:pt x="23" y="47"/>
                      <a:pt x="23" y="48"/>
                    </a:cubicBezTo>
                    <a:cubicBezTo>
                      <a:pt x="18" y="52"/>
                      <a:pt x="14" y="57"/>
                      <a:pt x="9" y="62"/>
                    </a:cubicBezTo>
                    <a:cubicBezTo>
                      <a:pt x="6" y="65"/>
                      <a:pt x="3" y="68"/>
                      <a:pt x="1" y="71"/>
                    </a:cubicBezTo>
                    <a:cubicBezTo>
                      <a:pt x="0" y="71"/>
                      <a:pt x="0" y="72"/>
                      <a:pt x="0" y="72"/>
                    </a:cubicBezTo>
                    <a:cubicBezTo>
                      <a:pt x="0" y="72"/>
                      <a:pt x="76" y="60"/>
                      <a:pt x="97" y="4"/>
                    </a:cubicBezTo>
                    <a:cubicBezTo>
                      <a:pt x="97" y="3"/>
                      <a:pt x="97" y="3"/>
                      <a:pt x="97" y="3"/>
                    </a:cubicBezTo>
                    <a:cubicBezTo>
                      <a:pt x="97" y="1"/>
                      <a:pt x="96" y="0"/>
                      <a:pt x="94"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203">
                <a:extLst>
                  <a:ext uri="{FF2B5EF4-FFF2-40B4-BE49-F238E27FC236}">
                    <a16:creationId xmlns:a16="http://schemas.microsoft.com/office/drawing/2014/main" id="{DB691588-7BA0-4819-94BB-4B0C6DE29FCF}"/>
                  </a:ext>
                </a:extLst>
              </p:cNvPr>
              <p:cNvSpPr>
                <a:spLocks/>
              </p:cNvSpPr>
              <p:nvPr/>
            </p:nvSpPr>
            <p:spPr bwMode="auto">
              <a:xfrm>
                <a:off x="6436" y="2857"/>
                <a:ext cx="183" cy="131"/>
              </a:xfrm>
              <a:custGeom>
                <a:avLst/>
                <a:gdLst>
                  <a:gd name="T0" fmla="*/ 77 w 77"/>
                  <a:gd name="T1" fmla="*/ 1 h 55"/>
                  <a:gd name="T2" fmla="*/ 66 w 77"/>
                  <a:gd name="T3" fmla="*/ 10 h 55"/>
                  <a:gd name="T4" fmla="*/ 40 w 77"/>
                  <a:gd name="T5" fmla="*/ 30 h 55"/>
                  <a:gd name="T6" fmla="*/ 12 w 77"/>
                  <a:gd name="T7" fmla="*/ 48 h 55"/>
                  <a:gd name="T8" fmla="*/ 0 w 77"/>
                  <a:gd name="T9" fmla="*/ 54 h 55"/>
                  <a:gd name="T10" fmla="*/ 11 w 77"/>
                  <a:gd name="T11" fmla="*/ 46 h 55"/>
                  <a:gd name="T12" fmla="*/ 38 w 77"/>
                  <a:gd name="T13" fmla="*/ 27 h 55"/>
                  <a:gd name="T14" fmla="*/ 65 w 77"/>
                  <a:gd name="T15" fmla="*/ 8 h 55"/>
                  <a:gd name="T16" fmla="*/ 77 w 77"/>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5">
                    <a:moveTo>
                      <a:pt x="77" y="1"/>
                    </a:moveTo>
                    <a:cubicBezTo>
                      <a:pt x="77" y="1"/>
                      <a:pt x="73" y="4"/>
                      <a:pt x="66" y="10"/>
                    </a:cubicBezTo>
                    <a:cubicBezTo>
                      <a:pt x="60" y="15"/>
                      <a:pt x="50" y="22"/>
                      <a:pt x="40" y="30"/>
                    </a:cubicBezTo>
                    <a:cubicBezTo>
                      <a:pt x="29" y="37"/>
                      <a:pt x="20" y="44"/>
                      <a:pt x="12" y="48"/>
                    </a:cubicBezTo>
                    <a:cubicBezTo>
                      <a:pt x="5" y="52"/>
                      <a:pt x="0" y="55"/>
                      <a:pt x="0" y="54"/>
                    </a:cubicBezTo>
                    <a:cubicBezTo>
                      <a:pt x="0" y="54"/>
                      <a:pt x="4" y="51"/>
                      <a:pt x="11" y="46"/>
                    </a:cubicBezTo>
                    <a:cubicBezTo>
                      <a:pt x="19" y="41"/>
                      <a:pt x="28" y="34"/>
                      <a:pt x="38" y="27"/>
                    </a:cubicBezTo>
                    <a:cubicBezTo>
                      <a:pt x="48" y="20"/>
                      <a:pt x="57" y="14"/>
                      <a:pt x="65" y="8"/>
                    </a:cubicBezTo>
                    <a:cubicBezTo>
                      <a:pt x="72" y="3"/>
                      <a:pt x="76" y="0"/>
                      <a:pt x="77"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204">
                <a:extLst>
                  <a:ext uri="{FF2B5EF4-FFF2-40B4-BE49-F238E27FC236}">
                    <a16:creationId xmlns:a16="http://schemas.microsoft.com/office/drawing/2014/main" id="{04BEFFEB-1864-46EB-87D1-F11336D44240}"/>
                  </a:ext>
                </a:extLst>
              </p:cNvPr>
              <p:cNvSpPr>
                <a:spLocks/>
              </p:cNvSpPr>
              <p:nvPr/>
            </p:nvSpPr>
            <p:spPr bwMode="auto">
              <a:xfrm>
                <a:off x="6211" y="3320"/>
                <a:ext cx="330" cy="356"/>
              </a:xfrm>
              <a:custGeom>
                <a:avLst/>
                <a:gdLst>
                  <a:gd name="T0" fmla="*/ 52 w 330"/>
                  <a:gd name="T1" fmla="*/ 0 h 356"/>
                  <a:gd name="T2" fmla="*/ 0 w 330"/>
                  <a:gd name="T3" fmla="*/ 356 h 356"/>
                  <a:gd name="T4" fmla="*/ 330 w 330"/>
                  <a:gd name="T5" fmla="*/ 356 h 356"/>
                  <a:gd name="T6" fmla="*/ 285 w 330"/>
                  <a:gd name="T7" fmla="*/ 0 h 356"/>
                  <a:gd name="T8" fmla="*/ 52 w 330"/>
                  <a:gd name="T9" fmla="*/ 0 h 356"/>
                </a:gdLst>
                <a:ahLst/>
                <a:cxnLst>
                  <a:cxn ang="0">
                    <a:pos x="T0" y="T1"/>
                  </a:cxn>
                  <a:cxn ang="0">
                    <a:pos x="T2" y="T3"/>
                  </a:cxn>
                  <a:cxn ang="0">
                    <a:pos x="T4" y="T5"/>
                  </a:cxn>
                  <a:cxn ang="0">
                    <a:pos x="T6" y="T7"/>
                  </a:cxn>
                  <a:cxn ang="0">
                    <a:pos x="T8" y="T9"/>
                  </a:cxn>
                </a:cxnLst>
                <a:rect l="0" t="0" r="r" b="b"/>
                <a:pathLst>
                  <a:path w="330" h="356">
                    <a:moveTo>
                      <a:pt x="52" y="0"/>
                    </a:moveTo>
                    <a:lnTo>
                      <a:pt x="0" y="356"/>
                    </a:lnTo>
                    <a:lnTo>
                      <a:pt x="330" y="356"/>
                    </a:lnTo>
                    <a:lnTo>
                      <a:pt x="285" y="0"/>
                    </a:lnTo>
                    <a:lnTo>
                      <a:pt x="52" y="0"/>
                    </a:ln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Oval 205">
                <a:extLst>
                  <a:ext uri="{FF2B5EF4-FFF2-40B4-BE49-F238E27FC236}">
                    <a16:creationId xmlns:a16="http://schemas.microsoft.com/office/drawing/2014/main" id="{AAE80192-D152-48C6-9019-B7CF4E299E17}"/>
                  </a:ext>
                </a:extLst>
              </p:cNvPr>
              <p:cNvSpPr>
                <a:spLocks noChangeArrowheads="1"/>
              </p:cNvSpPr>
              <p:nvPr/>
            </p:nvSpPr>
            <p:spPr bwMode="auto">
              <a:xfrm>
                <a:off x="6244" y="3427"/>
                <a:ext cx="266" cy="7"/>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Oval 206">
                <a:extLst>
                  <a:ext uri="{FF2B5EF4-FFF2-40B4-BE49-F238E27FC236}">
                    <a16:creationId xmlns:a16="http://schemas.microsoft.com/office/drawing/2014/main" id="{4DD79DB6-7BDD-41E5-85E0-E696B9770F3A}"/>
                  </a:ext>
                </a:extLst>
              </p:cNvPr>
              <p:cNvSpPr>
                <a:spLocks noChangeArrowheads="1"/>
              </p:cNvSpPr>
              <p:nvPr/>
            </p:nvSpPr>
            <p:spPr bwMode="auto">
              <a:xfrm>
                <a:off x="6242" y="3455"/>
                <a:ext cx="275" cy="7"/>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reeform 208">
              <a:extLst>
                <a:ext uri="{FF2B5EF4-FFF2-40B4-BE49-F238E27FC236}">
                  <a16:creationId xmlns:a16="http://schemas.microsoft.com/office/drawing/2014/main" id="{61EFB83D-0058-42FE-AF95-A7F2BC8ADDE0}"/>
                </a:ext>
              </a:extLst>
            </p:cNvPr>
            <p:cNvSpPr>
              <a:spLocks/>
            </p:cNvSpPr>
            <p:nvPr/>
          </p:nvSpPr>
          <p:spPr bwMode="auto">
            <a:xfrm>
              <a:off x="10425165" y="5342672"/>
              <a:ext cx="246512" cy="65682"/>
            </a:xfrm>
            <a:custGeom>
              <a:avLst/>
              <a:gdLst>
                <a:gd name="T0" fmla="*/ 100 w 128"/>
                <a:gd name="T1" fmla="*/ 32 h 34"/>
                <a:gd name="T2" fmla="*/ 28 w 128"/>
                <a:gd name="T3" fmla="*/ 32 h 34"/>
                <a:gd name="T4" fmla="*/ 0 w 128"/>
                <a:gd name="T5" fmla="*/ 0 h 34"/>
                <a:gd name="T6" fmla="*/ 128 w 128"/>
                <a:gd name="T7" fmla="*/ 0 h 34"/>
                <a:gd name="T8" fmla="*/ 100 w 128"/>
                <a:gd name="T9" fmla="*/ 32 h 34"/>
              </a:gdLst>
              <a:ahLst/>
              <a:cxnLst>
                <a:cxn ang="0">
                  <a:pos x="T0" y="T1"/>
                </a:cxn>
                <a:cxn ang="0">
                  <a:pos x="T2" y="T3"/>
                </a:cxn>
                <a:cxn ang="0">
                  <a:pos x="T4" y="T5"/>
                </a:cxn>
                <a:cxn ang="0">
                  <a:pos x="T6" y="T7"/>
                </a:cxn>
                <a:cxn ang="0">
                  <a:pos x="T8" y="T9"/>
                </a:cxn>
              </a:cxnLst>
              <a:rect l="0" t="0" r="r" b="b"/>
              <a:pathLst>
                <a:path w="128" h="34">
                  <a:moveTo>
                    <a:pt x="100" y="32"/>
                  </a:moveTo>
                  <a:cubicBezTo>
                    <a:pt x="76" y="34"/>
                    <a:pt x="52" y="34"/>
                    <a:pt x="28" y="32"/>
                  </a:cubicBezTo>
                  <a:cubicBezTo>
                    <a:pt x="12" y="30"/>
                    <a:pt x="0" y="16"/>
                    <a:pt x="0" y="0"/>
                  </a:cubicBezTo>
                  <a:cubicBezTo>
                    <a:pt x="128" y="0"/>
                    <a:pt x="128" y="0"/>
                    <a:pt x="128" y="0"/>
                  </a:cubicBezTo>
                  <a:cubicBezTo>
                    <a:pt x="128" y="17"/>
                    <a:pt x="116" y="30"/>
                    <a:pt x="100" y="32"/>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9">
              <a:extLst>
                <a:ext uri="{FF2B5EF4-FFF2-40B4-BE49-F238E27FC236}">
                  <a16:creationId xmlns:a16="http://schemas.microsoft.com/office/drawing/2014/main" id="{A88CE417-DEB0-4B5E-ACF5-6EDBB2487210}"/>
                </a:ext>
              </a:extLst>
            </p:cNvPr>
            <p:cNvSpPr>
              <a:spLocks/>
            </p:cNvSpPr>
            <p:nvPr/>
          </p:nvSpPr>
          <p:spPr bwMode="auto">
            <a:xfrm>
              <a:off x="10391918" y="4894248"/>
              <a:ext cx="312194" cy="510052"/>
            </a:xfrm>
            <a:custGeom>
              <a:avLst/>
              <a:gdLst>
                <a:gd name="T0" fmla="*/ 137 w 162"/>
                <a:gd name="T1" fmla="*/ 257 h 265"/>
                <a:gd name="T2" fmla="*/ 24 w 162"/>
                <a:gd name="T3" fmla="*/ 257 h 265"/>
                <a:gd name="T4" fmla="*/ 0 w 162"/>
                <a:gd name="T5" fmla="*/ 226 h 265"/>
                <a:gd name="T6" fmla="*/ 0 w 162"/>
                <a:gd name="T7" fmla="*/ 31 h 265"/>
                <a:gd name="T8" fmla="*/ 31 w 162"/>
                <a:gd name="T9" fmla="*/ 0 h 265"/>
                <a:gd name="T10" fmla="*/ 131 w 162"/>
                <a:gd name="T11" fmla="*/ 0 h 265"/>
                <a:gd name="T12" fmla="*/ 162 w 162"/>
                <a:gd name="T13" fmla="*/ 31 h 265"/>
                <a:gd name="T14" fmla="*/ 162 w 162"/>
                <a:gd name="T15" fmla="*/ 226 h 265"/>
                <a:gd name="T16" fmla="*/ 137 w 162"/>
                <a:gd name="T17" fmla="*/ 2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65">
                  <a:moveTo>
                    <a:pt x="137" y="257"/>
                  </a:moveTo>
                  <a:cubicBezTo>
                    <a:pt x="98" y="265"/>
                    <a:pt x="60" y="265"/>
                    <a:pt x="24" y="257"/>
                  </a:cubicBezTo>
                  <a:cubicBezTo>
                    <a:pt x="10" y="254"/>
                    <a:pt x="0" y="241"/>
                    <a:pt x="0" y="226"/>
                  </a:cubicBezTo>
                  <a:cubicBezTo>
                    <a:pt x="0" y="31"/>
                    <a:pt x="0" y="31"/>
                    <a:pt x="0" y="31"/>
                  </a:cubicBezTo>
                  <a:cubicBezTo>
                    <a:pt x="0" y="14"/>
                    <a:pt x="14" y="0"/>
                    <a:pt x="31" y="0"/>
                  </a:cubicBezTo>
                  <a:cubicBezTo>
                    <a:pt x="131" y="0"/>
                    <a:pt x="131" y="0"/>
                    <a:pt x="131" y="0"/>
                  </a:cubicBezTo>
                  <a:cubicBezTo>
                    <a:pt x="148" y="0"/>
                    <a:pt x="162" y="14"/>
                    <a:pt x="162" y="31"/>
                  </a:cubicBezTo>
                  <a:cubicBezTo>
                    <a:pt x="162" y="226"/>
                    <a:pt x="162" y="226"/>
                    <a:pt x="162" y="226"/>
                  </a:cubicBezTo>
                  <a:cubicBezTo>
                    <a:pt x="162" y="241"/>
                    <a:pt x="152" y="254"/>
                    <a:pt x="137" y="257"/>
                  </a:cubicBezTo>
                </a:path>
              </a:pathLst>
            </a:custGeom>
            <a:solidFill>
              <a:srgbClr val="FB525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10">
              <a:extLst>
                <a:ext uri="{FF2B5EF4-FFF2-40B4-BE49-F238E27FC236}">
                  <a16:creationId xmlns:a16="http://schemas.microsoft.com/office/drawing/2014/main" id="{5B4DA9B1-5EF6-49FE-81F3-432F85915E03}"/>
                </a:ext>
              </a:extLst>
            </p:cNvPr>
            <p:cNvSpPr>
              <a:spLocks/>
            </p:cNvSpPr>
            <p:nvPr/>
          </p:nvSpPr>
          <p:spPr bwMode="auto">
            <a:xfrm>
              <a:off x="10398405" y="4882896"/>
              <a:ext cx="300031" cy="119201"/>
            </a:xfrm>
            <a:custGeom>
              <a:avLst/>
              <a:gdLst>
                <a:gd name="T0" fmla="*/ 153 w 156"/>
                <a:gd name="T1" fmla="*/ 20 h 62"/>
                <a:gd name="T2" fmla="*/ 136 w 156"/>
                <a:gd name="T3" fmla="*/ 47 h 62"/>
                <a:gd name="T4" fmla="*/ 78 w 156"/>
                <a:gd name="T5" fmla="*/ 62 h 62"/>
                <a:gd name="T6" fmla="*/ 20 w 156"/>
                <a:gd name="T7" fmla="*/ 47 h 62"/>
                <a:gd name="T8" fmla="*/ 2 w 156"/>
                <a:gd name="T9" fmla="*/ 21 h 62"/>
                <a:gd name="T10" fmla="*/ 29 w 156"/>
                <a:gd name="T11" fmla="*/ 4 h 62"/>
                <a:gd name="T12" fmla="*/ 78 w 156"/>
                <a:gd name="T13" fmla="*/ 0 h 62"/>
                <a:gd name="T14" fmla="*/ 127 w 156"/>
                <a:gd name="T15" fmla="*/ 4 h 62"/>
                <a:gd name="T16" fmla="*/ 153 w 156"/>
                <a:gd name="T17"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62">
                  <a:moveTo>
                    <a:pt x="153" y="20"/>
                  </a:moveTo>
                  <a:cubicBezTo>
                    <a:pt x="156" y="28"/>
                    <a:pt x="150" y="38"/>
                    <a:pt x="136" y="47"/>
                  </a:cubicBezTo>
                  <a:cubicBezTo>
                    <a:pt x="123" y="55"/>
                    <a:pt x="102" y="62"/>
                    <a:pt x="78" y="62"/>
                  </a:cubicBezTo>
                  <a:cubicBezTo>
                    <a:pt x="55" y="62"/>
                    <a:pt x="33" y="56"/>
                    <a:pt x="20" y="47"/>
                  </a:cubicBezTo>
                  <a:cubicBezTo>
                    <a:pt x="6" y="39"/>
                    <a:pt x="0" y="29"/>
                    <a:pt x="2" y="21"/>
                  </a:cubicBezTo>
                  <a:cubicBezTo>
                    <a:pt x="5" y="12"/>
                    <a:pt x="15" y="7"/>
                    <a:pt x="29" y="4"/>
                  </a:cubicBezTo>
                  <a:cubicBezTo>
                    <a:pt x="42" y="1"/>
                    <a:pt x="59" y="0"/>
                    <a:pt x="78" y="0"/>
                  </a:cubicBezTo>
                  <a:cubicBezTo>
                    <a:pt x="96" y="0"/>
                    <a:pt x="114" y="1"/>
                    <a:pt x="127" y="4"/>
                  </a:cubicBezTo>
                  <a:cubicBezTo>
                    <a:pt x="141" y="6"/>
                    <a:pt x="151" y="11"/>
                    <a:pt x="153" y="20"/>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1">
              <a:extLst>
                <a:ext uri="{FF2B5EF4-FFF2-40B4-BE49-F238E27FC236}">
                  <a16:creationId xmlns:a16="http://schemas.microsoft.com/office/drawing/2014/main" id="{F866C1C4-A85C-4E52-9E82-508F7B55A1FF}"/>
                </a:ext>
              </a:extLst>
            </p:cNvPr>
            <p:cNvSpPr>
              <a:spLocks/>
            </p:cNvSpPr>
            <p:nvPr/>
          </p:nvSpPr>
          <p:spPr bwMode="auto">
            <a:xfrm>
              <a:off x="10401649" y="4882896"/>
              <a:ext cx="292733" cy="119201"/>
            </a:xfrm>
            <a:custGeom>
              <a:avLst/>
              <a:gdLst>
                <a:gd name="T0" fmla="*/ 79 w 152"/>
                <a:gd name="T1" fmla="*/ 0 h 62"/>
                <a:gd name="T2" fmla="*/ 76 w 152"/>
                <a:gd name="T3" fmla="*/ 0 h 62"/>
                <a:gd name="T4" fmla="*/ 73 w 152"/>
                <a:gd name="T5" fmla="*/ 0 h 62"/>
                <a:gd name="T6" fmla="*/ 71 w 152"/>
                <a:gd name="T7" fmla="*/ 0 h 62"/>
                <a:gd name="T8" fmla="*/ 64 w 152"/>
                <a:gd name="T9" fmla="*/ 0 h 62"/>
                <a:gd name="T10" fmla="*/ 62 w 152"/>
                <a:gd name="T11" fmla="*/ 0 h 62"/>
                <a:gd name="T12" fmla="*/ 32 w 152"/>
                <a:gd name="T13" fmla="*/ 3 h 62"/>
                <a:gd name="T14" fmla="*/ 27 w 152"/>
                <a:gd name="T15" fmla="*/ 4 h 62"/>
                <a:gd name="T16" fmla="*/ 23 w 152"/>
                <a:gd name="T17" fmla="*/ 5 h 62"/>
                <a:gd name="T18" fmla="*/ 0 w 152"/>
                <a:gd name="T19" fmla="*/ 21 h 62"/>
                <a:gd name="T20" fmla="*/ 0 w 152"/>
                <a:gd name="T21" fmla="*/ 24 h 62"/>
                <a:gd name="T22" fmla="*/ 18 w 152"/>
                <a:gd name="T23" fmla="*/ 47 h 62"/>
                <a:gd name="T24" fmla="*/ 75 w 152"/>
                <a:gd name="T25" fmla="*/ 62 h 62"/>
                <a:gd name="T26" fmla="*/ 76 w 152"/>
                <a:gd name="T27" fmla="*/ 62 h 62"/>
                <a:gd name="T28" fmla="*/ 134 w 152"/>
                <a:gd name="T29" fmla="*/ 47 h 62"/>
                <a:gd name="T30" fmla="*/ 152 w 152"/>
                <a:gd name="T31" fmla="*/ 23 h 62"/>
                <a:gd name="T32" fmla="*/ 151 w 152"/>
                <a:gd name="T33" fmla="*/ 20 h 62"/>
                <a:gd name="T34" fmla="*/ 147 w 152"/>
                <a:gd name="T35" fmla="*/ 13 h 62"/>
                <a:gd name="T36" fmla="*/ 142 w 152"/>
                <a:gd name="T37" fmla="*/ 10 h 62"/>
                <a:gd name="T38" fmla="*/ 125 w 152"/>
                <a:gd name="T39" fmla="*/ 4 h 62"/>
                <a:gd name="T40" fmla="*/ 116 w 152"/>
                <a:gd name="T41" fmla="*/ 2 h 62"/>
                <a:gd name="T42" fmla="*/ 112 w 152"/>
                <a:gd name="T43" fmla="*/ 1 h 62"/>
                <a:gd name="T44" fmla="*/ 79 w 1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62">
                  <a:moveTo>
                    <a:pt x="79" y="0"/>
                  </a:moveTo>
                  <a:cubicBezTo>
                    <a:pt x="78" y="0"/>
                    <a:pt x="77" y="0"/>
                    <a:pt x="76" y="0"/>
                  </a:cubicBezTo>
                  <a:cubicBezTo>
                    <a:pt x="75" y="0"/>
                    <a:pt x="74" y="0"/>
                    <a:pt x="73" y="0"/>
                  </a:cubicBezTo>
                  <a:cubicBezTo>
                    <a:pt x="72" y="0"/>
                    <a:pt x="71" y="0"/>
                    <a:pt x="71" y="0"/>
                  </a:cubicBezTo>
                  <a:cubicBezTo>
                    <a:pt x="68" y="0"/>
                    <a:pt x="66" y="0"/>
                    <a:pt x="64" y="0"/>
                  </a:cubicBezTo>
                  <a:cubicBezTo>
                    <a:pt x="63" y="0"/>
                    <a:pt x="62" y="0"/>
                    <a:pt x="62" y="0"/>
                  </a:cubicBezTo>
                  <a:cubicBezTo>
                    <a:pt x="51" y="1"/>
                    <a:pt x="41" y="2"/>
                    <a:pt x="32" y="3"/>
                  </a:cubicBezTo>
                  <a:cubicBezTo>
                    <a:pt x="30" y="3"/>
                    <a:pt x="28" y="4"/>
                    <a:pt x="27" y="4"/>
                  </a:cubicBezTo>
                  <a:cubicBezTo>
                    <a:pt x="25" y="4"/>
                    <a:pt x="24" y="5"/>
                    <a:pt x="23" y="5"/>
                  </a:cubicBezTo>
                  <a:cubicBezTo>
                    <a:pt x="11" y="8"/>
                    <a:pt x="3" y="13"/>
                    <a:pt x="0" y="21"/>
                  </a:cubicBezTo>
                  <a:cubicBezTo>
                    <a:pt x="0" y="22"/>
                    <a:pt x="0" y="23"/>
                    <a:pt x="0" y="24"/>
                  </a:cubicBezTo>
                  <a:cubicBezTo>
                    <a:pt x="0" y="32"/>
                    <a:pt x="6" y="40"/>
                    <a:pt x="18" y="47"/>
                  </a:cubicBezTo>
                  <a:cubicBezTo>
                    <a:pt x="31" y="56"/>
                    <a:pt x="52" y="62"/>
                    <a:pt x="75" y="62"/>
                  </a:cubicBezTo>
                  <a:cubicBezTo>
                    <a:pt x="76" y="62"/>
                    <a:pt x="76" y="62"/>
                    <a:pt x="76" y="62"/>
                  </a:cubicBezTo>
                  <a:cubicBezTo>
                    <a:pt x="100" y="62"/>
                    <a:pt x="121" y="55"/>
                    <a:pt x="134" y="47"/>
                  </a:cubicBezTo>
                  <a:cubicBezTo>
                    <a:pt x="146" y="39"/>
                    <a:pt x="152" y="31"/>
                    <a:pt x="152" y="23"/>
                  </a:cubicBezTo>
                  <a:cubicBezTo>
                    <a:pt x="152" y="22"/>
                    <a:pt x="152" y="21"/>
                    <a:pt x="151" y="20"/>
                  </a:cubicBezTo>
                  <a:cubicBezTo>
                    <a:pt x="151" y="17"/>
                    <a:pt x="149" y="15"/>
                    <a:pt x="147" y="13"/>
                  </a:cubicBezTo>
                  <a:cubicBezTo>
                    <a:pt x="146" y="12"/>
                    <a:pt x="144" y="11"/>
                    <a:pt x="142" y="10"/>
                  </a:cubicBezTo>
                  <a:cubicBezTo>
                    <a:pt x="138" y="7"/>
                    <a:pt x="132" y="5"/>
                    <a:pt x="125" y="4"/>
                  </a:cubicBezTo>
                  <a:cubicBezTo>
                    <a:pt x="122" y="3"/>
                    <a:pt x="119" y="2"/>
                    <a:pt x="116" y="2"/>
                  </a:cubicBezTo>
                  <a:cubicBezTo>
                    <a:pt x="115" y="2"/>
                    <a:pt x="113" y="2"/>
                    <a:pt x="112" y="1"/>
                  </a:cubicBezTo>
                  <a:cubicBezTo>
                    <a:pt x="102" y="0"/>
                    <a:pt x="91" y="0"/>
                    <a:pt x="79" y="0"/>
                  </a:cubicBezTo>
                </a:path>
              </a:pathLst>
            </a:custGeom>
            <a:solidFill>
              <a:srgbClr val="742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2">
              <a:extLst>
                <a:ext uri="{FF2B5EF4-FFF2-40B4-BE49-F238E27FC236}">
                  <a16:creationId xmlns:a16="http://schemas.microsoft.com/office/drawing/2014/main" id="{4C169D04-A590-48A0-BD91-5230ACB831DF}"/>
                </a:ext>
              </a:extLst>
            </p:cNvPr>
            <p:cNvSpPr>
              <a:spLocks/>
            </p:cNvSpPr>
            <p:nvPr/>
          </p:nvSpPr>
          <p:spPr bwMode="auto">
            <a:xfrm>
              <a:off x="10579235" y="4913710"/>
              <a:ext cx="92442" cy="38112"/>
            </a:xfrm>
            <a:custGeom>
              <a:avLst/>
              <a:gdLst>
                <a:gd name="T0" fmla="*/ 29 w 48"/>
                <a:gd name="T1" fmla="*/ 1 h 20"/>
                <a:gd name="T2" fmla="*/ 7 w 48"/>
                <a:gd name="T3" fmla="*/ 3 h 20"/>
                <a:gd name="T4" fmla="*/ 1 w 48"/>
                <a:gd name="T5" fmla="*/ 9 h 20"/>
                <a:gd name="T6" fmla="*/ 6 w 48"/>
                <a:gd name="T7" fmla="*/ 15 h 20"/>
                <a:gd name="T8" fmla="*/ 42 w 48"/>
                <a:gd name="T9" fmla="*/ 14 h 20"/>
                <a:gd name="T10" fmla="*/ 47 w 48"/>
                <a:gd name="T11" fmla="*/ 8 h 20"/>
                <a:gd name="T12" fmla="*/ 44 w 48"/>
                <a:gd name="T13" fmla="*/ 5 h 20"/>
                <a:gd name="T14" fmla="*/ 28 w 48"/>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0">
                  <a:moveTo>
                    <a:pt x="29" y="1"/>
                  </a:moveTo>
                  <a:cubicBezTo>
                    <a:pt x="22" y="0"/>
                    <a:pt x="14" y="0"/>
                    <a:pt x="7" y="3"/>
                  </a:cubicBezTo>
                  <a:cubicBezTo>
                    <a:pt x="4" y="4"/>
                    <a:pt x="0" y="6"/>
                    <a:pt x="1" y="9"/>
                  </a:cubicBezTo>
                  <a:cubicBezTo>
                    <a:pt x="1" y="12"/>
                    <a:pt x="4" y="14"/>
                    <a:pt x="6" y="15"/>
                  </a:cubicBezTo>
                  <a:cubicBezTo>
                    <a:pt x="18" y="20"/>
                    <a:pt x="31" y="20"/>
                    <a:pt x="42" y="14"/>
                  </a:cubicBezTo>
                  <a:cubicBezTo>
                    <a:pt x="45" y="13"/>
                    <a:pt x="48" y="11"/>
                    <a:pt x="47" y="8"/>
                  </a:cubicBezTo>
                  <a:cubicBezTo>
                    <a:pt x="47" y="6"/>
                    <a:pt x="45" y="5"/>
                    <a:pt x="44" y="5"/>
                  </a:cubicBezTo>
                  <a:cubicBezTo>
                    <a:pt x="39" y="2"/>
                    <a:pt x="34" y="0"/>
                    <a:pt x="28"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3">
              <a:extLst>
                <a:ext uri="{FF2B5EF4-FFF2-40B4-BE49-F238E27FC236}">
                  <a16:creationId xmlns:a16="http://schemas.microsoft.com/office/drawing/2014/main" id="{847C2339-7928-4FE7-BE84-4D69264C0267}"/>
                </a:ext>
              </a:extLst>
            </p:cNvPr>
            <p:cNvSpPr>
              <a:spLocks/>
            </p:cNvSpPr>
            <p:nvPr/>
          </p:nvSpPr>
          <p:spPr bwMode="auto">
            <a:xfrm>
              <a:off x="10404082" y="5053994"/>
              <a:ext cx="300031" cy="240835"/>
            </a:xfrm>
            <a:custGeom>
              <a:avLst/>
              <a:gdLst>
                <a:gd name="T0" fmla="*/ 156 w 156"/>
                <a:gd name="T1" fmla="*/ 25 h 125"/>
                <a:gd name="T2" fmla="*/ 152 w 156"/>
                <a:gd name="T3" fmla="*/ 28 h 125"/>
                <a:gd name="T4" fmla="*/ 137 w 156"/>
                <a:gd name="T5" fmla="*/ 34 h 125"/>
                <a:gd name="T6" fmla="*/ 113 w 156"/>
                <a:gd name="T7" fmla="*/ 28 h 125"/>
                <a:gd name="T8" fmla="*/ 102 w 156"/>
                <a:gd name="T9" fmla="*/ 16 h 125"/>
                <a:gd name="T10" fmla="*/ 101 w 156"/>
                <a:gd name="T11" fmla="*/ 7 h 125"/>
                <a:gd name="T12" fmla="*/ 108 w 156"/>
                <a:gd name="T13" fmla="*/ 1 h 125"/>
                <a:gd name="T14" fmla="*/ 117 w 156"/>
                <a:gd name="T15" fmla="*/ 4 h 125"/>
                <a:gd name="T16" fmla="*/ 124 w 156"/>
                <a:gd name="T17" fmla="*/ 11 h 125"/>
                <a:gd name="T18" fmla="*/ 132 w 156"/>
                <a:gd name="T19" fmla="*/ 31 h 125"/>
                <a:gd name="T20" fmla="*/ 131 w 156"/>
                <a:gd name="T21" fmla="*/ 53 h 125"/>
                <a:gd name="T22" fmla="*/ 116 w 156"/>
                <a:gd name="T23" fmla="*/ 73 h 125"/>
                <a:gd name="T24" fmla="*/ 92 w 156"/>
                <a:gd name="T25" fmla="*/ 81 h 125"/>
                <a:gd name="T26" fmla="*/ 67 w 156"/>
                <a:gd name="T27" fmla="*/ 73 h 125"/>
                <a:gd name="T28" fmla="*/ 52 w 156"/>
                <a:gd name="T29" fmla="*/ 50 h 125"/>
                <a:gd name="T30" fmla="*/ 52 w 156"/>
                <a:gd name="T31" fmla="*/ 36 h 125"/>
                <a:gd name="T32" fmla="*/ 59 w 156"/>
                <a:gd name="T33" fmla="*/ 23 h 125"/>
                <a:gd name="T34" fmla="*/ 68 w 156"/>
                <a:gd name="T35" fmla="*/ 25 h 125"/>
                <a:gd name="T36" fmla="*/ 73 w 156"/>
                <a:gd name="T37" fmla="*/ 32 h 125"/>
                <a:gd name="T38" fmla="*/ 77 w 156"/>
                <a:gd name="T39" fmla="*/ 47 h 125"/>
                <a:gd name="T40" fmla="*/ 75 w 156"/>
                <a:gd name="T41" fmla="*/ 78 h 125"/>
                <a:gd name="T42" fmla="*/ 64 w 156"/>
                <a:gd name="T43" fmla="*/ 105 h 125"/>
                <a:gd name="T44" fmla="*/ 42 w 156"/>
                <a:gd name="T45" fmla="*/ 122 h 125"/>
                <a:gd name="T46" fmla="*/ 17 w 156"/>
                <a:gd name="T47" fmla="*/ 116 h 125"/>
                <a:gd name="T48" fmla="*/ 4 w 156"/>
                <a:gd name="T49" fmla="*/ 95 h 125"/>
                <a:gd name="T50" fmla="*/ 9 w 156"/>
                <a:gd name="T51" fmla="*/ 54 h 125"/>
                <a:gd name="T52" fmla="*/ 10 w 156"/>
                <a:gd name="T53" fmla="*/ 53 h 125"/>
                <a:gd name="T54" fmla="*/ 11 w 156"/>
                <a:gd name="T55" fmla="*/ 55 h 125"/>
                <a:gd name="T56" fmla="*/ 15 w 156"/>
                <a:gd name="T57" fmla="*/ 80 h 125"/>
                <a:gd name="T58" fmla="*/ 11 w 156"/>
                <a:gd name="T59" fmla="*/ 99 h 125"/>
                <a:gd name="T60" fmla="*/ 3 w 156"/>
                <a:gd name="T61" fmla="*/ 113 h 125"/>
                <a:gd name="T62" fmla="*/ 10 w 156"/>
                <a:gd name="T63" fmla="*/ 99 h 125"/>
                <a:gd name="T64" fmla="*/ 14 w 156"/>
                <a:gd name="T65" fmla="*/ 80 h 125"/>
                <a:gd name="T66" fmla="*/ 9 w 156"/>
                <a:gd name="T67" fmla="*/ 55 h 125"/>
                <a:gd name="T68" fmla="*/ 11 w 156"/>
                <a:gd name="T69" fmla="*/ 55 h 125"/>
                <a:gd name="T70" fmla="*/ 7 w 156"/>
                <a:gd name="T71" fmla="*/ 94 h 125"/>
                <a:gd name="T72" fmla="*/ 19 w 156"/>
                <a:gd name="T73" fmla="*/ 114 h 125"/>
                <a:gd name="T74" fmla="*/ 42 w 156"/>
                <a:gd name="T75" fmla="*/ 120 h 125"/>
                <a:gd name="T76" fmla="*/ 61 w 156"/>
                <a:gd name="T77" fmla="*/ 103 h 125"/>
                <a:gd name="T78" fmla="*/ 72 w 156"/>
                <a:gd name="T79" fmla="*/ 77 h 125"/>
                <a:gd name="T80" fmla="*/ 74 w 156"/>
                <a:gd name="T81" fmla="*/ 48 h 125"/>
                <a:gd name="T82" fmla="*/ 70 w 156"/>
                <a:gd name="T83" fmla="*/ 33 h 125"/>
                <a:gd name="T84" fmla="*/ 66 w 156"/>
                <a:gd name="T85" fmla="*/ 27 h 125"/>
                <a:gd name="T86" fmla="*/ 60 w 156"/>
                <a:gd name="T87" fmla="*/ 26 h 125"/>
                <a:gd name="T88" fmla="*/ 55 w 156"/>
                <a:gd name="T89" fmla="*/ 37 h 125"/>
                <a:gd name="T90" fmla="*/ 55 w 156"/>
                <a:gd name="T91" fmla="*/ 50 h 125"/>
                <a:gd name="T92" fmla="*/ 69 w 156"/>
                <a:gd name="T93" fmla="*/ 71 h 125"/>
                <a:gd name="T94" fmla="*/ 92 w 156"/>
                <a:gd name="T95" fmla="*/ 78 h 125"/>
                <a:gd name="T96" fmla="*/ 114 w 156"/>
                <a:gd name="T97" fmla="*/ 70 h 125"/>
                <a:gd name="T98" fmla="*/ 128 w 156"/>
                <a:gd name="T99" fmla="*/ 53 h 125"/>
                <a:gd name="T100" fmla="*/ 130 w 156"/>
                <a:gd name="T101" fmla="*/ 31 h 125"/>
                <a:gd name="T102" fmla="*/ 122 w 156"/>
                <a:gd name="T103" fmla="*/ 13 h 125"/>
                <a:gd name="T104" fmla="*/ 115 w 156"/>
                <a:gd name="T105" fmla="*/ 6 h 125"/>
                <a:gd name="T106" fmla="*/ 108 w 156"/>
                <a:gd name="T107" fmla="*/ 3 h 125"/>
                <a:gd name="T108" fmla="*/ 103 w 156"/>
                <a:gd name="T109" fmla="*/ 8 h 125"/>
                <a:gd name="T110" fmla="*/ 104 w 156"/>
                <a:gd name="T111" fmla="*/ 16 h 125"/>
                <a:gd name="T112" fmla="*/ 114 w 156"/>
                <a:gd name="T113" fmla="*/ 27 h 125"/>
                <a:gd name="T114" fmla="*/ 137 w 156"/>
                <a:gd name="T115" fmla="*/ 32 h 125"/>
                <a:gd name="T116" fmla="*/ 152 w 156"/>
                <a:gd name="T117" fmla="*/ 28 h 125"/>
                <a:gd name="T118" fmla="*/ 156 w 156"/>
                <a:gd name="T119" fmla="*/ 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25">
                  <a:moveTo>
                    <a:pt x="156" y="25"/>
                  </a:moveTo>
                  <a:cubicBezTo>
                    <a:pt x="156" y="25"/>
                    <a:pt x="155" y="26"/>
                    <a:pt x="152" y="28"/>
                  </a:cubicBezTo>
                  <a:cubicBezTo>
                    <a:pt x="149" y="30"/>
                    <a:pt x="144" y="33"/>
                    <a:pt x="137" y="34"/>
                  </a:cubicBezTo>
                  <a:cubicBezTo>
                    <a:pt x="130" y="34"/>
                    <a:pt x="121" y="34"/>
                    <a:pt x="113" y="28"/>
                  </a:cubicBezTo>
                  <a:cubicBezTo>
                    <a:pt x="109" y="25"/>
                    <a:pt x="105" y="21"/>
                    <a:pt x="102" y="16"/>
                  </a:cubicBezTo>
                  <a:cubicBezTo>
                    <a:pt x="101" y="14"/>
                    <a:pt x="100" y="11"/>
                    <a:pt x="101" y="7"/>
                  </a:cubicBezTo>
                  <a:cubicBezTo>
                    <a:pt x="102" y="4"/>
                    <a:pt x="104" y="1"/>
                    <a:pt x="108" y="1"/>
                  </a:cubicBezTo>
                  <a:cubicBezTo>
                    <a:pt x="111" y="0"/>
                    <a:pt x="115" y="2"/>
                    <a:pt x="117" y="4"/>
                  </a:cubicBezTo>
                  <a:cubicBezTo>
                    <a:pt x="119" y="6"/>
                    <a:pt x="122" y="9"/>
                    <a:pt x="124" y="11"/>
                  </a:cubicBezTo>
                  <a:cubicBezTo>
                    <a:pt x="128" y="17"/>
                    <a:pt x="131" y="24"/>
                    <a:pt x="132" y="31"/>
                  </a:cubicBezTo>
                  <a:cubicBezTo>
                    <a:pt x="134" y="38"/>
                    <a:pt x="133" y="46"/>
                    <a:pt x="131" y="53"/>
                  </a:cubicBezTo>
                  <a:cubicBezTo>
                    <a:pt x="128" y="61"/>
                    <a:pt x="123" y="68"/>
                    <a:pt x="116" y="73"/>
                  </a:cubicBezTo>
                  <a:cubicBezTo>
                    <a:pt x="109" y="78"/>
                    <a:pt x="101" y="81"/>
                    <a:pt x="92" y="81"/>
                  </a:cubicBezTo>
                  <a:cubicBezTo>
                    <a:pt x="84" y="82"/>
                    <a:pt x="74" y="79"/>
                    <a:pt x="67" y="73"/>
                  </a:cubicBezTo>
                  <a:cubicBezTo>
                    <a:pt x="60" y="68"/>
                    <a:pt x="55" y="60"/>
                    <a:pt x="52" y="50"/>
                  </a:cubicBezTo>
                  <a:cubicBezTo>
                    <a:pt x="51" y="46"/>
                    <a:pt x="51" y="41"/>
                    <a:pt x="52" y="36"/>
                  </a:cubicBezTo>
                  <a:cubicBezTo>
                    <a:pt x="52" y="32"/>
                    <a:pt x="54" y="26"/>
                    <a:pt x="59" y="23"/>
                  </a:cubicBezTo>
                  <a:cubicBezTo>
                    <a:pt x="62" y="22"/>
                    <a:pt x="66" y="23"/>
                    <a:pt x="68" y="25"/>
                  </a:cubicBezTo>
                  <a:cubicBezTo>
                    <a:pt x="70" y="27"/>
                    <a:pt x="72" y="29"/>
                    <a:pt x="73" y="32"/>
                  </a:cubicBezTo>
                  <a:cubicBezTo>
                    <a:pt x="75" y="37"/>
                    <a:pt x="76" y="42"/>
                    <a:pt x="77" y="47"/>
                  </a:cubicBezTo>
                  <a:cubicBezTo>
                    <a:pt x="78" y="57"/>
                    <a:pt x="77" y="68"/>
                    <a:pt x="75" y="78"/>
                  </a:cubicBezTo>
                  <a:cubicBezTo>
                    <a:pt x="73" y="87"/>
                    <a:pt x="69" y="97"/>
                    <a:pt x="64" y="105"/>
                  </a:cubicBezTo>
                  <a:cubicBezTo>
                    <a:pt x="59" y="113"/>
                    <a:pt x="52" y="120"/>
                    <a:pt x="42" y="122"/>
                  </a:cubicBezTo>
                  <a:cubicBezTo>
                    <a:pt x="33" y="125"/>
                    <a:pt x="24" y="121"/>
                    <a:pt x="17" y="116"/>
                  </a:cubicBezTo>
                  <a:cubicBezTo>
                    <a:pt x="11" y="110"/>
                    <a:pt x="7" y="103"/>
                    <a:pt x="4" y="95"/>
                  </a:cubicBezTo>
                  <a:cubicBezTo>
                    <a:pt x="0" y="80"/>
                    <a:pt x="3" y="65"/>
                    <a:pt x="9" y="54"/>
                  </a:cubicBezTo>
                  <a:cubicBezTo>
                    <a:pt x="10" y="53"/>
                    <a:pt x="10" y="53"/>
                    <a:pt x="10" y="53"/>
                  </a:cubicBezTo>
                  <a:cubicBezTo>
                    <a:pt x="11" y="55"/>
                    <a:pt x="11" y="55"/>
                    <a:pt x="11" y="55"/>
                  </a:cubicBezTo>
                  <a:cubicBezTo>
                    <a:pt x="15" y="64"/>
                    <a:pt x="16" y="73"/>
                    <a:pt x="15" y="80"/>
                  </a:cubicBezTo>
                  <a:cubicBezTo>
                    <a:pt x="15" y="88"/>
                    <a:pt x="13" y="95"/>
                    <a:pt x="11" y="99"/>
                  </a:cubicBezTo>
                  <a:cubicBezTo>
                    <a:pt x="7" y="109"/>
                    <a:pt x="3" y="113"/>
                    <a:pt x="3" y="113"/>
                  </a:cubicBezTo>
                  <a:cubicBezTo>
                    <a:pt x="3" y="113"/>
                    <a:pt x="7" y="109"/>
                    <a:pt x="10" y="99"/>
                  </a:cubicBezTo>
                  <a:cubicBezTo>
                    <a:pt x="12" y="94"/>
                    <a:pt x="14" y="88"/>
                    <a:pt x="14" y="80"/>
                  </a:cubicBezTo>
                  <a:cubicBezTo>
                    <a:pt x="14" y="73"/>
                    <a:pt x="13" y="64"/>
                    <a:pt x="9" y="55"/>
                  </a:cubicBezTo>
                  <a:cubicBezTo>
                    <a:pt x="11" y="55"/>
                    <a:pt x="11" y="55"/>
                    <a:pt x="11" y="55"/>
                  </a:cubicBezTo>
                  <a:cubicBezTo>
                    <a:pt x="5" y="66"/>
                    <a:pt x="2" y="80"/>
                    <a:pt x="7" y="94"/>
                  </a:cubicBezTo>
                  <a:cubicBezTo>
                    <a:pt x="9" y="101"/>
                    <a:pt x="13" y="108"/>
                    <a:pt x="19" y="114"/>
                  </a:cubicBezTo>
                  <a:cubicBezTo>
                    <a:pt x="25" y="119"/>
                    <a:pt x="33" y="122"/>
                    <a:pt x="42" y="120"/>
                  </a:cubicBezTo>
                  <a:cubicBezTo>
                    <a:pt x="50" y="117"/>
                    <a:pt x="56" y="111"/>
                    <a:pt x="61" y="103"/>
                  </a:cubicBezTo>
                  <a:cubicBezTo>
                    <a:pt x="66" y="95"/>
                    <a:pt x="70" y="86"/>
                    <a:pt x="72" y="77"/>
                  </a:cubicBezTo>
                  <a:cubicBezTo>
                    <a:pt x="74" y="68"/>
                    <a:pt x="75" y="57"/>
                    <a:pt x="74" y="48"/>
                  </a:cubicBezTo>
                  <a:cubicBezTo>
                    <a:pt x="73" y="43"/>
                    <a:pt x="72" y="37"/>
                    <a:pt x="70" y="33"/>
                  </a:cubicBezTo>
                  <a:cubicBezTo>
                    <a:pt x="69" y="31"/>
                    <a:pt x="68" y="28"/>
                    <a:pt x="66" y="27"/>
                  </a:cubicBezTo>
                  <a:cubicBezTo>
                    <a:pt x="65" y="26"/>
                    <a:pt x="62" y="25"/>
                    <a:pt x="60" y="26"/>
                  </a:cubicBezTo>
                  <a:cubicBezTo>
                    <a:pt x="57" y="28"/>
                    <a:pt x="55" y="32"/>
                    <a:pt x="55" y="37"/>
                  </a:cubicBezTo>
                  <a:cubicBezTo>
                    <a:pt x="54" y="41"/>
                    <a:pt x="54" y="45"/>
                    <a:pt x="55" y="50"/>
                  </a:cubicBezTo>
                  <a:cubicBezTo>
                    <a:pt x="57" y="58"/>
                    <a:pt x="62" y="66"/>
                    <a:pt x="69" y="71"/>
                  </a:cubicBezTo>
                  <a:cubicBezTo>
                    <a:pt x="76" y="76"/>
                    <a:pt x="84" y="79"/>
                    <a:pt x="92" y="78"/>
                  </a:cubicBezTo>
                  <a:cubicBezTo>
                    <a:pt x="100" y="78"/>
                    <a:pt x="108" y="75"/>
                    <a:pt x="114" y="70"/>
                  </a:cubicBezTo>
                  <a:cubicBezTo>
                    <a:pt x="121" y="66"/>
                    <a:pt x="125" y="59"/>
                    <a:pt x="128" y="53"/>
                  </a:cubicBezTo>
                  <a:cubicBezTo>
                    <a:pt x="130" y="46"/>
                    <a:pt x="131" y="38"/>
                    <a:pt x="130" y="31"/>
                  </a:cubicBezTo>
                  <a:cubicBezTo>
                    <a:pt x="128" y="24"/>
                    <a:pt x="126" y="18"/>
                    <a:pt x="122" y="13"/>
                  </a:cubicBezTo>
                  <a:cubicBezTo>
                    <a:pt x="120" y="10"/>
                    <a:pt x="118" y="8"/>
                    <a:pt x="115" y="6"/>
                  </a:cubicBezTo>
                  <a:cubicBezTo>
                    <a:pt x="113" y="4"/>
                    <a:pt x="110" y="2"/>
                    <a:pt x="108" y="3"/>
                  </a:cubicBezTo>
                  <a:cubicBezTo>
                    <a:pt x="105" y="3"/>
                    <a:pt x="104" y="5"/>
                    <a:pt x="103" y="8"/>
                  </a:cubicBezTo>
                  <a:cubicBezTo>
                    <a:pt x="102" y="10"/>
                    <a:pt x="103" y="13"/>
                    <a:pt x="104" y="16"/>
                  </a:cubicBezTo>
                  <a:cubicBezTo>
                    <a:pt x="106" y="20"/>
                    <a:pt x="110" y="24"/>
                    <a:pt x="114" y="27"/>
                  </a:cubicBezTo>
                  <a:cubicBezTo>
                    <a:pt x="122" y="32"/>
                    <a:pt x="130" y="33"/>
                    <a:pt x="137" y="32"/>
                  </a:cubicBezTo>
                  <a:cubicBezTo>
                    <a:pt x="144" y="32"/>
                    <a:pt x="149" y="30"/>
                    <a:pt x="152" y="28"/>
                  </a:cubicBezTo>
                  <a:cubicBezTo>
                    <a:pt x="155" y="26"/>
                    <a:pt x="156" y="24"/>
                    <a:pt x="156" y="2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4">
              <a:extLst>
                <a:ext uri="{FF2B5EF4-FFF2-40B4-BE49-F238E27FC236}">
                  <a16:creationId xmlns:a16="http://schemas.microsoft.com/office/drawing/2014/main" id="{39B78699-6B03-425B-800C-B3B21B42CD4C}"/>
                </a:ext>
              </a:extLst>
            </p:cNvPr>
            <p:cNvSpPr>
              <a:spLocks/>
            </p:cNvSpPr>
            <p:nvPr/>
          </p:nvSpPr>
          <p:spPr bwMode="auto">
            <a:xfrm>
              <a:off x="10413812" y="4898303"/>
              <a:ext cx="273271" cy="99740"/>
            </a:xfrm>
            <a:custGeom>
              <a:avLst/>
              <a:gdLst>
                <a:gd name="T0" fmla="*/ 136 w 142"/>
                <a:gd name="T1" fmla="*/ 1 h 52"/>
                <a:gd name="T2" fmla="*/ 137 w 142"/>
                <a:gd name="T3" fmla="*/ 3 h 52"/>
                <a:gd name="T4" fmla="*/ 141 w 142"/>
                <a:gd name="T5" fmla="*/ 7 h 52"/>
                <a:gd name="T6" fmla="*/ 142 w 142"/>
                <a:gd name="T7" fmla="*/ 17 h 52"/>
                <a:gd name="T8" fmla="*/ 137 w 142"/>
                <a:gd name="T9" fmla="*/ 28 h 52"/>
                <a:gd name="T10" fmla="*/ 110 w 142"/>
                <a:gd name="T11" fmla="*/ 46 h 52"/>
                <a:gd name="T12" fmla="*/ 71 w 142"/>
                <a:gd name="T13" fmla="*/ 52 h 52"/>
                <a:gd name="T14" fmla="*/ 32 w 142"/>
                <a:gd name="T15" fmla="*/ 45 h 52"/>
                <a:gd name="T16" fmla="*/ 16 w 142"/>
                <a:gd name="T17" fmla="*/ 38 h 52"/>
                <a:gd name="T18" fmla="*/ 5 w 142"/>
                <a:gd name="T19" fmla="*/ 27 h 52"/>
                <a:gd name="T20" fmla="*/ 2 w 142"/>
                <a:gd name="T21" fmla="*/ 6 h 52"/>
                <a:gd name="T22" fmla="*/ 5 w 142"/>
                <a:gd name="T23" fmla="*/ 1 h 52"/>
                <a:gd name="T24" fmla="*/ 7 w 142"/>
                <a:gd name="T25" fmla="*/ 0 h 52"/>
                <a:gd name="T26" fmla="*/ 3 w 142"/>
                <a:gd name="T27" fmla="*/ 6 h 52"/>
                <a:gd name="T28" fmla="*/ 6 w 142"/>
                <a:gd name="T29" fmla="*/ 26 h 52"/>
                <a:gd name="T30" fmla="*/ 32 w 142"/>
                <a:gd name="T31" fmla="*/ 43 h 52"/>
                <a:gd name="T32" fmla="*/ 71 w 142"/>
                <a:gd name="T33" fmla="*/ 49 h 52"/>
                <a:gd name="T34" fmla="*/ 109 w 142"/>
                <a:gd name="T35" fmla="*/ 44 h 52"/>
                <a:gd name="T36" fmla="*/ 135 w 142"/>
                <a:gd name="T37" fmla="*/ 27 h 52"/>
                <a:gd name="T38" fmla="*/ 141 w 142"/>
                <a:gd name="T39" fmla="*/ 17 h 52"/>
                <a:gd name="T40" fmla="*/ 140 w 142"/>
                <a:gd name="T41" fmla="*/ 8 h 52"/>
                <a:gd name="T42" fmla="*/ 136 w 142"/>
                <a:gd name="T4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52">
                  <a:moveTo>
                    <a:pt x="136" y="1"/>
                  </a:moveTo>
                  <a:cubicBezTo>
                    <a:pt x="136" y="1"/>
                    <a:pt x="136" y="2"/>
                    <a:pt x="137" y="3"/>
                  </a:cubicBezTo>
                  <a:cubicBezTo>
                    <a:pt x="138" y="4"/>
                    <a:pt x="140" y="5"/>
                    <a:pt x="141" y="7"/>
                  </a:cubicBezTo>
                  <a:cubicBezTo>
                    <a:pt x="142" y="10"/>
                    <a:pt x="142" y="13"/>
                    <a:pt x="142" y="17"/>
                  </a:cubicBezTo>
                  <a:cubicBezTo>
                    <a:pt x="141" y="21"/>
                    <a:pt x="139" y="25"/>
                    <a:pt x="137" y="28"/>
                  </a:cubicBezTo>
                  <a:cubicBezTo>
                    <a:pt x="131" y="36"/>
                    <a:pt x="121" y="42"/>
                    <a:pt x="110" y="46"/>
                  </a:cubicBezTo>
                  <a:cubicBezTo>
                    <a:pt x="98" y="50"/>
                    <a:pt x="85" y="52"/>
                    <a:pt x="71" y="52"/>
                  </a:cubicBezTo>
                  <a:cubicBezTo>
                    <a:pt x="57" y="51"/>
                    <a:pt x="43" y="49"/>
                    <a:pt x="32" y="45"/>
                  </a:cubicBezTo>
                  <a:cubicBezTo>
                    <a:pt x="26" y="43"/>
                    <a:pt x="21" y="40"/>
                    <a:pt x="16" y="38"/>
                  </a:cubicBezTo>
                  <a:cubicBezTo>
                    <a:pt x="11" y="35"/>
                    <a:pt x="8" y="31"/>
                    <a:pt x="5" y="27"/>
                  </a:cubicBezTo>
                  <a:cubicBezTo>
                    <a:pt x="0" y="19"/>
                    <a:pt x="0" y="11"/>
                    <a:pt x="2" y="6"/>
                  </a:cubicBezTo>
                  <a:cubicBezTo>
                    <a:pt x="3" y="4"/>
                    <a:pt x="4" y="2"/>
                    <a:pt x="5" y="1"/>
                  </a:cubicBezTo>
                  <a:cubicBezTo>
                    <a:pt x="6" y="0"/>
                    <a:pt x="7" y="0"/>
                    <a:pt x="7" y="0"/>
                  </a:cubicBezTo>
                  <a:cubicBezTo>
                    <a:pt x="7" y="0"/>
                    <a:pt x="5" y="2"/>
                    <a:pt x="3" y="6"/>
                  </a:cubicBezTo>
                  <a:cubicBezTo>
                    <a:pt x="1" y="11"/>
                    <a:pt x="1" y="19"/>
                    <a:pt x="6" y="26"/>
                  </a:cubicBezTo>
                  <a:cubicBezTo>
                    <a:pt x="11" y="34"/>
                    <a:pt x="21" y="39"/>
                    <a:pt x="32" y="43"/>
                  </a:cubicBezTo>
                  <a:cubicBezTo>
                    <a:pt x="44" y="47"/>
                    <a:pt x="57" y="49"/>
                    <a:pt x="71" y="49"/>
                  </a:cubicBezTo>
                  <a:cubicBezTo>
                    <a:pt x="84" y="50"/>
                    <a:pt x="98" y="48"/>
                    <a:pt x="109" y="44"/>
                  </a:cubicBezTo>
                  <a:cubicBezTo>
                    <a:pt x="120" y="40"/>
                    <a:pt x="130" y="34"/>
                    <a:pt x="135" y="27"/>
                  </a:cubicBezTo>
                  <a:cubicBezTo>
                    <a:pt x="138" y="24"/>
                    <a:pt x="140" y="20"/>
                    <a:pt x="141" y="17"/>
                  </a:cubicBezTo>
                  <a:cubicBezTo>
                    <a:pt x="141" y="13"/>
                    <a:pt x="141" y="10"/>
                    <a:pt x="140" y="8"/>
                  </a:cubicBezTo>
                  <a:cubicBezTo>
                    <a:pt x="138" y="3"/>
                    <a:pt x="135" y="1"/>
                    <a:pt x="136" y="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5">
              <a:extLst>
                <a:ext uri="{FF2B5EF4-FFF2-40B4-BE49-F238E27FC236}">
                  <a16:creationId xmlns:a16="http://schemas.microsoft.com/office/drawing/2014/main" id="{F903ABCD-354C-41F4-A937-35709AAE793D}"/>
                </a:ext>
              </a:extLst>
            </p:cNvPr>
            <p:cNvSpPr>
              <a:spLocks/>
            </p:cNvSpPr>
            <p:nvPr/>
          </p:nvSpPr>
          <p:spPr bwMode="auto">
            <a:xfrm>
              <a:off x="6437189" y="4723150"/>
              <a:ext cx="1333920" cy="235159"/>
            </a:xfrm>
            <a:custGeom>
              <a:avLst/>
              <a:gdLst>
                <a:gd name="T0" fmla="*/ 66 w 693"/>
                <a:gd name="T1" fmla="*/ 3 h 122"/>
                <a:gd name="T2" fmla="*/ 63 w 693"/>
                <a:gd name="T3" fmla="*/ 120 h 122"/>
                <a:gd name="T4" fmla="*/ 67 w 693"/>
                <a:gd name="T5" fmla="*/ 122 h 122"/>
                <a:gd name="T6" fmla="*/ 643 w 693"/>
                <a:gd name="T7" fmla="*/ 118 h 122"/>
                <a:gd name="T8" fmla="*/ 652 w 693"/>
                <a:gd name="T9" fmla="*/ 0 h 122"/>
                <a:gd name="T10" fmla="*/ 66 w 693"/>
                <a:gd name="T11" fmla="*/ 3 h 122"/>
              </a:gdLst>
              <a:ahLst/>
              <a:cxnLst>
                <a:cxn ang="0">
                  <a:pos x="T0" y="T1"/>
                </a:cxn>
                <a:cxn ang="0">
                  <a:pos x="T2" y="T3"/>
                </a:cxn>
                <a:cxn ang="0">
                  <a:pos x="T4" y="T5"/>
                </a:cxn>
                <a:cxn ang="0">
                  <a:pos x="T6" y="T7"/>
                </a:cxn>
                <a:cxn ang="0">
                  <a:pos x="T8" y="T9"/>
                </a:cxn>
                <a:cxn ang="0">
                  <a:pos x="T10" y="T11"/>
                </a:cxn>
              </a:cxnLst>
              <a:rect l="0" t="0" r="r" b="b"/>
              <a:pathLst>
                <a:path w="693" h="122">
                  <a:moveTo>
                    <a:pt x="66" y="3"/>
                  </a:moveTo>
                  <a:cubicBezTo>
                    <a:pt x="66" y="3"/>
                    <a:pt x="0" y="54"/>
                    <a:pt x="63" y="120"/>
                  </a:cubicBezTo>
                  <a:cubicBezTo>
                    <a:pt x="64" y="121"/>
                    <a:pt x="65" y="122"/>
                    <a:pt x="67" y="122"/>
                  </a:cubicBezTo>
                  <a:cubicBezTo>
                    <a:pt x="643" y="118"/>
                    <a:pt x="643" y="118"/>
                    <a:pt x="643" y="118"/>
                  </a:cubicBezTo>
                  <a:cubicBezTo>
                    <a:pt x="643" y="118"/>
                    <a:pt x="693" y="63"/>
                    <a:pt x="652" y="0"/>
                  </a:cubicBezTo>
                  <a:lnTo>
                    <a:pt x="66" y="3"/>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6">
              <a:extLst>
                <a:ext uri="{FF2B5EF4-FFF2-40B4-BE49-F238E27FC236}">
                  <a16:creationId xmlns:a16="http://schemas.microsoft.com/office/drawing/2014/main" id="{C97E2842-8B9D-4FBE-8F42-6B1226B98299}"/>
                </a:ext>
              </a:extLst>
            </p:cNvPr>
            <p:cNvSpPr>
              <a:spLocks/>
            </p:cNvSpPr>
            <p:nvPr/>
          </p:nvSpPr>
          <p:spPr bwMode="auto">
            <a:xfrm>
              <a:off x="6568554" y="4730448"/>
              <a:ext cx="46221" cy="229483"/>
            </a:xfrm>
            <a:custGeom>
              <a:avLst/>
              <a:gdLst>
                <a:gd name="T0" fmla="*/ 24 w 24"/>
                <a:gd name="T1" fmla="*/ 119 h 119"/>
                <a:gd name="T2" fmla="*/ 23 w 24"/>
                <a:gd name="T3" fmla="*/ 119 h 119"/>
                <a:gd name="T4" fmla="*/ 20 w 24"/>
                <a:gd name="T5" fmla="*/ 118 h 119"/>
                <a:gd name="T6" fmla="*/ 10 w 24"/>
                <a:gd name="T7" fmla="*/ 112 h 119"/>
                <a:gd name="T8" fmla="*/ 4 w 24"/>
                <a:gd name="T9" fmla="*/ 95 h 119"/>
                <a:gd name="T10" fmla="*/ 14 w 24"/>
                <a:gd name="T11" fmla="*/ 76 h 119"/>
                <a:gd name="T12" fmla="*/ 15 w 24"/>
                <a:gd name="T13" fmla="*/ 78 h 119"/>
                <a:gd name="T14" fmla="*/ 0 w 24"/>
                <a:gd name="T15" fmla="*/ 59 h 119"/>
                <a:gd name="T16" fmla="*/ 17 w 24"/>
                <a:gd name="T17" fmla="*/ 39 h 119"/>
                <a:gd name="T18" fmla="*/ 17 w 24"/>
                <a:gd name="T19" fmla="*/ 41 h 119"/>
                <a:gd name="T20" fmla="*/ 5 w 24"/>
                <a:gd name="T21" fmla="*/ 24 h 119"/>
                <a:gd name="T22" fmla="*/ 10 w 24"/>
                <a:gd name="T23" fmla="*/ 8 h 119"/>
                <a:gd name="T24" fmla="*/ 18 w 24"/>
                <a:gd name="T25" fmla="*/ 1 h 119"/>
                <a:gd name="T26" fmla="*/ 21 w 24"/>
                <a:gd name="T27" fmla="*/ 0 h 119"/>
                <a:gd name="T28" fmla="*/ 22 w 24"/>
                <a:gd name="T29" fmla="*/ 0 h 119"/>
                <a:gd name="T30" fmla="*/ 18 w 24"/>
                <a:gd name="T31" fmla="*/ 2 h 119"/>
                <a:gd name="T32" fmla="*/ 11 w 24"/>
                <a:gd name="T33" fmla="*/ 9 h 119"/>
                <a:gd name="T34" fmla="*/ 7 w 24"/>
                <a:gd name="T35" fmla="*/ 23 h 119"/>
                <a:gd name="T36" fmla="*/ 18 w 24"/>
                <a:gd name="T37" fmla="*/ 39 h 119"/>
                <a:gd name="T38" fmla="*/ 20 w 24"/>
                <a:gd name="T39" fmla="*/ 41 h 119"/>
                <a:gd name="T40" fmla="*/ 17 w 24"/>
                <a:gd name="T41" fmla="*/ 41 h 119"/>
                <a:gd name="T42" fmla="*/ 2 w 24"/>
                <a:gd name="T43" fmla="*/ 59 h 119"/>
                <a:gd name="T44" fmla="*/ 15 w 24"/>
                <a:gd name="T45" fmla="*/ 76 h 119"/>
                <a:gd name="T46" fmla="*/ 17 w 24"/>
                <a:gd name="T47" fmla="*/ 76 h 119"/>
                <a:gd name="T48" fmla="*/ 15 w 24"/>
                <a:gd name="T49" fmla="*/ 77 h 119"/>
                <a:gd name="T50" fmla="*/ 5 w 24"/>
                <a:gd name="T51" fmla="*/ 95 h 119"/>
                <a:gd name="T52" fmla="*/ 11 w 24"/>
                <a:gd name="T53" fmla="*/ 111 h 119"/>
                <a:gd name="T54" fmla="*/ 20 w 24"/>
                <a:gd name="T55" fmla="*/ 117 h 119"/>
                <a:gd name="T56" fmla="*/ 24 w 24"/>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119">
                  <a:moveTo>
                    <a:pt x="24" y="119"/>
                  </a:moveTo>
                  <a:cubicBezTo>
                    <a:pt x="24" y="119"/>
                    <a:pt x="23" y="119"/>
                    <a:pt x="23" y="119"/>
                  </a:cubicBezTo>
                  <a:cubicBezTo>
                    <a:pt x="22" y="119"/>
                    <a:pt x="21" y="118"/>
                    <a:pt x="20" y="118"/>
                  </a:cubicBezTo>
                  <a:cubicBezTo>
                    <a:pt x="17" y="117"/>
                    <a:pt x="13" y="115"/>
                    <a:pt x="10" y="112"/>
                  </a:cubicBezTo>
                  <a:cubicBezTo>
                    <a:pt x="7" y="108"/>
                    <a:pt x="3" y="102"/>
                    <a:pt x="4" y="95"/>
                  </a:cubicBezTo>
                  <a:cubicBezTo>
                    <a:pt x="4" y="88"/>
                    <a:pt x="7" y="81"/>
                    <a:pt x="14" y="76"/>
                  </a:cubicBezTo>
                  <a:cubicBezTo>
                    <a:pt x="15" y="78"/>
                    <a:pt x="15" y="78"/>
                    <a:pt x="15" y="78"/>
                  </a:cubicBezTo>
                  <a:cubicBezTo>
                    <a:pt x="7" y="75"/>
                    <a:pt x="1" y="68"/>
                    <a:pt x="0" y="59"/>
                  </a:cubicBezTo>
                  <a:cubicBezTo>
                    <a:pt x="0" y="49"/>
                    <a:pt x="8" y="40"/>
                    <a:pt x="17" y="39"/>
                  </a:cubicBezTo>
                  <a:cubicBezTo>
                    <a:pt x="17" y="41"/>
                    <a:pt x="17" y="41"/>
                    <a:pt x="17" y="41"/>
                  </a:cubicBezTo>
                  <a:cubicBezTo>
                    <a:pt x="10" y="37"/>
                    <a:pt x="6" y="30"/>
                    <a:pt x="5" y="24"/>
                  </a:cubicBezTo>
                  <a:cubicBezTo>
                    <a:pt x="5" y="17"/>
                    <a:pt x="7" y="11"/>
                    <a:pt x="10" y="8"/>
                  </a:cubicBezTo>
                  <a:cubicBezTo>
                    <a:pt x="13" y="4"/>
                    <a:pt x="16" y="2"/>
                    <a:pt x="18" y="1"/>
                  </a:cubicBezTo>
                  <a:cubicBezTo>
                    <a:pt x="19" y="1"/>
                    <a:pt x="20" y="0"/>
                    <a:pt x="21" y="0"/>
                  </a:cubicBezTo>
                  <a:cubicBezTo>
                    <a:pt x="21" y="0"/>
                    <a:pt x="22" y="0"/>
                    <a:pt x="22" y="0"/>
                  </a:cubicBezTo>
                  <a:cubicBezTo>
                    <a:pt x="22" y="0"/>
                    <a:pt x="21" y="1"/>
                    <a:pt x="18" y="2"/>
                  </a:cubicBezTo>
                  <a:cubicBezTo>
                    <a:pt x="16" y="3"/>
                    <a:pt x="13" y="5"/>
                    <a:pt x="11" y="9"/>
                  </a:cubicBezTo>
                  <a:cubicBezTo>
                    <a:pt x="8" y="12"/>
                    <a:pt x="6" y="17"/>
                    <a:pt x="7" y="23"/>
                  </a:cubicBezTo>
                  <a:cubicBezTo>
                    <a:pt x="8" y="29"/>
                    <a:pt x="11" y="36"/>
                    <a:pt x="18" y="39"/>
                  </a:cubicBezTo>
                  <a:cubicBezTo>
                    <a:pt x="20" y="41"/>
                    <a:pt x="20" y="41"/>
                    <a:pt x="20" y="41"/>
                  </a:cubicBezTo>
                  <a:cubicBezTo>
                    <a:pt x="17" y="41"/>
                    <a:pt x="17" y="41"/>
                    <a:pt x="17" y="41"/>
                  </a:cubicBezTo>
                  <a:cubicBezTo>
                    <a:pt x="10" y="42"/>
                    <a:pt x="2" y="50"/>
                    <a:pt x="2" y="59"/>
                  </a:cubicBezTo>
                  <a:cubicBezTo>
                    <a:pt x="3" y="67"/>
                    <a:pt x="9" y="74"/>
                    <a:pt x="15" y="76"/>
                  </a:cubicBezTo>
                  <a:cubicBezTo>
                    <a:pt x="17" y="76"/>
                    <a:pt x="17" y="76"/>
                    <a:pt x="17" y="76"/>
                  </a:cubicBezTo>
                  <a:cubicBezTo>
                    <a:pt x="15" y="77"/>
                    <a:pt x="15" y="77"/>
                    <a:pt x="15" y="77"/>
                  </a:cubicBezTo>
                  <a:cubicBezTo>
                    <a:pt x="9" y="82"/>
                    <a:pt x="6" y="89"/>
                    <a:pt x="5" y="95"/>
                  </a:cubicBezTo>
                  <a:cubicBezTo>
                    <a:pt x="5" y="102"/>
                    <a:pt x="8" y="107"/>
                    <a:pt x="11" y="111"/>
                  </a:cubicBezTo>
                  <a:cubicBezTo>
                    <a:pt x="14" y="114"/>
                    <a:pt x="17" y="116"/>
                    <a:pt x="20" y="117"/>
                  </a:cubicBezTo>
                  <a:cubicBezTo>
                    <a:pt x="22" y="118"/>
                    <a:pt x="24" y="119"/>
                    <a:pt x="24" y="119"/>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7">
              <a:extLst>
                <a:ext uri="{FF2B5EF4-FFF2-40B4-BE49-F238E27FC236}">
                  <a16:creationId xmlns:a16="http://schemas.microsoft.com/office/drawing/2014/main" id="{1577596C-0B45-4541-B8F9-7AB22D75EF36}"/>
                </a:ext>
              </a:extLst>
            </p:cNvPr>
            <p:cNvSpPr>
              <a:spLocks/>
            </p:cNvSpPr>
            <p:nvPr/>
          </p:nvSpPr>
          <p:spPr bwMode="auto">
            <a:xfrm>
              <a:off x="6610720" y="4903979"/>
              <a:ext cx="57573" cy="23516"/>
            </a:xfrm>
            <a:custGeom>
              <a:avLst/>
              <a:gdLst>
                <a:gd name="T0" fmla="*/ 2 w 30"/>
                <a:gd name="T1" fmla="*/ 9 h 12"/>
                <a:gd name="T2" fmla="*/ 1 w 30"/>
                <a:gd name="T3" fmla="*/ 9 h 12"/>
                <a:gd name="T4" fmla="*/ 0 w 30"/>
                <a:gd name="T5" fmla="*/ 5 h 12"/>
                <a:gd name="T6" fmla="*/ 0 w 30"/>
                <a:gd name="T7" fmla="*/ 5 h 12"/>
                <a:gd name="T8" fmla="*/ 0 w 30"/>
                <a:gd name="T9" fmla="*/ 5 h 12"/>
                <a:gd name="T10" fmla="*/ 4 w 30"/>
                <a:gd name="T11" fmla="*/ 1 h 12"/>
                <a:gd name="T12" fmla="*/ 10 w 30"/>
                <a:gd name="T13" fmla="*/ 0 h 12"/>
                <a:gd name="T14" fmla="*/ 19 w 30"/>
                <a:gd name="T15" fmla="*/ 0 h 12"/>
                <a:gd name="T16" fmla="*/ 23 w 30"/>
                <a:gd name="T17" fmla="*/ 1 h 12"/>
                <a:gd name="T18" fmla="*/ 28 w 30"/>
                <a:gd name="T19" fmla="*/ 3 h 12"/>
                <a:gd name="T20" fmla="*/ 30 w 30"/>
                <a:gd name="T21" fmla="*/ 6 h 12"/>
                <a:gd name="T22" fmla="*/ 28 w 30"/>
                <a:gd name="T23" fmla="*/ 10 h 12"/>
                <a:gd name="T24" fmla="*/ 22 w 30"/>
                <a:gd name="T25" fmla="*/ 12 h 12"/>
                <a:gd name="T26" fmla="*/ 11 w 30"/>
                <a:gd name="T27" fmla="*/ 12 h 12"/>
                <a:gd name="T28" fmla="*/ 2 w 30"/>
                <a:gd name="T29" fmla="*/ 9 h 12"/>
                <a:gd name="T30" fmla="*/ 11 w 30"/>
                <a:gd name="T31" fmla="*/ 10 h 12"/>
                <a:gd name="T32" fmla="*/ 22 w 30"/>
                <a:gd name="T33" fmla="*/ 10 h 12"/>
                <a:gd name="T34" fmla="*/ 27 w 30"/>
                <a:gd name="T35" fmla="*/ 8 h 12"/>
                <a:gd name="T36" fmla="*/ 27 w 30"/>
                <a:gd name="T37" fmla="*/ 4 h 12"/>
                <a:gd name="T38" fmla="*/ 23 w 30"/>
                <a:gd name="T39" fmla="*/ 3 h 12"/>
                <a:gd name="T40" fmla="*/ 18 w 30"/>
                <a:gd name="T41" fmla="*/ 2 h 12"/>
                <a:gd name="T42" fmla="*/ 11 w 30"/>
                <a:gd name="T43" fmla="*/ 2 h 12"/>
                <a:gd name="T44" fmla="*/ 1 w 30"/>
                <a:gd name="T45" fmla="*/ 6 h 12"/>
                <a:gd name="T46" fmla="*/ 1 w 30"/>
                <a:gd name="T47" fmla="*/ 6 h 12"/>
                <a:gd name="T48" fmla="*/ 1 w 30"/>
                <a:gd name="T49" fmla="*/ 8 h 12"/>
                <a:gd name="T50" fmla="*/ 2 w 30"/>
                <a:gd name="T5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12">
                  <a:moveTo>
                    <a:pt x="2" y="9"/>
                  </a:moveTo>
                  <a:cubicBezTo>
                    <a:pt x="2" y="9"/>
                    <a:pt x="1" y="9"/>
                    <a:pt x="1" y="9"/>
                  </a:cubicBezTo>
                  <a:cubicBezTo>
                    <a:pt x="0" y="8"/>
                    <a:pt x="0" y="7"/>
                    <a:pt x="0" y="5"/>
                  </a:cubicBezTo>
                  <a:cubicBezTo>
                    <a:pt x="0" y="5"/>
                    <a:pt x="0" y="5"/>
                    <a:pt x="0" y="5"/>
                  </a:cubicBezTo>
                  <a:cubicBezTo>
                    <a:pt x="0" y="5"/>
                    <a:pt x="0" y="5"/>
                    <a:pt x="0" y="5"/>
                  </a:cubicBezTo>
                  <a:cubicBezTo>
                    <a:pt x="0" y="4"/>
                    <a:pt x="2" y="2"/>
                    <a:pt x="4" y="1"/>
                  </a:cubicBezTo>
                  <a:cubicBezTo>
                    <a:pt x="6" y="0"/>
                    <a:pt x="8" y="0"/>
                    <a:pt x="10" y="0"/>
                  </a:cubicBezTo>
                  <a:cubicBezTo>
                    <a:pt x="13" y="0"/>
                    <a:pt x="16" y="0"/>
                    <a:pt x="19" y="0"/>
                  </a:cubicBezTo>
                  <a:cubicBezTo>
                    <a:pt x="20" y="0"/>
                    <a:pt x="22" y="0"/>
                    <a:pt x="23" y="1"/>
                  </a:cubicBezTo>
                  <a:cubicBezTo>
                    <a:pt x="25" y="1"/>
                    <a:pt x="26" y="1"/>
                    <a:pt x="28" y="3"/>
                  </a:cubicBezTo>
                  <a:cubicBezTo>
                    <a:pt x="29" y="3"/>
                    <a:pt x="30" y="5"/>
                    <a:pt x="30" y="6"/>
                  </a:cubicBezTo>
                  <a:cubicBezTo>
                    <a:pt x="30" y="8"/>
                    <a:pt x="29" y="9"/>
                    <a:pt x="28" y="10"/>
                  </a:cubicBezTo>
                  <a:cubicBezTo>
                    <a:pt x="26" y="11"/>
                    <a:pt x="24" y="11"/>
                    <a:pt x="22" y="12"/>
                  </a:cubicBezTo>
                  <a:cubicBezTo>
                    <a:pt x="18" y="12"/>
                    <a:pt x="14" y="12"/>
                    <a:pt x="11" y="12"/>
                  </a:cubicBezTo>
                  <a:cubicBezTo>
                    <a:pt x="5" y="11"/>
                    <a:pt x="2" y="9"/>
                    <a:pt x="2" y="9"/>
                  </a:cubicBezTo>
                  <a:cubicBezTo>
                    <a:pt x="2" y="9"/>
                    <a:pt x="5" y="10"/>
                    <a:pt x="11" y="10"/>
                  </a:cubicBezTo>
                  <a:cubicBezTo>
                    <a:pt x="14" y="11"/>
                    <a:pt x="18" y="10"/>
                    <a:pt x="22" y="10"/>
                  </a:cubicBezTo>
                  <a:cubicBezTo>
                    <a:pt x="23" y="10"/>
                    <a:pt x="26" y="9"/>
                    <a:pt x="27" y="8"/>
                  </a:cubicBezTo>
                  <a:cubicBezTo>
                    <a:pt x="28" y="7"/>
                    <a:pt x="28" y="5"/>
                    <a:pt x="27" y="4"/>
                  </a:cubicBezTo>
                  <a:cubicBezTo>
                    <a:pt x="26" y="3"/>
                    <a:pt x="24" y="3"/>
                    <a:pt x="23" y="3"/>
                  </a:cubicBezTo>
                  <a:cubicBezTo>
                    <a:pt x="21" y="2"/>
                    <a:pt x="20" y="2"/>
                    <a:pt x="18" y="2"/>
                  </a:cubicBezTo>
                  <a:cubicBezTo>
                    <a:pt x="16" y="2"/>
                    <a:pt x="13" y="2"/>
                    <a:pt x="11" y="2"/>
                  </a:cubicBezTo>
                  <a:cubicBezTo>
                    <a:pt x="6" y="2"/>
                    <a:pt x="2" y="3"/>
                    <a:pt x="1" y="6"/>
                  </a:cubicBezTo>
                  <a:cubicBezTo>
                    <a:pt x="1" y="6"/>
                    <a:pt x="1" y="6"/>
                    <a:pt x="1" y="6"/>
                  </a:cubicBezTo>
                  <a:cubicBezTo>
                    <a:pt x="1" y="7"/>
                    <a:pt x="1" y="8"/>
                    <a:pt x="1" y="8"/>
                  </a:cubicBezTo>
                  <a:cubicBezTo>
                    <a:pt x="1" y="9"/>
                    <a:pt x="2" y="9"/>
                    <a:pt x="2" y="9"/>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8">
              <a:extLst>
                <a:ext uri="{FF2B5EF4-FFF2-40B4-BE49-F238E27FC236}">
                  <a16:creationId xmlns:a16="http://schemas.microsoft.com/office/drawing/2014/main" id="{C8E855EE-0123-4384-A509-DBCA03A7BB36}"/>
                </a:ext>
              </a:extLst>
            </p:cNvPr>
            <p:cNvSpPr>
              <a:spLocks/>
            </p:cNvSpPr>
            <p:nvPr/>
          </p:nvSpPr>
          <p:spPr bwMode="auto">
            <a:xfrm>
              <a:off x="6606666" y="4828566"/>
              <a:ext cx="60006" cy="23516"/>
            </a:xfrm>
            <a:custGeom>
              <a:avLst/>
              <a:gdLst>
                <a:gd name="T0" fmla="*/ 2 w 31"/>
                <a:gd name="T1" fmla="*/ 9 h 12"/>
                <a:gd name="T2" fmla="*/ 1 w 31"/>
                <a:gd name="T3" fmla="*/ 9 h 12"/>
                <a:gd name="T4" fmla="*/ 0 w 31"/>
                <a:gd name="T5" fmla="*/ 5 h 12"/>
                <a:gd name="T6" fmla="*/ 0 w 31"/>
                <a:gd name="T7" fmla="*/ 5 h 12"/>
                <a:gd name="T8" fmla="*/ 0 w 31"/>
                <a:gd name="T9" fmla="*/ 5 h 12"/>
                <a:gd name="T10" fmla="*/ 4 w 31"/>
                <a:gd name="T11" fmla="*/ 1 h 12"/>
                <a:gd name="T12" fmla="*/ 11 w 31"/>
                <a:gd name="T13" fmla="*/ 0 h 12"/>
                <a:gd name="T14" fmla="*/ 19 w 31"/>
                <a:gd name="T15" fmla="*/ 0 h 12"/>
                <a:gd name="T16" fmla="*/ 24 w 31"/>
                <a:gd name="T17" fmla="*/ 1 h 12"/>
                <a:gd name="T18" fmla="*/ 28 w 31"/>
                <a:gd name="T19" fmla="*/ 3 h 12"/>
                <a:gd name="T20" fmla="*/ 30 w 31"/>
                <a:gd name="T21" fmla="*/ 6 h 12"/>
                <a:gd name="T22" fmla="*/ 29 w 31"/>
                <a:gd name="T23" fmla="*/ 10 h 12"/>
                <a:gd name="T24" fmla="*/ 22 w 31"/>
                <a:gd name="T25" fmla="*/ 12 h 12"/>
                <a:gd name="T26" fmla="*/ 12 w 31"/>
                <a:gd name="T27" fmla="*/ 12 h 12"/>
                <a:gd name="T28" fmla="*/ 2 w 31"/>
                <a:gd name="T29" fmla="*/ 9 h 12"/>
                <a:gd name="T30" fmla="*/ 12 w 31"/>
                <a:gd name="T31" fmla="*/ 11 h 12"/>
                <a:gd name="T32" fmla="*/ 22 w 31"/>
                <a:gd name="T33" fmla="*/ 10 h 12"/>
                <a:gd name="T34" fmla="*/ 27 w 31"/>
                <a:gd name="T35" fmla="*/ 8 h 12"/>
                <a:gd name="T36" fmla="*/ 27 w 31"/>
                <a:gd name="T37" fmla="*/ 4 h 12"/>
                <a:gd name="T38" fmla="*/ 23 w 31"/>
                <a:gd name="T39" fmla="*/ 3 h 12"/>
                <a:gd name="T40" fmla="*/ 19 w 31"/>
                <a:gd name="T41" fmla="*/ 2 h 12"/>
                <a:gd name="T42" fmla="*/ 11 w 31"/>
                <a:gd name="T43" fmla="*/ 2 h 12"/>
                <a:gd name="T44" fmla="*/ 1 w 31"/>
                <a:gd name="T45" fmla="*/ 6 h 12"/>
                <a:gd name="T46" fmla="*/ 1 w 31"/>
                <a:gd name="T47" fmla="*/ 6 h 12"/>
                <a:gd name="T48" fmla="*/ 2 w 31"/>
                <a:gd name="T49" fmla="*/ 8 h 12"/>
                <a:gd name="T50" fmla="*/ 2 w 31"/>
                <a:gd name="T5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12">
                  <a:moveTo>
                    <a:pt x="2" y="9"/>
                  </a:moveTo>
                  <a:cubicBezTo>
                    <a:pt x="2" y="9"/>
                    <a:pt x="2" y="9"/>
                    <a:pt x="1" y="9"/>
                  </a:cubicBezTo>
                  <a:cubicBezTo>
                    <a:pt x="1" y="8"/>
                    <a:pt x="0" y="7"/>
                    <a:pt x="0" y="5"/>
                  </a:cubicBezTo>
                  <a:cubicBezTo>
                    <a:pt x="0" y="5"/>
                    <a:pt x="0" y="5"/>
                    <a:pt x="0" y="5"/>
                  </a:cubicBezTo>
                  <a:cubicBezTo>
                    <a:pt x="0" y="5"/>
                    <a:pt x="0" y="5"/>
                    <a:pt x="0" y="5"/>
                  </a:cubicBezTo>
                  <a:cubicBezTo>
                    <a:pt x="1" y="4"/>
                    <a:pt x="2" y="2"/>
                    <a:pt x="4" y="1"/>
                  </a:cubicBezTo>
                  <a:cubicBezTo>
                    <a:pt x="6" y="0"/>
                    <a:pt x="8" y="0"/>
                    <a:pt x="11" y="0"/>
                  </a:cubicBezTo>
                  <a:cubicBezTo>
                    <a:pt x="13" y="0"/>
                    <a:pt x="16" y="0"/>
                    <a:pt x="19" y="0"/>
                  </a:cubicBezTo>
                  <a:cubicBezTo>
                    <a:pt x="21" y="0"/>
                    <a:pt x="22" y="0"/>
                    <a:pt x="24" y="1"/>
                  </a:cubicBezTo>
                  <a:cubicBezTo>
                    <a:pt x="25" y="1"/>
                    <a:pt x="27" y="1"/>
                    <a:pt x="28" y="3"/>
                  </a:cubicBezTo>
                  <a:cubicBezTo>
                    <a:pt x="29" y="3"/>
                    <a:pt x="30" y="5"/>
                    <a:pt x="30" y="6"/>
                  </a:cubicBezTo>
                  <a:cubicBezTo>
                    <a:pt x="31" y="8"/>
                    <a:pt x="30" y="9"/>
                    <a:pt x="29" y="10"/>
                  </a:cubicBezTo>
                  <a:cubicBezTo>
                    <a:pt x="26" y="11"/>
                    <a:pt x="24" y="12"/>
                    <a:pt x="22" y="12"/>
                  </a:cubicBezTo>
                  <a:cubicBezTo>
                    <a:pt x="18" y="12"/>
                    <a:pt x="15" y="12"/>
                    <a:pt x="12" y="12"/>
                  </a:cubicBezTo>
                  <a:cubicBezTo>
                    <a:pt x="5" y="11"/>
                    <a:pt x="2" y="9"/>
                    <a:pt x="2" y="9"/>
                  </a:cubicBezTo>
                  <a:cubicBezTo>
                    <a:pt x="2" y="9"/>
                    <a:pt x="6" y="10"/>
                    <a:pt x="12" y="11"/>
                  </a:cubicBezTo>
                  <a:cubicBezTo>
                    <a:pt x="15" y="11"/>
                    <a:pt x="18" y="11"/>
                    <a:pt x="22" y="10"/>
                  </a:cubicBezTo>
                  <a:cubicBezTo>
                    <a:pt x="24" y="10"/>
                    <a:pt x="26" y="9"/>
                    <a:pt x="27" y="8"/>
                  </a:cubicBezTo>
                  <a:cubicBezTo>
                    <a:pt x="29" y="7"/>
                    <a:pt x="29" y="5"/>
                    <a:pt x="27" y="4"/>
                  </a:cubicBezTo>
                  <a:cubicBezTo>
                    <a:pt x="26" y="3"/>
                    <a:pt x="25" y="3"/>
                    <a:pt x="23" y="3"/>
                  </a:cubicBezTo>
                  <a:cubicBezTo>
                    <a:pt x="22" y="3"/>
                    <a:pt x="20" y="2"/>
                    <a:pt x="19" y="2"/>
                  </a:cubicBezTo>
                  <a:cubicBezTo>
                    <a:pt x="16" y="2"/>
                    <a:pt x="13" y="2"/>
                    <a:pt x="11" y="2"/>
                  </a:cubicBezTo>
                  <a:cubicBezTo>
                    <a:pt x="6" y="2"/>
                    <a:pt x="2" y="3"/>
                    <a:pt x="1" y="6"/>
                  </a:cubicBezTo>
                  <a:cubicBezTo>
                    <a:pt x="1" y="6"/>
                    <a:pt x="1" y="6"/>
                    <a:pt x="1" y="6"/>
                  </a:cubicBezTo>
                  <a:cubicBezTo>
                    <a:pt x="1" y="7"/>
                    <a:pt x="1" y="8"/>
                    <a:pt x="2" y="8"/>
                  </a:cubicBezTo>
                  <a:cubicBezTo>
                    <a:pt x="2" y="9"/>
                    <a:pt x="2" y="9"/>
                    <a:pt x="2" y="9"/>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9">
              <a:extLst>
                <a:ext uri="{FF2B5EF4-FFF2-40B4-BE49-F238E27FC236}">
                  <a16:creationId xmlns:a16="http://schemas.microsoft.com/office/drawing/2014/main" id="{4728DC1B-2540-412F-8218-ADF8B579A74A}"/>
                </a:ext>
              </a:extLst>
            </p:cNvPr>
            <p:cNvSpPr>
              <a:spLocks/>
            </p:cNvSpPr>
            <p:nvPr/>
          </p:nvSpPr>
          <p:spPr bwMode="auto">
            <a:xfrm>
              <a:off x="6609099" y="4755585"/>
              <a:ext cx="57573" cy="25138"/>
            </a:xfrm>
            <a:custGeom>
              <a:avLst/>
              <a:gdLst>
                <a:gd name="T0" fmla="*/ 2 w 30"/>
                <a:gd name="T1" fmla="*/ 9 h 13"/>
                <a:gd name="T2" fmla="*/ 1 w 30"/>
                <a:gd name="T3" fmla="*/ 9 h 13"/>
                <a:gd name="T4" fmla="*/ 0 w 30"/>
                <a:gd name="T5" fmla="*/ 6 h 13"/>
                <a:gd name="T6" fmla="*/ 0 w 30"/>
                <a:gd name="T7" fmla="*/ 6 h 13"/>
                <a:gd name="T8" fmla="*/ 0 w 30"/>
                <a:gd name="T9" fmla="*/ 6 h 13"/>
                <a:gd name="T10" fmla="*/ 4 w 30"/>
                <a:gd name="T11" fmla="*/ 2 h 13"/>
                <a:gd name="T12" fmla="*/ 11 w 30"/>
                <a:gd name="T13" fmla="*/ 0 h 13"/>
                <a:gd name="T14" fmla="*/ 19 w 30"/>
                <a:gd name="T15" fmla="*/ 0 h 13"/>
                <a:gd name="T16" fmla="*/ 23 w 30"/>
                <a:gd name="T17" fmla="*/ 1 h 13"/>
                <a:gd name="T18" fmla="*/ 28 w 30"/>
                <a:gd name="T19" fmla="*/ 3 h 13"/>
                <a:gd name="T20" fmla="*/ 30 w 30"/>
                <a:gd name="T21" fmla="*/ 6 h 13"/>
                <a:gd name="T22" fmla="*/ 28 w 30"/>
                <a:gd name="T23" fmla="*/ 10 h 13"/>
                <a:gd name="T24" fmla="*/ 22 w 30"/>
                <a:gd name="T25" fmla="*/ 12 h 13"/>
                <a:gd name="T26" fmla="*/ 11 w 30"/>
                <a:gd name="T27" fmla="*/ 12 h 13"/>
                <a:gd name="T28" fmla="*/ 2 w 30"/>
                <a:gd name="T29" fmla="*/ 9 h 13"/>
                <a:gd name="T30" fmla="*/ 12 w 30"/>
                <a:gd name="T31" fmla="*/ 11 h 13"/>
                <a:gd name="T32" fmla="*/ 22 w 30"/>
                <a:gd name="T33" fmla="*/ 10 h 13"/>
                <a:gd name="T34" fmla="*/ 27 w 30"/>
                <a:gd name="T35" fmla="*/ 9 h 13"/>
                <a:gd name="T36" fmla="*/ 27 w 30"/>
                <a:gd name="T37" fmla="*/ 5 h 13"/>
                <a:gd name="T38" fmla="*/ 23 w 30"/>
                <a:gd name="T39" fmla="*/ 3 h 13"/>
                <a:gd name="T40" fmla="*/ 19 w 30"/>
                <a:gd name="T41" fmla="*/ 2 h 13"/>
                <a:gd name="T42" fmla="*/ 11 w 30"/>
                <a:gd name="T43" fmla="*/ 2 h 13"/>
                <a:gd name="T44" fmla="*/ 1 w 30"/>
                <a:gd name="T45" fmla="*/ 6 h 13"/>
                <a:gd name="T46" fmla="*/ 1 w 30"/>
                <a:gd name="T47" fmla="*/ 6 h 13"/>
                <a:gd name="T48" fmla="*/ 1 w 30"/>
                <a:gd name="T49" fmla="*/ 9 h 13"/>
                <a:gd name="T50" fmla="*/ 2 w 30"/>
                <a:gd name="T5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13">
                  <a:moveTo>
                    <a:pt x="2" y="9"/>
                  </a:moveTo>
                  <a:cubicBezTo>
                    <a:pt x="2" y="9"/>
                    <a:pt x="2" y="10"/>
                    <a:pt x="1" y="9"/>
                  </a:cubicBezTo>
                  <a:cubicBezTo>
                    <a:pt x="0" y="8"/>
                    <a:pt x="0" y="7"/>
                    <a:pt x="0" y="6"/>
                  </a:cubicBezTo>
                  <a:cubicBezTo>
                    <a:pt x="0" y="6"/>
                    <a:pt x="0" y="6"/>
                    <a:pt x="0" y="6"/>
                  </a:cubicBezTo>
                  <a:cubicBezTo>
                    <a:pt x="0" y="6"/>
                    <a:pt x="0" y="6"/>
                    <a:pt x="0" y="6"/>
                  </a:cubicBezTo>
                  <a:cubicBezTo>
                    <a:pt x="1" y="4"/>
                    <a:pt x="2" y="3"/>
                    <a:pt x="4" y="2"/>
                  </a:cubicBezTo>
                  <a:cubicBezTo>
                    <a:pt x="6" y="1"/>
                    <a:pt x="8" y="0"/>
                    <a:pt x="11" y="0"/>
                  </a:cubicBezTo>
                  <a:cubicBezTo>
                    <a:pt x="13" y="0"/>
                    <a:pt x="16" y="0"/>
                    <a:pt x="19" y="0"/>
                  </a:cubicBezTo>
                  <a:cubicBezTo>
                    <a:pt x="20" y="1"/>
                    <a:pt x="22" y="1"/>
                    <a:pt x="23" y="1"/>
                  </a:cubicBezTo>
                  <a:cubicBezTo>
                    <a:pt x="25" y="1"/>
                    <a:pt x="27" y="2"/>
                    <a:pt x="28" y="3"/>
                  </a:cubicBezTo>
                  <a:cubicBezTo>
                    <a:pt x="29" y="4"/>
                    <a:pt x="30" y="5"/>
                    <a:pt x="30" y="6"/>
                  </a:cubicBezTo>
                  <a:cubicBezTo>
                    <a:pt x="30" y="8"/>
                    <a:pt x="29" y="9"/>
                    <a:pt x="28" y="10"/>
                  </a:cubicBezTo>
                  <a:cubicBezTo>
                    <a:pt x="26" y="12"/>
                    <a:pt x="24" y="12"/>
                    <a:pt x="22" y="12"/>
                  </a:cubicBezTo>
                  <a:cubicBezTo>
                    <a:pt x="18" y="13"/>
                    <a:pt x="14" y="13"/>
                    <a:pt x="11" y="12"/>
                  </a:cubicBezTo>
                  <a:cubicBezTo>
                    <a:pt x="5" y="12"/>
                    <a:pt x="2" y="10"/>
                    <a:pt x="2" y="9"/>
                  </a:cubicBezTo>
                  <a:cubicBezTo>
                    <a:pt x="2" y="9"/>
                    <a:pt x="6" y="11"/>
                    <a:pt x="12" y="11"/>
                  </a:cubicBezTo>
                  <a:cubicBezTo>
                    <a:pt x="14" y="11"/>
                    <a:pt x="18" y="11"/>
                    <a:pt x="22" y="10"/>
                  </a:cubicBezTo>
                  <a:cubicBezTo>
                    <a:pt x="24" y="10"/>
                    <a:pt x="26" y="10"/>
                    <a:pt x="27" y="9"/>
                  </a:cubicBezTo>
                  <a:cubicBezTo>
                    <a:pt x="29" y="8"/>
                    <a:pt x="28" y="6"/>
                    <a:pt x="27" y="5"/>
                  </a:cubicBezTo>
                  <a:cubicBezTo>
                    <a:pt x="26" y="4"/>
                    <a:pt x="24" y="3"/>
                    <a:pt x="23" y="3"/>
                  </a:cubicBezTo>
                  <a:cubicBezTo>
                    <a:pt x="22" y="3"/>
                    <a:pt x="20" y="3"/>
                    <a:pt x="19" y="2"/>
                  </a:cubicBezTo>
                  <a:cubicBezTo>
                    <a:pt x="16" y="2"/>
                    <a:pt x="13" y="2"/>
                    <a:pt x="11" y="2"/>
                  </a:cubicBezTo>
                  <a:cubicBezTo>
                    <a:pt x="6" y="2"/>
                    <a:pt x="2" y="4"/>
                    <a:pt x="1" y="6"/>
                  </a:cubicBezTo>
                  <a:cubicBezTo>
                    <a:pt x="1" y="6"/>
                    <a:pt x="1" y="6"/>
                    <a:pt x="1" y="6"/>
                  </a:cubicBezTo>
                  <a:cubicBezTo>
                    <a:pt x="1" y="7"/>
                    <a:pt x="1" y="8"/>
                    <a:pt x="1" y="9"/>
                  </a:cubicBezTo>
                  <a:cubicBezTo>
                    <a:pt x="2" y="9"/>
                    <a:pt x="2" y="9"/>
                    <a:pt x="2" y="9"/>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0">
              <a:extLst>
                <a:ext uri="{FF2B5EF4-FFF2-40B4-BE49-F238E27FC236}">
                  <a16:creationId xmlns:a16="http://schemas.microsoft.com/office/drawing/2014/main" id="{1B747D0E-3E21-42EF-B0C4-E4B2609481E1}"/>
                </a:ext>
              </a:extLst>
            </p:cNvPr>
            <p:cNvSpPr>
              <a:spLocks/>
            </p:cNvSpPr>
            <p:nvPr/>
          </p:nvSpPr>
          <p:spPr bwMode="auto">
            <a:xfrm>
              <a:off x="7609742" y="4724771"/>
              <a:ext cx="46221" cy="229483"/>
            </a:xfrm>
            <a:custGeom>
              <a:avLst/>
              <a:gdLst>
                <a:gd name="T0" fmla="*/ 0 w 24"/>
                <a:gd name="T1" fmla="*/ 0 h 119"/>
                <a:gd name="T2" fmla="*/ 1 w 24"/>
                <a:gd name="T3" fmla="*/ 0 h 119"/>
                <a:gd name="T4" fmla="*/ 4 w 24"/>
                <a:gd name="T5" fmla="*/ 1 h 119"/>
                <a:gd name="T6" fmla="*/ 14 w 24"/>
                <a:gd name="T7" fmla="*/ 7 h 119"/>
                <a:gd name="T8" fmla="*/ 20 w 24"/>
                <a:gd name="T9" fmla="*/ 24 h 119"/>
                <a:gd name="T10" fmla="*/ 10 w 24"/>
                <a:gd name="T11" fmla="*/ 43 h 119"/>
                <a:gd name="T12" fmla="*/ 9 w 24"/>
                <a:gd name="T13" fmla="*/ 41 h 119"/>
                <a:gd name="T14" fmla="*/ 24 w 24"/>
                <a:gd name="T15" fmla="*/ 60 h 119"/>
                <a:gd name="T16" fmla="*/ 7 w 24"/>
                <a:gd name="T17" fmla="*/ 80 h 119"/>
                <a:gd name="T18" fmla="*/ 7 w 24"/>
                <a:gd name="T19" fmla="*/ 78 h 119"/>
                <a:gd name="T20" fmla="*/ 19 w 24"/>
                <a:gd name="T21" fmla="*/ 95 h 119"/>
                <a:gd name="T22" fmla="*/ 14 w 24"/>
                <a:gd name="T23" fmla="*/ 111 h 119"/>
                <a:gd name="T24" fmla="*/ 6 w 24"/>
                <a:gd name="T25" fmla="*/ 118 h 119"/>
                <a:gd name="T26" fmla="*/ 3 w 24"/>
                <a:gd name="T27" fmla="*/ 119 h 119"/>
                <a:gd name="T28" fmla="*/ 2 w 24"/>
                <a:gd name="T29" fmla="*/ 119 h 119"/>
                <a:gd name="T30" fmla="*/ 5 w 24"/>
                <a:gd name="T31" fmla="*/ 117 h 119"/>
                <a:gd name="T32" fmla="*/ 13 w 24"/>
                <a:gd name="T33" fmla="*/ 110 h 119"/>
                <a:gd name="T34" fmla="*/ 17 w 24"/>
                <a:gd name="T35" fmla="*/ 96 h 119"/>
                <a:gd name="T36" fmla="*/ 6 w 24"/>
                <a:gd name="T37" fmla="*/ 80 h 119"/>
                <a:gd name="T38" fmla="*/ 4 w 24"/>
                <a:gd name="T39" fmla="*/ 78 h 119"/>
                <a:gd name="T40" fmla="*/ 7 w 24"/>
                <a:gd name="T41" fmla="*/ 78 h 119"/>
                <a:gd name="T42" fmla="*/ 22 w 24"/>
                <a:gd name="T43" fmla="*/ 60 h 119"/>
                <a:gd name="T44" fmla="*/ 9 w 24"/>
                <a:gd name="T45" fmla="*/ 43 h 119"/>
                <a:gd name="T46" fmla="*/ 7 w 24"/>
                <a:gd name="T47" fmla="*/ 43 h 119"/>
                <a:gd name="T48" fmla="*/ 9 w 24"/>
                <a:gd name="T49" fmla="*/ 42 h 119"/>
                <a:gd name="T50" fmla="*/ 19 w 24"/>
                <a:gd name="T51" fmla="*/ 24 h 119"/>
                <a:gd name="T52" fmla="*/ 13 w 24"/>
                <a:gd name="T53" fmla="*/ 8 h 119"/>
                <a:gd name="T54" fmla="*/ 4 w 24"/>
                <a:gd name="T55" fmla="*/ 2 h 119"/>
                <a:gd name="T56" fmla="*/ 0 w 24"/>
                <a:gd name="T5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119">
                  <a:moveTo>
                    <a:pt x="0" y="0"/>
                  </a:moveTo>
                  <a:cubicBezTo>
                    <a:pt x="0" y="0"/>
                    <a:pt x="1" y="0"/>
                    <a:pt x="1" y="0"/>
                  </a:cubicBezTo>
                  <a:cubicBezTo>
                    <a:pt x="2" y="0"/>
                    <a:pt x="3" y="1"/>
                    <a:pt x="4" y="1"/>
                  </a:cubicBezTo>
                  <a:cubicBezTo>
                    <a:pt x="7" y="2"/>
                    <a:pt x="11" y="4"/>
                    <a:pt x="14" y="7"/>
                  </a:cubicBezTo>
                  <a:cubicBezTo>
                    <a:pt x="17" y="11"/>
                    <a:pt x="21" y="17"/>
                    <a:pt x="20" y="24"/>
                  </a:cubicBezTo>
                  <a:cubicBezTo>
                    <a:pt x="20" y="31"/>
                    <a:pt x="17" y="38"/>
                    <a:pt x="10" y="43"/>
                  </a:cubicBezTo>
                  <a:cubicBezTo>
                    <a:pt x="9" y="41"/>
                    <a:pt x="9" y="41"/>
                    <a:pt x="9" y="41"/>
                  </a:cubicBezTo>
                  <a:cubicBezTo>
                    <a:pt x="17" y="44"/>
                    <a:pt x="23" y="51"/>
                    <a:pt x="24" y="60"/>
                  </a:cubicBezTo>
                  <a:cubicBezTo>
                    <a:pt x="24" y="70"/>
                    <a:pt x="16" y="79"/>
                    <a:pt x="7" y="80"/>
                  </a:cubicBezTo>
                  <a:cubicBezTo>
                    <a:pt x="7" y="78"/>
                    <a:pt x="7" y="78"/>
                    <a:pt x="7" y="78"/>
                  </a:cubicBezTo>
                  <a:cubicBezTo>
                    <a:pt x="14" y="82"/>
                    <a:pt x="18" y="89"/>
                    <a:pt x="19" y="95"/>
                  </a:cubicBezTo>
                  <a:cubicBezTo>
                    <a:pt x="19" y="102"/>
                    <a:pt x="17" y="108"/>
                    <a:pt x="14" y="111"/>
                  </a:cubicBezTo>
                  <a:cubicBezTo>
                    <a:pt x="11" y="115"/>
                    <a:pt x="8" y="117"/>
                    <a:pt x="6" y="118"/>
                  </a:cubicBezTo>
                  <a:cubicBezTo>
                    <a:pt x="5" y="118"/>
                    <a:pt x="4" y="119"/>
                    <a:pt x="3" y="119"/>
                  </a:cubicBezTo>
                  <a:cubicBezTo>
                    <a:pt x="2" y="119"/>
                    <a:pt x="2" y="119"/>
                    <a:pt x="2" y="119"/>
                  </a:cubicBezTo>
                  <a:cubicBezTo>
                    <a:pt x="2" y="119"/>
                    <a:pt x="3" y="118"/>
                    <a:pt x="5" y="117"/>
                  </a:cubicBezTo>
                  <a:cubicBezTo>
                    <a:pt x="8" y="116"/>
                    <a:pt x="11" y="114"/>
                    <a:pt x="13" y="110"/>
                  </a:cubicBezTo>
                  <a:cubicBezTo>
                    <a:pt x="16" y="107"/>
                    <a:pt x="18" y="102"/>
                    <a:pt x="17" y="96"/>
                  </a:cubicBezTo>
                  <a:cubicBezTo>
                    <a:pt x="16" y="90"/>
                    <a:pt x="12" y="83"/>
                    <a:pt x="6" y="80"/>
                  </a:cubicBezTo>
                  <a:cubicBezTo>
                    <a:pt x="4" y="78"/>
                    <a:pt x="4" y="78"/>
                    <a:pt x="4" y="78"/>
                  </a:cubicBezTo>
                  <a:cubicBezTo>
                    <a:pt x="7" y="78"/>
                    <a:pt x="7" y="78"/>
                    <a:pt x="7" y="78"/>
                  </a:cubicBezTo>
                  <a:cubicBezTo>
                    <a:pt x="14" y="77"/>
                    <a:pt x="22" y="69"/>
                    <a:pt x="22" y="60"/>
                  </a:cubicBezTo>
                  <a:cubicBezTo>
                    <a:pt x="21" y="52"/>
                    <a:pt x="15" y="45"/>
                    <a:pt x="9" y="43"/>
                  </a:cubicBezTo>
                  <a:cubicBezTo>
                    <a:pt x="7" y="43"/>
                    <a:pt x="7" y="43"/>
                    <a:pt x="7" y="43"/>
                  </a:cubicBezTo>
                  <a:cubicBezTo>
                    <a:pt x="9" y="42"/>
                    <a:pt x="9" y="42"/>
                    <a:pt x="9" y="42"/>
                  </a:cubicBezTo>
                  <a:cubicBezTo>
                    <a:pt x="15" y="37"/>
                    <a:pt x="18" y="30"/>
                    <a:pt x="19" y="24"/>
                  </a:cubicBezTo>
                  <a:cubicBezTo>
                    <a:pt x="19" y="17"/>
                    <a:pt x="16" y="12"/>
                    <a:pt x="13" y="8"/>
                  </a:cubicBezTo>
                  <a:cubicBezTo>
                    <a:pt x="10" y="5"/>
                    <a:pt x="7" y="3"/>
                    <a:pt x="4" y="2"/>
                  </a:cubicBezTo>
                  <a:cubicBezTo>
                    <a:pt x="2"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1">
              <a:extLst>
                <a:ext uri="{FF2B5EF4-FFF2-40B4-BE49-F238E27FC236}">
                  <a16:creationId xmlns:a16="http://schemas.microsoft.com/office/drawing/2014/main" id="{B773A8B9-DF5C-458C-8C05-58F65A663D8B}"/>
                </a:ext>
              </a:extLst>
            </p:cNvPr>
            <p:cNvSpPr>
              <a:spLocks/>
            </p:cNvSpPr>
            <p:nvPr/>
          </p:nvSpPr>
          <p:spPr bwMode="auto">
            <a:xfrm>
              <a:off x="7555412" y="4758018"/>
              <a:ext cx="57573" cy="22705"/>
            </a:xfrm>
            <a:custGeom>
              <a:avLst/>
              <a:gdLst>
                <a:gd name="T0" fmla="*/ 28 w 30"/>
                <a:gd name="T1" fmla="*/ 3 h 12"/>
                <a:gd name="T2" fmla="*/ 29 w 30"/>
                <a:gd name="T3" fmla="*/ 3 h 12"/>
                <a:gd name="T4" fmla="*/ 30 w 30"/>
                <a:gd name="T5" fmla="*/ 7 h 12"/>
                <a:gd name="T6" fmla="*/ 30 w 30"/>
                <a:gd name="T7" fmla="*/ 7 h 12"/>
                <a:gd name="T8" fmla="*/ 30 w 30"/>
                <a:gd name="T9" fmla="*/ 7 h 12"/>
                <a:gd name="T10" fmla="*/ 26 w 30"/>
                <a:gd name="T11" fmla="*/ 11 h 12"/>
                <a:gd name="T12" fmla="*/ 19 w 30"/>
                <a:gd name="T13" fmla="*/ 12 h 12"/>
                <a:gd name="T14" fmla="*/ 11 w 30"/>
                <a:gd name="T15" fmla="*/ 12 h 12"/>
                <a:gd name="T16" fmla="*/ 7 w 30"/>
                <a:gd name="T17" fmla="*/ 11 h 12"/>
                <a:gd name="T18" fmla="*/ 2 w 30"/>
                <a:gd name="T19" fmla="*/ 9 h 12"/>
                <a:gd name="T20" fmla="*/ 0 w 30"/>
                <a:gd name="T21" fmla="*/ 6 h 12"/>
                <a:gd name="T22" fmla="*/ 2 w 30"/>
                <a:gd name="T23" fmla="*/ 2 h 12"/>
                <a:gd name="T24" fmla="*/ 8 w 30"/>
                <a:gd name="T25" fmla="*/ 0 h 12"/>
                <a:gd name="T26" fmla="*/ 19 w 30"/>
                <a:gd name="T27" fmla="*/ 0 h 12"/>
                <a:gd name="T28" fmla="*/ 28 w 30"/>
                <a:gd name="T29" fmla="*/ 3 h 12"/>
                <a:gd name="T30" fmla="*/ 19 w 30"/>
                <a:gd name="T31" fmla="*/ 2 h 12"/>
                <a:gd name="T32" fmla="*/ 8 w 30"/>
                <a:gd name="T33" fmla="*/ 2 h 12"/>
                <a:gd name="T34" fmla="*/ 3 w 30"/>
                <a:gd name="T35" fmla="*/ 4 h 12"/>
                <a:gd name="T36" fmla="*/ 3 w 30"/>
                <a:gd name="T37" fmla="*/ 8 h 12"/>
                <a:gd name="T38" fmla="*/ 7 w 30"/>
                <a:gd name="T39" fmla="*/ 9 h 12"/>
                <a:gd name="T40" fmla="*/ 11 w 30"/>
                <a:gd name="T41" fmla="*/ 10 h 12"/>
                <a:gd name="T42" fmla="*/ 19 w 30"/>
                <a:gd name="T43" fmla="*/ 10 h 12"/>
                <a:gd name="T44" fmla="*/ 29 w 30"/>
                <a:gd name="T45" fmla="*/ 6 h 12"/>
                <a:gd name="T46" fmla="*/ 29 w 30"/>
                <a:gd name="T47" fmla="*/ 6 h 12"/>
                <a:gd name="T48" fmla="*/ 29 w 30"/>
                <a:gd name="T49" fmla="*/ 4 h 12"/>
                <a:gd name="T50" fmla="*/ 28 w 30"/>
                <a:gd name="T5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12">
                  <a:moveTo>
                    <a:pt x="28" y="3"/>
                  </a:moveTo>
                  <a:cubicBezTo>
                    <a:pt x="28" y="3"/>
                    <a:pt x="29" y="3"/>
                    <a:pt x="29" y="3"/>
                  </a:cubicBezTo>
                  <a:cubicBezTo>
                    <a:pt x="30" y="4"/>
                    <a:pt x="30" y="5"/>
                    <a:pt x="30" y="7"/>
                  </a:cubicBezTo>
                  <a:cubicBezTo>
                    <a:pt x="30" y="7"/>
                    <a:pt x="30" y="7"/>
                    <a:pt x="30" y="7"/>
                  </a:cubicBezTo>
                  <a:cubicBezTo>
                    <a:pt x="30" y="7"/>
                    <a:pt x="30" y="7"/>
                    <a:pt x="30" y="7"/>
                  </a:cubicBezTo>
                  <a:cubicBezTo>
                    <a:pt x="30" y="8"/>
                    <a:pt x="28" y="10"/>
                    <a:pt x="26" y="11"/>
                  </a:cubicBezTo>
                  <a:cubicBezTo>
                    <a:pt x="24" y="12"/>
                    <a:pt x="22" y="12"/>
                    <a:pt x="19" y="12"/>
                  </a:cubicBezTo>
                  <a:cubicBezTo>
                    <a:pt x="17" y="12"/>
                    <a:pt x="14" y="12"/>
                    <a:pt x="11" y="12"/>
                  </a:cubicBezTo>
                  <a:cubicBezTo>
                    <a:pt x="10" y="12"/>
                    <a:pt x="8" y="12"/>
                    <a:pt x="7" y="11"/>
                  </a:cubicBezTo>
                  <a:cubicBezTo>
                    <a:pt x="5" y="11"/>
                    <a:pt x="4" y="11"/>
                    <a:pt x="2" y="9"/>
                  </a:cubicBezTo>
                  <a:cubicBezTo>
                    <a:pt x="1" y="9"/>
                    <a:pt x="0" y="7"/>
                    <a:pt x="0" y="6"/>
                  </a:cubicBezTo>
                  <a:cubicBezTo>
                    <a:pt x="0" y="4"/>
                    <a:pt x="1" y="3"/>
                    <a:pt x="2" y="2"/>
                  </a:cubicBezTo>
                  <a:cubicBezTo>
                    <a:pt x="4" y="1"/>
                    <a:pt x="6" y="1"/>
                    <a:pt x="8" y="0"/>
                  </a:cubicBezTo>
                  <a:cubicBezTo>
                    <a:pt x="12" y="0"/>
                    <a:pt x="16" y="0"/>
                    <a:pt x="19" y="0"/>
                  </a:cubicBezTo>
                  <a:cubicBezTo>
                    <a:pt x="25" y="1"/>
                    <a:pt x="28" y="3"/>
                    <a:pt x="28" y="3"/>
                  </a:cubicBezTo>
                  <a:cubicBezTo>
                    <a:pt x="28" y="3"/>
                    <a:pt x="25" y="2"/>
                    <a:pt x="19" y="2"/>
                  </a:cubicBezTo>
                  <a:cubicBezTo>
                    <a:pt x="16" y="1"/>
                    <a:pt x="12" y="2"/>
                    <a:pt x="8" y="2"/>
                  </a:cubicBezTo>
                  <a:cubicBezTo>
                    <a:pt x="6" y="2"/>
                    <a:pt x="4" y="3"/>
                    <a:pt x="3" y="4"/>
                  </a:cubicBezTo>
                  <a:cubicBezTo>
                    <a:pt x="2" y="5"/>
                    <a:pt x="2" y="7"/>
                    <a:pt x="3" y="8"/>
                  </a:cubicBezTo>
                  <a:cubicBezTo>
                    <a:pt x="4" y="9"/>
                    <a:pt x="6" y="9"/>
                    <a:pt x="7" y="9"/>
                  </a:cubicBezTo>
                  <a:cubicBezTo>
                    <a:pt x="9" y="10"/>
                    <a:pt x="10" y="10"/>
                    <a:pt x="11" y="10"/>
                  </a:cubicBezTo>
                  <a:cubicBezTo>
                    <a:pt x="14" y="10"/>
                    <a:pt x="17" y="10"/>
                    <a:pt x="19" y="10"/>
                  </a:cubicBezTo>
                  <a:cubicBezTo>
                    <a:pt x="24" y="10"/>
                    <a:pt x="28" y="9"/>
                    <a:pt x="29" y="6"/>
                  </a:cubicBezTo>
                  <a:cubicBezTo>
                    <a:pt x="29" y="6"/>
                    <a:pt x="29" y="6"/>
                    <a:pt x="29" y="6"/>
                  </a:cubicBezTo>
                  <a:cubicBezTo>
                    <a:pt x="29" y="5"/>
                    <a:pt x="29" y="4"/>
                    <a:pt x="29" y="4"/>
                  </a:cubicBezTo>
                  <a:cubicBezTo>
                    <a:pt x="28" y="3"/>
                    <a:pt x="28" y="3"/>
                    <a:pt x="28" y="3"/>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2">
              <a:extLst>
                <a:ext uri="{FF2B5EF4-FFF2-40B4-BE49-F238E27FC236}">
                  <a16:creationId xmlns:a16="http://schemas.microsoft.com/office/drawing/2014/main" id="{F2F11C06-ABB7-4536-98A7-6FF93B04142D}"/>
                </a:ext>
              </a:extLst>
            </p:cNvPr>
            <p:cNvSpPr>
              <a:spLocks/>
            </p:cNvSpPr>
            <p:nvPr/>
          </p:nvSpPr>
          <p:spPr bwMode="auto">
            <a:xfrm>
              <a:off x="7557844" y="4832620"/>
              <a:ext cx="59195" cy="23516"/>
            </a:xfrm>
            <a:custGeom>
              <a:avLst/>
              <a:gdLst>
                <a:gd name="T0" fmla="*/ 29 w 31"/>
                <a:gd name="T1" fmla="*/ 3 h 12"/>
                <a:gd name="T2" fmla="*/ 30 w 31"/>
                <a:gd name="T3" fmla="*/ 3 h 12"/>
                <a:gd name="T4" fmla="*/ 31 w 31"/>
                <a:gd name="T5" fmla="*/ 7 h 12"/>
                <a:gd name="T6" fmla="*/ 31 w 31"/>
                <a:gd name="T7" fmla="*/ 7 h 12"/>
                <a:gd name="T8" fmla="*/ 31 w 31"/>
                <a:gd name="T9" fmla="*/ 7 h 12"/>
                <a:gd name="T10" fmla="*/ 27 w 31"/>
                <a:gd name="T11" fmla="*/ 11 h 12"/>
                <a:gd name="T12" fmla="*/ 20 w 31"/>
                <a:gd name="T13" fmla="*/ 12 h 12"/>
                <a:gd name="T14" fmla="*/ 12 w 31"/>
                <a:gd name="T15" fmla="*/ 12 h 12"/>
                <a:gd name="T16" fmla="*/ 7 w 31"/>
                <a:gd name="T17" fmla="*/ 11 h 12"/>
                <a:gd name="T18" fmla="*/ 3 w 31"/>
                <a:gd name="T19" fmla="*/ 9 h 12"/>
                <a:gd name="T20" fmla="*/ 1 w 31"/>
                <a:gd name="T21" fmla="*/ 6 h 12"/>
                <a:gd name="T22" fmla="*/ 2 w 31"/>
                <a:gd name="T23" fmla="*/ 2 h 12"/>
                <a:gd name="T24" fmla="*/ 9 w 31"/>
                <a:gd name="T25" fmla="*/ 0 h 12"/>
                <a:gd name="T26" fmla="*/ 19 w 31"/>
                <a:gd name="T27" fmla="*/ 0 h 12"/>
                <a:gd name="T28" fmla="*/ 29 w 31"/>
                <a:gd name="T29" fmla="*/ 3 h 12"/>
                <a:gd name="T30" fmla="*/ 19 w 31"/>
                <a:gd name="T31" fmla="*/ 1 h 12"/>
                <a:gd name="T32" fmla="*/ 9 w 31"/>
                <a:gd name="T33" fmla="*/ 2 h 12"/>
                <a:gd name="T34" fmla="*/ 4 w 31"/>
                <a:gd name="T35" fmla="*/ 4 h 12"/>
                <a:gd name="T36" fmla="*/ 4 w 31"/>
                <a:gd name="T37" fmla="*/ 8 h 12"/>
                <a:gd name="T38" fmla="*/ 8 w 31"/>
                <a:gd name="T39" fmla="*/ 9 h 12"/>
                <a:gd name="T40" fmla="*/ 12 w 31"/>
                <a:gd name="T41" fmla="*/ 10 h 12"/>
                <a:gd name="T42" fmla="*/ 20 w 31"/>
                <a:gd name="T43" fmla="*/ 10 h 12"/>
                <a:gd name="T44" fmla="*/ 30 w 31"/>
                <a:gd name="T45" fmla="*/ 6 h 12"/>
                <a:gd name="T46" fmla="*/ 30 w 31"/>
                <a:gd name="T47" fmla="*/ 6 h 12"/>
                <a:gd name="T48" fmla="*/ 29 w 31"/>
                <a:gd name="T49" fmla="*/ 4 h 12"/>
                <a:gd name="T50" fmla="*/ 29 w 31"/>
                <a:gd name="T5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12">
                  <a:moveTo>
                    <a:pt x="29" y="3"/>
                  </a:moveTo>
                  <a:cubicBezTo>
                    <a:pt x="29" y="3"/>
                    <a:pt x="29" y="3"/>
                    <a:pt x="30" y="3"/>
                  </a:cubicBezTo>
                  <a:cubicBezTo>
                    <a:pt x="30" y="4"/>
                    <a:pt x="31" y="5"/>
                    <a:pt x="31" y="7"/>
                  </a:cubicBezTo>
                  <a:cubicBezTo>
                    <a:pt x="31" y="7"/>
                    <a:pt x="31" y="7"/>
                    <a:pt x="31" y="7"/>
                  </a:cubicBezTo>
                  <a:cubicBezTo>
                    <a:pt x="31" y="7"/>
                    <a:pt x="31" y="7"/>
                    <a:pt x="31" y="7"/>
                  </a:cubicBezTo>
                  <a:cubicBezTo>
                    <a:pt x="30" y="8"/>
                    <a:pt x="29" y="10"/>
                    <a:pt x="27" y="11"/>
                  </a:cubicBezTo>
                  <a:cubicBezTo>
                    <a:pt x="25" y="12"/>
                    <a:pt x="23" y="12"/>
                    <a:pt x="20" y="12"/>
                  </a:cubicBezTo>
                  <a:cubicBezTo>
                    <a:pt x="18" y="12"/>
                    <a:pt x="15" y="12"/>
                    <a:pt x="12" y="12"/>
                  </a:cubicBezTo>
                  <a:cubicBezTo>
                    <a:pt x="10" y="12"/>
                    <a:pt x="9" y="12"/>
                    <a:pt x="7" y="11"/>
                  </a:cubicBezTo>
                  <a:cubicBezTo>
                    <a:pt x="6" y="11"/>
                    <a:pt x="4" y="11"/>
                    <a:pt x="3" y="9"/>
                  </a:cubicBezTo>
                  <a:cubicBezTo>
                    <a:pt x="2" y="9"/>
                    <a:pt x="1" y="7"/>
                    <a:pt x="1" y="6"/>
                  </a:cubicBezTo>
                  <a:cubicBezTo>
                    <a:pt x="0" y="4"/>
                    <a:pt x="1" y="3"/>
                    <a:pt x="2" y="2"/>
                  </a:cubicBezTo>
                  <a:cubicBezTo>
                    <a:pt x="4" y="1"/>
                    <a:pt x="7" y="0"/>
                    <a:pt x="9" y="0"/>
                  </a:cubicBezTo>
                  <a:cubicBezTo>
                    <a:pt x="13" y="0"/>
                    <a:pt x="16" y="0"/>
                    <a:pt x="19" y="0"/>
                  </a:cubicBezTo>
                  <a:cubicBezTo>
                    <a:pt x="26" y="1"/>
                    <a:pt x="29" y="3"/>
                    <a:pt x="29" y="3"/>
                  </a:cubicBezTo>
                  <a:cubicBezTo>
                    <a:pt x="29" y="3"/>
                    <a:pt x="25" y="2"/>
                    <a:pt x="19" y="1"/>
                  </a:cubicBezTo>
                  <a:cubicBezTo>
                    <a:pt x="16" y="1"/>
                    <a:pt x="13" y="2"/>
                    <a:pt x="9" y="2"/>
                  </a:cubicBezTo>
                  <a:cubicBezTo>
                    <a:pt x="7" y="2"/>
                    <a:pt x="5" y="3"/>
                    <a:pt x="4" y="4"/>
                  </a:cubicBezTo>
                  <a:cubicBezTo>
                    <a:pt x="2" y="5"/>
                    <a:pt x="2" y="7"/>
                    <a:pt x="4" y="8"/>
                  </a:cubicBezTo>
                  <a:cubicBezTo>
                    <a:pt x="5" y="9"/>
                    <a:pt x="6" y="9"/>
                    <a:pt x="8" y="9"/>
                  </a:cubicBezTo>
                  <a:cubicBezTo>
                    <a:pt x="9" y="10"/>
                    <a:pt x="11" y="10"/>
                    <a:pt x="12" y="10"/>
                  </a:cubicBezTo>
                  <a:cubicBezTo>
                    <a:pt x="15" y="10"/>
                    <a:pt x="18" y="10"/>
                    <a:pt x="20" y="10"/>
                  </a:cubicBezTo>
                  <a:cubicBezTo>
                    <a:pt x="25" y="10"/>
                    <a:pt x="29" y="9"/>
                    <a:pt x="30" y="6"/>
                  </a:cubicBezTo>
                  <a:cubicBezTo>
                    <a:pt x="30" y="6"/>
                    <a:pt x="30" y="6"/>
                    <a:pt x="30" y="6"/>
                  </a:cubicBezTo>
                  <a:cubicBezTo>
                    <a:pt x="30" y="5"/>
                    <a:pt x="30" y="4"/>
                    <a:pt x="29" y="4"/>
                  </a:cubicBezTo>
                  <a:cubicBezTo>
                    <a:pt x="29" y="3"/>
                    <a:pt x="29" y="3"/>
                    <a:pt x="29" y="3"/>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3">
              <a:extLst>
                <a:ext uri="{FF2B5EF4-FFF2-40B4-BE49-F238E27FC236}">
                  <a16:creationId xmlns:a16="http://schemas.microsoft.com/office/drawing/2014/main" id="{18F6ABE3-A315-41DC-87AC-3FCB23CAE219}"/>
                </a:ext>
              </a:extLst>
            </p:cNvPr>
            <p:cNvSpPr>
              <a:spLocks/>
            </p:cNvSpPr>
            <p:nvPr/>
          </p:nvSpPr>
          <p:spPr bwMode="auto">
            <a:xfrm>
              <a:off x="7557844" y="4903979"/>
              <a:ext cx="57573" cy="25138"/>
            </a:xfrm>
            <a:custGeom>
              <a:avLst/>
              <a:gdLst>
                <a:gd name="T0" fmla="*/ 28 w 30"/>
                <a:gd name="T1" fmla="*/ 4 h 13"/>
                <a:gd name="T2" fmla="*/ 29 w 30"/>
                <a:gd name="T3" fmla="*/ 4 h 13"/>
                <a:gd name="T4" fmla="*/ 30 w 30"/>
                <a:gd name="T5" fmla="*/ 7 h 13"/>
                <a:gd name="T6" fmla="*/ 30 w 30"/>
                <a:gd name="T7" fmla="*/ 7 h 13"/>
                <a:gd name="T8" fmla="*/ 30 w 30"/>
                <a:gd name="T9" fmla="*/ 7 h 13"/>
                <a:gd name="T10" fmla="*/ 26 w 30"/>
                <a:gd name="T11" fmla="*/ 11 h 13"/>
                <a:gd name="T12" fmla="*/ 19 w 30"/>
                <a:gd name="T13" fmla="*/ 13 h 13"/>
                <a:gd name="T14" fmla="*/ 11 w 30"/>
                <a:gd name="T15" fmla="*/ 13 h 13"/>
                <a:gd name="T16" fmla="*/ 7 w 30"/>
                <a:gd name="T17" fmla="*/ 12 h 13"/>
                <a:gd name="T18" fmla="*/ 2 w 30"/>
                <a:gd name="T19" fmla="*/ 10 h 13"/>
                <a:gd name="T20" fmla="*/ 0 w 30"/>
                <a:gd name="T21" fmla="*/ 7 h 13"/>
                <a:gd name="T22" fmla="*/ 2 w 30"/>
                <a:gd name="T23" fmla="*/ 3 h 13"/>
                <a:gd name="T24" fmla="*/ 8 w 30"/>
                <a:gd name="T25" fmla="*/ 1 h 13"/>
                <a:gd name="T26" fmla="*/ 19 w 30"/>
                <a:gd name="T27" fmla="*/ 1 h 13"/>
                <a:gd name="T28" fmla="*/ 28 w 30"/>
                <a:gd name="T29" fmla="*/ 4 h 13"/>
                <a:gd name="T30" fmla="*/ 18 w 30"/>
                <a:gd name="T31" fmla="*/ 2 h 13"/>
                <a:gd name="T32" fmla="*/ 8 w 30"/>
                <a:gd name="T33" fmla="*/ 3 h 13"/>
                <a:gd name="T34" fmla="*/ 3 w 30"/>
                <a:gd name="T35" fmla="*/ 4 h 13"/>
                <a:gd name="T36" fmla="*/ 3 w 30"/>
                <a:gd name="T37" fmla="*/ 8 h 13"/>
                <a:gd name="T38" fmla="*/ 7 w 30"/>
                <a:gd name="T39" fmla="*/ 10 h 13"/>
                <a:gd name="T40" fmla="*/ 11 w 30"/>
                <a:gd name="T41" fmla="*/ 11 h 13"/>
                <a:gd name="T42" fmla="*/ 19 w 30"/>
                <a:gd name="T43" fmla="*/ 11 h 13"/>
                <a:gd name="T44" fmla="*/ 29 w 30"/>
                <a:gd name="T45" fmla="*/ 7 h 13"/>
                <a:gd name="T46" fmla="*/ 29 w 30"/>
                <a:gd name="T47" fmla="*/ 7 h 13"/>
                <a:gd name="T48" fmla="*/ 29 w 30"/>
                <a:gd name="T49" fmla="*/ 4 h 13"/>
                <a:gd name="T50" fmla="*/ 28 w 30"/>
                <a:gd name="T5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13">
                  <a:moveTo>
                    <a:pt x="28" y="4"/>
                  </a:moveTo>
                  <a:cubicBezTo>
                    <a:pt x="28" y="4"/>
                    <a:pt x="28" y="4"/>
                    <a:pt x="29" y="4"/>
                  </a:cubicBezTo>
                  <a:cubicBezTo>
                    <a:pt x="30" y="5"/>
                    <a:pt x="30" y="6"/>
                    <a:pt x="30" y="7"/>
                  </a:cubicBezTo>
                  <a:cubicBezTo>
                    <a:pt x="30" y="7"/>
                    <a:pt x="30" y="7"/>
                    <a:pt x="30" y="7"/>
                  </a:cubicBezTo>
                  <a:cubicBezTo>
                    <a:pt x="30" y="7"/>
                    <a:pt x="30" y="7"/>
                    <a:pt x="30" y="7"/>
                  </a:cubicBezTo>
                  <a:cubicBezTo>
                    <a:pt x="29" y="9"/>
                    <a:pt x="28" y="10"/>
                    <a:pt x="26" y="11"/>
                  </a:cubicBezTo>
                  <a:cubicBezTo>
                    <a:pt x="24" y="12"/>
                    <a:pt x="22" y="13"/>
                    <a:pt x="19" y="13"/>
                  </a:cubicBezTo>
                  <a:cubicBezTo>
                    <a:pt x="17" y="13"/>
                    <a:pt x="14" y="13"/>
                    <a:pt x="11" y="13"/>
                  </a:cubicBezTo>
                  <a:cubicBezTo>
                    <a:pt x="10" y="12"/>
                    <a:pt x="8" y="12"/>
                    <a:pt x="7" y="12"/>
                  </a:cubicBezTo>
                  <a:cubicBezTo>
                    <a:pt x="5" y="12"/>
                    <a:pt x="3" y="11"/>
                    <a:pt x="2" y="10"/>
                  </a:cubicBezTo>
                  <a:cubicBezTo>
                    <a:pt x="1" y="9"/>
                    <a:pt x="0" y="8"/>
                    <a:pt x="0" y="7"/>
                  </a:cubicBezTo>
                  <a:cubicBezTo>
                    <a:pt x="0" y="5"/>
                    <a:pt x="0" y="4"/>
                    <a:pt x="2" y="3"/>
                  </a:cubicBezTo>
                  <a:cubicBezTo>
                    <a:pt x="4" y="1"/>
                    <a:pt x="6" y="1"/>
                    <a:pt x="8" y="1"/>
                  </a:cubicBezTo>
                  <a:cubicBezTo>
                    <a:pt x="12" y="0"/>
                    <a:pt x="16" y="0"/>
                    <a:pt x="19" y="1"/>
                  </a:cubicBezTo>
                  <a:cubicBezTo>
                    <a:pt x="25" y="1"/>
                    <a:pt x="28" y="3"/>
                    <a:pt x="28" y="4"/>
                  </a:cubicBezTo>
                  <a:cubicBezTo>
                    <a:pt x="28" y="4"/>
                    <a:pt x="24" y="2"/>
                    <a:pt x="18" y="2"/>
                  </a:cubicBezTo>
                  <a:cubicBezTo>
                    <a:pt x="16" y="2"/>
                    <a:pt x="12" y="2"/>
                    <a:pt x="8" y="3"/>
                  </a:cubicBezTo>
                  <a:cubicBezTo>
                    <a:pt x="6" y="3"/>
                    <a:pt x="4" y="3"/>
                    <a:pt x="3" y="4"/>
                  </a:cubicBezTo>
                  <a:cubicBezTo>
                    <a:pt x="1" y="5"/>
                    <a:pt x="2" y="7"/>
                    <a:pt x="3" y="8"/>
                  </a:cubicBezTo>
                  <a:cubicBezTo>
                    <a:pt x="4" y="9"/>
                    <a:pt x="5" y="10"/>
                    <a:pt x="7" y="10"/>
                  </a:cubicBezTo>
                  <a:cubicBezTo>
                    <a:pt x="8" y="10"/>
                    <a:pt x="10" y="10"/>
                    <a:pt x="11" y="11"/>
                  </a:cubicBezTo>
                  <a:cubicBezTo>
                    <a:pt x="14" y="11"/>
                    <a:pt x="17" y="11"/>
                    <a:pt x="19" y="11"/>
                  </a:cubicBezTo>
                  <a:cubicBezTo>
                    <a:pt x="24" y="11"/>
                    <a:pt x="28" y="9"/>
                    <a:pt x="29" y="7"/>
                  </a:cubicBezTo>
                  <a:cubicBezTo>
                    <a:pt x="29" y="7"/>
                    <a:pt x="29" y="7"/>
                    <a:pt x="29" y="7"/>
                  </a:cubicBezTo>
                  <a:cubicBezTo>
                    <a:pt x="29" y="6"/>
                    <a:pt x="29" y="5"/>
                    <a:pt x="29" y="4"/>
                  </a:cubicBezTo>
                  <a:cubicBezTo>
                    <a:pt x="28" y="4"/>
                    <a:pt x="28" y="4"/>
                    <a:pt x="28" y="4"/>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224">
              <a:extLst>
                <a:ext uri="{FF2B5EF4-FFF2-40B4-BE49-F238E27FC236}">
                  <a16:creationId xmlns:a16="http://schemas.microsoft.com/office/drawing/2014/main" id="{5B9C56B0-5C7B-4AC6-BAF0-BF48BBB8A93C}"/>
                </a:ext>
              </a:extLst>
            </p:cNvPr>
            <p:cNvSpPr>
              <a:spLocks noChangeArrowheads="1"/>
            </p:cNvSpPr>
            <p:nvPr/>
          </p:nvSpPr>
          <p:spPr bwMode="auto">
            <a:xfrm>
              <a:off x="6815066" y="4828566"/>
              <a:ext cx="617090"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225">
              <a:extLst>
                <a:ext uri="{FF2B5EF4-FFF2-40B4-BE49-F238E27FC236}">
                  <a16:creationId xmlns:a16="http://schemas.microsoft.com/office/drawing/2014/main" id="{067B5E2F-46C2-4145-8CE1-CC92E37ADB89}"/>
                </a:ext>
              </a:extLst>
            </p:cNvPr>
            <p:cNvSpPr>
              <a:spLocks noChangeArrowheads="1"/>
            </p:cNvSpPr>
            <p:nvPr/>
          </p:nvSpPr>
          <p:spPr bwMode="auto">
            <a:xfrm>
              <a:off x="6968325" y="4869110"/>
              <a:ext cx="291111"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6">
              <a:extLst>
                <a:ext uri="{FF2B5EF4-FFF2-40B4-BE49-F238E27FC236}">
                  <a16:creationId xmlns:a16="http://schemas.microsoft.com/office/drawing/2014/main" id="{7620491C-7662-4BE9-9D67-23B9F026F25D}"/>
                </a:ext>
              </a:extLst>
            </p:cNvPr>
            <p:cNvSpPr>
              <a:spLocks/>
            </p:cNvSpPr>
            <p:nvPr/>
          </p:nvSpPr>
          <p:spPr bwMode="auto">
            <a:xfrm>
              <a:off x="6610720" y="3773593"/>
              <a:ext cx="1227693" cy="215698"/>
            </a:xfrm>
            <a:custGeom>
              <a:avLst/>
              <a:gdLst>
                <a:gd name="T0" fmla="*/ 61 w 638"/>
                <a:gd name="T1" fmla="*/ 3 h 112"/>
                <a:gd name="T2" fmla="*/ 58 w 638"/>
                <a:gd name="T3" fmla="*/ 111 h 112"/>
                <a:gd name="T4" fmla="*/ 62 w 638"/>
                <a:gd name="T5" fmla="*/ 112 h 112"/>
                <a:gd name="T6" fmla="*/ 593 w 638"/>
                <a:gd name="T7" fmla="*/ 109 h 112"/>
                <a:gd name="T8" fmla="*/ 600 w 638"/>
                <a:gd name="T9" fmla="*/ 0 h 112"/>
                <a:gd name="T10" fmla="*/ 61 w 638"/>
                <a:gd name="T11" fmla="*/ 3 h 112"/>
              </a:gdLst>
              <a:ahLst/>
              <a:cxnLst>
                <a:cxn ang="0">
                  <a:pos x="T0" y="T1"/>
                </a:cxn>
                <a:cxn ang="0">
                  <a:pos x="T2" y="T3"/>
                </a:cxn>
                <a:cxn ang="0">
                  <a:pos x="T4" y="T5"/>
                </a:cxn>
                <a:cxn ang="0">
                  <a:pos x="T6" y="T7"/>
                </a:cxn>
                <a:cxn ang="0">
                  <a:pos x="T8" y="T9"/>
                </a:cxn>
                <a:cxn ang="0">
                  <a:pos x="T10" y="T11"/>
                </a:cxn>
              </a:cxnLst>
              <a:rect l="0" t="0" r="r" b="b"/>
              <a:pathLst>
                <a:path w="638" h="112">
                  <a:moveTo>
                    <a:pt x="61" y="3"/>
                  </a:moveTo>
                  <a:cubicBezTo>
                    <a:pt x="61" y="3"/>
                    <a:pt x="0" y="50"/>
                    <a:pt x="58" y="111"/>
                  </a:cubicBezTo>
                  <a:cubicBezTo>
                    <a:pt x="59" y="112"/>
                    <a:pt x="60" y="112"/>
                    <a:pt x="62" y="112"/>
                  </a:cubicBezTo>
                  <a:cubicBezTo>
                    <a:pt x="593" y="109"/>
                    <a:pt x="593" y="109"/>
                    <a:pt x="593" y="109"/>
                  </a:cubicBezTo>
                  <a:cubicBezTo>
                    <a:pt x="593" y="109"/>
                    <a:pt x="638" y="58"/>
                    <a:pt x="600" y="0"/>
                  </a:cubicBezTo>
                  <a:lnTo>
                    <a:pt x="61" y="3"/>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Oval 227">
              <a:extLst>
                <a:ext uri="{FF2B5EF4-FFF2-40B4-BE49-F238E27FC236}">
                  <a16:creationId xmlns:a16="http://schemas.microsoft.com/office/drawing/2014/main" id="{AC4EF8C0-6192-4199-9929-3EF659395D9F}"/>
                </a:ext>
              </a:extLst>
            </p:cNvPr>
            <p:cNvSpPr>
              <a:spLocks noChangeArrowheads="1"/>
            </p:cNvSpPr>
            <p:nvPr/>
          </p:nvSpPr>
          <p:spPr bwMode="auto">
            <a:xfrm>
              <a:off x="6956972" y="3871711"/>
              <a:ext cx="567626"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228">
              <a:extLst>
                <a:ext uri="{FF2B5EF4-FFF2-40B4-BE49-F238E27FC236}">
                  <a16:creationId xmlns:a16="http://schemas.microsoft.com/office/drawing/2014/main" id="{C42C9AD1-8D32-445B-8EC3-5EF750A0BC58}"/>
                </a:ext>
              </a:extLst>
            </p:cNvPr>
            <p:cNvSpPr>
              <a:spLocks noChangeArrowheads="1"/>
            </p:cNvSpPr>
            <p:nvPr/>
          </p:nvSpPr>
          <p:spPr bwMode="auto">
            <a:xfrm>
              <a:off x="7099689" y="3909012"/>
              <a:ext cx="267595" cy="324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9">
              <a:extLst>
                <a:ext uri="{FF2B5EF4-FFF2-40B4-BE49-F238E27FC236}">
                  <a16:creationId xmlns:a16="http://schemas.microsoft.com/office/drawing/2014/main" id="{9A126D77-6D2C-4E29-BCBC-7EBBC2F1D5F9}"/>
                </a:ext>
              </a:extLst>
            </p:cNvPr>
            <p:cNvSpPr>
              <a:spLocks/>
            </p:cNvSpPr>
            <p:nvPr/>
          </p:nvSpPr>
          <p:spPr bwMode="auto">
            <a:xfrm>
              <a:off x="7626770" y="3770349"/>
              <a:ext cx="19461" cy="211643"/>
            </a:xfrm>
            <a:custGeom>
              <a:avLst/>
              <a:gdLst>
                <a:gd name="T0" fmla="*/ 2 w 10"/>
                <a:gd name="T1" fmla="*/ 110 h 110"/>
                <a:gd name="T2" fmla="*/ 4 w 10"/>
                <a:gd name="T3" fmla="*/ 94 h 110"/>
                <a:gd name="T4" fmla="*/ 8 w 10"/>
                <a:gd name="T5" fmla="*/ 55 h 110"/>
                <a:gd name="T6" fmla="*/ 4 w 10"/>
                <a:gd name="T7" fmla="*/ 16 h 110"/>
                <a:gd name="T8" fmla="*/ 1 w 10"/>
                <a:gd name="T9" fmla="*/ 0 h 110"/>
                <a:gd name="T10" fmla="*/ 2 w 10"/>
                <a:gd name="T11" fmla="*/ 4 h 110"/>
                <a:gd name="T12" fmla="*/ 5 w 10"/>
                <a:gd name="T13" fmla="*/ 16 h 110"/>
                <a:gd name="T14" fmla="*/ 10 w 10"/>
                <a:gd name="T15" fmla="*/ 55 h 110"/>
                <a:gd name="T16" fmla="*/ 6 w 10"/>
                <a:gd name="T17" fmla="*/ 94 h 110"/>
                <a:gd name="T18" fmla="*/ 3 w 10"/>
                <a:gd name="T19" fmla="*/ 105 h 110"/>
                <a:gd name="T20" fmla="*/ 2 w 10"/>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0">
                  <a:moveTo>
                    <a:pt x="2" y="110"/>
                  </a:moveTo>
                  <a:cubicBezTo>
                    <a:pt x="1" y="109"/>
                    <a:pt x="3" y="103"/>
                    <a:pt x="4" y="94"/>
                  </a:cubicBezTo>
                  <a:cubicBezTo>
                    <a:pt x="6" y="84"/>
                    <a:pt x="8" y="70"/>
                    <a:pt x="8" y="55"/>
                  </a:cubicBezTo>
                  <a:cubicBezTo>
                    <a:pt x="7" y="40"/>
                    <a:pt x="6" y="26"/>
                    <a:pt x="4" y="16"/>
                  </a:cubicBezTo>
                  <a:cubicBezTo>
                    <a:pt x="2" y="6"/>
                    <a:pt x="0" y="0"/>
                    <a:pt x="1" y="0"/>
                  </a:cubicBezTo>
                  <a:cubicBezTo>
                    <a:pt x="1" y="0"/>
                    <a:pt x="1" y="2"/>
                    <a:pt x="2" y="4"/>
                  </a:cubicBezTo>
                  <a:cubicBezTo>
                    <a:pt x="3" y="7"/>
                    <a:pt x="4" y="11"/>
                    <a:pt x="5" y="16"/>
                  </a:cubicBezTo>
                  <a:cubicBezTo>
                    <a:pt x="7" y="26"/>
                    <a:pt x="9" y="40"/>
                    <a:pt x="10" y="55"/>
                  </a:cubicBezTo>
                  <a:cubicBezTo>
                    <a:pt x="10" y="70"/>
                    <a:pt x="8" y="84"/>
                    <a:pt x="6" y="94"/>
                  </a:cubicBezTo>
                  <a:cubicBezTo>
                    <a:pt x="5" y="99"/>
                    <a:pt x="4" y="103"/>
                    <a:pt x="3" y="105"/>
                  </a:cubicBezTo>
                  <a:cubicBezTo>
                    <a:pt x="2" y="108"/>
                    <a:pt x="2" y="110"/>
                    <a:pt x="2" y="11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0">
              <a:extLst>
                <a:ext uri="{FF2B5EF4-FFF2-40B4-BE49-F238E27FC236}">
                  <a16:creationId xmlns:a16="http://schemas.microsoft.com/office/drawing/2014/main" id="{DC29DBD1-9D5E-45E4-98DA-1B6413374C98}"/>
                </a:ext>
              </a:extLst>
            </p:cNvPr>
            <p:cNvSpPr>
              <a:spLocks/>
            </p:cNvSpPr>
            <p:nvPr/>
          </p:nvSpPr>
          <p:spPr bwMode="auto">
            <a:xfrm>
              <a:off x="7705427" y="3771971"/>
              <a:ext cx="29192" cy="214076"/>
            </a:xfrm>
            <a:custGeom>
              <a:avLst/>
              <a:gdLst>
                <a:gd name="T0" fmla="*/ 0 w 15"/>
                <a:gd name="T1" fmla="*/ 0 h 111"/>
                <a:gd name="T2" fmla="*/ 3 w 15"/>
                <a:gd name="T3" fmla="*/ 4 h 111"/>
                <a:gd name="T4" fmla="*/ 5 w 15"/>
                <a:gd name="T5" fmla="*/ 9 h 111"/>
                <a:gd name="T6" fmla="*/ 8 w 15"/>
                <a:gd name="T7" fmla="*/ 15 h 111"/>
                <a:gd name="T8" fmla="*/ 13 w 15"/>
                <a:gd name="T9" fmla="*/ 33 h 111"/>
                <a:gd name="T10" fmla="*/ 15 w 15"/>
                <a:gd name="T11" fmla="*/ 55 h 111"/>
                <a:gd name="T12" fmla="*/ 13 w 15"/>
                <a:gd name="T13" fmla="*/ 78 h 111"/>
                <a:gd name="T14" fmla="*/ 8 w 15"/>
                <a:gd name="T15" fmla="*/ 95 h 111"/>
                <a:gd name="T16" fmla="*/ 6 w 15"/>
                <a:gd name="T17" fmla="*/ 102 h 111"/>
                <a:gd name="T18" fmla="*/ 3 w 15"/>
                <a:gd name="T19" fmla="*/ 107 h 111"/>
                <a:gd name="T20" fmla="*/ 1 w 15"/>
                <a:gd name="T21" fmla="*/ 111 h 111"/>
                <a:gd name="T22" fmla="*/ 7 w 15"/>
                <a:gd name="T23" fmla="*/ 95 h 111"/>
                <a:gd name="T24" fmla="*/ 11 w 15"/>
                <a:gd name="T25" fmla="*/ 77 h 111"/>
                <a:gd name="T26" fmla="*/ 13 w 15"/>
                <a:gd name="T27" fmla="*/ 55 h 111"/>
                <a:gd name="T28" fmla="*/ 11 w 15"/>
                <a:gd name="T29" fmla="*/ 33 h 111"/>
                <a:gd name="T30" fmla="*/ 6 w 15"/>
                <a:gd name="T31" fmla="*/ 16 h 111"/>
                <a:gd name="T32" fmla="*/ 0 w 15"/>
                <a:gd name="T3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11">
                  <a:moveTo>
                    <a:pt x="0" y="0"/>
                  </a:moveTo>
                  <a:cubicBezTo>
                    <a:pt x="0" y="0"/>
                    <a:pt x="1" y="1"/>
                    <a:pt x="3" y="4"/>
                  </a:cubicBezTo>
                  <a:cubicBezTo>
                    <a:pt x="3" y="5"/>
                    <a:pt x="4" y="7"/>
                    <a:pt x="5" y="9"/>
                  </a:cubicBezTo>
                  <a:cubicBezTo>
                    <a:pt x="6" y="11"/>
                    <a:pt x="7" y="13"/>
                    <a:pt x="8" y="15"/>
                  </a:cubicBezTo>
                  <a:cubicBezTo>
                    <a:pt x="10" y="20"/>
                    <a:pt x="11" y="26"/>
                    <a:pt x="13" y="33"/>
                  </a:cubicBezTo>
                  <a:cubicBezTo>
                    <a:pt x="14" y="40"/>
                    <a:pt x="15" y="47"/>
                    <a:pt x="15" y="55"/>
                  </a:cubicBezTo>
                  <a:cubicBezTo>
                    <a:pt x="15" y="63"/>
                    <a:pt x="14" y="71"/>
                    <a:pt x="13" y="78"/>
                  </a:cubicBezTo>
                  <a:cubicBezTo>
                    <a:pt x="12" y="84"/>
                    <a:pt x="10" y="90"/>
                    <a:pt x="8" y="95"/>
                  </a:cubicBezTo>
                  <a:cubicBezTo>
                    <a:pt x="8" y="98"/>
                    <a:pt x="7" y="100"/>
                    <a:pt x="6" y="102"/>
                  </a:cubicBezTo>
                  <a:cubicBezTo>
                    <a:pt x="5" y="104"/>
                    <a:pt x="4" y="105"/>
                    <a:pt x="3" y="107"/>
                  </a:cubicBezTo>
                  <a:cubicBezTo>
                    <a:pt x="2" y="109"/>
                    <a:pt x="1" y="111"/>
                    <a:pt x="1" y="111"/>
                  </a:cubicBezTo>
                  <a:cubicBezTo>
                    <a:pt x="1" y="110"/>
                    <a:pt x="4" y="105"/>
                    <a:pt x="7" y="95"/>
                  </a:cubicBezTo>
                  <a:cubicBezTo>
                    <a:pt x="9" y="90"/>
                    <a:pt x="10" y="84"/>
                    <a:pt x="11" y="77"/>
                  </a:cubicBezTo>
                  <a:cubicBezTo>
                    <a:pt x="12" y="71"/>
                    <a:pt x="13" y="63"/>
                    <a:pt x="13" y="55"/>
                  </a:cubicBezTo>
                  <a:cubicBezTo>
                    <a:pt x="13" y="47"/>
                    <a:pt x="12" y="40"/>
                    <a:pt x="11" y="33"/>
                  </a:cubicBezTo>
                  <a:cubicBezTo>
                    <a:pt x="10" y="27"/>
                    <a:pt x="8" y="21"/>
                    <a:pt x="6" y="16"/>
                  </a:cubicBezTo>
                  <a:cubicBezTo>
                    <a:pt x="3" y="6"/>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31">
              <a:extLst>
                <a:ext uri="{FF2B5EF4-FFF2-40B4-BE49-F238E27FC236}">
                  <a16:creationId xmlns:a16="http://schemas.microsoft.com/office/drawing/2014/main" id="{14774F96-3D69-4F88-939E-B3D041ADCB04}"/>
                </a:ext>
              </a:extLst>
            </p:cNvPr>
            <p:cNvSpPr>
              <a:spLocks/>
            </p:cNvSpPr>
            <p:nvPr/>
          </p:nvSpPr>
          <p:spPr bwMode="auto">
            <a:xfrm>
              <a:off x="6858854" y="3781702"/>
              <a:ext cx="32436" cy="200291"/>
            </a:xfrm>
            <a:custGeom>
              <a:avLst/>
              <a:gdLst>
                <a:gd name="T0" fmla="*/ 15 w 17"/>
                <a:gd name="T1" fmla="*/ 104 h 104"/>
                <a:gd name="T2" fmla="*/ 13 w 17"/>
                <a:gd name="T3" fmla="*/ 101 h 104"/>
                <a:gd name="T4" fmla="*/ 10 w 17"/>
                <a:gd name="T5" fmla="*/ 96 h 104"/>
                <a:gd name="T6" fmla="*/ 8 w 17"/>
                <a:gd name="T7" fmla="*/ 90 h 104"/>
                <a:gd name="T8" fmla="*/ 2 w 17"/>
                <a:gd name="T9" fmla="*/ 73 h 104"/>
                <a:gd name="T10" fmla="*/ 0 w 17"/>
                <a:gd name="T11" fmla="*/ 52 h 104"/>
                <a:gd name="T12" fmla="*/ 3 w 17"/>
                <a:gd name="T13" fmla="*/ 31 h 104"/>
                <a:gd name="T14" fmla="*/ 9 w 17"/>
                <a:gd name="T15" fmla="*/ 14 h 104"/>
                <a:gd name="T16" fmla="*/ 12 w 17"/>
                <a:gd name="T17" fmla="*/ 8 h 104"/>
                <a:gd name="T18" fmla="*/ 14 w 17"/>
                <a:gd name="T19" fmla="*/ 4 h 104"/>
                <a:gd name="T20" fmla="*/ 17 w 17"/>
                <a:gd name="T21" fmla="*/ 0 h 104"/>
                <a:gd name="T22" fmla="*/ 10 w 17"/>
                <a:gd name="T23" fmla="*/ 15 h 104"/>
                <a:gd name="T24" fmla="*/ 5 w 17"/>
                <a:gd name="T25" fmla="*/ 31 h 104"/>
                <a:gd name="T26" fmla="*/ 2 w 17"/>
                <a:gd name="T27" fmla="*/ 52 h 104"/>
                <a:gd name="T28" fmla="*/ 4 w 17"/>
                <a:gd name="T29" fmla="*/ 73 h 104"/>
                <a:gd name="T30" fmla="*/ 9 w 17"/>
                <a:gd name="T31" fmla="*/ 90 h 104"/>
                <a:gd name="T32" fmla="*/ 15 w 17"/>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4">
                  <a:moveTo>
                    <a:pt x="15" y="104"/>
                  </a:moveTo>
                  <a:cubicBezTo>
                    <a:pt x="15" y="104"/>
                    <a:pt x="14" y="103"/>
                    <a:pt x="13" y="101"/>
                  </a:cubicBezTo>
                  <a:cubicBezTo>
                    <a:pt x="12" y="100"/>
                    <a:pt x="11" y="98"/>
                    <a:pt x="10" y="96"/>
                  </a:cubicBezTo>
                  <a:cubicBezTo>
                    <a:pt x="9" y="95"/>
                    <a:pt x="8" y="93"/>
                    <a:pt x="8" y="90"/>
                  </a:cubicBezTo>
                  <a:cubicBezTo>
                    <a:pt x="6" y="86"/>
                    <a:pt x="4" y="80"/>
                    <a:pt x="2" y="73"/>
                  </a:cubicBezTo>
                  <a:cubicBezTo>
                    <a:pt x="1" y="67"/>
                    <a:pt x="0" y="60"/>
                    <a:pt x="0" y="52"/>
                  </a:cubicBezTo>
                  <a:cubicBezTo>
                    <a:pt x="0" y="44"/>
                    <a:pt x="1" y="37"/>
                    <a:pt x="3" y="31"/>
                  </a:cubicBezTo>
                  <a:cubicBezTo>
                    <a:pt x="5" y="24"/>
                    <a:pt x="6" y="19"/>
                    <a:pt x="9" y="14"/>
                  </a:cubicBezTo>
                  <a:cubicBezTo>
                    <a:pt x="9" y="12"/>
                    <a:pt x="11" y="10"/>
                    <a:pt x="12" y="8"/>
                  </a:cubicBezTo>
                  <a:cubicBezTo>
                    <a:pt x="12" y="6"/>
                    <a:pt x="13" y="5"/>
                    <a:pt x="14" y="4"/>
                  </a:cubicBezTo>
                  <a:cubicBezTo>
                    <a:pt x="16" y="1"/>
                    <a:pt x="17" y="0"/>
                    <a:pt x="17" y="0"/>
                  </a:cubicBezTo>
                  <a:cubicBezTo>
                    <a:pt x="17" y="0"/>
                    <a:pt x="14" y="6"/>
                    <a:pt x="10" y="15"/>
                  </a:cubicBezTo>
                  <a:cubicBezTo>
                    <a:pt x="8" y="19"/>
                    <a:pt x="6" y="25"/>
                    <a:pt x="5" y="31"/>
                  </a:cubicBezTo>
                  <a:cubicBezTo>
                    <a:pt x="3" y="38"/>
                    <a:pt x="3" y="45"/>
                    <a:pt x="2" y="52"/>
                  </a:cubicBezTo>
                  <a:cubicBezTo>
                    <a:pt x="2" y="60"/>
                    <a:pt x="3" y="67"/>
                    <a:pt x="4" y="73"/>
                  </a:cubicBezTo>
                  <a:cubicBezTo>
                    <a:pt x="6" y="79"/>
                    <a:pt x="7" y="85"/>
                    <a:pt x="9" y="90"/>
                  </a:cubicBezTo>
                  <a:cubicBezTo>
                    <a:pt x="12" y="99"/>
                    <a:pt x="16" y="104"/>
                    <a:pt x="15" y="104"/>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32">
              <a:extLst>
                <a:ext uri="{FF2B5EF4-FFF2-40B4-BE49-F238E27FC236}">
                  <a16:creationId xmlns:a16="http://schemas.microsoft.com/office/drawing/2014/main" id="{07FF8D91-61FC-4CA2-B6EB-57FAE770C287}"/>
                </a:ext>
              </a:extLst>
            </p:cNvPr>
            <p:cNvSpPr>
              <a:spLocks/>
            </p:cNvSpPr>
            <p:nvPr/>
          </p:nvSpPr>
          <p:spPr bwMode="auto">
            <a:xfrm>
              <a:off x="6743707" y="3779269"/>
              <a:ext cx="34058" cy="227861"/>
            </a:xfrm>
            <a:custGeom>
              <a:avLst/>
              <a:gdLst>
                <a:gd name="T0" fmla="*/ 18 w 18"/>
                <a:gd name="T1" fmla="*/ 118 h 118"/>
                <a:gd name="T2" fmla="*/ 15 w 18"/>
                <a:gd name="T3" fmla="*/ 114 h 118"/>
                <a:gd name="T4" fmla="*/ 12 w 18"/>
                <a:gd name="T5" fmla="*/ 109 h 118"/>
                <a:gd name="T6" fmla="*/ 9 w 18"/>
                <a:gd name="T7" fmla="*/ 102 h 118"/>
                <a:gd name="T8" fmla="*/ 3 w 18"/>
                <a:gd name="T9" fmla="*/ 84 h 118"/>
                <a:gd name="T10" fmla="*/ 0 w 18"/>
                <a:gd name="T11" fmla="*/ 60 h 118"/>
                <a:gd name="T12" fmla="*/ 2 w 18"/>
                <a:gd name="T13" fmla="*/ 36 h 118"/>
                <a:gd name="T14" fmla="*/ 7 w 18"/>
                <a:gd name="T15" fmla="*/ 17 h 118"/>
                <a:gd name="T16" fmla="*/ 10 w 18"/>
                <a:gd name="T17" fmla="*/ 10 h 118"/>
                <a:gd name="T18" fmla="*/ 13 w 18"/>
                <a:gd name="T19" fmla="*/ 5 h 118"/>
                <a:gd name="T20" fmla="*/ 15 w 18"/>
                <a:gd name="T21" fmla="*/ 0 h 118"/>
                <a:gd name="T22" fmla="*/ 9 w 18"/>
                <a:gd name="T23" fmla="*/ 17 h 118"/>
                <a:gd name="T24" fmla="*/ 4 w 18"/>
                <a:gd name="T25" fmla="*/ 36 h 118"/>
                <a:gd name="T26" fmla="*/ 2 w 18"/>
                <a:gd name="T27" fmla="*/ 60 h 118"/>
                <a:gd name="T28" fmla="*/ 5 w 18"/>
                <a:gd name="T29" fmla="*/ 83 h 118"/>
                <a:gd name="T30" fmla="*/ 11 w 18"/>
                <a:gd name="T31" fmla="*/ 102 h 118"/>
                <a:gd name="T32" fmla="*/ 18 w 18"/>
                <a:gd name="T3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18">
                  <a:moveTo>
                    <a:pt x="18" y="118"/>
                  </a:moveTo>
                  <a:cubicBezTo>
                    <a:pt x="18" y="118"/>
                    <a:pt x="17" y="117"/>
                    <a:pt x="15" y="114"/>
                  </a:cubicBezTo>
                  <a:cubicBezTo>
                    <a:pt x="14" y="113"/>
                    <a:pt x="13" y="111"/>
                    <a:pt x="12" y="109"/>
                  </a:cubicBezTo>
                  <a:cubicBezTo>
                    <a:pt x="11" y="107"/>
                    <a:pt x="10" y="105"/>
                    <a:pt x="9" y="102"/>
                  </a:cubicBezTo>
                  <a:cubicBezTo>
                    <a:pt x="7" y="97"/>
                    <a:pt x="5" y="91"/>
                    <a:pt x="3" y="84"/>
                  </a:cubicBezTo>
                  <a:cubicBezTo>
                    <a:pt x="2" y="76"/>
                    <a:pt x="0" y="68"/>
                    <a:pt x="0" y="60"/>
                  </a:cubicBezTo>
                  <a:cubicBezTo>
                    <a:pt x="0" y="51"/>
                    <a:pt x="1" y="43"/>
                    <a:pt x="2" y="36"/>
                  </a:cubicBezTo>
                  <a:cubicBezTo>
                    <a:pt x="4" y="28"/>
                    <a:pt x="5" y="22"/>
                    <a:pt x="7" y="17"/>
                  </a:cubicBezTo>
                  <a:cubicBezTo>
                    <a:pt x="8" y="14"/>
                    <a:pt x="9" y="12"/>
                    <a:pt x="10" y="10"/>
                  </a:cubicBezTo>
                  <a:cubicBezTo>
                    <a:pt x="11" y="8"/>
                    <a:pt x="12" y="6"/>
                    <a:pt x="13" y="5"/>
                  </a:cubicBezTo>
                  <a:cubicBezTo>
                    <a:pt x="14" y="2"/>
                    <a:pt x="15" y="0"/>
                    <a:pt x="15" y="0"/>
                  </a:cubicBezTo>
                  <a:cubicBezTo>
                    <a:pt x="16" y="1"/>
                    <a:pt x="12" y="7"/>
                    <a:pt x="9" y="17"/>
                  </a:cubicBezTo>
                  <a:cubicBezTo>
                    <a:pt x="7" y="22"/>
                    <a:pt x="5" y="29"/>
                    <a:pt x="4" y="36"/>
                  </a:cubicBezTo>
                  <a:cubicBezTo>
                    <a:pt x="3" y="43"/>
                    <a:pt x="2" y="51"/>
                    <a:pt x="2" y="60"/>
                  </a:cubicBezTo>
                  <a:cubicBezTo>
                    <a:pt x="3" y="68"/>
                    <a:pt x="4" y="76"/>
                    <a:pt x="5" y="83"/>
                  </a:cubicBezTo>
                  <a:cubicBezTo>
                    <a:pt x="7" y="90"/>
                    <a:pt x="9" y="97"/>
                    <a:pt x="11" y="102"/>
                  </a:cubicBezTo>
                  <a:cubicBezTo>
                    <a:pt x="15" y="112"/>
                    <a:pt x="18" y="118"/>
                    <a:pt x="18" y="11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3">
              <a:extLst>
                <a:ext uri="{FF2B5EF4-FFF2-40B4-BE49-F238E27FC236}">
                  <a16:creationId xmlns:a16="http://schemas.microsoft.com/office/drawing/2014/main" id="{4C453585-7207-4E6B-A1AA-8FDDC104F9BD}"/>
                </a:ext>
              </a:extLst>
            </p:cNvPr>
            <p:cNvSpPr>
              <a:spLocks/>
            </p:cNvSpPr>
            <p:nvPr/>
          </p:nvSpPr>
          <p:spPr bwMode="auto">
            <a:xfrm>
              <a:off x="6375561" y="4955876"/>
              <a:ext cx="131365" cy="235159"/>
            </a:xfrm>
            <a:custGeom>
              <a:avLst/>
              <a:gdLst>
                <a:gd name="T0" fmla="*/ 3 w 162"/>
                <a:gd name="T1" fmla="*/ 290 h 290"/>
                <a:gd name="T2" fmla="*/ 0 w 162"/>
                <a:gd name="T3" fmla="*/ 0 h 290"/>
                <a:gd name="T4" fmla="*/ 157 w 162"/>
                <a:gd name="T5" fmla="*/ 0 h 290"/>
                <a:gd name="T6" fmla="*/ 162 w 162"/>
                <a:gd name="T7" fmla="*/ 290 h 290"/>
                <a:gd name="T8" fmla="*/ 3 w 162"/>
                <a:gd name="T9" fmla="*/ 290 h 290"/>
              </a:gdLst>
              <a:ahLst/>
              <a:cxnLst>
                <a:cxn ang="0">
                  <a:pos x="T0" y="T1"/>
                </a:cxn>
                <a:cxn ang="0">
                  <a:pos x="T2" y="T3"/>
                </a:cxn>
                <a:cxn ang="0">
                  <a:pos x="T4" y="T5"/>
                </a:cxn>
                <a:cxn ang="0">
                  <a:pos x="T6" y="T7"/>
                </a:cxn>
                <a:cxn ang="0">
                  <a:pos x="T8" y="T9"/>
                </a:cxn>
              </a:cxnLst>
              <a:rect l="0" t="0" r="r" b="b"/>
              <a:pathLst>
                <a:path w="162" h="290">
                  <a:moveTo>
                    <a:pt x="3" y="290"/>
                  </a:moveTo>
                  <a:lnTo>
                    <a:pt x="0" y="0"/>
                  </a:lnTo>
                  <a:lnTo>
                    <a:pt x="157" y="0"/>
                  </a:lnTo>
                  <a:lnTo>
                    <a:pt x="162" y="290"/>
                  </a:lnTo>
                  <a:lnTo>
                    <a:pt x="3" y="29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234">
              <a:extLst>
                <a:ext uri="{FF2B5EF4-FFF2-40B4-BE49-F238E27FC236}">
                  <a16:creationId xmlns:a16="http://schemas.microsoft.com/office/drawing/2014/main" id="{1E592D95-5D25-4604-81B2-3B3487915A0B}"/>
                </a:ext>
              </a:extLst>
            </p:cNvPr>
            <p:cNvSpPr>
              <a:spLocks noChangeArrowheads="1"/>
            </p:cNvSpPr>
            <p:nvPr/>
          </p:nvSpPr>
          <p:spPr bwMode="auto">
            <a:xfrm>
              <a:off x="6377994" y="4996421"/>
              <a:ext cx="117580"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235">
              <a:extLst>
                <a:ext uri="{FF2B5EF4-FFF2-40B4-BE49-F238E27FC236}">
                  <a16:creationId xmlns:a16="http://schemas.microsoft.com/office/drawing/2014/main" id="{4064996D-4D61-4FB8-A572-8DADDADD7AFB}"/>
                </a:ext>
              </a:extLst>
            </p:cNvPr>
            <p:cNvSpPr>
              <a:spLocks noChangeArrowheads="1"/>
            </p:cNvSpPr>
            <p:nvPr/>
          </p:nvSpPr>
          <p:spPr bwMode="auto">
            <a:xfrm>
              <a:off x="6377994" y="5032911"/>
              <a:ext cx="117580"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236">
              <a:extLst>
                <a:ext uri="{FF2B5EF4-FFF2-40B4-BE49-F238E27FC236}">
                  <a16:creationId xmlns:a16="http://schemas.microsoft.com/office/drawing/2014/main" id="{90F40873-6799-4AA2-A3CE-3225E1FA6E66}"/>
                </a:ext>
              </a:extLst>
            </p:cNvPr>
            <p:cNvSpPr>
              <a:spLocks noChangeArrowheads="1"/>
            </p:cNvSpPr>
            <p:nvPr/>
          </p:nvSpPr>
          <p:spPr bwMode="auto">
            <a:xfrm>
              <a:off x="6377994" y="5067779"/>
              <a:ext cx="117580" cy="567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237">
              <a:extLst>
                <a:ext uri="{FF2B5EF4-FFF2-40B4-BE49-F238E27FC236}">
                  <a16:creationId xmlns:a16="http://schemas.microsoft.com/office/drawing/2014/main" id="{48D8CD55-4A3A-4D7C-AA25-36B413238189}"/>
                </a:ext>
              </a:extLst>
            </p:cNvPr>
            <p:cNvSpPr>
              <a:spLocks noChangeArrowheads="1"/>
            </p:cNvSpPr>
            <p:nvPr/>
          </p:nvSpPr>
          <p:spPr bwMode="auto">
            <a:xfrm>
              <a:off x="6377994" y="5104270"/>
              <a:ext cx="117580"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238">
              <a:extLst>
                <a:ext uri="{FF2B5EF4-FFF2-40B4-BE49-F238E27FC236}">
                  <a16:creationId xmlns:a16="http://schemas.microsoft.com/office/drawing/2014/main" id="{D686C50A-EAC5-49A2-AC69-09DA51FEC60E}"/>
                </a:ext>
              </a:extLst>
            </p:cNvPr>
            <p:cNvSpPr>
              <a:spLocks noChangeArrowheads="1"/>
            </p:cNvSpPr>
            <p:nvPr/>
          </p:nvSpPr>
          <p:spPr bwMode="auto">
            <a:xfrm>
              <a:off x="6377994" y="5140760"/>
              <a:ext cx="117580"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39">
              <a:extLst>
                <a:ext uri="{FF2B5EF4-FFF2-40B4-BE49-F238E27FC236}">
                  <a16:creationId xmlns:a16="http://schemas.microsoft.com/office/drawing/2014/main" id="{DFD83B9C-C688-42B0-8C92-B9F500332346}"/>
                </a:ext>
              </a:extLst>
            </p:cNvPr>
            <p:cNvSpPr>
              <a:spLocks/>
            </p:cNvSpPr>
            <p:nvPr/>
          </p:nvSpPr>
          <p:spPr bwMode="auto">
            <a:xfrm>
              <a:off x="6364209" y="4948578"/>
              <a:ext cx="1430417" cy="253810"/>
            </a:xfrm>
            <a:custGeom>
              <a:avLst/>
              <a:gdLst>
                <a:gd name="T0" fmla="*/ 0 w 743"/>
                <a:gd name="T1" fmla="*/ 0 h 132"/>
                <a:gd name="T2" fmla="*/ 734 w 743"/>
                <a:gd name="T3" fmla="*/ 0 h 132"/>
                <a:gd name="T4" fmla="*/ 734 w 743"/>
                <a:gd name="T5" fmla="*/ 132 h 132"/>
                <a:gd name="T6" fmla="*/ 3 w 743"/>
                <a:gd name="T7" fmla="*/ 132 h 132"/>
                <a:gd name="T8" fmla="*/ 3 w 743"/>
                <a:gd name="T9" fmla="*/ 123 h 132"/>
                <a:gd name="T10" fmla="*/ 48 w 743"/>
                <a:gd name="T11" fmla="*/ 123 h 132"/>
                <a:gd name="T12" fmla="*/ 69 w 743"/>
                <a:gd name="T13" fmla="*/ 102 h 132"/>
                <a:gd name="T14" fmla="*/ 69 w 743"/>
                <a:gd name="T15" fmla="*/ 29 h 132"/>
                <a:gd name="T16" fmla="*/ 48 w 743"/>
                <a:gd name="T17" fmla="*/ 8 h 132"/>
                <a:gd name="T18" fmla="*/ 0 w 743"/>
                <a:gd name="T19" fmla="*/ 8 h 132"/>
                <a:gd name="T20" fmla="*/ 0 w 743"/>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132">
                  <a:moveTo>
                    <a:pt x="0" y="0"/>
                  </a:moveTo>
                  <a:cubicBezTo>
                    <a:pt x="734" y="0"/>
                    <a:pt x="734" y="0"/>
                    <a:pt x="734" y="0"/>
                  </a:cubicBezTo>
                  <a:cubicBezTo>
                    <a:pt x="743" y="41"/>
                    <a:pt x="742" y="85"/>
                    <a:pt x="734" y="132"/>
                  </a:cubicBezTo>
                  <a:cubicBezTo>
                    <a:pt x="3" y="132"/>
                    <a:pt x="3" y="132"/>
                    <a:pt x="3" y="132"/>
                  </a:cubicBezTo>
                  <a:cubicBezTo>
                    <a:pt x="3" y="123"/>
                    <a:pt x="3" y="123"/>
                    <a:pt x="3" y="123"/>
                  </a:cubicBezTo>
                  <a:cubicBezTo>
                    <a:pt x="48" y="123"/>
                    <a:pt x="48" y="123"/>
                    <a:pt x="48" y="123"/>
                  </a:cubicBezTo>
                  <a:cubicBezTo>
                    <a:pt x="60" y="123"/>
                    <a:pt x="69" y="113"/>
                    <a:pt x="69" y="102"/>
                  </a:cubicBezTo>
                  <a:cubicBezTo>
                    <a:pt x="69" y="29"/>
                    <a:pt x="69" y="29"/>
                    <a:pt x="69" y="29"/>
                  </a:cubicBezTo>
                  <a:cubicBezTo>
                    <a:pt x="69" y="17"/>
                    <a:pt x="60" y="8"/>
                    <a:pt x="48" y="8"/>
                  </a:cubicBezTo>
                  <a:cubicBezTo>
                    <a:pt x="0" y="8"/>
                    <a:pt x="0" y="8"/>
                    <a:pt x="0" y="8"/>
                  </a:cubicBezTo>
                  <a:cubicBezTo>
                    <a:pt x="0" y="0"/>
                    <a:pt x="0" y="0"/>
                    <a:pt x="0" y="0"/>
                  </a:cubicBezTo>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0">
              <a:extLst>
                <a:ext uri="{FF2B5EF4-FFF2-40B4-BE49-F238E27FC236}">
                  <a16:creationId xmlns:a16="http://schemas.microsoft.com/office/drawing/2014/main" id="{87D28117-7A36-4388-AAF5-A593F21D2651}"/>
                </a:ext>
              </a:extLst>
            </p:cNvPr>
            <p:cNvSpPr>
              <a:spLocks noEditPoints="1"/>
            </p:cNvSpPr>
            <p:nvPr/>
          </p:nvSpPr>
          <p:spPr bwMode="auto">
            <a:xfrm>
              <a:off x="6658563" y="5028857"/>
              <a:ext cx="69737" cy="98929"/>
            </a:xfrm>
            <a:custGeom>
              <a:avLst/>
              <a:gdLst>
                <a:gd name="T0" fmla="*/ 26 w 36"/>
                <a:gd name="T1" fmla="*/ 1 h 51"/>
                <a:gd name="T2" fmla="*/ 27 w 36"/>
                <a:gd name="T3" fmla="*/ 2 h 51"/>
                <a:gd name="T4" fmla="*/ 35 w 36"/>
                <a:gd name="T5" fmla="*/ 47 h 51"/>
                <a:gd name="T6" fmla="*/ 36 w 36"/>
                <a:gd name="T7" fmla="*/ 48 h 51"/>
                <a:gd name="T8" fmla="*/ 35 w 36"/>
                <a:gd name="T9" fmla="*/ 49 h 51"/>
                <a:gd name="T10" fmla="*/ 33 w 36"/>
                <a:gd name="T11" fmla="*/ 51 h 51"/>
                <a:gd name="T12" fmla="*/ 33 w 36"/>
                <a:gd name="T13" fmla="*/ 51 h 51"/>
                <a:gd name="T14" fmla="*/ 31 w 36"/>
                <a:gd name="T15" fmla="*/ 49 h 51"/>
                <a:gd name="T16" fmla="*/ 28 w 36"/>
                <a:gd name="T17" fmla="*/ 34 h 51"/>
                <a:gd name="T18" fmla="*/ 13 w 36"/>
                <a:gd name="T19" fmla="*/ 34 h 51"/>
                <a:gd name="T20" fmla="*/ 5 w 36"/>
                <a:gd name="T21" fmla="*/ 49 h 51"/>
                <a:gd name="T22" fmla="*/ 5 w 36"/>
                <a:gd name="T23" fmla="*/ 49 h 51"/>
                <a:gd name="T24" fmla="*/ 3 w 36"/>
                <a:gd name="T25" fmla="*/ 51 h 51"/>
                <a:gd name="T26" fmla="*/ 1 w 36"/>
                <a:gd name="T27" fmla="*/ 50 h 51"/>
                <a:gd name="T28" fmla="*/ 0 w 36"/>
                <a:gd name="T29" fmla="*/ 48 h 51"/>
                <a:gd name="T30" fmla="*/ 0 w 36"/>
                <a:gd name="T31" fmla="*/ 47 h 51"/>
                <a:gd name="T32" fmla="*/ 3 w 36"/>
                <a:gd name="T33" fmla="*/ 42 h 51"/>
                <a:gd name="T34" fmla="*/ 22 w 36"/>
                <a:gd name="T35" fmla="*/ 2 h 51"/>
                <a:gd name="T36" fmla="*/ 24 w 36"/>
                <a:gd name="T37" fmla="*/ 0 h 51"/>
                <a:gd name="T38" fmla="*/ 26 w 36"/>
                <a:gd name="T39" fmla="*/ 1 h 51"/>
                <a:gd name="T40" fmla="*/ 23 w 36"/>
                <a:gd name="T41" fmla="*/ 11 h 51"/>
                <a:gd name="T42" fmla="*/ 15 w 36"/>
                <a:gd name="T43" fmla="*/ 28 h 51"/>
                <a:gd name="T44" fmla="*/ 27 w 36"/>
                <a:gd name="T45" fmla="*/ 28 h 51"/>
                <a:gd name="T46" fmla="*/ 23 w 36"/>
                <a:gd name="T4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51">
                  <a:moveTo>
                    <a:pt x="26" y="1"/>
                  </a:moveTo>
                  <a:cubicBezTo>
                    <a:pt x="27" y="2"/>
                    <a:pt x="27" y="2"/>
                    <a:pt x="27" y="2"/>
                  </a:cubicBezTo>
                  <a:cubicBezTo>
                    <a:pt x="27" y="4"/>
                    <a:pt x="30" y="19"/>
                    <a:pt x="35" y="47"/>
                  </a:cubicBezTo>
                  <a:cubicBezTo>
                    <a:pt x="36" y="48"/>
                    <a:pt x="36" y="48"/>
                    <a:pt x="36" y="48"/>
                  </a:cubicBezTo>
                  <a:cubicBezTo>
                    <a:pt x="36" y="48"/>
                    <a:pt x="35" y="49"/>
                    <a:pt x="35" y="49"/>
                  </a:cubicBezTo>
                  <a:cubicBezTo>
                    <a:pt x="35" y="50"/>
                    <a:pt x="34" y="51"/>
                    <a:pt x="33" y="51"/>
                  </a:cubicBezTo>
                  <a:cubicBezTo>
                    <a:pt x="33" y="51"/>
                    <a:pt x="33" y="51"/>
                    <a:pt x="33" y="51"/>
                  </a:cubicBezTo>
                  <a:cubicBezTo>
                    <a:pt x="32" y="51"/>
                    <a:pt x="31" y="50"/>
                    <a:pt x="31" y="49"/>
                  </a:cubicBezTo>
                  <a:cubicBezTo>
                    <a:pt x="28" y="34"/>
                    <a:pt x="28" y="34"/>
                    <a:pt x="28" y="34"/>
                  </a:cubicBezTo>
                  <a:cubicBezTo>
                    <a:pt x="13" y="34"/>
                    <a:pt x="13" y="34"/>
                    <a:pt x="13" y="34"/>
                  </a:cubicBezTo>
                  <a:cubicBezTo>
                    <a:pt x="5" y="49"/>
                    <a:pt x="5" y="49"/>
                    <a:pt x="5" y="49"/>
                  </a:cubicBezTo>
                  <a:cubicBezTo>
                    <a:pt x="5" y="49"/>
                    <a:pt x="5" y="49"/>
                    <a:pt x="5" y="49"/>
                  </a:cubicBezTo>
                  <a:cubicBezTo>
                    <a:pt x="4" y="50"/>
                    <a:pt x="4" y="51"/>
                    <a:pt x="3" y="51"/>
                  </a:cubicBezTo>
                  <a:cubicBezTo>
                    <a:pt x="2" y="51"/>
                    <a:pt x="2" y="51"/>
                    <a:pt x="1" y="50"/>
                  </a:cubicBezTo>
                  <a:cubicBezTo>
                    <a:pt x="1" y="50"/>
                    <a:pt x="0" y="49"/>
                    <a:pt x="0" y="48"/>
                  </a:cubicBezTo>
                  <a:cubicBezTo>
                    <a:pt x="0" y="47"/>
                    <a:pt x="0" y="47"/>
                    <a:pt x="0" y="47"/>
                  </a:cubicBezTo>
                  <a:cubicBezTo>
                    <a:pt x="1" y="46"/>
                    <a:pt x="2" y="45"/>
                    <a:pt x="3" y="42"/>
                  </a:cubicBezTo>
                  <a:cubicBezTo>
                    <a:pt x="13" y="19"/>
                    <a:pt x="19" y="6"/>
                    <a:pt x="22" y="2"/>
                  </a:cubicBezTo>
                  <a:cubicBezTo>
                    <a:pt x="22" y="0"/>
                    <a:pt x="23" y="0"/>
                    <a:pt x="24" y="0"/>
                  </a:cubicBezTo>
                  <a:cubicBezTo>
                    <a:pt x="25" y="0"/>
                    <a:pt x="26" y="0"/>
                    <a:pt x="26" y="1"/>
                  </a:cubicBezTo>
                  <a:close/>
                  <a:moveTo>
                    <a:pt x="23" y="11"/>
                  </a:moveTo>
                  <a:cubicBezTo>
                    <a:pt x="15" y="28"/>
                    <a:pt x="15" y="28"/>
                    <a:pt x="15" y="28"/>
                  </a:cubicBezTo>
                  <a:cubicBezTo>
                    <a:pt x="27" y="28"/>
                    <a:pt x="27" y="28"/>
                    <a:pt x="27" y="28"/>
                  </a:cubicBezTo>
                  <a:lnTo>
                    <a:pt x="23" y="11"/>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1">
              <a:extLst>
                <a:ext uri="{FF2B5EF4-FFF2-40B4-BE49-F238E27FC236}">
                  <a16:creationId xmlns:a16="http://schemas.microsoft.com/office/drawing/2014/main" id="{A106E12E-99E9-4DEB-9258-41D95B60777D}"/>
                </a:ext>
              </a:extLst>
            </p:cNvPr>
            <p:cNvSpPr>
              <a:spLocks/>
            </p:cNvSpPr>
            <p:nvPr/>
          </p:nvSpPr>
          <p:spPr bwMode="auto">
            <a:xfrm>
              <a:off x="6735598" y="5028857"/>
              <a:ext cx="60006" cy="98929"/>
            </a:xfrm>
            <a:custGeom>
              <a:avLst/>
              <a:gdLst>
                <a:gd name="T0" fmla="*/ 0 w 31"/>
                <a:gd name="T1" fmla="*/ 42 h 51"/>
                <a:gd name="T2" fmla="*/ 0 w 31"/>
                <a:gd name="T3" fmla="*/ 40 h 51"/>
                <a:gd name="T4" fmla="*/ 0 w 31"/>
                <a:gd name="T5" fmla="*/ 39 h 51"/>
                <a:gd name="T6" fmla="*/ 2 w 31"/>
                <a:gd name="T7" fmla="*/ 38 h 51"/>
                <a:gd name="T8" fmla="*/ 5 w 31"/>
                <a:gd name="T9" fmla="*/ 39 h 51"/>
                <a:gd name="T10" fmla="*/ 5 w 31"/>
                <a:gd name="T11" fmla="*/ 40 h 51"/>
                <a:gd name="T12" fmla="*/ 14 w 31"/>
                <a:gd name="T13" fmla="*/ 46 h 51"/>
                <a:gd name="T14" fmla="*/ 21 w 31"/>
                <a:gd name="T15" fmla="*/ 43 h 51"/>
                <a:gd name="T16" fmla="*/ 24 w 31"/>
                <a:gd name="T17" fmla="*/ 36 h 51"/>
                <a:gd name="T18" fmla="*/ 22 w 31"/>
                <a:gd name="T19" fmla="*/ 30 h 51"/>
                <a:gd name="T20" fmla="*/ 17 w 31"/>
                <a:gd name="T21" fmla="*/ 26 h 51"/>
                <a:gd name="T22" fmla="*/ 13 w 31"/>
                <a:gd name="T23" fmla="*/ 23 h 51"/>
                <a:gd name="T24" fmla="*/ 10 w 31"/>
                <a:gd name="T25" fmla="*/ 21 h 51"/>
                <a:gd name="T26" fmla="*/ 7 w 31"/>
                <a:gd name="T27" fmla="*/ 13 h 51"/>
                <a:gd name="T28" fmla="*/ 7 w 31"/>
                <a:gd name="T29" fmla="*/ 12 h 51"/>
                <a:gd name="T30" fmla="*/ 11 w 31"/>
                <a:gd name="T31" fmla="*/ 3 h 51"/>
                <a:gd name="T32" fmla="*/ 20 w 31"/>
                <a:gd name="T33" fmla="*/ 0 h 51"/>
                <a:gd name="T34" fmla="*/ 24 w 31"/>
                <a:gd name="T35" fmla="*/ 0 h 51"/>
                <a:gd name="T36" fmla="*/ 31 w 31"/>
                <a:gd name="T37" fmla="*/ 5 h 51"/>
                <a:gd name="T38" fmla="*/ 31 w 31"/>
                <a:gd name="T39" fmla="*/ 7 h 51"/>
                <a:gd name="T40" fmla="*/ 31 w 31"/>
                <a:gd name="T41" fmla="*/ 8 h 51"/>
                <a:gd name="T42" fmla="*/ 29 w 31"/>
                <a:gd name="T43" fmla="*/ 9 h 51"/>
                <a:gd name="T44" fmla="*/ 27 w 31"/>
                <a:gd name="T45" fmla="*/ 9 h 51"/>
                <a:gd name="T46" fmla="*/ 20 w 31"/>
                <a:gd name="T47" fmla="*/ 5 h 51"/>
                <a:gd name="T48" fmla="*/ 14 w 31"/>
                <a:gd name="T49" fmla="*/ 7 h 51"/>
                <a:gd name="T50" fmla="*/ 12 w 31"/>
                <a:gd name="T51" fmla="*/ 13 h 51"/>
                <a:gd name="T52" fmla="*/ 13 w 31"/>
                <a:gd name="T53" fmla="*/ 17 h 51"/>
                <a:gd name="T54" fmla="*/ 18 w 31"/>
                <a:gd name="T55" fmla="*/ 20 h 51"/>
                <a:gd name="T56" fmla="*/ 24 w 31"/>
                <a:gd name="T57" fmla="*/ 24 h 51"/>
                <a:gd name="T58" fmla="*/ 30 w 31"/>
                <a:gd name="T59" fmla="*/ 36 h 51"/>
                <a:gd name="T60" fmla="*/ 30 w 31"/>
                <a:gd name="T61" fmla="*/ 39 h 51"/>
                <a:gd name="T62" fmla="*/ 24 w 31"/>
                <a:gd name="T63" fmla="*/ 48 h 51"/>
                <a:gd name="T64" fmla="*/ 14 w 31"/>
                <a:gd name="T65" fmla="*/ 51 h 51"/>
                <a:gd name="T66" fmla="*/ 7 w 31"/>
                <a:gd name="T67" fmla="*/ 49 h 51"/>
                <a:gd name="T68" fmla="*/ 0 w 31"/>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51">
                  <a:moveTo>
                    <a:pt x="0" y="42"/>
                  </a:moveTo>
                  <a:cubicBezTo>
                    <a:pt x="0" y="41"/>
                    <a:pt x="0" y="41"/>
                    <a:pt x="0" y="40"/>
                  </a:cubicBezTo>
                  <a:cubicBezTo>
                    <a:pt x="0" y="40"/>
                    <a:pt x="0" y="40"/>
                    <a:pt x="0" y="39"/>
                  </a:cubicBezTo>
                  <a:cubicBezTo>
                    <a:pt x="1" y="38"/>
                    <a:pt x="1" y="38"/>
                    <a:pt x="2" y="38"/>
                  </a:cubicBezTo>
                  <a:cubicBezTo>
                    <a:pt x="3" y="38"/>
                    <a:pt x="4" y="39"/>
                    <a:pt x="5" y="39"/>
                  </a:cubicBezTo>
                  <a:cubicBezTo>
                    <a:pt x="5" y="40"/>
                    <a:pt x="5" y="40"/>
                    <a:pt x="5" y="40"/>
                  </a:cubicBezTo>
                  <a:cubicBezTo>
                    <a:pt x="9" y="44"/>
                    <a:pt x="11" y="46"/>
                    <a:pt x="14" y="46"/>
                  </a:cubicBezTo>
                  <a:cubicBezTo>
                    <a:pt x="17" y="46"/>
                    <a:pt x="19" y="45"/>
                    <a:pt x="21" y="43"/>
                  </a:cubicBezTo>
                  <a:cubicBezTo>
                    <a:pt x="23" y="41"/>
                    <a:pt x="24" y="39"/>
                    <a:pt x="24" y="36"/>
                  </a:cubicBezTo>
                  <a:cubicBezTo>
                    <a:pt x="24" y="34"/>
                    <a:pt x="24" y="32"/>
                    <a:pt x="22" y="30"/>
                  </a:cubicBezTo>
                  <a:cubicBezTo>
                    <a:pt x="21" y="29"/>
                    <a:pt x="20" y="27"/>
                    <a:pt x="17" y="26"/>
                  </a:cubicBezTo>
                  <a:cubicBezTo>
                    <a:pt x="15" y="24"/>
                    <a:pt x="13" y="23"/>
                    <a:pt x="13" y="23"/>
                  </a:cubicBezTo>
                  <a:cubicBezTo>
                    <a:pt x="12" y="22"/>
                    <a:pt x="11" y="21"/>
                    <a:pt x="10" y="21"/>
                  </a:cubicBezTo>
                  <a:cubicBezTo>
                    <a:pt x="8" y="18"/>
                    <a:pt x="7" y="16"/>
                    <a:pt x="7" y="13"/>
                  </a:cubicBezTo>
                  <a:cubicBezTo>
                    <a:pt x="7" y="12"/>
                    <a:pt x="7" y="12"/>
                    <a:pt x="7" y="12"/>
                  </a:cubicBezTo>
                  <a:cubicBezTo>
                    <a:pt x="7" y="8"/>
                    <a:pt x="9" y="5"/>
                    <a:pt x="11" y="3"/>
                  </a:cubicBezTo>
                  <a:cubicBezTo>
                    <a:pt x="14" y="1"/>
                    <a:pt x="16" y="0"/>
                    <a:pt x="20" y="0"/>
                  </a:cubicBezTo>
                  <a:cubicBezTo>
                    <a:pt x="21" y="0"/>
                    <a:pt x="23" y="0"/>
                    <a:pt x="24" y="0"/>
                  </a:cubicBezTo>
                  <a:cubicBezTo>
                    <a:pt x="27" y="1"/>
                    <a:pt x="29" y="3"/>
                    <a:pt x="31" y="5"/>
                  </a:cubicBezTo>
                  <a:cubicBezTo>
                    <a:pt x="31" y="6"/>
                    <a:pt x="31" y="7"/>
                    <a:pt x="31" y="7"/>
                  </a:cubicBezTo>
                  <a:cubicBezTo>
                    <a:pt x="31" y="7"/>
                    <a:pt x="31" y="8"/>
                    <a:pt x="31" y="8"/>
                  </a:cubicBezTo>
                  <a:cubicBezTo>
                    <a:pt x="30" y="9"/>
                    <a:pt x="30" y="9"/>
                    <a:pt x="29" y="9"/>
                  </a:cubicBezTo>
                  <a:cubicBezTo>
                    <a:pt x="28" y="9"/>
                    <a:pt x="27" y="9"/>
                    <a:pt x="27" y="9"/>
                  </a:cubicBezTo>
                  <a:cubicBezTo>
                    <a:pt x="25" y="6"/>
                    <a:pt x="22" y="5"/>
                    <a:pt x="20" y="5"/>
                  </a:cubicBezTo>
                  <a:cubicBezTo>
                    <a:pt x="18" y="5"/>
                    <a:pt x="16" y="5"/>
                    <a:pt x="14" y="7"/>
                  </a:cubicBezTo>
                  <a:cubicBezTo>
                    <a:pt x="13" y="8"/>
                    <a:pt x="12" y="10"/>
                    <a:pt x="12" y="13"/>
                  </a:cubicBezTo>
                  <a:cubicBezTo>
                    <a:pt x="12" y="14"/>
                    <a:pt x="12" y="16"/>
                    <a:pt x="13" y="17"/>
                  </a:cubicBezTo>
                  <a:cubicBezTo>
                    <a:pt x="14" y="18"/>
                    <a:pt x="16" y="19"/>
                    <a:pt x="18" y="20"/>
                  </a:cubicBezTo>
                  <a:cubicBezTo>
                    <a:pt x="21" y="22"/>
                    <a:pt x="22" y="23"/>
                    <a:pt x="24" y="24"/>
                  </a:cubicBezTo>
                  <a:cubicBezTo>
                    <a:pt x="28" y="28"/>
                    <a:pt x="30" y="31"/>
                    <a:pt x="30" y="36"/>
                  </a:cubicBezTo>
                  <a:cubicBezTo>
                    <a:pt x="30" y="37"/>
                    <a:pt x="30" y="38"/>
                    <a:pt x="30" y="39"/>
                  </a:cubicBezTo>
                  <a:cubicBezTo>
                    <a:pt x="29" y="42"/>
                    <a:pt x="27" y="45"/>
                    <a:pt x="24" y="48"/>
                  </a:cubicBezTo>
                  <a:cubicBezTo>
                    <a:pt x="21" y="50"/>
                    <a:pt x="18" y="51"/>
                    <a:pt x="14" y="51"/>
                  </a:cubicBezTo>
                  <a:cubicBezTo>
                    <a:pt x="12" y="51"/>
                    <a:pt x="10" y="50"/>
                    <a:pt x="7" y="49"/>
                  </a:cubicBezTo>
                  <a:cubicBezTo>
                    <a:pt x="4" y="48"/>
                    <a:pt x="2" y="45"/>
                    <a:pt x="0" y="42"/>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42">
              <a:extLst>
                <a:ext uri="{FF2B5EF4-FFF2-40B4-BE49-F238E27FC236}">
                  <a16:creationId xmlns:a16="http://schemas.microsoft.com/office/drawing/2014/main" id="{2B8A4835-E31F-4B8E-83E9-2540915C5CEB}"/>
                </a:ext>
              </a:extLst>
            </p:cNvPr>
            <p:cNvSpPr>
              <a:spLocks/>
            </p:cNvSpPr>
            <p:nvPr/>
          </p:nvSpPr>
          <p:spPr bwMode="auto">
            <a:xfrm>
              <a:off x="6805335" y="5028857"/>
              <a:ext cx="77035" cy="98929"/>
            </a:xfrm>
            <a:custGeom>
              <a:avLst/>
              <a:gdLst>
                <a:gd name="T0" fmla="*/ 40 w 40"/>
                <a:gd name="T1" fmla="*/ 2 h 51"/>
                <a:gd name="T2" fmla="*/ 40 w 40"/>
                <a:gd name="T3" fmla="*/ 4 h 51"/>
                <a:gd name="T4" fmla="*/ 37 w 40"/>
                <a:gd name="T5" fmla="*/ 5 h 51"/>
                <a:gd name="T6" fmla="*/ 22 w 40"/>
                <a:gd name="T7" fmla="*/ 5 h 51"/>
                <a:gd name="T8" fmla="*/ 17 w 40"/>
                <a:gd name="T9" fmla="*/ 48 h 51"/>
                <a:gd name="T10" fmla="*/ 17 w 40"/>
                <a:gd name="T11" fmla="*/ 48 h 51"/>
                <a:gd name="T12" fmla="*/ 14 w 40"/>
                <a:gd name="T13" fmla="*/ 51 h 51"/>
                <a:gd name="T14" fmla="*/ 13 w 40"/>
                <a:gd name="T15" fmla="*/ 50 h 51"/>
                <a:gd name="T16" fmla="*/ 11 w 40"/>
                <a:gd name="T17" fmla="*/ 48 h 51"/>
                <a:gd name="T18" fmla="*/ 15 w 40"/>
                <a:gd name="T19" fmla="*/ 18 h 51"/>
                <a:gd name="T20" fmla="*/ 17 w 40"/>
                <a:gd name="T21" fmla="*/ 5 h 51"/>
                <a:gd name="T22" fmla="*/ 3 w 40"/>
                <a:gd name="T23" fmla="*/ 5 h 51"/>
                <a:gd name="T24" fmla="*/ 2 w 40"/>
                <a:gd name="T25" fmla="*/ 5 h 51"/>
                <a:gd name="T26" fmla="*/ 0 w 40"/>
                <a:gd name="T27" fmla="*/ 2 h 51"/>
                <a:gd name="T28" fmla="*/ 0 w 40"/>
                <a:gd name="T29" fmla="*/ 1 h 51"/>
                <a:gd name="T30" fmla="*/ 3 w 40"/>
                <a:gd name="T31" fmla="*/ 0 h 51"/>
                <a:gd name="T32" fmla="*/ 37 w 40"/>
                <a:gd name="T33" fmla="*/ 0 h 51"/>
                <a:gd name="T34" fmla="*/ 38 w 40"/>
                <a:gd name="T35" fmla="*/ 0 h 51"/>
                <a:gd name="T36" fmla="*/ 40 w 40"/>
                <a:gd name="T3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1">
                  <a:moveTo>
                    <a:pt x="40" y="2"/>
                  </a:moveTo>
                  <a:cubicBezTo>
                    <a:pt x="40" y="3"/>
                    <a:pt x="40" y="3"/>
                    <a:pt x="40" y="4"/>
                  </a:cubicBezTo>
                  <a:cubicBezTo>
                    <a:pt x="39" y="4"/>
                    <a:pt x="39" y="5"/>
                    <a:pt x="37" y="5"/>
                  </a:cubicBezTo>
                  <a:cubicBezTo>
                    <a:pt x="22" y="5"/>
                    <a:pt x="22" y="5"/>
                    <a:pt x="22" y="5"/>
                  </a:cubicBezTo>
                  <a:cubicBezTo>
                    <a:pt x="19" y="33"/>
                    <a:pt x="17" y="47"/>
                    <a:pt x="17" y="48"/>
                  </a:cubicBezTo>
                  <a:cubicBezTo>
                    <a:pt x="17" y="48"/>
                    <a:pt x="17" y="48"/>
                    <a:pt x="17" y="48"/>
                  </a:cubicBezTo>
                  <a:cubicBezTo>
                    <a:pt x="16" y="50"/>
                    <a:pt x="15" y="51"/>
                    <a:pt x="14" y="51"/>
                  </a:cubicBezTo>
                  <a:cubicBezTo>
                    <a:pt x="14" y="51"/>
                    <a:pt x="13" y="51"/>
                    <a:pt x="13" y="50"/>
                  </a:cubicBezTo>
                  <a:cubicBezTo>
                    <a:pt x="12" y="50"/>
                    <a:pt x="11" y="49"/>
                    <a:pt x="11" y="48"/>
                  </a:cubicBezTo>
                  <a:cubicBezTo>
                    <a:pt x="11" y="47"/>
                    <a:pt x="13" y="37"/>
                    <a:pt x="15" y="18"/>
                  </a:cubicBezTo>
                  <a:cubicBezTo>
                    <a:pt x="16" y="11"/>
                    <a:pt x="17" y="7"/>
                    <a:pt x="17" y="5"/>
                  </a:cubicBezTo>
                  <a:cubicBezTo>
                    <a:pt x="3" y="5"/>
                    <a:pt x="3" y="5"/>
                    <a:pt x="3" y="5"/>
                  </a:cubicBezTo>
                  <a:cubicBezTo>
                    <a:pt x="2" y="5"/>
                    <a:pt x="2" y="5"/>
                    <a:pt x="2" y="5"/>
                  </a:cubicBezTo>
                  <a:cubicBezTo>
                    <a:pt x="0" y="4"/>
                    <a:pt x="0" y="4"/>
                    <a:pt x="0" y="2"/>
                  </a:cubicBezTo>
                  <a:cubicBezTo>
                    <a:pt x="0" y="2"/>
                    <a:pt x="0" y="1"/>
                    <a:pt x="0" y="1"/>
                  </a:cubicBezTo>
                  <a:cubicBezTo>
                    <a:pt x="1" y="0"/>
                    <a:pt x="2" y="0"/>
                    <a:pt x="3" y="0"/>
                  </a:cubicBezTo>
                  <a:cubicBezTo>
                    <a:pt x="37" y="0"/>
                    <a:pt x="37" y="0"/>
                    <a:pt x="37" y="0"/>
                  </a:cubicBezTo>
                  <a:cubicBezTo>
                    <a:pt x="38" y="0"/>
                    <a:pt x="38" y="0"/>
                    <a:pt x="38" y="0"/>
                  </a:cubicBezTo>
                  <a:cubicBezTo>
                    <a:pt x="40" y="0"/>
                    <a:pt x="40" y="1"/>
                    <a:pt x="40" y="2"/>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3">
              <a:extLst>
                <a:ext uri="{FF2B5EF4-FFF2-40B4-BE49-F238E27FC236}">
                  <a16:creationId xmlns:a16="http://schemas.microsoft.com/office/drawing/2014/main" id="{4CE5317D-90D9-477A-B921-DE8862E0427C}"/>
                </a:ext>
              </a:extLst>
            </p:cNvPr>
            <p:cNvSpPr>
              <a:spLocks noEditPoints="1"/>
            </p:cNvSpPr>
            <p:nvPr/>
          </p:nvSpPr>
          <p:spPr bwMode="auto">
            <a:xfrm>
              <a:off x="6882370" y="5027235"/>
              <a:ext cx="59195" cy="100551"/>
            </a:xfrm>
            <a:custGeom>
              <a:avLst/>
              <a:gdLst>
                <a:gd name="T0" fmla="*/ 5 w 31"/>
                <a:gd name="T1" fmla="*/ 49 h 52"/>
                <a:gd name="T2" fmla="*/ 3 w 31"/>
                <a:gd name="T3" fmla="*/ 52 h 52"/>
                <a:gd name="T4" fmla="*/ 1 w 31"/>
                <a:gd name="T5" fmla="*/ 51 h 52"/>
                <a:gd name="T6" fmla="*/ 0 w 31"/>
                <a:gd name="T7" fmla="*/ 49 h 52"/>
                <a:gd name="T8" fmla="*/ 6 w 31"/>
                <a:gd name="T9" fmla="*/ 3 h 52"/>
                <a:gd name="T10" fmla="*/ 7 w 31"/>
                <a:gd name="T11" fmla="*/ 2 h 52"/>
                <a:gd name="T12" fmla="*/ 9 w 31"/>
                <a:gd name="T13" fmla="*/ 1 h 52"/>
                <a:gd name="T14" fmla="*/ 16 w 31"/>
                <a:gd name="T15" fmla="*/ 0 h 52"/>
                <a:gd name="T16" fmla="*/ 20 w 31"/>
                <a:gd name="T17" fmla="*/ 1 h 52"/>
                <a:gd name="T18" fmla="*/ 30 w 31"/>
                <a:gd name="T19" fmla="*/ 11 h 52"/>
                <a:gd name="T20" fmla="*/ 28 w 31"/>
                <a:gd name="T21" fmla="*/ 17 h 52"/>
                <a:gd name="T22" fmla="*/ 12 w 31"/>
                <a:gd name="T23" fmla="*/ 30 h 52"/>
                <a:gd name="T24" fmla="*/ 30 w 31"/>
                <a:gd name="T25" fmla="*/ 47 h 52"/>
                <a:gd name="T26" fmla="*/ 31 w 31"/>
                <a:gd name="T27" fmla="*/ 49 h 52"/>
                <a:gd name="T28" fmla="*/ 31 w 31"/>
                <a:gd name="T29" fmla="*/ 50 h 52"/>
                <a:gd name="T30" fmla="*/ 29 w 31"/>
                <a:gd name="T31" fmla="*/ 52 h 52"/>
                <a:gd name="T32" fmla="*/ 27 w 31"/>
                <a:gd name="T33" fmla="*/ 51 h 52"/>
                <a:gd name="T34" fmla="*/ 7 w 31"/>
                <a:gd name="T35" fmla="*/ 33 h 52"/>
                <a:gd name="T36" fmla="*/ 5 w 31"/>
                <a:gd name="T37" fmla="*/ 49 h 52"/>
                <a:gd name="T38" fmla="*/ 11 w 31"/>
                <a:gd name="T39" fmla="*/ 6 h 52"/>
                <a:gd name="T40" fmla="*/ 8 w 31"/>
                <a:gd name="T41" fmla="*/ 25 h 52"/>
                <a:gd name="T42" fmla="*/ 17 w 31"/>
                <a:gd name="T43" fmla="*/ 22 h 52"/>
                <a:gd name="T44" fmla="*/ 24 w 31"/>
                <a:gd name="T45" fmla="*/ 11 h 52"/>
                <a:gd name="T46" fmla="*/ 16 w 31"/>
                <a:gd name="T47" fmla="*/ 5 h 52"/>
                <a:gd name="T48" fmla="*/ 11 w 31"/>
                <a:gd name="T49"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52">
                  <a:moveTo>
                    <a:pt x="5" y="49"/>
                  </a:moveTo>
                  <a:cubicBezTo>
                    <a:pt x="5" y="51"/>
                    <a:pt x="4" y="52"/>
                    <a:pt x="3" y="52"/>
                  </a:cubicBezTo>
                  <a:cubicBezTo>
                    <a:pt x="2" y="52"/>
                    <a:pt x="2" y="52"/>
                    <a:pt x="1" y="51"/>
                  </a:cubicBezTo>
                  <a:cubicBezTo>
                    <a:pt x="0" y="51"/>
                    <a:pt x="0" y="50"/>
                    <a:pt x="0" y="49"/>
                  </a:cubicBezTo>
                  <a:cubicBezTo>
                    <a:pt x="1" y="40"/>
                    <a:pt x="3" y="25"/>
                    <a:pt x="6" y="3"/>
                  </a:cubicBezTo>
                  <a:cubicBezTo>
                    <a:pt x="6" y="3"/>
                    <a:pt x="6" y="2"/>
                    <a:pt x="7" y="2"/>
                  </a:cubicBezTo>
                  <a:cubicBezTo>
                    <a:pt x="7" y="1"/>
                    <a:pt x="8" y="1"/>
                    <a:pt x="9" y="1"/>
                  </a:cubicBezTo>
                  <a:cubicBezTo>
                    <a:pt x="11" y="1"/>
                    <a:pt x="13" y="0"/>
                    <a:pt x="16" y="0"/>
                  </a:cubicBezTo>
                  <a:cubicBezTo>
                    <a:pt x="17" y="0"/>
                    <a:pt x="19" y="1"/>
                    <a:pt x="20" y="1"/>
                  </a:cubicBezTo>
                  <a:cubicBezTo>
                    <a:pt x="26" y="2"/>
                    <a:pt x="30" y="5"/>
                    <a:pt x="30" y="11"/>
                  </a:cubicBezTo>
                  <a:cubicBezTo>
                    <a:pt x="30" y="13"/>
                    <a:pt x="29" y="15"/>
                    <a:pt x="28" y="17"/>
                  </a:cubicBezTo>
                  <a:cubicBezTo>
                    <a:pt x="26" y="23"/>
                    <a:pt x="21" y="27"/>
                    <a:pt x="12" y="30"/>
                  </a:cubicBezTo>
                  <a:cubicBezTo>
                    <a:pt x="30" y="47"/>
                    <a:pt x="30" y="47"/>
                    <a:pt x="30" y="47"/>
                  </a:cubicBezTo>
                  <a:cubicBezTo>
                    <a:pt x="31" y="48"/>
                    <a:pt x="31" y="48"/>
                    <a:pt x="31" y="49"/>
                  </a:cubicBezTo>
                  <a:cubicBezTo>
                    <a:pt x="31" y="50"/>
                    <a:pt x="31" y="50"/>
                    <a:pt x="31" y="50"/>
                  </a:cubicBezTo>
                  <a:cubicBezTo>
                    <a:pt x="31" y="51"/>
                    <a:pt x="30" y="52"/>
                    <a:pt x="29" y="52"/>
                  </a:cubicBezTo>
                  <a:cubicBezTo>
                    <a:pt x="28" y="52"/>
                    <a:pt x="28" y="51"/>
                    <a:pt x="27" y="51"/>
                  </a:cubicBezTo>
                  <a:cubicBezTo>
                    <a:pt x="26" y="51"/>
                    <a:pt x="20" y="45"/>
                    <a:pt x="7" y="33"/>
                  </a:cubicBezTo>
                  <a:cubicBezTo>
                    <a:pt x="6" y="42"/>
                    <a:pt x="6" y="47"/>
                    <a:pt x="5" y="49"/>
                  </a:cubicBezTo>
                  <a:close/>
                  <a:moveTo>
                    <a:pt x="11" y="6"/>
                  </a:moveTo>
                  <a:cubicBezTo>
                    <a:pt x="8" y="25"/>
                    <a:pt x="8" y="25"/>
                    <a:pt x="8" y="25"/>
                  </a:cubicBezTo>
                  <a:cubicBezTo>
                    <a:pt x="12" y="25"/>
                    <a:pt x="14" y="24"/>
                    <a:pt x="17" y="22"/>
                  </a:cubicBezTo>
                  <a:cubicBezTo>
                    <a:pt x="22" y="20"/>
                    <a:pt x="24" y="16"/>
                    <a:pt x="24" y="11"/>
                  </a:cubicBezTo>
                  <a:cubicBezTo>
                    <a:pt x="24" y="7"/>
                    <a:pt x="22" y="5"/>
                    <a:pt x="16" y="5"/>
                  </a:cubicBezTo>
                  <a:cubicBezTo>
                    <a:pt x="15" y="5"/>
                    <a:pt x="14" y="5"/>
                    <a:pt x="11" y="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4">
              <a:extLst>
                <a:ext uri="{FF2B5EF4-FFF2-40B4-BE49-F238E27FC236}">
                  <a16:creationId xmlns:a16="http://schemas.microsoft.com/office/drawing/2014/main" id="{0E1E1324-6E79-4A97-AAAD-827EC0208D77}"/>
                </a:ext>
              </a:extLst>
            </p:cNvPr>
            <p:cNvSpPr>
              <a:spLocks noEditPoints="1"/>
            </p:cNvSpPr>
            <p:nvPr/>
          </p:nvSpPr>
          <p:spPr bwMode="auto">
            <a:xfrm>
              <a:off x="6949674" y="5027235"/>
              <a:ext cx="82711" cy="100551"/>
            </a:xfrm>
            <a:custGeom>
              <a:avLst/>
              <a:gdLst>
                <a:gd name="T0" fmla="*/ 0 w 43"/>
                <a:gd name="T1" fmla="*/ 31 h 52"/>
                <a:gd name="T2" fmla="*/ 2 w 43"/>
                <a:gd name="T3" fmla="*/ 20 h 52"/>
                <a:gd name="T4" fmla="*/ 9 w 43"/>
                <a:gd name="T5" fmla="*/ 6 h 52"/>
                <a:gd name="T6" fmla="*/ 20 w 43"/>
                <a:gd name="T7" fmla="*/ 0 h 52"/>
                <a:gd name="T8" fmla="*/ 29 w 43"/>
                <a:gd name="T9" fmla="*/ 5 h 52"/>
                <a:gd name="T10" fmla="*/ 33 w 43"/>
                <a:gd name="T11" fmla="*/ 19 h 52"/>
                <a:gd name="T12" fmla="*/ 36 w 43"/>
                <a:gd name="T13" fmla="*/ 18 h 52"/>
                <a:gd name="T14" fmla="*/ 40 w 43"/>
                <a:gd name="T15" fmla="*/ 16 h 52"/>
                <a:gd name="T16" fmla="*/ 42 w 43"/>
                <a:gd name="T17" fmla="*/ 17 h 52"/>
                <a:gd name="T18" fmla="*/ 43 w 43"/>
                <a:gd name="T19" fmla="*/ 19 h 52"/>
                <a:gd name="T20" fmla="*/ 42 w 43"/>
                <a:gd name="T21" fmla="*/ 21 h 52"/>
                <a:gd name="T22" fmla="*/ 33 w 43"/>
                <a:gd name="T23" fmla="*/ 25 h 52"/>
                <a:gd name="T24" fmla="*/ 32 w 43"/>
                <a:gd name="T25" fmla="*/ 32 h 52"/>
                <a:gd name="T26" fmla="*/ 25 w 43"/>
                <a:gd name="T27" fmla="*/ 46 h 52"/>
                <a:gd name="T28" fmla="*/ 13 w 43"/>
                <a:gd name="T29" fmla="*/ 52 h 52"/>
                <a:gd name="T30" fmla="*/ 12 w 43"/>
                <a:gd name="T31" fmla="*/ 52 h 52"/>
                <a:gd name="T32" fmla="*/ 4 w 43"/>
                <a:gd name="T33" fmla="*/ 46 h 52"/>
                <a:gd name="T34" fmla="*/ 0 w 43"/>
                <a:gd name="T35" fmla="*/ 31 h 52"/>
                <a:gd name="T36" fmla="*/ 6 w 43"/>
                <a:gd name="T37" fmla="*/ 30 h 52"/>
                <a:gd name="T38" fmla="*/ 7 w 43"/>
                <a:gd name="T39" fmla="*/ 40 h 52"/>
                <a:gd name="T40" fmla="*/ 14 w 43"/>
                <a:gd name="T41" fmla="*/ 46 h 52"/>
                <a:gd name="T42" fmla="*/ 16 w 43"/>
                <a:gd name="T43" fmla="*/ 46 h 52"/>
                <a:gd name="T44" fmla="*/ 23 w 43"/>
                <a:gd name="T45" fmla="*/ 38 h 52"/>
                <a:gd name="T46" fmla="*/ 28 w 43"/>
                <a:gd name="T47" fmla="*/ 25 h 52"/>
                <a:gd name="T48" fmla="*/ 19 w 43"/>
                <a:gd name="T49" fmla="*/ 22 h 52"/>
                <a:gd name="T50" fmla="*/ 11 w 43"/>
                <a:gd name="T51" fmla="*/ 12 h 52"/>
                <a:gd name="T52" fmla="*/ 6 w 43"/>
                <a:gd name="T53" fmla="*/ 30 h 52"/>
                <a:gd name="T54" fmla="*/ 21 w 43"/>
                <a:gd name="T55" fmla="*/ 6 h 52"/>
                <a:gd name="T56" fmla="*/ 19 w 43"/>
                <a:gd name="T57" fmla="*/ 7 h 52"/>
                <a:gd name="T58" fmla="*/ 17 w 43"/>
                <a:gd name="T59" fmla="*/ 11 h 52"/>
                <a:gd name="T60" fmla="*/ 17 w 43"/>
                <a:gd name="T61" fmla="*/ 12 h 52"/>
                <a:gd name="T62" fmla="*/ 22 w 43"/>
                <a:gd name="T63" fmla="*/ 18 h 52"/>
                <a:gd name="T64" fmla="*/ 28 w 43"/>
                <a:gd name="T65" fmla="*/ 20 h 52"/>
                <a:gd name="T66" fmla="*/ 27 w 43"/>
                <a:gd name="T67" fmla="*/ 15 h 52"/>
                <a:gd name="T68" fmla="*/ 21 w 43"/>
                <a:gd name="T69"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2">
                  <a:moveTo>
                    <a:pt x="0" y="31"/>
                  </a:moveTo>
                  <a:cubicBezTo>
                    <a:pt x="0" y="27"/>
                    <a:pt x="0" y="24"/>
                    <a:pt x="2" y="20"/>
                  </a:cubicBezTo>
                  <a:cubicBezTo>
                    <a:pt x="3" y="14"/>
                    <a:pt x="6" y="10"/>
                    <a:pt x="9" y="6"/>
                  </a:cubicBezTo>
                  <a:cubicBezTo>
                    <a:pt x="12" y="2"/>
                    <a:pt x="16" y="0"/>
                    <a:pt x="20" y="0"/>
                  </a:cubicBezTo>
                  <a:cubicBezTo>
                    <a:pt x="23" y="0"/>
                    <a:pt x="26" y="2"/>
                    <a:pt x="29" y="5"/>
                  </a:cubicBezTo>
                  <a:cubicBezTo>
                    <a:pt x="31" y="9"/>
                    <a:pt x="33" y="13"/>
                    <a:pt x="33" y="19"/>
                  </a:cubicBezTo>
                  <a:cubicBezTo>
                    <a:pt x="34" y="19"/>
                    <a:pt x="35" y="18"/>
                    <a:pt x="36" y="18"/>
                  </a:cubicBezTo>
                  <a:cubicBezTo>
                    <a:pt x="38" y="17"/>
                    <a:pt x="40" y="16"/>
                    <a:pt x="40" y="16"/>
                  </a:cubicBezTo>
                  <a:cubicBezTo>
                    <a:pt x="41" y="16"/>
                    <a:pt x="41" y="16"/>
                    <a:pt x="42" y="17"/>
                  </a:cubicBezTo>
                  <a:cubicBezTo>
                    <a:pt x="42" y="17"/>
                    <a:pt x="43" y="18"/>
                    <a:pt x="43" y="19"/>
                  </a:cubicBezTo>
                  <a:cubicBezTo>
                    <a:pt x="43" y="20"/>
                    <a:pt x="42" y="20"/>
                    <a:pt x="42" y="21"/>
                  </a:cubicBezTo>
                  <a:cubicBezTo>
                    <a:pt x="40" y="23"/>
                    <a:pt x="37" y="24"/>
                    <a:pt x="33" y="25"/>
                  </a:cubicBezTo>
                  <a:cubicBezTo>
                    <a:pt x="33" y="27"/>
                    <a:pt x="33" y="29"/>
                    <a:pt x="32" y="32"/>
                  </a:cubicBezTo>
                  <a:cubicBezTo>
                    <a:pt x="30" y="38"/>
                    <a:pt x="28" y="42"/>
                    <a:pt x="25" y="46"/>
                  </a:cubicBezTo>
                  <a:cubicBezTo>
                    <a:pt x="21" y="50"/>
                    <a:pt x="17" y="52"/>
                    <a:pt x="13" y="52"/>
                  </a:cubicBezTo>
                  <a:cubicBezTo>
                    <a:pt x="13" y="52"/>
                    <a:pt x="13" y="52"/>
                    <a:pt x="12" y="52"/>
                  </a:cubicBezTo>
                  <a:cubicBezTo>
                    <a:pt x="9" y="51"/>
                    <a:pt x="6" y="49"/>
                    <a:pt x="4" y="46"/>
                  </a:cubicBezTo>
                  <a:cubicBezTo>
                    <a:pt x="1" y="42"/>
                    <a:pt x="0" y="37"/>
                    <a:pt x="0" y="31"/>
                  </a:cubicBezTo>
                  <a:close/>
                  <a:moveTo>
                    <a:pt x="6" y="30"/>
                  </a:moveTo>
                  <a:cubicBezTo>
                    <a:pt x="6" y="34"/>
                    <a:pt x="6" y="37"/>
                    <a:pt x="7" y="40"/>
                  </a:cubicBezTo>
                  <a:cubicBezTo>
                    <a:pt x="9" y="44"/>
                    <a:pt x="11" y="46"/>
                    <a:pt x="14" y="46"/>
                  </a:cubicBezTo>
                  <a:cubicBezTo>
                    <a:pt x="15" y="46"/>
                    <a:pt x="16" y="46"/>
                    <a:pt x="16" y="46"/>
                  </a:cubicBezTo>
                  <a:cubicBezTo>
                    <a:pt x="19" y="45"/>
                    <a:pt x="21" y="42"/>
                    <a:pt x="23" y="38"/>
                  </a:cubicBezTo>
                  <a:cubicBezTo>
                    <a:pt x="26" y="34"/>
                    <a:pt x="27" y="30"/>
                    <a:pt x="28" y="25"/>
                  </a:cubicBezTo>
                  <a:cubicBezTo>
                    <a:pt x="24" y="25"/>
                    <a:pt x="21" y="24"/>
                    <a:pt x="19" y="22"/>
                  </a:cubicBezTo>
                  <a:cubicBezTo>
                    <a:pt x="15" y="20"/>
                    <a:pt x="13" y="16"/>
                    <a:pt x="11" y="12"/>
                  </a:cubicBezTo>
                  <a:cubicBezTo>
                    <a:pt x="7" y="17"/>
                    <a:pt x="6" y="23"/>
                    <a:pt x="6" y="30"/>
                  </a:cubicBezTo>
                  <a:close/>
                  <a:moveTo>
                    <a:pt x="21" y="6"/>
                  </a:moveTo>
                  <a:cubicBezTo>
                    <a:pt x="20" y="6"/>
                    <a:pt x="20" y="6"/>
                    <a:pt x="19" y="7"/>
                  </a:cubicBezTo>
                  <a:cubicBezTo>
                    <a:pt x="18" y="7"/>
                    <a:pt x="17" y="9"/>
                    <a:pt x="17" y="11"/>
                  </a:cubicBezTo>
                  <a:cubicBezTo>
                    <a:pt x="17" y="11"/>
                    <a:pt x="17" y="12"/>
                    <a:pt x="17" y="12"/>
                  </a:cubicBezTo>
                  <a:cubicBezTo>
                    <a:pt x="18" y="14"/>
                    <a:pt x="19" y="16"/>
                    <a:pt x="22" y="18"/>
                  </a:cubicBezTo>
                  <a:cubicBezTo>
                    <a:pt x="24" y="19"/>
                    <a:pt x="26" y="20"/>
                    <a:pt x="28" y="20"/>
                  </a:cubicBezTo>
                  <a:cubicBezTo>
                    <a:pt x="28" y="18"/>
                    <a:pt x="27" y="16"/>
                    <a:pt x="27" y="15"/>
                  </a:cubicBezTo>
                  <a:cubicBezTo>
                    <a:pt x="26" y="9"/>
                    <a:pt x="24" y="7"/>
                    <a:pt x="21" y="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5">
              <a:extLst>
                <a:ext uri="{FF2B5EF4-FFF2-40B4-BE49-F238E27FC236}">
                  <a16:creationId xmlns:a16="http://schemas.microsoft.com/office/drawing/2014/main" id="{90CBA864-DE75-41E6-A6C4-F7448C0971B1}"/>
                </a:ext>
              </a:extLst>
            </p:cNvPr>
            <p:cNvSpPr>
              <a:spLocks/>
            </p:cNvSpPr>
            <p:nvPr/>
          </p:nvSpPr>
          <p:spPr bwMode="auto">
            <a:xfrm>
              <a:off x="7029952" y="5028857"/>
              <a:ext cx="73791" cy="98929"/>
            </a:xfrm>
            <a:custGeom>
              <a:avLst/>
              <a:gdLst>
                <a:gd name="T0" fmla="*/ 33 w 38"/>
                <a:gd name="T1" fmla="*/ 48 h 51"/>
                <a:gd name="T2" fmla="*/ 30 w 38"/>
                <a:gd name="T3" fmla="*/ 51 h 51"/>
                <a:gd name="T4" fmla="*/ 27 w 38"/>
                <a:gd name="T5" fmla="*/ 49 h 51"/>
                <a:gd name="T6" fmla="*/ 10 w 38"/>
                <a:gd name="T7" fmla="*/ 11 h 51"/>
                <a:gd name="T8" fmla="*/ 10 w 38"/>
                <a:gd name="T9" fmla="*/ 17 h 51"/>
                <a:gd name="T10" fmla="*/ 6 w 38"/>
                <a:gd name="T11" fmla="*/ 48 h 51"/>
                <a:gd name="T12" fmla="*/ 3 w 38"/>
                <a:gd name="T13" fmla="*/ 51 h 51"/>
                <a:gd name="T14" fmla="*/ 2 w 38"/>
                <a:gd name="T15" fmla="*/ 50 h 51"/>
                <a:gd name="T16" fmla="*/ 0 w 38"/>
                <a:gd name="T17" fmla="*/ 48 h 51"/>
                <a:gd name="T18" fmla="*/ 6 w 38"/>
                <a:gd name="T19" fmla="*/ 2 h 51"/>
                <a:gd name="T20" fmla="*/ 7 w 38"/>
                <a:gd name="T21" fmla="*/ 1 h 51"/>
                <a:gd name="T22" fmla="*/ 9 w 38"/>
                <a:gd name="T23" fmla="*/ 0 h 51"/>
                <a:gd name="T24" fmla="*/ 12 w 38"/>
                <a:gd name="T25" fmla="*/ 1 h 51"/>
                <a:gd name="T26" fmla="*/ 29 w 38"/>
                <a:gd name="T27" fmla="*/ 38 h 51"/>
                <a:gd name="T28" fmla="*/ 33 w 38"/>
                <a:gd name="T29" fmla="*/ 2 h 51"/>
                <a:gd name="T30" fmla="*/ 34 w 38"/>
                <a:gd name="T31" fmla="*/ 1 h 51"/>
                <a:gd name="T32" fmla="*/ 36 w 38"/>
                <a:gd name="T33" fmla="*/ 0 h 51"/>
                <a:gd name="T34" fmla="*/ 37 w 38"/>
                <a:gd name="T35" fmla="*/ 0 h 51"/>
                <a:gd name="T36" fmla="*/ 38 w 38"/>
                <a:gd name="T37" fmla="*/ 2 h 51"/>
                <a:gd name="T38" fmla="*/ 38 w 38"/>
                <a:gd name="T39" fmla="*/ 5 h 51"/>
                <a:gd name="T40" fmla="*/ 33 w 38"/>
                <a:gd name="T4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1">
                  <a:moveTo>
                    <a:pt x="33" y="48"/>
                  </a:moveTo>
                  <a:cubicBezTo>
                    <a:pt x="32" y="50"/>
                    <a:pt x="31" y="51"/>
                    <a:pt x="30" y="51"/>
                  </a:cubicBezTo>
                  <a:cubicBezTo>
                    <a:pt x="29" y="51"/>
                    <a:pt x="28" y="50"/>
                    <a:pt x="27" y="49"/>
                  </a:cubicBezTo>
                  <a:cubicBezTo>
                    <a:pt x="10" y="11"/>
                    <a:pt x="10" y="11"/>
                    <a:pt x="10" y="11"/>
                  </a:cubicBezTo>
                  <a:cubicBezTo>
                    <a:pt x="10" y="13"/>
                    <a:pt x="10" y="15"/>
                    <a:pt x="10" y="17"/>
                  </a:cubicBezTo>
                  <a:cubicBezTo>
                    <a:pt x="8" y="35"/>
                    <a:pt x="6" y="45"/>
                    <a:pt x="6" y="48"/>
                  </a:cubicBezTo>
                  <a:cubicBezTo>
                    <a:pt x="5" y="50"/>
                    <a:pt x="5" y="51"/>
                    <a:pt x="3" y="51"/>
                  </a:cubicBezTo>
                  <a:cubicBezTo>
                    <a:pt x="3" y="51"/>
                    <a:pt x="2" y="51"/>
                    <a:pt x="2" y="50"/>
                  </a:cubicBezTo>
                  <a:cubicBezTo>
                    <a:pt x="1" y="50"/>
                    <a:pt x="0" y="49"/>
                    <a:pt x="0" y="48"/>
                  </a:cubicBezTo>
                  <a:cubicBezTo>
                    <a:pt x="4" y="17"/>
                    <a:pt x="6" y="2"/>
                    <a:pt x="6" y="2"/>
                  </a:cubicBezTo>
                  <a:cubicBezTo>
                    <a:pt x="6" y="2"/>
                    <a:pt x="7" y="1"/>
                    <a:pt x="7" y="1"/>
                  </a:cubicBezTo>
                  <a:cubicBezTo>
                    <a:pt x="7" y="0"/>
                    <a:pt x="8" y="0"/>
                    <a:pt x="9" y="0"/>
                  </a:cubicBezTo>
                  <a:cubicBezTo>
                    <a:pt x="11" y="0"/>
                    <a:pt x="12" y="0"/>
                    <a:pt x="12" y="1"/>
                  </a:cubicBezTo>
                  <a:cubicBezTo>
                    <a:pt x="29" y="38"/>
                    <a:pt x="29" y="38"/>
                    <a:pt x="29" y="38"/>
                  </a:cubicBezTo>
                  <a:cubicBezTo>
                    <a:pt x="33" y="2"/>
                    <a:pt x="33" y="2"/>
                    <a:pt x="33" y="2"/>
                  </a:cubicBezTo>
                  <a:cubicBezTo>
                    <a:pt x="33" y="2"/>
                    <a:pt x="33" y="2"/>
                    <a:pt x="34" y="1"/>
                  </a:cubicBezTo>
                  <a:cubicBezTo>
                    <a:pt x="34" y="0"/>
                    <a:pt x="35" y="0"/>
                    <a:pt x="36" y="0"/>
                  </a:cubicBezTo>
                  <a:cubicBezTo>
                    <a:pt x="36" y="0"/>
                    <a:pt x="37" y="0"/>
                    <a:pt x="37" y="0"/>
                  </a:cubicBezTo>
                  <a:cubicBezTo>
                    <a:pt x="38" y="1"/>
                    <a:pt x="38" y="1"/>
                    <a:pt x="38" y="2"/>
                  </a:cubicBezTo>
                  <a:cubicBezTo>
                    <a:pt x="38" y="3"/>
                    <a:pt x="38" y="4"/>
                    <a:pt x="38" y="5"/>
                  </a:cubicBezTo>
                  <a:cubicBezTo>
                    <a:pt x="35" y="31"/>
                    <a:pt x="33" y="45"/>
                    <a:pt x="33" y="4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46">
              <a:extLst>
                <a:ext uri="{FF2B5EF4-FFF2-40B4-BE49-F238E27FC236}">
                  <a16:creationId xmlns:a16="http://schemas.microsoft.com/office/drawing/2014/main" id="{48C158F1-9573-4941-B1F4-E5DFA7A76049}"/>
                </a:ext>
              </a:extLst>
            </p:cNvPr>
            <p:cNvSpPr>
              <a:spLocks noEditPoints="1"/>
            </p:cNvSpPr>
            <p:nvPr/>
          </p:nvSpPr>
          <p:spPr bwMode="auto">
            <a:xfrm>
              <a:off x="7115096" y="5027235"/>
              <a:ext cx="82711" cy="100551"/>
            </a:xfrm>
            <a:custGeom>
              <a:avLst/>
              <a:gdLst>
                <a:gd name="T0" fmla="*/ 0 w 43"/>
                <a:gd name="T1" fmla="*/ 31 h 52"/>
                <a:gd name="T2" fmla="*/ 2 w 43"/>
                <a:gd name="T3" fmla="*/ 20 h 52"/>
                <a:gd name="T4" fmla="*/ 9 w 43"/>
                <a:gd name="T5" fmla="*/ 6 h 52"/>
                <a:gd name="T6" fmla="*/ 20 w 43"/>
                <a:gd name="T7" fmla="*/ 0 h 52"/>
                <a:gd name="T8" fmla="*/ 29 w 43"/>
                <a:gd name="T9" fmla="*/ 5 h 52"/>
                <a:gd name="T10" fmla="*/ 33 w 43"/>
                <a:gd name="T11" fmla="*/ 19 h 52"/>
                <a:gd name="T12" fmla="*/ 37 w 43"/>
                <a:gd name="T13" fmla="*/ 18 h 52"/>
                <a:gd name="T14" fmla="*/ 41 w 43"/>
                <a:gd name="T15" fmla="*/ 16 h 52"/>
                <a:gd name="T16" fmla="*/ 42 w 43"/>
                <a:gd name="T17" fmla="*/ 17 h 52"/>
                <a:gd name="T18" fmla="*/ 43 w 43"/>
                <a:gd name="T19" fmla="*/ 19 h 52"/>
                <a:gd name="T20" fmla="*/ 42 w 43"/>
                <a:gd name="T21" fmla="*/ 21 h 52"/>
                <a:gd name="T22" fmla="*/ 33 w 43"/>
                <a:gd name="T23" fmla="*/ 25 h 52"/>
                <a:gd name="T24" fmla="*/ 32 w 43"/>
                <a:gd name="T25" fmla="*/ 32 h 52"/>
                <a:gd name="T26" fmla="*/ 25 w 43"/>
                <a:gd name="T27" fmla="*/ 46 h 52"/>
                <a:gd name="T28" fmla="*/ 14 w 43"/>
                <a:gd name="T29" fmla="*/ 52 h 52"/>
                <a:gd name="T30" fmla="*/ 12 w 43"/>
                <a:gd name="T31" fmla="*/ 52 h 52"/>
                <a:gd name="T32" fmla="*/ 4 w 43"/>
                <a:gd name="T33" fmla="*/ 46 h 52"/>
                <a:gd name="T34" fmla="*/ 0 w 43"/>
                <a:gd name="T35" fmla="*/ 31 h 52"/>
                <a:gd name="T36" fmla="*/ 6 w 43"/>
                <a:gd name="T37" fmla="*/ 30 h 52"/>
                <a:gd name="T38" fmla="*/ 7 w 43"/>
                <a:gd name="T39" fmla="*/ 40 h 52"/>
                <a:gd name="T40" fmla="*/ 14 w 43"/>
                <a:gd name="T41" fmla="*/ 46 h 52"/>
                <a:gd name="T42" fmla="*/ 17 w 43"/>
                <a:gd name="T43" fmla="*/ 46 h 52"/>
                <a:gd name="T44" fmla="*/ 23 w 43"/>
                <a:gd name="T45" fmla="*/ 38 h 52"/>
                <a:gd name="T46" fmla="*/ 28 w 43"/>
                <a:gd name="T47" fmla="*/ 25 h 52"/>
                <a:gd name="T48" fmla="*/ 19 w 43"/>
                <a:gd name="T49" fmla="*/ 22 h 52"/>
                <a:gd name="T50" fmla="*/ 11 w 43"/>
                <a:gd name="T51" fmla="*/ 12 h 52"/>
                <a:gd name="T52" fmla="*/ 6 w 43"/>
                <a:gd name="T53" fmla="*/ 30 h 52"/>
                <a:gd name="T54" fmla="*/ 21 w 43"/>
                <a:gd name="T55" fmla="*/ 6 h 52"/>
                <a:gd name="T56" fmla="*/ 19 w 43"/>
                <a:gd name="T57" fmla="*/ 7 h 52"/>
                <a:gd name="T58" fmla="*/ 17 w 43"/>
                <a:gd name="T59" fmla="*/ 11 h 52"/>
                <a:gd name="T60" fmla="*/ 18 w 43"/>
                <a:gd name="T61" fmla="*/ 12 h 52"/>
                <a:gd name="T62" fmla="*/ 22 w 43"/>
                <a:gd name="T63" fmla="*/ 18 h 52"/>
                <a:gd name="T64" fmla="*/ 28 w 43"/>
                <a:gd name="T65" fmla="*/ 20 h 52"/>
                <a:gd name="T66" fmla="*/ 27 w 43"/>
                <a:gd name="T67" fmla="*/ 15 h 52"/>
                <a:gd name="T68" fmla="*/ 21 w 43"/>
                <a:gd name="T69"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2">
                  <a:moveTo>
                    <a:pt x="0" y="31"/>
                  </a:moveTo>
                  <a:cubicBezTo>
                    <a:pt x="0" y="27"/>
                    <a:pt x="1" y="24"/>
                    <a:pt x="2" y="20"/>
                  </a:cubicBezTo>
                  <a:cubicBezTo>
                    <a:pt x="3" y="14"/>
                    <a:pt x="6" y="10"/>
                    <a:pt x="9" y="6"/>
                  </a:cubicBezTo>
                  <a:cubicBezTo>
                    <a:pt x="12" y="2"/>
                    <a:pt x="16" y="0"/>
                    <a:pt x="20" y="0"/>
                  </a:cubicBezTo>
                  <a:cubicBezTo>
                    <a:pt x="23" y="0"/>
                    <a:pt x="26" y="2"/>
                    <a:pt x="29" y="5"/>
                  </a:cubicBezTo>
                  <a:cubicBezTo>
                    <a:pt x="32" y="9"/>
                    <a:pt x="33" y="13"/>
                    <a:pt x="33" y="19"/>
                  </a:cubicBezTo>
                  <a:cubicBezTo>
                    <a:pt x="34" y="19"/>
                    <a:pt x="35" y="18"/>
                    <a:pt x="37" y="18"/>
                  </a:cubicBezTo>
                  <a:cubicBezTo>
                    <a:pt x="38" y="17"/>
                    <a:pt x="40" y="16"/>
                    <a:pt x="41" y="16"/>
                  </a:cubicBezTo>
                  <a:cubicBezTo>
                    <a:pt x="41" y="16"/>
                    <a:pt x="41" y="16"/>
                    <a:pt x="42" y="17"/>
                  </a:cubicBezTo>
                  <a:cubicBezTo>
                    <a:pt x="43" y="17"/>
                    <a:pt x="43" y="18"/>
                    <a:pt x="43" y="19"/>
                  </a:cubicBezTo>
                  <a:cubicBezTo>
                    <a:pt x="43" y="20"/>
                    <a:pt x="43" y="20"/>
                    <a:pt x="42" y="21"/>
                  </a:cubicBezTo>
                  <a:cubicBezTo>
                    <a:pt x="40" y="23"/>
                    <a:pt x="37" y="24"/>
                    <a:pt x="33" y="25"/>
                  </a:cubicBezTo>
                  <a:cubicBezTo>
                    <a:pt x="33" y="27"/>
                    <a:pt x="33" y="29"/>
                    <a:pt x="32" y="32"/>
                  </a:cubicBezTo>
                  <a:cubicBezTo>
                    <a:pt x="30" y="38"/>
                    <a:pt x="28" y="42"/>
                    <a:pt x="25" y="46"/>
                  </a:cubicBezTo>
                  <a:cubicBezTo>
                    <a:pt x="21" y="50"/>
                    <a:pt x="18" y="52"/>
                    <a:pt x="14" y="52"/>
                  </a:cubicBezTo>
                  <a:cubicBezTo>
                    <a:pt x="13" y="52"/>
                    <a:pt x="13" y="52"/>
                    <a:pt x="12" y="52"/>
                  </a:cubicBezTo>
                  <a:cubicBezTo>
                    <a:pt x="9" y="51"/>
                    <a:pt x="6" y="49"/>
                    <a:pt x="4" y="46"/>
                  </a:cubicBezTo>
                  <a:cubicBezTo>
                    <a:pt x="1" y="42"/>
                    <a:pt x="0" y="37"/>
                    <a:pt x="0" y="31"/>
                  </a:cubicBezTo>
                  <a:close/>
                  <a:moveTo>
                    <a:pt x="6" y="30"/>
                  </a:moveTo>
                  <a:cubicBezTo>
                    <a:pt x="6" y="34"/>
                    <a:pt x="6" y="37"/>
                    <a:pt x="7" y="40"/>
                  </a:cubicBezTo>
                  <a:cubicBezTo>
                    <a:pt x="9" y="44"/>
                    <a:pt x="11" y="46"/>
                    <a:pt x="14" y="46"/>
                  </a:cubicBezTo>
                  <a:cubicBezTo>
                    <a:pt x="15" y="46"/>
                    <a:pt x="16" y="46"/>
                    <a:pt x="17" y="46"/>
                  </a:cubicBezTo>
                  <a:cubicBezTo>
                    <a:pt x="19" y="45"/>
                    <a:pt x="21" y="42"/>
                    <a:pt x="23" y="38"/>
                  </a:cubicBezTo>
                  <a:cubicBezTo>
                    <a:pt x="26" y="34"/>
                    <a:pt x="27" y="30"/>
                    <a:pt x="28" y="25"/>
                  </a:cubicBezTo>
                  <a:cubicBezTo>
                    <a:pt x="24" y="25"/>
                    <a:pt x="21" y="24"/>
                    <a:pt x="19" y="22"/>
                  </a:cubicBezTo>
                  <a:cubicBezTo>
                    <a:pt x="15" y="20"/>
                    <a:pt x="13" y="16"/>
                    <a:pt x="11" y="12"/>
                  </a:cubicBezTo>
                  <a:cubicBezTo>
                    <a:pt x="8" y="17"/>
                    <a:pt x="6" y="23"/>
                    <a:pt x="6" y="30"/>
                  </a:cubicBezTo>
                  <a:close/>
                  <a:moveTo>
                    <a:pt x="21" y="6"/>
                  </a:moveTo>
                  <a:cubicBezTo>
                    <a:pt x="20" y="6"/>
                    <a:pt x="20" y="6"/>
                    <a:pt x="19" y="7"/>
                  </a:cubicBezTo>
                  <a:cubicBezTo>
                    <a:pt x="18" y="7"/>
                    <a:pt x="17" y="9"/>
                    <a:pt x="17" y="11"/>
                  </a:cubicBezTo>
                  <a:cubicBezTo>
                    <a:pt x="17" y="11"/>
                    <a:pt x="18" y="12"/>
                    <a:pt x="18" y="12"/>
                  </a:cubicBezTo>
                  <a:cubicBezTo>
                    <a:pt x="18" y="14"/>
                    <a:pt x="20" y="16"/>
                    <a:pt x="22" y="18"/>
                  </a:cubicBezTo>
                  <a:cubicBezTo>
                    <a:pt x="24" y="19"/>
                    <a:pt x="26" y="20"/>
                    <a:pt x="28" y="20"/>
                  </a:cubicBezTo>
                  <a:cubicBezTo>
                    <a:pt x="28" y="18"/>
                    <a:pt x="27" y="16"/>
                    <a:pt x="27" y="15"/>
                  </a:cubicBezTo>
                  <a:cubicBezTo>
                    <a:pt x="26" y="9"/>
                    <a:pt x="24" y="7"/>
                    <a:pt x="21" y="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7">
              <a:extLst>
                <a:ext uri="{FF2B5EF4-FFF2-40B4-BE49-F238E27FC236}">
                  <a16:creationId xmlns:a16="http://schemas.microsoft.com/office/drawing/2014/main" id="{F281B4D0-3DE0-42E6-BAB6-AE37AB06F0D0}"/>
                </a:ext>
              </a:extLst>
            </p:cNvPr>
            <p:cNvSpPr>
              <a:spLocks/>
            </p:cNvSpPr>
            <p:nvPr/>
          </p:nvSpPr>
          <p:spPr bwMode="auto">
            <a:xfrm>
              <a:off x="7197808" y="5028857"/>
              <a:ext cx="81089" cy="98929"/>
            </a:xfrm>
            <a:custGeom>
              <a:avLst/>
              <a:gdLst>
                <a:gd name="T0" fmla="*/ 36 w 42"/>
                <a:gd name="T1" fmla="*/ 48 h 51"/>
                <a:gd name="T2" fmla="*/ 36 w 42"/>
                <a:gd name="T3" fmla="*/ 48 h 51"/>
                <a:gd name="T4" fmla="*/ 34 w 42"/>
                <a:gd name="T5" fmla="*/ 51 h 51"/>
                <a:gd name="T6" fmla="*/ 32 w 42"/>
                <a:gd name="T7" fmla="*/ 50 h 51"/>
                <a:gd name="T8" fmla="*/ 31 w 42"/>
                <a:gd name="T9" fmla="*/ 48 h 51"/>
                <a:gd name="T10" fmla="*/ 34 w 42"/>
                <a:gd name="T11" fmla="*/ 21 h 51"/>
                <a:gd name="T12" fmla="*/ 22 w 42"/>
                <a:gd name="T13" fmla="*/ 47 h 51"/>
                <a:gd name="T14" fmla="*/ 21 w 42"/>
                <a:gd name="T15" fmla="*/ 49 h 51"/>
                <a:gd name="T16" fmla="*/ 18 w 42"/>
                <a:gd name="T17" fmla="*/ 51 h 51"/>
                <a:gd name="T18" fmla="*/ 17 w 42"/>
                <a:gd name="T19" fmla="*/ 51 h 51"/>
                <a:gd name="T20" fmla="*/ 15 w 42"/>
                <a:gd name="T21" fmla="*/ 48 h 51"/>
                <a:gd name="T22" fmla="*/ 10 w 42"/>
                <a:gd name="T23" fmla="*/ 20 h 51"/>
                <a:gd name="T24" fmla="*/ 6 w 42"/>
                <a:gd name="T25" fmla="*/ 48 h 51"/>
                <a:gd name="T26" fmla="*/ 6 w 42"/>
                <a:gd name="T27" fmla="*/ 48 h 51"/>
                <a:gd name="T28" fmla="*/ 3 w 42"/>
                <a:gd name="T29" fmla="*/ 51 h 51"/>
                <a:gd name="T30" fmla="*/ 2 w 42"/>
                <a:gd name="T31" fmla="*/ 50 h 51"/>
                <a:gd name="T32" fmla="*/ 0 w 42"/>
                <a:gd name="T33" fmla="*/ 48 h 51"/>
                <a:gd name="T34" fmla="*/ 5 w 42"/>
                <a:gd name="T35" fmla="*/ 12 h 51"/>
                <a:gd name="T36" fmla="*/ 6 w 42"/>
                <a:gd name="T37" fmla="*/ 2 h 51"/>
                <a:gd name="T38" fmla="*/ 7 w 42"/>
                <a:gd name="T39" fmla="*/ 1 h 51"/>
                <a:gd name="T40" fmla="*/ 9 w 42"/>
                <a:gd name="T41" fmla="*/ 0 h 51"/>
                <a:gd name="T42" fmla="*/ 10 w 42"/>
                <a:gd name="T43" fmla="*/ 0 h 51"/>
                <a:gd name="T44" fmla="*/ 11 w 42"/>
                <a:gd name="T45" fmla="*/ 1 h 51"/>
                <a:gd name="T46" fmla="*/ 16 w 42"/>
                <a:gd name="T47" fmla="*/ 23 h 51"/>
                <a:gd name="T48" fmla="*/ 19 w 42"/>
                <a:gd name="T49" fmla="*/ 39 h 51"/>
                <a:gd name="T50" fmla="*/ 37 w 42"/>
                <a:gd name="T51" fmla="*/ 2 h 51"/>
                <a:gd name="T52" fmla="*/ 37 w 42"/>
                <a:gd name="T53" fmla="*/ 1 h 51"/>
                <a:gd name="T54" fmla="*/ 40 w 42"/>
                <a:gd name="T55" fmla="*/ 0 h 51"/>
                <a:gd name="T56" fmla="*/ 41 w 42"/>
                <a:gd name="T57" fmla="*/ 0 h 51"/>
                <a:gd name="T58" fmla="*/ 42 w 42"/>
                <a:gd name="T59" fmla="*/ 2 h 51"/>
                <a:gd name="T60" fmla="*/ 42 w 42"/>
                <a:gd name="T61" fmla="*/ 5 h 51"/>
                <a:gd name="T62" fmla="*/ 36 w 42"/>
                <a:gd name="T6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51">
                  <a:moveTo>
                    <a:pt x="36" y="48"/>
                  </a:moveTo>
                  <a:cubicBezTo>
                    <a:pt x="36" y="48"/>
                    <a:pt x="36" y="48"/>
                    <a:pt x="36" y="48"/>
                  </a:cubicBezTo>
                  <a:cubicBezTo>
                    <a:pt x="36" y="50"/>
                    <a:pt x="35" y="51"/>
                    <a:pt x="34" y="51"/>
                  </a:cubicBezTo>
                  <a:cubicBezTo>
                    <a:pt x="33" y="51"/>
                    <a:pt x="33" y="51"/>
                    <a:pt x="32" y="50"/>
                  </a:cubicBezTo>
                  <a:cubicBezTo>
                    <a:pt x="31" y="50"/>
                    <a:pt x="31" y="49"/>
                    <a:pt x="31" y="48"/>
                  </a:cubicBezTo>
                  <a:cubicBezTo>
                    <a:pt x="31" y="47"/>
                    <a:pt x="32" y="38"/>
                    <a:pt x="34" y="21"/>
                  </a:cubicBezTo>
                  <a:cubicBezTo>
                    <a:pt x="29" y="32"/>
                    <a:pt x="25" y="40"/>
                    <a:pt x="22" y="47"/>
                  </a:cubicBezTo>
                  <a:cubicBezTo>
                    <a:pt x="21" y="48"/>
                    <a:pt x="21" y="49"/>
                    <a:pt x="21" y="49"/>
                  </a:cubicBezTo>
                  <a:cubicBezTo>
                    <a:pt x="20" y="50"/>
                    <a:pt x="19" y="51"/>
                    <a:pt x="18" y="51"/>
                  </a:cubicBezTo>
                  <a:cubicBezTo>
                    <a:pt x="17" y="51"/>
                    <a:pt x="17" y="51"/>
                    <a:pt x="17" y="51"/>
                  </a:cubicBezTo>
                  <a:cubicBezTo>
                    <a:pt x="16" y="50"/>
                    <a:pt x="16" y="50"/>
                    <a:pt x="15" y="48"/>
                  </a:cubicBezTo>
                  <a:cubicBezTo>
                    <a:pt x="10" y="20"/>
                    <a:pt x="10" y="20"/>
                    <a:pt x="10" y="20"/>
                  </a:cubicBezTo>
                  <a:cubicBezTo>
                    <a:pt x="8" y="30"/>
                    <a:pt x="7" y="40"/>
                    <a:pt x="6" y="48"/>
                  </a:cubicBezTo>
                  <a:cubicBezTo>
                    <a:pt x="6" y="48"/>
                    <a:pt x="6" y="48"/>
                    <a:pt x="6" y="48"/>
                  </a:cubicBezTo>
                  <a:cubicBezTo>
                    <a:pt x="5" y="50"/>
                    <a:pt x="4" y="51"/>
                    <a:pt x="3" y="51"/>
                  </a:cubicBezTo>
                  <a:cubicBezTo>
                    <a:pt x="2" y="51"/>
                    <a:pt x="2" y="51"/>
                    <a:pt x="2" y="50"/>
                  </a:cubicBezTo>
                  <a:cubicBezTo>
                    <a:pt x="1" y="50"/>
                    <a:pt x="0" y="49"/>
                    <a:pt x="0" y="48"/>
                  </a:cubicBezTo>
                  <a:cubicBezTo>
                    <a:pt x="0" y="47"/>
                    <a:pt x="2" y="35"/>
                    <a:pt x="5" y="12"/>
                  </a:cubicBezTo>
                  <a:cubicBezTo>
                    <a:pt x="6" y="6"/>
                    <a:pt x="6" y="3"/>
                    <a:pt x="6" y="2"/>
                  </a:cubicBezTo>
                  <a:cubicBezTo>
                    <a:pt x="6" y="2"/>
                    <a:pt x="6" y="1"/>
                    <a:pt x="7" y="1"/>
                  </a:cubicBezTo>
                  <a:cubicBezTo>
                    <a:pt x="7" y="0"/>
                    <a:pt x="8" y="0"/>
                    <a:pt x="9" y="0"/>
                  </a:cubicBezTo>
                  <a:cubicBezTo>
                    <a:pt x="10" y="0"/>
                    <a:pt x="10" y="0"/>
                    <a:pt x="10" y="0"/>
                  </a:cubicBezTo>
                  <a:cubicBezTo>
                    <a:pt x="11" y="0"/>
                    <a:pt x="11" y="1"/>
                    <a:pt x="11" y="1"/>
                  </a:cubicBezTo>
                  <a:cubicBezTo>
                    <a:pt x="12" y="4"/>
                    <a:pt x="13" y="11"/>
                    <a:pt x="16" y="23"/>
                  </a:cubicBezTo>
                  <a:cubicBezTo>
                    <a:pt x="17" y="31"/>
                    <a:pt x="18" y="37"/>
                    <a:pt x="19" y="39"/>
                  </a:cubicBezTo>
                  <a:cubicBezTo>
                    <a:pt x="37" y="2"/>
                    <a:pt x="37" y="2"/>
                    <a:pt x="37" y="2"/>
                  </a:cubicBezTo>
                  <a:cubicBezTo>
                    <a:pt x="37" y="1"/>
                    <a:pt x="37" y="1"/>
                    <a:pt x="37" y="1"/>
                  </a:cubicBezTo>
                  <a:cubicBezTo>
                    <a:pt x="38" y="0"/>
                    <a:pt x="39" y="0"/>
                    <a:pt x="40" y="0"/>
                  </a:cubicBezTo>
                  <a:cubicBezTo>
                    <a:pt x="40" y="0"/>
                    <a:pt x="40" y="0"/>
                    <a:pt x="41" y="0"/>
                  </a:cubicBezTo>
                  <a:cubicBezTo>
                    <a:pt x="42" y="1"/>
                    <a:pt x="42" y="1"/>
                    <a:pt x="42" y="2"/>
                  </a:cubicBezTo>
                  <a:cubicBezTo>
                    <a:pt x="42" y="3"/>
                    <a:pt x="42" y="4"/>
                    <a:pt x="42" y="5"/>
                  </a:cubicBezTo>
                  <a:cubicBezTo>
                    <a:pt x="39" y="30"/>
                    <a:pt x="37" y="45"/>
                    <a:pt x="36" y="4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48">
              <a:extLst>
                <a:ext uri="{FF2B5EF4-FFF2-40B4-BE49-F238E27FC236}">
                  <a16:creationId xmlns:a16="http://schemas.microsoft.com/office/drawing/2014/main" id="{DA7489D3-2555-43B8-A3E2-5F91DAC064CF}"/>
                </a:ext>
              </a:extLst>
            </p:cNvPr>
            <p:cNvSpPr>
              <a:spLocks/>
            </p:cNvSpPr>
            <p:nvPr/>
          </p:nvSpPr>
          <p:spPr bwMode="auto">
            <a:xfrm>
              <a:off x="7284573" y="5028857"/>
              <a:ext cx="78657" cy="131365"/>
            </a:xfrm>
            <a:custGeom>
              <a:avLst/>
              <a:gdLst>
                <a:gd name="T0" fmla="*/ 38 w 41"/>
                <a:gd name="T1" fmla="*/ 0 h 68"/>
                <a:gd name="T2" fmla="*/ 39 w 41"/>
                <a:gd name="T3" fmla="*/ 0 h 68"/>
                <a:gd name="T4" fmla="*/ 41 w 41"/>
                <a:gd name="T5" fmla="*/ 2 h 68"/>
                <a:gd name="T6" fmla="*/ 35 w 41"/>
                <a:gd name="T7" fmla="*/ 49 h 68"/>
                <a:gd name="T8" fmla="*/ 30 w 41"/>
                <a:gd name="T9" fmla="*/ 61 h 68"/>
                <a:gd name="T10" fmla="*/ 15 w 41"/>
                <a:gd name="T11" fmla="*/ 68 h 68"/>
                <a:gd name="T12" fmla="*/ 8 w 41"/>
                <a:gd name="T13" fmla="*/ 66 h 68"/>
                <a:gd name="T14" fmla="*/ 0 w 41"/>
                <a:gd name="T15" fmla="*/ 59 h 68"/>
                <a:gd name="T16" fmla="*/ 0 w 41"/>
                <a:gd name="T17" fmla="*/ 58 h 68"/>
                <a:gd name="T18" fmla="*/ 1 w 41"/>
                <a:gd name="T19" fmla="*/ 57 h 68"/>
                <a:gd name="T20" fmla="*/ 3 w 41"/>
                <a:gd name="T21" fmla="*/ 55 h 68"/>
                <a:gd name="T22" fmla="*/ 5 w 41"/>
                <a:gd name="T23" fmla="*/ 57 h 68"/>
                <a:gd name="T24" fmla="*/ 16 w 41"/>
                <a:gd name="T25" fmla="*/ 63 h 68"/>
                <a:gd name="T26" fmla="*/ 25 w 41"/>
                <a:gd name="T27" fmla="*/ 58 h 68"/>
                <a:gd name="T28" fmla="*/ 30 w 41"/>
                <a:gd name="T29" fmla="*/ 45 h 68"/>
                <a:gd name="T30" fmla="*/ 27 w 41"/>
                <a:gd name="T31" fmla="*/ 48 h 68"/>
                <a:gd name="T32" fmla="*/ 19 w 41"/>
                <a:gd name="T33" fmla="*/ 51 h 68"/>
                <a:gd name="T34" fmla="*/ 17 w 41"/>
                <a:gd name="T35" fmla="*/ 51 h 68"/>
                <a:gd name="T36" fmla="*/ 9 w 41"/>
                <a:gd name="T37" fmla="*/ 45 h 68"/>
                <a:gd name="T38" fmla="*/ 5 w 41"/>
                <a:gd name="T39" fmla="*/ 30 h 68"/>
                <a:gd name="T40" fmla="*/ 5 w 41"/>
                <a:gd name="T41" fmla="*/ 21 h 68"/>
                <a:gd name="T42" fmla="*/ 8 w 41"/>
                <a:gd name="T43" fmla="*/ 2 h 68"/>
                <a:gd name="T44" fmla="*/ 9 w 41"/>
                <a:gd name="T45" fmla="*/ 2 h 68"/>
                <a:gd name="T46" fmla="*/ 11 w 41"/>
                <a:gd name="T47" fmla="*/ 0 h 68"/>
                <a:gd name="T48" fmla="*/ 12 w 41"/>
                <a:gd name="T49" fmla="*/ 0 h 68"/>
                <a:gd name="T50" fmla="*/ 14 w 41"/>
                <a:gd name="T51" fmla="*/ 2 h 68"/>
                <a:gd name="T52" fmla="*/ 12 w 41"/>
                <a:gd name="T53" fmla="*/ 12 h 68"/>
                <a:gd name="T54" fmla="*/ 11 w 41"/>
                <a:gd name="T55" fmla="*/ 28 h 68"/>
                <a:gd name="T56" fmla="*/ 13 w 41"/>
                <a:gd name="T57" fmla="*/ 40 h 68"/>
                <a:gd name="T58" fmla="*/ 19 w 41"/>
                <a:gd name="T59" fmla="*/ 45 h 68"/>
                <a:gd name="T60" fmla="*/ 20 w 41"/>
                <a:gd name="T61" fmla="*/ 45 h 68"/>
                <a:gd name="T62" fmla="*/ 27 w 41"/>
                <a:gd name="T63" fmla="*/ 40 h 68"/>
                <a:gd name="T64" fmla="*/ 32 w 41"/>
                <a:gd name="T65" fmla="*/ 28 h 68"/>
                <a:gd name="T66" fmla="*/ 35 w 41"/>
                <a:gd name="T67" fmla="*/ 2 h 68"/>
                <a:gd name="T68" fmla="*/ 36 w 41"/>
                <a:gd name="T69" fmla="*/ 1 h 68"/>
                <a:gd name="T70" fmla="*/ 38 w 41"/>
                <a:gd name="T7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68">
                  <a:moveTo>
                    <a:pt x="38" y="0"/>
                  </a:moveTo>
                  <a:cubicBezTo>
                    <a:pt x="39" y="0"/>
                    <a:pt x="39" y="0"/>
                    <a:pt x="39" y="0"/>
                  </a:cubicBezTo>
                  <a:cubicBezTo>
                    <a:pt x="40" y="1"/>
                    <a:pt x="41" y="1"/>
                    <a:pt x="41" y="2"/>
                  </a:cubicBezTo>
                  <a:cubicBezTo>
                    <a:pt x="37" y="31"/>
                    <a:pt x="35" y="46"/>
                    <a:pt x="35" y="49"/>
                  </a:cubicBezTo>
                  <a:cubicBezTo>
                    <a:pt x="34" y="54"/>
                    <a:pt x="32" y="58"/>
                    <a:pt x="30" y="61"/>
                  </a:cubicBezTo>
                  <a:cubicBezTo>
                    <a:pt x="26" y="66"/>
                    <a:pt x="22" y="68"/>
                    <a:pt x="15" y="68"/>
                  </a:cubicBezTo>
                  <a:cubicBezTo>
                    <a:pt x="13" y="68"/>
                    <a:pt x="11" y="67"/>
                    <a:pt x="8" y="66"/>
                  </a:cubicBezTo>
                  <a:cubicBezTo>
                    <a:pt x="4" y="64"/>
                    <a:pt x="2" y="62"/>
                    <a:pt x="0" y="59"/>
                  </a:cubicBezTo>
                  <a:cubicBezTo>
                    <a:pt x="0" y="59"/>
                    <a:pt x="0" y="59"/>
                    <a:pt x="0" y="58"/>
                  </a:cubicBezTo>
                  <a:cubicBezTo>
                    <a:pt x="0" y="58"/>
                    <a:pt x="0" y="57"/>
                    <a:pt x="1" y="57"/>
                  </a:cubicBezTo>
                  <a:cubicBezTo>
                    <a:pt x="1" y="56"/>
                    <a:pt x="2" y="55"/>
                    <a:pt x="3" y="55"/>
                  </a:cubicBezTo>
                  <a:cubicBezTo>
                    <a:pt x="4" y="55"/>
                    <a:pt x="4" y="56"/>
                    <a:pt x="5" y="57"/>
                  </a:cubicBezTo>
                  <a:cubicBezTo>
                    <a:pt x="8" y="61"/>
                    <a:pt x="12" y="63"/>
                    <a:pt x="16" y="63"/>
                  </a:cubicBezTo>
                  <a:cubicBezTo>
                    <a:pt x="20" y="63"/>
                    <a:pt x="22" y="61"/>
                    <a:pt x="25" y="58"/>
                  </a:cubicBezTo>
                  <a:cubicBezTo>
                    <a:pt x="28" y="55"/>
                    <a:pt x="29" y="50"/>
                    <a:pt x="30" y="45"/>
                  </a:cubicBezTo>
                  <a:cubicBezTo>
                    <a:pt x="29" y="46"/>
                    <a:pt x="28" y="47"/>
                    <a:pt x="27" y="48"/>
                  </a:cubicBezTo>
                  <a:cubicBezTo>
                    <a:pt x="24" y="50"/>
                    <a:pt x="21" y="51"/>
                    <a:pt x="19" y="51"/>
                  </a:cubicBezTo>
                  <a:cubicBezTo>
                    <a:pt x="18" y="51"/>
                    <a:pt x="18" y="51"/>
                    <a:pt x="17" y="51"/>
                  </a:cubicBezTo>
                  <a:cubicBezTo>
                    <a:pt x="14" y="50"/>
                    <a:pt x="11" y="48"/>
                    <a:pt x="9" y="45"/>
                  </a:cubicBezTo>
                  <a:cubicBezTo>
                    <a:pt x="6" y="41"/>
                    <a:pt x="5" y="36"/>
                    <a:pt x="5" y="30"/>
                  </a:cubicBezTo>
                  <a:cubicBezTo>
                    <a:pt x="5" y="27"/>
                    <a:pt x="5" y="24"/>
                    <a:pt x="5" y="21"/>
                  </a:cubicBezTo>
                  <a:cubicBezTo>
                    <a:pt x="6" y="17"/>
                    <a:pt x="7" y="11"/>
                    <a:pt x="8" y="2"/>
                  </a:cubicBezTo>
                  <a:cubicBezTo>
                    <a:pt x="9" y="2"/>
                    <a:pt x="9" y="2"/>
                    <a:pt x="9" y="2"/>
                  </a:cubicBezTo>
                  <a:cubicBezTo>
                    <a:pt x="9" y="0"/>
                    <a:pt x="10" y="0"/>
                    <a:pt x="11" y="0"/>
                  </a:cubicBezTo>
                  <a:cubicBezTo>
                    <a:pt x="11" y="0"/>
                    <a:pt x="12" y="0"/>
                    <a:pt x="12" y="0"/>
                  </a:cubicBezTo>
                  <a:cubicBezTo>
                    <a:pt x="13" y="1"/>
                    <a:pt x="14" y="1"/>
                    <a:pt x="14" y="2"/>
                  </a:cubicBezTo>
                  <a:cubicBezTo>
                    <a:pt x="14" y="4"/>
                    <a:pt x="13" y="7"/>
                    <a:pt x="12" y="12"/>
                  </a:cubicBezTo>
                  <a:cubicBezTo>
                    <a:pt x="11" y="20"/>
                    <a:pt x="11" y="25"/>
                    <a:pt x="11" y="28"/>
                  </a:cubicBezTo>
                  <a:cubicBezTo>
                    <a:pt x="11" y="33"/>
                    <a:pt x="11" y="37"/>
                    <a:pt x="13" y="40"/>
                  </a:cubicBezTo>
                  <a:cubicBezTo>
                    <a:pt x="14" y="43"/>
                    <a:pt x="16" y="45"/>
                    <a:pt x="19" y="45"/>
                  </a:cubicBezTo>
                  <a:cubicBezTo>
                    <a:pt x="20" y="45"/>
                    <a:pt x="20" y="45"/>
                    <a:pt x="20" y="45"/>
                  </a:cubicBezTo>
                  <a:cubicBezTo>
                    <a:pt x="22" y="45"/>
                    <a:pt x="24" y="43"/>
                    <a:pt x="27" y="40"/>
                  </a:cubicBezTo>
                  <a:cubicBezTo>
                    <a:pt x="29" y="36"/>
                    <a:pt x="31" y="32"/>
                    <a:pt x="32" y="28"/>
                  </a:cubicBezTo>
                  <a:cubicBezTo>
                    <a:pt x="35" y="2"/>
                    <a:pt x="35" y="2"/>
                    <a:pt x="35" y="2"/>
                  </a:cubicBezTo>
                  <a:cubicBezTo>
                    <a:pt x="35" y="2"/>
                    <a:pt x="36" y="2"/>
                    <a:pt x="36" y="1"/>
                  </a:cubicBezTo>
                  <a:cubicBezTo>
                    <a:pt x="36" y="0"/>
                    <a:pt x="37" y="0"/>
                    <a:pt x="38"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249">
              <a:extLst>
                <a:ext uri="{FF2B5EF4-FFF2-40B4-BE49-F238E27FC236}">
                  <a16:creationId xmlns:a16="http://schemas.microsoft.com/office/drawing/2014/main" id="{4CEC8F7A-CBDA-43E7-B88C-C27FE914FECC}"/>
                </a:ext>
              </a:extLst>
            </p:cNvPr>
            <p:cNvSpPr>
              <a:spLocks noChangeArrowheads="1"/>
            </p:cNvSpPr>
            <p:nvPr/>
          </p:nvSpPr>
          <p:spPr bwMode="auto">
            <a:xfrm>
              <a:off x="7480809" y="5002097"/>
              <a:ext cx="150015" cy="148394"/>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250">
              <a:extLst>
                <a:ext uri="{FF2B5EF4-FFF2-40B4-BE49-F238E27FC236}">
                  <a16:creationId xmlns:a16="http://schemas.microsoft.com/office/drawing/2014/main" id="{C2D14FF4-9EFE-41F0-91AA-C2576F9AC240}"/>
                </a:ext>
              </a:extLst>
            </p:cNvPr>
            <p:cNvSpPr>
              <a:spLocks noChangeArrowheads="1"/>
            </p:cNvSpPr>
            <p:nvPr/>
          </p:nvSpPr>
          <p:spPr bwMode="auto">
            <a:xfrm>
              <a:off x="7521354" y="5087241"/>
              <a:ext cx="24327" cy="25138"/>
            </a:xfrm>
            <a:prstGeom prst="ellipse">
              <a:avLst/>
            </a:pr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251">
              <a:extLst>
                <a:ext uri="{FF2B5EF4-FFF2-40B4-BE49-F238E27FC236}">
                  <a16:creationId xmlns:a16="http://schemas.microsoft.com/office/drawing/2014/main" id="{AF12488A-6A99-4B2C-8AAE-5C865B4A2810}"/>
                </a:ext>
              </a:extLst>
            </p:cNvPr>
            <p:cNvSpPr>
              <a:spLocks noChangeArrowheads="1"/>
            </p:cNvSpPr>
            <p:nvPr/>
          </p:nvSpPr>
          <p:spPr bwMode="auto">
            <a:xfrm>
              <a:off x="7514867" y="5058049"/>
              <a:ext cx="13785" cy="13785"/>
            </a:xfrm>
            <a:prstGeom prst="ellipse">
              <a:avLst/>
            </a:pr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52">
              <a:extLst>
                <a:ext uri="{FF2B5EF4-FFF2-40B4-BE49-F238E27FC236}">
                  <a16:creationId xmlns:a16="http://schemas.microsoft.com/office/drawing/2014/main" id="{75EA36E5-AA21-4A37-99CA-637F96459A63}"/>
                </a:ext>
              </a:extLst>
            </p:cNvPr>
            <p:cNvSpPr>
              <a:spLocks/>
            </p:cNvSpPr>
            <p:nvPr/>
          </p:nvSpPr>
          <p:spPr bwMode="auto">
            <a:xfrm>
              <a:off x="7420803" y="4965607"/>
              <a:ext cx="273271" cy="217320"/>
            </a:xfrm>
            <a:custGeom>
              <a:avLst/>
              <a:gdLst>
                <a:gd name="T0" fmla="*/ 33 w 142"/>
                <a:gd name="T1" fmla="*/ 67 h 113"/>
                <a:gd name="T2" fmla="*/ 8 w 142"/>
                <a:gd name="T3" fmla="*/ 106 h 113"/>
                <a:gd name="T4" fmla="*/ 83 w 142"/>
                <a:gd name="T5" fmla="*/ 71 h 113"/>
                <a:gd name="T6" fmla="*/ 134 w 142"/>
                <a:gd name="T7" fmla="*/ 8 h 113"/>
                <a:gd name="T8" fmla="*/ 88 w 142"/>
                <a:gd name="T9" fmla="*/ 24 h 113"/>
                <a:gd name="T10" fmla="*/ 93 w 142"/>
                <a:gd name="T11" fmla="*/ 27 h 113"/>
                <a:gd name="T12" fmla="*/ 123 w 142"/>
                <a:gd name="T13" fmla="*/ 17 h 113"/>
                <a:gd name="T14" fmla="*/ 80 w 142"/>
                <a:gd name="T15" fmla="*/ 67 h 113"/>
                <a:gd name="T16" fmla="*/ 18 w 142"/>
                <a:gd name="T17" fmla="*/ 98 h 113"/>
                <a:gd name="T18" fmla="*/ 34 w 142"/>
                <a:gd name="T19" fmla="*/ 72 h 113"/>
                <a:gd name="T20" fmla="*/ 33 w 142"/>
                <a:gd name="T21" fmla="*/ 6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13">
                  <a:moveTo>
                    <a:pt x="33" y="67"/>
                  </a:moveTo>
                  <a:cubicBezTo>
                    <a:pt x="33" y="68"/>
                    <a:pt x="0" y="99"/>
                    <a:pt x="8" y="106"/>
                  </a:cubicBezTo>
                  <a:cubicBezTo>
                    <a:pt x="17" y="113"/>
                    <a:pt x="53" y="96"/>
                    <a:pt x="83" y="71"/>
                  </a:cubicBezTo>
                  <a:cubicBezTo>
                    <a:pt x="114" y="46"/>
                    <a:pt x="142" y="16"/>
                    <a:pt x="134" y="8"/>
                  </a:cubicBezTo>
                  <a:cubicBezTo>
                    <a:pt x="127" y="0"/>
                    <a:pt x="88" y="24"/>
                    <a:pt x="88" y="24"/>
                  </a:cubicBezTo>
                  <a:cubicBezTo>
                    <a:pt x="93" y="27"/>
                    <a:pt x="93" y="27"/>
                    <a:pt x="93" y="27"/>
                  </a:cubicBezTo>
                  <a:cubicBezTo>
                    <a:pt x="93" y="27"/>
                    <a:pt x="116" y="12"/>
                    <a:pt x="123" y="17"/>
                  </a:cubicBezTo>
                  <a:cubicBezTo>
                    <a:pt x="131" y="23"/>
                    <a:pt x="110" y="46"/>
                    <a:pt x="80" y="67"/>
                  </a:cubicBezTo>
                  <a:cubicBezTo>
                    <a:pt x="51" y="89"/>
                    <a:pt x="22" y="104"/>
                    <a:pt x="18" y="98"/>
                  </a:cubicBezTo>
                  <a:cubicBezTo>
                    <a:pt x="14" y="92"/>
                    <a:pt x="34" y="72"/>
                    <a:pt x="34" y="72"/>
                  </a:cubicBezTo>
                  <a:cubicBezTo>
                    <a:pt x="33" y="67"/>
                    <a:pt x="33" y="67"/>
                    <a:pt x="33" y="67"/>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53">
              <a:extLst>
                <a:ext uri="{FF2B5EF4-FFF2-40B4-BE49-F238E27FC236}">
                  <a16:creationId xmlns:a16="http://schemas.microsoft.com/office/drawing/2014/main" id="{A6A93986-E1A4-431A-999E-50C24BB43EB0}"/>
                </a:ext>
              </a:extLst>
            </p:cNvPr>
            <p:cNvSpPr>
              <a:spLocks noChangeArrowheads="1"/>
            </p:cNvSpPr>
            <p:nvPr/>
          </p:nvSpPr>
          <p:spPr bwMode="auto">
            <a:xfrm>
              <a:off x="7486486" y="5023180"/>
              <a:ext cx="28381" cy="104605"/>
            </a:xfrm>
            <a:prstGeom prst="rect">
              <a:avLst/>
            </a:prstGeom>
            <a:solidFill>
              <a:srgbClr val="2F3E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254">
              <a:extLst>
                <a:ext uri="{FF2B5EF4-FFF2-40B4-BE49-F238E27FC236}">
                  <a16:creationId xmlns:a16="http://schemas.microsoft.com/office/drawing/2014/main" id="{E1E74A9E-1651-48BC-8675-9CD42CCAF93F}"/>
                </a:ext>
              </a:extLst>
            </p:cNvPr>
            <p:cNvSpPr>
              <a:spLocks noChangeArrowheads="1"/>
            </p:cNvSpPr>
            <p:nvPr/>
          </p:nvSpPr>
          <p:spPr bwMode="auto">
            <a:xfrm>
              <a:off x="7724888" y="4946145"/>
              <a:ext cx="5676" cy="260297"/>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255">
              <a:extLst>
                <a:ext uri="{FF2B5EF4-FFF2-40B4-BE49-F238E27FC236}">
                  <a16:creationId xmlns:a16="http://schemas.microsoft.com/office/drawing/2014/main" id="{7CEC0727-674F-45ED-8406-180C6BFDC2C9}"/>
                </a:ext>
              </a:extLst>
            </p:cNvPr>
            <p:cNvSpPr>
              <a:spLocks noChangeArrowheads="1"/>
            </p:cNvSpPr>
            <p:nvPr/>
          </p:nvSpPr>
          <p:spPr bwMode="auto">
            <a:xfrm>
              <a:off x="6570176" y="4946145"/>
              <a:ext cx="4054" cy="260297"/>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256">
              <a:extLst>
                <a:ext uri="{FF2B5EF4-FFF2-40B4-BE49-F238E27FC236}">
                  <a16:creationId xmlns:a16="http://schemas.microsoft.com/office/drawing/2014/main" id="{7A728E25-00F2-48A5-A34C-35DF3456B6AC}"/>
                </a:ext>
              </a:extLst>
            </p:cNvPr>
            <p:cNvSpPr>
              <a:spLocks noChangeArrowheads="1"/>
            </p:cNvSpPr>
            <p:nvPr/>
          </p:nvSpPr>
          <p:spPr bwMode="auto">
            <a:xfrm>
              <a:off x="7750026" y="4946145"/>
              <a:ext cx="4054" cy="260297"/>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257">
              <a:extLst>
                <a:ext uri="{FF2B5EF4-FFF2-40B4-BE49-F238E27FC236}">
                  <a16:creationId xmlns:a16="http://schemas.microsoft.com/office/drawing/2014/main" id="{EE5C3B6D-282C-4CA9-AB78-E9C6D03E64ED}"/>
                </a:ext>
              </a:extLst>
            </p:cNvPr>
            <p:cNvSpPr>
              <a:spLocks noChangeArrowheads="1"/>
            </p:cNvSpPr>
            <p:nvPr/>
          </p:nvSpPr>
          <p:spPr bwMode="auto">
            <a:xfrm>
              <a:off x="6547471" y="4946145"/>
              <a:ext cx="3244" cy="260297"/>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58">
              <a:extLst>
                <a:ext uri="{FF2B5EF4-FFF2-40B4-BE49-F238E27FC236}">
                  <a16:creationId xmlns:a16="http://schemas.microsoft.com/office/drawing/2014/main" id="{C6740693-B411-4152-BF99-D2B7B8279F89}"/>
                </a:ext>
              </a:extLst>
            </p:cNvPr>
            <p:cNvSpPr>
              <a:spLocks/>
            </p:cNvSpPr>
            <p:nvPr/>
          </p:nvSpPr>
          <p:spPr bwMode="auto">
            <a:xfrm>
              <a:off x="7428912" y="4522859"/>
              <a:ext cx="182451" cy="196236"/>
            </a:xfrm>
            <a:custGeom>
              <a:avLst/>
              <a:gdLst>
                <a:gd name="T0" fmla="*/ 95 w 95"/>
                <a:gd name="T1" fmla="*/ 0 h 102"/>
                <a:gd name="T2" fmla="*/ 95 w 95"/>
                <a:gd name="T3" fmla="*/ 102 h 102"/>
                <a:gd name="T4" fmla="*/ 0 w 95"/>
                <a:gd name="T5" fmla="*/ 102 h 102"/>
                <a:gd name="T6" fmla="*/ 0 w 95"/>
                <a:gd name="T7" fmla="*/ 0 h 102"/>
                <a:gd name="T8" fmla="*/ 95 w 95"/>
                <a:gd name="T9" fmla="*/ 0 h 102"/>
              </a:gdLst>
              <a:ahLst/>
              <a:cxnLst>
                <a:cxn ang="0">
                  <a:pos x="T0" y="T1"/>
                </a:cxn>
                <a:cxn ang="0">
                  <a:pos x="T2" y="T3"/>
                </a:cxn>
                <a:cxn ang="0">
                  <a:pos x="T4" y="T5"/>
                </a:cxn>
                <a:cxn ang="0">
                  <a:pos x="T6" y="T7"/>
                </a:cxn>
                <a:cxn ang="0">
                  <a:pos x="T8" y="T9"/>
                </a:cxn>
              </a:cxnLst>
              <a:rect l="0" t="0" r="r" b="b"/>
              <a:pathLst>
                <a:path w="95" h="102">
                  <a:moveTo>
                    <a:pt x="95" y="0"/>
                  </a:moveTo>
                  <a:cubicBezTo>
                    <a:pt x="95" y="4"/>
                    <a:pt x="95" y="102"/>
                    <a:pt x="95" y="102"/>
                  </a:cubicBezTo>
                  <a:cubicBezTo>
                    <a:pt x="0" y="102"/>
                    <a:pt x="0" y="102"/>
                    <a:pt x="0" y="102"/>
                  </a:cubicBezTo>
                  <a:cubicBezTo>
                    <a:pt x="0" y="0"/>
                    <a:pt x="0" y="0"/>
                    <a:pt x="0" y="0"/>
                  </a:cubicBezTo>
                  <a:lnTo>
                    <a:pt x="95"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59">
              <a:extLst>
                <a:ext uri="{FF2B5EF4-FFF2-40B4-BE49-F238E27FC236}">
                  <a16:creationId xmlns:a16="http://schemas.microsoft.com/office/drawing/2014/main" id="{F7FE13AC-2EAE-4CFE-85D5-6F2685754D32}"/>
                </a:ext>
              </a:extLst>
            </p:cNvPr>
            <p:cNvSpPr>
              <a:spLocks/>
            </p:cNvSpPr>
            <p:nvPr/>
          </p:nvSpPr>
          <p:spPr bwMode="auto">
            <a:xfrm>
              <a:off x="6575852" y="4501776"/>
              <a:ext cx="1049297" cy="231105"/>
            </a:xfrm>
            <a:custGeom>
              <a:avLst/>
              <a:gdLst>
                <a:gd name="T0" fmla="*/ 15 w 545"/>
                <a:gd name="T1" fmla="*/ 2 h 120"/>
                <a:gd name="T2" fmla="*/ 15 w 545"/>
                <a:gd name="T3" fmla="*/ 120 h 120"/>
                <a:gd name="T4" fmla="*/ 543 w 545"/>
                <a:gd name="T5" fmla="*/ 120 h 120"/>
                <a:gd name="T6" fmla="*/ 543 w 545"/>
                <a:gd name="T7" fmla="*/ 113 h 120"/>
                <a:gd name="T8" fmla="*/ 510 w 545"/>
                <a:gd name="T9" fmla="*/ 113 h 120"/>
                <a:gd name="T10" fmla="*/ 459 w 545"/>
                <a:gd name="T11" fmla="*/ 62 h 120"/>
                <a:gd name="T12" fmla="*/ 510 w 545"/>
                <a:gd name="T13" fmla="*/ 11 h 120"/>
                <a:gd name="T14" fmla="*/ 545 w 545"/>
                <a:gd name="T15" fmla="*/ 11 h 120"/>
                <a:gd name="T16" fmla="*/ 545 w 545"/>
                <a:gd name="T17" fmla="*/ 0 h 120"/>
                <a:gd name="T18" fmla="*/ 15 w 545"/>
                <a:gd name="T19"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120">
                  <a:moveTo>
                    <a:pt x="15" y="2"/>
                  </a:moveTo>
                  <a:cubicBezTo>
                    <a:pt x="0" y="38"/>
                    <a:pt x="2" y="78"/>
                    <a:pt x="15" y="120"/>
                  </a:cubicBezTo>
                  <a:cubicBezTo>
                    <a:pt x="543" y="120"/>
                    <a:pt x="543" y="120"/>
                    <a:pt x="543" y="120"/>
                  </a:cubicBezTo>
                  <a:cubicBezTo>
                    <a:pt x="543" y="113"/>
                    <a:pt x="543" y="113"/>
                    <a:pt x="543" y="113"/>
                  </a:cubicBezTo>
                  <a:cubicBezTo>
                    <a:pt x="510" y="113"/>
                    <a:pt x="510" y="113"/>
                    <a:pt x="510" y="113"/>
                  </a:cubicBezTo>
                  <a:cubicBezTo>
                    <a:pt x="482" y="113"/>
                    <a:pt x="459" y="90"/>
                    <a:pt x="459" y="62"/>
                  </a:cubicBezTo>
                  <a:cubicBezTo>
                    <a:pt x="459" y="34"/>
                    <a:pt x="482" y="11"/>
                    <a:pt x="510" y="11"/>
                  </a:cubicBezTo>
                  <a:cubicBezTo>
                    <a:pt x="545" y="11"/>
                    <a:pt x="545" y="11"/>
                    <a:pt x="545" y="11"/>
                  </a:cubicBezTo>
                  <a:cubicBezTo>
                    <a:pt x="545" y="0"/>
                    <a:pt x="545" y="0"/>
                    <a:pt x="545" y="0"/>
                  </a:cubicBezTo>
                  <a:cubicBezTo>
                    <a:pt x="15" y="2"/>
                    <a:pt x="15" y="2"/>
                    <a:pt x="15" y="2"/>
                  </a:cubicBezTo>
                </a:path>
              </a:pathLst>
            </a:custGeom>
            <a:solidFill>
              <a:srgbClr val="FB5252"/>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Oval 260">
              <a:extLst>
                <a:ext uri="{FF2B5EF4-FFF2-40B4-BE49-F238E27FC236}">
                  <a16:creationId xmlns:a16="http://schemas.microsoft.com/office/drawing/2014/main" id="{CCEDA342-29FE-458D-A8CF-C158245459BC}"/>
                </a:ext>
              </a:extLst>
            </p:cNvPr>
            <p:cNvSpPr>
              <a:spLocks noChangeArrowheads="1"/>
            </p:cNvSpPr>
            <p:nvPr/>
          </p:nvSpPr>
          <p:spPr bwMode="auto">
            <a:xfrm>
              <a:off x="6593692" y="4536644"/>
              <a:ext cx="909823" cy="324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261">
              <a:extLst>
                <a:ext uri="{FF2B5EF4-FFF2-40B4-BE49-F238E27FC236}">
                  <a16:creationId xmlns:a16="http://schemas.microsoft.com/office/drawing/2014/main" id="{30408DB7-2B61-415E-BC62-5406BE29018C}"/>
                </a:ext>
              </a:extLst>
            </p:cNvPr>
            <p:cNvSpPr>
              <a:spLocks noChangeArrowheads="1"/>
            </p:cNvSpPr>
            <p:nvPr/>
          </p:nvSpPr>
          <p:spPr bwMode="auto">
            <a:xfrm>
              <a:off x="6596935" y="4706121"/>
              <a:ext cx="916310" cy="324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62">
              <a:extLst>
                <a:ext uri="{FF2B5EF4-FFF2-40B4-BE49-F238E27FC236}">
                  <a16:creationId xmlns:a16="http://schemas.microsoft.com/office/drawing/2014/main" id="{B15F08CF-4A26-49A7-85AB-1166B681FB50}"/>
                </a:ext>
              </a:extLst>
            </p:cNvPr>
            <p:cNvSpPr>
              <a:spLocks noEditPoints="1"/>
            </p:cNvSpPr>
            <p:nvPr/>
          </p:nvSpPr>
          <p:spPr bwMode="auto">
            <a:xfrm>
              <a:off x="6955350" y="4570702"/>
              <a:ext cx="51897" cy="89198"/>
            </a:xfrm>
            <a:custGeom>
              <a:avLst/>
              <a:gdLst>
                <a:gd name="T0" fmla="*/ 7 w 27"/>
                <a:gd name="T1" fmla="*/ 42 h 46"/>
                <a:gd name="T2" fmla="*/ 5 w 27"/>
                <a:gd name="T3" fmla="*/ 42 h 46"/>
                <a:gd name="T4" fmla="*/ 7 w 27"/>
                <a:gd name="T5" fmla="*/ 25 h 46"/>
                <a:gd name="T6" fmla="*/ 17 w 27"/>
                <a:gd name="T7" fmla="*/ 26 h 46"/>
                <a:gd name="T8" fmla="*/ 22 w 27"/>
                <a:gd name="T9" fmla="*/ 32 h 46"/>
                <a:gd name="T10" fmla="*/ 15 w 27"/>
                <a:gd name="T11" fmla="*/ 41 h 46"/>
                <a:gd name="T12" fmla="*/ 7 w 27"/>
                <a:gd name="T13" fmla="*/ 42 h 46"/>
                <a:gd name="T14" fmla="*/ 7 w 27"/>
                <a:gd name="T15" fmla="*/ 20 h 46"/>
                <a:gd name="T16" fmla="*/ 10 w 27"/>
                <a:gd name="T17" fmla="*/ 5 h 46"/>
                <a:gd name="T18" fmla="*/ 11 w 27"/>
                <a:gd name="T19" fmla="*/ 5 h 46"/>
                <a:gd name="T20" fmla="*/ 18 w 27"/>
                <a:gd name="T21" fmla="*/ 6 h 46"/>
                <a:gd name="T22" fmla="*/ 20 w 27"/>
                <a:gd name="T23" fmla="*/ 10 h 46"/>
                <a:gd name="T24" fmla="*/ 9 w 27"/>
                <a:gd name="T25" fmla="*/ 20 h 46"/>
                <a:gd name="T26" fmla="*/ 7 w 27"/>
                <a:gd name="T27" fmla="*/ 20 h 46"/>
                <a:gd name="T28" fmla="*/ 12 w 27"/>
                <a:gd name="T29" fmla="*/ 0 h 46"/>
                <a:gd name="T30" fmla="*/ 7 w 27"/>
                <a:gd name="T31" fmla="*/ 1 h 46"/>
                <a:gd name="T32" fmla="*/ 5 w 27"/>
                <a:gd name="T33" fmla="*/ 2 h 46"/>
                <a:gd name="T34" fmla="*/ 5 w 27"/>
                <a:gd name="T35" fmla="*/ 3 h 46"/>
                <a:gd name="T36" fmla="*/ 0 w 27"/>
                <a:gd name="T37" fmla="*/ 43 h 46"/>
                <a:gd name="T38" fmla="*/ 1 w 27"/>
                <a:gd name="T39" fmla="*/ 45 h 46"/>
                <a:gd name="T40" fmla="*/ 2 w 27"/>
                <a:gd name="T41" fmla="*/ 46 h 46"/>
                <a:gd name="T42" fmla="*/ 7 w 27"/>
                <a:gd name="T43" fmla="*/ 46 h 46"/>
                <a:gd name="T44" fmla="*/ 26 w 27"/>
                <a:gd name="T45" fmla="*/ 38 h 46"/>
                <a:gd name="T46" fmla="*/ 27 w 27"/>
                <a:gd name="T47" fmla="*/ 32 h 46"/>
                <a:gd name="T48" fmla="*/ 19 w 27"/>
                <a:gd name="T49" fmla="*/ 22 h 46"/>
                <a:gd name="T50" fmla="*/ 24 w 27"/>
                <a:gd name="T51" fmla="*/ 10 h 46"/>
                <a:gd name="T52" fmla="*/ 12 w 27"/>
                <a:gd name="T5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46">
                  <a:moveTo>
                    <a:pt x="7" y="42"/>
                  </a:moveTo>
                  <a:cubicBezTo>
                    <a:pt x="7" y="42"/>
                    <a:pt x="6" y="42"/>
                    <a:pt x="5" y="42"/>
                  </a:cubicBezTo>
                  <a:cubicBezTo>
                    <a:pt x="7" y="25"/>
                    <a:pt x="7" y="25"/>
                    <a:pt x="7" y="25"/>
                  </a:cubicBezTo>
                  <a:cubicBezTo>
                    <a:pt x="11" y="25"/>
                    <a:pt x="15" y="25"/>
                    <a:pt x="17" y="26"/>
                  </a:cubicBezTo>
                  <a:cubicBezTo>
                    <a:pt x="20" y="27"/>
                    <a:pt x="22" y="29"/>
                    <a:pt x="22" y="32"/>
                  </a:cubicBezTo>
                  <a:cubicBezTo>
                    <a:pt x="22" y="36"/>
                    <a:pt x="20" y="39"/>
                    <a:pt x="15" y="41"/>
                  </a:cubicBezTo>
                  <a:cubicBezTo>
                    <a:pt x="13" y="41"/>
                    <a:pt x="10" y="42"/>
                    <a:pt x="7" y="42"/>
                  </a:cubicBezTo>
                  <a:moveTo>
                    <a:pt x="7" y="20"/>
                  </a:moveTo>
                  <a:cubicBezTo>
                    <a:pt x="10" y="5"/>
                    <a:pt x="10" y="5"/>
                    <a:pt x="10" y="5"/>
                  </a:cubicBezTo>
                  <a:cubicBezTo>
                    <a:pt x="10" y="5"/>
                    <a:pt x="10" y="5"/>
                    <a:pt x="11" y="5"/>
                  </a:cubicBezTo>
                  <a:cubicBezTo>
                    <a:pt x="14" y="5"/>
                    <a:pt x="17" y="5"/>
                    <a:pt x="18" y="6"/>
                  </a:cubicBezTo>
                  <a:cubicBezTo>
                    <a:pt x="19" y="7"/>
                    <a:pt x="20" y="8"/>
                    <a:pt x="20" y="10"/>
                  </a:cubicBezTo>
                  <a:cubicBezTo>
                    <a:pt x="20" y="16"/>
                    <a:pt x="16" y="20"/>
                    <a:pt x="9" y="20"/>
                  </a:cubicBezTo>
                  <a:cubicBezTo>
                    <a:pt x="9" y="20"/>
                    <a:pt x="8" y="20"/>
                    <a:pt x="7" y="20"/>
                  </a:cubicBezTo>
                  <a:moveTo>
                    <a:pt x="12" y="0"/>
                  </a:moveTo>
                  <a:cubicBezTo>
                    <a:pt x="10" y="0"/>
                    <a:pt x="9" y="1"/>
                    <a:pt x="7" y="1"/>
                  </a:cubicBezTo>
                  <a:cubicBezTo>
                    <a:pt x="6" y="1"/>
                    <a:pt x="6" y="1"/>
                    <a:pt x="5" y="2"/>
                  </a:cubicBezTo>
                  <a:cubicBezTo>
                    <a:pt x="5" y="3"/>
                    <a:pt x="5" y="3"/>
                    <a:pt x="5" y="3"/>
                  </a:cubicBezTo>
                  <a:cubicBezTo>
                    <a:pt x="0" y="43"/>
                    <a:pt x="0" y="43"/>
                    <a:pt x="0" y="43"/>
                  </a:cubicBezTo>
                  <a:cubicBezTo>
                    <a:pt x="0" y="44"/>
                    <a:pt x="0" y="45"/>
                    <a:pt x="1" y="45"/>
                  </a:cubicBezTo>
                  <a:cubicBezTo>
                    <a:pt x="1" y="46"/>
                    <a:pt x="2" y="46"/>
                    <a:pt x="2" y="46"/>
                  </a:cubicBezTo>
                  <a:cubicBezTo>
                    <a:pt x="5" y="46"/>
                    <a:pt x="6" y="46"/>
                    <a:pt x="7" y="46"/>
                  </a:cubicBezTo>
                  <a:cubicBezTo>
                    <a:pt x="17" y="46"/>
                    <a:pt x="23" y="43"/>
                    <a:pt x="26" y="38"/>
                  </a:cubicBezTo>
                  <a:cubicBezTo>
                    <a:pt x="26" y="36"/>
                    <a:pt x="27" y="34"/>
                    <a:pt x="27" y="32"/>
                  </a:cubicBezTo>
                  <a:cubicBezTo>
                    <a:pt x="27" y="27"/>
                    <a:pt x="24" y="23"/>
                    <a:pt x="19" y="22"/>
                  </a:cubicBezTo>
                  <a:cubicBezTo>
                    <a:pt x="23" y="19"/>
                    <a:pt x="24" y="15"/>
                    <a:pt x="24" y="10"/>
                  </a:cubicBezTo>
                  <a:cubicBezTo>
                    <a:pt x="24" y="4"/>
                    <a:pt x="20" y="0"/>
                    <a:pt x="12"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63">
              <a:extLst>
                <a:ext uri="{FF2B5EF4-FFF2-40B4-BE49-F238E27FC236}">
                  <a16:creationId xmlns:a16="http://schemas.microsoft.com/office/drawing/2014/main" id="{E854B0B5-D56C-4982-AFFA-4DF1773AE604}"/>
                </a:ext>
              </a:extLst>
            </p:cNvPr>
            <p:cNvSpPr>
              <a:spLocks noEditPoints="1"/>
            </p:cNvSpPr>
            <p:nvPr/>
          </p:nvSpPr>
          <p:spPr bwMode="auto">
            <a:xfrm>
              <a:off x="7016978" y="4573134"/>
              <a:ext cx="72980" cy="86766"/>
            </a:xfrm>
            <a:custGeom>
              <a:avLst/>
              <a:gdLst>
                <a:gd name="T0" fmla="*/ 13 w 38"/>
                <a:gd name="T1" fmla="*/ 40 h 45"/>
                <a:gd name="T2" fmla="*/ 7 w 38"/>
                <a:gd name="T3" fmla="*/ 35 h 45"/>
                <a:gd name="T4" fmla="*/ 5 w 38"/>
                <a:gd name="T5" fmla="*/ 26 h 45"/>
                <a:gd name="T6" fmla="*/ 10 w 38"/>
                <a:gd name="T7" fmla="*/ 10 h 45"/>
                <a:gd name="T8" fmla="*/ 17 w 38"/>
                <a:gd name="T9" fmla="*/ 19 h 45"/>
                <a:gd name="T10" fmla="*/ 25 w 38"/>
                <a:gd name="T11" fmla="*/ 21 h 45"/>
                <a:gd name="T12" fmla="*/ 21 w 38"/>
                <a:gd name="T13" fmla="*/ 33 h 45"/>
                <a:gd name="T14" fmla="*/ 15 w 38"/>
                <a:gd name="T15" fmla="*/ 40 h 45"/>
                <a:gd name="T16" fmla="*/ 13 w 38"/>
                <a:gd name="T17" fmla="*/ 40 h 45"/>
                <a:gd name="T18" fmla="*/ 25 w 38"/>
                <a:gd name="T19" fmla="*/ 17 h 45"/>
                <a:gd name="T20" fmla="*/ 20 w 38"/>
                <a:gd name="T21" fmla="*/ 15 h 45"/>
                <a:gd name="T22" fmla="*/ 16 w 38"/>
                <a:gd name="T23" fmla="*/ 10 h 45"/>
                <a:gd name="T24" fmla="*/ 16 w 38"/>
                <a:gd name="T25" fmla="*/ 9 h 45"/>
                <a:gd name="T26" fmla="*/ 17 w 38"/>
                <a:gd name="T27" fmla="*/ 5 h 45"/>
                <a:gd name="T28" fmla="*/ 19 w 38"/>
                <a:gd name="T29" fmla="*/ 5 h 45"/>
                <a:gd name="T30" fmla="*/ 24 w 38"/>
                <a:gd name="T31" fmla="*/ 12 h 45"/>
                <a:gd name="T32" fmla="*/ 25 w 38"/>
                <a:gd name="T33" fmla="*/ 17 h 45"/>
                <a:gd name="T34" fmla="*/ 18 w 38"/>
                <a:gd name="T35" fmla="*/ 0 h 45"/>
                <a:gd name="T36" fmla="*/ 8 w 38"/>
                <a:gd name="T37" fmla="*/ 5 h 45"/>
                <a:gd name="T38" fmla="*/ 2 w 38"/>
                <a:gd name="T39" fmla="*/ 17 h 45"/>
                <a:gd name="T40" fmla="*/ 0 w 38"/>
                <a:gd name="T41" fmla="*/ 26 h 45"/>
                <a:gd name="T42" fmla="*/ 3 w 38"/>
                <a:gd name="T43" fmla="*/ 39 h 45"/>
                <a:gd name="T44" fmla="*/ 11 w 38"/>
                <a:gd name="T45" fmla="*/ 45 h 45"/>
                <a:gd name="T46" fmla="*/ 12 w 38"/>
                <a:gd name="T47" fmla="*/ 45 h 45"/>
                <a:gd name="T48" fmla="*/ 22 w 38"/>
                <a:gd name="T49" fmla="*/ 40 h 45"/>
                <a:gd name="T50" fmla="*/ 28 w 38"/>
                <a:gd name="T51" fmla="*/ 27 h 45"/>
                <a:gd name="T52" fmla="*/ 29 w 38"/>
                <a:gd name="T53" fmla="*/ 21 h 45"/>
                <a:gd name="T54" fmla="*/ 37 w 38"/>
                <a:gd name="T55" fmla="*/ 18 h 45"/>
                <a:gd name="T56" fmla="*/ 38 w 38"/>
                <a:gd name="T57" fmla="*/ 16 h 45"/>
                <a:gd name="T58" fmla="*/ 37 w 38"/>
                <a:gd name="T59" fmla="*/ 14 h 45"/>
                <a:gd name="T60" fmla="*/ 36 w 38"/>
                <a:gd name="T61" fmla="*/ 14 h 45"/>
                <a:gd name="T62" fmla="*/ 32 w 38"/>
                <a:gd name="T63" fmla="*/ 15 h 45"/>
                <a:gd name="T64" fmla="*/ 30 w 38"/>
                <a:gd name="T65" fmla="*/ 16 h 45"/>
                <a:gd name="T66" fmla="*/ 26 w 38"/>
                <a:gd name="T67" fmla="*/ 4 h 45"/>
                <a:gd name="T68" fmla="*/ 18 w 38"/>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45">
                  <a:moveTo>
                    <a:pt x="13" y="40"/>
                  </a:moveTo>
                  <a:cubicBezTo>
                    <a:pt x="10" y="40"/>
                    <a:pt x="8" y="38"/>
                    <a:pt x="7" y="35"/>
                  </a:cubicBezTo>
                  <a:cubicBezTo>
                    <a:pt x="6" y="32"/>
                    <a:pt x="5" y="29"/>
                    <a:pt x="5" y="26"/>
                  </a:cubicBezTo>
                  <a:cubicBezTo>
                    <a:pt x="5" y="20"/>
                    <a:pt x="7" y="14"/>
                    <a:pt x="10" y="10"/>
                  </a:cubicBezTo>
                  <a:cubicBezTo>
                    <a:pt x="11" y="14"/>
                    <a:pt x="14" y="17"/>
                    <a:pt x="17" y="19"/>
                  </a:cubicBezTo>
                  <a:cubicBezTo>
                    <a:pt x="19" y="21"/>
                    <a:pt x="22" y="21"/>
                    <a:pt x="25" y="21"/>
                  </a:cubicBezTo>
                  <a:cubicBezTo>
                    <a:pt x="24" y="26"/>
                    <a:pt x="23" y="29"/>
                    <a:pt x="21" y="33"/>
                  </a:cubicBezTo>
                  <a:cubicBezTo>
                    <a:pt x="19" y="36"/>
                    <a:pt x="17" y="39"/>
                    <a:pt x="15" y="40"/>
                  </a:cubicBezTo>
                  <a:cubicBezTo>
                    <a:pt x="14" y="40"/>
                    <a:pt x="13" y="40"/>
                    <a:pt x="13" y="40"/>
                  </a:cubicBezTo>
                  <a:moveTo>
                    <a:pt x="25" y="17"/>
                  </a:moveTo>
                  <a:cubicBezTo>
                    <a:pt x="23" y="17"/>
                    <a:pt x="21" y="16"/>
                    <a:pt x="20" y="15"/>
                  </a:cubicBezTo>
                  <a:cubicBezTo>
                    <a:pt x="17" y="14"/>
                    <a:pt x="16" y="12"/>
                    <a:pt x="16" y="10"/>
                  </a:cubicBezTo>
                  <a:cubicBezTo>
                    <a:pt x="16" y="9"/>
                    <a:pt x="16" y="9"/>
                    <a:pt x="16" y="9"/>
                  </a:cubicBezTo>
                  <a:cubicBezTo>
                    <a:pt x="16" y="7"/>
                    <a:pt x="16" y="6"/>
                    <a:pt x="17" y="5"/>
                  </a:cubicBezTo>
                  <a:cubicBezTo>
                    <a:pt x="18" y="5"/>
                    <a:pt x="18" y="5"/>
                    <a:pt x="19" y="5"/>
                  </a:cubicBezTo>
                  <a:cubicBezTo>
                    <a:pt x="21" y="5"/>
                    <a:pt x="23" y="7"/>
                    <a:pt x="24" y="12"/>
                  </a:cubicBezTo>
                  <a:cubicBezTo>
                    <a:pt x="24" y="14"/>
                    <a:pt x="25" y="15"/>
                    <a:pt x="25" y="17"/>
                  </a:cubicBezTo>
                  <a:moveTo>
                    <a:pt x="18" y="0"/>
                  </a:moveTo>
                  <a:cubicBezTo>
                    <a:pt x="14" y="0"/>
                    <a:pt x="11" y="1"/>
                    <a:pt x="8" y="5"/>
                  </a:cubicBezTo>
                  <a:cubicBezTo>
                    <a:pt x="5" y="8"/>
                    <a:pt x="3" y="12"/>
                    <a:pt x="2" y="17"/>
                  </a:cubicBezTo>
                  <a:cubicBezTo>
                    <a:pt x="1" y="20"/>
                    <a:pt x="0" y="23"/>
                    <a:pt x="0" y="26"/>
                  </a:cubicBezTo>
                  <a:cubicBezTo>
                    <a:pt x="0" y="32"/>
                    <a:pt x="1" y="36"/>
                    <a:pt x="3" y="39"/>
                  </a:cubicBezTo>
                  <a:cubicBezTo>
                    <a:pt x="5" y="43"/>
                    <a:pt x="8" y="44"/>
                    <a:pt x="11" y="45"/>
                  </a:cubicBezTo>
                  <a:cubicBezTo>
                    <a:pt x="11" y="45"/>
                    <a:pt x="12" y="45"/>
                    <a:pt x="12" y="45"/>
                  </a:cubicBezTo>
                  <a:cubicBezTo>
                    <a:pt x="16" y="45"/>
                    <a:pt x="19" y="43"/>
                    <a:pt x="22" y="40"/>
                  </a:cubicBezTo>
                  <a:cubicBezTo>
                    <a:pt x="25" y="37"/>
                    <a:pt x="27" y="32"/>
                    <a:pt x="28" y="27"/>
                  </a:cubicBezTo>
                  <a:cubicBezTo>
                    <a:pt x="29" y="25"/>
                    <a:pt x="29" y="23"/>
                    <a:pt x="29" y="21"/>
                  </a:cubicBezTo>
                  <a:cubicBezTo>
                    <a:pt x="33" y="20"/>
                    <a:pt x="36" y="19"/>
                    <a:pt x="37" y="18"/>
                  </a:cubicBezTo>
                  <a:cubicBezTo>
                    <a:pt x="38" y="17"/>
                    <a:pt x="38" y="16"/>
                    <a:pt x="38" y="16"/>
                  </a:cubicBezTo>
                  <a:cubicBezTo>
                    <a:pt x="38" y="15"/>
                    <a:pt x="38" y="14"/>
                    <a:pt x="37" y="14"/>
                  </a:cubicBezTo>
                  <a:cubicBezTo>
                    <a:pt x="37" y="14"/>
                    <a:pt x="36" y="14"/>
                    <a:pt x="36" y="14"/>
                  </a:cubicBezTo>
                  <a:cubicBezTo>
                    <a:pt x="35" y="14"/>
                    <a:pt x="34" y="14"/>
                    <a:pt x="32" y="15"/>
                  </a:cubicBezTo>
                  <a:cubicBezTo>
                    <a:pt x="31" y="15"/>
                    <a:pt x="30" y="16"/>
                    <a:pt x="30" y="16"/>
                  </a:cubicBezTo>
                  <a:cubicBezTo>
                    <a:pt x="29" y="11"/>
                    <a:pt x="28" y="7"/>
                    <a:pt x="26" y="4"/>
                  </a:cubicBezTo>
                  <a:cubicBezTo>
                    <a:pt x="23" y="1"/>
                    <a:pt x="21" y="0"/>
                    <a:pt x="18"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64">
              <a:extLst>
                <a:ext uri="{FF2B5EF4-FFF2-40B4-BE49-F238E27FC236}">
                  <a16:creationId xmlns:a16="http://schemas.microsoft.com/office/drawing/2014/main" id="{8B3D2A91-2BDF-480A-92F9-D151863EB39D}"/>
                </a:ext>
              </a:extLst>
            </p:cNvPr>
            <p:cNvSpPr>
              <a:spLocks/>
            </p:cNvSpPr>
            <p:nvPr/>
          </p:nvSpPr>
          <p:spPr bwMode="auto">
            <a:xfrm>
              <a:off x="7080228" y="4573134"/>
              <a:ext cx="68926" cy="86766"/>
            </a:xfrm>
            <a:custGeom>
              <a:avLst/>
              <a:gdLst>
                <a:gd name="T0" fmla="*/ 33 w 36"/>
                <a:gd name="T1" fmla="*/ 0 h 45"/>
                <a:gd name="T2" fmla="*/ 3 w 36"/>
                <a:gd name="T3" fmla="*/ 0 h 45"/>
                <a:gd name="T4" fmla="*/ 1 w 36"/>
                <a:gd name="T5" fmla="*/ 1 h 45"/>
                <a:gd name="T6" fmla="*/ 0 w 36"/>
                <a:gd name="T7" fmla="*/ 2 h 45"/>
                <a:gd name="T8" fmla="*/ 2 w 36"/>
                <a:gd name="T9" fmla="*/ 4 h 45"/>
                <a:gd name="T10" fmla="*/ 3 w 36"/>
                <a:gd name="T11" fmla="*/ 4 h 45"/>
                <a:gd name="T12" fmla="*/ 15 w 36"/>
                <a:gd name="T13" fmla="*/ 4 h 45"/>
                <a:gd name="T14" fmla="*/ 14 w 36"/>
                <a:gd name="T15" fmla="*/ 16 h 45"/>
                <a:gd name="T16" fmla="*/ 10 w 36"/>
                <a:gd name="T17" fmla="*/ 42 h 45"/>
                <a:gd name="T18" fmla="*/ 12 w 36"/>
                <a:gd name="T19" fmla="*/ 44 h 45"/>
                <a:gd name="T20" fmla="*/ 13 w 36"/>
                <a:gd name="T21" fmla="*/ 45 h 45"/>
                <a:gd name="T22" fmla="*/ 15 w 36"/>
                <a:gd name="T23" fmla="*/ 43 h 45"/>
                <a:gd name="T24" fmla="*/ 15 w 36"/>
                <a:gd name="T25" fmla="*/ 42 h 45"/>
                <a:gd name="T26" fmla="*/ 20 w 36"/>
                <a:gd name="T27" fmla="*/ 4 h 45"/>
                <a:gd name="T28" fmla="*/ 33 w 36"/>
                <a:gd name="T29" fmla="*/ 4 h 45"/>
                <a:gd name="T30" fmla="*/ 36 w 36"/>
                <a:gd name="T31" fmla="*/ 3 h 45"/>
                <a:gd name="T32" fmla="*/ 36 w 36"/>
                <a:gd name="T33" fmla="*/ 2 h 45"/>
                <a:gd name="T34" fmla="*/ 34 w 36"/>
                <a:gd name="T35" fmla="*/ 0 h 45"/>
                <a:gd name="T36" fmla="*/ 33 w 36"/>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5">
                  <a:moveTo>
                    <a:pt x="33" y="0"/>
                  </a:moveTo>
                  <a:cubicBezTo>
                    <a:pt x="3" y="0"/>
                    <a:pt x="3" y="0"/>
                    <a:pt x="3" y="0"/>
                  </a:cubicBezTo>
                  <a:cubicBezTo>
                    <a:pt x="2" y="0"/>
                    <a:pt x="1" y="0"/>
                    <a:pt x="1" y="1"/>
                  </a:cubicBezTo>
                  <a:cubicBezTo>
                    <a:pt x="0" y="1"/>
                    <a:pt x="0" y="2"/>
                    <a:pt x="0" y="2"/>
                  </a:cubicBezTo>
                  <a:cubicBezTo>
                    <a:pt x="0" y="3"/>
                    <a:pt x="1" y="4"/>
                    <a:pt x="2" y="4"/>
                  </a:cubicBezTo>
                  <a:cubicBezTo>
                    <a:pt x="2" y="4"/>
                    <a:pt x="3" y="4"/>
                    <a:pt x="3" y="4"/>
                  </a:cubicBezTo>
                  <a:cubicBezTo>
                    <a:pt x="15" y="4"/>
                    <a:pt x="15" y="4"/>
                    <a:pt x="15" y="4"/>
                  </a:cubicBezTo>
                  <a:cubicBezTo>
                    <a:pt x="15" y="6"/>
                    <a:pt x="15" y="10"/>
                    <a:pt x="14" y="16"/>
                  </a:cubicBezTo>
                  <a:cubicBezTo>
                    <a:pt x="12" y="33"/>
                    <a:pt x="10" y="42"/>
                    <a:pt x="10" y="42"/>
                  </a:cubicBezTo>
                  <a:cubicBezTo>
                    <a:pt x="10" y="43"/>
                    <a:pt x="11" y="44"/>
                    <a:pt x="12" y="44"/>
                  </a:cubicBezTo>
                  <a:cubicBezTo>
                    <a:pt x="12" y="45"/>
                    <a:pt x="12" y="45"/>
                    <a:pt x="13" y="45"/>
                  </a:cubicBezTo>
                  <a:cubicBezTo>
                    <a:pt x="14" y="45"/>
                    <a:pt x="15" y="44"/>
                    <a:pt x="15" y="43"/>
                  </a:cubicBezTo>
                  <a:cubicBezTo>
                    <a:pt x="15" y="42"/>
                    <a:pt x="15" y="42"/>
                    <a:pt x="15" y="42"/>
                  </a:cubicBezTo>
                  <a:cubicBezTo>
                    <a:pt x="15" y="42"/>
                    <a:pt x="17" y="29"/>
                    <a:pt x="20" y="4"/>
                  </a:cubicBezTo>
                  <a:cubicBezTo>
                    <a:pt x="33" y="4"/>
                    <a:pt x="33" y="4"/>
                    <a:pt x="33" y="4"/>
                  </a:cubicBezTo>
                  <a:cubicBezTo>
                    <a:pt x="34" y="4"/>
                    <a:pt x="35" y="4"/>
                    <a:pt x="36" y="3"/>
                  </a:cubicBezTo>
                  <a:cubicBezTo>
                    <a:pt x="36" y="3"/>
                    <a:pt x="36" y="3"/>
                    <a:pt x="36" y="2"/>
                  </a:cubicBezTo>
                  <a:cubicBezTo>
                    <a:pt x="36" y="1"/>
                    <a:pt x="35" y="0"/>
                    <a:pt x="34" y="0"/>
                  </a:cubicBezTo>
                  <a:cubicBezTo>
                    <a:pt x="33" y="0"/>
                    <a:pt x="33" y="0"/>
                    <a:pt x="33"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5">
              <a:extLst>
                <a:ext uri="{FF2B5EF4-FFF2-40B4-BE49-F238E27FC236}">
                  <a16:creationId xmlns:a16="http://schemas.microsoft.com/office/drawing/2014/main" id="{6CF40757-AD76-4E18-BEB0-2DF937296FA9}"/>
                </a:ext>
              </a:extLst>
            </p:cNvPr>
            <p:cNvSpPr>
              <a:spLocks noEditPoints="1"/>
            </p:cNvSpPr>
            <p:nvPr/>
          </p:nvSpPr>
          <p:spPr bwMode="auto">
            <a:xfrm>
              <a:off x="7128071" y="4573134"/>
              <a:ext cx="60006" cy="86766"/>
            </a:xfrm>
            <a:custGeom>
              <a:avLst/>
              <a:gdLst>
                <a:gd name="T0" fmla="*/ 13 w 31"/>
                <a:gd name="T1" fmla="*/ 25 h 45"/>
                <a:gd name="T2" fmla="*/ 20 w 31"/>
                <a:gd name="T3" fmla="*/ 10 h 45"/>
                <a:gd name="T4" fmla="*/ 23 w 31"/>
                <a:gd name="T5" fmla="*/ 25 h 45"/>
                <a:gd name="T6" fmla="*/ 13 w 31"/>
                <a:gd name="T7" fmla="*/ 25 h 45"/>
                <a:gd name="T8" fmla="*/ 21 w 31"/>
                <a:gd name="T9" fmla="*/ 0 h 45"/>
                <a:gd name="T10" fmla="*/ 19 w 31"/>
                <a:gd name="T11" fmla="*/ 1 h 45"/>
                <a:gd name="T12" fmla="*/ 2 w 31"/>
                <a:gd name="T13" fmla="*/ 37 h 45"/>
                <a:gd name="T14" fmla="*/ 0 w 31"/>
                <a:gd name="T15" fmla="*/ 42 h 45"/>
                <a:gd name="T16" fmla="*/ 0 w 31"/>
                <a:gd name="T17" fmla="*/ 43 h 45"/>
                <a:gd name="T18" fmla="*/ 1 w 31"/>
                <a:gd name="T19" fmla="*/ 44 h 45"/>
                <a:gd name="T20" fmla="*/ 2 w 31"/>
                <a:gd name="T21" fmla="*/ 45 h 45"/>
                <a:gd name="T22" fmla="*/ 4 w 31"/>
                <a:gd name="T23" fmla="*/ 44 h 45"/>
                <a:gd name="T24" fmla="*/ 4 w 31"/>
                <a:gd name="T25" fmla="*/ 43 h 45"/>
                <a:gd name="T26" fmla="*/ 11 w 31"/>
                <a:gd name="T27" fmla="*/ 30 h 45"/>
                <a:gd name="T28" fmla="*/ 24 w 31"/>
                <a:gd name="T29" fmla="*/ 30 h 45"/>
                <a:gd name="T30" fmla="*/ 27 w 31"/>
                <a:gd name="T31" fmla="*/ 43 h 45"/>
                <a:gd name="T32" fmla="*/ 28 w 31"/>
                <a:gd name="T33" fmla="*/ 45 h 45"/>
                <a:gd name="T34" fmla="*/ 29 w 31"/>
                <a:gd name="T35" fmla="*/ 45 h 45"/>
                <a:gd name="T36" fmla="*/ 31 w 31"/>
                <a:gd name="T37" fmla="*/ 44 h 45"/>
                <a:gd name="T38" fmla="*/ 31 w 31"/>
                <a:gd name="T39" fmla="*/ 42 h 45"/>
                <a:gd name="T40" fmla="*/ 31 w 31"/>
                <a:gd name="T41" fmla="*/ 42 h 45"/>
                <a:gd name="T42" fmla="*/ 23 w 31"/>
                <a:gd name="T43" fmla="*/ 2 h 45"/>
                <a:gd name="T44" fmla="*/ 23 w 31"/>
                <a:gd name="T45" fmla="*/ 1 h 45"/>
                <a:gd name="T46" fmla="*/ 21 w 31"/>
                <a:gd name="T4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45">
                  <a:moveTo>
                    <a:pt x="13" y="25"/>
                  </a:moveTo>
                  <a:cubicBezTo>
                    <a:pt x="20" y="10"/>
                    <a:pt x="20" y="10"/>
                    <a:pt x="20" y="10"/>
                  </a:cubicBezTo>
                  <a:cubicBezTo>
                    <a:pt x="23" y="25"/>
                    <a:pt x="23" y="25"/>
                    <a:pt x="23" y="25"/>
                  </a:cubicBezTo>
                  <a:cubicBezTo>
                    <a:pt x="13" y="25"/>
                    <a:pt x="13" y="25"/>
                    <a:pt x="13" y="25"/>
                  </a:cubicBezTo>
                  <a:moveTo>
                    <a:pt x="21" y="0"/>
                  </a:moveTo>
                  <a:cubicBezTo>
                    <a:pt x="20" y="0"/>
                    <a:pt x="19" y="0"/>
                    <a:pt x="19" y="1"/>
                  </a:cubicBezTo>
                  <a:cubicBezTo>
                    <a:pt x="17" y="5"/>
                    <a:pt x="11" y="17"/>
                    <a:pt x="2" y="37"/>
                  </a:cubicBezTo>
                  <a:cubicBezTo>
                    <a:pt x="1" y="39"/>
                    <a:pt x="0" y="41"/>
                    <a:pt x="0" y="42"/>
                  </a:cubicBezTo>
                  <a:cubicBezTo>
                    <a:pt x="0" y="43"/>
                    <a:pt x="0" y="43"/>
                    <a:pt x="0" y="43"/>
                  </a:cubicBezTo>
                  <a:cubicBezTo>
                    <a:pt x="0" y="43"/>
                    <a:pt x="0" y="44"/>
                    <a:pt x="1" y="44"/>
                  </a:cubicBezTo>
                  <a:cubicBezTo>
                    <a:pt x="1" y="45"/>
                    <a:pt x="2" y="45"/>
                    <a:pt x="2" y="45"/>
                  </a:cubicBezTo>
                  <a:cubicBezTo>
                    <a:pt x="3" y="45"/>
                    <a:pt x="4" y="44"/>
                    <a:pt x="4" y="44"/>
                  </a:cubicBezTo>
                  <a:cubicBezTo>
                    <a:pt x="4" y="43"/>
                    <a:pt x="4" y="43"/>
                    <a:pt x="4" y="43"/>
                  </a:cubicBezTo>
                  <a:cubicBezTo>
                    <a:pt x="11" y="30"/>
                    <a:pt x="11" y="30"/>
                    <a:pt x="11" y="30"/>
                  </a:cubicBezTo>
                  <a:cubicBezTo>
                    <a:pt x="24" y="30"/>
                    <a:pt x="24" y="30"/>
                    <a:pt x="24" y="30"/>
                  </a:cubicBezTo>
                  <a:cubicBezTo>
                    <a:pt x="27" y="43"/>
                    <a:pt x="27" y="43"/>
                    <a:pt x="27" y="43"/>
                  </a:cubicBezTo>
                  <a:cubicBezTo>
                    <a:pt x="27" y="44"/>
                    <a:pt x="28" y="45"/>
                    <a:pt x="28" y="45"/>
                  </a:cubicBezTo>
                  <a:cubicBezTo>
                    <a:pt x="29" y="45"/>
                    <a:pt x="29" y="45"/>
                    <a:pt x="29" y="45"/>
                  </a:cubicBezTo>
                  <a:cubicBezTo>
                    <a:pt x="30" y="45"/>
                    <a:pt x="30" y="44"/>
                    <a:pt x="31" y="44"/>
                  </a:cubicBezTo>
                  <a:cubicBezTo>
                    <a:pt x="31" y="43"/>
                    <a:pt x="31" y="43"/>
                    <a:pt x="31" y="42"/>
                  </a:cubicBezTo>
                  <a:cubicBezTo>
                    <a:pt x="31" y="42"/>
                    <a:pt x="31" y="42"/>
                    <a:pt x="31" y="42"/>
                  </a:cubicBezTo>
                  <a:cubicBezTo>
                    <a:pt x="26" y="17"/>
                    <a:pt x="24" y="3"/>
                    <a:pt x="23" y="2"/>
                  </a:cubicBezTo>
                  <a:cubicBezTo>
                    <a:pt x="23" y="1"/>
                    <a:pt x="23" y="1"/>
                    <a:pt x="23" y="1"/>
                  </a:cubicBezTo>
                  <a:cubicBezTo>
                    <a:pt x="23" y="0"/>
                    <a:pt x="22" y="0"/>
                    <a:pt x="21"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6">
              <a:extLst>
                <a:ext uri="{FF2B5EF4-FFF2-40B4-BE49-F238E27FC236}">
                  <a16:creationId xmlns:a16="http://schemas.microsoft.com/office/drawing/2014/main" id="{A4D2AB47-B76C-4A27-8AD2-2519E7E774F4}"/>
                </a:ext>
              </a:extLst>
            </p:cNvPr>
            <p:cNvSpPr>
              <a:spLocks/>
            </p:cNvSpPr>
            <p:nvPr/>
          </p:nvSpPr>
          <p:spPr bwMode="auto">
            <a:xfrm>
              <a:off x="7199429" y="4573134"/>
              <a:ext cx="64061" cy="86766"/>
            </a:xfrm>
            <a:custGeom>
              <a:avLst/>
              <a:gdLst>
                <a:gd name="T0" fmla="*/ 31 w 33"/>
                <a:gd name="T1" fmla="*/ 0 h 45"/>
                <a:gd name="T2" fmla="*/ 29 w 33"/>
                <a:gd name="T3" fmla="*/ 1 h 45"/>
                <a:gd name="T4" fmla="*/ 29 w 33"/>
                <a:gd name="T5" fmla="*/ 2 h 45"/>
                <a:gd name="T6" fmla="*/ 25 w 33"/>
                <a:gd name="T7" fmla="*/ 34 h 45"/>
                <a:gd name="T8" fmla="*/ 10 w 33"/>
                <a:gd name="T9" fmla="*/ 1 h 45"/>
                <a:gd name="T10" fmla="*/ 8 w 33"/>
                <a:gd name="T11" fmla="*/ 0 h 45"/>
                <a:gd name="T12" fmla="*/ 6 w 33"/>
                <a:gd name="T13" fmla="*/ 1 h 45"/>
                <a:gd name="T14" fmla="*/ 5 w 33"/>
                <a:gd name="T15" fmla="*/ 2 h 45"/>
                <a:gd name="T16" fmla="*/ 0 w 33"/>
                <a:gd name="T17" fmla="*/ 42 h 45"/>
                <a:gd name="T18" fmla="*/ 1 w 33"/>
                <a:gd name="T19" fmla="*/ 44 h 45"/>
                <a:gd name="T20" fmla="*/ 2 w 33"/>
                <a:gd name="T21" fmla="*/ 45 h 45"/>
                <a:gd name="T22" fmla="*/ 5 w 33"/>
                <a:gd name="T23" fmla="*/ 42 h 45"/>
                <a:gd name="T24" fmla="*/ 8 w 33"/>
                <a:gd name="T25" fmla="*/ 15 h 45"/>
                <a:gd name="T26" fmla="*/ 9 w 33"/>
                <a:gd name="T27" fmla="*/ 10 h 45"/>
                <a:gd name="T28" fmla="*/ 24 w 33"/>
                <a:gd name="T29" fmla="*/ 43 h 45"/>
                <a:gd name="T30" fmla="*/ 26 w 33"/>
                <a:gd name="T31" fmla="*/ 45 h 45"/>
                <a:gd name="T32" fmla="*/ 28 w 33"/>
                <a:gd name="T33" fmla="*/ 43 h 45"/>
                <a:gd name="T34" fmla="*/ 33 w 33"/>
                <a:gd name="T35" fmla="*/ 4 h 45"/>
                <a:gd name="T36" fmla="*/ 33 w 33"/>
                <a:gd name="T37" fmla="*/ 2 h 45"/>
                <a:gd name="T38" fmla="*/ 32 w 33"/>
                <a:gd name="T39" fmla="*/ 0 h 45"/>
                <a:gd name="T40" fmla="*/ 31 w 3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5">
                  <a:moveTo>
                    <a:pt x="31" y="0"/>
                  </a:moveTo>
                  <a:cubicBezTo>
                    <a:pt x="30" y="0"/>
                    <a:pt x="30" y="0"/>
                    <a:pt x="29" y="1"/>
                  </a:cubicBezTo>
                  <a:cubicBezTo>
                    <a:pt x="29" y="2"/>
                    <a:pt x="29" y="2"/>
                    <a:pt x="29" y="2"/>
                  </a:cubicBezTo>
                  <a:cubicBezTo>
                    <a:pt x="25" y="34"/>
                    <a:pt x="25" y="34"/>
                    <a:pt x="25" y="34"/>
                  </a:cubicBezTo>
                  <a:cubicBezTo>
                    <a:pt x="10" y="1"/>
                    <a:pt x="10" y="1"/>
                    <a:pt x="10" y="1"/>
                  </a:cubicBezTo>
                  <a:cubicBezTo>
                    <a:pt x="10" y="0"/>
                    <a:pt x="9" y="0"/>
                    <a:pt x="8" y="0"/>
                  </a:cubicBezTo>
                  <a:cubicBezTo>
                    <a:pt x="7" y="0"/>
                    <a:pt x="6" y="0"/>
                    <a:pt x="6" y="1"/>
                  </a:cubicBezTo>
                  <a:cubicBezTo>
                    <a:pt x="5" y="2"/>
                    <a:pt x="5" y="2"/>
                    <a:pt x="5" y="2"/>
                  </a:cubicBezTo>
                  <a:cubicBezTo>
                    <a:pt x="5" y="2"/>
                    <a:pt x="3" y="15"/>
                    <a:pt x="0" y="42"/>
                  </a:cubicBezTo>
                  <a:cubicBezTo>
                    <a:pt x="0" y="43"/>
                    <a:pt x="0" y="44"/>
                    <a:pt x="1" y="44"/>
                  </a:cubicBezTo>
                  <a:cubicBezTo>
                    <a:pt x="1" y="45"/>
                    <a:pt x="2" y="45"/>
                    <a:pt x="2" y="45"/>
                  </a:cubicBezTo>
                  <a:cubicBezTo>
                    <a:pt x="4" y="45"/>
                    <a:pt x="4" y="44"/>
                    <a:pt x="5" y="42"/>
                  </a:cubicBezTo>
                  <a:cubicBezTo>
                    <a:pt x="5" y="40"/>
                    <a:pt x="6" y="31"/>
                    <a:pt x="8" y="15"/>
                  </a:cubicBezTo>
                  <a:cubicBezTo>
                    <a:pt x="8" y="13"/>
                    <a:pt x="9" y="11"/>
                    <a:pt x="9" y="10"/>
                  </a:cubicBezTo>
                  <a:cubicBezTo>
                    <a:pt x="24" y="43"/>
                    <a:pt x="24" y="43"/>
                    <a:pt x="24" y="43"/>
                  </a:cubicBezTo>
                  <a:cubicBezTo>
                    <a:pt x="24" y="44"/>
                    <a:pt x="25" y="45"/>
                    <a:pt x="26" y="45"/>
                  </a:cubicBezTo>
                  <a:cubicBezTo>
                    <a:pt x="27" y="45"/>
                    <a:pt x="28" y="44"/>
                    <a:pt x="28" y="43"/>
                  </a:cubicBezTo>
                  <a:cubicBezTo>
                    <a:pt x="29" y="40"/>
                    <a:pt x="30" y="27"/>
                    <a:pt x="33" y="4"/>
                  </a:cubicBezTo>
                  <a:cubicBezTo>
                    <a:pt x="33" y="4"/>
                    <a:pt x="33" y="3"/>
                    <a:pt x="33" y="2"/>
                  </a:cubicBezTo>
                  <a:cubicBezTo>
                    <a:pt x="33" y="1"/>
                    <a:pt x="33" y="1"/>
                    <a:pt x="32" y="0"/>
                  </a:cubicBezTo>
                  <a:cubicBezTo>
                    <a:pt x="32" y="0"/>
                    <a:pt x="32" y="0"/>
                    <a:pt x="31"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67">
              <a:extLst>
                <a:ext uri="{FF2B5EF4-FFF2-40B4-BE49-F238E27FC236}">
                  <a16:creationId xmlns:a16="http://schemas.microsoft.com/office/drawing/2014/main" id="{F4EBD8AA-6392-4F83-9B7C-823CFAEFDBB8}"/>
                </a:ext>
              </a:extLst>
            </p:cNvPr>
            <p:cNvSpPr>
              <a:spLocks/>
            </p:cNvSpPr>
            <p:nvPr/>
          </p:nvSpPr>
          <p:spPr bwMode="auto">
            <a:xfrm>
              <a:off x="7269166" y="4573134"/>
              <a:ext cx="68926" cy="115147"/>
            </a:xfrm>
            <a:custGeom>
              <a:avLst/>
              <a:gdLst>
                <a:gd name="T0" fmla="*/ 34 w 36"/>
                <a:gd name="T1" fmla="*/ 0 h 60"/>
                <a:gd name="T2" fmla="*/ 31 w 36"/>
                <a:gd name="T3" fmla="*/ 1 h 60"/>
                <a:gd name="T4" fmla="*/ 31 w 36"/>
                <a:gd name="T5" fmla="*/ 2 h 60"/>
                <a:gd name="T6" fmla="*/ 28 w 36"/>
                <a:gd name="T7" fmla="*/ 24 h 60"/>
                <a:gd name="T8" fmla="*/ 23 w 36"/>
                <a:gd name="T9" fmla="*/ 35 h 60"/>
                <a:gd name="T10" fmla="*/ 18 w 36"/>
                <a:gd name="T11" fmla="*/ 40 h 60"/>
                <a:gd name="T12" fmla="*/ 17 w 36"/>
                <a:gd name="T13" fmla="*/ 40 h 60"/>
                <a:gd name="T14" fmla="*/ 11 w 36"/>
                <a:gd name="T15" fmla="*/ 35 h 60"/>
                <a:gd name="T16" fmla="*/ 9 w 36"/>
                <a:gd name="T17" fmla="*/ 25 h 60"/>
                <a:gd name="T18" fmla="*/ 11 w 36"/>
                <a:gd name="T19" fmla="*/ 11 h 60"/>
                <a:gd name="T20" fmla="*/ 12 w 36"/>
                <a:gd name="T21" fmla="*/ 2 h 60"/>
                <a:gd name="T22" fmla="*/ 11 w 36"/>
                <a:gd name="T23" fmla="*/ 0 h 60"/>
                <a:gd name="T24" fmla="*/ 10 w 36"/>
                <a:gd name="T25" fmla="*/ 0 h 60"/>
                <a:gd name="T26" fmla="*/ 8 w 36"/>
                <a:gd name="T27" fmla="*/ 2 h 60"/>
                <a:gd name="T28" fmla="*/ 7 w 36"/>
                <a:gd name="T29" fmla="*/ 2 h 60"/>
                <a:gd name="T30" fmla="*/ 5 w 36"/>
                <a:gd name="T31" fmla="*/ 19 h 60"/>
                <a:gd name="T32" fmla="*/ 4 w 36"/>
                <a:gd name="T33" fmla="*/ 26 h 60"/>
                <a:gd name="T34" fmla="*/ 8 w 36"/>
                <a:gd name="T35" fmla="*/ 39 h 60"/>
                <a:gd name="T36" fmla="*/ 15 w 36"/>
                <a:gd name="T37" fmla="*/ 45 h 60"/>
                <a:gd name="T38" fmla="*/ 16 w 36"/>
                <a:gd name="T39" fmla="*/ 45 h 60"/>
                <a:gd name="T40" fmla="*/ 23 w 36"/>
                <a:gd name="T41" fmla="*/ 42 h 60"/>
                <a:gd name="T42" fmla="*/ 26 w 36"/>
                <a:gd name="T43" fmla="*/ 39 h 60"/>
                <a:gd name="T44" fmla="*/ 22 w 36"/>
                <a:gd name="T45" fmla="*/ 52 h 60"/>
                <a:gd name="T46" fmla="*/ 14 w 36"/>
                <a:gd name="T47" fmla="*/ 56 h 60"/>
                <a:gd name="T48" fmla="*/ 4 w 36"/>
                <a:gd name="T49" fmla="*/ 50 h 60"/>
                <a:gd name="T50" fmla="*/ 2 w 36"/>
                <a:gd name="T51" fmla="*/ 49 h 60"/>
                <a:gd name="T52" fmla="*/ 0 w 36"/>
                <a:gd name="T53" fmla="*/ 50 h 60"/>
                <a:gd name="T54" fmla="*/ 0 w 36"/>
                <a:gd name="T55" fmla="*/ 51 h 60"/>
                <a:gd name="T56" fmla="*/ 0 w 36"/>
                <a:gd name="T57" fmla="*/ 52 h 60"/>
                <a:gd name="T58" fmla="*/ 7 w 36"/>
                <a:gd name="T59" fmla="*/ 58 h 60"/>
                <a:gd name="T60" fmla="*/ 13 w 36"/>
                <a:gd name="T61" fmla="*/ 60 h 60"/>
                <a:gd name="T62" fmla="*/ 26 w 36"/>
                <a:gd name="T63" fmla="*/ 54 h 60"/>
                <a:gd name="T64" fmla="*/ 31 w 36"/>
                <a:gd name="T65" fmla="*/ 43 h 60"/>
                <a:gd name="T66" fmla="*/ 36 w 36"/>
                <a:gd name="T67" fmla="*/ 2 h 60"/>
                <a:gd name="T68" fmla="*/ 35 w 36"/>
                <a:gd name="T69" fmla="*/ 0 h 60"/>
                <a:gd name="T70" fmla="*/ 34 w 36"/>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60">
                  <a:moveTo>
                    <a:pt x="34" y="0"/>
                  </a:moveTo>
                  <a:cubicBezTo>
                    <a:pt x="33" y="0"/>
                    <a:pt x="32" y="0"/>
                    <a:pt x="31" y="1"/>
                  </a:cubicBezTo>
                  <a:cubicBezTo>
                    <a:pt x="31" y="2"/>
                    <a:pt x="31" y="2"/>
                    <a:pt x="31" y="2"/>
                  </a:cubicBezTo>
                  <a:cubicBezTo>
                    <a:pt x="28" y="24"/>
                    <a:pt x="28" y="24"/>
                    <a:pt x="28" y="24"/>
                  </a:cubicBezTo>
                  <a:cubicBezTo>
                    <a:pt x="27" y="29"/>
                    <a:pt x="26" y="32"/>
                    <a:pt x="23" y="35"/>
                  </a:cubicBezTo>
                  <a:cubicBezTo>
                    <a:pt x="21" y="38"/>
                    <a:pt x="19" y="40"/>
                    <a:pt x="18" y="40"/>
                  </a:cubicBezTo>
                  <a:cubicBezTo>
                    <a:pt x="17" y="40"/>
                    <a:pt x="17" y="40"/>
                    <a:pt x="17" y="40"/>
                  </a:cubicBezTo>
                  <a:cubicBezTo>
                    <a:pt x="14" y="40"/>
                    <a:pt x="12" y="38"/>
                    <a:pt x="11" y="35"/>
                  </a:cubicBezTo>
                  <a:cubicBezTo>
                    <a:pt x="10" y="33"/>
                    <a:pt x="9" y="29"/>
                    <a:pt x="9" y="25"/>
                  </a:cubicBezTo>
                  <a:cubicBezTo>
                    <a:pt x="9" y="23"/>
                    <a:pt x="10" y="18"/>
                    <a:pt x="11" y="11"/>
                  </a:cubicBezTo>
                  <a:cubicBezTo>
                    <a:pt x="12" y="6"/>
                    <a:pt x="12" y="3"/>
                    <a:pt x="12" y="2"/>
                  </a:cubicBezTo>
                  <a:cubicBezTo>
                    <a:pt x="12" y="1"/>
                    <a:pt x="11" y="1"/>
                    <a:pt x="11" y="0"/>
                  </a:cubicBezTo>
                  <a:cubicBezTo>
                    <a:pt x="10" y="0"/>
                    <a:pt x="10" y="0"/>
                    <a:pt x="10" y="0"/>
                  </a:cubicBezTo>
                  <a:cubicBezTo>
                    <a:pt x="9" y="0"/>
                    <a:pt x="8" y="1"/>
                    <a:pt x="8" y="2"/>
                  </a:cubicBezTo>
                  <a:cubicBezTo>
                    <a:pt x="7" y="2"/>
                    <a:pt x="7" y="2"/>
                    <a:pt x="7" y="2"/>
                  </a:cubicBezTo>
                  <a:cubicBezTo>
                    <a:pt x="6" y="10"/>
                    <a:pt x="5" y="15"/>
                    <a:pt x="5" y="19"/>
                  </a:cubicBezTo>
                  <a:cubicBezTo>
                    <a:pt x="4" y="22"/>
                    <a:pt x="4" y="24"/>
                    <a:pt x="4" y="26"/>
                  </a:cubicBezTo>
                  <a:cubicBezTo>
                    <a:pt x="4" y="32"/>
                    <a:pt x="5" y="36"/>
                    <a:pt x="8" y="39"/>
                  </a:cubicBezTo>
                  <a:cubicBezTo>
                    <a:pt x="10" y="42"/>
                    <a:pt x="12" y="44"/>
                    <a:pt x="15" y="45"/>
                  </a:cubicBezTo>
                  <a:cubicBezTo>
                    <a:pt x="15" y="45"/>
                    <a:pt x="16" y="45"/>
                    <a:pt x="16" y="45"/>
                  </a:cubicBezTo>
                  <a:cubicBezTo>
                    <a:pt x="19" y="45"/>
                    <a:pt x="21" y="44"/>
                    <a:pt x="23" y="42"/>
                  </a:cubicBezTo>
                  <a:cubicBezTo>
                    <a:pt x="24" y="42"/>
                    <a:pt x="25" y="41"/>
                    <a:pt x="26" y="39"/>
                  </a:cubicBezTo>
                  <a:cubicBezTo>
                    <a:pt x="26" y="45"/>
                    <a:pt x="24" y="49"/>
                    <a:pt x="22" y="52"/>
                  </a:cubicBezTo>
                  <a:cubicBezTo>
                    <a:pt x="20" y="54"/>
                    <a:pt x="17" y="56"/>
                    <a:pt x="14" y="56"/>
                  </a:cubicBezTo>
                  <a:cubicBezTo>
                    <a:pt x="10" y="56"/>
                    <a:pt x="7" y="54"/>
                    <a:pt x="4" y="50"/>
                  </a:cubicBezTo>
                  <a:cubicBezTo>
                    <a:pt x="4" y="49"/>
                    <a:pt x="3" y="49"/>
                    <a:pt x="2" y="49"/>
                  </a:cubicBezTo>
                  <a:cubicBezTo>
                    <a:pt x="1" y="49"/>
                    <a:pt x="1" y="49"/>
                    <a:pt x="0" y="50"/>
                  </a:cubicBezTo>
                  <a:cubicBezTo>
                    <a:pt x="0" y="51"/>
                    <a:pt x="0" y="51"/>
                    <a:pt x="0" y="51"/>
                  </a:cubicBezTo>
                  <a:cubicBezTo>
                    <a:pt x="0" y="52"/>
                    <a:pt x="0" y="52"/>
                    <a:pt x="0" y="52"/>
                  </a:cubicBezTo>
                  <a:cubicBezTo>
                    <a:pt x="2" y="55"/>
                    <a:pt x="4" y="57"/>
                    <a:pt x="7" y="58"/>
                  </a:cubicBezTo>
                  <a:cubicBezTo>
                    <a:pt x="10" y="60"/>
                    <a:pt x="12" y="60"/>
                    <a:pt x="13" y="60"/>
                  </a:cubicBezTo>
                  <a:cubicBezTo>
                    <a:pt x="19" y="60"/>
                    <a:pt x="23" y="58"/>
                    <a:pt x="26" y="54"/>
                  </a:cubicBezTo>
                  <a:cubicBezTo>
                    <a:pt x="28" y="51"/>
                    <a:pt x="30" y="47"/>
                    <a:pt x="31" y="43"/>
                  </a:cubicBezTo>
                  <a:cubicBezTo>
                    <a:pt x="31" y="41"/>
                    <a:pt x="33" y="27"/>
                    <a:pt x="36" y="2"/>
                  </a:cubicBezTo>
                  <a:cubicBezTo>
                    <a:pt x="36" y="1"/>
                    <a:pt x="35" y="1"/>
                    <a:pt x="35" y="0"/>
                  </a:cubicBezTo>
                  <a:cubicBezTo>
                    <a:pt x="34" y="0"/>
                    <a:pt x="34" y="0"/>
                    <a:pt x="34"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68">
              <a:extLst>
                <a:ext uri="{FF2B5EF4-FFF2-40B4-BE49-F238E27FC236}">
                  <a16:creationId xmlns:a16="http://schemas.microsoft.com/office/drawing/2014/main" id="{AE472B46-74C7-4198-A852-510D9014B48B}"/>
                </a:ext>
              </a:extLst>
            </p:cNvPr>
            <p:cNvSpPr>
              <a:spLocks/>
            </p:cNvSpPr>
            <p:nvPr/>
          </p:nvSpPr>
          <p:spPr bwMode="auto">
            <a:xfrm>
              <a:off x="6678025" y="4563403"/>
              <a:ext cx="96496" cy="111903"/>
            </a:xfrm>
            <a:custGeom>
              <a:avLst/>
              <a:gdLst>
                <a:gd name="T0" fmla="*/ 6 w 50"/>
                <a:gd name="T1" fmla="*/ 0 h 58"/>
                <a:gd name="T2" fmla="*/ 5 w 50"/>
                <a:gd name="T3" fmla="*/ 0 h 58"/>
                <a:gd name="T4" fmla="*/ 2 w 50"/>
                <a:gd name="T5" fmla="*/ 5 h 58"/>
                <a:gd name="T6" fmla="*/ 7 w 50"/>
                <a:gd name="T7" fmla="*/ 42 h 58"/>
                <a:gd name="T8" fmla="*/ 21 w 50"/>
                <a:gd name="T9" fmla="*/ 58 h 58"/>
                <a:gd name="T10" fmla="*/ 23 w 50"/>
                <a:gd name="T11" fmla="*/ 58 h 58"/>
                <a:gd name="T12" fmla="*/ 37 w 50"/>
                <a:gd name="T13" fmla="*/ 53 h 58"/>
                <a:gd name="T14" fmla="*/ 50 w 50"/>
                <a:gd name="T15" fmla="*/ 36 h 58"/>
                <a:gd name="T16" fmla="*/ 41 w 50"/>
                <a:gd name="T17" fmla="*/ 19 h 58"/>
                <a:gd name="T18" fmla="*/ 24 w 50"/>
                <a:gd name="T19" fmla="*/ 8 h 58"/>
                <a:gd name="T20" fmla="*/ 10 w 50"/>
                <a:gd name="T21" fmla="*/ 1 h 58"/>
                <a:gd name="T22" fmla="*/ 6 w 50"/>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8">
                  <a:moveTo>
                    <a:pt x="6" y="0"/>
                  </a:moveTo>
                  <a:cubicBezTo>
                    <a:pt x="6" y="0"/>
                    <a:pt x="5" y="0"/>
                    <a:pt x="5" y="0"/>
                  </a:cubicBezTo>
                  <a:cubicBezTo>
                    <a:pt x="3" y="1"/>
                    <a:pt x="2" y="3"/>
                    <a:pt x="2" y="5"/>
                  </a:cubicBezTo>
                  <a:cubicBezTo>
                    <a:pt x="0" y="17"/>
                    <a:pt x="2" y="30"/>
                    <a:pt x="7" y="42"/>
                  </a:cubicBezTo>
                  <a:cubicBezTo>
                    <a:pt x="10" y="49"/>
                    <a:pt x="14" y="56"/>
                    <a:pt x="21" y="58"/>
                  </a:cubicBezTo>
                  <a:cubicBezTo>
                    <a:pt x="22" y="58"/>
                    <a:pt x="22" y="58"/>
                    <a:pt x="23" y="58"/>
                  </a:cubicBezTo>
                  <a:cubicBezTo>
                    <a:pt x="26" y="58"/>
                    <a:pt x="33" y="57"/>
                    <a:pt x="37" y="53"/>
                  </a:cubicBezTo>
                  <a:cubicBezTo>
                    <a:pt x="44" y="51"/>
                    <a:pt x="50" y="42"/>
                    <a:pt x="50" y="36"/>
                  </a:cubicBezTo>
                  <a:cubicBezTo>
                    <a:pt x="50" y="29"/>
                    <a:pt x="46" y="23"/>
                    <a:pt x="41" y="19"/>
                  </a:cubicBezTo>
                  <a:cubicBezTo>
                    <a:pt x="36" y="14"/>
                    <a:pt x="30" y="11"/>
                    <a:pt x="24" y="8"/>
                  </a:cubicBezTo>
                  <a:cubicBezTo>
                    <a:pt x="19" y="6"/>
                    <a:pt x="15" y="3"/>
                    <a:pt x="10" y="1"/>
                  </a:cubicBezTo>
                  <a:cubicBezTo>
                    <a:pt x="9" y="0"/>
                    <a:pt x="7" y="0"/>
                    <a:pt x="6"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69">
              <a:extLst>
                <a:ext uri="{FF2B5EF4-FFF2-40B4-BE49-F238E27FC236}">
                  <a16:creationId xmlns:a16="http://schemas.microsoft.com/office/drawing/2014/main" id="{48B30F1E-16E1-4300-9395-80EBEC5FE492}"/>
                </a:ext>
              </a:extLst>
            </p:cNvPr>
            <p:cNvSpPr>
              <a:spLocks/>
            </p:cNvSpPr>
            <p:nvPr/>
          </p:nvSpPr>
          <p:spPr bwMode="auto">
            <a:xfrm>
              <a:off x="6697486" y="4584487"/>
              <a:ext cx="67304" cy="99740"/>
            </a:xfrm>
            <a:custGeom>
              <a:avLst/>
              <a:gdLst>
                <a:gd name="T0" fmla="*/ 35 w 35"/>
                <a:gd name="T1" fmla="*/ 51 h 52"/>
                <a:gd name="T2" fmla="*/ 17 w 35"/>
                <a:gd name="T3" fmla="*/ 27 h 52"/>
                <a:gd name="T4" fmla="*/ 1 w 35"/>
                <a:gd name="T5" fmla="*/ 1 h 52"/>
                <a:gd name="T6" fmla="*/ 18 w 35"/>
                <a:gd name="T7" fmla="*/ 25 h 52"/>
                <a:gd name="T8" fmla="*/ 35 w 35"/>
                <a:gd name="T9" fmla="*/ 51 h 52"/>
              </a:gdLst>
              <a:ahLst/>
              <a:cxnLst>
                <a:cxn ang="0">
                  <a:pos x="T0" y="T1"/>
                </a:cxn>
                <a:cxn ang="0">
                  <a:pos x="T2" y="T3"/>
                </a:cxn>
                <a:cxn ang="0">
                  <a:pos x="T4" y="T5"/>
                </a:cxn>
                <a:cxn ang="0">
                  <a:pos x="T6" y="T7"/>
                </a:cxn>
                <a:cxn ang="0">
                  <a:pos x="T8" y="T9"/>
                </a:cxn>
              </a:cxnLst>
              <a:rect l="0" t="0" r="r" b="b"/>
              <a:pathLst>
                <a:path w="35" h="52">
                  <a:moveTo>
                    <a:pt x="35" y="51"/>
                  </a:moveTo>
                  <a:cubicBezTo>
                    <a:pt x="34" y="52"/>
                    <a:pt x="26" y="41"/>
                    <a:pt x="17" y="27"/>
                  </a:cubicBezTo>
                  <a:cubicBezTo>
                    <a:pt x="7" y="13"/>
                    <a:pt x="0" y="1"/>
                    <a:pt x="1" y="1"/>
                  </a:cubicBezTo>
                  <a:cubicBezTo>
                    <a:pt x="1" y="0"/>
                    <a:pt x="9" y="11"/>
                    <a:pt x="18" y="25"/>
                  </a:cubicBezTo>
                  <a:cubicBezTo>
                    <a:pt x="28" y="39"/>
                    <a:pt x="35" y="51"/>
                    <a:pt x="35" y="51"/>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70">
              <a:extLst>
                <a:ext uri="{FF2B5EF4-FFF2-40B4-BE49-F238E27FC236}">
                  <a16:creationId xmlns:a16="http://schemas.microsoft.com/office/drawing/2014/main" id="{1BFAF471-17E9-4A7C-A4BC-D71633E7A196}"/>
                </a:ext>
              </a:extLst>
            </p:cNvPr>
            <p:cNvSpPr>
              <a:spLocks/>
            </p:cNvSpPr>
            <p:nvPr/>
          </p:nvSpPr>
          <p:spPr bwMode="auto">
            <a:xfrm>
              <a:off x="6697486" y="4620977"/>
              <a:ext cx="30814" cy="8109"/>
            </a:xfrm>
            <a:custGeom>
              <a:avLst/>
              <a:gdLst>
                <a:gd name="T0" fmla="*/ 16 w 16"/>
                <a:gd name="T1" fmla="*/ 4 h 4"/>
                <a:gd name="T2" fmla="*/ 8 w 16"/>
                <a:gd name="T3" fmla="*/ 3 h 4"/>
                <a:gd name="T4" fmla="*/ 0 w 16"/>
                <a:gd name="T5" fmla="*/ 0 h 4"/>
                <a:gd name="T6" fmla="*/ 8 w 16"/>
                <a:gd name="T7" fmla="*/ 1 h 4"/>
                <a:gd name="T8" fmla="*/ 16 w 16"/>
                <a:gd name="T9" fmla="*/ 4 h 4"/>
              </a:gdLst>
              <a:ahLst/>
              <a:cxnLst>
                <a:cxn ang="0">
                  <a:pos x="T0" y="T1"/>
                </a:cxn>
                <a:cxn ang="0">
                  <a:pos x="T2" y="T3"/>
                </a:cxn>
                <a:cxn ang="0">
                  <a:pos x="T4" y="T5"/>
                </a:cxn>
                <a:cxn ang="0">
                  <a:pos x="T6" y="T7"/>
                </a:cxn>
                <a:cxn ang="0">
                  <a:pos x="T8" y="T9"/>
                </a:cxn>
              </a:cxnLst>
              <a:rect l="0" t="0" r="r" b="b"/>
              <a:pathLst>
                <a:path w="16" h="4">
                  <a:moveTo>
                    <a:pt x="16" y="4"/>
                  </a:moveTo>
                  <a:cubicBezTo>
                    <a:pt x="15" y="4"/>
                    <a:pt x="12" y="4"/>
                    <a:pt x="8" y="3"/>
                  </a:cubicBezTo>
                  <a:cubicBezTo>
                    <a:pt x="4" y="2"/>
                    <a:pt x="0" y="1"/>
                    <a:pt x="0" y="0"/>
                  </a:cubicBezTo>
                  <a:cubicBezTo>
                    <a:pt x="0" y="0"/>
                    <a:pt x="4" y="0"/>
                    <a:pt x="8" y="1"/>
                  </a:cubicBezTo>
                  <a:cubicBezTo>
                    <a:pt x="12" y="2"/>
                    <a:pt x="16" y="3"/>
                    <a:pt x="16" y="4"/>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71">
              <a:extLst>
                <a:ext uri="{FF2B5EF4-FFF2-40B4-BE49-F238E27FC236}">
                  <a16:creationId xmlns:a16="http://schemas.microsoft.com/office/drawing/2014/main" id="{F0A3727C-5549-49C9-96DC-DC3488B90A6C}"/>
                </a:ext>
              </a:extLst>
            </p:cNvPr>
            <p:cNvSpPr>
              <a:spLocks/>
            </p:cNvSpPr>
            <p:nvPr/>
          </p:nvSpPr>
          <p:spPr bwMode="auto">
            <a:xfrm>
              <a:off x="6714515" y="4644493"/>
              <a:ext cx="29192" cy="8920"/>
            </a:xfrm>
            <a:custGeom>
              <a:avLst/>
              <a:gdLst>
                <a:gd name="T0" fmla="*/ 15 w 15"/>
                <a:gd name="T1" fmla="*/ 4 h 5"/>
                <a:gd name="T2" fmla="*/ 7 w 15"/>
                <a:gd name="T3" fmla="*/ 3 h 5"/>
                <a:gd name="T4" fmla="*/ 0 w 15"/>
                <a:gd name="T5" fmla="*/ 1 h 5"/>
                <a:gd name="T6" fmla="*/ 8 w 15"/>
                <a:gd name="T7" fmla="*/ 1 h 5"/>
                <a:gd name="T8" fmla="*/ 15 w 15"/>
                <a:gd name="T9" fmla="*/ 4 h 5"/>
              </a:gdLst>
              <a:ahLst/>
              <a:cxnLst>
                <a:cxn ang="0">
                  <a:pos x="T0" y="T1"/>
                </a:cxn>
                <a:cxn ang="0">
                  <a:pos x="T2" y="T3"/>
                </a:cxn>
                <a:cxn ang="0">
                  <a:pos x="T4" y="T5"/>
                </a:cxn>
                <a:cxn ang="0">
                  <a:pos x="T6" y="T7"/>
                </a:cxn>
                <a:cxn ang="0">
                  <a:pos x="T8" y="T9"/>
                </a:cxn>
              </a:cxnLst>
              <a:rect l="0" t="0" r="r" b="b"/>
              <a:pathLst>
                <a:path w="15" h="5">
                  <a:moveTo>
                    <a:pt x="15" y="4"/>
                  </a:moveTo>
                  <a:cubicBezTo>
                    <a:pt x="15" y="5"/>
                    <a:pt x="12" y="4"/>
                    <a:pt x="7" y="3"/>
                  </a:cubicBezTo>
                  <a:cubicBezTo>
                    <a:pt x="3" y="2"/>
                    <a:pt x="0" y="1"/>
                    <a:pt x="0" y="1"/>
                  </a:cubicBezTo>
                  <a:cubicBezTo>
                    <a:pt x="0" y="0"/>
                    <a:pt x="4" y="0"/>
                    <a:pt x="8" y="1"/>
                  </a:cubicBezTo>
                  <a:cubicBezTo>
                    <a:pt x="12" y="2"/>
                    <a:pt x="15" y="4"/>
                    <a:pt x="15" y="4"/>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272">
              <a:extLst>
                <a:ext uri="{FF2B5EF4-FFF2-40B4-BE49-F238E27FC236}">
                  <a16:creationId xmlns:a16="http://schemas.microsoft.com/office/drawing/2014/main" id="{5603BB00-478D-4932-86BB-E2A7BB167C2C}"/>
                </a:ext>
              </a:extLst>
            </p:cNvPr>
            <p:cNvSpPr>
              <a:spLocks noChangeArrowheads="1"/>
            </p:cNvSpPr>
            <p:nvPr/>
          </p:nvSpPr>
          <p:spPr bwMode="auto">
            <a:xfrm>
              <a:off x="6735598" y="4607192"/>
              <a:ext cx="4054" cy="34868"/>
            </a:xfrm>
            <a:prstGeom prst="ellipse">
              <a:avLst/>
            </a:pr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73">
              <a:extLst>
                <a:ext uri="{FF2B5EF4-FFF2-40B4-BE49-F238E27FC236}">
                  <a16:creationId xmlns:a16="http://schemas.microsoft.com/office/drawing/2014/main" id="{C21D3771-7645-4CCE-9B21-4CCF4884604F}"/>
                </a:ext>
              </a:extLst>
            </p:cNvPr>
            <p:cNvSpPr>
              <a:spLocks/>
            </p:cNvSpPr>
            <p:nvPr/>
          </p:nvSpPr>
          <p:spPr bwMode="auto">
            <a:xfrm>
              <a:off x="6797226" y="4574756"/>
              <a:ext cx="78657" cy="85144"/>
            </a:xfrm>
            <a:custGeom>
              <a:avLst/>
              <a:gdLst>
                <a:gd name="T0" fmla="*/ 37 w 41"/>
                <a:gd name="T1" fmla="*/ 0 h 44"/>
                <a:gd name="T2" fmla="*/ 36 w 41"/>
                <a:gd name="T3" fmla="*/ 1 h 44"/>
                <a:gd name="T4" fmla="*/ 9 w 41"/>
                <a:gd name="T5" fmla="*/ 13 h 44"/>
                <a:gd name="T6" fmla="*/ 0 w 41"/>
                <a:gd name="T7" fmla="*/ 27 h 44"/>
                <a:gd name="T8" fmla="*/ 8 w 41"/>
                <a:gd name="T9" fmla="*/ 38 h 44"/>
                <a:gd name="T10" fmla="*/ 20 w 41"/>
                <a:gd name="T11" fmla="*/ 44 h 44"/>
                <a:gd name="T12" fmla="*/ 24 w 41"/>
                <a:gd name="T13" fmla="*/ 44 h 44"/>
                <a:gd name="T14" fmla="*/ 34 w 41"/>
                <a:gd name="T15" fmla="*/ 33 h 44"/>
                <a:gd name="T16" fmla="*/ 38 w 41"/>
                <a:gd name="T17" fmla="*/ 18 h 44"/>
                <a:gd name="T18" fmla="*/ 40 w 41"/>
                <a:gd name="T19" fmla="*/ 5 h 44"/>
                <a:gd name="T20" fmla="*/ 40 w 41"/>
                <a:gd name="T21" fmla="*/ 1 h 44"/>
                <a:gd name="T22" fmla="*/ 37 w 41"/>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4">
                  <a:moveTo>
                    <a:pt x="37" y="0"/>
                  </a:moveTo>
                  <a:cubicBezTo>
                    <a:pt x="37" y="0"/>
                    <a:pt x="36" y="1"/>
                    <a:pt x="36" y="1"/>
                  </a:cubicBezTo>
                  <a:cubicBezTo>
                    <a:pt x="26" y="2"/>
                    <a:pt x="16" y="6"/>
                    <a:pt x="9" y="13"/>
                  </a:cubicBezTo>
                  <a:cubicBezTo>
                    <a:pt x="4" y="17"/>
                    <a:pt x="0" y="21"/>
                    <a:pt x="0" y="27"/>
                  </a:cubicBezTo>
                  <a:cubicBezTo>
                    <a:pt x="0" y="29"/>
                    <a:pt x="3" y="36"/>
                    <a:pt x="8" y="38"/>
                  </a:cubicBezTo>
                  <a:cubicBezTo>
                    <a:pt x="10" y="42"/>
                    <a:pt x="16" y="44"/>
                    <a:pt x="20" y="44"/>
                  </a:cubicBezTo>
                  <a:cubicBezTo>
                    <a:pt x="21" y="44"/>
                    <a:pt x="23" y="44"/>
                    <a:pt x="24" y="44"/>
                  </a:cubicBezTo>
                  <a:cubicBezTo>
                    <a:pt x="28" y="42"/>
                    <a:pt x="32" y="38"/>
                    <a:pt x="34" y="33"/>
                  </a:cubicBezTo>
                  <a:cubicBezTo>
                    <a:pt x="36" y="28"/>
                    <a:pt x="37" y="23"/>
                    <a:pt x="38" y="18"/>
                  </a:cubicBezTo>
                  <a:cubicBezTo>
                    <a:pt x="39" y="14"/>
                    <a:pt x="39" y="10"/>
                    <a:pt x="40" y="5"/>
                  </a:cubicBezTo>
                  <a:cubicBezTo>
                    <a:pt x="40" y="4"/>
                    <a:pt x="41" y="2"/>
                    <a:pt x="40" y="1"/>
                  </a:cubicBezTo>
                  <a:cubicBezTo>
                    <a:pt x="39" y="1"/>
                    <a:pt x="38" y="0"/>
                    <a:pt x="37"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4">
              <a:extLst>
                <a:ext uri="{FF2B5EF4-FFF2-40B4-BE49-F238E27FC236}">
                  <a16:creationId xmlns:a16="http://schemas.microsoft.com/office/drawing/2014/main" id="{2D68371E-0F31-4BBA-8470-BA1818B08DE7}"/>
                </a:ext>
              </a:extLst>
            </p:cNvPr>
            <p:cNvSpPr>
              <a:spLocks/>
            </p:cNvSpPr>
            <p:nvPr/>
          </p:nvSpPr>
          <p:spPr bwMode="auto">
            <a:xfrm>
              <a:off x="6801280" y="4590163"/>
              <a:ext cx="60006" cy="72980"/>
            </a:xfrm>
            <a:custGeom>
              <a:avLst/>
              <a:gdLst>
                <a:gd name="T0" fmla="*/ 0 w 31"/>
                <a:gd name="T1" fmla="*/ 38 h 38"/>
                <a:gd name="T2" fmla="*/ 14 w 31"/>
                <a:gd name="T3" fmla="*/ 19 h 38"/>
                <a:gd name="T4" fmla="*/ 30 w 31"/>
                <a:gd name="T5" fmla="*/ 1 h 38"/>
                <a:gd name="T6" fmla="*/ 16 w 31"/>
                <a:gd name="T7" fmla="*/ 20 h 38"/>
                <a:gd name="T8" fmla="*/ 0 w 31"/>
                <a:gd name="T9" fmla="*/ 38 h 38"/>
              </a:gdLst>
              <a:ahLst/>
              <a:cxnLst>
                <a:cxn ang="0">
                  <a:pos x="T0" y="T1"/>
                </a:cxn>
                <a:cxn ang="0">
                  <a:pos x="T2" y="T3"/>
                </a:cxn>
                <a:cxn ang="0">
                  <a:pos x="T4" y="T5"/>
                </a:cxn>
                <a:cxn ang="0">
                  <a:pos x="T6" y="T7"/>
                </a:cxn>
                <a:cxn ang="0">
                  <a:pos x="T8" y="T9"/>
                </a:cxn>
              </a:cxnLst>
              <a:rect l="0" t="0" r="r" b="b"/>
              <a:pathLst>
                <a:path w="31" h="38">
                  <a:moveTo>
                    <a:pt x="0" y="38"/>
                  </a:moveTo>
                  <a:cubicBezTo>
                    <a:pt x="0" y="37"/>
                    <a:pt x="6" y="29"/>
                    <a:pt x="14" y="19"/>
                  </a:cubicBezTo>
                  <a:cubicBezTo>
                    <a:pt x="23" y="8"/>
                    <a:pt x="30" y="0"/>
                    <a:pt x="30" y="1"/>
                  </a:cubicBezTo>
                  <a:cubicBezTo>
                    <a:pt x="31" y="1"/>
                    <a:pt x="24" y="10"/>
                    <a:pt x="16" y="20"/>
                  </a:cubicBezTo>
                  <a:cubicBezTo>
                    <a:pt x="8" y="30"/>
                    <a:pt x="1" y="38"/>
                    <a:pt x="0" y="38"/>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75">
              <a:extLst>
                <a:ext uri="{FF2B5EF4-FFF2-40B4-BE49-F238E27FC236}">
                  <a16:creationId xmlns:a16="http://schemas.microsoft.com/office/drawing/2014/main" id="{ABC899D3-3A7B-4281-83A0-38BB8F8B1AF7}"/>
                </a:ext>
              </a:extLst>
            </p:cNvPr>
            <p:cNvSpPr>
              <a:spLocks/>
            </p:cNvSpPr>
            <p:nvPr/>
          </p:nvSpPr>
          <p:spPr bwMode="auto">
            <a:xfrm>
              <a:off x="6830473" y="4599894"/>
              <a:ext cx="5676" cy="22705"/>
            </a:xfrm>
            <a:custGeom>
              <a:avLst/>
              <a:gdLst>
                <a:gd name="T0" fmla="*/ 2 w 3"/>
                <a:gd name="T1" fmla="*/ 12 h 12"/>
                <a:gd name="T2" fmla="*/ 1 w 3"/>
                <a:gd name="T3" fmla="*/ 6 h 12"/>
                <a:gd name="T4" fmla="*/ 1 w 3"/>
                <a:gd name="T5" fmla="*/ 0 h 12"/>
                <a:gd name="T6" fmla="*/ 3 w 3"/>
                <a:gd name="T7" fmla="*/ 6 h 12"/>
                <a:gd name="T8" fmla="*/ 2 w 3"/>
                <a:gd name="T9" fmla="*/ 12 h 12"/>
              </a:gdLst>
              <a:ahLst/>
              <a:cxnLst>
                <a:cxn ang="0">
                  <a:pos x="T0" y="T1"/>
                </a:cxn>
                <a:cxn ang="0">
                  <a:pos x="T2" y="T3"/>
                </a:cxn>
                <a:cxn ang="0">
                  <a:pos x="T4" y="T5"/>
                </a:cxn>
                <a:cxn ang="0">
                  <a:pos x="T6" y="T7"/>
                </a:cxn>
                <a:cxn ang="0">
                  <a:pos x="T8" y="T9"/>
                </a:cxn>
              </a:cxnLst>
              <a:rect l="0" t="0" r="r" b="b"/>
              <a:pathLst>
                <a:path w="3" h="12">
                  <a:moveTo>
                    <a:pt x="2" y="12"/>
                  </a:moveTo>
                  <a:cubicBezTo>
                    <a:pt x="2" y="12"/>
                    <a:pt x="1" y="9"/>
                    <a:pt x="1" y="6"/>
                  </a:cubicBezTo>
                  <a:cubicBezTo>
                    <a:pt x="0" y="3"/>
                    <a:pt x="1" y="0"/>
                    <a:pt x="1" y="0"/>
                  </a:cubicBezTo>
                  <a:cubicBezTo>
                    <a:pt x="2" y="0"/>
                    <a:pt x="2" y="2"/>
                    <a:pt x="3" y="6"/>
                  </a:cubicBezTo>
                  <a:cubicBezTo>
                    <a:pt x="3" y="9"/>
                    <a:pt x="3" y="12"/>
                    <a:pt x="2" y="12"/>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76">
              <a:extLst>
                <a:ext uri="{FF2B5EF4-FFF2-40B4-BE49-F238E27FC236}">
                  <a16:creationId xmlns:a16="http://schemas.microsoft.com/office/drawing/2014/main" id="{6D690784-41C1-481D-A1EB-349ABA45D2CB}"/>
                </a:ext>
              </a:extLst>
            </p:cNvPr>
            <p:cNvSpPr>
              <a:spLocks/>
            </p:cNvSpPr>
            <p:nvPr/>
          </p:nvSpPr>
          <p:spPr bwMode="auto">
            <a:xfrm>
              <a:off x="6816687" y="4616922"/>
              <a:ext cx="5676" cy="23516"/>
            </a:xfrm>
            <a:custGeom>
              <a:avLst/>
              <a:gdLst>
                <a:gd name="T0" fmla="*/ 2 w 3"/>
                <a:gd name="T1" fmla="*/ 12 h 12"/>
                <a:gd name="T2" fmla="*/ 0 w 3"/>
                <a:gd name="T3" fmla="*/ 6 h 12"/>
                <a:gd name="T4" fmla="*/ 1 w 3"/>
                <a:gd name="T5" fmla="*/ 0 h 12"/>
                <a:gd name="T6" fmla="*/ 3 w 3"/>
                <a:gd name="T7" fmla="*/ 6 h 12"/>
                <a:gd name="T8" fmla="*/ 2 w 3"/>
                <a:gd name="T9" fmla="*/ 12 h 12"/>
              </a:gdLst>
              <a:ahLst/>
              <a:cxnLst>
                <a:cxn ang="0">
                  <a:pos x="T0" y="T1"/>
                </a:cxn>
                <a:cxn ang="0">
                  <a:pos x="T2" y="T3"/>
                </a:cxn>
                <a:cxn ang="0">
                  <a:pos x="T4" y="T5"/>
                </a:cxn>
                <a:cxn ang="0">
                  <a:pos x="T6" y="T7"/>
                </a:cxn>
                <a:cxn ang="0">
                  <a:pos x="T8" y="T9"/>
                </a:cxn>
              </a:cxnLst>
              <a:rect l="0" t="0" r="r" b="b"/>
              <a:pathLst>
                <a:path w="3" h="12">
                  <a:moveTo>
                    <a:pt x="2" y="12"/>
                  </a:moveTo>
                  <a:cubicBezTo>
                    <a:pt x="1" y="12"/>
                    <a:pt x="1" y="10"/>
                    <a:pt x="0" y="6"/>
                  </a:cubicBezTo>
                  <a:cubicBezTo>
                    <a:pt x="0" y="3"/>
                    <a:pt x="0" y="0"/>
                    <a:pt x="1" y="0"/>
                  </a:cubicBezTo>
                  <a:cubicBezTo>
                    <a:pt x="2" y="0"/>
                    <a:pt x="2" y="3"/>
                    <a:pt x="3" y="6"/>
                  </a:cubicBezTo>
                  <a:cubicBezTo>
                    <a:pt x="3" y="10"/>
                    <a:pt x="3" y="12"/>
                    <a:pt x="2" y="12"/>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77">
              <a:extLst>
                <a:ext uri="{FF2B5EF4-FFF2-40B4-BE49-F238E27FC236}">
                  <a16:creationId xmlns:a16="http://schemas.microsoft.com/office/drawing/2014/main" id="{09C369BC-52FB-49BC-8868-88D11F34BAB8}"/>
                </a:ext>
              </a:extLst>
            </p:cNvPr>
            <p:cNvSpPr>
              <a:spLocks/>
            </p:cNvSpPr>
            <p:nvPr/>
          </p:nvSpPr>
          <p:spPr bwMode="auto">
            <a:xfrm>
              <a:off x="6826418" y="4625031"/>
              <a:ext cx="25138" cy="9731"/>
            </a:xfrm>
            <a:custGeom>
              <a:avLst/>
              <a:gdLst>
                <a:gd name="T0" fmla="*/ 0 w 13"/>
                <a:gd name="T1" fmla="*/ 5 h 5"/>
                <a:gd name="T2" fmla="*/ 6 w 13"/>
                <a:gd name="T3" fmla="*/ 1 h 5"/>
                <a:gd name="T4" fmla="*/ 13 w 13"/>
                <a:gd name="T5" fmla="*/ 0 h 5"/>
                <a:gd name="T6" fmla="*/ 7 w 13"/>
                <a:gd name="T7" fmla="*/ 3 h 5"/>
                <a:gd name="T8" fmla="*/ 0 w 13"/>
                <a:gd name="T9" fmla="*/ 5 h 5"/>
              </a:gdLst>
              <a:ahLst/>
              <a:cxnLst>
                <a:cxn ang="0">
                  <a:pos x="T0" y="T1"/>
                </a:cxn>
                <a:cxn ang="0">
                  <a:pos x="T2" y="T3"/>
                </a:cxn>
                <a:cxn ang="0">
                  <a:pos x="T4" y="T5"/>
                </a:cxn>
                <a:cxn ang="0">
                  <a:pos x="T6" y="T7"/>
                </a:cxn>
                <a:cxn ang="0">
                  <a:pos x="T8" y="T9"/>
                </a:cxn>
              </a:cxnLst>
              <a:rect l="0" t="0" r="r" b="b"/>
              <a:pathLst>
                <a:path w="13" h="5">
                  <a:moveTo>
                    <a:pt x="0" y="5"/>
                  </a:moveTo>
                  <a:cubicBezTo>
                    <a:pt x="0" y="4"/>
                    <a:pt x="3" y="3"/>
                    <a:pt x="6" y="1"/>
                  </a:cubicBezTo>
                  <a:cubicBezTo>
                    <a:pt x="10" y="0"/>
                    <a:pt x="13" y="0"/>
                    <a:pt x="13" y="0"/>
                  </a:cubicBezTo>
                  <a:cubicBezTo>
                    <a:pt x="13" y="1"/>
                    <a:pt x="11" y="2"/>
                    <a:pt x="7" y="3"/>
                  </a:cubicBezTo>
                  <a:cubicBezTo>
                    <a:pt x="3" y="5"/>
                    <a:pt x="0" y="5"/>
                    <a:pt x="0" y="5"/>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278">
              <a:extLst>
                <a:ext uri="{FF2B5EF4-FFF2-40B4-BE49-F238E27FC236}">
                  <a16:creationId xmlns:a16="http://schemas.microsoft.com/office/drawing/2014/main" id="{FE127DBC-113E-45AF-A640-D7A7C3E9D798}"/>
                </a:ext>
              </a:extLst>
            </p:cNvPr>
            <p:cNvSpPr>
              <a:spLocks noChangeArrowheads="1"/>
            </p:cNvSpPr>
            <p:nvPr/>
          </p:nvSpPr>
          <p:spPr bwMode="auto">
            <a:xfrm>
              <a:off x="7459726" y="4620977"/>
              <a:ext cx="151637"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279">
              <a:extLst>
                <a:ext uri="{FF2B5EF4-FFF2-40B4-BE49-F238E27FC236}">
                  <a16:creationId xmlns:a16="http://schemas.microsoft.com/office/drawing/2014/main" id="{FD41AB2E-AA81-4E2A-8A4E-27E4160D74AD}"/>
                </a:ext>
              </a:extLst>
            </p:cNvPr>
            <p:cNvSpPr>
              <a:spLocks noChangeArrowheads="1"/>
            </p:cNvSpPr>
            <p:nvPr/>
          </p:nvSpPr>
          <p:spPr bwMode="auto">
            <a:xfrm>
              <a:off x="7472701" y="4665576"/>
              <a:ext cx="138663" cy="324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280">
              <a:extLst>
                <a:ext uri="{FF2B5EF4-FFF2-40B4-BE49-F238E27FC236}">
                  <a16:creationId xmlns:a16="http://schemas.microsoft.com/office/drawing/2014/main" id="{E16D9ECB-763E-41BC-BEF4-2A4435075275}"/>
                </a:ext>
              </a:extLst>
            </p:cNvPr>
            <p:cNvSpPr>
              <a:spLocks noChangeArrowheads="1"/>
            </p:cNvSpPr>
            <p:nvPr/>
          </p:nvSpPr>
          <p:spPr bwMode="auto">
            <a:xfrm>
              <a:off x="7511623" y="4706121"/>
              <a:ext cx="101362" cy="324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281">
              <a:extLst>
                <a:ext uri="{FF2B5EF4-FFF2-40B4-BE49-F238E27FC236}">
                  <a16:creationId xmlns:a16="http://schemas.microsoft.com/office/drawing/2014/main" id="{8D39000C-75ED-430F-B596-6A36F4D3656E}"/>
                </a:ext>
              </a:extLst>
            </p:cNvPr>
            <p:cNvSpPr>
              <a:spLocks noChangeArrowheads="1"/>
            </p:cNvSpPr>
            <p:nvPr/>
          </p:nvSpPr>
          <p:spPr bwMode="auto">
            <a:xfrm>
              <a:off x="7467024" y="4582865"/>
              <a:ext cx="145961" cy="324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282">
              <a:extLst>
                <a:ext uri="{FF2B5EF4-FFF2-40B4-BE49-F238E27FC236}">
                  <a16:creationId xmlns:a16="http://schemas.microsoft.com/office/drawing/2014/main" id="{DC454906-FAE1-4CD9-B066-6318F2CCB249}"/>
                </a:ext>
              </a:extLst>
            </p:cNvPr>
            <p:cNvSpPr>
              <a:spLocks noChangeArrowheads="1"/>
            </p:cNvSpPr>
            <p:nvPr/>
          </p:nvSpPr>
          <p:spPr bwMode="auto">
            <a:xfrm>
              <a:off x="7497838" y="4542320"/>
              <a:ext cx="113525" cy="324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83">
              <a:extLst>
                <a:ext uri="{FF2B5EF4-FFF2-40B4-BE49-F238E27FC236}">
                  <a16:creationId xmlns:a16="http://schemas.microsoft.com/office/drawing/2014/main" id="{F0DE2934-A674-4367-8F59-130E022779B0}"/>
                </a:ext>
              </a:extLst>
            </p:cNvPr>
            <p:cNvSpPr>
              <a:spLocks/>
            </p:cNvSpPr>
            <p:nvPr/>
          </p:nvSpPr>
          <p:spPr bwMode="auto">
            <a:xfrm>
              <a:off x="7336470" y="4295809"/>
              <a:ext cx="377066" cy="196236"/>
            </a:xfrm>
            <a:custGeom>
              <a:avLst/>
              <a:gdLst>
                <a:gd name="T0" fmla="*/ 196 w 196"/>
                <a:gd name="T1" fmla="*/ 0 h 102"/>
                <a:gd name="T2" fmla="*/ 196 w 196"/>
                <a:gd name="T3" fmla="*/ 102 h 102"/>
                <a:gd name="T4" fmla="*/ 0 w 196"/>
                <a:gd name="T5" fmla="*/ 102 h 102"/>
                <a:gd name="T6" fmla="*/ 0 w 196"/>
                <a:gd name="T7" fmla="*/ 0 h 102"/>
                <a:gd name="T8" fmla="*/ 196 w 196"/>
                <a:gd name="T9" fmla="*/ 0 h 102"/>
              </a:gdLst>
              <a:ahLst/>
              <a:cxnLst>
                <a:cxn ang="0">
                  <a:pos x="T0" y="T1"/>
                </a:cxn>
                <a:cxn ang="0">
                  <a:pos x="T2" y="T3"/>
                </a:cxn>
                <a:cxn ang="0">
                  <a:pos x="T4" y="T5"/>
                </a:cxn>
                <a:cxn ang="0">
                  <a:pos x="T6" y="T7"/>
                </a:cxn>
                <a:cxn ang="0">
                  <a:pos x="T8" y="T9"/>
                </a:cxn>
              </a:cxnLst>
              <a:rect l="0" t="0" r="r" b="b"/>
              <a:pathLst>
                <a:path w="196" h="102">
                  <a:moveTo>
                    <a:pt x="196" y="0"/>
                  </a:moveTo>
                  <a:cubicBezTo>
                    <a:pt x="196" y="4"/>
                    <a:pt x="196" y="102"/>
                    <a:pt x="196" y="102"/>
                  </a:cubicBezTo>
                  <a:cubicBezTo>
                    <a:pt x="0" y="102"/>
                    <a:pt x="0" y="102"/>
                    <a:pt x="0" y="102"/>
                  </a:cubicBezTo>
                  <a:cubicBezTo>
                    <a:pt x="0" y="0"/>
                    <a:pt x="0" y="0"/>
                    <a:pt x="0" y="0"/>
                  </a:cubicBezTo>
                  <a:cubicBezTo>
                    <a:pt x="196" y="0"/>
                    <a:pt x="196" y="0"/>
                    <a:pt x="196"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84">
              <a:extLst>
                <a:ext uri="{FF2B5EF4-FFF2-40B4-BE49-F238E27FC236}">
                  <a16:creationId xmlns:a16="http://schemas.microsoft.com/office/drawing/2014/main" id="{7F8BD9F0-D315-4AF8-8E96-9344AC6EF9E3}"/>
                </a:ext>
              </a:extLst>
            </p:cNvPr>
            <p:cNvSpPr>
              <a:spLocks/>
            </p:cNvSpPr>
            <p:nvPr/>
          </p:nvSpPr>
          <p:spPr bwMode="auto">
            <a:xfrm>
              <a:off x="6489086" y="4274725"/>
              <a:ext cx="1241478" cy="231105"/>
            </a:xfrm>
            <a:custGeom>
              <a:avLst/>
              <a:gdLst>
                <a:gd name="T0" fmla="*/ 1 w 645"/>
                <a:gd name="T1" fmla="*/ 63 h 120"/>
                <a:gd name="T2" fmla="*/ 1 w 645"/>
                <a:gd name="T3" fmla="*/ 65 h 120"/>
                <a:gd name="T4" fmla="*/ 60 w 645"/>
                <a:gd name="T5" fmla="*/ 120 h 120"/>
                <a:gd name="T6" fmla="*/ 645 w 645"/>
                <a:gd name="T7" fmla="*/ 120 h 120"/>
                <a:gd name="T8" fmla="*/ 645 w 645"/>
                <a:gd name="T9" fmla="*/ 113 h 120"/>
                <a:gd name="T10" fmla="*/ 506 w 645"/>
                <a:gd name="T11" fmla="*/ 113 h 120"/>
                <a:gd name="T12" fmla="*/ 456 w 645"/>
                <a:gd name="T13" fmla="*/ 62 h 120"/>
                <a:gd name="T14" fmla="*/ 506 w 645"/>
                <a:gd name="T15" fmla="*/ 11 h 120"/>
                <a:gd name="T16" fmla="*/ 645 w 645"/>
                <a:gd name="T17" fmla="*/ 11 h 120"/>
                <a:gd name="T18" fmla="*/ 645 w 645"/>
                <a:gd name="T19" fmla="*/ 0 h 120"/>
                <a:gd name="T20" fmla="*/ 60 w 645"/>
                <a:gd name="T21" fmla="*/ 2 h 120"/>
                <a:gd name="T22" fmla="*/ 1 w 645"/>
                <a:gd name="T23" fmla="*/ 6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5" h="120">
                  <a:moveTo>
                    <a:pt x="1" y="63"/>
                  </a:moveTo>
                  <a:cubicBezTo>
                    <a:pt x="1" y="64"/>
                    <a:pt x="1" y="64"/>
                    <a:pt x="1" y="65"/>
                  </a:cubicBezTo>
                  <a:cubicBezTo>
                    <a:pt x="3" y="96"/>
                    <a:pt x="29" y="120"/>
                    <a:pt x="60" y="120"/>
                  </a:cubicBezTo>
                  <a:cubicBezTo>
                    <a:pt x="645" y="120"/>
                    <a:pt x="645" y="120"/>
                    <a:pt x="645" y="120"/>
                  </a:cubicBezTo>
                  <a:cubicBezTo>
                    <a:pt x="645" y="113"/>
                    <a:pt x="645" y="113"/>
                    <a:pt x="645" y="113"/>
                  </a:cubicBezTo>
                  <a:cubicBezTo>
                    <a:pt x="506" y="113"/>
                    <a:pt x="506" y="113"/>
                    <a:pt x="506" y="113"/>
                  </a:cubicBezTo>
                  <a:cubicBezTo>
                    <a:pt x="478" y="113"/>
                    <a:pt x="456" y="90"/>
                    <a:pt x="456" y="62"/>
                  </a:cubicBezTo>
                  <a:cubicBezTo>
                    <a:pt x="456" y="34"/>
                    <a:pt x="478" y="11"/>
                    <a:pt x="506" y="11"/>
                  </a:cubicBezTo>
                  <a:cubicBezTo>
                    <a:pt x="645" y="11"/>
                    <a:pt x="645" y="11"/>
                    <a:pt x="645" y="11"/>
                  </a:cubicBezTo>
                  <a:cubicBezTo>
                    <a:pt x="645" y="0"/>
                    <a:pt x="645" y="0"/>
                    <a:pt x="645" y="0"/>
                  </a:cubicBezTo>
                  <a:cubicBezTo>
                    <a:pt x="60" y="2"/>
                    <a:pt x="60" y="2"/>
                    <a:pt x="60" y="2"/>
                  </a:cubicBezTo>
                  <a:cubicBezTo>
                    <a:pt x="27" y="2"/>
                    <a:pt x="0" y="30"/>
                    <a:pt x="1" y="63"/>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285">
              <a:extLst>
                <a:ext uri="{FF2B5EF4-FFF2-40B4-BE49-F238E27FC236}">
                  <a16:creationId xmlns:a16="http://schemas.microsoft.com/office/drawing/2014/main" id="{2B31BE07-9DC0-4673-AC5B-5FFBB79ACB73}"/>
                </a:ext>
              </a:extLst>
            </p:cNvPr>
            <p:cNvSpPr>
              <a:spLocks noChangeArrowheads="1"/>
            </p:cNvSpPr>
            <p:nvPr/>
          </p:nvSpPr>
          <p:spPr bwMode="auto">
            <a:xfrm>
              <a:off x="7367284" y="4393927"/>
              <a:ext cx="346252"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286">
              <a:extLst>
                <a:ext uri="{FF2B5EF4-FFF2-40B4-BE49-F238E27FC236}">
                  <a16:creationId xmlns:a16="http://schemas.microsoft.com/office/drawing/2014/main" id="{EBE06C9D-A980-453D-A1EA-CA20D680CF4A}"/>
                </a:ext>
              </a:extLst>
            </p:cNvPr>
            <p:cNvSpPr>
              <a:spLocks noChangeArrowheads="1"/>
            </p:cNvSpPr>
            <p:nvPr/>
          </p:nvSpPr>
          <p:spPr bwMode="auto">
            <a:xfrm>
              <a:off x="7380259" y="4437715"/>
              <a:ext cx="327601"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287">
              <a:extLst>
                <a:ext uri="{FF2B5EF4-FFF2-40B4-BE49-F238E27FC236}">
                  <a16:creationId xmlns:a16="http://schemas.microsoft.com/office/drawing/2014/main" id="{570FA6F7-000D-4273-8759-FEB14BB399B5}"/>
                </a:ext>
              </a:extLst>
            </p:cNvPr>
            <p:cNvSpPr>
              <a:spLocks noChangeArrowheads="1"/>
            </p:cNvSpPr>
            <p:nvPr/>
          </p:nvSpPr>
          <p:spPr bwMode="auto">
            <a:xfrm>
              <a:off x="7419182" y="4478260"/>
              <a:ext cx="294354"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288">
              <a:extLst>
                <a:ext uri="{FF2B5EF4-FFF2-40B4-BE49-F238E27FC236}">
                  <a16:creationId xmlns:a16="http://schemas.microsoft.com/office/drawing/2014/main" id="{428BD9CF-3BBB-41B6-A081-32B887E843A7}"/>
                </a:ext>
              </a:extLst>
            </p:cNvPr>
            <p:cNvSpPr>
              <a:spLocks noChangeArrowheads="1"/>
            </p:cNvSpPr>
            <p:nvPr/>
          </p:nvSpPr>
          <p:spPr bwMode="auto">
            <a:xfrm>
              <a:off x="7372961" y="4355004"/>
              <a:ext cx="340575"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289">
              <a:extLst>
                <a:ext uri="{FF2B5EF4-FFF2-40B4-BE49-F238E27FC236}">
                  <a16:creationId xmlns:a16="http://schemas.microsoft.com/office/drawing/2014/main" id="{389F863D-AD1D-4A08-B8F4-8F1A8DBC5A93}"/>
                </a:ext>
              </a:extLst>
            </p:cNvPr>
            <p:cNvSpPr>
              <a:spLocks noChangeArrowheads="1"/>
            </p:cNvSpPr>
            <p:nvPr/>
          </p:nvSpPr>
          <p:spPr bwMode="auto">
            <a:xfrm>
              <a:off x="7405396" y="4315270"/>
              <a:ext cx="302463" cy="324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90">
              <a:extLst>
                <a:ext uri="{FF2B5EF4-FFF2-40B4-BE49-F238E27FC236}">
                  <a16:creationId xmlns:a16="http://schemas.microsoft.com/office/drawing/2014/main" id="{F25900C2-3B0E-483D-8162-7F8E556FD86D}"/>
                </a:ext>
              </a:extLst>
            </p:cNvPr>
            <p:cNvSpPr>
              <a:spLocks/>
            </p:cNvSpPr>
            <p:nvPr/>
          </p:nvSpPr>
          <p:spPr bwMode="auto">
            <a:xfrm>
              <a:off x="6491519" y="4274725"/>
              <a:ext cx="1239046" cy="231105"/>
            </a:xfrm>
            <a:custGeom>
              <a:avLst/>
              <a:gdLst>
                <a:gd name="T0" fmla="*/ 644 w 644"/>
                <a:gd name="T1" fmla="*/ 0 h 120"/>
                <a:gd name="T2" fmla="*/ 59 w 644"/>
                <a:gd name="T3" fmla="*/ 2 h 120"/>
                <a:gd name="T4" fmla="*/ 0 w 644"/>
                <a:gd name="T5" fmla="*/ 61 h 120"/>
                <a:gd name="T6" fmla="*/ 0 w 644"/>
                <a:gd name="T7" fmla="*/ 63 h 120"/>
                <a:gd name="T8" fmla="*/ 0 w 644"/>
                <a:gd name="T9" fmla="*/ 65 h 120"/>
                <a:gd name="T10" fmla="*/ 59 w 644"/>
                <a:gd name="T11" fmla="*/ 120 h 120"/>
                <a:gd name="T12" fmla="*/ 644 w 644"/>
                <a:gd name="T13" fmla="*/ 120 h 120"/>
                <a:gd name="T14" fmla="*/ 644 w 644"/>
                <a:gd name="T15" fmla="*/ 113 h 120"/>
                <a:gd name="T16" fmla="*/ 635 w 644"/>
                <a:gd name="T17" fmla="*/ 113 h 120"/>
                <a:gd name="T18" fmla="*/ 505 w 644"/>
                <a:gd name="T19" fmla="*/ 113 h 120"/>
                <a:gd name="T20" fmla="*/ 482 w 644"/>
                <a:gd name="T21" fmla="*/ 107 h 120"/>
                <a:gd name="T22" fmla="*/ 482 w 644"/>
                <a:gd name="T23" fmla="*/ 107 h 120"/>
                <a:gd name="T24" fmla="*/ 482 w 644"/>
                <a:gd name="T25" fmla="*/ 107 h 120"/>
                <a:gd name="T26" fmla="*/ 455 w 644"/>
                <a:gd name="T27" fmla="*/ 62 h 120"/>
                <a:gd name="T28" fmla="*/ 455 w 644"/>
                <a:gd name="T29" fmla="*/ 62 h 120"/>
                <a:gd name="T30" fmla="*/ 455 w 644"/>
                <a:gd name="T31" fmla="*/ 62 h 120"/>
                <a:gd name="T32" fmla="*/ 505 w 644"/>
                <a:gd name="T33" fmla="*/ 11 h 120"/>
                <a:gd name="T34" fmla="*/ 644 w 644"/>
                <a:gd name="T35" fmla="*/ 11 h 120"/>
                <a:gd name="T36" fmla="*/ 644 w 644"/>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120">
                  <a:moveTo>
                    <a:pt x="644" y="0"/>
                  </a:moveTo>
                  <a:cubicBezTo>
                    <a:pt x="59" y="2"/>
                    <a:pt x="59" y="2"/>
                    <a:pt x="59" y="2"/>
                  </a:cubicBezTo>
                  <a:cubicBezTo>
                    <a:pt x="26" y="2"/>
                    <a:pt x="0" y="28"/>
                    <a:pt x="0" y="61"/>
                  </a:cubicBezTo>
                  <a:cubicBezTo>
                    <a:pt x="0" y="61"/>
                    <a:pt x="0" y="62"/>
                    <a:pt x="0" y="63"/>
                  </a:cubicBezTo>
                  <a:cubicBezTo>
                    <a:pt x="0" y="64"/>
                    <a:pt x="0" y="64"/>
                    <a:pt x="0" y="65"/>
                  </a:cubicBezTo>
                  <a:cubicBezTo>
                    <a:pt x="2" y="96"/>
                    <a:pt x="28" y="120"/>
                    <a:pt x="59" y="120"/>
                  </a:cubicBezTo>
                  <a:cubicBezTo>
                    <a:pt x="644" y="120"/>
                    <a:pt x="644" y="120"/>
                    <a:pt x="644" y="120"/>
                  </a:cubicBezTo>
                  <a:cubicBezTo>
                    <a:pt x="644" y="113"/>
                    <a:pt x="644" y="113"/>
                    <a:pt x="644" y="113"/>
                  </a:cubicBezTo>
                  <a:cubicBezTo>
                    <a:pt x="635" y="113"/>
                    <a:pt x="635" y="113"/>
                    <a:pt x="635" y="113"/>
                  </a:cubicBezTo>
                  <a:cubicBezTo>
                    <a:pt x="505" y="113"/>
                    <a:pt x="505" y="113"/>
                    <a:pt x="505" y="113"/>
                  </a:cubicBezTo>
                  <a:cubicBezTo>
                    <a:pt x="497" y="113"/>
                    <a:pt x="489" y="111"/>
                    <a:pt x="482" y="107"/>
                  </a:cubicBezTo>
                  <a:cubicBezTo>
                    <a:pt x="482" y="107"/>
                    <a:pt x="482" y="107"/>
                    <a:pt x="482" y="107"/>
                  </a:cubicBezTo>
                  <a:cubicBezTo>
                    <a:pt x="482" y="107"/>
                    <a:pt x="482" y="107"/>
                    <a:pt x="482" y="107"/>
                  </a:cubicBezTo>
                  <a:cubicBezTo>
                    <a:pt x="466" y="98"/>
                    <a:pt x="455" y="81"/>
                    <a:pt x="455" y="62"/>
                  </a:cubicBezTo>
                  <a:cubicBezTo>
                    <a:pt x="455" y="62"/>
                    <a:pt x="455" y="62"/>
                    <a:pt x="455" y="62"/>
                  </a:cubicBezTo>
                  <a:cubicBezTo>
                    <a:pt x="455" y="62"/>
                    <a:pt x="455" y="62"/>
                    <a:pt x="455" y="62"/>
                  </a:cubicBezTo>
                  <a:cubicBezTo>
                    <a:pt x="455" y="34"/>
                    <a:pt x="477" y="11"/>
                    <a:pt x="505" y="11"/>
                  </a:cubicBezTo>
                  <a:cubicBezTo>
                    <a:pt x="644" y="11"/>
                    <a:pt x="644" y="11"/>
                    <a:pt x="644" y="11"/>
                  </a:cubicBezTo>
                  <a:cubicBezTo>
                    <a:pt x="644" y="0"/>
                    <a:pt x="644" y="0"/>
                    <a:pt x="644"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91">
              <a:extLst>
                <a:ext uri="{FF2B5EF4-FFF2-40B4-BE49-F238E27FC236}">
                  <a16:creationId xmlns:a16="http://schemas.microsoft.com/office/drawing/2014/main" id="{FAC02DE4-BAFA-4331-9852-01C386E9C2C7}"/>
                </a:ext>
              </a:extLst>
            </p:cNvPr>
            <p:cNvSpPr>
              <a:spLocks/>
            </p:cNvSpPr>
            <p:nvPr/>
          </p:nvSpPr>
          <p:spPr bwMode="auto">
            <a:xfrm>
              <a:off x="7419182" y="448069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92">
              <a:extLst>
                <a:ext uri="{FF2B5EF4-FFF2-40B4-BE49-F238E27FC236}">
                  <a16:creationId xmlns:a16="http://schemas.microsoft.com/office/drawing/2014/main" id="{4C55D6B6-3A25-4CBE-92F1-519FA9623493}"/>
                </a:ext>
              </a:extLst>
            </p:cNvPr>
            <p:cNvSpPr>
              <a:spLocks/>
            </p:cNvSpPr>
            <p:nvPr/>
          </p:nvSpPr>
          <p:spPr bwMode="auto">
            <a:xfrm>
              <a:off x="6574230" y="4282023"/>
              <a:ext cx="57573" cy="223807"/>
            </a:xfrm>
            <a:custGeom>
              <a:avLst/>
              <a:gdLst>
                <a:gd name="T0" fmla="*/ 28 w 30"/>
                <a:gd name="T1" fmla="*/ 0 h 116"/>
                <a:gd name="T2" fmla="*/ 16 w 30"/>
                <a:gd name="T3" fmla="*/ 15 h 116"/>
                <a:gd name="T4" fmla="*/ 2 w 30"/>
                <a:gd name="T5" fmla="*/ 58 h 116"/>
                <a:gd name="T6" fmla="*/ 17 w 30"/>
                <a:gd name="T7" fmla="*/ 102 h 116"/>
                <a:gd name="T8" fmla="*/ 30 w 30"/>
                <a:gd name="T9" fmla="*/ 116 h 116"/>
                <a:gd name="T10" fmla="*/ 25 w 30"/>
                <a:gd name="T11" fmla="*/ 113 h 116"/>
                <a:gd name="T12" fmla="*/ 16 w 30"/>
                <a:gd name="T13" fmla="*/ 103 h 116"/>
                <a:gd name="T14" fmla="*/ 0 w 30"/>
                <a:gd name="T15" fmla="*/ 58 h 116"/>
                <a:gd name="T16" fmla="*/ 15 w 30"/>
                <a:gd name="T17" fmla="*/ 14 h 116"/>
                <a:gd name="T18" fmla="*/ 24 w 30"/>
                <a:gd name="T19" fmla="*/ 3 h 116"/>
                <a:gd name="T20" fmla="*/ 28 w 30"/>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16">
                  <a:moveTo>
                    <a:pt x="28" y="0"/>
                  </a:moveTo>
                  <a:cubicBezTo>
                    <a:pt x="29" y="0"/>
                    <a:pt x="23" y="5"/>
                    <a:pt x="16" y="15"/>
                  </a:cubicBezTo>
                  <a:cubicBezTo>
                    <a:pt x="9" y="24"/>
                    <a:pt x="2" y="40"/>
                    <a:pt x="2" y="58"/>
                  </a:cubicBezTo>
                  <a:cubicBezTo>
                    <a:pt x="3" y="77"/>
                    <a:pt x="10" y="92"/>
                    <a:pt x="17" y="102"/>
                  </a:cubicBezTo>
                  <a:cubicBezTo>
                    <a:pt x="24" y="111"/>
                    <a:pt x="30" y="116"/>
                    <a:pt x="30" y="116"/>
                  </a:cubicBezTo>
                  <a:cubicBezTo>
                    <a:pt x="30" y="116"/>
                    <a:pt x="28" y="115"/>
                    <a:pt x="25" y="113"/>
                  </a:cubicBezTo>
                  <a:cubicBezTo>
                    <a:pt x="23" y="111"/>
                    <a:pt x="19" y="107"/>
                    <a:pt x="16" y="103"/>
                  </a:cubicBezTo>
                  <a:cubicBezTo>
                    <a:pt x="8" y="93"/>
                    <a:pt x="1" y="77"/>
                    <a:pt x="0" y="58"/>
                  </a:cubicBezTo>
                  <a:cubicBezTo>
                    <a:pt x="0" y="40"/>
                    <a:pt x="7" y="23"/>
                    <a:pt x="15" y="14"/>
                  </a:cubicBezTo>
                  <a:cubicBezTo>
                    <a:pt x="18" y="9"/>
                    <a:pt x="22" y="5"/>
                    <a:pt x="24" y="3"/>
                  </a:cubicBezTo>
                  <a:cubicBezTo>
                    <a:pt x="27" y="1"/>
                    <a:pt x="28" y="0"/>
                    <a:pt x="28"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93">
              <a:extLst>
                <a:ext uri="{FF2B5EF4-FFF2-40B4-BE49-F238E27FC236}">
                  <a16:creationId xmlns:a16="http://schemas.microsoft.com/office/drawing/2014/main" id="{ECB2C297-50CE-483A-820F-EFB6D94D8D19}"/>
                </a:ext>
              </a:extLst>
            </p:cNvPr>
            <p:cNvSpPr>
              <a:spLocks/>
            </p:cNvSpPr>
            <p:nvPr/>
          </p:nvSpPr>
          <p:spPr bwMode="auto">
            <a:xfrm>
              <a:off x="6535307" y="4277969"/>
              <a:ext cx="58384" cy="223807"/>
            </a:xfrm>
            <a:custGeom>
              <a:avLst/>
              <a:gdLst>
                <a:gd name="T0" fmla="*/ 28 w 30"/>
                <a:gd name="T1" fmla="*/ 0 h 116"/>
                <a:gd name="T2" fmla="*/ 16 w 30"/>
                <a:gd name="T3" fmla="*/ 14 h 116"/>
                <a:gd name="T4" fmla="*/ 3 w 30"/>
                <a:gd name="T5" fmla="*/ 58 h 116"/>
                <a:gd name="T6" fmla="*/ 17 w 30"/>
                <a:gd name="T7" fmla="*/ 102 h 116"/>
                <a:gd name="T8" fmla="*/ 30 w 30"/>
                <a:gd name="T9" fmla="*/ 116 h 116"/>
                <a:gd name="T10" fmla="*/ 26 w 30"/>
                <a:gd name="T11" fmla="*/ 113 h 116"/>
                <a:gd name="T12" fmla="*/ 16 w 30"/>
                <a:gd name="T13" fmla="*/ 102 h 116"/>
                <a:gd name="T14" fmla="*/ 1 w 30"/>
                <a:gd name="T15" fmla="*/ 58 h 116"/>
                <a:gd name="T16" fmla="*/ 15 w 30"/>
                <a:gd name="T17" fmla="*/ 14 h 116"/>
                <a:gd name="T18" fmla="*/ 24 w 30"/>
                <a:gd name="T19" fmla="*/ 3 h 116"/>
                <a:gd name="T20" fmla="*/ 28 w 30"/>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16">
                  <a:moveTo>
                    <a:pt x="28" y="0"/>
                  </a:moveTo>
                  <a:cubicBezTo>
                    <a:pt x="29" y="0"/>
                    <a:pt x="23" y="5"/>
                    <a:pt x="16" y="14"/>
                  </a:cubicBezTo>
                  <a:cubicBezTo>
                    <a:pt x="9" y="24"/>
                    <a:pt x="2" y="40"/>
                    <a:pt x="3" y="58"/>
                  </a:cubicBezTo>
                  <a:cubicBezTo>
                    <a:pt x="3" y="76"/>
                    <a:pt x="10" y="92"/>
                    <a:pt x="17" y="102"/>
                  </a:cubicBezTo>
                  <a:cubicBezTo>
                    <a:pt x="24" y="111"/>
                    <a:pt x="30" y="116"/>
                    <a:pt x="30" y="116"/>
                  </a:cubicBezTo>
                  <a:cubicBezTo>
                    <a:pt x="30" y="116"/>
                    <a:pt x="28" y="115"/>
                    <a:pt x="26" y="113"/>
                  </a:cubicBezTo>
                  <a:cubicBezTo>
                    <a:pt x="23" y="111"/>
                    <a:pt x="20" y="107"/>
                    <a:pt x="16" y="102"/>
                  </a:cubicBezTo>
                  <a:cubicBezTo>
                    <a:pt x="8" y="93"/>
                    <a:pt x="1" y="77"/>
                    <a:pt x="1" y="58"/>
                  </a:cubicBezTo>
                  <a:cubicBezTo>
                    <a:pt x="0" y="39"/>
                    <a:pt x="8" y="23"/>
                    <a:pt x="15" y="14"/>
                  </a:cubicBezTo>
                  <a:cubicBezTo>
                    <a:pt x="18" y="9"/>
                    <a:pt x="22" y="5"/>
                    <a:pt x="24" y="3"/>
                  </a:cubicBezTo>
                  <a:cubicBezTo>
                    <a:pt x="27" y="1"/>
                    <a:pt x="28" y="0"/>
                    <a:pt x="28"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94">
              <a:extLst>
                <a:ext uri="{FF2B5EF4-FFF2-40B4-BE49-F238E27FC236}">
                  <a16:creationId xmlns:a16="http://schemas.microsoft.com/office/drawing/2014/main" id="{7B1B0A42-DDA1-4191-8000-A3D3E73F5CF5}"/>
                </a:ext>
              </a:extLst>
            </p:cNvPr>
            <p:cNvSpPr>
              <a:spLocks/>
            </p:cNvSpPr>
            <p:nvPr/>
          </p:nvSpPr>
          <p:spPr bwMode="auto">
            <a:xfrm>
              <a:off x="7301602" y="4282023"/>
              <a:ext cx="57573" cy="223807"/>
            </a:xfrm>
            <a:custGeom>
              <a:avLst/>
              <a:gdLst>
                <a:gd name="T0" fmla="*/ 28 w 30"/>
                <a:gd name="T1" fmla="*/ 0 h 116"/>
                <a:gd name="T2" fmla="*/ 16 w 30"/>
                <a:gd name="T3" fmla="*/ 15 h 116"/>
                <a:gd name="T4" fmla="*/ 2 w 30"/>
                <a:gd name="T5" fmla="*/ 58 h 116"/>
                <a:gd name="T6" fmla="*/ 17 w 30"/>
                <a:gd name="T7" fmla="*/ 102 h 116"/>
                <a:gd name="T8" fmla="*/ 30 w 30"/>
                <a:gd name="T9" fmla="*/ 116 h 116"/>
                <a:gd name="T10" fmla="*/ 25 w 30"/>
                <a:gd name="T11" fmla="*/ 113 h 116"/>
                <a:gd name="T12" fmla="*/ 16 w 30"/>
                <a:gd name="T13" fmla="*/ 103 h 116"/>
                <a:gd name="T14" fmla="*/ 0 w 30"/>
                <a:gd name="T15" fmla="*/ 58 h 116"/>
                <a:gd name="T16" fmla="*/ 15 w 30"/>
                <a:gd name="T17" fmla="*/ 14 h 116"/>
                <a:gd name="T18" fmla="*/ 24 w 30"/>
                <a:gd name="T19" fmla="*/ 3 h 116"/>
                <a:gd name="T20" fmla="*/ 28 w 30"/>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16">
                  <a:moveTo>
                    <a:pt x="28" y="0"/>
                  </a:moveTo>
                  <a:cubicBezTo>
                    <a:pt x="29" y="0"/>
                    <a:pt x="23" y="5"/>
                    <a:pt x="16" y="15"/>
                  </a:cubicBezTo>
                  <a:cubicBezTo>
                    <a:pt x="9" y="24"/>
                    <a:pt x="2" y="40"/>
                    <a:pt x="2" y="58"/>
                  </a:cubicBezTo>
                  <a:cubicBezTo>
                    <a:pt x="3" y="77"/>
                    <a:pt x="10" y="92"/>
                    <a:pt x="17" y="102"/>
                  </a:cubicBezTo>
                  <a:cubicBezTo>
                    <a:pt x="24" y="111"/>
                    <a:pt x="30" y="116"/>
                    <a:pt x="30" y="116"/>
                  </a:cubicBezTo>
                  <a:cubicBezTo>
                    <a:pt x="30" y="116"/>
                    <a:pt x="28" y="115"/>
                    <a:pt x="25" y="113"/>
                  </a:cubicBezTo>
                  <a:cubicBezTo>
                    <a:pt x="23" y="111"/>
                    <a:pt x="19" y="107"/>
                    <a:pt x="16" y="103"/>
                  </a:cubicBezTo>
                  <a:cubicBezTo>
                    <a:pt x="8" y="93"/>
                    <a:pt x="1" y="77"/>
                    <a:pt x="0" y="58"/>
                  </a:cubicBezTo>
                  <a:cubicBezTo>
                    <a:pt x="0" y="40"/>
                    <a:pt x="7" y="23"/>
                    <a:pt x="15" y="14"/>
                  </a:cubicBezTo>
                  <a:cubicBezTo>
                    <a:pt x="18" y="9"/>
                    <a:pt x="22" y="5"/>
                    <a:pt x="24" y="3"/>
                  </a:cubicBezTo>
                  <a:cubicBezTo>
                    <a:pt x="27" y="1"/>
                    <a:pt x="28" y="0"/>
                    <a:pt x="28"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95">
              <a:extLst>
                <a:ext uri="{FF2B5EF4-FFF2-40B4-BE49-F238E27FC236}">
                  <a16:creationId xmlns:a16="http://schemas.microsoft.com/office/drawing/2014/main" id="{1E848446-799F-4E6D-A67B-34371BC99EA9}"/>
                </a:ext>
              </a:extLst>
            </p:cNvPr>
            <p:cNvSpPr>
              <a:spLocks/>
            </p:cNvSpPr>
            <p:nvPr/>
          </p:nvSpPr>
          <p:spPr bwMode="auto">
            <a:xfrm>
              <a:off x="7263490" y="4277969"/>
              <a:ext cx="57573" cy="223807"/>
            </a:xfrm>
            <a:custGeom>
              <a:avLst/>
              <a:gdLst>
                <a:gd name="T0" fmla="*/ 28 w 30"/>
                <a:gd name="T1" fmla="*/ 0 h 116"/>
                <a:gd name="T2" fmla="*/ 16 w 30"/>
                <a:gd name="T3" fmla="*/ 14 h 116"/>
                <a:gd name="T4" fmla="*/ 3 w 30"/>
                <a:gd name="T5" fmla="*/ 58 h 116"/>
                <a:gd name="T6" fmla="*/ 17 w 30"/>
                <a:gd name="T7" fmla="*/ 102 h 116"/>
                <a:gd name="T8" fmla="*/ 30 w 30"/>
                <a:gd name="T9" fmla="*/ 116 h 116"/>
                <a:gd name="T10" fmla="*/ 26 w 30"/>
                <a:gd name="T11" fmla="*/ 113 h 116"/>
                <a:gd name="T12" fmla="*/ 16 w 30"/>
                <a:gd name="T13" fmla="*/ 102 h 116"/>
                <a:gd name="T14" fmla="*/ 1 w 30"/>
                <a:gd name="T15" fmla="*/ 58 h 116"/>
                <a:gd name="T16" fmla="*/ 15 w 30"/>
                <a:gd name="T17" fmla="*/ 14 h 116"/>
                <a:gd name="T18" fmla="*/ 24 w 30"/>
                <a:gd name="T19" fmla="*/ 3 h 116"/>
                <a:gd name="T20" fmla="*/ 28 w 30"/>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16">
                  <a:moveTo>
                    <a:pt x="28" y="0"/>
                  </a:moveTo>
                  <a:cubicBezTo>
                    <a:pt x="29" y="0"/>
                    <a:pt x="23" y="5"/>
                    <a:pt x="16" y="14"/>
                  </a:cubicBezTo>
                  <a:cubicBezTo>
                    <a:pt x="9" y="24"/>
                    <a:pt x="2" y="40"/>
                    <a:pt x="3" y="58"/>
                  </a:cubicBezTo>
                  <a:cubicBezTo>
                    <a:pt x="3" y="76"/>
                    <a:pt x="10" y="92"/>
                    <a:pt x="17" y="102"/>
                  </a:cubicBezTo>
                  <a:cubicBezTo>
                    <a:pt x="24" y="111"/>
                    <a:pt x="30" y="116"/>
                    <a:pt x="30" y="116"/>
                  </a:cubicBezTo>
                  <a:cubicBezTo>
                    <a:pt x="30" y="116"/>
                    <a:pt x="28" y="115"/>
                    <a:pt x="26" y="113"/>
                  </a:cubicBezTo>
                  <a:cubicBezTo>
                    <a:pt x="23" y="111"/>
                    <a:pt x="20" y="107"/>
                    <a:pt x="16" y="102"/>
                  </a:cubicBezTo>
                  <a:cubicBezTo>
                    <a:pt x="9" y="93"/>
                    <a:pt x="1" y="77"/>
                    <a:pt x="1" y="58"/>
                  </a:cubicBezTo>
                  <a:cubicBezTo>
                    <a:pt x="0" y="39"/>
                    <a:pt x="8" y="23"/>
                    <a:pt x="15" y="14"/>
                  </a:cubicBezTo>
                  <a:cubicBezTo>
                    <a:pt x="18" y="9"/>
                    <a:pt x="22" y="5"/>
                    <a:pt x="24" y="3"/>
                  </a:cubicBezTo>
                  <a:cubicBezTo>
                    <a:pt x="27" y="1"/>
                    <a:pt x="28" y="0"/>
                    <a:pt x="28"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96">
              <a:extLst>
                <a:ext uri="{FF2B5EF4-FFF2-40B4-BE49-F238E27FC236}">
                  <a16:creationId xmlns:a16="http://schemas.microsoft.com/office/drawing/2014/main" id="{109D2EB4-31FE-4990-94E2-72E1700051DF}"/>
                </a:ext>
              </a:extLst>
            </p:cNvPr>
            <p:cNvSpPr>
              <a:spLocks/>
            </p:cNvSpPr>
            <p:nvPr/>
          </p:nvSpPr>
          <p:spPr bwMode="auto">
            <a:xfrm>
              <a:off x="6697486" y="4305539"/>
              <a:ext cx="59195" cy="165422"/>
            </a:xfrm>
            <a:custGeom>
              <a:avLst/>
              <a:gdLst>
                <a:gd name="T0" fmla="*/ 31 w 31"/>
                <a:gd name="T1" fmla="*/ 61 h 86"/>
                <a:gd name="T2" fmla="*/ 30 w 31"/>
                <a:gd name="T3" fmla="*/ 20 h 86"/>
                <a:gd name="T4" fmla="*/ 29 w 31"/>
                <a:gd name="T5" fmla="*/ 9 h 86"/>
                <a:gd name="T6" fmla="*/ 21 w 31"/>
                <a:gd name="T7" fmla="*/ 2 h 86"/>
                <a:gd name="T8" fmla="*/ 4 w 31"/>
                <a:gd name="T9" fmla="*/ 10 h 86"/>
                <a:gd name="T10" fmla="*/ 0 w 31"/>
                <a:gd name="T11" fmla="*/ 31 h 86"/>
                <a:gd name="T12" fmla="*/ 2 w 31"/>
                <a:gd name="T13" fmla="*/ 63 h 86"/>
                <a:gd name="T14" fmla="*/ 6 w 31"/>
                <a:gd name="T15" fmla="*/ 78 h 86"/>
                <a:gd name="T16" fmla="*/ 18 w 31"/>
                <a:gd name="T17" fmla="*/ 86 h 86"/>
                <a:gd name="T18" fmla="*/ 29 w 31"/>
                <a:gd name="T19" fmla="*/ 76 h 86"/>
                <a:gd name="T20" fmla="*/ 31 w 31"/>
                <a:gd name="T21" fmla="*/ 6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86">
                  <a:moveTo>
                    <a:pt x="31" y="61"/>
                  </a:moveTo>
                  <a:cubicBezTo>
                    <a:pt x="31" y="47"/>
                    <a:pt x="31" y="33"/>
                    <a:pt x="30" y="20"/>
                  </a:cubicBezTo>
                  <a:cubicBezTo>
                    <a:pt x="30" y="16"/>
                    <a:pt x="30" y="12"/>
                    <a:pt x="29" y="9"/>
                  </a:cubicBezTo>
                  <a:cubicBezTo>
                    <a:pt x="28" y="6"/>
                    <a:pt x="25" y="3"/>
                    <a:pt x="21" y="2"/>
                  </a:cubicBezTo>
                  <a:cubicBezTo>
                    <a:pt x="16" y="0"/>
                    <a:pt x="8" y="4"/>
                    <a:pt x="4" y="10"/>
                  </a:cubicBezTo>
                  <a:cubicBezTo>
                    <a:pt x="1" y="16"/>
                    <a:pt x="0" y="24"/>
                    <a:pt x="0" y="31"/>
                  </a:cubicBezTo>
                  <a:cubicBezTo>
                    <a:pt x="0" y="42"/>
                    <a:pt x="1" y="52"/>
                    <a:pt x="2" y="63"/>
                  </a:cubicBezTo>
                  <a:cubicBezTo>
                    <a:pt x="2" y="68"/>
                    <a:pt x="3" y="74"/>
                    <a:pt x="6" y="78"/>
                  </a:cubicBezTo>
                  <a:cubicBezTo>
                    <a:pt x="8" y="83"/>
                    <a:pt x="13" y="86"/>
                    <a:pt x="18" y="86"/>
                  </a:cubicBezTo>
                  <a:cubicBezTo>
                    <a:pt x="23" y="85"/>
                    <a:pt x="27" y="81"/>
                    <a:pt x="29" y="76"/>
                  </a:cubicBezTo>
                  <a:cubicBezTo>
                    <a:pt x="31" y="71"/>
                    <a:pt x="31" y="66"/>
                    <a:pt x="31" y="6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Oval 297">
              <a:extLst>
                <a:ext uri="{FF2B5EF4-FFF2-40B4-BE49-F238E27FC236}">
                  <a16:creationId xmlns:a16="http://schemas.microsoft.com/office/drawing/2014/main" id="{8DF081B3-C4CC-4D3B-9CA4-A7DF33B181BC}"/>
                </a:ext>
              </a:extLst>
            </p:cNvPr>
            <p:cNvSpPr>
              <a:spLocks noChangeArrowheads="1"/>
            </p:cNvSpPr>
            <p:nvPr/>
          </p:nvSpPr>
          <p:spPr bwMode="auto">
            <a:xfrm>
              <a:off x="6830473" y="4397981"/>
              <a:ext cx="363280" cy="324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98">
              <a:extLst>
                <a:ext uri="{FF2B5EF4-FFF2-40B4-BE49-F238E27FC236}">
                  <a16:creationId xmlns:a16="http://schemas.microsoft.com/office/drawing/2014/main" id="{9A08B3D8-D77F-4439-85C5-C8BFF770AA8A}"/>
                </a:ext>
              </a:extLst>
            </p:cNvPr>
            <p:cNvSpPr>
              <a:spLocks/>
            </p:cNvSpPr>
            <p:nvPr/>
          </p:nvSpPr>
          <p:spPr bwMode="auto">
            <a:xfrm>
              <a:off x="6679646" y="4087409"/>
              <a:ext cx="104605" cy="187316"/>
            </a:xfrm>
            <a:custGeom>
              <a:avLst/>
              <a:gdLst>
                <a:gd name="T0" fmla="*/ 3 w 129"/>
                <a:gd name="T1" fmla="*/ 231 h 231"/>
                <a:gd name="T2" fmla="*/ 0 w 129"/>
                <a:gd name="T3" fmla="*/ 0 h 231"/>
                <a:gd name="T4" fmla="*/ 124 w 129"/>
                <a:gd name="T5" fmla="*/ 0 h 231"/>
                <a:gd name="T6" fmla="*/ 129 w 129"/>
                <a:gd name="T7" fmla="*/ 231 h 231"/>
                <a:gd name="T8" fmla="*/ 3 w 129"/>
                <a:gd name="T9" fmla="*/ 231 h 231"/>
              </a:gdLst>
              <a:ahLst/>
              <a:cxnLst>
                <a:cxn ang="0">
                  <a:pos x="T0" y="T1"/>
                </a:cxn>
                <a:cxn ang="0">
                  <a:pos x="T2" y="T3"/>
                </a:cxn>
                <a:cxn ang="0">
                  <a:pos x="T4" y="T5"/>
                </a:cxn>
                <a:cxn ang="0">
                  <a:pos x="T6" y="T7"/>
                </a:cxn>
                <a:cxn ang="0">
                  <a:pos x="T8" y="T9"/>
                </a:cxn>
              </a:cxnLst>
              <a:rect l="0" t="0" r="r" b="b"/>
              <a:pathLst>
                <a:path w="129" h="231">
                  <a:moveTo>
                    <a:pt x="3" y="231"/>
                  </a:moveTo>
                  <a:lnTo>
                    <a:pt x="0" y="0"/>
                  </a:lnTo>
                  <a:lnTo>
                    <a:pt x="124" y="0"/>
                  </a:lnTo>
                  <a:lnTo>
                    <a:pt x="129" y="231"/>
                  </a:lnTo>
                  <a:lnTo>
                    <a:pt x="3" y="231"/>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299">
              <a:extLst>
                <a:ext uri="{FF2B5EF4-FFF2-40B4-BE49-F238E27FC236}">
                  <a16:creationId xmlns:a16="http://schemas.microsoft.com/office/drawing/2014/main" id="{403553FB-1ECD-4B05-A91A-3D1AC40AE335}"/>
                </a:ext>
              </a:extLst>
            </p:cNvPr>
            <p:cNvSpPr>
              <a:spLocks noChangeArrowheads="1"/>
            </p:cNvSpPr>
            <p:nvPr/>
          </p:nvSpPr>
          <p:spPr bwMode="auto">
            <a:xfrm>
              <a:off x="6679646" y="4120655"/>
              <a:ext cx="94875" cy="324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Oval 300">
              <a:extLst>
                <a:ext uri="{FF2B5EF4-FFF2-40B4-BE49-F238E27FC236}">
                  <a16:creationId xmlns:a16="http://schemas.microsoft.com/office/drawing/2014/main" id="{96AD7C08-DE85-4974-A8AF-A92F97D6D055}"/>
                </a:ext>
              </a:extLst>
            </p:cNvPr>
            <p:cNvSpPr>
              <a:spLocks noChangeArrowheads="1"/>
            </p:cNvSpPr>
            <p:nvPr/>
          </p:nvSpPr>
          <p:spPr bwMode="auto">
            <a:xfrm>
              <a:off x="6679646" y="4147415"/>
              <a:ext cx="94875" cy="567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Oval 301">
              <a:extLst>
                <a:ext uri="{FF2B5EF4-FFF2-40B4-BE49-F238E27FC236}">
                  <a16:creationId xmlns:a16="http://schemas.microsoft.com/office/drawing/2014/main" id="{AC344CAA-8452-4238-92EE-B912D4789479}"/>
                </a:ext>
              </a:extLst>
            </p:cNvPr>
            <p:cNvSpPr>
              <a:spLocks noChangeArrowheads="1"/>
            </p:cNvSpPr>
            <p:nvPr/>
          </p:nvSpPr>
          <p:spPr bwMode="auto">
            <a:xfrm>
              <a:off x="6679646" y="4176607"/>
              <a:ext cx="94875" cy="324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302">
              <a:extLst>
                <a:ext uri="{FF2B5EF4-FFF2-40B4-BE49-F238E27FC236}">
                  <a16:creationId xmlns:a16="http://schemas.microsoft.com/office/drawing/2014/main" id="{A4F68847-35F2-4F15-AF21-0DB59B05F96E}"/>
                </a:ext>
              </a:extLst>
            </p:cNvPr>
            <p:cNvSpPr>
              <a:spLocks noChangeArrowheads="1"/>
            </p:cNvSpPr>
            <p:nvPr/>
          </p:nvSpPr>
          <p:spPr bwMode="auto">
            <a:xfrm>
              <a:off x="6679646" y="4204988"/>
              <a:ext cx="94875"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303">
              <a:extLst>
                <a:ext uri="{FF2B5EF4-FFF2-40B4-BE49-F238E27FC236}">
                  <a16:creationId xmlns:a16="http://schemas.microsoft.com/office/drawing/2014/main" id="{3269DBBC-EF61-43CC-AEAE-F62B9FD3CDE6}"/>
                </a:ext>
              </a:extLst>
            </p:cNvPr>
            <p:cNvSpPr>
              <a:spLocks noChangeArrowheads="1"/>
            </p:cNvSpPr>
            <p:nvPr/>
          </p:nvSpPr>
          <p:spPr bwMode="auto">
            <a:xfrm>
              <a:off x="6679646" y="4234181"/>
              <a:ext cx="94875" cy="405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04">
              <a:extLst>
                <a:ext uri="{FF2B5EF4-FFF2-40B4-BE49-F238E27FC236}">
                  <a16:creationId xmlns:a16="http://schemas.microsoft.com/office/drawing/2014/main" id="{C107EB77-47A9-47ED-8625-6A3B20A2A7C3}"/>
                </a:ext>
              </a:extLst>
            </p:cNvPr>
            <p:cNvSpPr>
              <a:spLocks/>
            </p:cNvSpPr>
            <p:nvPr/>
          </p:nvSpPr>
          <p:spPr bwMode="auto">
            <a:xfrm>
              <a:off x="6670727" y="4081733"/>
              <a:ext cx="1131197" cy="200291"/>
            </a:xfrm>
            <a:custGeom>
              <a:avLst/>
              <a:gdLst>
                <a:gd name="T0" fmla="*/ 0 w 588"/>
                <a:gd name="T1" fmla="*/ 0 h 104"/>
                <a:gd name="T2" fmla="*/ 581 w 588"/>
                <a:gd name="T3" fmla="*/ 0 h 104"/>
                <a:gd name="T4" fmla="*/ 581 w 588"/>
                <a:gd name="T5" fmla="*/ 104 h 104"/>
                <a:gd name="T6" fmla="*/ 3 w 588"/>
                <a:gd name="T7" fmla="*/ 104 h 104"/>
                <a:gd name="T8" fmla="*/ 3 w 588"/>
                <a:gd name="T9" fmla="*/ 97 h 104"/>
                <a:gd name="T10" fmla="*/ 38 w 588"/>
                <a:gd name="T11" fmla="*/ 97 h 104"/>
                <a:gd name="T12" fmla="*/ 55 w 588"/>
                <a:gd name="T13" fmla="*/ 81 h 104"/>
                <a:gd name="T14" fmla="*/ 55 w 588"/>
                <a:gd name="T15" fmla="*/ 23 h 104"/>
                <a:gd name="T16" fmla="*/ 38 w 588"/>
                <a:gd name="T17" fmla="*/ 6 h 104"/>
                <a:gd name="T18" fmla="*/ 0 w 588"/>
                <a:gd name="T19" fmla="*/ 6 h 104"/>
                <a:gd name="T20" fmla="*/ 0 w 588"/>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8" h="104">
                  <a:moveTo>
                    <a:pt x="0" y="0"/>
                  </a:moveTo>
                  <a:cubicBezTo>
                    <a:pt x="581" y="0"/>
                    <a:pt x="581" y="0"/>
                    <a:pt x="581" y="0"/>
                  </a:cubicBezTo>
                  <a:cubicBezTo>
                    <a:pt x="588" y="32"/>
                    <a:pt x="587" y="67"/>
                    <a:pt x="581" y="104"/>
                  </a:cubicBezTo>
                  <a:cubicBezTo>
                    <a:pt x="3" y="104"/>
                    <a:pt x="3" y="104"/>
                    <a:pt x="3" y="104"/>
                  </a:cubicBezTo>
                  <a:cubicBezTo>
                    <a:pt x="3" y="97"/>
                    <a:pt x="3" y="97"/>
                    <a:pt x="3" y="97"/>
                  </a:cubicBezTo>
                  <a:cubicBezTo>
                    <a:pt x="38" y="97"/>
                    <a:pt x="38" y="97"/>
                    <a:pt x="38" y="97"/>
                  </a:cubicBezTo>
                  <a:cubicBezTo>
                    <a:pt x="47" y="97"/>
                    <a:pt x="55" y="90"/>
                    <a:pt x="55" y="81"/>
                  </a:cubicBezTo>
                  <a:cubicBezTo>
                    <a:pt x="55" y="23"/>
                    <a:pt x="55" y="23"/>
                    <a:pt x="55" y="23"/>
                  </a:cubicBezTo>
                  <a:cubicBezTo>
                    <a:pt x="55" y="14"/>
                    <a:pt x="47" y="6"/>
                    <a:pt x="38" y="6"/>
                  </a:cubicBezTo>
                  <a:cubicBezTo>
                    <a:pt x="0" y="6"/>
                    <a:pt x="0" y="6"/>
                    <a:pt x="0" y="6"/>
                  </a:cubicBezTo>
                  <a:lnTo>
                    <a:pt x="0" y="0"/>
                  </a:lnTo>
                  <a:close/>
                </a:path>
              </a:pathLst>
            </a:custGeom>
            <a:solidFill>
              <a:srgbClr val="FB5252"/>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305">
              <a:extLst>
                <a:ext uri="{FF2B5EF4-FFF2-40B4-BE49-F238E27FC236}">
                  <a16:creationId xmlns:a16="http://schemas.microsoft.com/office/drawing/2014/main" id="{B4E52B75-6AFD-4846-ABC7-B6C25A08C116}"/>
                </a:ext>
              </a:extLst>
            </p:cNvPr>
            <p:cNvSpPr>
              <a:spLocks/>
            </p:cNvSpPr>
            <p:nvPr/>
          </p:nvSpPr>
          <p:spPr bwMode="auto">
            <a:xfrm>
              <a:off x="6910751" y="4145793"/>
              <a:ext cx="50275" cy="77035"/>
            </a:xfrm>
            <a:custGeom>
              <a:avLst/>
              <a:gdLst>
                <a:gd name="T0" fmla="*/ 14 w 26"/>
                <a:gd name="T1" fmla="*/ 20 h 40"/>
                <a:gd name="T2" fmla="*/ 24 w 26"/>
                <a:gd name="T3" fmla="*/ 20 h 40"/>
                <a:gd name="T4" fmla="*/ 25 w 26"/>
                <a:gd name="T5" fmla="*/ 20 h 40"/>
                <a:gd name="T6" fmla="*/ 26 w 26"/>
                <a:gd name="T7" fmla="*/ 22 h 40"/>
                <a:gd name="T8" fmla="*/ 26 w 26"/>
                <a:gd name="T9" fmla="*/ 23 h 40"/>
                <a:gd name="T10" fmla="*/ 25 w 26"/>
                <a:gd name="T11" fmla="*/ 25 h 40"/>
                <a:gd name="T12" fmla="*/ 19 w 26"/>
                <a:gd name="T13" fmla="*/ 36 h 40"/>
                <a:gd name="T14" fmla="*/ 11 w 26"/>
                <a:gd name="T15" fmla="*/ 40 h 40"/>
                <a:gd name="T16" fmla="*/ 10 w 26"/>
                <a:gd name="T17" fmla="*/ 40 h 40"/>
                <a:gd name="T18" fmla="*/ 3 w 26"/>
                <a:gd name="T19" fmla="*/ 36 h 40"/>
                <a:gd name="T20" fmla="*/ 0 w 26"/>
                <a:gd name="T21" fmla="*/ 24 h 40"/>
                <a:gd name="T22" fmla="*/ 1 w 26"/>
                <a:gd name="T23" fmla="*/ 16 h 40"/>
                <a:gd name="T24" fmla="*/ 7 w 26"/>
                <a:gd name="T25" fmla="*/ 4 h 40"/>
                <a:gd name="T26" fmla="*/ 16 w 26"/>
                <a:gd name="T27" fmla="*/ 0 h 40"/>
                <a:gd name="T28" fmla="*/ 20 w 26"/>
                <a:gd name="T29" fmla="*/ 1 h 40"/>
                <a:gd name="T30" fmla="*/ 25 w 26"/>
                <a:gd name="T31" fmla="*/ 8 h 40"/>
                <a:gd name="T32" fmla="*/ 25 w 26"/>
                <a:gd name="T33" fmla="*/ 9 h 40"/>
                <a:gd name="T34" fmla="*/ 25 w 26"/>
                <a:gd name="T35" fmla="*/ 10 h 40"/>
                <a:gd name="T36" fmla="*/ 23 w 26"/>
                <a:gd name="T37" fmla="*/ 11 h 40"/>
                <a:gd name="T38" fmla="*/ 23 w 26"/>
                <a:gd name="T39" fmla="*/ 11 h 40"/>
                <a:gd name="T40" fmla="*/ 21 w 26"/>
                <a:gd name="T41" fmla="*/ 9 h 40"/>
                <a:gd name="T42" fmla="*/ 21 w 26"/>
                <a:gd name="T43" fmla="*/ 9 h 40"/>
                <a:gd name="T44" fmla="*/ 20 w 26"/>
                <a:gd name="T45" fmla="*/ 7 h 40"/>
                <a:gd name="T46" fmla="*/ 15 w 26"/>
                <a:gd name="T47" fmla="*/ 4 h 40"/>
                <a:gd name="T48" fmla="*/ 12 w 26"/>
                <a:gd name="T49" fmla="*/ 5 h 40"/>
                <a:gd name="T50" fmla="*/ 7 w 26"/>
                <a:gd name="T51" fmla="*/ 13 h 40"/>
                <a:gd name="T52" fmla="*/ 5 w 26"/>
                <a:gd name="T53" fmla="*/ 24 h 40"/>
                <a:gd name="T54" fmla="*/ 6 w 26"/>
                <a:gd name="T55" fmla="*/ 32 h 40"/>
                <a:gd name="T56" fmla="*/ 11 w 26"/>
                <a:gd name="T57" fmla="*/ 36 h 40"/>
                <a:gd name="T58" fmla="*/ 16 w 26"/>
                <a:gd name="T59" fmla="*/ 33 h 40"/>
                <a:gd name="T60" fmla="*/ 21 w 26"/>
                <a:gd name="T61" fmla="*/ 24 h 40"/>
                <a:gd name="T62" fmla="*/ 14 w 26"/>
                <a:gd name="T63" fmla="*/ 24 h 40"/>
                <a:gd name="T64" fmla="*/ 12 w 26"/>
                <a:gd name="T65" fmla="*/ 22 h 40"/>
                <a:gd name="T66" fmla="*/ 12 w 26"/>
                <a:gd name="T67" fmla="*/ 21 h 40"/>
                <a:gd name="T68" fmla="*/ 14 w 26"/>
                <a:gd name="T69"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40">
                  <a:moveTo>
                    <a:pt x="14" y="20"/>
                  </a:moveTo>
                  <a:cubicBezTo>
                    <a:pt x="24" y="20"/>
                    <a:pt x="24" y="20"/>
                    <a:pt x="24" y="20"/>
                  </a:cubicBezTo>
                  <a:cubicBezTo>
                    <a:pt x="24" y="20"/>
                    <a:pt x="25" y="20"/>
                    <a:pt x="25" y="20"/>
                  </a:cubicBezTo>
                  <a:cubicBezTo>
                    <a:pt x="26" y="21"/>
                    <a:pt x="26" y="21"/>
                    <a:pt x="26" y="22"/>
                  </a:cubicBezTo>
                  <a:cubicBezTo>
                    <a:pt x="26" y="23"/>
                    <a:pt x="26" y="23"/>
                    <a:pt x="26" y="23"/>
                  </a:cubicBezTo>
                  <a:cubicBezTo>
                    <a:pt x="26" y="24"/>
                    <a:pt x="25" y="24"/>
                    <a:pt x="25" y="25"/>
                  </a:cubicBezTo>
                  <a:cubicBezTo>
                    <a:pt x="24" y="30"/>
                    <a:pt x="22" y="33"/>
                    <a:pt x="19" y="36"/>
                  </a:cubicBezTo>
                  <a:cubicBezTo>
                    <a:pt x="16" y="39"/>
                    <a:pt x="14" y="40"/>
                    <a:pt x="11" y="40"/>
                  </a:cubicBezTo>
                  <a:cubicBezTo>
                    <a:pt x="11" y="40"/>
                    <a:pt x="10" y="40"/>
                    <a:pt x="10" y="40"/>
                  </a:cubicBezTo>
                  <a:cubicBezTo>
                    <a:pt x="7" y="40"/>
                    <a:pt x="5" y="38"/>
                    <a:pt x="3" y="36"/>
                  </a:cubicBezTo>
                  <a:cubicBezTo>
                    <a:pt x="1" y="33"/>
                    <a:pt x="0" y="29"/>
                    <a:pt x="0" y="24"/>
                  </a:cubicBezTo>
                  <a:cubicBezTo>
                    <a:pt x="0" y="21"/>
                    <a:pt x="1" y="18"/>
                    <a:pt x="1" y="16"/>
                  </a:cubicBezTo>
                  <a:cubicBezTo>
                    <a:pt x="3" y="11"/>
                    <a:pt x="5" y="7"/>
                    <a:pt x="7" y="4"/>
                  </a:cubicBezTo>
                  <a:cubicBezTo>
                    <a:pt x="10" y="1"/>
                    <a:pt x="13" y="0"/>
                    <a:pt x="16" y="0"/>
                  </a:cubicBezTo>
                  <a:cubicBezTo>
                    <a:pt x="17" y="0"/>
                    <a:pt x="18" y="0"/>
                    <a:pt x="20" y="1"/>
                  </a:cubicBezTo>
                  <a:cubicBezTo>
                    <a:pt x="22" y="2"/>
                    <a:pt x="24" y="4"/>
                    <a:pt x="25" y="8"/>
                  </a:cubicBezTo>
                  <a:cubicBezTo>
                    <a:pt x="25" y="9"/>
                    <a:pt x="25" y="9"/>
                    <a:pt x="25" y="9"/>
                  </a:cubicBezTo>
                  <a:cubicBezTo>
                    <a:pt x="25" y="9"/>
                    <a:pt x="25" y="9"/>
                    <a:pt x="25" y="10"/>
                  </a:cubicBezTo>
                  <a:cubicBezTo>
                    <a:pt x="25" y="10"/>
                    <a:pt x="24" y="11"/>
                    <a:pt x="23" y="11"/>
                  </a:cubicBezTo>
                  <a:cubicBezTo>
                    <a:pt x="23" y="11"/>
                    <a:pt x="23" y="11"/>
                    <a:pt x="23" y="11"/>
                  </a:cubicBezTo>
                  <a:cubicBezTo>
                    <a:pt x="22" y="10"/>
                    <a:pt x="22" y="10"/>
                    <a:pt x="21" y="9"/>
                  </a:cubicBezTo>
                  <a:cubicBezTo>
                    <a:pt x="21" y="9"/>
                    <a:pt x="21" y="9"/>
                    <a:pt x="21" y="9"/>
                  </a:cubicBezTo>
                  <a:cubicBezTo>
                    <a:pt x="21" y="8"/>
                    <a:pt x="21" y="8"/>
                    <a:pt x="20" y="7"/>
                  </a:cubicBezTo>
                  <a:cubicBezTo>
                    <a:pt x="19" y="5"/>
                    <a:pt x="17" y="4"/>
                    <a:pt x="15" y="4"/>
                  </a:cubicBezTo>
                  <a:cubicBezTo>
                    <a:pt x="14" y="4"/>
                    <a:pt x="13" y="4"/>
                    <a:pt x="12" y="5"/>
                  </a:cubicBezTo>
                  <a:cubicBezTo>
                    <a:pt x="10" y="7"/>
                    <a:pt x="8" y="9"/>
                    <a:pt x="7" y="13"/>
                  </a:cubicBezTo>
                  <a:cubicBezTo>
                    <a:pt x="5" y="17"/>
                    <a:pt x="5" y="20"/>
                    <a:pt x="5" y="24"/>
                  </a:cubicBezTo>
                  <a:cubicBezTo>
                    <a:pt x="5" y="27"/>
                    <a:pt x="5" y="30"/>
                    <a:pt x="6" y="32"/>
                  </a:cubicBezTo>
                  <a:cubicBezTo>
                    <a:pt x="8" y="35"/>
                    <a:pt x="9" y="36"/>
                    <a:pt x="11" y="36"/>
                  </a:cubicBezTo>
                  <a:cubicBezTo>
                    <a:pt x="13" y="36"/>
                    <a:pt x="14" y="35"/>
                    <a:pt x="16" y="33"/>
                  </a:cubicBezTo>
                  <a:cubicBezTo>
                    <a:pt x="18" y="31"/>
                    <a:pt x="20" y="28"/>
                    <a:pt x="21" y="24"/>
                  </a:cubicBezTo>
                  <a:cubicBezTo>
                    <a:pt x="17" y="24"/>
                    <a:pt x="14" y="24"/>
                    <a:pt x="14" y="24"/>
                  </a:cubicBezTo>
                  <a:cubicBezTo>
                    <a:pt x="13" y="24"/>
                    <a:pt x="12" y="23"/>
                    <a:pt x="12" y="22"/>
                  </a:cubicBezTo>
                  <a:cubicBezTo>
                    <a:pt x="12" y="21"/>
                    <a:pt x="12" y="21"/>
                    <a:pt x="12" y="21"/>
                  </a:cubicBezTo>
                  <a:cubicBezTo>
                    <a:pt x="12" y="20"/>
                    <a:pt x="13" y="20"/>
                    <a:pt x="14" y="2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06">
              <a:extLst>
                <a:ext uri="{FF2B5EF4-FFF2-40B4-BE49-F238E27FC236}">
                  <a16:creationId xmlns:a16="http://schemas.microsoft.com/office/drawing/2014/main" id="{7BBF3495-F8B5-425D-AB6E-61FAFFFABA77}"/>
                </a:ext>
              </a:extLst>
            </p:cNvPr>
            <p:cNvSpPr>
              <a:spLocks noEditPoints="1"/>
            </p:cNvSpPr>
            <p:nvPr/>
          </p:nvSpPr>
          <p:spPr bwMode="auto">
            <a:xfrm>
              <a:off x="6961027" y="4145793"/>
              <a:ext cx="53519" cy="77035"/>
            </a:xfrm>
            <a:custGeom>
              <a:avLst/>
              <a:gdLst>
                <a:gd name="T0" fmla="*/ 21 w 28"/>
                <a:gd name="T1" fmla="*/ 1 h 40"/>
                <a:gd name="T2" fmla="*/ 21 w 28"/>
                <a:gd name="T3" fmla="*/ 2 h 40"/>
                <a:gd name="T4" fmla="*/ 28 w 28"/>
                <a:gd name="T5" fmla="*/ 38 h 40"/>
                <a:gd name="T6" fmla="*/ 28 w 28"/>
                <a:gd name="T7" fmla="*/ 38 h 40"/>
                <a:gd name="T8" fmla="*/ 28 w 28"/>
                <a:gd name="T9" fmla="*/ 39 h 40"/>
                <a:gd name="T10" fmla="*/ 26 w 28"/>
                <a:gd name="T11" fmla="*/ 40 h 40"/>
                <a:gd name="T12" fmla="*/ 26 w 28"/>
                <a:gd name="T13" fmla="*/ 40 h 40"/>
                <a:gd name="T14" fmla="*/ 24 w 28"/>
                <a:gd name="T15" fmla="*/ 39 h 40"/>
                <a:gd name="T16" fmla="*/ 22 w 28"/>
                <a:gd name="T17" fmla="*/ 27 h 40"/>
                <a:gd name="T18" fmla="*/ 10 w 28"/>
                <a:gd name="T19" fmla="*/ 27 h 40"/>
                <a:gd name="T20" fmla="*/ 4 w 28"/>
                <a:gd name="T21" fmla="*/ 39 h 40"/>
                <a:gd name="T22" fmla="*/ 4 w 28"/>
                <a:gd name="T23" fmla="*/ 39 h 40"/>
                <a:gd name="T24" fmla="*/ 2 w 28"/>
                <a:gd name="T25" fmla="*/ 40 h 40"/>
                <a:gd name="T26" fmla="*/ 1 w 28"/>
                <a:gd name="T27" fmla="*/ 40 h 40"/>
                <a:gd name="T28" fmla="*/ 0 w 28"/>
                <a:gd name="T29" fmla="*/ 38 h 40"/>
                <a:gd name="T30" fmla="*/ 0 w 28"/>
                <a:gd name="T31" fmla="*/ 38 h 40"/>
                <a:gd name="T32" fmla="*/ 2 w 28"/>
                <a:gd name="T33" fmla="*/ 34 h 40"/>
                <a:gd name="T34" fmla="*/ 17 w 28"/>
                <a:gd name="T35" fmla="*/ 2 h 40"/>
                <a:gd name="T36" fmla="*/ 19 w 28"/>
                <a:gd name="T37" fmla="*/ 0 h 40"/>
                <a:gd name="T38" fmla="*/ 21 w 28"/>
                <a:gd name="T39" fmla="*/ 1 h 40"/>
                <a:gd name="T40" fmla="*/ 19 w 28"/>
                <a:gd name="T41" fmla="*/ 9 h 40"/>
                <a:gd name="T42" fmla="*/ 12 w 28"/>
                <a:gd name="T43" fmla="*/ 23 h 40"/>
                <a:gd name="T44" fmla="*/ 21 w 28"/>
                <a:gd name="T45" fmla="*/ 23 h 40"/>
                <a:gd name="T46" fmla="*/ 19 w 28"/>
                <a:gd name="T4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0">
                  <a:moveTo>
                    <a:pt x="21" y="1"/>
                  </a:moveTo>
                  <a:cubicBezTo>
                    <a:pt x="21" y="2"/>
                    <a:pt x="21" y="2"/>
                    <a:pt x="21" y="2"/>
                  </a:cubicBezTo>
                  <a:cubicBezTo>
                    <a:pt x="22" y="3"/>
                    <a:pt x="24" y="15"/>
                    <a:pt x="28" y="38"/>
                  </a:cubicBezTo>
                  <a:cubicBezTo>
                    <a:pt x="28" y="38"/>
                    <a:pt x="28" y="38"/>
                    <a:pt x="28" y="38"/>
                  </a:cubicBezTo>
                  <a:cubicBezTo>
                    <a:pt x="28" y="39"/>
                    <a:pt x="28" y="39"/>
                    <a:pt x="28" y="39"/>
                  </a:cubicBezTo>
                  <a:cubicBezTo>
                    <a:pt x="28" y="40"/>
                    <a:pt x="27" y="40"/>
                    <a:pt x="26" y="40"/>
                  </a:cubicBezTo>
                  <a:cubicBezTo>
                    <a:pt x="26" y="40"/>
                    <a:pt x="26" y="40"/>
                    <a:pt x="26" y="40"/>
                  </a:cubicBezTo>
                  <a:cubicBezTo>
                    <a:pt x="25" y="40"/>
                    <a:pt x="25" y="40"/>
                    <a:pt x="24" y="39"/>
                  </a:cubicBezTo>
                  <a:cubicBezTo>
                    <a:pt x="22" y="27"/>
                    <a:pt x="22" y="27"/>
                    <a:pt x="22" y="27"/>
                  </a:cubicBezTo>
                  <a:cubicBezTo>
                    <a:pt x="10" y="27"/>
                    <a:pt x="10" y="27"/>
                    <a:pt x="10" y="27"/>
                  </a:cubicBezTo>
                  <a:cubicBezTo>
                    <a:pt x="4" y="39"/>
                    <a:pt x="4" y="39"/>
                    <a:pt x="4" y="39"/>
                  </a:cubicBezTo>
                  <a:cubicBezTo>
                    <a:pt x="4" y="39"/>
                    <a:pt x="4" y="39"/>
                    <a:pt x="4" y="39"/>
                  </a:cubicBezTo>
                  <a:cubicBezTo>
                    <a:pt x="4" y="40"/>
                    <a:pt x="3" y="40"/>
                    <a:pt x="2" y="40"/>
                  </a:cubicBezTo>
                  <a:cubicBezTo>
                    <a:pt x="2" y="40"/>
                    <a:pt x="2" y="40"/>
                    <a:pt x="1" y="40"/>
                  </a:cubicBezTo>
                  <a:cubicBezTo>
                    <a:pt x="1" y="40"/>
                    <a:pt x="0" y="39"/>
                    <a:pt x="0" y="38"/>
                  </a:cubicBezTo>
                  <a:cubicBezTo>
                    <a:pt x="0" y="38"/>
                    <a:pt x="0" y="38"/>
                    <a:pt x="0" y="38"/>
                  </a:cubicBezTo>
                  <a:cubicBezTo>
                    <a:pt x="1" y="37"/>
                    <a:pt x="1" y="36"/>
                    <a:pt x="2" y="34"/>
                  </a:cubicBezTo>
                  <a:cubicBezTo>
                    <a:pt x="11" y="16"/>
                    <a:pt x="16" y="5"/>
                    <a:pt x="17" y="2"/>
                  </a:cubicBezTo>
                  <a:cubicBezTo>
                    <a:pt x="18" y="1"/>
                    <a:pt x="18" y="0"/>
                    <a:pt x="19" y="0"/>
                  </a:cubicBezTo>
                  <a:cubicBezTo>
                    <a:pt x="20" y="0"/>
                    <a:pt x="21" y="0"/>
                    <a:pt x="21" y="1"/>
                  </a:cubicBezTo>
                  <a:close/>
                  <a:moveTo>
                    <a:pt x="19" y="9"/>
                  </a:moveTo>
                  <a:cubicBezTo>
                    <a:pt x="12" y="23"/>
                    <a:pt x="12" y="23"/>
                    <a:pt x="12" y="23"/>
                  </a:cubicBezTo>
                  <a:cubicBezTo>
                    <a:pt x="21" y="23"/>
                    <a:pt x="21" y="23"/>
                    <a:pt x="21" y="23"/>
                  </a:cubicBezTo>
                  <a:lnTo>
                    <a:pt x="19" y="9"/>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07">
              <a:extLst>
                <a:ext uri="{FF2B5EF4-FFF2-40B4-BE49-F238E27FC236}">
                  <a16:creationId xmlns:a16="http://schemas.microsoft.com/office/drawing/2014/main" id="{D9D49E43-C077-4511-B628-56BD947E6605}"/>
                </a:ext>
              </a:extLst>
            </p:cNvPr>
            <p:cNvSpPr>
              <a:spLocks/>
            </p:cNvSpPr>
            <p:nvPr/>
          </p:nvSpPr>
          <p:spPr bwMode="auto">
            <a:xfrm>
              <a:off x="7026709" y="4145793"/>
              <a:ext cx="42166" cy="77035"/>
            </a:xfrm>
            <a:custGeom>
              <a:avLst/>
              <a:gdLst>
                <a:gd name="T0" fmla="*/ 20 w 22"/>
                <a:gd name="T1" fmla="*/ 40 h 40"/>
                <a:gd name="T2" fmla="*/ 2 w 22"/>
                <a:gd name="T3" fmla="*/ 40 h 40"/>
                <a:gd name="T4" fmla="*/ 1 w 22"/>
                <a:gd name="T5" fmla="*/ 40 h 40"/>
                <a:gd name="T6" fmla="*/ 0 w 22"/>
                <a:gd name="T7" fmla="*/ 38 h 40"/>
                <a:gd name="T8" fmla="*/ 0 w 22"/>
                <a:gd name="T9" fmla="*/ 38 h 40"/>
                <a:gd name="T10" fmla="*/ 5 w 22"/>
                <a:gd name="T11" fmla="*/ 2 h 40"/>
                <a:gd name="T12" fmla="*/ 5 w 22"/>
                <a:gd name="T13" fmla="*/ 1 h 40"/>
                <a:gd name="T14" fmla="*/ 7 w 22"/>
                <a:gd name="T15" fmla="*/ 0 h 40"/>
                <a:gd name="T16" fmla="*/ 8 w 22"/>
                <a:gd name="T17" fmla="*/ 0 h 40"/>
                <a:gd name="T18" fmla="*/ 9 w 22"/>
                <a:gd name="T19" fmla="*/ 2 h 40"/>
                <a:gd name="T20" fmla="*/ 8 w 22"/>
                <a:gd name="T21" fmla="*/ 12 h 40"/>
                <a:gd name="T22" fmla="*/ 4 w 22"/>
                <a:gd name="T23" fmla="*/ 36 h 40"/>
                <a:gd name="T24" fmla="*/ 19 w 22"/>
                <a:gd name="T25" fmla="*/ 36 h 40"/>
                <a:gd name="T26" fmla="*/ 20 w 22"/>
                <a:gd name="T27" fmla="*/ 36 h 40"/>
                <a:gd name="T28" fmla="*/ 22 w 22"/>
                <a:gd name="T29" fmla="*/ 38 h 40"/>
                <a:gd name="T30" fmla="*/ 22 w 22"/>
                <a:gd name="T31" fmla="*/ 39 h 40"/>
                <a:gd name="T32" fmla="*/ 20 w 22"/>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40">
                  <a:moveTo>
                    <a:pt x="20" y="40"/>
                  </a:moveTo>
                  <a:cubicBezTo>
                    <a:pt x="2" y="40"/>
                    <a:pt x="2" y="40"/>
                    <a:pt x="2" y="40"/>
                  </a:cubicBezTo>
                  <a:cubicBezTo>
                    <a:pt x="2" y="40"/>
                    <a:pt x="1" y="40"/>
                    <a:pt x="1" y="40"/>
                  </a:cubicBezTo>
                  <a:cubicBezTo>
                    <a:pt x="0" y="40"/>
                    <a:pt x="0" y="39"/>
                    <a:pt x="0" y="38"/>
                  </a:cubicBezTo>
                  <a:cubicBezTo>
                    <a:pt x="0" y="38"/>
                    <a:pt x="0" y="38"/>
                    <a:pt x="0" y="38"/>
                  </a:cubicBezTo>
                  <a:cubicBezTo>
                    <a:pt x="0" y="37"/>
                    <a:pt x="2" y="25"/>
                    <a:pt x="5" y="2"/>
                  </a:cubicBezTo>
                  <a:cubicBezTo>
                    <a:pt x="5" y="1"/>
                    <a:pt x="5" y="1"/>
                    <a:pt x="5" y="1"/>
                  </a:cubicBezTo>
                  <a:cubicBezTo>
                    <a:pt x="5" y="0"/>
                    <a:pt x="6" y="0"/>
                    <a:pt x="7" y="0"/>
                  </a:cubicBezTo>
                  <a:cubicBezTo>
                    <a:pt x="8" y="0"/>
                    <a:pt x="8" y="0"/>
                    <a:pt x="8" y="0"/>
                  </a:cubicBezTo>
                  <a:cubicBezTo>
                    <a:pt x="8" y="1"/>
                    <a:pt x="9" y="1"/>
                    <a:pt x="9" y="2"/>
                  </a:cubicBezTo>
                  <a:cubicBezTo>
                    <a:pt x="9" y="4"/>
                    <a:pt x="8" y="7"/>
                    <a:pt x="8" y="12"/>
                  </a:cubicBezTo>
                  <a:cubicBezTo>
                    <a:pt x="6" y="27"/>
                    <a:pt x="5" y="35"/>
                    <a:pt x="4" y="36"/>
                  </a:cubicBezTo>
                  <a:cubicBezTo>
                    <a:pt x="19" y="36"/>
                    <a:pt x="19" y="36"/>
                    <a:pt x="19" y="36"/>
                  </a:cubicBezTo>
                  <a:cubicBezTo>
                    <a:pt x="20" y="36"/>
                    <a:pt x="20" y="36"/>
                    <a:pt x="20" y="36"/>
                  </a:cubicBezTo>
                  <a:cubicBezTo>
                    <a:pt x="21" y="37"/>
                    <a:pt x="22" y="37"/>
                    <a:pt x="22" y="38"/>
                  </a:cubicBezTo>
                  <a:cubicBezTo>
                    <a:pt x="22" y="39"/>
                    <a:pt x="22" y="39"/>
                    <a:pt x="22" y="39"/>
                  </a:cubicBezTo>
                  <a:cubicBezTo>
                    <a:pt x="21" y="40"/>
                    <a:pt x="21" y="40"/>
                    <a:pt x="20" y="4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08">
              <a:extLst>
                <a:ext uri="{FF2B5EF4-FFF2-40B4-BE49-F238E27FC236}">
                  <a16:creationId xmlns:a16="http://schemas.microsoft.com/office/drawing/2014/main" id="{2AA3CECC-1E0D-4A38-851F-360B69367179}"/>
                </a:ext>
              </a:extLst>
            </p:cNvPr>
            <p:cNvSpPr>
              <a:spLocks noEditPoints="1"/>
            </p:cNvSpPr>
            <p:nvPr/>
          </p:nvSpPr>
          <p:spPr bwMode="auto">
            <a:xfrm>
              <a:off x="7070497" y="4145793"/>
              <a:ext cx="54330" cy="77035"/>
            </a:xfrm>
            <a:custGeom>
              <a:avLst/>
              <a:gdLst>
                <a:gd name="T0" fmla="*/ 20 w 28"/>
                <a:gd name="T1" fmla="*/ 1 h 40"/>
                <a:gd name="T2" fmla="*/ 21 w 28"/>
                <a:gd name="T3" fmla="*/ 2 h 40"/>
                <a:gd name="T4" fmla="*/ 28 w 28"/>
                <a:gd name="T5" fmla="*/ 38 h 40"/>
                <a:gd name="T6" fmla="*/ 28 w 28"/>
                <a:gd name="T7" fmla="*/ 38 h 40"/>
                <a:gd name="T8" fmla="*/ 27 w 28"/>
                <a:gd name="T9" fmla="*/ 39 h 40"/>
                <a:gd name="T10" fmla="*/ 26 w 28"/>
                <a:gd name="T11" fmla="*/ 40 h 40"/>
                <a:gd name="T12" fmla="*/ 25 w 28"/>
                <a:gd name="T13" fmla="*/ 40 h 40"/>
                <a:gd name="T14" fmla="*/ 24 w 28"/>
                <a:gd name="T15" fmla="*/ 39 h 40"/>
                <a:gd name="T16" fmla="*/ 21 w 28"/>
                <a:gd name="T17" fmla="*/ 27 h 40"/>
                <a:gd name="T18" fmla="*/ 9 w 28"/>
                <a:gd name="T19" fmla="*/ 27 h 40"/>
                <a:gd name="T20" fmla="*/ 4 w 28"/>
                <a:gd name="T21" fmla="*/ 39 h 40"/>
                <a:gd name="T22" fmla="*/ 4 w 28"/>
                <a:gd name="T23" fmla="*/ 39 h 40"/>
                <a:gd name="T24" fmla="*/ 2 w 28"/>
                <a:gd name="T25" fmla="*/ 40 h 40"/>
                <a:gd name="T26" fmla="*/ 1 w 28"/>
                <a:gd name="T27" fmla="*/ 40 h 40"/>
                <a:gd name="T28" fmla="*/ 0 w 28"/>
                <a:gd name="T29" fmla="*/ 38 h 40"/>
                <a:gd name="T30" fmla="*/ 0 w 28"/>
                <a:gd name="T31" fmla="*/ 38 h 40"/>
                <a:gd name="T32" fmla="*/ 2 w 28"/>
                <a:gd name="T33" fmla="*/ 34 h 40"/>
                <a:gd name="T34" fmla="*/ 17 w 28"/>
                <a:gd name="T35" fmla="*/ 2 h 40"/>
                <a:gd name="T36" fmla="*/ 19 w 28"/>
                <a:gd name="T37" fmla="*/ 0 h 40"/>
                <a:gd name="T38" fmla="*/ 20 w 28"/>
                <a:gd name="T39" fmla="*/ 1 h 40"/>
                <a:gd name="T40" fmla="*/ 18 w 28"/>
                <a:gd name="T41" fmla="*/ 9 h 40"/>
                <a:gd name="T42" fmla="*/ 11 w 28"/>
                <a:gd name="T43" fmla="*/ 23 h 40"/>
                <a:gd name="T44" fmla="*/ 21 w 28"/>
                <a:gd name="T45" fmla="*/ 23 h 40"/>
                <a:gd name="T46" fmla="*/ 18 w 28"/>
                <a:gd name="T4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0">
                  <a:moveTo>
                    <a:pt x="20" y="1"/>
                  </a:moveTo>
                  <a:cubicBezTo>
                    <a:pt x="21" y="2"/>
                    <a:pt x="21" y="2"/>
                    <a:pt x="21" y="2"/>
                  </a:cubicBezTo>
                  <a:cubicBezTo>
                    <a:pt x="21" y="3"/>
                    <a:pt x="23" y="15"/>
                    <a:pt x="28" y="38"/>
                  </a:cubicBezTo>
                  <a:cubicBezTo>
                    <a:pt x="28" y="38"/>
                    <a:pt x="28" y="38"/>
                    <a:pt x="28" y="38"/>
                  </a:cubicBezTo>
                  <a:cubicBezTo>
                    <a:pt x="28" y="39"/>
                    <a:pt x="28" y="39"/>
                    <a:pt x="27" y="39"/>
                  </a:cubicBezTo>
                  <a:cubicBezTo>
                    <a:pt x="27" y="40"/>
                    <a:pt x="26" y="40"/>
                    <a:pt x="26" y="40"/>
                  </a:cubicBezTo>
                  <a:cubicBezTo>
                    <a:pt x="25" y="40"/>
                    <a:pt x="25" y="40"/>
                    <a:pt x="25" y="40"/>
                  </a:cubicBezTo>
                  <a:cubicBezTo>
                    <a:pt x="25" y="40"/>
                    <a:pt x="24" y="40"/>
                    <a:pt x="24" y="39"/>
                  </a:cubicBezTo>
                  <a:cubicBezTo>
                    <a:pt x="21" y="27"/>
                    <a:pt x="21" y="27"/>
                    <a:pt x="21" y="27"/>
                  </a:cubicBezTo>
                  <a:cubicBezTo>
                    <a:pt x="9" y="27"/>
                    <a:pt x="9" y="27"/>
                    <a:pt x="9" y="27"/>
                  </a:cubicBezTo>
                  <a:cubicBezTo>
                    <a:pt x="4" y="39"/>
                    <a:pt x="4" y="39"/>
                    <a:pt x="4" y="39"/>
                  </a:cubicBezTo>
                  <a:cubicBezTo>
                    <a:pt x="4" y="39"/>
                    <a:pt x="4" y="39"/>
                    <a:pt x="4" y="39"/>
                  </a:cubicBezTo>
                  <a:cubicBezTo>
                    <a:pt x="3" y="40"/>
                    <a:pt x="2" y="40"/>
                    <a:pt x="2" y="40"/>
                  </a:cubicBezTo>
                  <a:cubicBezTo>
                    <a:pt x="1" y="40"/>
                    <a:pt x="1" y="40"/>
                    <a:pt x="1" y="40"/>
                  </a:cubicBezTo>
                  <a:cubicBezTo>
                    <a:pt x="0" y="40"/>
                    <a:pt x="0" y="39"/>
                    <a:pt x="0" y="38"/>
                  </a:cubicBezTo>
                  <a:cubicBezTo>
                    <a:pt x="0" y="38"/>
                    <a:pt x="0" y="38"/>
                    <a:pt x="0" y="38"/>
                  </a:cubicBezTo>
                  <a:cubicBezTo>
                    <a:pt x="0" y="37"/>
                    <a:pt x="1" y="36"/>
                    <a:pt x="2" y="34"/>
                  </a:cubicBezTo>
                  <a:cubicBezTo>
                    <a:pt x="10" y="16"/>
                    <a:pt x="15" y="5"/>
                    <a:pt x="17" y="2"/>
                  </a:cubicBezTo>
                  <a:cubicBezTo>
                    <a:pt x="17" y="1"/>
                    <a:pt x="18" y="0"/>
                    <a:pt x="19" y="0"/>
                  </a:cubicBezTo>
                  <a:cubicBezTo>
                    <a:pt x="19" y="0"/>
                    <a:pt x="20" y="0"/>
                    <a:pt x="20" y="1"/>
                  </a:cubicBezTo>
                  <a:close/>
                  <a:moveTo>
                    <a:pt x="18" y="9"/>
                  </a:moveTo>
                  <a:cubicBezTo>
                    <a:pt x="11" y="23"/>
                    <a:pt x="11" y="23"/>
                    <a:pt x="11" y="23"/>
                  </a:cubicBezTo>
                  <a:cubicBezTo>
                    <a:pt x="21" y="23"/>
                    <a:pt x="21" y="23"/>
                    <a:pt x="21" y="23"/>
                  </a:cubicBezTo>
                  <a:lnTo>
                    <a:pt x="18" y="9"/>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09">
              <a:extLst>
                <a:ext uri="{FF2B5EF4-FFF2-40B4-BE49-F238E27FC236}">
                  <a16:creationId xmlns:a16="http://schemas.microsoft.com/office/drawing/2014/main" id="{3239554F-6146-48EE-996C-30D36DF991D7}"/>
                </a:ext>
              </a:extLst>
            </p:cNvPr>
            <p:cNvSpPr>
              <a:spLocks/>
            </p:cNvSpPr>
            <p:nvPr/>
          </p:nvSpPr>
          <p:spPr bwMode="auto">
            <a:xfrm>
              <a:off x="7132125" y="4145793"/>
              <a:ext cx="57573" cy="77035"/>
            </a:xfrm>
            <a:custGeom>
              <a:avLst/>
              <a:gdLst>
                <a:gd name="T0" fmla="*/ 16 w 30"/>
                <a:gd name="T1" fmla="*/ 22 h 40"/>
                <a:gd name="T2" fmla="*/ 20 w 30"/>
                <a:gd name="T3" fmla="*/ 31 h 40"/>
                <a:gd name="T4" fmla="*/ 22 w 30"/>
                <a:gd name="T5" fmla="*/ 38 h 40"/>
                <a:gd name="T6" fmla="*/ 22 w 30"/>
                <a:gd name="T7" fmla="*/ 40 h 40"/>
                <a:gd name="T8" fmla="*/ 20 w 30"/>
                <a:gd name="T9" fmla="*/ 40 h 40"/>
                <a:gd name="T10" fmla="*/ 18 w 30"/>
                <a:gd name="T11" fmla="*/ 39 h 40"/>
                <a:gd name="T12" fmla="*/ 18 w 30"/>
                <a:gd name="T13" fmla="*/ 38 h 40"/>
                <a:gd name="T14" fmla="*/ 13 w 30"/>
                <a:gd name="T15" fmla="*/ 26 h 40"/>
                <a:gd name="T16" fmla="*/ 4 w 30"/>
                <a:gd name="T17" fmla="*/ 39 h 40"/>
                <a:gd name="T18" fmla="*/ 2 w 30"/>
                <a:gd name="T19" fmla="*/ 40 h 40"/>
                <a:gd name="T20" fmla="*/ 1 w 30"/>
                <a:gd name="T21" fmla="*/ 40 h 40"/>
                <a:gd name="T22" fmla="*/ 0 w 30"/>
                <a:gd name="T23" fmla="*/ 38 h 40"/>
                <a:gd name="T24" fmla="*/ 0 w 30"/>
                <a:gd name="T25" fmla="*/ 38 h 40"/>
                <a:gd name="T26" fmla="*/ 1 w 30"/>
                <a:gd name="T27" fmla="*/ 36 h 40"/>
                <a:gd name="T28" fmla="*/ 12 w 30"/>
                <a:gd name="T29" fmla="*/ 21 h 40"/>
                <a:gd name="T30" fmla="*/ 10 w 30"/>
                <a:gd name="T31" fmla="*/ 18 h 40"/>
                <a:gd name="T32" fmla="*/ 5 w 30"/>
                <a:gd name="T33" fmla="*/ 2 h 40"/>
                <a:gd name="T34" fmla="*/ 5 w 30"/>
                <a:gd name="T35" fmla="*/ 1 h 40"/>
                <a:gd name="T36" fmla="*/ 7 w 30"/>
                <a:gd name="T37" fmla="*/ 0 h 40"/>
                <a:gd name="T38" fmla="*/ 9 w 30"/>
                <a:gd name="T39" fmla="*/ 1 h 40"/>
                <a:gd name="T40" fmla="*/ 15 w 30"/>
                <a:gd name="T41" fmla="*/ 17 h 40"/>
                <a:gd name="T42" fmla="*/ 26 w 30"/>
                <a:gd name="T43" fmla="*/ 1 h 40"/>
                <a:gd name="T44" fmla="*/ 28 w 30"/>
                <a:gd name="T45" fmla="*/ 0 h 40"/>
                <a:gd name="T46" fmla="*/ 29 w 30"/>
                <a:gd name="T47" fmla="*/ 0 h 40"/>
                <a:gd name="T48" fmla="*/ 30 w 30"/>
                <a:gd name="T49" fmla="*/ 2 h 40"/>
                <a:gd name="T50" fmla="*/ 30 w 30"/>
                <a:gd name="T51" fmla="*/ 3 h 40"/>
                <a:gd name="T52" fmla="*/ 16 w 30"/>
                <a:gd name="T5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40">
                  <a:moveTo>
                    <a:pt x="16" y="22"/>
                  </a:moveTo>
                  <a:cubicBezTo>
                    <a:pt x="18" y="26"/>
                    <a:pt x="19" y="29"/>
                    <a:pt x="20" y="31"/>
                  </a:cubicBezTo>
                  <a:cubicBezTo>
                    <a:pt x="21" y="36"/>
                    <a:pt x="22" y="38"/>
                    <a:pt x="22" y="38"/>
                  </a:cubicBezTo>
                  <a:cubicBezTo>
                    <a:pt x="22" y="39"/>
                    <a:pt x="22" y="39"/>
                    <a:pt x="22" y="40"/>
                  </a:cubicBezTo>
                  <a:cubicBezTo>
                    <a:pt x="22" y="40"/>
                    <a:pt x="21" y="40"/>
                    <a:pt x="20" y="40"/>
                  </a:cubicBezTo>
                  <a:cubicBezTo>
                    <a:pt x="19" y="40"/>
                    <a:pt x="19" y="40"/>
                    <a:pt x="18" y="39"/>
                  </a:cubicBezTo>
                  <a:cubicBezTo>
                    <a:pt x="18" y="39"/>
                    <a:pt x="18" y="38"/>
                    <a:pt x="18" y="38"/>
                  </a:cubicBezTo>
                  <a:cubicBezTo>
                    <a:pt x="17" y="36"/>
                    <a:pt x="16" y="32"/>
                    <a:pt x="13" y="26"/>
                  </a:cubicBezTo>
                  <a:cubicBezTo>
                    <a:pt x="4" y="39"/>
                    <a:pt x="4" y="39"/>
                    <a:pt x="4" y="39"/>
                  </a:cubicBezTo>
                  <a:cubicBezTo>
                    <a:pt x="3" y="40"/>
                    <a:pt x="2" y="40"/>
                    <a:pt x="2" y="40"/>
                  </a:cubicBezTo>
                  <a:cubicBezTo>
                    <a:pt x="1" y="40"/>
                    <a:pt x="1" y="40"/>
                    <a:pt x="1" y="40"/>
                  </a:cubicBezTo>
                  <a:cubicBezTo>
                    <a:pt x="0" y="40"/>
                    <a:pt x="0" y="39"/>
                    <a:pt x="0" y="38"/>
                  </a:cubicBezTo>
                  <a:cubicBezTo>
                    <a:pt x="0" y="38"/>
                    <a:pt x="0" y="38"/>
                    <a:pt x="0" y="38"/>
                  </a:cubicBezTo>
                  <a:cubicBezTo>
                    <a:pt x="0" y="38"/>
                    <a:pt x="0" y="37"/>
                    <a:pt x="1" y="36"/>
                  </a:cubicBezTo>
                  <a:cubicBezTo>
                    <a:pt x="4" y="32"/>
                    <a:pt x="8" y="27"/>
                    <a:pt x="12" y="21"/>
                  </a:cubicBezTo>
                  <a:cubicBezTo>
                    <a:pt x="11" y="20"/>
                    <a:pt x="11" y="19"/>
                    <a:pt x="10" y="18"/>
                  </a:cubicBezTo>
                  <a:cubicBezTo>
                    <a:pt x="7" y="8"/>
                    <a:pt x="5" y="3"/>
                    <a:pt x="5" y="2"/>
                  </a:cubicBezTo>
                  <a:cubicBezTo>
                    <a:pt x="5" y="2"/>
                    <a:pt x="5" y="1"/>
                    <a:pt x="5" y="1"/>
                  </a:cubicBezTo>
                  <a:cubicBezTo>
                    <a:pt x="6" y="0"/>
                    <a:pt x="6" y="0"/>
                    <a:pt x="7" y="0"/>
                  </a:cubicBezTo>
                  <a:cubicBezTo>
                    <a:pt x="8" y="0"/>
                    <a:pt x="8" y="0"/>
                    <a:pt x="9" y="1"/>
                  </a:cubicBezTo>
                  <a:cubicBezTo>
                    <a:pt x="15" y="17"/>
                    <a:pt x="15" y="17"/>
                    <a:pt x="15" y="17"/>
                  </a:cubicBezTo>
                  <a:cubicBezTo>
                    <a:pt x="26" y="1"/>
                    <a:pt x="26" y="1"/>
                    <a:pt x="26" y="1"/>
                  </a:cubicBezTo>
                  <a:cubicBezTo>
                    <a:pt x="27" y="0"/>
                    <a:pt x="27" y="0"/>
                    <a:pt x="28" y="0"/>
                  </a:cubicBezTo>
                  <a:cubicBezTo>
                    <a:pt x="29" y="0"/>
                    <a:pt x="29" y="0"/>
                    <a:pt x="29" y="0"/>
                  </a:cubicBezTo>
                  <a:cubicBezTo>
                    <a:pt x="30" y="1"/>
                    <a:pt x="30" y="1"/>
                    <a:pt x="30" y="2"/>
                  </a:cubicBezTo>
                  <a:cubicBezTo>
                    <a:pt x="30" y="3"/>
                    <a:pt x="30" y="3"/>
                    <a:pt x="30" y="3"/>
                  </a:cubicBezTo>
                  <a:lnTo>
                    <a:pt x="16" y="22"/>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10">
              <a:extLst>
                <a:ext uri="{FF2B5EF4-FFF2-40B4-BE49-F238E27FC236}">
                  <a16:creationId xmlns:a16="http://schemas.microsoft.com/office/drawing/2014/main" id="{F4F23F8C-C122-461A-8BF3-D79A5E1B3DE9}"/>
                </a:ext>
              </a:extLst>
            </p:cNvPr>
            <p:cNvSpPr>
              <a:spLocks/>
            </p:cNvSpPr>
            <p:nvPr/>
          </p:nvSpPr>
          <p:spPr bwMode="auto">
            <a:xfrm>
              <a:off x="7189699" y="4145793"/>
              <a:ext cx="61628" cy="103794"/>
            </a:xfrm>
            <a:custGeom>
              <a:avLst/>
              <a:gdLst>
                <a:gd name="T0" fmla="*/ 30 w 32"/>
                <a:gd name="T1" fmla="*/ 0 h 54"/>
                <a:gd name="T2" fmla="*/ 31 w 32"/>
                <a:gd name="T3" fmla="*/ 0 h 54"/>
                <a:gd name="T4" fmla="*/ 32 w 32"/>
                <a:gd name="T5" fmla="*/ 2 h 54"/>
                <a:gd name="T6" fmla="*/ 27 w 32"/>
                <a:gd name="T7" fmla="*/ 39 h 54"/>
                <a:gd name="T8" fmla="*/ 23 w 32"/>
                <a:gd name="T9" fmla="*/ 49 h 54"/>
                <a:gd name="T10" fmla="*/ 12 w 32"/>
                <a:gd name="T11" fmla="*/ 54 h 54"/>
                <a:gd name="T12" fmla="*/ 6 w 32"/>
                <a:gd name="T13" fmla="*/ 53 h 54"/>
                <a:gd name="T14" fmla="*/ 0 w 32"/>
                <a:gd name="T15" fmla="*/ 47 h 54"/>
                <a:gd name="T16" fmla="*/ 0 w 32"/>
                <a:gd name="T17" fmla="*/ 46 h 54"/>
                <a:gd name="T18" fmla="*/ 0 w 32"/>
                <a:gd name="T19" fmla="*/ 45 h 54"/>
                <a:gd name="T20" fmla="*/ 2 w 32"/>
                <a:gd name="T21" fmla="*/ 44 h 54"/>
                <a:gd name="T22" fmla="*/ 3 w 32"/>
                <a:gd name="T23" fmla="*/ 45 h 54"/>
                <a:gd name="T24" fmla="*/ 12 w 32"/>
                <a:gd name="T25" fmla="*/ 50 h 54"/>
                <a:gd name="T26" fmla="*/ 19 w 32"/>
                <a:gd name="T27" fmla="*/ 47 h 54"/>
                <a:gd name="T28" fmla="*/ 23 w 32"/>
                <a:gd name="T29" fmla="*/ 36 h 54"/>
                <a:gd name="T30" fmla="*/ 21 w 32"/>
                <a:gd name="T31" fmla="*/ 38 h 54"/>
                <a:gd name="T32" fmla="*/ 14 w 32"/>
                <a:gd name="T33" fmla="*/ 40 h 54"/>
                <a:gd name="T34" fmla="*/ 13 w 32"/>
                <a:gd name="T35" fmla="*/ 40 h 54"/>
                <a:gd name="T36" fmla="*/ 6 w 32"/>
                <a:gd name="T37" fmla="*/ 36 h 54"/>
                <a:gd name="T38" fmla="*/ 4 w 32"/>
                <a:gd name="T39" fmla="*/ 24 h 54"/>
                <a:gd name="T40" fmla="*/ 4 w 32"/>
                <a:gd name="T41" fmla="*/ 17 h 54"/>
                <a:gd name="T42" fmla="*/ 6 w 32"/>
                <a:gd name="T43" fmla="*/ 2 h 54"/>
                <a:gd name="T44" fmla="*/ 6 w 32"/>
                <a:gd name="T45" fmla="*/ 2 h 54"/>
                <a:gd name="T46" fmla="*/ 8 w 32"/>
                <a:gd name="T47" fmla="*/ 0 h 54"/>
                <a:gd name="T48" fmla="*/ 9 w 32"/>
                <a:gd name="T49" fmla="*/ 0 h 54"/>
                <a:gd name="T50" fmla="*/ 10 w 32"/>
                <a:gd name="T51" fmla="*/ 2 h 54"/>
                <a:gd name="T52" fmla="*/ 9 w 32"/>
                <a:gd name="T53" fmla="*/ 10 h 54"/>
                <a:gd name="T54" fmla="*/ 8 w 32"/>
                <a:gd name="T55" fmla="*/ 22 h 54"/>
                <a:gd name="T56" fmla="*/ 10 w 32"/>
                <a:gd name="T57" fmla="*/ 32 h 54"/>
                <a:gd name="T58" fmla="*/ 15 w 32"/>
                <a:gd name="T59" fmla="*/ 36 h 54"/>
                <a:gd name="T60" fmla="*/ 15 w 32"/>
                <a:gd name="T61" fmla="*/ 36 h 54"/>
                <a:gd name="T62" fmla="*/ 21 w 32"/>
                <a:gd name="T63" fmla="*/ 32 h 54"/>
                <a:gd name="T64" fmla="*/ 25 w 32"/>
                <a:gd name="T65" fmla="*/ 22 h 54"/>
                <a:gd name="T66" fmla="*/ 28 w 32"/>
                <a:gd name="T67" fmla="*/ 2 h 54"/>
                <a:gd name="T68" fmla="*/ 28 w 32"/>
                <a:gd name="T69" fmla="*/ 1 h 54"/>
                <a:gd name="T70" fmla="*/ 30 w 32"/>
                <a:gd name="T7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54">
                  <a:moveTo>
                    <a:pt x="30" y="0"/>
                  </a:moveTo>
                  <a:cubicBezTo>
                    <a:pt x="31" y="0"/>
                    <a:pt x="31" y="0"/>
                    <a:pt x="31" y="0"/>
                  </a:cubicBezTo>
                  <a:cubicBezTo>
                    <a:pt x="31" y="1"/>
                    <a:pt x="32" y="1"/>
                    <a:pt x="32" y="2"/>
                  </a:cubicBezTo>
                  <a:cubicBezTo>
                    <a:pt x="29" y="25"/>
                    <a:pt x="27" y="37"/>
                    <a:pt x="27" y="39"/>
                  </a:cubicBezTo>
                  <a:cubicBezTo>
                    <a:pt x="26" y="43"/>
                    <a:pt x="25" y="46"/>
                    <a:pt x="23" y="49"/>
                  </a:cubicBezTo>
                  <a:cubicBezTo>
                    <a:pt x="21" y="52"/>
                    <a:pt x="17" y="54"/>
                    <a:pt x="12" y="54"/>
                  </a:cubicBezTo>
                  <a:cubicBezTo>
                    <a:pt x="10" y="54"/>
                    <a:pt x="8" y="54"/>
                    <a:pt x="6" y="53"/>
                  </a:cubicBezTo>
                  <a:cubicBezTo>
                    <a:pt x="3" y="51"/>
                    <a:pt x="1" y="50"/>
                    <a:pt x="0" y="47"/>
                  </a:cubicBezTo>
                  <a:cubicBezTo>
                    <a:pt x="0" y="47"/>
                    <a:pt x="0" y="47"/>
                    <a:pt x="0" y="46"/>
                  </a:cubicBezTo>
                  <a:cubicBezTo>
                    <a:pt x="0" y="46"/>
                    <a:pt x="0" y="46"/>
                    <a:pt x="0" y="45"/>
                  </a:cubicBezTo>
                  <a:cubicBezTo>
                    <a:pt x="0" y="45"/>
                    <a:pt x="1" y="44"/>
                    <a:pt x="2" y="44"/>
                  </a:cubicBezTo>
                  <a:cubicBezTo>
                    <a:pt x="2" y="44"/>
                    <a:pt x="3" y="45"/>
                    <a:pt x="3" y="45"/>
                  </a:cubicBezTo>
                  <a:cubicBezTo>
                    <a:pt x="6" y="48"/>
                    <a:pt x="9" y="50"/>
                    <a:pt x="12" y="50"/>
                  </a:cubicBezTo>
                  <a:cubicBezTo>
                    <a:pt x="15" y="50"/>
                    <a:pt x="17" y="49"/>
                    <a:pt x="19" y="47"/>
                  </a:cubicBezTo>
                  <a:cubicBezTo>
                    <a:pt x="21" y="44"/>
                    <a:pt x="23" y="40"/>
                    <a:pt x="23" y="36"/>
                  </a:cubicBezTo>
                  <a:cubicBezTo>
                    <a:pt x="22" y="37"/>
                    <a:pt x="22" y="38"/>
                    <a:pt x="21" y="38"/>
                  </a:cubicBezTo>
                  <a:cubicBezTo>
                    <a:pt x="19" y="40"/>
                    <a:pt x="17" y="40"/>
                    <a:pt x="14" y="40"/>
                  </a:cubicBezTo>
                  <a:cubicBezTo>
                    <a:pt x="14" y="40"/>
                    <a:pt x="14" y="40"/>
                    <a:pt x="13" y="40"/>
                  </a:cubicBezTo>
                  <a:cubicBezTo>
                    <a:pt x="10" y="40"/>
                    <a:pt x="8" y="38"/>
                    <a:pt x="6" y="36"/>
                  </a:cubicBezTo>
                  <a:cubicBezTo>
                    <a:pt x="5" y="32"/>
                    <a:pt x="4" y="29"/>
                    <a:pt x="4" y="24"/>
                  </a:cubicBezTo>
                  <a:cubicBezTo>
                    <a:pt x="4" y="22"/>
                    <a:pt x="4" y="20"/>
                    <a:pt x="4" y="17"/>
                  </a:cubicBezTo>
                  <a:cubicBezTo>
                    <a:pt x="4" y="14"/>
                    <a:pt x="5" y="9"/>
                    <a:pt x="6" y="2"/>
                  </a:cubicBezTo>
                  <a:cubicBezTo>
                    <a:pt x="6" y="2"/>
                    <a:pt x="6" y="2"/>
                    <a:pt x="6" y="2"/>
                  </a:cubicBezTo>
                  <a:cubicBezTo>
                    <a:pt x="7" y="1"/>
                    <a:pt x="7" y="0"/>
                    <a:pt x="8" y="0"/>
                  </a:cubicBezTo>
                  <a:cubicBezTo>
                    <a:pt x="9" y="0"/>
                    <a:pt x="9" y="0"/>
                    <a:pt x="9" y="0"/>
                  </a:cubicBezTo>
                  <a:cubicBezTo>
                    <a:pt x="10" y="1"/>
                    <a:pt x="10" y="1"/>
                    <a:pt x="10" y="2"/>
                  </a:cubicBezTo>
                  <a:cubicBezTo>
                    <a:pt x="10" y="3"/>
                    <a:pt x="10" y="6"/>
                    <a:pt x="9" y="10"/>
                  </a:cubicBezTo>
                  <a:cubicBezTo>
                    <a:pt x="8" y="16"/>
                    <a:pt x="8" y="20"/>
                    <a:pt x="8" y="22"/>
                  </a:cubicBezTo>
                  <a:cubicBezTo>
                    <a:pt x="8" y="26"/>
                    <a:pt x="8" y="29"/>
                    <a:pt x="10" y="32"/>
                  </a:cubicBezTo>
                  <a:cubicBezTo>
                    <a:pt x="11" y="35"/>
                    <a:pt x="12" y="36"/>
                    <a:pt x="15" y="36"/>
                  </a:cubicBezTo>
                  <a:cubicBezTo>
                    <a:pt x="15" y="36"/>
                    <a:pt x="15" y="36"/>
                    <a:pt x="15" y="36"/>
                  </a:cubicBezTo>
                  <a:cubicBezTo>
                    <a:pt x="17" y="36"/>
                    <a:pt x="19" y="34"/>
                    <a:pt x="21" y="32"/>
                  </a:cubicBezTo>
                  <a:cubicBezTo>
                    <a:pt x="23" y="29"/>
                    <a:pt x="24" y="26"/>
                    <a:pt x="25" y="22"/>
                  </a:cubicBezTo>
                  <a:cubicBezTo>
                    <a:pt x="28" y="2"/>
                    <a:pt x="28" y="2"/>
                    <a:pt x="28" y="2"/>
                  </a:cubicBezTo>
                  <a:cubicBezTo>
                    <a:pt x="28" y="1"/>
                    <a:pt x="28" y="1"/>
                    <a:pt x="28" y="1"/>
                  </a:cubicBezTo>
                  <a:cubicBezTo>
                    <a:pt x="28" y="1"/>
                    <a:pt x="29" y="0"/>
                    <a:pt x="30"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311">
              <a:extLst>
                <a:ext uri="{FF2B5EF4-FFF2-40B4-BE49-F238E27FC236}">
                  <a16:creationId xmlns:a16="http://schemas.microsoft.com/office/drawing/2014/main" id="{A1A609EA-CFE5-408A-B7E3-C833D76E29E3}"/>
                </a:ext>
              </a:extLst>
            </p:cNvPr>
            <p:cNvSpPr>
              <a:spLocks noChangeArrowheads="1"/>
            </p:cNvSpPr>
            <p:nvPr/>
          </p:nvSpPr>
          <p:spPr bwMode="auto">
            <a:xfrm>
              <a:off x="7748404" y="4081733"/>
              <a:ext cx="3244" cy="204345"/>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312">
              <a:extLst>
                <a:ext uri="{FF2B5EF4-FFF2-40B4-BE49-F238E27FC236}">
                  <a16:creationId xmlns:a16="http://schemas.microsoft.com/office/drawing/2014/main" id="{B602C2EC-F4BF-4A0C-8264-E21ABA1C2F91}"/>
                </a:ext>
              </a:extLst>
            </p:cNvPr>
            <p:cNvSpPr>
              <a:spLocks noChangeArrowheads="1"/>
            </p:cNvSpPr>
            <p:nvPr/>
          </p:nvSpPr>
          <p:spPr bwMode="auto">
            <a:xfrm>
              <a:off x="6833716" y="4081733"/>
              <a:ext cx="4054" cy="204345"/>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313">
              <a:extLst>
                <a:ext uri="{FF2B5EF4-FFF2-40B4-BE49-F238E27FC236}">
                  <a16:creationId xmlns:a16="http://schemas.microsoft.com/office/drawing/2014/main" id="{179CFB26-5216-4C9F-BE80-10739F76F73D}"/>
                </a:ext>
              </a:extLst>
            </p:cNvPr>
            <p:cNvSpPr>
              <a:spLocks noChangeArrowheads="1"/>
            </p:cNvSpPr>
            <p:nvPr/>
          </p:nvSpPr>
          <p:spPr bwMode="auto">
            <a:xfrm>
              <a:off x="7767055" y="4081733"/>
              <a:ext cx="4054" cy="204345"/>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314">
              <a:extLst>
                <a:ext uri="{FF2B5EF4-FFF2-40B4-BE49-F238E27FC236}">
                  <a16:creationId xmlns:a16="http://schemas.microsoft.com/office/drawing/2014/main" id="{0AC20579-A50B-466E-AE76-55E1B82C4E6B}"/>
                </a:ext>
              </a:extLst>
            </p:cNvPr>
            <p:cNvSpPr>
              <a:spLocks noChangeArrowheads="1"/>
            </p:cNvSpPr>
            <p:nvPr/>
          </p:nvSpPr>
          <p:spPr bwMode="auto">
            <a:xfrm>
              <a:off x="6815066" y="4081733"/>
              <a:ext cx="3244" cy="204345"/>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15">
              <a:extLst>
                <a:ext uri="{FF2B5EF4-FFF2-40B4-BE49-F238E27FC236}">
                  <a16:creationId xmlns:a16="http://schemas.microsoft.com/office/drawing/2014/main" id="{32E4C834-CCB3-4F81-99F2-48D726AC507C}"/>
                </a:ext>
              </a:extLst>
            </p:cNvPr>
            <p:cNvSpPr>
              <a:spLocks/>
            </p:cNvSpPr>
            <p:nvPr/>
          </p:nvSpPr>
          <p:spPr bwMode="auto">
            <a:xfrm>
              <a:off x="7355121" y="4114979"/>
              <a:ext cx="242457" cy="126499"/>
            </a:xfrm>
            <a:custGeom>
              <a:avLst/>
              <a:gdLst>
                <a:gd name="T0" fmla="*/ 64 w 126"/>
                <a:gd name="T1" fmla="*/ 0 h 66"/>
                <a:gd name="T2" fmla="*/ 64 w 126"/>
                <a:gd name="T3" fmla="*/ 0 h 66"/>
                <a:gd name="T4" fmla="*/ 125 w 126"/>
                <a:gd name="T5" fmla="*/ 50 h 66"/>
                <a:gd name="T6" fmla="*/ 126 w 126"/>
                <a:gd name="T7" fmla="*/ 50 h 66"/>
                <a:gd name="T8" fmla="*/ 125 w 126"/>
                <a:gd name="T9" fmla="*/ 50 h 66"/>
                <a:gd name="T10" fmla="*/ 117 w 126"/>
                <a:gd name="T11" fmla="*/ 52 h 66"/>
                <a:gd name="T12" fmla="*/ 65 w 126"/>
                <a:gd name="T13" fmla="*/ 66 h 66"/>
                <a:gd name="T14" fmla="*/ 65 w 126"/>
                <a:gd name="T15" fmla="*/ 66 h 66"/>
                <a:gd name="T16" fmla="*/ 65 w 126"/>
                <a:gd name="T17" fmla="*/ 66 h 66"/>
                <a:gd name="T18" fmla="*/ 18 w 126"/>
                <a:gd name="T19" fmla="*/ 46 h 66"/>
                <a:gd name="T20" fmla="*/ 5 w 126"/>
                <a:gd name="T21" fmla="*/ 40 h 66"/>
                <a:gd name="T22" fmla="*/ 1 w 126"/>
                <a:gd name="T23" fmla="*/ 39 h 66"/>
                <a:gd name="T24" fmla="*/ 0 w 126"/>
                <a:gd name="T25" fmla="*/ 38 h 66"/>
                <a:gd name="T26" fmla="*/ 0 w 126"/>
                <a:gd name="T27" fmla="*/ 38 h 66"/>
                <a:gd name="T28" fmla="*/ 0 w 126"/>
                <a:gd name="T29" fmla="*/ 38 h 66"/>
                <a:gd name="T30" fmla="*/ 1 w 126"/>
                <a:gd name="T31" fmla="*/ 39 h 66"/>
                <a:gd name="T32" fmla="*/ 5 w 126"/>
                <a:gd name="T33" fmla="*/ 40 h 66"/>
                <a:gd name="T34" fmla="*/ 18 w 126"/>
                <a:gd name="T35" fmla="*/ 46 h 66"/>
                <a:gd name="T36" fmla="*/ 65 w 126"/>
                <a:gd name="T37" fmla="*/ 65 h 66"/>
                <a:gd name="T38" fmla="*/ 65 w 126"/>
                <a:gd name="T39" fmla="*/ 65 h 66"/>
                <a:gd name="T40" fmla="*/ 117 w 126"/>
                <a:gd name="T41" fmla="*/ 52 h 66"/>
                <a:gd name="T42" fmla="*/ 125 w 126"/>
                <a:gd name="T43" fmla="*/ 49 h 66"/>
                <a:gd name="T44" fmla="*/ 125 w 126"/>
                <a:gd name="T45" fmla="*/ 50 h 66"/>
                <a:gd name="T46" fmla="*/ 64 w 126"/>
                <a:gd name="T47" fmla="*/ 0 h 66"/>
                <a:gd name="T48" fmla="*/ 64 w 126"/>
                <a:gd name="T49" fmla="*/ 0 h 66"/>
                <a:gd name="T50" fmla="*/ 64 w 126"/>
                <a:gd name="T5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66">
                  <a:moveTo>
                    <a:pt x="64" y="0"/>
                  </a:moveTo>
                  <a:cubicBezTo>
                    <a:pt x="64" y="0"/>
                    <a:pt x="64" y="0"/>
                    <a:pt x="64" y="0"/>
                  </a:cubicBezTo>
                  <a:cubicBezTo>
                    <a:pt x="80" y="13"/>
                    <a:pt x="101" y="30"/>
                    <a:pt x="125" y="50"/>
                  </a:cubicBezTo>
                  <a:cubicBezTo>
                    <a:pt x="126" y="50"/>
                    <a:pt x="126" y="50"/>
                    <a:pt x="126" y="50"/>
                  </a:cubicBezTo>
                  <a:cubicBezTo>
                    <a:pt x="125" y="50"/>
                    <a:pt x="125" y="50"/>
                    <a:pt x="125" y="50"/>
                  </a:cubicBezTo>
                  <a:cubicBezTo>
                    <a:pt x="123" y="51"/>
                    <a:pt x="120" y="52"/>
                    <a:pt x="117" y="52"/>
                  </a:cubicBezTo>
                  <a:cubicBezTo>
                    <a:pt x="98" y="57"/>
                    <a:pt x="81" y="62"/>
                    <a:pt x="65" y="66"/>
                  </a:cubicBezTo>
                  <a:cubicBezTo>
                    <a:pt x="65" y="66"/>
                    <a:pt x="65" y="66"/>
                    <a:pt x="65" y="66"/>
                  </a:cubicBezTo>
                  <a:cubicBezTo>
                    <a:pt x="65" y="66"/>
                    <a:pt x="65" y="66"/>
                    <a:pt x="65" y="66"/>
                  </a:cubicBezTo>
                  <a:cubicBezTo>
                    <a:pt x="46" y="58"/>
                    <a:pt x="30" y="51"/>
                    <a:pt x="18" y="46"/>
                  </a:cubicBezTo>
                  <a:cubicBezTo>
                    <a:pt x="12" y="44"/>
                    <a:pt x="8" y="42"/>
                    <a:pt x="5" y="40"/>
                  </a:cubicBezTo>
                  <a:cubicBezTo>
                    <a:pt x="3" y="40"/>
                    <a:pt x="2" y="39"/>
                    <a:pt x="1" y="39"/>
                  </a:cubicBezTo>
                  <a:cubicBezTo>
                    <a:pt x="1" y="39"/>
                    <a:pt x="1" y="38"/>
                    <a:pt x="0" y="38"/>
                  </a:cubicBezTo>
                  <a:cubicBezTo>
                    <a:pt x="0" y="38"/>
                    <a:pt x="0" y="38"/>
                    <a:pt x="0" y="38"/>
                  </a:cubicBezTo>
                  <a:cubicBezTo>
                    <a:pt x="0" y="38"/>
                    <a:pt x="0" y="38"/>
                    <a:pt x="0" y="38"/>
                  </a:cubicBezTo>
                  <a:cubicBezTo>
                    <a:pt x="1" y="38"/>
                    <a:pt x="1" y="38"/>
                    <a:pt x="1" y="39"/>
                  </a:cubicBezTo>
                  <a:cubicBezTo>
                    <a:pt x="2" y="39"/>
                    <a:pt x="3" y="39"/>
                    <a:pt x="5" y="40"/>
                  </a:cubicBezTo>
                  <a:cubicBezTo>
                    <a:pt x="8" y="41"/>
                    <a:pt x="13" y="43"/>
                    <a:pt x="18" y="46"/>
                  </a:cubicBezTo>
                  <a:cubicBezTo>
                    <a:pt x="30" y="50"/>
                    <a:pt x="46" y="57"/>
                    <a:pt x="65" y="65"/>
                  </a:cubicBezTo>
                  <a:cubicBezTo>
                    <a:pt x="65" y="65"/>
                    <a:pt x="65" y="65"/>
                    <a:pt x="65" y="65"/>
                  </a:cubicBezTo>
                  <a:cubicBezTo>
                    <a:pt x="81" y="61"/>
                    <a:pt x="98" y="57"/>
                    <a:pt x="117" y="52"/>
                  </a:cubicBezTo>
                  <a:cubicBezTo>
                    <a:pt x="120" y="51"/>
                    <a:pt x="123" y="50"/>
                    <a:pt x="125" y="49"/>
                  </a:cubicBezTo>
                  <a:cubicBezTo>
                    <a:pt x="125" y="50"/>
                    <a:pt x="125" y="50"/>
                    <a:pt x="125" y="50"/>
                  </a:cubicBezTo>
                  <a:cubicBezTo>
                    <a:pt x="101" y="31"/>
                    <a:pt x="80" y="13"/>
                    <a:pt x="64" y="0"/>
                  </a:cubicBezTo>
                  <a:cubicBezTo>
                    <a:pt x="64" y="0"/>
                    <a:pt x="64" y="0"/>
                    <a:pt x="64" y="0"/>
                  </a:cubicBezTo>
                  <a:cubicBezTo>
                    <a:pt x="64" y="0"/>
                    <a:pt x="64" y="0"/>
                    <a:pt x="64" y="0"/>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16">
              <a:extLst>
                <a:ext uri="{FF2B5EF4-FFF2-40B4-BE49-F238E27FC236}">
                  <a16:creationId xmlns:a16="http://schemas.microsoft.com/office/drawing/2014/main" id="{596A0425-AF5E-4AB1-BC0F-98AC3C4DFC67}"/>
                </a:ext>
              </a:extLst>
            </p:cNvPr>
            <p:cNvSpPr>
              <a:spLocks/>
            </p:cNvSpPr>
            <p:nvPr/>
          </p:nvSpPr>
          <p:spPr bwMode="auto">
            <a:xfrm>
              <a:off x="7576495" y="4195258"/>
              <a:ext cx="25138" cy="25138"/>
            </a:xfrm>
            <a:custGeom>
              <a:avLst/>
              <a:gdLst>
                <a:gd name="T0" fmla="*/ 12 w 31"/>
                <a:gd name="T1" fmla="*/ 0 h 31"/>
                <a:gd name="T2" fmla="*/ 19 w 31"/>
                <a:gd name="T3" fmla="*/ 7 h 31"/>
                <a:gd name="T4" fmla="*/ 31 w 31"/>
                <a:gd name="T5" fmla="*/ 5 h 31"/>
                <a:gd name="T6" fmla="*/ 26 w 31"/>
                <a:gd name="T7" fmla="*/ 15 h 31"/>
                <a:gd name="T8" fmla="*/ 31 w 31"/>
                <a:gd name="T9" fmla="*/ 24 h 31"/>
                <a:gd name="T10" fmla="*/ 19 w 31"/>
                <a:gd name="T11" fmla="*/ 24 h 31"/>
                <a:gd name="T12" fmla="*/ 12 w 31"/>
                <a:gd name="T13" fmla="*/ 31 h 31"/>
                <a:gd name="T14" fmla="*/ 12 w 31"/>
                <a:gd name="T15" fmla="*/ 19 h 31"/>
                <a:gd name="T16" fmla="*/ 0 w 31"/>
                <a:gd name="T17" fmla="*/ 17 h 31"/>
                <a:gd name="T18" fmla="*/ 10 w 31"/>
                <a:gd name="T19" fmla="*/ 10 h 31"/>
                <a:gd name="T20" fmla="*/ 12 w 31"/>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1">
                  <a:moveTo>
                    <a:pt x="12" y="0"/>
                  </a:moveTo>
                  <a:lnTo>
                    <a:pt x="19" y="7"/>
                  </a:lnTo>
                  <a:lnTo>
                    <a:pt x="31" y="5"/>
                  </a:lnTo>
                  <a:lnTo>
                    <a:pt x="26" y="15"/>
                  </a:lnTo>
                  <a:lnTo>
                    <a:pt x="31" y="24"/>
                  </a:lnTo>
                  <a:lnTo>
                    <a:pt x="19" y="24"/>
                  </a:lnTo>
                  <a:lnTo>
                    <a:pt x="12" y="31"/>
                  </a:lnTo>
                  <a:lnTo>
                    <a:pt x="12" y="19"/>
                  </a:lnTo>
                  <a:lnTo>
                    <a:pt x="0" y="17"/>
                  </a:lnTo>
                  <a:lnTo>
                    <a:pt x="10" y="10"/>
                  </a:lnTo>
                  <a:lnTo>
                    <a:pt x="1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17">
              <a:extLst>
                <a:ext uri="{FF2B5EF4-FFF2-40B4-BE49-F238E27FC236}">
                  <a16:creationId xmlns:a16="http://schemas.microsoft.com/office/drawing/2014/main" id="{F2D6D711-B490-4DA0-A28D-99AF74D44C84}"/>
                </a:ext>
              </a:extLst>
            </p:cNvPr>
            <p:cNvSpPr>
              <a:spLocks/>
            </p:cNvSpPr>
            <p:nvPr/>
          </p:nvSpPr>
          <p:spPr bwMode="auto">
            <a:xfrm>
              <a:off x="7467024" y="4231748"/>
              <a:ext cx="17029" cy="17840"/>
            </a:xfrm>
            <a:custGeom>
              <a:avLst/>
              <a:gdLst>
                <a:gd name="T0" fmla="*/ 7 w 21"/>
                <a:gd name="T1" fmla="*/ 0 h 22"/>
                <a:gd name="T2" fmla="*/ 12 w 21"/>
                <a:gd name="T3" fmla="*/ 5 h 22"/>
                <a:gd name="T4" fmla="*/ 19 w 21"/>
                <a:gd name="T5" fmla="*/ 3 h 22"/>
                <a:gd name="T6" fmla="*/ 17 w 21"/>
                <a:gd name="T7" fmla="*/ 10 h 22"/>
                <a:gd name="T8" fmla="*/ 21 w 21"/>
                <a:gd name="T9" fmla="*/ 17 h 22"/>
                <a:gd name="T10" fmla="*/ 14 w 21"/>
                <a:gd name="T11" fmla="*/ 15 h 22"/>
                <a:gd name="T12" fmla="*/ 10 w 21"/>
                <a:gd name="T13" fmla="*/ 22 h 22"/>
                <a:gd name="T14" fmla="*/ 7 w 21"/>
                <a:gd name="T15" fmla="*/ 15 h 22"/>
                <a:gd name="T16" fmla="*/ 0 w 21"/>
                <a:gd name="T17" fmla="*/ 12 h 22"/>
                <a:gd name="T18" fmla="*/ 7 w 21"/>
                <a:gd name="T19" fmla="*/ 8 h 22"/>
                <a:gd name="T20" fmla="*/ 7 w 21"/>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7" y="0"/>
                  </a:moveTo>
                  <a:lnTo>
                    <a:pt x="12" y="5"/>
                  </a:lnTo>
                  <a:lnTo>
                    <a:pt x="19" y="3"/>
                  </a:lnTo>
                  <a:lnTo>
                    <a:pt x="17" y="10"/>
                  </a:lnTo>
                  <a:lnTo>
                    <a:pt x="21" y="17"/>
                  </a:lnTo>
                  <a:lnTo>
                    <a:pt x="14" y="15"/>
                  </a:lnTo>
                  <a:lnTo>
                    <a:pt x="10" y="22"/>
                  </a:lnTo>
                  <a:lnTo>
                    <a:pt x="7" y="15"/>
                  </a:lnTo>
                  <a:lnTo>
                    <a:pt x="0" y="12"/>
                  </a:lnTo>
                  <a:lnTo>
                    <a:pt x="7" y="8"/>
                  </a:lnTo>
                  <a:lnTo>
                    <a:pt x="7"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18">
              <a:extLst>
                <a:ext uri="{FF2B5EF4-FFF2-40B4-BE49-F238E27FC236}">
                  <a16:creationId xmlns:a16="http://schemas.microsoft.com/office/drawing/2014/main" id="{106E6B27-AE40-49D8-8BA9-0F877D13A7A7}"/>
                </a:ext>
              </a:extLst>
            </p:cNvPr>
            <p:cNvSpPr>
              <a:spLocks/>
            </p:cNvSpPr>
            <p:nvPr/>
          </p:nvSpPr>
          <p:spPr bwMode="auto">
            <a:xfrm>
              <a:off x="7347823" y="4176607"/>
              <a:ext cx="19461" cy="18651"/>
            </a:xfrm>
            <a:custGeom>
              <a:avLst/>
              <a:gdLst>
                <a:gd name="T0" fmla="*/ 0 w 24"/>
                <a:gd name="T1" fmla="*/ 7 h 23"/>
                <a:gd name="T2" fmla="*/ 9 w 24"/>
                <a:gd name="T3" fmla="*/ 7 h 23"/>
                <a:gd name="T4" fmla="*/ 14 w 24"/>
                <a:gd name="T5" fmla="*/ 0 h 23"/>
                <a:gd name="T6" fmla="*/ 17 w 24"/>
                <a:gd name="T7" fmla="*/ 9 h 23"/>
                <a:gd name="T8" fmla="*/ 24 w 24"/>
                <a:gd name="T9" fmla="*/ 11 h 23"/>
                <a:gd name="T10" fmla="*/ 17 w 24"/>
                <a:gd name="T11" fmla="*/ 16 h 23"/>
                <a:gd name="T12" fmla="*/ 17 w 24"/>
                <a:gd name="T13" fmla="*/ 23 h 23"/>
                <a:gd name="T14" fmla="*/ 9 w 24"/>
                <a:gd name="T15" fmla="*/ 19 h 23"/>
                <a:gd name="T16" fmla="*/ 2 w 24"/>
                <a:gd name="T17" fmla="*/ 21 h 23"/>
                <a:gd name="T18" fmla="*/ 5 w 24"/>
                <a:gd name="T19" fmla="*/ 14 h 23"/>
                <a:gd name="T20" fmla="*/ 0 w 24"/>
                <a:gd name="T2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3">
                  <a:moveTo>
                    <a:pt x="0" y="7"/>
                  </a:moveTo>
                  <a:lnTo>
                    <a:pt x="9" y="7"/>
                  </a:lnTo>
                  <a:lnTo>
                    <a:pt x="14" y="0"/>
                  </a:lnTo>
                  <a:lnTo>
                    <a:pt x="17" y="9"/>
                  </a:lnTo>
                  <a:lnTo>
                    <a:pt x="24" y="11"/>
                  </a:lnTo>
                  <a:lnTo>
                    <a:pt x="17" y="16"/>
                  </a:lnTo>
                  <a:lnTo>
                    <a:pt x="17" y="23"/>
                  </a:lnTo>
                  <a:lnTo>
                    <a:pt x="9" y="19"/>
                  </a:lnTo>
                  <a:lnTo>
                    <a:pt x="2" y="21"/>
                  </a:lnTo>
                  <a:lnTo>
                    <a:pt x="5" y="14"/>
                  </a:lnTo>
                  <a:lnTo>
                    <a:pt x="0" y="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19">
              <a:extLst>
                <a:ext uri="{FF2B5EF4-FFF2-40B4-BE49-F238E27FC236}">
                  <a16:creationId xmlns:a16="http://schemas.microsoft.com/office/drawing/2014/main" id="{C63DBE6D-073E-478D-BB50-DAFD70FED4FF}"/>
                </a:ext>
              </a:extLst>
            </p:cNvPr>
            <p:cNvSpPr>
              <a:spLocks/>
            </p:cNvSpPr>
            <p:nvPr/>
          </p:nvSpPr>
          <p:spPr bwMode="auto">
            <a:xfrm>
              <a:off x="7638123" y="4110925"/>
              <a:ext cx="21083" cy="21083"/>
            </a:xfrm>
            <a:custGeom>
              <a:avLst/>
              <a:gdLst>
                <a:gd name="T0" fmla="*/ 0 w 26"/>
                <a:gd name="T1" fmla="*/ 7 h 26"/>
                <a:gd name="T2" fmla="*/ 10 w 26"/>
                <a:gd name="T3" fmla="*/ 7 h 26"/>
                <a:gd name="T4" fmla="*/ 15 w 26"/>
                <a:gd name="T5" fmla="*/ 0 h 26"/>
                <a:gd name="T6" fmla="*/ 17 w 26"/>
                <a:gd name="T7" fmla="*/ 9 h 26"/>
                <a:gd name="T8" fmla="*/ 26 w 26"/>
                <a:gd name="T9" fmla="*/ 12 h 26"/>
                <a:gd name="T10" fmla="*/ 19 w 26"/>
                <a:gd name="T11" fmla="*/ 16 h 26"/>
                <a:gd name="T12" fmla="*/ 17 w 26"/>
                <a:gd name="T13" fmla="*/ 26 h 26"/>
                <a:gd name="T14" fmla="*/ 12 w 26"/>
                <a:gd name="T15" fmla="*/ 19 h 26"/>
                <a:gd name="T16" fmla="*/ 3 w 26"/>
                <a:gd name="T17" fmla="*/ 21 h 26"/>
                <a:gd name="T18" fmla="*/ 5 w 26"/>
                <a:gd name="T19" fmla="*/ 14 h 26"/>
                <a:gd name="T20" fmla="*/ 0 w 26"/>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0" y="7"/>
                  </a:moveTo>
                  <a:lnTo>
                    <a:pt x="10" y="7"/>
                  </a:lnTo>
                  <a:lnTo>
                    <a:pt x="15" y="0"/>
                  </a:lnTo>
                  <a:lnTo>
                    <a:pt x="17" y="9"/>
                  </a:lnTo>
                  <a:lnTo>
                    <a:pt x="26" y="12"/>
                  </a:lnTo>
                  <a:lnTo>
                    <a:pt x="19" y="16"/>
                  </a:lnTo>
                  <a:lnTo>
                    <a:pt x="17" y="26"/>
                  </a:lnTo>
                  <a:lnTo>
                    <a:pt x="12" y="19"/>
                  </a:lnTo>
                  <a:lnTo>
                    <a:pt x="3" y="21"/>
                  </a:lnTo>
                  <a:lnTo>
                    <a:pt x="5" y="14"/>
                  </a:lnTo>
                  <a:lnTo>
                    <a:pt x="0" y="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20">
              <a:extLst>
                <a:ext uri="{FF2B5EF4-FFF2-40B4-BE49-F238E27FC236}">
                  <a16:creationId xmlns:a16="http://schemas.microsoft.com/office/drawing/2014/main" id="{13E90B41-1EAF-405C-8DE3-3D4CE624AB0D}"/>
                </a:ext>
              </a:extLst>
            </p:cNvPr>
            <p:cNvSpPr>
              <a:spLocks/>
            </p:cNvSpPr>
            <p:nvPr/>
          </p:nvSpPr>
          <p:spPr bwMode="auto">
            <a:xfrm>
              <a:off x="7472701" y="4108492"/>
              <a:ext cx="13785" cy="13785"/>
            </a:xfrm>
            <a:custGeom>
              <a:avLst/>
              <a:gdLst>
                <a:gd name="T0" fmla="*/ 0 w 17"/>
                <a:gd name="T1" fmla="*/ 5 h 17"/>
                <a:gd name="T2" fmla="*/ 5 w 17"/>
                <a:gd name="T3" fmla="*/ 5 h 17"/>
                <a:gd name="T4" fmla="*/ 10 w 17"/>
                <a:gd name="T5" fmla="*/ 0 h 17"/>
                <a:gd name="T6" fmla="*/ 10 w 17"/>
                <a:gd name="T7" fmla="*/ 5 h 17"/>
                <a:gd name="T8" fmla="*/ 17 w 17"/>
                <a:gd name="T9" fmla="*/ 8 h 17"/>
                <a:gd name="T10" fmla="*/ 12 w 17"/>
                <a:gd name="T11" fmla="*/ 10 h 17"/>
                <a:gd name="T12" fmla="*/ 12 w 17"/>
                <a:gd name="T13" fmla="*/ 17 h 17"/>
                <a:gd name="T14" fmla="*/ 7 w 17"/>
                <a:gd name="T15" fmla="*/ 12 h 17"/>
                <a:gd name="T16" fmla="*/ 3 w 17"/>
                <a:gd name="T17" fmla="*/ 15 h 17"/>
                <a:gd name="T18" fmla="*/ 3 w 17"/>
                <a:gd name="T19" fmla="*/ 8 h 17"/>
                <a:gd name="T20" fmla="*/ 0 w 17"/>
                <a:gd name="T2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5"/>
                  </a:moveTo>
                  <a:lnTo>
                    <a:pt x="5" y="5"/>
                  </a:lnTo>
                  <a:lnTo>
                    <a:pt x="10" y="0"/>
                  </a:lnTo>
                  <a:lnTo>
                    <a:pt x="10" y="5"/>
                  </a:lnTo>
                  <a:lnTo>
                    <a:pt x="17" y="8"/>
                  </a:lnTo>
                  <a:lnTo>
                    <a:pt x="12" y="10"/>
                  </a:lnTo>
                  <a:lnTo>
                    <a:pt x="12" y="17"/>
                  </a:lnTo>
                  <a:lnTo>
                    <a:pt x="7" y="12"/>
                  </a:lnTo>
                  <a:lnTo>
                    <a:pt x="3" y="15"/>
                  </a:lnTo>
                  <a:lnTo>
                    <a:pt x="3" y="8"/>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21">
              <a:extLst>
                <a:ext uri="{FF2B5EF4-FFF2-40B4-BE49-F238E27FC236}">
                  <a16:creationId xmlns:a16="http://schemas.microsoft.com/office/drawing/2014/main" id="{730BA990-720E-4B90-AD6A-0B22E7A494E2}"/>
                </a:ext>
              </a:extLst>
            </p:cNvPr>
            <p:cNvSpPr>
              <a:spLocks/>
            </p:cNvSpPr>
            <p:nvPr/>
          </p:nvSpPr>
          <p:spPr bwMode="auto">
            <a:xfrm>
              <a:off x="7478377" y="4112547"/>
              <a:ext cx="171909" cy="9731"/>
            </a:xfrm>
            <a:custGeom>
              <a:avLst/>
              <a:gdLst>
                <a:gd name="T0" fmla="*/ 89 w 89"/>
                <a:gd name="T1" fmla="*/ 5 h 5"/>
                <a:gd name="T2" fmla="*/ 44 w 89"/>
                <a:gd name="T3" fmla="*/ 3 h 5"/>
                <a:gd name="T4" fmla="*/ 0 w 89"/>
                <a:gd name="T5" fmla="*/ 1 h 5"/>
                <a:gd name="T6" fmla="*/ 44 w 89"/>
                <a:gd name="T7" fmla="*/ 2 h 5"/>
                <a:gd name="T8" fmla="*/ 89 w 89"/>
                <a:gd name="T9" fmla="*/ 5 h 5"/>
              </a:gdLst>
              <a:ahLst/>
              <a:cxnLst>
                <a:cxn ang="0">
                  <a:pos x="T0" y="T1"/>
                </a:cxn>
                <a:cxn ang="0">
                  <a:pos x="T2" y="T3"/>
                </a:cxn>
                <a:cxn ang="0">
                  <a:pos x="T4" y="T5"/>
                </a:cxn>
                <a:cxn ang="0">
                  <a:pos x="T6" y="T7"/>
                </a:cxn>
                <a:cxn ang="0">
                  <a:pos x="T8" y="T9"/>
                </a:cxn>
              </a:cxnLst>
              <a:rect l="0" t="0" r="r" b="b"/>
              <a:pathLst>
                <a:path w="89" h="5">
                  <a:moveTo>
                    <a:pt x="89" y="5"/>
                  </a:moveTo>
                  <a:cubicBezTo>
                    <a:pt x="89" y="5"/>
                    <a:pt x="69" y="4"/>
                    <a:pt x="44" y="3"/>
                  </a:cubicBezTo>
                  <a:cubicBezTo>
                    <a:pt x="20" y="2"/>
                    <a:pt x="0" y="1"/>
                    <a:pt x="0" y="1"/>
                  </a:cubicBezTo>
                  <a:cubicBezTo>
                    <a:pt x="0" y="0"/>
                    <a:pt x="20" y="1"/>
                    <a:pt x="44" y="2"/>
                  </a:cubicBezTo>
                  <a:cubicBezTo>
                    <a:pt x="69" y="3"/>
                    <a:pt x="89" y="4"/>
                    <a:pt x="89" y="5"/>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22">
              <a:extLst>
                <a:ext uri="{FF2B5EF4-FFF2-40B4-BE49-F238E27FC236}">
                  <a16:creationId xmlns:a16="http://schemas.microsoft.com/office/drawing/2014/main" id="{E369AC4F-C164-4143-B1B5-C5ED6B1F175B}"/>
                </a:ext>
              </a:extLst>
            </p:cNvPr>
            <p:cNvSpPr>
              <a:spLocks/>
            </p:cNvSpPr>
            <p:nvPr/>
          </p:nvSpPr>
          <p:spPr bwMode="auto">
            <a:xfrm>
              <a:off x="6539362" y="3987669"/>
              <a:ext cx="1168498" cy="94064"/>
            </a:xfrm>
            <a:custGeom>
              <a:avLst/>
              <a:gdLst>
                <a:gd name="T0" fmla="*/ 599 w 607"/>
                <a:gd name="T1" fmla="*/ 49 h 49"/>
                <a:gd name="T2" fmla="*/ 10 w 607"/>
                <a:gd name="T3" fmla="*/ 49 h 49"/>
                <a:gd name="T4" fmla="*/ 10 w 607"/>
                <a:gd name="T5" fmla="*/ 0 h 49"/>
                <a:gd name="T6" fmla="*/ 599 w 607"/>
                <a:gd name="T7" fmla="*/ 0 h 49"/>
                <a:gd name="T8" fmla="*/ 599 w 607"/>
                <a:gd name="T9" fmla="*/ 49 h 49"/>
              </a:gdLst>
              <a:ahLst/>
              <a:cxnLst>
                <a:cxn ang="0">
                  <a:pos x="T0" y="T1"/>
                </a:cxn>
                <a:cxn ang="0">
                  <a:pos x="T2" y="T3"/>
                </a:cxn>
                <a:cxn ang="0">
                  <a:pos x="T4" y="T5"/>
                </a:cxn>
                <a:cxn ang="0">
                  <a:pos x="T6" y="T7"/>
                </a:cxn>
                <a:cxn ang="0">
                  <a:pos x="T8" y="T9"/>
                </a:cxn>
              </a:cxnLst>
              <a:rect l="0" t="0" r="r" b="b"/>
              <a:pathLst>
                <a:path w="607" h="49">
                  <a:moveTo>
                    <a:pt x="599" y="49"/>
                  </a:moveTo>
                  <a:cubicBezTo>
                    <a:pt x="10" y="49"/>
                    <a:pt x="10" y="49"/>
                    <a:pt x="10" y="49"/>
                  </a:cubicBezTo>
                  <a:cubicBezTo>
                    <a:pt x="2" y="32"/>
                    <a:pt x="0" y="15"/>
                    <a:pt x="10" y="0"/>
                  </a:cubicBezTo>
                  <a:cubicBezTo>
                    <a:pt x="599" y="0"/>
                    <a:pt x="599" y="0"/>
                    <a:pt x="599" y="0"/>
                  </a:cubicBezTo>
                  <a:cubicBezTo>
                    <a:pt x="607" y="18"/>
                    <a:pt x="606" y="34"/>
                    <a:pt x="599" y="49"/>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323">
              <a:extLst>
                <a:ext uri="{FF2B5EF4-FFF2-40B4-BE49-F238E27FC236}">
                  <a16:creationId xmlns:a16="http://schemas.microsoft.com/office/drawing/2014/main" id="{03208BE1-D33C-4AC5-B847-693B30CAF3FD}"/>
                </a:ext>
              </a:extLst>
            </p:cNvPr>
            <p:cNvSpPr>
              <a:spLocks noChangeArrowheads="1"/>
            </p:cNvSpPr>
            <p:nvPr/>
          </p:nvSpPr>
          <p:spPr bwMode="auto">
            <a:xfrm>
              <a:off x="6793171" y="4014428"/>
              <a:ext cx="614658" cy="3486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324">
              <a:extLst>
                <a:ext uri="{FF2B5EF4-FFF2-40B4-BE49-F238E27FC236}">
                  <a16:creationId xmlns:a16="http://schemas.microsoft.com/office/drawing/2014/main" id="{4D0A9672-9A29-40E3-B8CB-34CFCDDD553B}"/>
                </a:ext>
              </a:extLst>
            </p:cNvPr>
            <p:cNvSpPr>
              <a:spLocks/>
            </p:cNvSpPr>
            <p:nvPr/>
          </p:nvSpPr>
          <p:spPr bwMode="auto">
            <a:xfrm>
              <a:off x="6581528" y="3989291"/>
              <a:ext cx="19461" cy="92442"/>
            </a:xfrm>
            <a:custGeom>
              <a:avLst/>
              <a:gdLst>
                <a:gd name="T0" fmla="*/ 10 w 10"/>
                <a:gd name="T1" fmla="*/ 48 h 48"/>
                <a:gd name="T2" fmla="*/ 6 w 10"/>
                <a:gd name="T3" fmla="*/ 42 h 48"/>
                <a:gd name="T4" fmla="*/ 0 w 10"/>
                <a:gd name="T5" fmla="*/ 25 h 48"/>
                <a:gd name="T6" fmla="*/ 2 w 10"/>
                <a:gd name="T7" fmla="*/ 7 h 48"/>
                <a:gd name="T8" fmla="*/ 6 w 10"/>
                <a:gd name="T9" fmla="*/ 0 h 48"/>
                <a:gd name="T10" fmla="*/ 4 w 10"/>
                <a:gd name="T11" fmla="*/ 7 h 48"/>
                <a:gd name="T12" fmla="*/ 2 w 10"/>
                <a:gd name="T13" fmla="*/ 25 h 48"/>
                <a:gd name="T14" fmla="*/ 7 w 10"/>
                <a:gd name="T15" fmla="*/ 42 h 48"/>
                <a:gd name="T16" fmla="*/ 10 w 10"/>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8">
                  <a:moveTo>
                    <a:pt x="10" y="48"/>
                  </a:moveTo>
                  <a:cubicBezTo>
                    <a:pt x="10" y="48"/>
                    <a:pt x="8" y="46"/>
                    <a:pt x="6" y="42"/>
                  </a:cubicBezTo>
                  <a:cubicBezTo>
                    <a:pt x="3" y="38"/>
                    <a:pt x="1" y="32"/>
                    <a:pt x="0" y="25"/>
                  </a:cubicBezTo>
                  <a:cubicBezTo>
                    <a:pt x="0" y="18"/>
                    <a:pt x="1" y="11"/>
                    <a:pt x="2" y="7"/>
                  </a:cubicBezTo>
                  <a:cubicBezTo>
                    <a:pt x="4" y="2"/>
                    <a:pt x="6" y="0"/>
                    <a:pt x="6" y="0"/>
                  </a:cubicBezTo>
                  <a:cubicBezTo>
                    <a:pt x="6" y="0"/>
                    <a:pt x="5" y="3"/>
                    <a:pt x="4" y="7"/>
                  </a:cubicBezTo>
                  <a:cubicBezTo>
                    <a:pt x="3" y="12"/>
                    <a:pt x="2" y="18"/>
                    <a:pt x="2" y="25"/>
                  </a:cubicBezTo>
                  <a:cubicBezTo>
                    <a:pt x="3" y="32"/>
                    <a:pt x="5" y="38"/>
                    <a:pt x="7" y="42"/>
                  </a:cubicBezTo>
                  <a:cubicBezTo>
                    <a:pt x="9" y="46"/>
                    <a:pt x="10" y="48"/>
                    <a:pt x="10" y="4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25">
              <a:extLst>
                <a:ext uri="{FF2B5EF4-FFF2-40B4-BE49-F238E27FC236}">
                  <a16:creationId xmlns:a16="http://schemas.microsoft.com/office/drawing/2014/main" id="{3AAF8293-78D5-4C39-A78C-51B64D0208A5}"/>
                </a:ext>
              </a:extLst>
            </p:cNvPr>
            <p:cNvSpPr>
              <a:spLocks/>
            </p:cNvSpPr>
            <p:nvPr/>
          </p:nvSpPr>
          <p:spPr bwMode="auto">
            <a:xfrm>
              <a:off x="6605044" y="3989291"/>
              <a:ext cx="21083" cy="92442"/>
            </a:xfrm>
            <a:custGeom>
              <a:avLst/>
              <a:gdLst>
                <a:gd name="T0" fmla="*/ 11 w 11"/>
                <a:gd name="T1" fmla="*/ 48 h 48"/>
                <a:gd name="T2" fmla="*/ 6 w 11"/>
                <a:gd name="T3" fmla="*/ 42 h 48"/>
                <a:gd name="T4" fmla="*/ 1 w 11"/>
                <a:gd name="T5" fmla="*/ 25 h 48"/>
                <a:gd name="T6" fmla="*/ 3 w 11"/>
                <a:gd name="T7" fmla="*/ 7 h 48"/>
                <a:gd name="T8" fmla="*/ 7 w 11"/>
                <a:gd name="T9" fmla="*/ 0 h 48"/>
                <a:gd name="T10" fmla="*/ 5 w 11"/>
                <a:gd name="T11" fmla="*/ 7 h 48"/>
                <a:gd name="T12" fmla="*/ 3 w 11"/>
                <a:gd name="T13" fmla="*/ 25 h 48"/>
                <a:gd name="T14" fmla="*/ 8 w 11"/>
                <a:gd name="T15" fmla="*/ 42 h 48"/>
                <a:gd name="T16" fmla="*/ 11 w 1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8">
                  <a:moveTo>
                    <a:pt x="11" y="48"/>
                  </a:moveTo>
                  <a:cubicBezTo>
                    <a:pt x="11" y="48"/>
                    <a:pt x="9" y="46"/>
                    <a:pt x="6" y="42"/>
                  </a:cubicBezTo>
                  <a:cubicBezTo>
                    <a:pt x="4" y="38"/>
                    <a:pt x="2" y="32"/>
                    <a:pt x="1" y="25"/>
                  </a:cubicBezTo>
                  <a:cubicBezTo>
                    <a:pt x="0" y="18"/>
                    <a:pt x="2" y="11"/>
                    <a:pt x="3" y="7"/>
                  </a:cubicBezTo>
                  <a:cubicBezTo>
                    <a:pt x="5" y="2"/>
                    <a:pt x="7" y="0"/>
                    <a:pt x="7" y="0"/>
                  </a:cubicBezTo>
                  <a:cubicBezTo>
                    <a:pt x="7" y="0"/>
                    <a:pt x="6" y="3"/>
                    <a:pt x="5" y="7"/>
                  </a:cubicBezTo>
                  <a:cubicBezTo>
                    <a:pt x="3" y="12"/>
                    <a:pt x="2" y="18"/>
                    <a:pt x="3" y="25"/>
                  </a:cubicBezTo>
                  <a:cubicBezTo>
                    <a:pt x="4" y="32"/>
                    <a:pt x="6" y="38"/>
                    <a:pt x="8" y="42"/>
                  </a:cubicBezTo>
                  <a:cubicBezTo>
                    <a:pt x="10" y="46"/>
                    <a:pt x="11" y="48"/>
                    <a:pt x="11" y="4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26">
              <a:extLst>
                <a:ext uri="{FF2B5EF4-FFF2-40B4-BE49-F238E27FC236}">
                  <a16:creationId xmlns:a16="http://schemas.microsoft.com/office/drawing/2014/main" id="{E7DDFF77-041C-4D86-B00B-130EDD157B4E}"/>
                </a:ext>
              </a:extLst>
            </p:cNvPr>
            <p:cNvSpPr>
              <a:spLocks/>
            </p:cNvSpPr>
            <p:nvPr/>
          </p:nvSpPr>
          <p:spPr bwMode="auto">
            <a:xfrm>
              <a:off x="7643799" y="3987669"/>
              <a:ext cx="13785" cy="92442"/>
            </a:xfrm>
            <a:custGeom>
              <a:avLst/>
              <a:gdLst>
                <a:gd name="T0" fmla="*/ 1 w 7"/>
                <a:gd name="T1" fmla="*/ 48 h 48"/>
                <a:gd name="T2" fmla="*/ 5 w 7"/>
                <a:gd name="T3" fmla="*/ 24 h 48"/>
                <a:gd name="T4" fmla="*/ 1 w 7"/>
                <a:gd name="T5" fmla="*/ 0 h 48"/>
                <a:gd name="T6" fmla="*/ 7 w 7"/>
                <a:gd name="T7" fmla="*/ 24 h 48"/>
                <a:gd name="T8" fmla="*/ 1 w 7"/>
                <a:gd name="T9" fmla="*/ 48 h 48"/>
              </a:gdLst>
              <a:ahLst/>
              <a:cxnLst>
                <a:cxn ang="0">
                  <a:pos x="T0" y="T1"/>
                </a:cxn>
                <a:cxn ang="0">
                  <a:pos x="T2" y="T3"/>
                </a:cxn>
                <a:cxn ang="0">
                  <a:pos x="T4" y="T5"/>
                </a:cxn>
                <a:cxn ang="0">
                  <a:pos x="T6" y="T7"/>
                </a:cxn>
                <a:cxn ang="0">
                  <a:pos x="T8" y="T9"/>
                </a:cxn>
              </a:cxnLst>
              <a:rect l="0" t="0" r="r" b="b"/>
              <a:pathLst>
                <a:path w="7" h="48">
                  <a:moveTo>
                    <a:pt x="1" y="48"/>
                  </a:moveTo>
                  <a:cubicBezTo>
                    <a:pt x="0" y="48"/>
                    <a:pt x="5" y="38"/>
                    <a:pt x="5" y="24"/>
                  </a:cubicBezTo>
                  <a:cubicBezTo>
                    <a:pt x="5" y="11"/>
                    <a:pt x="1" y="0"/>
                    <a:pt x="1" y="0"/>
                  </a:cubicBezTo>
                  <a:cubicBezTo>
                    <a:pt x="2" y="0"/>
                    <a:pt x="7" y="10"/>
                    <a:pt x="7" y="24"/>
                  </a:cubicBezTo>
                  <a:cubicBezTo>
                    <a:pt x="7" y="38"/>
                    <a:pt x="1" y="48"/>
                    <a:pt x="1" y="4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27">
              <a:extLst>
                <a:ext uri="{FF2B5EF4-FFF2-40B4-BE49-F238E27FC236}">
                  <a16:creationId xmlns:a16="http://schemas.microsoft.com/office/drawing/2014/main" id="{A1A12349-D7A2-44F0-BB54-A7F573BDBEA5}"/>
                </a:ext>
              </a:extLst>
            </p:cNvPr>
            <p:cNvSpPr>
              <a:spLocks/>
            </p:cNvSpPr>
            <p:nvPr/>
          </p:nvSpPr>
          <p:spPr bwMode="auto">
            <a:xfrm>
              <a:off x="7622716" y="3989291"/>
              <a:ext cx="9731" cy="90820"/>
            </a:xfrm>
            <a:custGeom>
              <a:avLst/>
              <a:gdLst>
                <a:gd name="T0" fmla="*/ 1 w 5"/>
                <a:gd name="T1" fmla="*/ 47 h 47"/>
                <a:gd name="T2" fmla="*/ 3 w 5"/>
                <a:gd name="T3" fmla="*/ 24 h 47"/>
                <a:gd name="T4" fmla="*/ 1 w 5"/>
                <a:gd name="T5" fmla="*/ 0 h 47"/>
                <a:gd name="T6" fmla="*/ 5 w 5"/>
                <a:gd name="T7" fmla="*/ 24 h 47"/>
                <a:gd name="T8" fmla="*/ 1 w 5"/>
                <a:gd name="T9" fmla="*/ 47 h 47"/>
              </a:gdLst>
              <a:ahLst/>
              <a:cxnLst>
                <a:cxn ang="0">
                  <a:pos x="T0" y="T1"/>
                </a:cxn>
                <a:cxn ang="0">
                  <a:pos x="T2" y="T3"/>
                </a:cxn>
                <a:cxn ang="0">
                  <a:pos x="T4" y="T5"/>
                </a:cxn>
                <a:cxn ang="0">
                  <a:pos x="T6" y="T7"/>
                </a:cxn>
                <a:cxn ang="0">
                  <a:pos x="T8" y="T9"/>
                </a:cxn>
              </a:cxnLst>
              <a:rect l="0" t="0" r="r" b="b"/>
              <a:pathLst>
                <a:path w="5" h="47">
                  <a:moveTo>
                    <a:pt x="1" y="47"/>
                  </a:moveTo>
                  <a:cubicBezTo>
                    <a:pt x="0" y="47"/>
                    <a:pt x="3" y="37"/>
                    <a:pt x="3" y="24"/>
                  </a:cubicBezTo>
                  <a:cubicBezTo>
                    <a:pt x="3" y="11"/>
                    <a:pt x="0" y="0"/>
                    <a:pt x="1" y="0"/>
                  </a:cubicBezTo>
                  <a:cubicBezTo>
                    <a:pt x="1" y="0"/>
                    <a:pt x="5" y="10"/>
                    <a:pt x="5" y="24"/>
                  </a:cubicBezTo>
                  <a:cubicBezTo>
                    <a:pt x="5" y="37"/>
                    <a:pt x="1" y="47"/>
                    <a:pt x="1" y="47"/>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0" name="TextBox 339">
            <a:extLst>
              <a:ext uri="{FF2B5EF4-FFF2-40B4-BE49-F238E27FC236}">
                <a16:creationId xmlns:a16="http://schemas.microsoft.com/office/drawing/2014/main" id="{3FB6994B-8A3F-458A-9B05-10CB4A048D20}"/>
              </a:ext>
            </a:extLst>
          </p:cNvPr>
          <p:cNvSpPr txBox="1"/>
          <p:nvPr/>
        </p:nvSpPr>
        <p:spPr>
          <a:xfrm>
            <a:off x="667110" y="2406852"/>
            <a:ext cx="5265043" cy="3918318"/>
          </a:xfrm>
          <a:prstGeom prst="rect">
            <a:avLst/>
          </a:prstGeom>
          <a:noFill/>
        </p:spPr>
        <p:txBody>
          <a:bodyPr wrap="square" lIns="0" tIns="0" rIns="0" bIns="0" rtlCol="0" anchor="t" anchorCtr="0">
            <a:noAutofit/>
          </a:bodyPr>
          <a:lstStyle/>
          <a:p>
            <a:pPr marL="457200" indent="-457200">
              <a:lnSpc>
                <a:spcPct val="150000"/>
              </a:lnSpc>
              <a:buAutoNum type="arabicPeriod"/>
            </a:pPr>
            <a:r>
              <a:rPr lang="pl-PL" sz="2800" b="1">
                <a:solidFill>
                  <a:schemeClr val="tx1">
                    <a:lumMod val="85000"/>
                    <a:lumOff val="15000"/>
                  </a:schemeClr>
                </a:solidFill>
              </a:rPr>
              <a:t>Konsep FSA Dalam Suatu Komputasi</a:t>
            </a:r>
            <a:endParaRPr lang="en-US" sz="2800" b="1">
              <a:solidFill>
                <a:schemeClr val="tx1">
                  <a:lumMod val="85000"/>
                  <a:lumOff val="15000"/>
                </a:schemeClr>
              </a:solidFill>
            </a:endParaRPr>
          </a:p>
          <a:p>
            <a:pPr marL="457200" indent="-457200">
              <a:lnSpc>
                <a:spcPct val="150000"/>
              </a:lnSpc>
              <a:buAutoNum type="arabicPeriod"/>
            </a:pPr>
            <a:r>
              <a:rPr lang="en-ID" sz="2800" b="1">
                <a:solidFill>
                  <a:schemeClr val="tx1">
                    <a:lumMod val="85000"/>
                    <a:lumOff val="15000"/>
                  </a:schemeClr>
                </a:solidFill>
              </a:rPr>
              <a:t>Definisi dari FSA</a:t>
            </a:r>
            <a:endParaRPr lang="en-US" sz="2800" b="1">
              <a:solidFill>
                <a:schemeClr val="tx1">
                  <a:lumMod val="85000"/>
                  <a:lumOff val="15000"/>
                </a:schemeClr>
              </a:solidFill>
            </a:endParaRPr>
          </a:p>
          <a:p>
            <a:pPr marL="457200" indent="-457200">
              <a:lnSpc>
                <a:spcPct val="150000"/>
              </a:lnSpc>
              <a:buAutoNum type="arabicPeriod"/>
            </a:pPr>
            <a:r>
              <a:rPr lang="sv-SE" sz="2800" b="1">
                <a:solidFill>
                  <a:schemeClr val="tx1">
                    <a:lumMod val="85000"/>
                    <a:lumOff val="15000"/>
                  </a:schemeClr>
                </a:solidFill>
              </a:rPr>
              <a:t>Perbedaan Antara String satu dengan String lainnya</a:t>
            </a:r>
          </a:p>
          <a:p>
            <a:pPr marL="457200" indent="-457200">
              <a:lnSpc>
                <a:spcPct val="150000"/>
              </a:lnSpc>
              <a:buAutoNum type="arabicPeriod"/>
            </a:pPr>
            <a:r>
              <a:rPr lang="sv-SE" sz="2800" b="1">
                <a:solidFill>
                  <a:schemeClr val="tx1">
                    <a:lumMod val="85000"/>
                    <a:lumOff val="15000"/>
                  </a:schemeClr>
                </a:solidFill>
              </a:rPr>
              <a:t>Lemma Pemompaan</a:t>
            </a:r>
            <a:endParaRPr lang="en-ID" sz="2800" b="1" dirty="0">
              <a:solidFill>
                <a:schemeClr val="tx1">
                  <a:lumMod val="85000"/>
                  <a:lumOff val="15000"/>
                </a:schemeClr>
              </a:solidFill>
            </a:endParaRPr>
          </a:p>
        </p:txBody>
      </p:sp>
    </p:spTree>
    <p:extLst>
      <p:ext uri="{BB962C8B-B14F-4D97-AF65-F5344CB8AC3E}">
        <p14:creationId xmlns:p14="http://schemas.microsoft.com/office/powerpoint/2010/main" val="301809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270339" y="316101"/>
            <a:ext cx="11651321" cy="5796459"/>
          </a:xfrm>
          <a:prstGeom prst="rect">
            <a:avLst/>
          </a:prstGeom>
        </p:spPr>
        <p:txBody>
          <a:bodyPr wrap="square" lIns="0" tIns="0" rIns="0" bIns="0">
            <a:spAutoFit/>
          </a:bodyPr>
          <a:lstStyle/>
          <a:p>
            <a:pPr>
              <a:defRPr/>
            </a:pPr>
            <a:r>
              <a:rPr lang="id-ID" sz="2000">
                <a:latin typeface="Arial" panose="020B0604020202020204" pitchFamily="34" charset="0"/>
                <a:cs typeface="Arial" panose="020B0604020202020204" pitchFamily="34" charset="0"/>
              </a:rPr>
              <a:t>Sedangkan untuk input untai string ab, akan melibatkan state q0 dengan q1 dengan posisi state berada</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pada q0. Maka untuk input string yang memungkinkan adalah banyak karena q0 memiliki perpindahan</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state q1 dengan input string a ataupun tak berpindah dengan string b. Artinya banyak kemungkinan</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input string yang mungkin dikombinasikan. Mesin Otomata berhingga (FSA) harus dapat membedakan</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aba dan ab, sehingga dalam kasus masukan simbol berikutnya akan mampu membedakan dua string.</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Materi mengenai string mampu dibedakan akan dibahas lebih lanjut pada bab 4.</a:t>
            </a:r>
            <a:endParaRPr lang="en-US" sz="2000">
              <a:latin typeface="Arial" panose="020B0604020202020204" pitchFamily="34" charset="0"/>
              <a:cs typeface="Arial" panose="020B0604020202020204" pitchFamily="34" charset="0"/>
            </a:endParaRPr>
          </a:p>
          <a:p>
            <a:pPr marL="14288" indent="-14288" algn="just">
              <a:lnSpc>
                <a:spcPct val="150000"/>
              </a:lnSpc>
              <a:spcAft>
                <a:spcPts val="1000"/>
              </a:spcAft>
            </a:pPr>
            <a:endParaRPr lang="en-US" sz="2000" b="1">
              <a:latin typeface="Arial" panose="020B0604020202020204" pitchFamily="34" charset="0"/>
              <a:cs typeface="Arial" panose="020B0604020202020204" pitchFamily="34" charset="0"/>
            </a:endParaRPr>
          </a:p>
          <a:p>
            <a:pPr marL="14288" indent="-14288" algn="just">
              <a:lnSpc>
                <a:spcPct val="150000"/>
              </a:lnSpc>
              <a:spcAft>
                <a:spcPts val="1000"/>
              </a:spcAft>
            </a:pPr>
            <a:r>
              <a:rPr lang="id-ID" sz="2000" b="1">
                <a:latin typeface="Arial" panose="020B0604020202020204" pitchFamily="34" charset="0"/>
                <a:cs typeface="Arial" panose="020B0604020202020204" pitchFamily="34" charset="0"/>
              </a:rPr>
              <a:t>Definisi membedakan String yang diterima oleh Bahasa L</a:t>
            </a:r>
            <a:r>
              <a:rPr lang="en-US" sz="2000" b="1">
                <a:latin typeface="Arial" panose="020B0604020202020204" pitchFamily="34" charset="0"/>
                <a:cs typeface="Arial" panose="020B0604020202020204" pitchFamily="34" charset="0"/>
              </a:rPr>
              <a:t> </a:t>
            </a:r>
            <a:r>
              <a:rPr lang="id-ID" sz="2000" b="1">
                <a:latin typeface="Arial" panose="020B0604020202020204" pitchFamily="34" charset="0"/>
                <a:cs typeface="Arial" panose="020B0604020202020204" pitchFamily="34" charset="0"/>
              </a:rPr>
              <a:t>:</a:t>
            </a:r>
            <a:endParaRPr lang="en-ID" sz="2000" b="1">
              <a:latin typeface="Arial" panose="020B0604020202020204" pitchFamily="34" charset="0"/>
              <a:cs typeface="Arial" panose="020B0604020202020204" pitchFamily="34" charset="0"/>
            </a:endParaRPr>
          </a:p>
          <a:p>
            <a:r>
              <a:rPr lang="id-ID" sz="2000">
                <a:latin typeface="Arial" panose="020B0604020202020204" pitchFamily="34" charset="0"/>
                <a:cs typeface="Arial" panose="020B0604020202020204" pitchFamily="34" charset="0"/>
              </a:rPr>
              <a:t>Jika L adalah bahasa dengan abjad x dan y adalah string di </a:t>
            </a:r>
            <a:r>
              <a:rPr lang="id-ID" sz="2000">
                <a:latin typeface="Arial" panose="020B0604020202020204" pitchFamily="34" charset="0"/>
                <a:cs typeface="Arial" panose="020B0604020202020204" pitchFamily="34" charset="0"/>
                <a:sym typeface="Symbol" panose="05050102010706020507" pitchFamily="18" charset="2"/>
              </a:rPr>
              <a:t></a:t>
            </a:r>
            <a:r>
              <a:rPr lang="id-ID" sz="2000">
                <a:latin typeface="Arial" panose="020B0604020202020204" pitchFamily="34" charset="0"/>
                <a:cs typeface="Arial" panose="020B0604020202020204" pitchFamily="34" charset="0"/>
              </a:rPr>
              <a:t> maka x dan y adalah mampu dibedakan pada L. Jika ada string z ∈ </a:t>
            </a:r>
            <a:r>
              <a:rPr lang="id-ID" sz="2000">
                <a:latin typeface="Arial" panose="020B0604020202020204" pitchFamily="34" charset="0"/>
                <a:cs typeface="Arial" panose="020B0604020202020204" pitchFamily="34" charset="0"/>
                <a:sym typeface="Symbol" panose="05050102010706020507" pitchFamily="18" charset="2"/>
              </a:rPr>
              <a:t></a:t>
            </a:r>
            <a:r>
              <a:rPr lang="id-ID" sz="2000">
                <a:latin typeface="Arial" panose="020B0604020202020204" pitchFamily="34" charset="0"/>
                <a:cs typeface="Arial" panose="020B0604020202020204" pitchFamily="34" charset="0"/>
              </a:rPr>
              <a:t> sedemikian rupa sehingga baik xz ∈ L dan yz </a:t>
            </a:r>
            <a:r>
              <a:rPr lang="id-ID" sz="2000">
                <a:latin typeface="Arial" panose="020B0604020202020204" pitchFamily="34" charset="0"/>
                <a:cs typeface="Arial" panose="020B0604020202020204" pitchFamily="34" charset="0"/>
                <a:sym typeface="Symbol" panose="05050102010706020507" pitchFamily="18" charset="2"/>
              </a:rPr>
              <a:t></a:t>
            </a:r>
            <a:r>
              <a:rPr lang="id-ID" sz="2000">
                <a:latin typeface="Arial" panose="020B0604020202020204" pitchFamily="34" charset="0"/>
                <a:cs typeface="Arial" panose="020B0604020202020204" pitchFamily="34" charset="0"/>
              </a:rPr>
              <a:t> L, atau xz  </a:t>
            </a:r>
            <a:r>
              <a:rPr lang="id-ID" sz="2000">
                <a:latin typeface="Arial" panose="020B0604020202020204" pitchFamily="34" charset="0"/>
                <a:cs typeface="Arial" panose="020B0604020202020204" pitchFamily="34" charset="0"/>
                <a:sym typeface="Symbol" panose="05050102010706020507" pitchFamily="18" charset="2"/>
              </a:rPr>
              <a:t></a:t>
            </a:r>
            <a:r>
              <a:rPr lang="id-ID" sz="2000">
                <a:latin typeface="Arial" panose="020B0604020202020204" pitchFamily="34" charset="0"/>
                <a:cs typeface="Arial" panose="020B0604020202020204" pitchFamily="34" charset="0"/>
              </a:rPr>
              <a:t> L dan yz ∈ L. String z memiliki properti untuk membedakan antara x dan y sehubungan dengan bahasa L. Formulasi setara adalah untuk mengatakan bahwa x dan y dapa</a:t>
            </a:r>
            <a:r>
              <a:rPr lang="en-US" sz="2000">
                <a:latin typeface="Arial" panose="020B0604020202020204" pitchFamily="34" charset="0"/>
                <a:cs typeface="Arial" panose="020B0604020202020204" pitchFamily="34" charset="0"/>
              </a:rPr>
              <a:t>t</a:t>
            </a:r>
            <a:r>
              <a:rPr lang="id-ID" sz="2000">
                <a:latin typeface="Arial" panose="020B0604020202020204" pitchFamily="34" charset="0"/>
                <a:cs typeface="Arial" panose="020B0604020202020204" pitchFamily="34" charset="0"/>
              </a:rPr>
              <a:t> dibedakan atau distinguishable dalam bahasa L</a:t>
            </a:r>
            <a:endParaRPr lang="en-ID" sz="2000">
              <a:latin typeface="Arial" panose="020B0604020202020204" pitchFamily="34" charset="0"/>
              <a:cs typeface="Arial" panose="020B0604020202020204" pitchFamily="34" charset="0"/>
            </a:endParaRPr>
          </a:p>
          <a:p>
            <a:pPr>
              <a:defRPr/>
            </a:pPr>
            <a:endParaRPr lang="en-US"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rPr>
              <a:t> jika </a:t>
            </a:r>
            <a:r>
              <a:rPr lang="id-ID" sz="2000" b="1">
                <a:latin typeface="Arial" panose="020B0604020202020204" pitchFamily="34" charset="0"/>
                <a:cs typeface="Arial" panose="020B0604020202020204" pitchFamily="34" charset="0"/>
              </a:rPr>
              <a:t>L/x </a:t>
            </a:r>
            <a:r>
              <a:rPr lang="id-ID" sz="2000" b="1">
                <a:latin typeface="Arial" panose="020B0604020202020204" pitchFamily="34" charset="0"/>
                <a:cs typeface="Arial" panose="020B0604020202020204" pitchFamily="34" charset="0"/>
                <a:sym typeface="Symbol" panose="05050102010706020507" pitchFamily="18" charset="2"/>
              </a:rPr>
              <a:t></a:t>
            </a:r>
            <a:r>
              <a:rPr lang="id-ID" sz="2000" b="1">
                <a:latin typeface="Arial" panose="020B0604020202020204" pitchFamily="34" charset="0"/>
                <a:cs typeface="Arial" panose="020B0604020202020204" pitchFamily="34" charset="0"/>
              </a:rPr>
              <a:t> L/y</a:t>
            </a:r>
            <a:r>
              <a:rPr lang="id-ID" sz="2000">
                <a:latin typeface="Arial" panose="020B0604020202020204" pitchFamily="34" charset="0"/>
                <a:cs typeface="Arial" panose="020B0604020202020204" pitchFamily="34" charset="0"/>
              </a:rPr>
              <a:t>, untuk L / x = {z ∈ </a:t>
            </a:r>
            <a:r>
              <a:rPr lang="id-ID" sz="2000">
                <a:latin typeface="Arial" panose="020B0604020202020204" pitchFamily="34" charset="0"/>
                <a:cs typeface="Arial" panose="020B0604020202020204" pitchFamily="34" charset="0"/>
                <a:sym typeface="Symbol" panose="05050102010706020507" pitchFamily="18" charset="2"/>
              </a:rPr>
              <a:t></a:t>
            </a:r>
            <a:r>
              <a:rPr lang="id-ID" sz="2000">
                <a:latin typeface="Arial" panose="020B0604020202020204" pitchFamily="34" charset="0"/>
                <a:cs typeface="Arial" panose="020B0604020202020204" pitchFamily="34" charset="0"/>
              </a:rPr>
              <a:t> | xz ∈ L}</a:t>
            </a:r>
            <a:endParaRPr lang="en-US" sz="2000">
              <a:latin typeface="Arial" panose="020B0604020202020204" pitchFamily="34" charset="0"/>
              <a:cs typeface="Arial" panose="020B0604020202020204" pitchFamily="34" charset="0"/>
            </a:endParaRPr>
          </a:p>
          <a:p>
            <a:pPr>
              <a:defRPr/>
            </a:pPr>
            <a:endParaRPr lang="en-US"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rPr>
              <a:t>Dua string x dan y adalah tidak dapat dibedakan atau indistinguishable pada bahasa L,</a:t>
            </a:r>
            <a:endParaRPr lang="en-US"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rPr>
              <a:t>jika </a:t>
            </a:r>
            <a:r>
              <a:rPr lang="id-ID" sz="2000" b="1">
                <a:latin typeface="Arial" panose="020B0604020202020204" pitchFamily="34" charset="0"/>
                <a:cs typeface="Arial" panose="020B0604020202020204" pitchFamily="34" charset="0"/>
              </a:rPr>
              <a:t>L</a:t>
            </a:r>
            <a:r>
              <a:rPr lang="id-ID" sz="2000">
                <a:latin typeface="Arial" panose="020B0604020202020204" pitchFamily="34" charset="0"/>
                <a:cs typeface="Arial" panose="020B0604020202020204" pitchFamily="34" charset="0"/>
              </a:rPr>
              <a:t> / x = </a:t>
            </a:r>
            <a:r>
              <a:rPr lang="id-ID" sz="2000" b="1">
                <a:latin typeface="Arial" panose="020B0604020202020204" pitchFamily="34" charset="0"/>
                <a:cs typeface="Arial" panose="020B0604020202020204" pitchFamily="34" charset="0"/>
              </a:rPr>
              <a:t>L</a:t>
            </a:r>
            <a:r>
              <a:rPr lang="id-ID" sz="2000">
                <a:latin typeface="Arial" panose="020B0604020202020204" pitchFamily="34" charset="0"/>
                <a:cs typeface="Arial" panose="020B0604020202020204" pitchFamily="34" charset="0"/>
              </a:rPr>
              <a:t>/y, yang berarti bahwa untuk setiap z ∈ </a:t>
            </a:r>
            <a:r>
              <a:rPr lang="id-ID" sz="2000">
                <a:latin typeface="Arial" panose="020B0604020202020204" pitchFamily="34" charset="0"/>
                <a:cs typeface="Arial" panose="020B0604020202020204" pitchFamily="34" charset="0"/>
                <a:sym typeface="Symbol" panose="05050102010706020507" pitchFamily="18" charset="2"/>
              </a:rPr>
              <a:t></a:t>
            </a:r>
            <a:r>
              <a:rPr lang="id-ID" sz="2000">
                <a:latin typeface="Arial" panose="020B0604020202020204" pitchFamily="34" charset="0"/>
                <a:cs typeface="Arial" panose="020B0604020202020204" pitchFamily="34" charset="0"/>
              </a:rPr>
              <a:t> , xz ∈ L jika dan hanya jika yz ∈ 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093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855501-3DB7-419E-BAF3-C8DEFA8D0D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7" name="Object 6" hidden="1">
                        <a:extLst>
                          <a:ext uri="{FF2B5EF4-FFF2-40B4-BE49-F238E27FC236}">
                            <a16:creationId xmlns:a16="http://schemas.microsoft.com/office/drawing/2014/main" id="{D1855501-3DB7-419E-BAF3-C8DEFA8D0D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reeform 5">
            <a:extLst>
              <a:ext uri="{FF2B5EF4-FFF2-40B4-BE49-F238E27FC236}">
                <a16:creationId xmlns:a16="http://schemas.microsoft.com/office/drawing/2014/main" id="{98F4FA47-5043-4AF9-B59E-FE6D0CE4384A}"/>
              </a:ext>
            </a:extLst>
          </p:cNvPr>
          <p:cNvSpPr>
            <a:spLocks/>
          </p:cNvSpPr>
          <p:nvPr/>
        </p:nvSpPr>
        <p:spPr bwMode="auto">
          <a:xfrm>
            <a:off x="5820229" y="1548157"/>
            <a:ext cx="6382249" cy="5309844"/>
          </a:xfrm>
          <a:custGeom>
            <a:avLst/>
            <a:gdLst>
              <a:gd name="T0" fmla="*/ 1301 w 1301"/>
              <a:gd name="T1" fmla="*/ 0 h 1083"/>
              <a:gd name="T2" fmla="*/ 1301 w 1301"/>
              <a:gd name="T3" fmla="*/ 1083 h 1083"/>
              <a:gd name="T4" fmla="*/ 0 w 1301"/>
              <a:gd name="T5" fmla="*/ 1083 h 1083"/>
              <a:gd name="T6" fmla="*/ 344 w 1301"/>
              <a:gd name="T7" fmla="*/ 897 h 1083"/>
              <a:gd name="T8" fmla="*/ 1047 w 1301"/>
              <a:gd name="T9" fmla="*/ 467 h 1083"/>
              <a:gd name="T10" fmla="*/ 1301 w 1301"/>
              <a:gd name="T11" fmla="*/ 0 h 1083"/>
            </a:gdLst>
            <a:ahLst/>
            <a:cxnLst>
              <a:cxn ang="0">
                <a:pos x="T0" y="T1"/>
              </a:cxn>
              <a:cxn ang="0">
                <a:pos x="T2" y="T3"/>
              </a:cxn>
              <a:cxn ang="0">
                <a:pos x="T4" y="T5"/>
              </a:cxn>
              <a:cxn ang="0">
                <a:pos x="T6" y="T7"/>
              </a:cxn>
              <a:cxn ang="0">
                <a:pos x="T8" y="T9"/>
              </a:cxn>
              <a:cxn ang="0">
                <a:pos x="T10" y="T11"/>
              </a:cxn>
            </a:cxnLst>
            <a:rect l="0" t="0" r="r" b="b"/>
            <a:pathLst>
              <a:path w="1301" h="1083">
                <a:moveTo>
                  <a:pt x="1301" y="0"/>
                </a:moveTo>
                <a:cubicBezTo>
                  <a:pt x="1301" y="1083"/>
                  <a:pt x="1301" y="1083"/>
                  <a:pt x="1301" y="1083"/>
                </a:cubicBezTo>
                <a:cubicBezTo>
                  <a:pt x="0" y="1083"/>
                  <a:pt x="0" y="1083"/>
                  <a:pt x="0" y="1083"/>
                </a:cubicBezTo>
                <a:cubicBezTo>
                  <a:pt x="0" y="1083"/>
                  <a:pt x="94" y="911"/>
                  <a:pt x="344" y="897"/>
                </a:cubicBezTo>
                <a:cubicBezTo>
                  <a:pt x="594" y="882"/>
                  <a:pt x="900" y="894"/>
                  <a:pt x="1047" y="467"/>
                </a:cubicBezTo>
                <a:cubicBezTo>
                  <a:pt x="1194" y="41"/>
                  <a:pt x="1177" y="113"/>
                  <a:pt x="1301" y="0"/>
                </a:cubicBez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EquipExtended-Light"/>
              <a:ea typeface="+mn-ea"/>
              <a:cs typeface="+mn-cs"/>
            </a:endParaRPr>
          </a:p>
        </p:txBody>
      </p:sp>
      <p:sp>
        <p:nvSpPr>
          <p:cNvPr id="5" name="Freeform 5">
            <a:extLst>
              <a:ext uri="{FF2B5EF4-FFF2-40B4-BE49-F238E27FC236}">
                <a16:creationId xmlns:a16="http://schemas.microsoft.com/office/drawing/2014/main" id="{19255547-7D91-45B4-9F68-C855C7143EA2}"/>
              </a:ext>
            </a:extLst>
          </p:cNvPr>
          <p:cNvSpPr>
            <a:spLocks/>
          </p:cNvSpPr>
          <p:nvPr/>
        </p:nvSpPr>
        <p:spPr bwMode="auto">
          <a:xfrm>
            <a:off x="7039429" y="2571213"/>
            <a:ext cx="5152571" cy="4286788"/>
          </a:xfrm>
          <a:custGeom>
            <a:avLst/>
            <a:gdLst>
              <a:gd name="T0" fmla="*/ 1301 w 1301"/>
              <a:gd name="T1" fmla="*/ 0 h 1083"/>
              <a:gd name="T2" fmla="*/ 1301 w 1301"/>
              <a:gd name="T3" fmla="*/ 1083 h 1083"/>
              <a:gd name="T4" fmla="*/ 0 w 1301"/>
              <a:gd name="T5" fmla="*/ 1083 h 1083"/>
              <a:gd name="T6" fmla="*/ 344 w 1301"/>
              <a:gd name="T7" fmla="*/ 897 h 1083"/>
              <a:gd name="T8" fmla="*/ 1047 w 1301"/>
              <a:gd name="T9" fmla="*/ 467 h 1083"/>
              <a:gd name="T10" fmla="*/ 1301 w 1301"/>
              <a:gd name="T11" fmla="*/ 0 h 1083"/>
            </a:gdLst>
            <a:ahLst/>
            <a:cxnLst>
              <a:cxn ang="0">
                <a:pos x="T0" y="T1"/>
              </a:cxn>
              <a:cxn ang="0">
                <a:pos x="T2" y="T3"/>
              </a:cxn>
              <a:cxn ang="0">
                <a:pos x="T4" y="T5"/>
              </a:cxn>
              <a:cxn ang="0">
                <a:pos x="T6" y="T7"/>
              </a:cxn>
              <a:cxn ang="0">
                <a:pos x="T8" y="T9"/>
              </a:cxn>
              <a:cxn ang="0">
                <a:pos x="T10" y="T11"/>
              </a:cxn>
            </a:cxnLst>
            <a:rect l="0" t="0" r="r" b="b"/>
            <a:pathLst>
              <a:path w="1301" h="1083">
                <a:moveTo>
                  <a:pt x="1301" y="0"/>
                </a:moveTo>
                <a:cubicBezTo>
                  <a:pt x="1301" y="1083"/>
                  <a:pt x="1301" y="1083"/>
                  <a:pt x="1301" y="1083"/>
                </a:cubicBezTo>
                <a:cubicBezTo>
                  <a:pt x="0" y="1083"/>
                  <a:pt x="0" y="1083"/>
                  <a:pt x="0" y="1083"/>
                </a:cubicBezTo>
                <a:cubicBezTo>
                  <a:pt x="0" y="1083"/>
                  <a:pt x="94" y="911"/>
                  <a:pt x="344" y="897"/>
                </a:cubicBezTo>
                <a:cubicBezTo>
                  <a:pt x="594" y="882"/>
                  <a:pt x="900" y="894"/>
                  <a:pt x="1047" y="467"/>
                </a:cubicBezTo>
                <a:cubicBezTo>
                  <a:pt x="1194" y="41"/>
                  <a:pt x="1177" y="113"/>
                  <a:pt x="1301" y="0"/>
                </a:cubicBezTo>
                <a:close/>
              </a:path>
            </a:pathLst>
          </a:custGeom>
          <a:gradFill>
            <a:gsLst>
              <a:gs pos="100000">
                <a:srgbClr val="006496"/>
              </a:gs>
              <a:gs pos="62000">
                <a:srgbClr val="0077B5"/>
              </a:gs>
            </a:gsLst>
            <a:lin ang="5400000" scaled="1"/>
          </a:gradFill>
          <a:ln w="11113" cap="flat">
            <a:noFill/>
            <a:prstDash val="solid"/>
            <a:miter lim="800000"/>
            <a:headEnd/>
            <a:tailEnd/>
          </a:ln>
          <a:effectLst>
            <a:innerShdw blurRad="63500" dist="50800" dir="13500000">
              <a:prstClr val="black">
                <a:alpha val="20000"/>
              </a:prstClr>
            </a:inn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EquipExtended-Light"/>
              <a:ea typeface="+mn-ea"/>
              <a:cs typeface="+mn-cs"/>
            </a:endParaRPr>
          </a:p>
        </p:txBody>
      </p:sp>
      <p:sp>
        <p:nvSpPr>
          <p:cNvPr id="8" name="TextBox 7">
            <a:extLst>
              <a:ext uri="{FF2B5EF4-FFF2-40B4-BE49-F238E27FC236}">
                <a16:creationId xmlns:a16="http://schemas.microsoft.com/office/drawing/2014/main" id="{0F588944-14FA-4D6E-95DB-89D3F0072D5F}"/>
              </a:ext>
            </a:extLst>
          </p:cNvPr>
          <p:cNvSpPr txBox="1"/>
          <p:nvPr/>
        </p:nvSpPr>
        <p:spPr>
          <a:xfrm>
            <a:off x="6340873" y="2743910"/>
            <a:ext cx="5576293" cy="553998"/>
          </a:xfrm>
          <a:prstGeom prst="rect">
            <a:avLst/>
          </a:prstGeom>
          <a:noFill/>
        </p:spPr>
        <p:txBody>
          <a:bodyPr wrap="square" lIns="0" tIns="0" rIns="0" bIns="0" rtlCol="0" anchor="b" anchorCtr="0">
            <a:spAutoFit/>
          </a:bodyPr>
          <a:lstStyle/>
          <a:p>
            <a:r>
              <a:rPr lang="en-US" sz="3600" b="1">
                <a:solidFill>
                  <a:srgbClr val="FB5252"/>
                </a:solidFill>
                <a:latin typeface="Arial Black" panose="020B0A04020102020204" pitchFamily="34" charset="0"/>
              </a:rPr>
              <a:t>Lemma Pemompaan</a:t>
            </a:r>
            <a:endParaRPr lang="en-US" sz="2000" b="1" dirty="0">
              <a:solidFill>
                <a:srgbClr val="FB5252"/>
              </a:solidFill>
              <a:latin typeface="Arial Black" panose="020B0A04020102020204" pitchFamily="34" charset="0"/>
            </a:endParaRPr>
          </a:p>
        </p:txBody>
      </p:sp>
      <p:sp>
        <p:nvSpPr>
          <p:cNvPr id="6" name="Freeform 6">
            <a:extLst>
              <a:ext uri="{FF2B5EF4-FFF2-40B4-BE49-F238E27FC236}">
                <a16:creationId xmlns:a16="http://schemas.microsoft.com/office/drawing/2014/main" id="{075C8E7E-3F82-43AA-96B0-09C6E9BF0640}"/>
              </a:ext>
            </a:extLst>
          </p:cNvPr>
          <p:cNvSpPr>
            <a:spLocks/>
          </p:cNvSpPr>
          <p:nvPr/>
        </p:nvSpPr>
        <p:spPr bwMode="auto">
          <a:xfrm>
            <a:off x="-29028" y="-55419"/>
            <a:ext cx="4523223" cy="3038439"/>
          </a:xfrm>
          <a:custGeom>
            <a:avLst/>
            <a:gdLst>
              <a:gd name="T0" fmla="*/ 2 w 873"/>
              <a:gd name="T1" fmla="*/ 457 h 587"/>
              <a:gd name="T2" fmla="*/ 362 w 873"/>
              <a:gd name="T3" fmla="*/ 508 h 587"/>
              <a:gd name="T4" fmla="*/ 726 w 873"/>
              <a:gd name="T5" fmla="*/ 103 h 587"/>
              <a:gd name="T6" fmla="*/ 873 w 873"/>
              <a:gd name="T7" fmla="*/ 0 h 587"/>
              <a:gd name="T8" fmla="*/ 0 w 873"/>
              <a:gd name="T9" fmla="*/ 0 h 587"/>
              <a:gd name="T10" fmla="*/ 2 w 873"/>
              <a:gd name="T11" fmla="*/ 457 h 587"/>
            </a:gdLst>
            <a:ahLst/>
            <a:cxnLst>
              <a:cxn ang="0">
                <a:pos x="T0" y="T1"/>
              </a:cxn>
              <a:cxn ang="0">
                <a:pos x="T2" y="T3"/>
              </a:cxn>
              <a:cxn ang="0">
                <a:pos x="T4" y="T5"/>
              </a:cxn>
              <a:cxn ang="0">
                <a:pos x="T6" y="T7"/>
              </a:cxn>
              <a:cxn ang="0">
                <a:pos x="T8" y="T9"/>
              </a:cxn>
              <a:cxn ang="0">
                <a:pos x="T10" y="T11"/>
              </a:cxn>
            </a:cxnLst>
            <a:rect l="0" t="0" r="r" b="b"/>
            <a:pathLst>
              <a:path w="873" h="587">
                <a:moveTo>
                  <a:pt x="2" y="457"/>
                </a:moveTo>
                <a:cubicBezTo>
                  <a:pt x="2" y="457"/>
                  <a:pt x="119" y="587"/>
                  <a:pt x="362" y="508"/>
                </a:cubicBezTo>
                <a:cubicBezTo>
                  <a:pt x="604" y="429"/>
                  <a:pt x="612" y="203"/>
                  <a:pt x="726" y="103"/>
                </a:cubicBezTo>
                <a:cubicBezTo>
                  <a:pt x="840" y="3"/>
                  <a:pt x="873" y="0"/>
                  <a:pt x="873" y="0"/>
                </a:cubicBezTo>
                <a:cubicBezTo>
                  <a:pt x="0" y="0"/>
                  <a:pt x="0" y="0"/>
                  <a:pt x="0" y="0"/>
                </a:cubicBezTo>
                <a:cubicBezTo>
                  <a:pt x="0" y="0"/>
                  <a:pt x="3" y="456"/>
                  <a:pt x="2" y="457"/>
                </a:cubicBezTo>
                <a:close/>
              </a:path>
            </a:pathLst>
          </a:custGeom>
          <a:gradFill>
            <a:gsLst>
              <a:gs pos="100000">
                <a:srgbClr val="006496"/>
              </a:gs>
              <a:gs pos="49000">
                <a:srgbClr val="0077B5"/>
              </a:gs>
            </a:gsLst>
            <a:lin ang="5400000" scaled="1"/>
          </a:gradFill>
          <a:ln w="11113" cap="flat">
            <a:noFill/>
            <a:prstDash val="solid"/>
            <a:miter lim="800000"/>
            <a:headEnd/>
            <a:tailEnd/>
          </a:ln>
          <a:effectLst>
            <a:innerShdw blurRad="63500" dist="50800" dir="2700000">
              <a:prstClr val="black">
                <a:alpha val="20000"/>
              </a:prstClr>
            </a:innerShdw>
          </a:effectLst>
        </p:spPr>
        <p:txBody>
          <a:bodyPr vert="horz" wrap="square" lIns="91440" tIns="45720" rIns="91440" bIns="45720" numCol="1" anchor="t" anchorCtr="0" compatLnSpc="1">
            <a:prstTxWarp prst="textNoShape">
              <a:avLst/>
            </a:prstTxWarp>
            <a:noAutofit/>
          </a:bodyPr>
          <a:lstStyle/>
          <a:p>
            <a:endParaRPr lang="en-US">
              <a:solidFill>
                <a:prstClr val="black"/>
              </a:solidFill>
              <a:latin typeface="EquipExtended-Light"/>
            </a:endParaRPr>
          </a:p>
        </p:txBody>
      </p:sp>
      <p:grpSp>
        <p:nvGrpSpPr>
          <p:cNvPr id="13" name="Group 5">
            <a:extLst>
              <a:ext uri="{FF2B5EF4-FFF2-40B4-BE49-F238E27FC236}">
                <a16:creationId xmlns:a16="http://schemas.microsoft.com/office/drawing/2014/main" id="{6C95C814-A58F-424A-85DC-DC66D2B1D697}"/>
              </a:ext>
            </a:extLst>
          </p:cNvPr>
          <p:cNvGrpSpPr>
            <a:grpSpLocks noChangeAspect="1"/>
          </p:cNvGrpSpPr>
          <p:nvPr/>
        </p:nvGrpSpPr>
        <p:grpSpPr bwMode="auto">
          <a:xfrm>
            <a:off x="357848" y="617153"/>
            <a:ext cx="5410608" cy="5387835"/>
            <a:chOff x="357" y="150"/>
            <a:chExt cx="4039" cy="4022"/>
          </a:xfrm>
        </p:grpSpPr>
        <p:sp>
          <p:nvSpPr>
            <p:cNvPr id="15" name="Freeform 6">
              <a:extLst>
                <a:ext uri="{FF2B5EF4-FFF2-40B4-BE49-F238E27FC236}">
                  <a16:creationId xmlns:a16="http://schemas.microsoft.com/office/drawing/2014/main" id="{5B71BE0A-0C38-4318-8953-91F1621A24A2}"/>
                </a:ext>
              </a:extLst>
            </p:cNvPr>
            <p:cNvSpPr>
              <a:spLocks/>
            </p:cNvSpPr>
            <p:nvPr/>
          </p:nvSpPr>
          <p:spPr bwMode="auto">
            <a:xfrm>
              <a:off x="2332" y="3044"/>
              <a:ext cx="767" cy="1123"/>
            </a:xfrm>
            <a:custGeom>
              <a:avLst/>
              <a:gdLst>
                <a:gd name="T0" fmla="*/ 111 w 323"/>
                <a:gd name="T1" fmla="*/ 466 h 473"/>
                <a:gd name="T2" fmla="*/ 5 w 323"/>
                <a:gd name="T3" fmla="*/ 284 h 473"/>
                <a:gd name="T4" fmla="*/ 4 w 323"/>
                <a:gd name="T5" fmla="*/ 248 h 473"/>
                <a:gd name="T6" fmla="*/ 32 w 323"/>
                <a:gd name="T7" fmla="*/ 230 h 473"/>
                <a:gd name="T8" fmla="*/ 53 w 323"/>
                <a:gd name="T9" fmla="*/ 250 h 473"/>
                <a:gd name="T10" fmla="*/ 86 w 323"/>
                <a:gd name="T11" fmla="*/ 272 h 473"/>
                <a:gd name="T12" fmla="*/ 111 w 323"/>
                <a:gd name="T13" fmla="*/ 270 h 473"/>
                <a:gd name="T14" fmla="*/ 117 w 323"/>
                <a:gd name="T15" fmla="*/ 236 h 473"/>
                <a:gd name="T16" fmla="*/ 105 w 323"/>
                <a:gd name="T17" fmla="*/ 170 h 473"/>
                <a:gd name="T18" fmla="*/ 103 w 323"/>
                <a:gd name="T19" fmla="*/ 134 h 473"/>
                <a:gd name="T20" fmla="*/ 122 w 323"/>
                <a:gd name="T21" fmla="*/ 105 h 473"/>
                <a:gd name="T22" fmla="*/ 152 w 323"/>
                <a:gd name="T23" fmla="*/ 115 h 473"/>
                <a:gd name="T24" fmla="*/ 155 w 323"/>
                <a:gd name="T25" fmla="*/ 130 h 473"/>
                <a:gd name="T26" fmla="*/ 165 w 323"/>
                <a:gd name="T27" fmla="*/ 140 h 473"/>
                <a:gd name="T28" fmla="*/ 177 w 323"/>
                <a:gd name="T29" fmla="*/ 133 h 473"/>
                <a:gd name="T30" fmla="*/ 198 w 323"/>
                <a:gd name="T31" fmla="*/ 85 h 473"/>
                <a:gd name="T32" fmla="*/ 217 w 323"/>
                <a:gd name="T33" fmla="*/ 36 h 473"/>
                <a:gd name="T34" fmla="*/ 257 w 323"/>
                <a:gd name="T35" fmla="*/ 4 h 473"/>
                <a:gd name="T36" fmla="*/ 301 w 323"/>
                <a:gd name="T37" fmla="*/ 24 h 473"/>
                <a:gd name="T38" fmla="*/ 292 w 323"/>
                <a:gd name="T39" fmla="*/ 74 h 473"/>
                <a:gd name="T40" fmla="*/ 246 w 323"/>
                <a:gd name="T41" fmla="*/ 136 h 473"/>
                <a:gd name="T42" fmla="*/ 238 w 323"/>
                <a:gd name="T43" fmla="*/ 148 h 473"/>
                <a:gd name="T44" fmla="*/ 254 w 323"/>
                <a:gd name="T45" fmla="*/ 164 h 473"/>
                <a:gd name="T46" fmla="*/ 283 w 323"/>
                <a:gd name="T47" fmla="*/ 162 h 473"/>
                <a:gd name="T48" fmla="*/ 308 w 323"/>
                <a:gd name="T49" fmla="*/ 173 h 473"/>
                <a:gd name="T50" fmla="*/ 298 w 323"/>
                <a:gd name="T51" fmla="*/ 208 h 473"/>
                <a:gd name="T52" fmla="*/ 237 w 323"/>
                <a:gd name="T53" fmla="*/ 259 h 473"/>
                <a:gd name="T54" fmla="*/ 214 w 323"/>
                <a:gd name="T55" fmla="*/ 275 h 473"/>
                <a:gd name="T56" fmla="*/ 211 w 323"/>
                <a:gd name="T57" fmla="*/ 302 h 473"/>
                <a:gd name="T58" fmla="*/ 238 w 323"/>
                <a:gd name="T59" fmla="*/ 307 h 473"/>
                <a:gd name="T60" fmla="*/ 262 w 323"/>
                <a:gd name="T61" fmla="*/ 293 h 473"/>
                <a:gd name="T62" fmla="*/ 312 w 323"/>
                <a:gd name="T63" fmla="*/ 294 h 473"/>
                <a:gd name="T64" fmla="*/ 321 w 323"/>
                <a:gd name="T65" fmla="*/ 326 h 473"/>
                <a:gd name="T66" fmla="*/ 308 w 323"/>
                <a:gd name="T67" fmla="*/ 359 h 473"/>
                <a:gd name="T68" fmla="*/ 222 w 323"/>
                <a:gd name="T69" fmla="*/ 444 h 473"/>
                <a:gd name="T70" fmla="*/ 111 w 323"/>
                <a:gd name="T71" fmla="*/ 46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3" h="473">
                  <a:moveTo>
                    <a:pt x="111" y="466"/>
                  </a:moveTo>
                  <a:cubicBezTo>
                    <a:pt x="42" y="433"/>
                    <a:pt x="15" y="356"/>
                    <a:pt x="5" y="284"/>
                  </a:cubicBezTo>
                  <a:cubicBezTo>
                    <a:pt x="4" y="271"/>
                    <a:pt x="0" y="259"/>
                    <a:pt x="4" y="248"/>
                  </a:cubicBezTo>
                  <a:cubicBezTo>
                    <a:pt x="8" y="236"/>
                    <a:pt x="20" y="227"/>
                    <a:pt x="32" y="230"/>
                  </a:cubicBezTo>
                  <a:cubicBezTo>
                    <a:pt x="41" y="233"/>
                    <a:pt x="47" y="242"/>
                    <a:pt x="53" y="250"/>
                  </a:cubicBezTo>
                  <a:cubicBezTo>
                    <a:pt x="62" y="260"/>
                    <a:pt x="73" y="268"/>
                    <a:pt x="86" y="272"/>
                  </a:cubicBezTo>
                  <a:cubicBezTo>
                    <a:pt x="94" y="275"/>
                    <a:pt x="104" y="276"/>
                    <a:pt x="111" y="270"/>
                  </a:cubicBezTo>
                  <a:cubicBezTo>
                    <a:pt x="120" y="263"/>
                    <a:pt x="119" y="248"/>
                    <a:pt x="117" y="236"/>
                  </a:cubicBezTo>
                  <a:cubicBezTo>
                    <a:pt x="113" y="214"/>
                    <a:pt x="109" y="192"/>
                    <a:pt x="105" y="170"/>
                  </a:cubicBezTo>
                  <a:cubicBezTo>
                    <a:pt x="103" y="158"/>
                    <a:pt x="101" y="146"/>
                    <a:pt x="103" y="134"/>
                  </a:cubicBezTo>
                  <a:cubicBezTo>
                    <a:pt x="105" y="122"/>
                    <a:pt x="111" y="110"/>
                    <a:pt x="122" y="105"/>
                  </a:cubicBezTo>
                  <a:cubicBezTo>
                    <a:pt x="133" y="100"/>
                    <a:pt x="148" y="104"/>
                    <a:pt x="152" y="115"/>
                  </a:cubicBezTo>
                  <a:cubicBezTo>
                    <a:pt x="154" y="120"/>
                    <a:pt x="154" y="125"/>
                    <a:pt x="155" y="130"/>
                  </a:cubicBezTo>
                  <a:cubicBezTo>
                    <a:pt x="156" y="135"/>
                    <a:pt x="160" y="140"/>
                    <a:pt x="165" y="140"/>
                  </a:cubicBezTo>
                  <a:cubicBezTo>
                    <a:pt x="170" y="141"/>
                    <a:pt x="174" y="137"/>
                    <a:pt x="177" y="133"/>
                  </a:cubicBezTo>
                  <a:cubicBezTo>
                    <a:pt x="187" y="119"/>
                    <a:pt x="193" y="102"/>
                    <a:pt x="198" y="85"/>
                  </a:cubicBezTo>
                  <a:cubicBezTo>
                    <a:pt x="203" y="68"/>
                    <a:pt x="208" y="51"/>
                    <a:pt x="217" y="36"/>
                  </a:cubicBezTo>
                  <a:cubicBezTo>
                    <a:pt x="226" y="21"/>
                    <a:pt x="240" y="8"/>
                    <a:pt x="257" y="4"/>
                  </a:cubicBezTo>
                  <a:cubicBezTo>
                    <a:pt x="273" y="0"/>
                    <a:pt x="293" y="8"/>
                    <a:pt x="301" y="24"/>
                  </a:cubicBezTo>
                  <a:cubicBezTo>
                    <a:pt x="308" y="40"/>
                    <a:pt x="301" y="59"/>
                    <a:pt x="292" y="74"/>
                  </a:cubicBezTo>
                  <a:cubicBezTo>
                    <a:pt x="280" y="97"/>
                    <a:pt x="264" y="118"/>
                    <a:pt x="246" y="136"/>
                  </a:cubicBezTo>
                  <a:cubicBezTo>
                    <a:pt x="243" y="139"/>
                    <a:pt x="239" y="143"/>
                    <a:pt x="238" y="148"/>
                  </a:cubicBezTo>
                  <a:cubicBezTo>
                    <a:pt x="237" y="156"/>
                    <a:pt x="246" y="163"/>
                    <a:pt x="254" y="164"/>
                  </a:cubicBezTo>
                  <a:cubicBezTo>
                    <a:pt x="264" y="165"/>
                    <a:pt x="273" y="163"/>
                    <a:pt x="283" y="162"/>
                  </a:cubicBezTo>
                  <a:cubicBezTo>
                    <a:pt x="292" y="162"/>
                    <a:pt x="303" y="164"/>
                    <a:pt x="308" y="173"/>
                  </a:cubicBezTo>
                  <a:cubicBezTo>
                    <a:pt x="315" y="184"/>
                    <a:pt x="307" y="198"/>
                    <a:pt x="298" y="208"/>
                  </a:cubicBezTo>
                  <a:cubicBezTo>
                    <a:pt x="281" y="229"/>
                    <a:pt x="260" y="246"/>
                    <a:pt x="237" y="259"/>
                  </a:cubicBezTo>
                  <a:cubicBezTo>
                    <a:pt x="229" y="264"/>
                    <a:pt x="220" y="268"/>
                    <a:pt x="214" y="275"/>
                  </a:cubicBezTo>
                  <a:cubicBezTo>
                    <a:pt x="208" y="283"/>
                    <a:pt x="206" y="294"/>
                    <a:pt x="211" y="302"/>
                  </a:cubicBezTo>
                  <a:cubicBezTo>
                    <a:pt x="217" y="310"/>
                    <a:pt x="229" y="310"/>
                    <a:pt x="238" y="307"/>
                  </a:cubicBezTo>
                  <a:cubicBezTo>
                    <a:pt x="246" y="304"/>
                    <a:pt x="254" y="297"/>
                    <a:pt x="262" y="293"/>
                  </a:cubicBezTo>
                  <a:cubicBezTo>
                    <a:pt x="277" y="284"/>
                    <a:pt x="299" y="281"/>
                    <a:pt x="312" y="294"/>
                  </a:cubicBezTo>
                  <a:cubicBezTo>
                    <a:pt x="320" y="302"/>
                    <a:pt x="323" y="315"/>
                    <a:pt x="321" y="326"/>
                  </a:cubicBezTo>
                  <a:cubicBezTo>
                    <a:pt x="320" y="338"/>
                    <a:pt x="314" y="349"/>
                    <a:pt x="308" y="359"/>
                  </a:cubicBezTo>
                  <a:cubicBezTo>
                    <a:pt x="287" y="394"/>
                    <a:pt x="258" y="425"/>
                    <a:pt x="222" y="444"/>
                  </a:cubicBezTo>
                  <a:cubicBezTo>
                    <a:pt x="186" y="464"/>
                    <a:pt x="151" y="473"/>
                    <a:pt x="111" y="466"/>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16CE7F70-9E80-46FF-9BB3-7BAA90576561}"/>
                </a:ext>
              </a:extLst>
            </p:cNvPr>
            <p:cNvSpPr>
              <a:spLocks/>
            </p:cNvSpPr>
            <p:nvPr/>
          </p:nvSpPr>
          <p:spPr bwMode="auto">
            <a:xfrm>
              <a:off x="2622" y="3068"/>
              <a:ext cx="377" cy="969"/>
            </a:xfrm>
            <a:custGeom>
              <a:avLst/>
              <a:gdLst>
                <a:gd name="T0" fmla="*/ 0 w 159"/>
                <a:gd name="T1" fmla="*/ 408 h 408"/>
                <a:gd name="T2" fmla="*/ 23 w 159"/>
                <a:gd name="T3" fmla="*/ 286 h 408"/>
                <a:gd name="T4" fmla="*/ 31 w 159"/>
                <a:gd name="T5" fmla="*/ 254 h 408"/>
                <a:gd name="T6" fmla="*/ 39 w 159"/>
                <a:gd name="T7" fmla="*/ 223 h 408"/>
                <a:gd name="T8" fmla="*/ 60 w 159"/>
                <a:gd name="T9" fmla="*/ 167 h 408"/>
                <a:gd name="T10" fmla="*/ 83 w 159"/>
                <a:gd name="T11" fmla="*/ 118 h 408"/>
                <a:gd name="T12" fmla="*/ 105 w 159"/>
                <a:gd name="T13" fmla="*/ 76 h 408"/>
                <a:gd name="T14" fmla="*/ 142 w 159"/>
                <a:gd name="T15" fmla="*/ 19 h 408"/>
                <a:gd name="T16" fmla="*/ 154 w 159"/>
                <a:gd name="T17" fmla="*/ 5 h 408"/>
                <a:gd name="T18" fmla="*/ 157 w 159"/>
                <a:gd name="T19" fmla="*/ 1 h 408"/>
                <a:gd name="T20" fmla="*/ 159 w 159"/>
                <a:gd name="T21" fmla="*/ 0 h 408"/>
                <a:gd name="T22" fmla="*/ 158 w 159"/>
                <a:gd name="T23" fmla="*/ 2 h 408"/>
                <a:gd name="T24" fmla="*/ 155 w 159"/>
                <a:gd name="T25" fmla="*/ 5 h 408"/>
                <a:gd name="T26" fmla="*/ 143 w 159"/>
                <a:gd name="T27" fmla="*/ 20 h 408"/>
                <a:gd name="T28" fmla="*/ 106 w 159"/>
                <a:gd name="T29" fmla="*/ 77 h 408"/>
                <a:gd name="T30" fmla="*/ 84 w 159"/>
                <a:gd name="T31" fmla="*/ 119 h 408"/>
                <a:gd name="T32" fmla="*/ 62 w 159"/>
                <a:gd name="T33" fmla="*/ 168 h 408"/>
                <a:gd name="T34" fmla="*/ 41 w 159"/>
                <a:gd name="T35" fmla="*/ 224 h 408"/>
                <a:gd name="T36" fmla="*/ 33 w 159"/>
                <a:gd name="T37" fmla="*/ 254 h 408"/>
                <a:gd name="T38" fmla="*/ 25 w 159"/>
                <a:gd name="T39" fmla="*/ 286 h 408"/>
                <a:gd name="T40" fmla="*/ 2 w 159"/>
                <a:gd name="T41" fmla="*/ 408 h 408"/>
                <a:gd name="T42" fmla="*/ 0 w 159"/>
                <a:gd name="T43"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408">
                  <a:moveTo>
                    <a:pt x="0" y="408"/>
                  </a:moveTo>
                  <a:cubicBezTo>
                    <a:pt x="5" y="370"/>
                    <a:pt x="13" y="328"/>
                    <a:pt x="23" y="286"/>
                  </a:cubicBezTo>
                  <a:cubicBezTo>
                    <a:pt x="26" y="275"/>
                    <a:pt x="28" y="264"/>
                    <a:pt x="31" y="254"/>
                  </a:cubicBezTo>
                  <a:cubicBezTo>
                    <a:pt x="33" y="243"/>
                    <a:pt x="36" y="233"/>
                    <a:pt x="39" y="223"/>
                  </a:cubicBezTo>
                  <a:cubicBezTo>
                    <a:pt x="45" y="203"/>
                    <a:pt x="52" y="185"/>
                    <a:pt x="60" y="167"/>
                  </a:cubicBezTo>
                  <a:cubicBezTo>
                    <a:pt x="68" y="149"/>
                    <a:pt x="75" y="133"/>
                    <a:pt x="83" y="118"/>
                  </a:cubicBezTo>
                  <a:cubicBezTo>
                    <a:pt x="90" y="103"/>
                    <a:pt x="97" y="89"/>
                    <a:pt x="105" y="76"/>
                  </a:cubicBezTo>
                  <a:cubicBezTo>
                    <a:pt x="119" y="51"/>
                    <a:pt x="132" y="32"/>
                    <a:pt x="142" y="19"/>
                  </a:cubicBezTo>
                  <a:cubicBezTo>
                    <a:pt x="147" y="13"/>
                    <a:pt x="152" y="8"/>
                    <a:pt x="154" y="5"/>
                  </a:cubicBezTo>
                  <a:cubicBezTo>
                    <a:pt x="156" y="4"/>
                    <a:pt x="157" y="2"/>
                    <a:pt x="157" y="1"/>
                  </a:cubicBezTo>
                  <a:cubicBezTo>
                    <a:pt x="158" y="1"/>
                    <a:pt x="159" y="0"/>
                    <a:pt x="159" y="0"/>
                  </a:cubicBezTo>
                  <a:cubicBezTo>
                    <a:pt x="159" y="0"/>
                    <a:pt x="158" y="1"/>
                    <a:pt x="158" y="2"/>
                  </a:cubicBezTo>
                  <a:cubicBezTo>
                    <a:pt x="157" y="3"/>
                    <a:pt x="156" y="4"/>
                    <a:pt x="155" y="5"/>
                  </a:cubicBezTo>
                  <a:cubicBezTo>
                    <a:pt x="152" y="9"/>
                    <a:pt x="148" y="13"/>
                    <a:pt x="143" y="20"/>
                  </a:cubicBezTo>
                  <a:cubicBezTo>
                    <a:pt x="133" y="33"/>
                    <a:pt x="120" y="52"/>
                    <a:pt x="106" y="77"/>
                  </a:cubicBezTo>
                  <a:cubicBezTo>
                    <a:pt x="99" y="89"/>
                    <a:pt x="92" y="103"/>
                    <a:pt x="84" y="119"/>
                  </a:cubicBezTo>
                  <a:cubicBezTo>
                    <a:pt x="77" y="134"/>
                    <a:pt x="69" y="150"/>
                    <a:pt x="62" y="168"/>
                  </a:cubicBezTo>
                  <a:cubicBezTo>
                    <a:pt x="54" y="185"/>
                    <a:pt x="47" y="204"/>
                    <a:pt x="41" y="224"/>
                  </a:cubicBezTo>
                  <a:cubicBezTo>
                    <a:pt x="38" y="234"/>
                    <a:pt x="36" y="244"/>
                    <a:pt x="33" y="254"/>
                  </a:cubicBezTo>
                  <a:cubicBezTo>
                    <a:pt x="31" y="265"/>
                    <a:pt x="28" y="275"/>
                    <a:pt x="25" y="286"/>
                  </a:cubicBezTo>
                  <a:cubicBezTo>
                    <a:pt x="15" y="329"/>
                    <a:pt x="7" y="370"/>
                    <a:pt x="2" y="408"/>
                  </a:cubicBezTo>
                  <a:cubicBezTo>
                    <a:pt x="0" y="408"/>
                    <a:pt x="0" y="408"/>
                    <a:pt x="0" y="40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3D57E5F5-E299-42E6-8100-CE7E95379456}"/>
                </a:ext>
              </a:extLst>
            </p:cNvPr>
            <p:cNvSpPr>
              <a:spLocks/>
            </p:cNvSpPr>
            <p:nvPr/>
          </p:nvSpPr>
          <p:spPr bwMode="auto">
            <a:xfrm>
              <a:off x="2622" y="3294"/>
              <a:ext cx="95" cy="303"/>
            </a:xfrm>
            <a:custGeom>
              <a:avLst/>
              <a:gdLst>
                <a:gd name="T0" fmla="*/ 40 w 40"/>
                <a:gd name="T1" fmla="*/ 128 h 128"/>
                <a:gd name="T2" fmla="*/ 38 w 40"/>
                <a:gd name="T3" fmla="*/ 123 h 128"/>
                <a:gd name="T4" fmla="*/ 33 w 40"/>
                <a:gd name="T5" fmla="*/ 109 h 128"/>
                <a:gd name="T6" fmla="*/ 20 w 40"/>
                <a:gd name="T7" fmla="*/ 64 h 128"/>
                <a:gd name="T8" fmla="*/ 6 w 40"/>
                <a:gd name="T9" fmla="*/ 18 h 128"/>
                <a:gd name="T10" fmla="*/ 2 w 40"/>
                <a:gd name="T11" fmla="*/ 5 h 128"/>
                <a:gd name="T12" fmla="*/ 0 w 40"/>
                <a:gd name="T13" fmla="*/ 0 h 128"/>
                <a:gd name="T14" fmla="*/ 2 w 40"/>
                <a:gd name="T15" fmla="*/ 4 h 128"/>
                <a:gd name="T16" fmla="*/ 8 w 40"/>
                <a:gd name="T17" fmla="*/ 18 h 128"/>
                <a:gd name="T18" fmla="*/ 22 w 40"/>
                <a:gd name="T19" fmla="*/ 63 h 128"/>
                <a:gd name="T20" fmla="*/ 35 w 40"/>
                <a:gd name="T21" fmla="*/ 109 h 128"/>
                <a:gd name="T22" fmla="*/ 38 w 40"/>
                <a:gd name="T23" fmla="*/ 123 h 128"/>
                <a:gd name="T24" fmla="*/ 40 w 40"/>
                <a:gd name="T2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8">
                  <a:moveTo>
                    <a:pt x="40" y="128"/>
                  </a:moveTo>
                  <a:cubicBezTo>
                    <a:pt x="39" y="128"/>
                    <a:pt x="39" y="126"/>
                    <a:pt x="38" y="123"/>
                  </a:cubicBezTo>
                  <a:cubicBezTo>
                    <a:pt x="36" y="120"/>
                    <a:pt x="35" y="115"/>
                    <a:pt x="33" y="109"/>
                  </a:cubicBezTo>
                  <a:cubicBezTo>
                    <a:pt x="29" y="98"/>
                    <a:pt x="25" y="82"/>
                    <a:pt x="20" y="64"/>
                  </a:cubicBezTo>
                  <a:cubicBezTo>
                    <a:pt x="15" y="46"/>
                    <a:pt x="10" y="30"/>
                    <a:pt x="6" y="18"/>
                  </a:cubicBezTo>
                  <a:cubicBezTo>
                    <a:pt x="4" y="13"/>
                    <a:pt x="3" y="8"/>
                    <a:pt x="2" y="5"/>
                  </a:cubicBezTo>
                  <a:cubicBezTo>
                    <a:pt x="0" y="1"/>
                    <a:pt x="0" y="0"/>
                    <a:pt x="0" y="0"/>
                  </a:cubicBezTo>
                  <a:cubicBezTo>
                    <a:pt x="0" y="0"/>
                    <a:pt x="1" y="1"/>
                    <a:pt x="2" y="4"/>
                  </a:cubicBezTo>
                  <a:cubicBezTo>
                    <a:pt x="4" y="7"/>
                    <a:pt x="6" y="12"/>
                    <a:pt x="8" y="18"/>
                  </a:cubicBezTo>
                  <a:cubicBezTo>
                    <a:pt x="12" y="29"/>
                    <a:pt x="17" y="45"/>
                    <a:pt x="22" y="63"/>
                  </a:cubicBezTo>
                  <a:cubicBezTo>
                    <a:pt x="27" y="81"/>
                    <a:pt x="31" y="97"/>
                    <a:pt x="35" y="109"/>
                  </a:cubicBezTo>
                  <a:cubicBezTo>
                    <a:pt x="36" y="114"/>
                    <a:pt x="37" y="119"/>
                    <a:pt x="38" y="123"/>
                  </a:cubicBezTo>
                  <a:cubicBezTo>
                    <a:pt x="39" y="126"/>
                    <a:pt x="40" y="128"/>
                    <a:pt x="40" y="12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C4DA9EB3-8ED1-415F-BEC2-366678C7099A}"/>
                </a:ext>
              </a:extLst>
            </p:cNvPr>
            <p:cNvSpPr>
              <a:spLocks/>
            </p:cNvSpPr>
            <p:nvPr/>
          </p:nvSpPr>
          <p:spPr bwMode="auto">
            <a:xfrm>
              <a:off x="2717" y="3467"/>
              <a:ext cx="351" cy="130"/>
            </a:xfrm>
            <a:custGeom>
              <a:avLst/>
              <a:gdLst>
                <a:gd name="T0" fmla="*/ 148 w 148"/>
                <a:gd name="T1" fmla="*/ 0 h 55"/>
                <a:gd name="T2" fmla="*/ 142 w 148"/>
                <a:gd name="T3" fmla="*/ 2 h 55"/>
                <a:gd name="T4" fmla="*/ 126 w 148"/>
                <a:gd name="T5" fmla="*/ 7 h 55"/>
                <a:gd name="T6" fmla="*/ 73 w 148"/>
                <a:gd name="T7" fmla="*/ 24 h 55"/>
                <a:gd name="T8" fmla="*/ 21 w 148"/>
                <a:gd name="T9" fmla="*/ 45 h 55"/>
                <a:gd name="T10" fmla="*/ 5 w 148"/>
                <a:gd name="T11" fmla="*/ 52 h 55"/>
                <a:gd name="T12" fmla="*/ 0 w 148"/>
                <a:gd name="T13" fmla="*/ 55 h 55"/>
                <a:gd name="T14" fmla="*/ 5 w 148"/>
                <a:gd name="T15" fmla="*/ 52 h 55"/>
                <a:gd name="T16" fmla="*/ 20 w 148"/>
                <a:gd name="T17" fmla="*/ 44 h 55"/>
                <a:gd name="T18" fmla="*/ 72 w 148"/>
                <a:gd name="T19" fmla="*/ 22 h 55"/>
                <a:gd name="T20" fmla="*/ 125 w 148"/>
                <a:gd name="T21" fmla="*/ 5 h 55"/>
                <a:gd name="T22" fmla="*/ 142 w 148"/>
                <a:gd name="T23" fmla="*/ 1 h 55"/>
                <a:gd name="T24" fmla="*/ 148 w 148"/>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55">
                  <a:moveTo>
                    <a:pt x="148" y="0"/>
                  </a:moveTo>
                  <a:cubicBezTo>
                    <a:pt x="148" y="0"/>
                    <a:pt x="146" y="1"/>
                    <a:pt x="142" y="2"/>
                  </a:cubicBezTo>
                  <a:cubicBezTo>
                    <a:pt x="138" y="3"/>
                    <a:pt x="133" y="5"/>
                    <a:pt x="126" y="7"/>
                  </a:cubicBezTo>
                  <a:cubicBezTo>
                    <a:pt x="112" y="10"/>
                    <a:pt x="93" y="16"/>
                    <a:pt x="73" y="24"/>
                  </a:cubicBezTo>
                  <a:cubicBezTo>
                    <a:pt x="52" y="32"/>
                    <a:pt x="34" y="39"/>
                    <a:pt x="21" y="45"/>
                  </a:cubicBezTo>
                  <a:cubicBezTo>
                    <a:pt x="14" y="48"/>
                    <a:pt x="9" y="51"/>
                    <a:pt x="5" y="52"/>
                  </a:cubicBezTo>
                  <a:cubicBezTo>
                    <a:pt x="2" y="54"/>
                    <a:pt x="0" y="55"/>
                    <a:pt x="0" y="55"/>
                  </a:cubicBezTo>
                  <a:cubicBezTo>
                    <a:pt x="0" y="55"/>
                    <a:pt x="1" y="54"/>
                    <a:pt x="5" y="52"/>
                  </a:cubicBezTo>
                  <a:cubicBezTo>
                    <a:pt x="8" y="50"/>
                    <a:pt x="14" y="47"/>
                    <a:pt x="20" y="44"/>
                  </a:cubicBezTo>
                  <a:cubicBezTo>
                    <a:pt x="33" y="38"/>
                    <a:pt x="51" y="30"/>
                    <a:pt x="72" y="22"/>
                  </a:cubicBezTo>
                  <a:cubicBezTo>
                    <a:pt x="92" y="14"/>
                    <a:pt x="111" y="9"/>
                    <a:pt x="125" y="5"/>
                  </a:cubicBezTo>
                  <a:cubicBezTo>
                    <a:pt x="132" y="3"/>
                    <a:pt x="138" y="2"/>
                    <a:pt x="142" y="1"/>
                  </a:cubicBezTo>
                  <a:cubicBezTo>
                    <a:pt x="146" y="0"/>
                    <a:pt x="148" y="0"/>
                    <a:pt x="148"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E4294955-8F75-4B60-ACE3-25EF4A193160}"/>
                </a:ext>
              </a:extLst>
            </p:cNvPr>
            <p:cNvSpPr>
              <a:spLocks/>
            </p:cNvSpPr>
            <p:nvPr/>
          </p:nvSpPr>
          <p:spPr bwMode="auto">
            <a:xfrm>
              <a:off x="2363" y="3595"/>
              <a:ext cx="264" cy="435"/>
            </a:xfrm>
            <a:custGeom>
              <a:avLst/>
              <a:gdLst>
                <a:gd name="T0" fmla="*/ 111 w 111"/>
                <a:gd name="T1" fmla="*/ 183 h 183"/>
                <a:gd name="T2" fmla="*/ 109 w 111"/>
                <a:gd name="T3" fmla="*/ 181 h 183"/>
                <a:gd name="T4" fmla="*/ 106 w 111"/>
                <a:gd name="T5" fmla="*/ 176 h 183"/>
                <a:gd name="T6" fmla="*/ 93 w 111"/>
                <a:gd name="T7" fmla="*/ 157 h 183"/>
                <a:gd name="T8" fmla="*/ 55 w 111"/>
                <a:gd name="T9" fmla="*/ 92 h 183"/>
                <a:gd name="T10" fmla="*/ 16 w 111"/>
                <a:gd name="T11" fmla="*/ 27 h 183"/>
                <a:gd name="T12" fmla="*/ 4 w 111"/>
                <a:gd name="T13" fmla="*/ 7 h 183"/>
                <a:gd name="T14" fmla="*/ 1 w 111"/>
                <a:gd name="T15" fmla="*/ 2 h 183"/>
                <a:gd name="T16" fmla="*/ 0 w 111"/>
                <a:gd name="T17" fmla="*/ 0 h 183"/>
                <a:gd name="T18" fmla="*/ 2 w 111"/>
                <a:gd name="T19" fmla="*/ 2 h 183"/>
                <a:gd name="T20" fmla="*/ 5 w 111"/>
                <a:gd name="T21" fmla="*/ 7 h 183"/>
                <a:gd name="T22" fmla="*/ 18 w 111"/>
                <a:gd name="T23" fmla="*/ 26 h 183"/>
                <a:gd name="T24" fmla="*/ 56 w 111"/>
                <a:gd name="T25" fmla="*/ 91 h 183"/>
                <a:gd name="T26" fmla="*/ 95 w 111"/>
                <a:gd name="T27" fmla="*/ 156 h 183"/>
                <a:gd name="T28" fmla="*/ 106 w 111"/>
                <a:gd name="T29" fmla="*/ 175 h 183"/>
                <a:gd name="T30" fmla="*/ 110 w 111"/>
                <a:gd name="T31" fmla="*/ 181 h 183"/>
                <a:gd name="T32" fmla="*/ 111 w 111"/>
                <a:gd name="T3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83">
                  <a:moveTo>
                    <a:pt x="111" y="183"/>
                  </a:moveTo>
                  <a:cubicBezTo>
                    <a:pt x="111" y="183"/>
                    <a:pt x="110" y="182"/>
                    <a:pt x="109" y="181"/>
                  </a:cubicBezTo>
                  <a:cubicBezTo>
                    <a:pt x="108" y="180"/>
                    <a:pt x="107" y="178"/>
                    <a:pt x="106" y="176"/>
                  </a:cubicBezTo>
                  <a:cubicBezTo>
                    <a:pt x="103" y="171"/>
                    <a:pt x="98" y="165"/>
                    <a:pt x="93" y="157"/>
                  </a:cubicBezTo>
                  <a:cubicBezTo>
                    <a:pt x="83" y="140"/>
                    <a:pt x="69" y="117"/>
                    <a:pt x="55" y="92"/>
                  </a:cubicBezTo>
                  <a:cubicBezTo>
                    <a:pt x="40" y="66"/>
                    <a:pt x="26" y="43"/>
                    <a:pt x="16" y="27"/>
                  </a:cubicBezTo>
                  <a:cubicBezTo>
                    <a:pt x="12" y="19"/>
                    <a:pt x="7" y="12"/>
                    <a:pt x="4" y="7"/>
                  </a:cubicBezTo>
                  <a:cubicBezTo>
                    <a:pt x="3" y="5"/>
                    <a:pt x="2" y="3"/>
                    <a:pt x="1" y="2"/>
                  </a:cubicBezTo>
                  <a:cubicBezTo>
                    <a:pt x="1" y="1"/>
                    <a:pt x="0" y="0"/>
                    <a:pt x="0" y="0"/>
                  </a:cubicBezTo>
                  <a:cubicBezTo>
                    <a:pt x="0" y="0"/>
                    <a:pt x="1" y="0"/>
                    <a:pt x="2" y="2"/>
                  </a:cubicBezTo>
                  <a:cubicBezTo>
                    <a:pt x="3" y="3"/>
                    <a:pt x="4" y="5"/>
                    <a:pt x="5" y="7"/>
                  </a:cubicBezTo>
                  <a:cubicBezTo>
                    <a:pt x="8" y="11"/>
                    <a:pt x="13" y="18"/>
                    <a:pt x="18" y="26"/>
                  </a:cubicBezTo>
                  <a:cubicBezTo>
                    <a:pt x="28" y="42"/>
                    <a:pt x="42" y="65"/>
                    <a:pt x="56" y="91"/>
                  </a:cubicBezTo>
                  <a:cubicBezTo>
                    <a:pt x="71" y="116"/>
                    <a:pt x="85" y="139"/>
                    <a:pt x="95" y="156"/>
                  </a:cubicBezTo>
                  <a:cubicBezTo>
                    <a:pt x="99" y="164"/>
                    <a:pt x="103" y="171"/>
                    <a:pt x="106" y="175"/>
                  </a:cubicBezTo>
                  <a:cubicBezTo>
                    <a:pt x="108" y="178"/>
                    <a:pt x="109" y="179"/>
                    <a:pt x="110" y="181"/>
                  </a:cubicBezTo>
                  <a:cubicBezTo>
                    <a:pt x="110" y="182"/>
                    <a:pt x="111" y="183"/>
                    <a:pt x="111" y="183"/>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903D304B-250C-483D-A6C2-6906D2DEE9F1}"/>
                </a:ext>
              </a:extLst>
            </p:cNvPr>
            <p:cNvSpPr>
              <a:spLocks/>
            </p:cNvSpPr>
            <p:nvPr/>
          </p:nvSpPr>
          <p:spPr bwMode="auto">
            <a:xfrm>
              <a:off x="2627" y="3790"/>
              <a:ext cx="456" cy="240"/>
            </a:xfrm>
            <a:custGeom>
              <a:avLst/>
              <a:gdLst>
                <a:gd name="T0" fmla="*/ 192 w 192"/>
                <a:gd name="T1" fmla="*/ 1 h 101"/>
                <a:gd name="T2" fmla="*/ 190 w 192"/>
                <a:gd name="T3" fmla="*/ 2 h 101"/>
                <a:gd name="T4" fmla="*/ 185 w 192"/>
                <a:gd name="T5" fmla="*/ 5 h 101"/>
                <a:gd name="T6" fmla="*/ 164 w 192"/>
                <a:gd name="T7" fmla="*/ 15 h 101"/>
                <a:gd name="T8" fmla="*/ 97 w 192"/>
                <a:gd name="T9" fmla="*/ 52 h 101"/>
                <a:gd name="T10" fmla="*/ 28 w 192"/>
                <a:gd name="T11" fmla="*/ 87 h 101"/>
                <a:gd name="T12" fmla="*/ 7 w 192"/>
                <a:gd name="T13" fmla="*/ 97 h 101"/>
                <a:gd name="T14" fmla="*/ 2 w 192"/>
                <a:gd name="T15" fmla="*/ 100 h 101"/>
                <a:gd name="T16" fmla="*/ 0 w 192"/>
                <a:gd name="T17" fmla="*/ 101 h 101"/>
                <a:gd name="T18" fmla="*/ 2 w 192"/>
                <a:gd name="T19" fmla="*/ 100 h 101"/>
                <a:gd name="T20" fmla="*/ 7 w 192"/>
                <a:gd name="T21" fmla="*/ 97 h 101"/>
                <a:gd name="T22" fmla="*/ 28 w 192"/>
                <a:gd name="T23" fmla="*/ 86 h 101"/>
                <a:gd name="T24" fmla="*/ 95 w 192"/>
                <a:gd name="T25" fmla="*/ 50 h 101"/>
                <a:gd name="T26" fmla="*/ 164 w 192"/>
                <a:gd name="T27" fmla="*/ 14 h 101"/>
                <a:gd name="T28" fmla="*/ 185 w 192"/>
                <a:gd name="T29" fmla="*/ 4 h 101"/>
                <a:gd name="T30" fmla="*/ 190 w 192"/>
                <a:gd name="T31" fmla="*/ 1 h 101"/>
                <a:gd name="T32" fmla="*/ 192 w 192"/>
                <a:gd name="T33" fmla="*/ 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01">
                  <a:moveTo>
                    <a:pt x="192" y="1"/>
                  </a:moveTo>
                  <a:cubicBezTo>
                    <a:pt x="192" y="1"/>
                    <a:pt x="192" y="1"/>
                    <a:pt x="190" y="2"/>
                  </a:cubicBezTo>
                  <a:cubicBezTo>
                    <a:pt x="189" y="2"/>
                    <a:pt x="187" y="3"/>
                    <a:pt x="185" y="5"/>
                  </a:cubicBezTo>
                  <a:cubicBezTo>
                    <a:pt x="180" y="7"/>
                    <a:pt x="173" y="11"/>
                    <a:pt x="164" y="15"/>
                  </a:cubicBezTo>
                  <a:cubicBezTo>
                    <a:pt x="147" y="25"/>
                    <a:pt x="123" y="37"/>
                    <a:pt x="97" y="52"/>
                  </a:cubicBezTo>
                  <a:cubicBezTo>
                    <a:pt x="70" y="66"/>
                    <a:pt x="46" y="78"/>
                    <a:pt x="28" y="87"/>
                  </a:cubicBezTo>
                  <a:cubicBezTo>
                    <a:pt x="20" y="92"/>
                    <a:pt x="12" y="95"/>
                    <a:pt x="7" y="97"/>
                  </a:cubicBezTo>
                  <a:cubicBezTo>
                    <a:pt x="5" y="98"/>
                    <a:pt x="3" y="99"/>
                    <a:pt x="2" y="100"/>
                  </a:cubicBezTo>
                  <a:cubicBezTo>
                    <a:pt x="0" y="100"/>
                    <a:pt x="0" y="101"/>
                    <a:pt x="0" y="101"/>
                  </a:cubicBezTo>
                  <a:cubicBezTo>
                    <a:pt x="0" y="101"/>
                    <a:pt x="0" y="100"/>
                    <a:pt x="2" y="100"/>
                  </a:cubicBezTo>
                  <a:cubicBezTo>
                    <a:pt x="3" y="99"/>
                    <a:pt x="5" y="98"/>
                    <a:pt x="7" y="97"/>
                  </a:cubicBezTo>
                  <a:cubicBezTo>
                    <a:pt x="12" y="94"/>
                    <a:pt x="19" y="90"/>
                    <a:pt x="28" y="86"/>
                  </a:cubicBezTo>
                  <a:cubicBezTo>
                    <a:pt x="45" y="77"/>
                    <a:pt x="69" y="64"/>
                    <a:pt x="95" y="50"/>
                  </a:cubicBezTo>
                  <a:cubicBezTo>
                    <a:pt x="122" y="35"/>
                    <a:pt x="146" y="23"/>
                    <a:pt x="164" y="14"/>
                  </a:cubicBezTo>
                  <a:cubicBezTo>
                    <a:pt x="172" y="10"/>
                    <a:pt x="180" y="6"/>
                    <a:pt x="185" y="4"/>
                  </a:cubicBezTo>
                  <a:cubicBezTo>
                    <a:pt x="187" y="3"/>
                    <a:pt x="189" y="2"/>
                    <a:pt x="190" y="1"/>
                  </a:cubicBezTo>
                  <a:cubicBezTo>
                    <a:pt x="192" y="1"/>
                    <a:pt x="192" y="0"/>
                    <a:pt x="192"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FB114A70-2C77-4EAE-B7F4-55A81934FCCB}"/>
                </a:ext>
              </a:extLst>
            </p:cNvPr>
            <p:cNvSpPr>
              <a:spLocks/>
            </p:cNvSpPr>
            <p:nvPr/>
          </p:nvSpPr>
          <p:spPr bwMode="auto">
            <a:xfrm>
              <a:off x="1240" y="2069"/>
              <a:ext cx="1083" cy="2006"/>
            </a:xfrm>
            <a:custGeom>
              <a:avLst/>
              <a:gdLst>
                <a:gd name="T0" fmla="*/ 71 w 456"/>
                <a:gd name="T1" fmla="*/ 18 h 845"/>
                <a:gd name="T2" fmla="*/ 50 w 456"/>
                <a:gd name="T3" fmla="*/ 129 h 845"/>
                <a:gd name="T4" fmla="*/ 100 w 456"/>
                <a:gd name="T5" fmla="*/ 287 h 845"/>
                <a:gd name="T6" fmla="*/ 84 w 456"/>
                <a:gd name="T7" fmla="*/ 310 h 845"/>
                <a:gd name="T8" fmla="*/ 13 w 456"/>
                <a:gd name="T9" fmla="*/ 314 h 845"/>
                <a:gd name="T10" fmla="*/ 41 w 456"/>
                <a:gd name="T11" fmla="*/ 388 h 845"/>
                <a:gd name="T12" fmla="*/ 140 w 456"/>
                <a:gd name="T13" fmla="*/ 481 h 845"/>
                <a:gd name="T14" fmla="*/ 137 w 456"/>
                <a:gd name="T15" fmla="*/ 500 h 845"/>
                <a:gd name="T16" fmla="*/ 123 w 456"/>
                <a:gd name="T17" fmla="*/ 500 h 845"/>
                <a:gd name="T18" fmla="*/ 29 w 456"/>
                <a:gd name="T19" fmla="*/ 535 h 845"/>
                <a:gd name="T20" fmla="*/ 132 w 456"/>
                <a:gd name="T21" fmla="*/ 647 h 845"/>
                <a:gd name="T22" fmla="*/ 141 w 456"/>
                <a:gd name="T23" fmla="*/ 665 h 845"/>
                <a:gd name="T24" fmla="*/ 82 w 456"/>
                <a:gd name="T25" fmla="*/ 663 h 845"/>
                <a:gd name="T26" fmla="*/ 25 w 456"/>
                <a:gd name="T27" fmla="*/ 689 h 845"/>
                <a:gd name="T28" fmla="*/ 222 w 456"/>
                <a:gd name="T29" fmla="*/ 827 h 845"/>
                <a:gd name="T30" fmla="*/ 291 w 456"/>
                <a:gd name="T31" fmla="*/ 845 h 845"/>
                <a:gd name="T32" fmla="*/ 342 w 456"/>
                <a:gd name="T33" fmla="*/ 795 h 845"/>
                <a:gd name="T34" fmla="*/ 444 w 456"/>
                <a:gd name="T35" fmla="*/ 577 h 845"/>
                <a:gd name="T36" fmla="*/ 382 w 456"/>
                <a:gd name="T37" fmla="*/ 582 h 845"/>
                <a:gd name="T38" fmla="*/ 332 w 456"/>
                <a:gd name="T39" fmla="*/ 614 h 845"/>
                <a:gd name="T40" fmla="*/ 331 w 456"/>
                <a:gd name="T41" fmla="*/ 594 h 845"/>
                <a:gd name="T42" fmla="*/ 365 w 456"/>
                <a:gd name="T43" fmla="*/ 445 h 845"/>
                <a:gd name="T44" fmla="*/ 253 w 456"/>
                <a:gd name="T45" fmla="*/ 468 h 845"/>
                <a:gd name="T46" fmla="*/ 241 w 456"/>
                <a:gd name="T47" fmla="*/ 454 h 845"/>
                <a:gd name="T48" fmla="*/ 281 w 456"/>
                <a:gd name="T49" fmla="*/ 324 h 845"/>
                <a:gd name="T50" fmla="*/ 268 w 456"/>
                <a:gd name="T51" fmla="*/ 246 h 845"/>
                <a:gd name="T52" fmla="*/ 205 w 456"/>
                <a:gd name="T53" fmla="*/ 277 h 845"/>
                <a:gd name="T54" fmla="*/ 180 w 456"/>
                <a:gd name="T55" fmla="*/ 265 h 845"/>
                <a:gd name="T56" fmla="*/ 144 w 456"/>
                <a:gd name="T57" fmla="*/ 104 h 845"/>
                <a:gd name="T58" fmla="*/ 70 w 456"/>
                <a:gd name="T59" fmla="*/ 19 h 845"/>
                <a:gd name="T60" fmla="*/ 71 w 456"/>
                <a:gd name="T61" fmla="*/ 1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6" h="845">
                  <a:moveTo>
                    <a:pt x="71" y="18"/>
                  </a:moveTo>
                  <a:cubicBezTo>
                    <a:pt x="71" y="18"/>
                    <a:pt x="24" y="25"/>
                    <a:pt x="50" y="129"/>
                  </a:cubicBezTo>
                  <a:cubicBezTo>
                    <a:pt x="77" y="233"/>
                    <a:pt x="100" y="287"/>
                    <a:pt x="100" y="287"/>
                  </a:cubicBezTo>
                  <a:cubicBezTo>
                    <a:pt x="100" y="287"/>
                    <a:pt x="103" y="310"/>
                    <a:pt x="84" y="310"/>
                  </a:cubicBezTo>
                  <a:cubicBezTo>
                    <a:pt x="65" y="309"/>
                    <a:pt x="26" y="294"/>
                    <a:pt x="13" y="314"/>
                  </a:cubicBezTo>
                  <a:cubicBezTo>
                    <a:pt x="0" y="335"/>
                    <a:pt x="12" y="361"/>
                    <a:pt x="41" y="388"/>
                  </a:cubicBezTo>
                  <a:cubicBezTo>
                    <a:pt x="71" y="415"/>
                    <a:pt x="134" y="476"/>
                    <a:pt x="140" y="481"/>
                  </a:cubicBezTo>
                  <a:cubicBezTo>
                    <a:pt x="146" y="487"/>
                    <a:pt x="150" y="498"/>
                    <a:pt x="137" y="500"/>
                  </a:cubicBezTo>
                  <a:cubicBezTo>
                    <a:pt x="134" y="500"/>
                    <a:pt x="129" y="500"/>
                    <a:pt x="123" y="500"/>
                  </a:cubicBezTo>
                  <a:cubicBezTo>
                    <a:pt x="93" y="499"/>
                    <a:pt x="31" y="499"/>
                    <a:pt x="29" y="535"/>
                  </a:cubicBezTo>
                  <a:cubicBezTo>
                    <a:pt x="26" y="579"/>
                    <a:pt x="122" y="640"/>
                    <a:pt x="132" y="647"/>
                  </a:cubicBezTo>
                  <a:cubicBezTo>
                    <a:pt x="142" y="654"/>
                    <a:pt x="144" y="659"/>
                    <a:pt x="141" y="665"/>
                  </a:cubicBezTo>
                  <a:cubicBezTo>
                    <a:pt x="139" y="671"/>
                    <a:pt x="108" y="665"/>
                    <a:pt x="82" y="663"/>
                  </a:cubicBezTo>
                  <a:cubicBezTo>
                    <a:pt x="56" y="661"/>
                    <a:pt x="25" y="663"/>
                    <a:pt x="25" y="689"/>
                  </a:cubicBezTo>
                  <a:cubicBezTo>
                    <a:pt x="26" y="714"/>
                    <a:pt x="76" y="779"/>
                    <a:pt x="222" y="827"/>
                  </a:cubicBezTo>
                  <a:cubicBezTo>
                    <a:pt x="291" y="845"/>
                    <a:pt x="291" y="845"/>
                    <a:pt x="291" y="845"/>
                  </a:cubicBezTo>
                  <a:cubicBezTo>
                    <a:pt x="342" y="795"/>
                    <a:pt x="342" y="795"/>
                    <a:pt x="342" y="795"/>
                  </a:cubicBezTo>
                  <a:cubicBezTo>
                    <a:pt x="445" y="680"/>
                    <a:pt x="456" y="599"/>
                    <a:pt x="444" y="577"/>
                  </a:cubicBezTo>
                  <a:cubicBezTo>
                    <a:pt x="432" y="554"/>
                    <a:pt x="404" y="567"/>
                    <a:pt x="382" y="582"/>
                  </a:cubicBezTo>
                  <a:cubicBezTo>
                    <a:pt x="360" y="597"/>
                    <a:pt x="337" y="618"/>
                    <a:pt x="332" y="614"/>
                  </a:cubicBezTo>
                  <a:cubicBezTo>
                    <a:pt x="327" y="610"/>
                    <a:pt x="325" y="605"/>
                    <a:pt x="331" y="594"/>
                  </a:cubicBezTo>
                  <a:cubicBezTo>
                    <a:pt x="336" y="583"/>
                    <a:pt x="389" y="482"/>
                    <a:pt x="365" y="445"/>
                  </a:cubicBezTo>
                  <a:cubicBezTo>
                    <a:pt x="340" y="408"/>
                    <a:pt x="266" y="463"/>
                    <a:pt x="253" y="468"/>
                  </a:cubicBezTo>
                  <a:cubicBezTo>
                    <a:pt x="241" y="474"/>
                    <a:pt x="239" y="461"/>
                    <a:pt x="241" y="454"/>
                  </a:cubicBezTo>
                  <a:cubicBezTo>
                    <a:pt x="244" y="446"/>
                    <a:pt x="268" y="362"/>
                    <a:pt x="281" y="324"/>
                  </a:cubicBezTo>
                  <a:cubicBezTo>
                    <a:pt x="293" y="286"/>
                    <a:pt x="291" y="257"/>
                    <a:pt x="268" y="246"/>
                  </a:cubicBezTo>
                  <a:cubicBezTo>
                    <a:pt x="247" y="234"/>
                    <a:pt x="221" y="267"/>
                    <a:pt x="205" y="277"/>
                  </a:cubicBezTo>
                  <a:cubicBezTo>
                    <a:pt x="189" y="287"/>
                    <a:pt x="180" y="265"/>
                    <a:pt x="180" y="265"/>
                  </a:cubicBezTo>
                  <a:cubicBezTo>
                    <a:pt x="180" y="265"/>
                    <a:pt x="173" y="207"/>
                    <a:pt x="144" y="104"/>
                  </a:cubicBezTo>
                  <a:cubicBezTo>
                    <a:pt x="116" y="0"/>
                    <a:pt x="70" y="19"/>
                    <a:pt x="70" y="19"/>
                  </a:cubicBezTo>
                  <a:cubicBezTo>
                    <a:pt x="71" y="18"/>
                    <a:pt x="71" y="18"/>
                    <a:pt x="71" y="18"/>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AB0E59D2-1E05-4644-9D18-ABB9ECDA390E}"/>
                </a:ext>
              </a:extLst>
            </p:cNvPr>
            <p:cNvSpPr>
              <a:spLocks/>
            </p:cNvSpPr>
            <p:nvPr/>
          </p:nvSpPr>
          <p:spPr bwMode="auto">
            <a:xfrm>
              <a:off x="1465" y="2334"/>
              <a:ext cx="471" cy="1781"/>
            </a:xfrm>
            <a:custGeom>
              <a:avLst/>
              <a:gdLst>
                <a:gd name="T0" fmla="*/ 196 w 198"/>
                <a:gd name="T1" fmla="*/ 750 h 750"/>
                <a:gd name="T2" fmla="*/ 111 w 198"/>
                <a:gd name="T3" fmla="*/ 421 h 750"/>
                <a:gd name="T4" fmla="*/ 33 w 198"/>
                <a:gd name="T5" fmla="*/ 123 h 750"/>
                <a:gd name="T6" fmla="*/ 9 w 198"/>
                <a:gd name="T7" fmla="*/ 33 h 750"/>
                <a:gd name="T8" fmla="*/ 2 w 198"/>
                <a:gd name="T9" fmla="*/ 8 h 750"/>
                <a:gd name="T10" fmla="*/ 0 w 198"/>
                <a:gd name="T11" fmla="*/ 2 h 750"/>
                <a:gd name="T12" fmla="*/ 0 w 198"/>
                <a:gd name="T13" fmla="*/ 0 h 750"/>
                <a:gd name="T14" fmla="*/ 1 w 198"/>
                <a:gd name="T15" fmla="*/ 2 h 750"/>
                <a:gd name="T16" fmla="*/ 2 w 198"/>
                <a:gd name="T17" fmla="*/ 8 h 750"/>
                <a:gd name="T18" fmla="*/ 9 w 198"/>
                <a:gd name="T19" fmla="*/ 33 h 750"/>
                <a:gd name="T20" fmla="*/ 34 w 198"/>
                <a:gd name="T21" fmla="*/ 123 h 750"/>
                <a:gd name="T22" fmla="*/ 113 w 198"/>
                <a:gd name="T23" fmla="*/ 421 h 750"/>
                <a:gd name="T24" fmla="*/ 198 w 198"/>
                <a:gd name="T25" fmla="*/ 750 h 750"/>
                <a:gd name="T26" fmla="*/ 196 w 198"/>
                <a:gd name="T27"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750">
                  <a:moveTo>
                    <a:pt x="196" y="750"/>
                  </a:moveTo>
                  <a:cubicBezTo>
                    <a:pt x="175" y="674"/>
                    <a:pt x="141" y="538"/>
                    <a:pt x="111" y="421"/>
                  </a:cubicBezTo>
                  <a:cubicBezTo>
                    <a:pt x="80" y="305"/>
                    <a:pt x="53" y="199"/>
                    <a:pt x="33" y="123"/>
                  </a:cubicBezTo>
                  <a:cubicBezTo>
                    <a:pt x="23" y="85"/>
                    <a:pt x="14" y="54"/>
                    <a:pt x="9" y="33"/>
                  </a:cubicBezTo>
                  <a:cubicBezTo>
                    <a:pt x="6" y="22"/>
                    <a:pt x="4" y="14"/>
                    <a:pt x="2" y="8"/>
                  </a:cubicBezTo>
                  <a:cubicBezTo>
                    <a:pt x="1" y="6"/>
                    <a:pt x="1" y="3"/>
                    <a:pt x="0" y="2"/>
                  </a:cubicBezTo>
                  <a:cubicBezTo>
                    <a:pt x="0" y="0"/>
                    <a:pt x="0" y="0"/>
                    <a:pt x="0" y="0"/>
                  </a:cubicBezTo>
                  <a:cubicBezTo>
                    <a:pt x="0" y="0"/>
                    <a:pt x="0" y="0"/>
                    <a:pt x="1" y="2"/>
                  </a:cubicBezTo>
                  <a:cubicBezTo>
                    <a:pt x="1" y="3"/>
                    <a:pt x="2" y="5"/>
                    <a:pt x="2" y="8"/>
                  </a:cubicBezTo>
                  <a:cubicBezTo>
                    <a:pt x="4" y="14"/>
                    <a:pt x="6" y="22"/>
                    <a:pt x="9" y="33"/>
                  </a:cubicBezTo>
                  <a:cubicBezTo>
                    <a:pt x="15" y="54"/>
                    <a:pt x="24" y="85"/>
                    <a:pt x="34" y="123"/>
                  </a:cubicBezTo>
                  <a:cubicBezTo>
                    <a:pt x="55" y="199"/>
                    <a:pt x="83" y="304"/>
                    <a:pt x="113" y="421"/>
                  </a:cubicBezTo>
                  <a:cubicBezTo>
                    <a:pt x="143" y="537"/>
                    <a:pt x="177" y="674"/>
                    <a:pt x="198" y="750"/>
                  </a:cubicBezTo>
                  <a:cubicBezTo>
                    <a:pt x="196" y="750"/>
                    <a:pt x="196" y="750"/>
                    <a:pt x="196" y="750"/>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5D7ED8F9-4C6E-47FD-8019-18612A9523F6}"/>
                </a:ext>
              </a:extLst>
            </p:cNvPr>
            <p:cNvSpPr>
              <a:spLocks/>
            </p:cNvSpPr>
            <p:nvPr/>
          </p:nvSpPr>
          <p:spPr bwMode="auto">
            <a:xfrm>
              <a:off x="1399" y="2871"/>
              <a:ext cx="256" cy="176"/>
            </a:xfrm>
            <a:custGeom>
              <a:avLst/>
              <a:gdLst>
                <a:gd name="T0" fmla="*/ 0 w 108"/>
                <a:gd name="T1" fmla="*/ 0 h 74"/>
                <a:gd name="T2" fmla="*/ 4 w 108"/>
                <a:gd name="T3" fmla="*/ 2 h 74"/>
                <a:gd name="T4" fmla="*/ 16 w 108"/>
                <a:gd name="T5" fmla="*/ 10 h 74"/>
                <a:gd name="T6" fmla="*/ 54 w 108"/>
                <a:gd name="T7" fmla="*/ 36 h 74"/>
                <a:gd name="T8" fmla="*/ 92 w 108"/>
                <a:gd name="T9" fmla="*/ 63 h 74"/>
                <a:gd name="T10" fmla="*/ 104 w 108"/>
                <a:gd name="T11" fmla="*/ 71 h 74"/>
                <a:gd name="T12" fmla="*/ 108 w 108"/>
                <a:gd name="T13" fmla="*/ 74 h 74"/>
                <a:gd name="T14" fmla="*/ 103 w 108"/>
                <a:gd name="T15" fmla="*/ 72 h 74"/>
                <a:gd name="T16" fmla="*/ 91 w 108"/>
                <a:gd name="T17" fmla="*/ 64 h 74"/>
                <a:gd name="T18" fmla="*/ 53 w 108"/>
                <a:gd name="T19" fmla="*/ 38 h 74"/>
                <a:gd name="T20" fmla="*/ 15 w 108"/>
                <a:gd name="T21" fmla="*/ 11 h 74"/>
                <a:gd name="T22" fmla="*/ 4 w 108"/>
                <a:gd name="T23" fmla="*/ 3 h 74"/>
                <a:gd name="T24" fmla="*/ 0 w 108"/>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4">
                  <a:moveTo>
                    <a:pt x="0" y="0"/>
                  </a:moveTo>
                  <a:cubicBezTo>
                    <a:pt x="0" y="0"/>
                    <a:pt x="1" y="1"/>
                    <a:pt x="4" y="2"/>
                  </a:cubicBezTo>
                  <a:cubicBezTo>
                    <a:pt x="7" y="4"/>
                    <a:pt x="11" y="7"/>
                    <a:pt x="16" y="10"/>
                  </a:cubicBezTo>
                  <a:cubicBezTo>
                    <a:pt x="26" y="16"/>
                    <a:pt x="40" y="25"/>
                    <a:pt x="54" y="36"/>
                  </a:cubicBezTo>
                  <a:cubicBezTo>
                    <a:pt x="69" y="46"/>
                    <a:pt x="82" y="56"/>
                    <a:pt x="92" y="63"/>
                  </a:cubicBezTo>
                  <a:cubicBezTo>
                    <a:pt x="97" y="66"/>
                    <a:pt x="100" y="69"/>
                    <a:pt x="104" y="71"/>
                  </a:cubicBezTo>
                  <a:cubicBezTo>
                    <a:pt x="106" y="73"/>
                    <a:pt x="108" y="74"/>
                    <a:pt x="108" y="74"/>
                  </a:cubicBezTo>
                  <a:cubicBezTo>
                    <a:pt x="108" y="74"/>
                    <a:pt x="106" y="73"/>
                    <a:pt x="103" y="72"/>
                  </a:cubicBezTo>
                  <a:cubicBezTo>
                    <a:pt x="100" y="70"/>
                    <a:pt x="96" y="67"/>
                    <a:pt x="91" y="64"/>
                  </a:cubicBezTo>
                  <a:cubicBezTo>
                    <a:pt x="81" y="57"/>
                    <a:pt x="68" y="48"/>
                    <a:pt x="53" y="38"/>
                  </a:cubicBezTo>
                  <a:cubicBezTo>
                    <a:pt x="39" y="27"/>
                    <a:pt x="25" y="18"/>
                    <a:pt x="15" y="11"/>
                  </a:cubicBezTo>
                  <a:cubicBezTo>
                    <a:pt x="11" y="8"/>
                    <a:pt x="7" y="5"/>
                    <a:pt x="4" y="3"/>
                  </a:cubicBezTo>
                  <a:cubicBezTo>
                    <a:pt x="1"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48128445-81AF-488D-BD8C-94AE6F4D3E5E}"/>
                </a:ext>
              </a:extLst>
            </p:cNvPr>
            <p:cNvSpPr>
              <a:spLocks/>
            </p:cNvSpPr>
            <p:nvPr/>
          </p:nvSpPr>
          <p:spPr bwMode="auto">
            <a:xfrm>
              <a:off x="1667" y="2736"/>
              <a:ext cx="195" cy="304"/>
            </a:xfrm>
            <a:custGeom>
              <a:avLst/>
              <a:gdLst>
                <a:gd name="T0" fmla="*/ 0 w 82"/>
                <a:gd name="T1" fmla="*/ 128 h 128"/>
                <a:gd name="T2" fmla="*/ 40 w 82"/>
                <a:gd name="T3" fmla="*/ 63 h 128"/>
                <a:gd name="T4" fmla="*/ 82 w 82"/>
                <a:gd name="T5" fmla="*/ 0 h 128"/>
                <a:gd name="T6" fmla="*/ 42 w 82"/>
                <a:gd name="T7" fmla="*/ 64 h 128"/>
                <a:gd name="T8" fmla="*/ 0 w 82"/>
                <a:gd name="T9" fmla="*/ 128 h 128"/>
              </a:gdLst>
              <a:ahLst/>
              <a:cxnLst>
                <a:cxn ang="0">
                  <a:pos x="T0" y="T1"/>
                </a:cxn>
                <a:cxn ang="0">
                  <a:pos x="T2" y="T3"/>
                </a:cxn>
                <a:cxn ang="0">
                  <a:pos x="T4" y="T5"/>
                </a:cxn>
                <a:cxn ang="0">
                  <a:pos x="T6" y="T7"/>
                </a:cxn>
                <a:cxn ang="0">
                  <a:pos x="T8" y="T9"/>
                </a:cxn>
              </a:cxnLst>
              <a:rect l="0" t="0" r="r" b="b"/>
              <a:pathLst>
                <a:path w="82" h="128">
                  <a:moveTo>
                    <a:pt x="0" y="128"/>
                  </a:moveTo>
                  <a:cubicBezTo>
                    <a:pt x="0" y="127"/>
                    <a:pt x="18" y="98"/>
                    <a:pt x="40" y="63"/>
                  </a:cubicBezTo>
                  <a:cubicBezTo>
                    <a:pt x="63" y="28"/>
                    <a:pt x="81" y="0"/>
                    <a:pt x="82" y="0"/>
                  </a:cubicBezTo>
                  <a:cubicBezTo>
                    <a:pt x="82" y="1"/>
                    <a:pt x="65" y="29"/>
                    <a:pt x="42" y="64"/>
                  </a:cubicBezTo>
                  <a:cubicBezTo>
                    <a:pt x="20" y="100"/>
                    <a:pt x="1" y="128"/>
                    <a:pt x="0" y="12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43BE2953-19FA-4FBE-9DFA-03FEA95A13E9}"/>
                </a:ext>
              </a:extLst>
            </p:cNvPr>
            <p:cNvSpPr>
              <a:spLocks/>
            </p:cNvSpPr>
            <p:nvPr/>
          </p:nvSpPr>
          <p:spPr bwMode="auto">
            <a:xfrm>
              <a:off x="1760" y="3248"/>
              <a:ext cx="230" cy="221"/>
            </a:xfrm>
            <a:custGeom>
              <a:avLst/>
              <a:gdLst>
                <a:gd name="T0" fmla="*/ 0 w 97"/>
                <a:gd name="T1" fmla="*/ 93 h 93"/>
                <a:gd name="T2" fmla="*/ 4 w 97"/>
                <a:gd name="T3" fmla="*/ 89 h 93"/>
                <a:gd name="T4" fmla="*/ 14 w 97"/>
                <a:gd name="T5" fmla="*/ 80 h 93"/>
                <a:gd name="T6" fmla="*/ 49 w 97"/>
                <a:gd name="T7" fmla="*/ 48 h 93"/>
                <a:gd name="T8" fmla="*/ 83 w 97"/>
                <a:gd name="T9" fmla="*/ 14 h 93"/>
                <a:gd name="T10" fmla="*/ 93 w 97"/>
                <a:gd name="T11" fmla="*/ 4 h 93"/>
                <a:gd name="T12" fmla="*/ 97 w 97"/>
                <a:gd name="T13" fmla="*/ 1 h 93"/>
                <a:gd name="T14" fmla="*/ 93 w 97"/>
                <a:gd name="T15" fmla="*/ 5 h 93"/>
                <a:gd name="T16" fmla="*/ 84 w 97"/>
                <a:gd name="T17" fmla="*/ 16 h 93"/>
                <a:gd name="T18" fmla="*/ 51 w 97"/>
                <a:gd name="T19" fmla="*/ 49 h 93"/>
                <a:gd name="T20" fmla="*/ 15 w 97"/>
                <a:gd name="T21" fmla="*/ 81 h 93"/>
                <a:gd name="T22" fmla="*/ 4 w 97"/>
                <a:gd name="T23" fmla="*/ 90 h 93"/>
                <a:gd name="T24" fmla="*/ 0 w 97"/>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3">
                  <a:moveTo>
                    <a:pt x="0" y="93"/>
                  </a:moveTo>
                  <a:cubicBezTo>
                    <a:pt x="0" y="93"/>
                    <a:pt x="1" y="91"/>
                    <a:pt x="4" y="89"/>
                  </a:cubicBezTo>
                  <a:cubicBezTo>
                    <a:pt x="6" y="86"/>
                    <a:pt x="10" y="83"/>
                    <a:pt x="14" y="80"/>
                  </a:cubicBezTo>
                  <a:cubicBezTo>
                    <a:pt x="23" y="72"/>
                    <a:pt x="36" y="60"/>
                    <a:pt x="49" y="48"/>
                  </a:cubicBezTo>
                  <a:cubicBezTo>
                    <a:pt x="63" y="35"/>
                    <a:pt x="74" y="23"/>
                    <a:pt x="83" y="14"/>
                  </a:cubicBezTo>
                  <a:cubicBezTo>
                    <a:pt x="87" y="10"/>
                    <a:pt x="90" y="7"/>
                    <a:pt x="93" y="4"/>
                  </a:cubicBezTo>
                  <a:cubicBezTo>
                    <a:pt x="95" y="2"/>
                    <a:pt x="97" y="0"/>
                    <a:pt x="97" y="1"/>
                  </a:cubicBezTo>
                  <a:cubicBezTo>
                    <a:pt x="97" y="1"/>
                    <a:pt x="96" y="2"/>
                    <a:pt x="93" y="5"/>
                  </a:cubicBezTo>
                  <a:cubicBezTo>
                    <a:pt x="91" y="7"/>
                    <a:pt x="88" y="11"/>
                    <a:pt x="84" y="16"/>
                  </a:cubicBezTo>
                  <a:cubicBezTo>
                    <a:pt x="76" y="25"/>
                    <a:pt x="64" y="37"/>
                    <a:pt x="51" y="49"/>
                  </a:cubicBezTo>
                  <a:cubicBezTo>
                    <a:pt x="37" y="62"/>
                    <a:pt x="25" y="73"/>
                    <a:pt x="15" y="81"/>
                  </a:cubicBezTo>
                  <a:cubicBezTo>
                    <a:pt x="11" y="85"/>
                    <a:pt x="7" y="88"/>
                    <a:pt x="4" y="90"/>
                  </a:cubicBezTo>
                  <a:cubicBezTo>
                    <a:pt x="1" y="92"/>
                    <a:pt x="0" y="93"/>
                    <a:pt x="0" y="93"/>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CDAB7DC2-CD91-4932-91D2-E2438C28527B}"/>
                </a:ext>
              </a:extLst>
            </p:cNvPr>
            <p:cNvSpPr>
              <a:spLocks/>
            </p:cNvSpPr>
            <p:nvPr/>
          </p:nvSpPr>
          <p:spPr bwMode="auto">
            <a:xfrm>
              <a:off x="1482" y="3370"/>
              <a:ext cx="278" cy="95"/>
            </a:xfrm>
            <a:custGeom>
              <a:avLst/>
              <a:gdLst>
                <a:gd name="T0" fmla="*/ 0 w 117"/>
                <a:gd name="T1" fmla="*/ 0 h 40"/>
                <a:gd name="T2" fmla="*/ 4 w 117"/>
                <a:gd name="T3" fmla="*/ 1 h 40"/>
                <a:gd name="T4" fmla="*/ 17 w 117"/>
                <a:gd name="T5" fmla="*/ 5 h 40"/>
                <a:gd name="T6" fmla="*/ 59 w 117"/>
                <a:gd name="T7" fmla="*/ 19 h 40"/>
                <a:gd name="T8" fmla="*/ 100 w 117"/>
                <a:gd name="T9" fmla="*/ 33 h 40"/>
                <a:gd name="T10" fmla="*/ 112 w 117"/>
                <a:gd name="T11" fmla="*/ 38 h 40"/>
                <a:gd name="T12" fmla="*/ 117 w 117"/>
                <a:gd name="T13" fmla="*/ 40 h 40"/>
                <a:gd name="T14" fmla="*/ 112 w 117"/>
                <a:gd name="T15" fmla="*/ 39 h 40"/>
                <a:gd name="T16" fmla="*/ 99 w 117"/>
                <a:gd name="T17" fmla="*/ 35 h 40"/>
                <a:gd name="T18" fmla="*/ 58 w 117"/>
                <a:gd name="T19" fmla="*/ 21 h 40"/>
                <a:gd name="T20" fmla="*/ 17 w 117"/>
                <a:gd name="T21" fmla="*/ 7 h 40"/>
                <a:gd name="T22" fmla="*/ 4 w 117"/>
                <a:gd name="T23" fmla="*/ 2 h 40"/>
                <a:gd name="T24" fmla="*/ 0 w 1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40">
                  <a:moveTo>
                    <a:pt x="0" y="0"/>
                  </a:moveTo>
                  <a:cubicBezTo>
                    <a:pt x="0" y="0"/>
                    <a:pt x="1" y="1"/>
                    <a:pt x="4" y="1"/>
                  </a:cubicBezTo>
                  <a:cubicBezTo>
                    <a:pt x="8" y="3"/>
                    <a:pt x="12" y="4"/>
                    <a:pt x="17" y="5"/>
                  </a:cubicBezTo>
                  <a:cubicBezTo>
                    <a:pt x="28" y="9"/>
                    <a:pt x="42" y="14"/>
                    <a:pt x="59" y="19"/>
                  </a:cubicBezTo>
                  <a:cubicBezTo>
                    <a:pt x="75" y="25"/>
                    <a:pt x="89" y="30"/>
                    <a:pt x="100" y="33"/>
                  </a:cubicBezTo>
                  <a:cubicBezTo>
                    <a:pt x="105" y="35"/>
                    <a:pt x="109" y="37"/>
                    <a:pt x="112" y="38"/>
                  </a:cubicBezTo>
                  <a:cubicBezTo>
                    <a:pt x="115" y="39"/>
                    <a:pt x="117" y="40"/>
                    <a:pt x="117" y="40"/>
                  </a:cubicBezTo>
                  <a:cubicBezTo>
                    <a:pt x="117" y="40"/>
                    <a:pt x="115" y="40"/>
                    <a:pt x="112" y="39"/>
                  </a:cubicBezTo>
                  <a:cubicBezTo>
                    <a:pt x="109" y="38"/>
                    <a:pt x="104" y="36"/>
                    <a:pt x="99" y="35"/>
                  </a:cubicBezTo>
                  <a:cubicBezTo>
                    <a:pt x="89" y="32"/>
                    <a:pt x="74" y="27"/>
                    <a:pt x="58" y="21"/>
                  </a:cubicBezTo>
                  <a:cubicBezTo>
                    <a:pt x="42" y="16"/>
                    <a:pt x="27" y="11"/>
                    <a:pt x="17" y="7"/>
                  </a:cubicBezTo>
                  <a:cubicBezTo>
                    <a:pt x="12" y="5"/>
                    <a:pt x="8" y="4"/>
                    <a:pt x="4" y="2"/>
                  </a:cubicBezTo>
                  <a:cubicBezTo>
                    <a:pt x="1"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06A2160D-E934-4BAC-A9FC-2B80ED351029}"/>
                </a:ext>
              </a:extLst>
            </p:cNvPr>
            <p:cNvSpPr>
              <a:spLocks/>
            </p:cNvSpPr>
            <p:nvPr/>
          </p:nvSpPr>
          <p:spPr bwMode="auto">
            <a:xfrm>
              <a:off x="1513" y="3759"/>
              <a:ext cx="359" cy="119"/>
            </a:xfrm>
            <a:custGeom>
              <a:avLst/>
              <a:gdLst>
                <a:gd name="T0" fmla="*/ 0 w 151"/>
                <a:gd name="T1" fmla="*/ 1 h 50"/>
                <a:gd name="T2" fmla="*/ 6 w 151"/>
                <a:gd name="T3" fmla="*/ 2 h 50"/>
                <a:gd name="T4" fmla="*/ 23 w 151"/>
                <a:gd name="T5" fmla="*/ 7 h 50"/>
                <a:gd name="T6" fmla="*/ 76 w 151"/>
                <a:gd name="T7" fmla="*/ 24 h 50"/>
                <a:gd name="T8" fmla="*/ 129 w 151"/>
                <a:gd name="T9" fmla="*/ 42 h 50"/>
                <a:gd name="T10" fmla="*/ 145 w 151"/>
                <a:gd name="T11" fmla="*/ 48 h 50"/>
                <a:gd name="T12" fmla="*/ 151 w 151"/>
                <a:gd name="T13" fmla="*/ 50 h 50"/>
                <a:gd name="T14" fmla="*/ 145 w 151"/>
                <a:gd name="T15" fmla="*/ 48 h 50"/>
                <a:gd name="T16" fmla="*/ 128 w 151"/>
                <a:gd name="T17" fmla="*/ 43 h 50"/>
                <a:gd name="T18" fmla="*/ 75 w 151"/>
                <a:gd name="T19" fmla="*/ 26 h 50"/>
                <a:gd name="T20" fmla="*/ 22 w 151"/>
                <a:gd name="T21" fmla="*/ 8 h 50"/>
                <a:gd name="T22" fmla="*/ 6 w 151"/>
                <a:gd name="T23" fmla="*/ 3 h 50"/>
                <a:gd name="T24" fmla="*/ 0 w 151"/>
                <a:gd name="T25"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50">
                  <a:moveTo>
                    <a:pt x="0" y="1"/>
                  </a:moveTo>
                  <a:cubicBezTo>
                    <a:pt x="0" y="0"/>
                    <a:pt x="2" y="1"/>
                    <a:pt x="6" y="2"/>
                  </a:cubicBezTo>
                  <a:cubicBezTo>
                    <a:pt x="11" y="3"/>
                    <a:pt x="16" y="5"/>
                    <a:pt x="23" y="7"/>
                  </a:cubicBezTo>
                  <a:cubicBezTo>
                    <a:pt x="36" y="11"/>
                    <a:pt x="55" y="17"/>
                    <a:pt x="76" y="24"/>
                  </a:cubicBezTo>
                  <a:cubicBezTo>
                    <a:pt x="97" y="31"/>
                    <a:pt x="115" y="37"/>
                    <a:pt x="129" y="42"/>
                  </a:cubicBezTo>
                  <a:cubicBezTo>
                    <a:pt x="135" y="44"/>
                    <a:pt x="141" y="46"/>
                    <a:pt x="145" y="48"/>
                  </a:cubicBezTo>
                  <a:cubicBezTo>
                    <a:pt x="149" y="49"/>
                    <a:pt x="151" y="50"/>
                    <a:pt x="151" y="50"/>
                  </a:cubicBezTo>
                  <a:cubicBezTo>
                    <a:pt x="151" y="50"/>
                    <a:pt x="149" y="50"/>
                    <a:pt x="145" y="48"/>
                  </a:cubicBezTo>
                  <a:cubicBezTo>
                    <a:pt x="141" y="47"/>
                    <a:pt x="135" y="45"/>
                    <a:pt x="128" y="43"/>
                  </a:cubicBezTo>
                  <a:cubicBezTo>
                    <a:pt x="115" y="39"/>
                    <a:pt x="96" y="33"/>
                    <a:pt x="75" y="26"/>
                  </a:cubicBezTo>
                  <a:cubicBezTo>
                    <a:pt x="54" y="19"/>
                    <a:pt x="36" y="13"/>
                    <a:pt x="22" y="8"/>
                  </a:cubicBezTo>
                  <a:cubicBezTo>
                    <a:pt x="16" y="6"/>
                    <a:pt x="10" y="4"/>
                    <a:pt x="6" y="3"/>
                  </a:cubicBezTo>
                  <a:cubicBezTo>
                    <a:pt x="2" y="1"/>
                    <a:pt x="0" y="1"/>
                    <a:pt x="0"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9AE075B7-2211-420B-913D-B3A8A5A768E6}"/>
                </a:ext>
              </a:extLst>
            </p:cNvPr>
            <p:cNvSpPr>
              <a:spLocks/>
            </p:cNvSpPr>
            <p:nvPr/>
          </p:nvSpPr>
          <p:spPr bwMode="auto">
            <a:xfrm>
              <a:off x="1862" y="3586"/>
              <a:ext cx="285" cy="287"/>
            </a:xfrm>
            <a:custGeom>
              <a:avLst/>
              <a:gdLst>
                <a:gd name="T0" fmla="*/ 1 w 120"/>
                <a:gd name="T1" fmla="*/ 121 h 121"/>
                <a:gd name="T2" fmla="*/ 5 w 120"/>
                <a:gd name="T3" fmla="*/ 116 h 121"/>
                <a:gd name="T4" fmla="*/ 18 w 120"/>
                <a:gd name="T5" fmla="*/ 103 h 121"/>
                <a:gd name="T6" fmla="*/ 61 w 120"/>
                <a:gd name="T7" fmla="*/ 62 h 121"/>
                <a:gd name="T8" fmla="*/ 103 w 120"/>
                <a:gd name="T9" fmla="*/ 19 h 121"/>
                <a:gd name="T10" fmla="*/ 115 w 120"/>
                <a:gd name="T11" fmla="*/ 5 h 121"/>
                <a:gd name="T12" fmla="*/ 120 w 120"/>
                <a:gd name="T13" fmla="*/ 1 h 121"/>
                <a:gd name="T14" fmla="*/ 116 w 120"/>
                <a:gd name="T15" fmla="*/ 6 h 121"/>
                <a:gd name="T16" fmla="*/ 104 w 120"/>
                <a:gd name="T17" fmla="*/ 20 h 121"/>
                <a:gd name="T18" fmla="*/ 63 w 120"/>
                <a:gd name="T19" fmla="*/ 63 h 121"/>
                <a:gd name="T20" fmla="*/ 20 w 120"/>
                <a:gd name="T21" fmla="*/ 105 h 121"/>
                <a:gd name="T22" fmla="*/ 6 w 120"/>
                <a:gd name="T23" fmla="*/ 117 h 121"/>
                <a:gd name="T24" fmla="*/ 1 w 120"/>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 y="121"/>
                  </a:moveTo>
                  <a:cubicBezTo>
                    <a:pt x="0" y="121"/>
                    <a:pt x="2" y="119"/>
                    <a:pt x="5" y="116"/>
                  </a:cubicBezTo>
                  <a:cubicBezTo>
                    <a:pt x="9" y="113"/>
                    <a:pt x="13" y="109"/>
                    <a:pt x="18" y="103"/>
                  </a:cubicBezTo>
                  <a:cubicBezTo>
                    <a:pt x="30" y="93"/>
                    <a:pt x="45" y="78"/>
                    <a:pt x="61" y="62"/>
                  </a:cubicBezTo>
                  <a:cubicBezTo>
                    <a:pt x="78" y="45"/>
                    <a:pt x="93" y="30"/>
                    <a:pt x="103" y="19"/>
                  </a:cubicBezTo>
                  <a:cubicBezTo>
                    <a:pt x="108" y="13"/>
                    <a:pt x="112" y="9"/>
                    <a:pt x="115" y="5"/>
                  </a:cubicBezTo>
                  <a:cubicBezTo>
                    <a:pt x="118" y="2"/>
                    <a:pt x="120" y="0"/>
                    <a:pt x="120" y="1"/>
                  </a:cubicBezTo>
                  <a:cubicBezTo>
                    <a:pt x="120" y="1"/>
                    <a:pt x="119" y="3"/>
                    <a:pt x="116" y="6"/>
                  </a:cubicBezTo>
                  <a:cubicBezTo>
                    <a:pt x="113" y="9"/>
                    <a:pt x="109" y="14"/>
                    <a:pt x="104" y="20"/>
                  </a:cubicBezTo>
                  <a:cubicBezTo>
                    <a:pt x="94" y="31"/>
                    <a:pt x="80" y="47"/>
                    <a:pt x="63" y="63"/>
                  </a:cubicBezTo>
                  <a:cubicBezTo>
                    <a:pt x="47" y="80"/>
                    <a:pt x="31" y="94"/>
                    <a:pt x="20" y="105"/>
                  </a:cubicBezTo>
                  <a:cubicBezTo>
                    <a:pt x="14" y="110"/>
                    <a:pt x="9" y="114"/>
                    <a:pt x="6" y="117"/>
                  </a:cubicBezTo>
                  <a:cubicBezTo>
                    <a:pt x="2" y="119"/>
                    <a:pt x="1" y="121"/>
                    <a:pt x="1" y="12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3307F58-F85C-4AE2-A3BB-80E0E1B48312}"/>
                </a:ext>
              </a:extLst>
            </p:cNvPr>
            <p:cNvSpPr>
              <a:spLocks/>
            </p:cNvSpPr>
            <p:nvPr/>
          </p:nvSpPr>
          <p:spPr bwMode="auto">
            <a:xfrm>
              <a:off x="528" y="279"/>
              <a:ext cx="391" cy="524"/>
            </a:xfrm>
            <a:custGeom>
              <a:avLst/>
              <a:gdLst>
                <a:gd name="T0" fmla="*/ 165 w 165"/>
                <a:gd name="T1" fmla="*/ 152 h 221"/>
                <a:gd name="T2" fmla="*/ 126 w 165"/>
                <a:gd name="T3" fmla="*/ 140 h 221"/>
                <a:gd name="T4" fmla="*/ 81 w 165"/>
                <a:gd name="T5" fmla="*/ 162 h 221"/>
                <a:gd name="T6" fmla="*/ 57 w 165"/>
                <a:gd name="T7" fmla="*/ 133 h 221"/>
                <a:gd name="T8" fmla="*/ 70 w 165"/>
                <a:gd name="T9" fmla="*/ 102 h 221"/>
                <a:gd name="T10" fmla="*/ 122 w 165"/>
                <a:gd name="T11" fmla="*/ 100 h 221"/>
                <a:gd name="T12" fmla="*/ 150 w 165"/>
                <a:gd name="T13" fmla="*/ 12 h 221"/>
                <a:gd name="T14" fmla="*/ 111 w 165"/>
                <a:gd name="T15" fmla="*/ 0 h 221"/>
                <a:gd name="T16" fmla="*/ 95 w 165"/>
                <a:gd name="T17" fmla="*/ 52 h 221"/>
                <a:gd name="T18" fmla="*/ 18 w 165"/>
                <a:gd name="T19" fmla="*/ 109 h 221"/>
                <a:gd name="T20" fmla="*/ 69 w 165"/>
                <a:gd name="T21" fmla="*/ 202 h 221"/>
                <a:gd name="T22" fmla="*/ 165 w 165"/>
                <a:gd name="T23"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21">
                  <a:moveTo>
                    <a:pt x="165" y="152"/>
                  </a:moveTo>
                  <a:cubicBezTo>
                    <a:pt x="126" y="140"/>
                    <a:pt x="126" y="140"/>
                    <a:pt x="126" y="140"/>
                  </a:cubicBezTo>
                  <a:cubicBezTo>
                    <a:pt x="126" y="140"/>
                    <a:pt x="115" y="172"/>
                    <a:pt x="81" y="162"/>
                  </a:cubicBezTo>
                  <a:cubicBezTo>
                    <a:pt x="63" y="157"/>
                    <a:pt x="58" y="143"/>
                    <a:pt x="57" y="133"/>
                  </a:cubicBezTo>
                  <a:cubicBezTo>
                    <a:pt x="56" y="121"/>
                    <a:pt x="61" y="110"/>
                    <a:pt x="70" y="102"/>
                  </a:cubicBezTo>
                  <a:cubicBezTo>
                    <a:pt x="80" y="93"/>
                    <a:pt x="97" y="88"/>
                    <a:pt x="122" y="100"/>
                  </a:cubicBezTo>
                  <a:cubicBezTo>
                    <a:pt x="150" y="12"/>
                    <a:pt x="150" y="12"/>
                    <a:pt x="150" y="12"/>
                  </a:cubicBezTo>
                  <a:cubicBezTo>
                    <a:pt x="111" y="0"/>
                    <a:pt x="111" y="0"/>
                    <a:pt x="111" y="0"/>
                  </a:cubicBezTo>
                  <a:cubicBezTo>
                    <a:pt x="95" y="52"/>
                    <a:pt x="95" y="52"/>
                    <a:pt x="95" y="52"/>
                  </a:cubicBezTo>
                  <a:cubicBezTo>
                    <a:pt x="95" y="52"/>
                    <a:pt x="36" y="49"/>
                    <a:pt x="18" y="109"/>
                  </a:cubicBezTo>
                  <a:cubicBezTo>
                    <a:pt x="0" y="166"/>
                    <a:pt x="47" y="195"/>
                    <a:pt x="69" y="202"/>
                  </a:cubicBezTo>
                  <a:cubicBezTo>
                    <a:pt x="86" y="207"/>
                    <a:pt x="144" y="221"/>
                    <a:pt x="165" y="15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8104D746-B654-440B-AF93-12B62B428C12}"/>
                </a:ext>
              </a:extLst>
            </p:cNvPr>
            <p:cNvSpPr>
              <a:spLocks/>
            </p:cNvSpPr>
            <p:nvPr/>
          </p:nvSpPr>
          <p:spPr bwMode="auto">
            <a:xfrm>
              <a:off x="803" y="150"/>
              <a:ext cx="121" cy="114"/>
            </a:xfrm>
            <a:custGeom>
              <a:avLst/>
              <a:gdLst>
                <a:gd name="T0" fmla="*/ 28 w 121"/>
                <a:gd name="T1" fmla="*/ 0 h 114"/>
                <a:gd name="T2" fmla="*/ 121 w 121"/>
                <a:gd name="T3" fmla="*/ 29 h 114"/>
                <a:gd name="T4" fmla="*/ 93 w 121"/>
                <a:gd name="T5" fmla="*/ 114 h 114"/>
                <a:gd name="T6" fmla="*/ 0 w 121"/>
                <a:gd name="T7" fmla="*/ 86 h 114"/>
                <a:gd name="T8" fmla="*/ 28 w 121"/>
                <a:gd name="T9" fmla="*/ 0 h 114"/>
              </a:gdLst>
              <a:ahLst/>
              <a:cxnLst>
                <a:cxn ang="0">
                  <a:pos x="T0" y="T1"/>
                </a:cxn>
                <a:cxn ang="0">
                  <a:pos x="T2" y="T3"/>
                </a:cxn>
                <a:cxn ang="0">
                  <a:pos x="T4" y="T5"/>
                </a:cxn>
                <a:cxn ang="0">
                  <a:pos x="T6" y="T7"/>
                </a:cxn>
                <a:cxn ang="0">
                  <a:pos x="T8" y="T9"/>
                </a:cxn>
              </a:cxnLst>
              <a:rect l="0" t="0" r="r" b="b"/>
              <a:pathLst>
                <a:path w="121" h="114">
                  <a:moveTo>
                    <a:pt x="28" y="0"/>
                  </a:moveTo>
                  <a:lnTo>
                    <a:pt x="121" y="29"/>
                  </a:lnTo>
                  <a:lnTo>
                    <a:pt x="93" y="114"/>
                  </a:lnTo>
                  <a:lnTo>
                    <a:pt x="0" y="86"/>
                  </a:lnTo>
                  <a:lnTo>
                    <a:pt x="28"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E43CF2B8-150E-4F74-96AF-56A8947BA75E}"/>
                </a:ext>
              </a:extLst>
            </p:cNvPr>
            <p:cNvSpPr>
              <a:spLocks/>
            </p:cNvSpPr>
            <p:nvPr/>
          </p:nvSpPr>
          <p:spPr bwMode="auto">
            <a:xfrm>
              <a:off x="1157" y="309"/>
              <a:ext cx="171" cy="197"/>
            </a:xfrm>
            <a:custGeom>
              <a:avLst/>
              <a:gdLst>
                <a:gd name="T0" fmla="*/ 7 w 72"/>
                <a:gd name="T1" fmla="*/ 39 h 83"/>
                <a:gd name="T2" fmla="*/ 23 w 72"/>
                <a:gd name="T3" fmla="*/ 35 h 83"/>
                <a:gd name="T4" fmla="*/ 33 w 72"/>
                <a:gd name="T5" fmla="*/ 18 h 83"/>
                <a:gd name="T6" fmla="*/ 48 w 72"/>
                <a:gd name="T7" fmla="*/ 23 h 83"/>
                <a:gd name="T8" fmla="*/ 50 w 72"/>
                <a:gd name="T9" fmla="*/ 36 h 83"/>
                <a:gd name="T10" fmla="*/ 33 w 72"/>
                <a:gd name="T11" fmla="*/ 48 h 83"/>
                <a:gd name="T12" fmla="*/ 42 w 72"/>
                <a:gd name="T13" fmla="*/ 83 h 83"/>
                <a:gd name="T14" fmla="*/ 57 w 72"/>
                <a:gd name="T15" fmla="*/ 79 h 83"/>
                <a:gd name="T16" fmla="*/ 52 w 72"/>
                <a:gd name="T17" fmla="*/ 58 h 83"/>
                <a:gd name="T18" fmla="*/ 66 w 72"/>
                <a:gd name="T19" fmla="*/ 23 h 83"/>
                <a:gd name="T20" fmla="*/ 29 w 72"/>
                <a:gd name="T21" fmla="*/ 2 h 83"/>
                <a:gd name="T22" fmla="*/ 7 w 72"/>
                <a:gd name="T23" fmla="*/ 3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3">
                  <a:moveTo>
                    <a:pt x="7" y="39"/>
                  </a:moveTo>
                  <a:cubicBezTo>
                    <a:pt x="23" y="35"/>
                    <a:pt x="23" y="35"/>
                    <a:pt x="23" y="35"/>
                  </a:cubicBezTo>
                  <a:cubicBezTo>
                    <a:pt x="23" y="35"/>
                    <a:pt x="20" y="22"/>
                    <a:pt x="33" y="18"/>
                  </a:cubicBezTo>
                  <a:cubicBezTo>
                    <a:pt x="40" y="16"/>
                    <a:pt x="45" y="20"/>
                    <a:pt x="48" y="23"/>
                  </a:cubicBezTo>
                  <a:cubicBezTo>
                    <a:pt x="50" y="27"/>
                    <a:pt x="51" y="32"/>
                    <a:pt x="50" y="36"/>
                  </a:cubicBezTo>
                  <a:cubicBezTo>
                    <a:pt x="48" y="41"/>
                    <a:pt x="44" y="47"/>
                    <a:pt x="33" y="48"/>
                  </a:cubicBezTo>
                  <a:cubicBezTo>
                    <a:pt x="42" y="83"/>
                    <a:pt x="42" y="83"/>
                    <a:pt x="42" y="83"/>
                  </a:cubicBezTo>
                  <a:cubicBezTo>
                    <a:pt x="57" y="79"/>
                    <a:pt x="57" y="79"/>
                    <a:pt x="57" y="79"/>
                  </a:cubicBezTo>
                  <a:cubicBezTo>
                    <a:pt x="52" y="58"/>
                    <a:pt x="52" y="58"/>
                    <a:pt x="52" y="58"/>
                  </a:cubicBezTo>
                  <a:cubicBezTo>
                    <a:pt x="52" y="58"/>
                    <a:pt x="72" y="47"/>
                    <a:pt x="66" y="23"/>
                  </a:cubicBezTo>
                  <a:cubicBezTo>
                    <a:pt x="60" y="0"/>
                    <a:pt x="38" y="0"/>
                    <a:pt x="29" y="2"/>
                  </a:cubicBezTo>
                  <a:cubicBezTo>
                    <a:pt x="22" y="4"/>
                    <a:pt x="0" y="12"/>
                    <a:pt x="7" y="39"/>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72EF3AE5-2E8E-4939-85A2-A17FA2122BBE}"/>
                </a:ext>
              </a:extLst>
            </p:cNvPr>
            <p:cNvSpPr>
              <a:spLocks/>
            </p:cNvSpPr>
            <p:nvPr/>
          </p:nvSpPr>
          <p:spPr bwMode="auto">
            <a:xfrm>
              <a:off x="1261" y="514"/>
              <a:ext cx="45" cy="45"/>
            </a:xfrm>
            <a:custGeom>
              <a:avLst/>
              <a:gdLst>
                <a:gd name="T0" fmla="*/ 45 w 45"/>
                <a:gd name="T1" fmla="*/ 35 h 45"/>
                <a:gd name="T2" fmla="*/ 10 w 45"/>
                <a:gd name="T3" fmla="*/ 45 h 45"/>
                <a:gd name="T4" fmla="*/ 0 w 45"/>
                <a:gd name="T5" fmla="*/ 9 h 45"/>
                <a:gd name="T6" fmla="*/ 36 w 45"/>
                <a:gd name="T7" fmla="*/ 0 h 45"/>
                <a:gd name="T8" fmla="*/ 45 w 45"/>
                <a:gd name="T9" fmla="*/ 35 h 45"/>
              </a:gdLst>
              <a:ahLst/>
              <a:cxnLst>
                <a:cxn ang="0">
                  <a:pos x="T0" y="T1"/>
                </a:cxn>
                <a:cxn ang="0">
                  <a:pos x="T2" y="T3"/>
                </a:cxn>
                <a:cxn ang="0">
                  <a:pos x="T4" y="T5"/>
                </a:cxn>
                <a:cxn ang="0">
                  <a:pos x="T6" y="T7"/>
                </a:cxn>
                <a:cxn ang="0">
                  <a:pos x="T8" y="T9"/>
                </a:cxn>
              </a:cxnLst>
              <a:rect l="0" t="0" r="r" b="b"/>
              <a:pathLst>
                <a:path w="45" h="45">
                  <a:moveTo>
                    <a:pt x="45" y="35"/>
                  </a:moveTo>
                  <a:lnTo>
                    <a:pt x="10" y="45"/>
                  </a:lnTo>
                  <a:lnTo>
                    <a:pt x="0" y="9"/>
                  </a:lnTo>
                  <a:lnTo>
                    <a:pt x="36" y="0"/>
                  </a:lnTo>
                  <a:lnTo>
                    <a:pt x="45" y="35"/>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EB46D431-9564-4E4C-88CA-F2A9A40BB9E4}"/>
                </a:ext>
              </a:extLst>
            </p:cNvPr>
            <p:cNvSpPr>
              <a:spLocks/>
            </p:cNvSpPr>
            <p:nvPr/>
          </p:nvSpPr>
          <p:spPr bwMode="auto">
            <a:xfrm>
              <a:off x="4241" y="1299"/>
              <a:ext cx="155" cy="209"/>
            </a:xfrm>
            <a:custGeom>
              <a:avLst/>
              <a:gdLst>
                <a:gd name="T0" fmla="*/ 0 w 65"/>
                <a:gd name="T1" fmla="*/ 27 h 88"/>
                <a:gd name="T2" fmla="*/ 15 w 65"/>
                <a:gd name="T3" fmla="*/ 33 h 88"/>
                <a:gd name="T4" fmla="*/ 33 w 65"/>
                <a:gd name="T5" fmla="*/ 25 h 88"/>
                <a:gd name="T6" fmla="*/ 42 w 65"/>
                <a:gd name="T7" fmla="*/ 37 h 88"/>
                <a:gd name="T8" fmla="*/ 36 w 65"/>
                <a:gd name="T9" fmla="*/ 49 h 88"/>
                <a:gd name="T10" fmla="*/ 16 w 65"/>
                <a:gd name="T11" fmla="*/ 48 h 88"/>
                <a:gd name="T12" fmla="*/ 3 w 65"/>
                <a:gd name="T13" fmla="*/ 82 h 88"/>
                <a:gd name="T14" fmla="*/ 18 w 65"/>
                <a:gd name="T15" fmla="*/ 88 h 88"/>
                <a:gd name="T16" fmla="*/ 26 w 65"/>
                <a:gd name="T17" fmla="*/ 68 h 88"/>
                <a:gd name="T18" fmla="*/ 57 w 65"/>
                <a:gd name="T19" fmla="*/ 47 h 88"/>
                <a:gd name="T20" fmla="*/ 38 w 65"/>
                <a:gd name="T21" fmla="*/ 9 h 88"/>
                <a:gd name="T22" fmla="*/ 0 w 65"/>
                <a:gd name="T23" fmla="*/ 2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88">
                  <a:moveTo>
                    <a:pt x="0" y="27"/>
                  </a:moveTo>
                  <a:cubicBezTo>
                    <a:pt x="15" y="33"/>
                    <a:pt x="15" y="33"/>
                    <a:pt x="15" y="33"/>
                  </a:cubicBezTo>
                  <a:cubicBezTo>
                    <a:pt x="15" y="33"/>
                    <a:pt x="20" y="20"/>
                    <a:pt x="33" y="25"/>
                  </a:cubicBezTo>
                  <a:cubicBezTo>
                    <a:pt x="40" y="27"/>
                    <a:pt x="42" y="33"/>
                    <a:pt x="42" y="37"/>
                  </a:cubicBezTo>
                  <a:cubicBezTo>
                    <a:pt x="42" y="41"/>
                    <a:pt x="40" y="46"/>
                    <a:pt x="36" y="49"/>
                  </a:cubicBezTo>
                  <a:cubicBezTo>
                    <a:pt x="32" y="52"/>
                    <a:pt x="25" y="54"/>
                    <a:pt x="16" y="48"/>
                  </a:cubicBezTo>
                  <a:cubicBezTo>
                    <a:pt x="3" y="82"/>
                    <a:pt x="3" y="82"/>
                    <a:pt x="3" y="82"/>
                  </a:cubicBezTo>
                  <a:cubicBezTo>
                    <a:pt x="18" y="88"/>
                    <a:pt x="18" y="88"/>
                    <a:pt x="18" y="88"/>
                  </a:cubicBezTo>
                  <a:cubicBezTo>
                    <a:pt x="26" y="68"/>
                    <a:pt x="26" y="68"/>
                    <a:pt x="26" y="68"/>
                  </a:cubicBezTo>
                  <a:cubicBezTo>
                    <a:pt x="26" y="68"/>
                    <a:pt x="49" y="70"/>
                    <a:pt x="57" y="47"/>
                  </a:cubicBezTo>
                  <a:cubicBezTo>
                    <a:pt x="65" y="25"/>
                    <a:pt x="47" y="12"/>
                    <a:pt x="38" y="9"/>
                  </a:cubicBezTo>
                  <a:cubicBezTo>
                    <a:pt x="32" y="7"/>
                    <a:pt x="9" y="0"/>
                    <a:pt x="0" y="2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9AB47D49-DE5A-47FC-BD7A-3F5289A37E32}"/>
                </a:ext>
              </a:extLst>
            </p:cNvPr>
            <p:cNvSpPr>
              <a:spLocks/>
            </p:cNvSpPr>
            <p:nvPr/>
          </p:nvSpPr>
          <p:spPr bwMode="auto">
            <a:xfrm>
              <a:off x="4230" y="1513"/>
              <a:ext cx="49" cy="45"/>
            </a:xfrm>
            <a:custGeom>
              <a:avLst/>
              <a:gdLst>
                <a:gd name="T0" fmla="*/ 38 w 49"/>
                <a:gd name="T1" fmla="*/ 45 h 45"/>
                <a:gd name="T2" fmla="*/ 0 w 49"/>
                <a:gd name="T3" fmla="*/ 33 h 45"/>
                <a:gd name="T4" fmla="*/ 14 w 49"/>
                <a:gd name="T5" fmla="*/ 0 h 45"/>
                <a:gd name="T6" fmla="*/ 49 w 49"/>
                <a:gd name="T7" fmla="*/ 12 h 45"/>
                <a:gd name="T8" fmla="*/ 38 w 49"/>
                <a:gd name="T9" fmla="*/ 45 h 45"/>
              </a:gdLst>
              <a:ahLst/>
              <a:cxnLst>
                <a:cxn ang="0">
                  <a:pos x="T0" y="T1"/>
                </a:cxn>
                <a:cxn ang="0">
                  <a:pos x="T2" y="T3"/>
                </a:cxn>
                <a:cxn ang="0">
                  <a:pos x="T4" y="T5"/>
                </a:cxn>
                <a:cxn ang="0">
                  <a:pos x="T6" y="T7"/>
                </a:cxn>
                <a:cxn ang="0">
                  <a:pos x="T8" y="T9"/>
                </a:cxn>
              </a:cxnLst>
              <a:rect l="0" t="0" r="r" b="b"/>
              <a:pathLst>
                <a:path w="49" h="45">
                  <a:moveTo>
                    <a:pt x="38" y="45"/>
                  </a:moveTo>
                  <a:lnTo>
                    <a:pt x="0" y="33"/>
                  </a:lnTo>
                  <a:lnTo>
                    <a:pt x="14" y="0"/>
                  </a:lnTo>
                  <a:lnTo>
                    <a:pt x="49" y="12"/>
                  </a:lnTo>
                  <a:lnTo>
                    <a:pt x="38" y="45"/>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D962413C-B9BA-4E86-AEBD-4E9E69EC1818}"/>
                </a:ext>
              </a:extLst>
            </p:cNvPr>
            <p:cNvSpPr>
              <a:spLocks/>
            </p:cNvSpPr>
            <p:nvPr/>
          </p:nvSpPr>
          <p:spPr bwMode="auto">
            <a:xfrm>
              <a:off x="357" y="1551"/>
              <a:ext cx="382" cy="425"/>
            </a:xfrm>
            <a:custGeom>
              <a:avLst/>
              <a:gdLst>
                <a:gd name="T0" fmla="*/ 23 w 161"/>
                <a:gd name="T1" fmla="*/ 95 h 179"/>
                <a:gd name="T2" fmla="*/ 55 w 161"/>
                <a:gd name="T3" fmla="*/ 83 h 179"/>
                <a:gd name="T4" fmla="*/ 72 w 161"/>
                <a:gd name="T5" fmla="*/ 45 h 179"/>
                <a:gd name="T6" fmla="*/ 104 w 161"/>
                <a:gd name="T7" fmla="*/ 52 h 179"/>
                <a:gd name="T8" fmla="*/ 112 w 161"/>
                <a:gd name="T9" fmla="*/ 78 h 179"/>
                <a:gd name="T10" fmla="*/ 78 w 161"/>
                <a:gd name="T11" fmla="*/ 107 h 179"/>
                <a:gd name="T12" fmla="*/ 106 w 161"/>
                <a:gd name="T13" fmla="*/ 179 h 179"/>
                <a:gd name="T14" fmla="*/ 137 w 161"/>
                <a:gd name="T15" fmla="*/ 167 h 179"/>
                <a:gd name="T16" fmla="*/ 121 w 161"/>
                <a:gd name="T17" fmla="*/ 125 h 179"/>
                <a:gd name="T18" fmla="*/ 142 w 161"/>
                <a:gd name="T19" fmla="*/ 47 h 179"/>
                <a:gd name="T20" fmla="*/ 60 w 161"/>
                <a:gd name="T21" fmla="*/ 12 h 179"/>
                <a:gd name="T22" fmla="*/ 23 w 161"/>
                <a:gd name="T23" fmla="*/ 9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79">
                  <a:moveTo>
                    <a:pt x="23" y="95"/>
                  </a:moveTo>
                  <a:cubicBezTo>
                    <a:pt x="55" y="83"/>
                    <a:pt x="55" y="83"/>
                    <a:pt x="55" y="83"/>
                  </a:cubicBezTo>
                  <a:cubicBezTo>
                    <a:pt x="55" y="83"/>
                    <a:pt x="44" y="56"/>
                    <a:pt x="72" y="45"/>
                  </a:cubicBezTo>
                  <a:cubicBezTo>
                    <a:pt x="87" y="39"/>
                    <a:pt x="98" y="45"/>
                    <a:pt x="104" y="52"/>
                  </a:cubicBezTo>
                  <a:cubicBezTo>
                    <a:pt x="111" y="59"/>
                    <a:pt x="113" y="69"/>
                    <a:pt x="112" y="78"/>
                  </a:cubicBezTo>
                  <a:cubicBezTo>
                    <a:pt x="110" y="90"/>
                    <a:pt x="101" y="102"/>
                    <a:pt x="78" y="107"/>
                  </a:cubicBezTo>
                  <a:cubicBezTo>
                    <a:pt x="106" y="179"/>
                    <a:pt x="106" y="179"/>
                    <a:pt x="106" y="179"/>
                  </a:cubicBezTo>
                  <a:cubicBezTo>
                    <a:pt x="137" y="167"/>
                    <a:pt x="137" y="167"/>
                    <a:pt x="137" y="167"/>
                  </a:cubicBezTo>
                  <a:cubicBezTo>
                    <a:pt x="121" y="125"/>
                    <a:pt x="121" y="125"/>
                    <a:pt x="121" y="125"/>
                  </a:cubicBezTo>
                  <a:cubicBezTo>
                    <a:pt x="121" y="125"/>
                    <a:pt x="161" y="96"/>
                    <a:pt x="142" y="47"/>
                  </a:cubicBezTo>
                  <a:cubicBezTo>
                    <a:pt x="124" y="0"/>
                    <a:pt x="78" y="5"/>
                    <a:pt x="60" y="12"/>
                  </a:cubicBezTo>
                  <a:cubicBezTo>
                    <a:pt x="46" y="17"/>
                    <a:pt x="0" y="39"/>
                    <a:pt x="23" y="95"/>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0560E94-1C97-4837-94FB-2A54767202CF}"/>
                </a:ext>
              </a:extLst>
            </p:cNvPr>
            <p:cNvSpPr>
              <a:spLocks/>
            </p:cNvSpPr>
            <p:nvPr/>
          </p:nvSpPr>
          <p:spPr bwMode="auto">
            <a:xfrm>
              <a:off x="620" y="1983"/>
              <a:ext cx="105" cy="102"/>
            </a:xfrm>
            <a:custGeom>
              <a:avLst/>
              <a:gdLst>
                <a:gd name="T0" fmla="*/ 105 w 105"/>
                <a:gd name="T1" fmla="*/ 71 h 102"/>
                <a:gd name="T2" fmla="*/ 29 w 105"/>
                <a:gd name="T3" fmla="*/ 102 h 102"/>
                <a:gd name="T4" fmla="*/ 0 w 105"/>
                <a:gd name="T5" fmla="*/ 29 h 102"/>
                <a:gd name="T6" fmla="*/ 79 w 105"/>
                <a:gd name="T7" fmla="*/ 0 h 102"/>
                <a:gd name="T8" fmla="*/ 105 w 105"/>
                <a:gd name="T9" fmla="*/ 71 h 102"/>
              </a:gdLst>
              <a:ahLst/>
              <a:cxnLst>
                <a:cxn ang="0">
                  <a:pos x="T0" y="T1"/>
                </a:cxn>
                <a:cxn ang="0">
                  <a:pos x="T2" y="T3"/>
                </a:cxn>
                <a:cxn ang="0">
                  <a:pos x="T4" y="T5"/>
                </a:cxn>
                <a:cxn ang="0">
                  <a:pos x="T6" y="T7"/>
                </a:cxn>
                <a:cxn ang="0">
                  <a:pos x="T8" y="T9"/>
                </a:cxn>
              </a:cxnLst>
              <a:rect l="0" t="0" r="r" b="b"/>
              <a:pathLst>
                <a:path w="105" h="102">
                  <a:moveTo>
                    <a:pt x="105" y="71"/>
                  </a:moveTo>
                  <a:lnTo>
                    <a:pt x="29" y="102"/>
                  </a:lnTo>
                  <a:lnTo>
                    <a:pt x="0" y="29"/>
                  </a:lnTo>
                  <a:lnTo>
                    <a:pt x="79" y="0"/>
                  </a:lnTo>
                  <a:lnTo>
                    <a:pt x="105" y="71"/>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6AAF8071-89EE-42EE-B2D0-3D5957593AD2}"/>
                </a:ext>
              </a:extLst>
            </p:cNvPr>
            <p:cNvSpPr>
              <a:spLocks/>
            </p:cNvSpPr>
            <p:nvPr/>
          </p:nvSpPr>
          <p:spPr bwMode="auto">
            <a:xfrm>
              <a:off x="4037" y="1926"/>
              <a:ext cx="271" cy="302"/>
            </a:xfrm>
            <a:custGeom>
              <a:avLst/>
              <a:gdLst>
                <a:gd name="T0" fmla="*/ 98 w 114"/>
                <a:gd name="T1" fmla="*/ 59 h 127"/>
                <a:gd name="T2" fmla="*/ 75 w 114"/>
                <a:gd name="T3" fmla="*/ 68 h 127"/>
                <a:gd name="T4" fmla="*/ 63 w 114"/>
                <a:gd name="T5" fmla="*/ 95 h 127"/>
                <a:gd name="T6" fmla="*/ 41 w 114"/>
                <a:gd name="T7" fmla="*/ 90 h 127"/>
                <a:gd name="T8" fmla="*/ 35 w 114"/>
                <a:gd name="T9" fmla="*/ 71 h 127"/>
                <a:gd name="T10" fmla="*/ 59 w 114"/>
                <a:gd name="T11" fmla="*/ 51 h 127"/>
                <a:gd name="T12" fmla="*/ 39 w 114"/>
                <a:gd name="T13" fmla="*/ 0 h 127"/>
                <a:gd name="T14" fmla="*/ 17 w 114"/>
                <a:gd name="T15" fmla="*/ 8 h 127"/>
                <a:gd name="T16" fmla="*/ 28 w 114"/>
                <a:gd name="T17" fmla="*/ 39 h 127"/>
                <a:gd name="T18" fmla="*/ 13 w 114"/>
                <a:gd name="T19" fmla="*/ 94 h 127"/>
                <a:gd name="T20" fmla="*/ 72 w 114"/>
                <a:gd name="T21" fmla="*/ 118 h 127"/>
                <a:gd name="T22" fmla="*/ 98 w 114"/>
                <a:gd name="T23" fmla="*/ 5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27">
                  <a:moveTo>
                    <a:pt x="98" y="59"/>
                  </a:moveTo>
                  <a:cubicBezTo>
                    <a:pt x="75" y="68"/>
                    <a:pt x="75" y="68"/>
                    <a:pt x="75" y="68"/>
                  </a:cubicBezTo>
                  <a:cubicBezTo>
                    <a:pt x="75" y="68"/>
                    <a:pt x="83" y="87"/>
                    <a:pt x="63" y="95"/>
                  </a:cubicBezTo>
                  <a:cubicBezTo>
                    <a:pt x="53" y="99"/>
                    <a:pt x="45" y="95"/>
                    <a:pt x="41" y="90"/>
                  </a:cubicBezTo>
                  <a:cubicBezTo>
                    <a:pt x="36" y="85"/>
                    <a:pt x="34" y="78"/>
                    <a:pt x="35" y="71"/>
                  </a:cubicBezTo>
                  <a:cubicBezTo>
                    <a:pt x="37" y="63"/>
                    <a:pt x="43" y="54"/>
                    <a:pt x="59" y="51"/>
                  </a:cubicBezTo>
                  <a:cubicBezTo>
                    <a:pt x="39" y="0"/>
                    <a:pt x="39" y="0"/>
                    <a:pt x="39" y="0"/>
                  </a:cubicBezTo>
                  <a:cubicBezTo>
                    <a:pt x="17" y="8"/>
                    <a:pt x="17" y="8"/>
                    <a:pt x="17" y="8"/>
                  </a:cubicBezTo>
                  <a:cubicBezTo>
                    <a:pt x="28" y="39"/>
                    <a:pt x="28" y="39"/>
                    <a:pt x="28" y="39"/>
                  </a:cubicBezTo>
                  <a:cubicBezTo>
                    <a:pt x="28" y="39"/>
                    <a:pt x="0" y="59"/>
                    <a:pt x="13" y="94"/>
                  </a:cubicBezTo>
                  <a:cubicBezTo>
                    <a:pt x="26" y="127"/>
                    <a:pt x="59" y="123"/>
                    <a:pt x="72" y="118"/>
                  </a:cubicBezTo>
                  <a:cubicBezTo>
                    <a:pt x="82" y="115"/>
                    <a:pt x="114" y="99"/>
                    <a:pt x="98" y="5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7160E538-C2EB-485E-AE50-26A1DB9D3832}"/>
                </a:ext>
              </a:extLst>
            </p:cNvPr>
            <p:cNvSpPr>
              <a:spLocks/>
            </p:cNvSpPr>
            <p:nvPr/>
          </p:nvSpPr>
          <p:spPr bwMode="auto">
            <a:xfrm>
              <a:off x="4047" y="1850"/>
              <a:ext cx="73" cy="71"/>
            </a:xfrm>
            <a:custGeom>
              <a:avLst/>
              <a:gdLst>
                <a:gd name="T0" fmla="*/ 0 w 73"/>
                <a:gd name="T1" fmla="*/ 22 h 71"/>
                <a:gd name="T2" fmla="*/ 54 w 73"/>
                <a:gd name="T3" fmla="*/ 0 h 71"/>
                <a:gd name="T4" fmla="*/ 73 w 73"/>
                <a:gd name="T5" fmla="*/ 50 h 71"/>
                <a:gd name="T6" fmla="*/ 21 w 73"/>
                <a:gd name="T7" fmla="*/ 71 h 71"/>
                <a:gd name="T8" fmla="*/ 0 w 73"/>
                <a:gd name="T9" fmla="*/ 22 h 71"/>
              </a:gdLst>
              <a:ahLst/>
              <a:cxnLst>
                <a:cxn ang="0">
                  <a:pos x="T0" y="T1"/>
                </a:cxn>
                <a:cxn ang="0">
                  <a:pos x="T2" y="T3"/>
                </a:cxn>
                <a:cxn ang="0">
                  <a:pos x="T4" y="T5"/>
                </a:cxn>
                <a:cxn ang="0">
                  <a:pos x="T6" y="T7"/>
                </a:cxn>
                <a:cxn ang="0">
                  <a:pos x="T8" y="T9"/>
                </a:cxn>
              </a:cxnLst>
              <a:rect l="0" t="0" r="r" b="b"/>
              <a:pathLst>
                <a:path w="73" h="71">
                  <a:moveTo>
                    <a:pt x="0" y="22"/>
                  </a:moveTo>
                  <a:lnTo>
                    <a:pt x="54" y="0"/>
                  </a:lnTo>
                  <a:lnTo>
                    <a:pt x="73" y="50"/>
                  </a:lnTo>
                  <a:lnTo>
                    <a:pt x="21" y="71"/>
                  </a:lnTo>
                  <a:lnTo>
                    <a:pt x="0" y="22"/>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368664DE-0556-45B6-B683-DC8A2C0EBACE}"/>
                </a:ext>
              </a:extLst>
            </p:cNvPr>
            <p:cNvSpPr>
              <a:spLocks/>
            </p:cNvSpPr>
            <p:nvPr/>
          </p:nvSpPr>
          <p:spPr bwMode="auto">
            <a:xfrm>
              <a:off x="463" y="3218"/>
              <a:ext cx="442" cy="949"/>
            </a:xfrm>
            <a:custGeom>
              <a:avLst/>
              <a:gdLst>
                <a:gd name="T0" fmla="*/ 155 w 186"/>
                <a:gd name="T1" fmla="*/ 296 h 400"/>
                <a:gd name="T2" fmla="*/ 138 w 186"/>
                <a:gd name="T3" fmla="*/ 256 h 400"/>
                <a:gd name="T4" fmla="*/ 109 w 186"/>
                <a:gd name="T5" fmla="*/ 221 h 400"/>
                <a:gd name="T6" fmla="*/ 97 w 186"/>
                <a:gd name="T7" fmla="*/ 150 h 400"/>
                <a:gd name="T8" fmla="*/ 63 w 186"/>
                <a:gd name="T9" fmla="*/ 123 h 400"/>
                <a:gd name="T10" fmla="*/ 56 w 186"/>
                <a:gd name="T11" fmla="*/ 102 h 400"/>
                <a:gd name="T12" fmla="*/ 2 w 186"/>
                <a:gd name="T13" fmla="*/ 0 h 400"/>
                <a:gd name="T14" fmla="*/ 23 w 186"/>
                <a:gd name="T15" fmla="*/ 98 h 400"/>
                <a:gd name="T16" fmla="*/ 39 w 186"/>
                <a:gd name="T17" fmla="*/ 135 h 400"/>
                <a:gd name="T18" fmla="*/ 36 w 186"/>
                <a:gd name="T19" fmla="*/ 200 h 400"/>
                <a:gd name="T20" fmla="*/ 70 w 186"/>
                <a:gd name="T21" fmla="*/ 266 h 400"/>
                <a:gd name="T22" fmla="*/ 54 w 186"/>
                <a:gd name="T23" fmla="*/ 327 h 400"/>
                <a:gd name="T24" fmla="*/ 64 w 186"/>
                <a:gd name="T25" fmla="*/ 353 h 400"/>
                <a:gd name="T26" fmla="*/ 141 w 186"/>
                <a:gd name="T27" fmla="*/ 398 h 400"/>
                <a:gd name="T28" fmla="*/ 186 w 186"/>
                <a:gd name="T29" fmla="*/ 400 h 400"/>
                <a:gd name="T30" fmla="*/ 155 w 186"/>
                <a:gd name="T31" fmla="*/ 2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400">
                  <a:moveTo>
                    <a:pt x="155" y="296"/>
                  </a:moveTo>
                  <a:cubicBezTo>
                    <a:pt x="159" y="281"/>
                    <a:pt x="149" y="267"/>
                    <a:pt x="138" y="256"/>
                  </a:cubicBezTo>
                  <a:cubicBezTo>
                    <a:pt x="128" y="245"/>
                    <a:pt x="115" y="236"/>
                    <a:pt x="109" y="221"/>
                  </a:cubicBezTo>
                  <a:cubicBezTo>
                    <a:pt x="100" y="199"/>
                    <a:pt x="112" y="169"/>
                    <a:pt x="97" y="150"/>
                  </a:cubicBezTo>
                  <a:cubicBezTo>
                    <a:pt x="88" y="139"/>
                    <a:pt x="71" y="135"/>
                    <a:pt x="63" y="123"/>
                  </a:cubicBezTo>
                  <a:cubicBezTo>
                    <a:pt x="59" y="117"/>
                    <a:pt x="57" y="109"/>
                    <a:pt x="56" y="102"/>
                  </a:cubicBezTo>
                  <a:cubicBezTo>
                    <a:pt x="47" y="64"/>
                    <a:pt x="28" y="28"/>
                    <a:pt x="2" y="0"/>
                  </a:cubicBezTo>
                  <a:cubicBezTo>
                    <a:pt x="0" y="34"/>
                    <a:pt x="7" y="68"/>
                    <a:pt x="23" y="98"/>
                  </a:cubicBezTo>
                  <a:cubicBezTo>
                    <a:pt x="29" y="110"/>
                    <a:pt x="37" y="122"/>
                    <a:pt x="39" y="135"/>
                  </a:cubicBezTo>
                  <a:cubicBezTo>
                    <a:pt x="42" y="157"/>
                    <a:pt x="30" y="179"/>
                    <a:pt x="36" y="200"/>
                  </a:cubicBezTo>
                  <a:cubicBezTo>
                    <a:pt x="42" y="225"/>
                    <a:pt x="69" y="241"/>
                    <a:pt x="70" y="266"/>
                  </a:cubicBezTo>
                  <a:cubicBezTo>
                    <a:pt x="71" y="288"/>
                    <a:pt x="53" y="306"/>
                    <a:pt x="54" y="327"/>
                  </a:cubicBezTo>
                  <a:cubicBezTo>
                    <a:pt x="55" y="336"/>
                    <a:pt x="59" y="345"/>
                    <a:pt x="64" y="353"/>
                  </a:cubicBezTo>
                  <a:cubicBezTo>
                    <a:pt x="80" y="380"/>
                    <a:pt x="104" y="399"/>
                    <a:pt x="141" y="398"/>
                  </a:cubicBezTo>
                  <a:cubicBezTo>
                    <a:pt x="186" y="400"/>
                    <a:pt x="186" y="400"/>
                    <a:pt x="186" y="400"/>
                  </a:cubicBezTo>
                  <a:cubicBezTo>
                    <a:pt x="155" y="296"/>
                    <a:pt x="155" y="296"/>
                    <a:pt x="155" y="296"/>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2459B7A6-94C5-434B-9D34-EBDE6C9BB76B}"/>
                </a:ext>
              </a:extLst>
            </p:cNvPr>
            <p:cNvSpPr>
              <a:spLocks/>
            </p:cNvSpPr>
            <p:nvPr/>
          </p:nvSpPr>
          <p:spPr bwMode="auto">
            <a:xfrm>
              <a:off x="466" y="3218"/>
              <a:ext cx="439" cy="949"/>
            </a:xfrm>
            <a:custGeom>
              <a:avLst/>
              <a:gdLst>
                <a:gd name="T0" fmla="*/ 1 w 185"/>
                <a:gd name="T1" fmla="*/ 0 h 400"/>
                <a:gd name="T2" fmla="*/ 0 w 185"/>
                <a:gd name="T3" fmla="*/ 10 h 400"/>
                <a:gd name="T4" fmla="*/ 22 w 185"/>
                <a:gd name="T5" fmla="*/ 98 h 400"/>
                <a:gd name="T6" fmla="*/ 38 w 185"/>
                <a:gd name="T7" fmla="*/ 135 h 400"/>
                <a:gd name="T8" fmla="*/ 39 w 185"/>
                <a:gd name="T9" fmla="*/ 143 h 400"/>
                <a:gd name="T10" fmla="*/ 33 w 185"/>
                <a:gd name="T11" fmla="*/ 188 h 400"/>
                <a:gd name="T12" fmla="*/ 35 w 185"/>
                <a:gd name="T13" fmla="*/ 200 h 400"/>
                <a:gd name="T14" fmla="*/ 69 w 185"/>
                <a:gd name="T15" fmla="*/ 266 h 400"/>
                <a:gd name="T16" fmla="*/ 69 w 185"/>
                <a:gd name="T17" fmla="*/ 268 h 400"/>
                <a:gd name="T18" fmla="*/ 53 w 185"/>
                <a:gd name="T19" fmla="*/ 325 h 400"/>
                <a:gd name="T20" fmla="*/ 53 w 185"/>
                <a:gd name="T21" fmla="*/ 327 h 400"/>
                <a:gd name="T22" fmla="*/ 63 w 185"/>
                <a:gd name="T23" fmla="*/ 353 h 400"/>
                <a:gd name="T24" fmla="*/ 138 w 185"/>
                <a:gd name="T25" fmla="*/ 398 h 400"/>
                <a:gd name="T26" fmla="*/ 140 w 185"/>
                <a:gd name="T27" fmla="*/ 398 h 400"/>
                <a:gd name="T28" fmla="*/ 185 w 185"/>
                <a:gd name="T29" fmla="*/ 400 h 400"/>
                <a:gd name="T30" fmla="*/ 154 w 185"/>
                <a:gd name="T31" fmla="*/ 296 h 400"/>
                <a:gd name="T32" fmla="*/ 154 w 185"/>
                <a:gd name="T33" fmla="*/ 296 h 400"/>
                <a:gd name="T34" fmla="*/ 155 w 185"/>
                <a:gd name="T35" fmla="*/ 289 h 400"/>
                <a:gd name="T36" fmla="*/ 137 w 185"/>
                <a:gd name="T37" fmla="*/ 256 h 400"/>
                <a:gd name="T38" fmla="*/ 108 w 185"/>
                <a:gd name="T39" fmla="*/ 221 h 400"/>
                <a:gd name="T40" fmla="*/ 104 w 185"/>
                <a:gd name="T41" fmla="*/ 194 h 400"/>
                <a:gd name="T42" fmla="*/ 104 w 185"/>
                <a:gd name="T43" fmla="*/ 185 h 400"/>
                <a:gd name="T44" fmla="*/ 96 w 185"/>
                <a:gd name="T45" fmla="*/ 150 h 400"/>
                <a:gd name="T46" fmla="*/ 62 w 185"/>
                <a:gd name="T47" fmla="*/ 123 h 400"/>
                <a:gd name="T48" fmla="*/ 55 w 185"/>
                <a:gd name="T49" fmla="*/ 102 h 400"/>
                <a:gd name="T50" fmla="*/ 1 w 185"/>
                <a:gd name="T5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400">
                  <a:moveTo>
                    <a:pt x="1" y="0"/>
                  </a:moveTo>
                  <a:cubicBezTo>
                    <a:pt x="0" y="4"/>
                    <a:pt x="0" y="7"/>
                    <a:pt x="0" y="10"/>
                  </a:cubicBezTo>
                  <a:cubicBezTo>
                    <a:pt x="0" y="41"/>
                    <a:pt x="8" y="71"/>
                    <a:pt x="22" y="98"/>
                  </a:cubicBezTo>
                  <a:cubicBezTo>
                    <a:pt x="28" y="110"/>
                    <a:pt x="36" y="122"/>
                    <a:pt x="38" y="135"/>
                  </a:cubicBezTo>
                  <a:cubicBezTo>
                    <a:pt x="38" y="138"/>
                    <a:pt x="39" y="140"/>
                    <a:pt x="39" y="143"/>
                  </a:cubicBezTo>
                  <a:cubicBezTo>
                    <a:pt x="39" y="158"/>
                    <a:pt x="33" y="174"/>
                    <a:pt x="33" y="188"/>
                  </a:cubicBezTo>
                  <a:cubicBezTo>
                    <a:pt x="33" y="192"/>
                    <a:pt x="34" y="196"/>
                    <a:pt x="35" y="200"/>
                  </a:cubicBezTo>
                  <a:cubicBezTo>
                    <a:pt x="41" y="225"/>
                    <a:pt x="68" y="241"/>
                    <a:pt x="69" y="266"/>
                  </a:cubicBezTo>
                  <a:cubicBezTo>
                    <a:pt x="69" y="267"/>
                    <a:pt x="69" y="268"/>
                    <a:pt x="69" y="268"/>
                  </a:cubicBezTo>
                  <a:cubicBezTo>
                    <a:pt x="69" y="288"/>
                    <a:pt x="53" y="305"/>
                    <a:pt x="53" y="325"/>
                  </a:cubicBezTo>
                  <a:cubicBezTo>
                    <a:pt x="53" y="326"/>
                    <a:pt x="53" y="327"/>
                    <a:pt x="53" y="327"/>
                  </a:cubicBezTo>
                  <a:cubicBezTo>
                    <a:pt x="54" y="336"/>
                    <a:pt x="58" y="345"/>
                    <a:pt x="63" y="353"/>
                  </a:cubicBezTo>
                  <a:cubicBezTo>
                    <a:pt x="79" y="379"/>
                    <a:pt x="103" y="398"/>
                    <a:pt x="138" y="398"/>
                  </a:cubicBezTo>
                  <a:cubicBezTo>
                    <a:pt x="139" y="398"/>
                    <a:pt x="139" y="398"/>
                    <a:pt x="140" y="398"/>
                  </a:cubicBezTo>
                  <a:cubicBezTo>
                    <a:pt x="185" y="400"/>
                    <a:pt x="185" y="400"/>
                    <a:pt x="185" y="400"/>
                  </a:cubicBezTo>
                  <a:cubicBezTo>
                    <a:pt x="154" y="296"/>
                    <a:pt x="154" y="296"/>
                    <a:pt x="154" y="296"/>
                  </a:cubicBezTo>
                  <a:cubicBezTo>
                    <a:pt x="154" y="296"/>
                    <a:pt x="154" y="296"/>
                    <a:pt x="154" y="296"/>
                  </a:cubicBezTo>
                  <a:cubicBezTo>
                    <a:pt x="155" y="294"/>
                    <a:pt x="155" y="292"/>
                    <a:pt x="155" y="289"/>
                  </a:cubicBezTo>
                  <a:cubicBezTo>
                    <a:pt x="155" y="277"/>
                    <a:pt x="147" y="265"/>
                    <a:pt x="137" y="256"/>
                  </a:cubicBezTo>
                  <a:cubicBezTo>
                    <a:pt x="127" y="245"/>
                    <a:pt x="114" y="236"/>
                    <a:pt x="108" y="221"/>
                  </a:cubicBezTo>
                  <a:cubicBezTo>
                    <a:pt x="105" y="213"/>
                    <a:pt x="104" y="203"/>
                    <a:pt x="104" y="194"/>
                  </a:cubicBezTo>
                  <a:cubicBezTo>
                    <a:pt x="104" y="191"/>
                    <a:pt x="104" y="188"/>
                    <a:pt x="104" y="185"/>
                  </a:cubicBezTo>
                  <a:cubicBezTo>
                    <a:pt x="104" y="172"/>
                    <a:pt x="104" y="160"/>
                    <a:pt x="96" y="150"/>
                  </a:cubicBezTo>
                  <a:cubicBezTo>
                    <a:pt x="87" y="139"/>
                    <a:pt x="70" y="135"/>
                    <a:pt x="62" y="123"/>
                  </a:cubicBezTo>
                  <a:cubicBezTo>
                    <a:pt x="58" y="117"/>
                    <a:pt x="56" y="109"/>
                    <a:pt x="55" y="102"/>
                  </a:cubicBezTo>
                  <a:cubicBezTo>
                    <a:pt x="46" y="64"/>
                    <a:pt x="27" y="28"/>
                    <a:pt x="1"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3E253808-AF77-4C88-B91E-FAEF8924931D}"/>
                </a:ext>
              </a:extLst>
            </p:cNvPr>
            <p:cNvSpPr>
              <a:spLocks/>
            </p:cNvSpPr>
            <p:nvPr/>
          </p:nvSpPr>
          <p:spPr bwMode="auto">
            <a:xfrm>
              <a:off x="872" y="2852"/>
              <a:ext cx="425" cy="1320"/>
            </a:xfrm>
            <a:custGeom>
              <a:avLst/>
              <a:gdLst>
                <a:gd name="T0" fmla="*/ 35 w 179"/>
                <a:gd name="T1" fmla="*/ 555 h 556"/>
                <a:gd name="T2" fmla="*/ 68 w 179"/>
                <a:gd name="T3" fmla="*/ 541 h 556"/>
                <a:gd name="T4" fmla="*/ 77 w 179"/>
                <a:gd name="T5" fmla="*/ 518 h 556"/>
                <a:gd name="T6" fmla="*/ 84 w 179"/>
                <a:gd name="T7" fmla="*/ 489 h 556"/>
                <a:gd name="T8" fmla="*/ 99 w 179"/>
                <a:gd name="T9" fmla="*/ 419 h 556"/>
                <a:gd name="T10" fmla="*/ 120 w 179"/>
                <a:gd name="T11" fmla="*/ 334 h 556"/>
                <a:gd name="T12" fmla="*/ 129 w 179"/>
                <a:gd name="T13" fmla="*/ 260 h 556"/>
                <a:gd name="T14" fmla="*/ 153 w 179"/>
                <a:gd name="T15" fmla="*/ 181 h 556"/>
                <a:gd name="T16" fmla="*/ 162 w 179"/>
                <a:gd name="T17" fmla="*/ 124 h 556"/>
                <a:gd name="T18" fmla="*/ 178 w 179"/>
                <a:gd name="T19" fmla="*/ 82 h 556"/>
                <a:gd name="T20" fmla="*/ 178 w 179"/>
                <a:gd name="T21" fmla="*/ 35 h 556"/>
                <a:gd name="T22" fmla="*/ 173 w 179"/>
                <a:gd name="T23" fmla="*/ 3 h 556"/>
                <a:gd name="T24" fmla="*/ 171 w 179"/>
                <a:gd name="T25" fmla="*/ 1 h 556"/>
                <a:gd name="T26" fmla="*/ 132 w 179"/>
                <a:gd name="T27" fmla="*/ 49 h 556"/>
                <a:gd name="T28" fmla="*/ 100 w 179"/>
                <a:gd name="T29" fmla="*/ 162 h 556"/>
                <a:gd name="T30" fmla="*/ 73 w 179"/>
                <a:gd name="T31" fmla="*/ 210 h 556"/>
                <a:gd name="T32" fmla="*/ 70 w 179"/>
                <a:gd name="T33" fmla="*/ 286 h 556"/>
                <a:gd name="T34" fmla="*/ 45 w 179"/>
                <a:gd name="T35" fmla="*/ 327 h 556"/>
                <a:gd name="T36" fmla="*/ 39 w 179"/>
                <a:gd name="T37" fmla="*/ 393 h 556"/>
                <a:gd name="T38" fmla="*/ 12 w 179"/>
                <a:gd name="T39" fmla="*/ 460 h 556"/>
                <a:gd name="T40" fmla="*/ 1 w 179"/>
                <a:gd name="T41" fmla="*/ 488 h 556"/>
                <a:gd name="T42" fmla="*/ 14 w 179"/>
                <a:gd name="T43" fmla="*/ 547 h 556"/>
                <a:gd name="T44" fmla="*/ 20 w 179"/>
                <a:gd name="T45" fmla="*/ 553 h 556"/>
                <a:gd name="T46" fmla="*/ 14 w 179"/>
                <a:gd name="T47" fmla="*/ 546 h 556"/>
                <a:gd name="T48" fmla="*/ 2 w 179"/>
                <a:gd name="T49" fmla="*/ 489 h 556"/>
                <a:gd name="T50" fmla="*/ 13 w 179"/>
                <a:gd name="T51" fmla="*/ 461 h 556"/>
                <a:gd name="T52" fmla="*/ 41 w 179"/>
                <a:gd name="T53" fmla="*/ 393 h 556"/>
                <a:gd name="T54" fmla="*/ 47 w 179"/>
                <a:gd name="T55" fmla="*/ 328 h 556"/>
                <a:gd name="T56" fmla="*/ 72 w 179"/>
                <a:gd name="T57" fmla="*/ 287 h 556"/>
                <a:gd name="T58" fmla="*/ 76 w 179"/>
                <a:gd name="T59" fmla="*/ 211 h 556"/>
                <a:gd name="T60" fmla="*/ 102 w 179"/>
                <a:gd name="T61" fmla="*/ 163 h 556"/>
                <a:gd name="T62" fmla="*/ 135 w 179"/>
                <a:gd name="T63" fmla="*/ 50 h 556"/>
                <a:gd name="T64" fmla="*/ 173 w 179"/>
                <a:gd name="T65" fmla="*/ 4 h 556"/>
                <a:gd name="T66" fmla="*/ 171 w 179"/>
                <a:gd name="T67" fmla="*/ 5 h 556"/>
                <a:gd name="T68" fmla="*/ 176 w 179"/>
                <a:gd name="T69" fmla="*/ 66 h 556"/>
                <a:gd name="T70" fmla="*/ 170 w 179"/>
                <a:gd name="T71" fmla="*/ 95 h 556"/>
                <a:gd name="T72" fmla="*/ 154 w 179"/>
                <a:gd name="T73" fmla="*/ 152 h 556"/>
                <a:gd name="T74" fmla="*/ 140 w 179"/>
                <a:gd name="T75" fmla="*/ 235 h 556"/>
                <a:gd name="T76" fmla="*/ 121 w 179"/>
                <a:gd name="T77" fmla="*/ 284 h 556"/>
                <a:gd name="T78" fmla="*/ 98 w 179"/>
                <a:gd name="T79" fmla="*/ 376 h 556"/>
                <a:gd name="T80" fmla="*/ 99 w 179"/>
                <a:gd name="T81" fmla="*/ 458 h 556"/>
                <a:gd name="T82" fmla="*/ 77 w 179"/>
                <a:gd name="T83" fmla="*/ 503 h 556"/>
                <a:gd name="T84" fmla="*/ 74 w 179"/>
                <a:gd name="T85" fmla="*/ 531 h 556"/>
                <a:gd name="T86" fmla="*/ 49 w 179"/>
                <a:gd name="T87" fmla="*/ 550 h 556"/>
                <a:gd name="T88" fmla="*/ 26 w 179"/>
                <a:gd name="T89" fmla="*/ 55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556">
                  <a:moveTo>
                    <a:pt x="23" y="555"/>
                  </a:moveTo>
                  <a:cubicBezTo>
                    <a:pt x="23" y="555"/>
                    <a:pt x="27" y="556"/>
                    <a:pt x="35" y="555"/>
                  </a:cubicBezTo>
                  <a:cubicBezTo>
                    <a:pt x="39" y="554"/>
                    <a:pt x="44" y="553"/>
                    <a:pt x="50" y="551"/>
                  </a:cubicBezTo>
                  <a:cubicBezTo>
                    <a:pt x="55" y="549"/>
                    <a:pt x="62" y="546"/>
                    <a:pt x="68" y="541"/>
                  </a:cubicBezTo>
                  <a:cubicBezTo>
                    <a:pt x="71" y="539"/>
                    <a:pt x="73" y="535"/>
                    <a:pt x="75" y="531"/>
                  </a:cubicBezTo>
                  <a:cubicBezTo>
                    <a:pt x="77" y="527"/>
                    <a:pt x="77" y="522"/>
                    <a:pt x="77" y="518"/>
                  </a:cubicBezTo>
                  <a:cubicBezTo>
                    <a:pt x="77" y="513"/>
                    <a:pt x="77" y="508"/>
                    <a:pt x="78" y="503"/>
                  </a:cubicBezTo>
                  <a:cubicBezTo>
                    <a:pt x="79" y="498"/>
                    <a:pt x="81" y="494"/>
                    <a:pt x="84" y="489"/>
                  </a:cubicBezTo>
                  <a:cubicBezTo>
                    <a:pt x="89" y="480"/>
                    <a:pt x="98" y="471"/>
                    <a:pt x="100" y="458"/>
                  </a:cubicBezTo>
                  <a:cubicBezTo>
                    <a:pt x="104" y="446"/>
                    <a:pt x="101" y="432"/>
                    <a:pt x="99" y="419"/>
                  </a:cubicBezTo>
                  <a:cubicBezTo>
                    <a:pt x="97" y="406"/>
                    <a:pt x="95" y="391"/>
                    <a:pt x="100" y="377"/>
                  </a:cubicBezTo>
                  <a:cubicBezTo>
                    <a:pt x="105" y="363"/>
                    <a:pt x="115" y="350"/>
                    <a:pt x="120" y="334"/>
                  </a:cubicBezTo>
                  <a:cubicBezTo>
                    <a:pt x="125" y="319"/>
                    <a:pt x="122" y="301"/>
                    <a:pt x="124" y="284"/>
                  </a:cubicBezTo>
                  <a:cubicBezTo>
                    <a:pt x="124" y="276"/>
                    <a:pt x="126" y="267"/>
                    <a:pt x="129" y="260"/>
                  </a:cubicBezTo>
                  <a:cubicBezTo>
                    <a:pt x="133" y="252"/>
                    <a:pt x="138" y="244"/>
                    <a:pt x="142" y="236"/>
                  </a:cubicBezTo>
                  <a:cubicBezTo>
                    <a:pt x="150" y="219"/>
                    <a:pt x="151" y="200"/>
                    <a:pt x="153" y="181"/>
                  </a:cubicBezTo>
                  <a:cubicBezTo>
                    <a:pt x="155" y="172"/>
                    <a:pt x="156" y="162"/>
                    <a:pt x="157" y="152"/>
                  </a:cubicBezTo>
                  <a:cubicBezTo>
                    <a:pt x="158" y="143"/>
                    <a:pt x="159" y="133"/>
                    <a:pt x="162" y="124"/>
                  </a:cubicBezTo>
                  <a:cubicBezTo>
                    <a:pt x="164" y="114"/>
                    <a:pt x="168" y="105"/>
                    <a:pt x="172" y="96"/>
                  </a:cubicBezTo>
                  <a:cubicBezTo>
                    <a:pt x="174" y="91"/>
                    <a:pt x="176" y="87"/>
                    <a:pt x="178" y="82"/>
                  </a:cubicBezTo>
                  <a:cubicBezTo>
                    <a:pt x="178" y="76"/>
                    <a:pt x="179" y="71"/>
                    <a:pt x="179" y="66"/>
                  </a:cubicBezTo>
                  <a:cubicBezTo>
                    <a:pt x="179" y="56"/>
                    <a:pt x="179" y="46"/>
                    <a:pt x="178" y="35"/>
                  </a:cubicBezTo>
                  <a:cubicBezTo>
                    <a:pt x="177" y="25"/>
                    <a:pt x="175" y="15"/>
                    <a:pt x="174" y="4"/>
                  </a:cubicBezTo>
                  <a:cubicBezTo>
                    <a:pt x="174" y="4"/>
                    <a:pt x="173" y="3"/>
                    <a:pt x="173" y="3"/>
                  </a:cubicBezTo>
                  <a:cubicBezTo>
                    <a:pt x="173" y="0"/>
                    <a:pt x="173" y="0"/>
                    <a:pt x="173" y="0"/>
                  </a:cubicBezTo>
                  <a:cubicBezTo>
                    <a:pt x="171" y="1"/>
                    <a:pt x="171" y="1"/>
                    <a:pt x="171" y="1"/>
                  </a:cubicBezTo>
                  <a:cubicBezTo>
                    <a:pt x="162" y="6"/>
                    <a:pt x="154" y="13"/>
                    <a:pt x="147" y="22"/>
                  </a:cubicBezTo>
                  <a:cubicBezTo>
                    <a:pt x="141" y="30"/>
                    <a:pt x="136" y="39"/>
                    <a:pt x="132" y="49"/>
                  </a:cubicBezTo>
                  <a:cubicBezTo>
                    <a:pt x="125" y="68"/>
                    <a:pt x="122" y="88"/>
                    <a:pt x="118" y="108"/>
                  </a:cubicBezTo>
                  <a:cubicBezTo>
                    <a:pt x="115" y="127"/>
                    <a:pt x="110" y="146"/>
                    <a:pt x="100" y="162"/>
                  </a:cubicBezTo>
                  <a:cubicBezTo>
                    <a:pt x="95" y="170"/>
                    <a:pt x="89" y="177"/>
                    <a:pt x="84" y="185"/>
                  </a:cubicBezTo>
                  <a:cubicBezTo>
                    <a:pt x="79" y="193"/>
                    <a:pt x="74" y="201"/>
                    <a:pt x="73" y="210"/>
                  </a:cubicBezTo>
                  <a:cubicBezTo>
                    <a:pt x="70" y="229"/>
                    <a:pt x="81" y="246"/>
                    <a:pt x="79" y="263"/>
                  </a:cubicBezTo>
                  <a:cubicBezTo>
                    <a:pt x="78" y="271"/>
                    <a:pt x="74" y="279"/>
                    <a:pt x="70" y="286"/>
                  </a:cubicBezTo>
                  <a:cubicBezTo>
                    <a:pt x="66" y="293"/>
                    <a:pt x="62" y="300"/>
                    <a:pt x="57" y="306"/>
                  </a:cubicBezTo>
                  <a:cubicBezTo>
                    <a:pt x="52" y="313"/>
                    <a:pt x="48" y="320"/>
                    <a:pt x="45" y="327"/>
                  </a:cubicBezTo>
                  <a:cubicBezTo>
                    <a:pt x="42" y="334"/>
                    <a:pt x="40" y="342"/>
                    <a:pt x="39" y="350"/>
                  </a:cubicBezTo>
                  <a:cubicBezTo>
                    <a:pt x="38" y="365"/>
                    <a:pt x="40" y="379"/>
                    <a:pt x="39" y="393"/>
                  </a:cubicBezTo>
                  <a:cubicBezTo>
                    <a:pt x="38" y="406"/>
                    <a:pt x="34" y="418"/>
                    <a:pt x="28" y="429"/>
                  </a:cubicBezTo>
                  <a:cubicBezTo>
                    <a:pt x="23" y="440"/>
                    <a:pt x="17" y="450"/>
                    <a:pt x="12" y="460"/>
                  </a:cubicBezTo>
                  <a:cubicBezTo>
                    <a:pt x="9" y="465"/>
                    <a:pt x="7" y="470"/>
                    <a:pt x="5" y="474"/>
                  </a:cubicBezTo>
                  <a:cubicBezTo>
                    <a:pt x="3" y="479"/>
                    <a:pt x="2" y="484"/>
                    <a:pt x="1" y="488"/>
                  </a:cubicBezTo>
                  <a:cubicBezTo>
                    <a:pt x="0" y="498"/>
                    <a:pt x="0" y="506"/>
                    <a:pt x="1" y="514"/>
                  </a:cubicBezTo>
                  <a:cubicBezTo>
                    <a:pt x="3" y="529"/>
                    <a:pt x="8" y="540"/>
                    <a:pt x="14" y="547"/>
                  </a:cubicBezTo>
                  <a:cubicBezTo>
                    <a:pt x="15" y="548"/>
                    <a:pt x="16" y="549"/>
                    <a:pt x="17" y="551"/>
                  </a:cubicBezTo>
                  <a:cubicBezTo>
                    <a:pt x="18" y="552"/>
                    <a:pt x="19" y="552"/>
                    <a:pt x="20" y="553"/>
                  </a:cubicBezTo>
                  <a:cubicBezTo>
                    <a:pt x="22" y="554"/>
                    <a:pt x="23" y="555"/>
                    <a:pt x="23" y="555"/>
                  </a:cubicBezTo>
                  <a:cubicBezTo>
                    <a:pt x="23" y="555"/>
                    <a:pt x="19" y="553"/>
                    <a:pt x="14" y="546"/>
                  </a:cubicBezTo>
                  <a:cubicBezTo>
                    <a:pt x="9" y="540"/>
                    <a:pt x="4" y="529"/>
                    <a:pt x="2" y="514"/>
                  </a:cubicBezTo>
                  <a:cubicBezTo>
                    <a:pt x="1" y="506"/>
                    <a:pt x="1" y="498"/>
                    <a:pt x="2" y="489"/>
                  </a:cubicBezTo>
                  <a:cubicBezTo>
                    <a:pt x="3" y="484"/>
                    <a:pt x="4" y="479"/>
                    <a:pt x="6" y="475"/>
                  </a:cubicBezTo>
                  <a:cubicBezTo>
                    <a:pt x="8" y="470"/>
                    <a:pt x="11" y="466"/>
                    <a:pt x="13" y="461"/>
                  </a:cubicBezTo>
                  <a:cubicBezTo>
                    <a:pt x="18" y="451"/>
                    <a:pt x="24" y="441"/>
                    <a:pt x="30" y="430"/>
                  </a:cubicBezTo>
                  <a:cubicBezTo>
                    <a:pt x="35" y="419"/>
                    <a:pt x="40" y="407"/>
                    <a:pt x="41" y="393"/>
                  </a:cubicBezTo>
                  <a:cubicBezTo>
                    <a:pt x="43" y="379"/>
                    <a:pt x="41" y="365"/>
                    <a:pt x="42" y="350"/>
                  </a:cubicBezTo>
                  <a:cubicBezTo>
                    <a:pt x="42" y="342"/>
                    <a:pt x="44" y="335"/>
                    <a:pt x="47" y="328"/>
                  </a:cubicBezTo>
                  <a:cubicBezTo>
                    <a:pt x="50" y="321"/>
                    <a:pt x="54" y="314"/>
                    <a:pt x="59" y="308"/>
                  </a:cubicBezTo>
                  <a:cubicBezTo>
                    <a:pt x="63" y="301"/>
                    <a:pt x="68" y="295"/>
                    <a:pt x="72" y="287"/>
                  </a:cubicBezTo>
                  <a:cubicBezTo>
                    <a:pt x="77" y="280"/>
                    <a:pt x="80" y="272"/>
                    <a:pt x="81" y="263"/>
                  </a:cubicBezTo>
                  <a:cubicBezTo>
                    <a:pt x="83" y="245"/>
                    <a:pt x="73" y="228"/>
                    <a:pt x="76" y="211"/>
                  </a:cubicBezTo>
                  <a:cubicBezTo>
                    <a:pt x="77" y="202"/>
                    <a:pt x="81" y="194"/>
                    <a:pt x="86" y="186"/>
                  </a:cubicBezTo>
                  <a:cubicBezTo>
                    <a:pt x="91" y="179"/>
                    <a:pt x="97" y="171"/>
                    <a:pt x="102" y="163"/>
                  </a:cubicBezTo>
                  <a:cubicBezTo>
                    <a:pt x="113" y="147"/>
                    <a:pt x="118" y="128"/>
                    <a:pt x="121" y="108"/>
                  </a:cubicBezTo>
                  <a:cubicBezTo>
                    <a:pt x="125" y="89"/>
                    <a:pt x="128" y="69"/>
                    <a:pt x="135" y="50"/>
                  </a:cubicBezTo>
                  <a:cubicBezTo>
                    <a:pt x="139" y="41"/>
                    <a:pt x="143" y="32"/>
                    <a:pt x="150" y="23"/>
                  </a:cubicBezTo>
                  <a:cubicBezTo>
                    <a:pt x="156" y="15"/>
                    <a:pt x="163" y="9"/>
                    <a:pt x="173" y="4"/>
                  </a:cubicBezTo>
                  <a:cubicBezTo>
                    <a:pt x="171" y="3"/>
                    <a:pt x="171" y="3"/>
                    <a:pt x="171" y="3"/>
                  </a:cubicBezTo>
                  <a:cubicBezTo>
                    <a:pt x="171" y="3"/>
                    <a:pt x="171" y="4"/>
                    <a:pt x="171" y="5"/>
                  </a:cubicBezTo>
                  <a:cubicBezTo>
                    <a:pt x="172" y="15"/>
                    <a:pt x="174" y="25"/>
                    <a:pt x="175" y="36"/>
                  </a:cubicBezTo>
                  <a:cubicBezTo>
                    <a:pt x="176" y="46"/>
                    <a:pt x="177" y="56"/>
                    <a:pt x="176" y="66"/>
                  </a:cubicBezTo>
                  <a:cubicBezTo>
                    <a:pt x="176" y="71"/>
                    <a:pt x="176" y="76"/>
                    <a:pt x="175" y="81"/>
                  </a:cubicBezTo>
                  <a:cubicBezTo>
                    <a:pt x="174" y="86"/>
                    <a:pt x="172" y="90"/>
                    <a:pt x="170" y="95"/>
                  </a:cubicBezTo>
                  <a:cubicBezTo>
                    <a:pt x="166" y="104"/>
                    <a:pt x="162" y="113"/>
                    <a:pt x="159" y="123"/>
                  </a:cubicBezTo>
                  <a:cubicBezTo>
                    <a:pt x="156" y="133"/>
                    <a:pt x="155" y="143"/>
                    <a:pt x="154" y="152"/>
                  </a:cubicBezTo>
                  <a:cubicBezTo>
                    <a:pt x="153" y="162"/>
                    <a:pt x="152" y="171"/>
                    <a:pt x="151" y="181"/>
                  </a:cubicBezTo>
                  <a:cubicBezTo>
                    <a:pt x="149" y="200"/>
                    <a:pt x="147" y="218"/>
                    <a:pt x="140" y="235"/>
                  </a:cubicBezTo>
                  <a:cubicBezTo>
                    <a:pt x="136" y="243"/>
                    <a:pt x="131" y="250"/>
                    <a:pt x="127" y="259"/>
                  </a:cubicBezTo>
                  <a:cubicBezTo>
                    <a:pt x="123" y="267"/>
                    <a:pt x="121" y="276"/>
                    <a:pt x="121" y="284"/>
                  </a:cubicBezTo>
                  <a:cubicBezTo>
                    <a:pt x="120" y="302"/>
                    <a:pt x="122" y="318"/>
                    <a:pt x="118" y="334"/>
                  </a:cubicBezTo>
                  <a:cubicBezTo>
                    <a:pt x="113" y="349"/>
                    <a:pt x="103" y="362"/>
                    <a:pt x="98" y="376"/>
                  </a:cubicBezTo>
                  <a:cubicBezTo>
                    <a:pt x="93" y="391"/>
                    <a:pt x="95" y="406"/>
                    <a:pt x="97" y="419"/>
                  </a:cubicBezTo>
                  <a:cubicBezTo>
                    <a:pt x="99" y="433"/>
                    <a:pt x="102" y="446"/>
                    <a:pt x="99" y="458"/>
                  </a:cubicBezTo>
                  <a:cubicBezTo>
                    <a:pt x="96" y="470"/>
                    <a:pt x="88" y="479"/>
                    <a:pt x="82" y="488"/>
                  </a:cubicBezTo>
                  <a:cubicBezTo>
                    <a:pt x="79" y="493"/>
                    <a:pt x="77" y="498"/>
                    <a:pt x="77" y="503"/>
                  </a:cubicBezTo>
                  <a:cubicBezTo>
                    <a:pt x="76" y="508"/>
                    <a:pt x="76" y="513"/>
                    <a:pt x="76" y="518"/>
                  </a:cubicBezTo>
                  <a:cubicBezTo>
                    <a:pt x="75" y="522"/>
                    <a:pt x="75" y="527"/>
                    <a:pt x="74" y="531"/>
                  </a:cubicBezTo>
                  <a:cubicBezTo>
                    <a:pt x="72" y="535"/>
                    <a:pt x="70" y="538"/>
                    <a:pt x="67" y="540"/>
                  </a:cubicBezTo>
                  <a:cubicBezTo>
                    <a:pt x="61" y="545"/>
                    <a:pt x="55" y="548"/>
                    <a:pt x="49" y="550"/>
                  </a:cubicBezTo>
                  <a:cubicBezTo>
                    <a:pt x="44" y="552"/>
                    <a:pt x="39" y="553"/>
                    <a:pt x="35" y="554"/>
                  </a:cubicBezTo>
                  <a:cubicBezTo>
                    <a:pt x="31" y="555"/>
                    <a:pt x="28" y="555"/>
                    <a:pt x="26" y="555"/>
                  </a:cubicBezTo>
                  <a:cubicBezTo>
                    <a:pt x="24" y="555"/>
                    <a:pt x="23" y="555"/>
                    <a:pt x="23" y="55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29F03C3A-0A59-4A61-81F9-23B7640EEA1D}"/>
                </a:ext>
              </a:extLst>
            </p:cNvPr>
            <p:cNvSpPr>
              <a:spLocks/>
            </p:cNvSpPr>
            <p:nvPr/>
          </p:nvSpPr>
          <p:spPr bwMode="auto">
            <a:xfrm>
              <a:off x="926" y="2916"/>
              <a:ext cx="335" cy="1254"/>
            </a:xfrm>
            <a:custGeom>
              <a:avLst/>
              <a:gdLst>
                <a:gd name="T0" fmla="*/ 141 w 141"/>
                <a:gd name="T1" fmla="*/ 0 h 528"/>
                <a:gd name="T2" fmla="*/ 141 w 141"/>
                <a:gd name="T3" fmla="*/ 2 h 528"/>
                <a:gd name="T4" fmla="*/ 140 w 141"/>
                <a:gd name="T5" fmla="*/ 6 h 528"/>
                <a:gd name="T6" fmla="*/ 136 w 141"/>
                <a:gd name="T7" fmla="*/ 21 h 528"/>
                <a:gd name="T8" fmla="*/ 127 w 141"/>
                <a:gd name="T9" fmla="*/ 44 h 528"/>
                <a:gd name="T10" fmla="*/ 116 w 141"/>
                <a:gd name="T11" fmla="*/ 76 h 528"/>
                <a:gd name="T12" fmla="*/ 107 w 141"/>
                <a:gd name="T13" fmla="*/ 116 h 528"/>
                <a:gd name="T14" fmla="*/ 92 w 141"/>
                <a:gd name="T15" fmla="*/ 159 h 528"/>
                <a:gd name="T16" fmla="*/ 81 w 141"/>
                <a:gd name="T17" fmla="*/ 182 h 528"/>
                <a:gd name="T18" fmla="*/ 75 w 141"/>
                <a:gd name="T19" fmla="*/ 208 h 528"/>
                <a:gd name="T20" fmla="*/ 65 w 141"/>
                <a:gd name="T21" fmla="*/ 262 h 528"/>
                <a:gd name="T22" fmla="*/ 40 w 141"/>
                <a:gd name="T23" fmla="*/ 365 h 528"/>
                <a:gd name="T24" fmla="*/ 19 w 141"/>
                <a:gd name="T25" fmla="*/ 450 h 528"/>
                <a:gd name="T26" fmla="*/ 5 w 141"/>
                <a:gd name="T27" fmla="*/ 507 h 528"/>
                <a:gd name="T28" fmla="*/ 1 w 141"/>
                <a:gd name="T29" fmla="*/ 522 h 528"/>
                <a:gd name="T30" fmla="*/ 0 w 141"/>
                <a:gd name="T31" fmla="*/ 526 h 528"/>
                <a:gd name="T32" fmla="*/ 0 w 141"/>
                <a:gd name="T33" fmla="*/ 528 h 528"/>
                <a:gd name="T34" fmla="*/ 0 w 141"/>
                <a:gd name="T35" fmla="*/ 526 h 528"/>
                <a:gd name="T36" fmla="*/ 1 w 141"/>
                <a:gd name="T37" fmla="*/ 523 h 528"/>
                <a:gd name="T38" fmla="*/ 6 w 141"/>
                <a:gd name="T39" fmla="*/ 507 h 528"/>
                <a:gd name="T40" fmla="*/ 21 w 141"/>
                <a:gd name="T41" fmla="*/ 450 h 528"/>
                <a:gd name="T42" fmla="*/ 42 w 141"/>
                <a:gd name="T43" fmla="*/ 366 h 528"/>
                <a:gd name="T44" fmla="*/ 68 w 141"/>
                <a:gd name="T45" fmla="*/ 263 h 528"/>
                <a:gd name="T46" fmla="*/ 78 w 141"/>
                <a:gd name="T47" fmla="*/ 208 h 528"/>
                <a:gd name="T48" fmla="*/ 84 w 141"/>
                <a:gd name="T49" fmla="*/ 183 h 528"/>
                <a:gd name="T50" fmla="*/ 95 w 141"/>
                <a:gd name="T51" fmla="*/ 161 h 528"/>
                <a:gd name="T52" fmla="*/ 109 w 141"/>
                <a:gd name="T53" fmla="*/ 116 h 528"/>
                <a:gd name="T54" fmla="*/ 118 w 141"/>
                <a:gd name="T55" fmla="*/ 77 h 528"/>
                <a:gd name="T56" fmla="*/ 128 w 141"/>
                <a:gd name="T57" fmla="*/ 45 h 528"/>
                <a:gd name="T58" fmla="*/ 137 w 141"/>
                <a:gd name="T59" fmla="*/ 21 h 528"/>
                <a:gd name="T60" fmla="*/ 140 w 141"/>
                <a:gd name="T61" fmla="*/ 6 h 528"/>
                <a:gd name="T62" fmla="*/ 141 w 141"/>
                <a:gd name="T63" fmla="*/ 2 h 528"/>
                <a:gd name="T64" fmla="*/ 141 w 141"/>
                <a:gd name="T6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528">
                  <a:moveTo>
                    <a:pt x="141" y="0"/>
                  </a:moveTo>
                  <a:cubicBezTo>
                    <a:pt x="141" y="0"/>
                    <a:pt x="141" y="1"/>
                    <a:pt x="141" y="2"/>
                  </a:cubicBezTo>
                  <a:cubicBezTo>
                    <a:pt x="141" y="3"/>
                    <a:pt x="140" y="4"/>
                    <a:pt x="140" y="6"/>
                  </a:cubicBezTo>
                  <a:cubicBezTo>
                    <a:pt x="139" y="9"/>
                    <a:pt x="138" y="14"/>
                    <a:pt x="136" y="21"/>
                  </a:cubicBezTo>
                  <a:cubicBezTo>
                    <a:pt x="134" y="28"/>
                    <a:pt x="130" y="35"/>
                    <a:pt x="127" y="44"/>
                  </a:cubicBezTo>
                  <a:cubicBezTo>
                    <a:pt x="123" y="54"/>
                    <a:pt x="120" y="64"/>
                    <a:pt x="116" y="76"/>
                  </a:cubicBezTo>
                  <a:cubicBezTo>
                    <a:pt x="113" y="88"/>
                    <a:pt x="110" y="101"/>
                    <a:pt x="107" y="116"/>
                  </a:cubicBezTo>
                  <a:cubicBezTo>
                    <a:pt x="103" y="130"/>
                    <a:pt x="100" y="145"/>
                    <a:pt x="92" y="159"/>
                  </a:cubicBezTo>
                  <a:cubicBezTo>
                    <a:pt x="89" y="167"/>
                    <a:pt x="85" y="174"/>
                    <a:pt x="81" y="182"/>
                  </a:cubicBezTo>
                  <a:cubicBezTo>
                    <a:pt x="78" y="190"/>
                    <a:pt x="76" y="199"/>
                    <a:pt x="75" y="208"/>
                  </a:cubicBezTo>
                  <a:cubicBezTo>
                    <a:pt x="73" y="226"/>
                    <a:pt x="69" y="244"/>
                    <a:pt x="65" y="262"/>
                  </a:cubicBezTo>
                  <a:cubicBezTo>
                    <a:pt x="56" y="299"/>
                    <a:pt x="48" y="334"/>
                    <a:pt x="40" y="365"/>
                  </a:cubicBezTo>
                  <a:cubicBezTo>
                    <a:pt x="32" y="397"/>
                    <a:pt x="25" y="426"/>
                    <a:pt x="19" y="450"/>
                  </a:cubicBezTo>
                  <a:cubicBezTo>
                    <a:pt x="13" y="474"/>
                    <a:pt x="8" y="493"/>
                    <a:pt x="5" y="507"/>
                  </a:cubicBezTo>
                  <a:cubicBezTo>
                    <a:pt x="3" y="513"/>
                    <a:pt x="2" y="519"/>
                    <a:pt x="1" y="522"/>
                  </a:cubicBezTo>
                  <a:cubicBezTo>
                    <a:pt x="0" y="524"/>
                    <a:pt x="0" y="525"/>
                    <a:pt x="0" y="526"/>
                  </a:cubicBezTo>
                  <a:cubicBezTo>
                    <a:pt x="0" y="527"/>
                    <a:pt x="0" y="528"/>
                    <a:pt x="0" y="528"/>
                  </a:cubicBezTo>
                  <a:cubicBezTo>
                    <a:pt x="0" y="528"/>
                    <a:pt x="0" y="527"/>
                    <a:pt x="0" y="526"/>
                  </a:cubicBezTo>
                  <a:cubicBezTo>
                    <a:pt x="1" y="525"/>
                    <a:pt x="1" y="524"/>
                    <a:pt x="1" y="523"/>
                  </a:cubicBezTo>
                  <a:cubicBezTo>
                    <a:pt x="2" y="519"/>
                    <a:pt x="4" y="514"/>
                    <a:pt x="6" y="507"/>
                  </a:cubicBezTo>
                  <a:cubicBezTo>
                    <a:pt x="9" y="493"/>
                    <a:pt x="14" y="474"/>
                    <a:pt x="21" y="450"/>
                  </a:cubicBezTo>
                  <a:cubicBezTo>
                    <a:pt x="27" y="426"/>
                    <a:pt x="34" y="398"/>
                    <a:pt x="42" y="366"/>
                  </a:cubicBezTo>
                  <a:cubicBezTo>
                    <a:pt x="50" y="334"/>
                    <a:pt x="59" y="299"/>
                    <a:pt x="68" y="263"/>
                  </a:cubicBezTo>
                  <a:cubicBezTo>
                    <a:pt x="72" y="244"/>
                    <a:pt x="75" y="226"/>
                    <a:pt x="78" y="208"/>
                  </a:cubicBezTo>
                  <a:cubicBezTo>
                    <a:pt x="79" y="199"/>
                    <a:pt x="81" y="191"/>
                    <a:pt x="84" y="183"/>
                  </a:cubicBezTo>
                  <a:cubicBezTo>
                    <a:pt x="87" y="175"/>
                    <a:pt x="91" y="168"/>
                    <a:pt x="95" y="161"/>
                  </a:cubicBezTo>
                  <a:cubicBezTo>
                    <a:pt x="103" y="146"/>
                    <a:pt x="106" y="130"/>
                    <a:pt x="109" y="116"/>
                  </a:cubicBezTo>
                  <a:cubicBezTo>
                    <a:pt x="112" y="102"/>
                    <a:pt x="115" y="89"/>
                    <a:pt x="118" y="77"/>
                  </a:cubicBezTo>
                  <a:cubicBezTo>
                    <a:pt x="121" y="65"/>
                    <a:pt x="125" y="54"/>
                    <a:pt x="128" y="45"/>
                  </a:cubicBezTo>
                  <a:cubicBezTo>
                    <a:pt x="132" y="36"/>
                    <a:pt x="136" y="28"/>
                    <a:pt x="137" y="21"/>
                  </a:cubicBezTo>
                  <a:cubicBezTo>
                    <a:pt x="139" y="15"/>
                    <a:pt x="140" y="9"/>
                    <a:pt x="140" y="6"/>
                  </a:cubicBezTo>
                  <a:cubicBezTo>
                    <a:pt x="141" y="4"/>
                    <a:pt x="141" y="3"/>
                    <a:pt x="141" y="2"/>
                  </a:cubicBezTo>
                  <a:cubicBezTo>
                    <a:pt x="141" y="1"/>
                    <a:pt x="141" y="0"/>
                    <a:pt x="14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4ABBC7DB-50C3-4935-8ED0-24E0FF67C6B0}"/>
                </a:ext>
              </a:extLst>
            </p:cNvPr>
            <p:cNvSpPr>
              <a:spLocks/>
            </p:cNvSpPr>
            <p:nvPr/>
          </p:nvSpPr>
          <p:spPr bwMode="auto">
            <a:xfrm>
              <a:off x="556" y="2517"/>
              <a:ext cx="477" cy="1653"/>
            </a:xfrm>
            <a:custGeom>
              <a:avLst/>
              <a:gdLst>
                <a:gd name="T0" fmla="*/ 164 w 201"/>
                <a:gd name="T1" fmla="*/ 696 h 696"/>
                <a:gd name="T2" fmla="*/ 189 w 201"/>
                <a:gd name="T3" fmla="*/ 594 h 696"/>
                <a:gd name="T4" fmla="*/ 152 w 201"/>
                <a:gd name="T5" fmla="*/ 499 h 696"/>
                <a:gd name="T6" fmla="*/ 152 w 201"/>
                <a:gd name="T7" fmla="*/ 421 h 696"/>
                <a:gd name="T8" fmla="*/ 111 w 201"/>
                <a:gd name="T9" fmla="*/ 325 h 696"/>
                <a:gd name="T10" fmla="*/ 121 w 201"/>
                <a:gd name="T11" fmla="*/ 267 h 696"/>
                <a:gd name="T12" fmla="*/ 90 w 201"/>
                <a:gd name="T13" fmla="*/ 202 h 696"/>
                <a:gd name="T14" fmla="*/ 65 w 201"/>
                <a:gd name="T15" fmla="*/ 94 h 696"/>
                <a:gd name="T16" fmla="*/ 13 w 201"/>
                <a:gd name="T17" fmla="*/ 0 h 696"/>
                <a:gd name="T18" fmla="*/ 2 w 201"/>
                <a:gd name="T19" fmla="*/ 94 h 696"/>
                <a:gd name="T20" fmla="*/ 23 w 201"/>
                <a:gd name="T21" fmla="*/ 172 h 696"/>
                <a:gd name="T22" fmla="*/ 27 w 201"/>
                <a:gd name="T23" fmla="*/ 231 h 696"/>
                <a:gd name="T24" fmla="*/ 36 w 201"/>
                <a:gd name="T25" fmla="*/ 288 h 696"/>
                <a:gd name="T26" fmla="*/ 54 w 201"/>
                <a:gd name="T27" fmla="*/ 329 h 696"/>
                <a:gd name="T28" fmla="*/ 58 w 201"/>
                <a:gd name="T29" fmla="*/ 413 h 696"/>
                <a:gd name="T30" fmla="*/ 82 w 201"/>
                <a:gd name="T31" fmla="*/ 479 h 696"/>
                <a:gd name="T32" fmla="*/ 76 w 201"/>
                <a:gd name="T33" fmla="*/ 578 h 696"/>
                <a:gd name="T34" fmla="*/ 98 w 201"/>
                <a:gd name="T35" fmla="*/ 622 h 696"/>
                <a:gd name="T36" fmla="*/ 100 w 201"/>
                <a:gd name="T37" fmla="*/ 660 h 696"/>
                <a:gd name="T38" fmla="*/ 164 w 201"/>
                <a:gd name="T39" fmla="*/ 695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696">
                  <a:moveTo>
                    <a:pt x="164" y="696"/>
                  </a:moveTo>
                  <a:cubicBezTo>
                    <a:pt x="193" y="679"/>
                    <a:pt x="201" y="626"/>
                    <a:pt x="189" y="594"/>
                  </a:cubicBezTo>
                  <a:cubicBezTo>
                    <a:pt x="177" y="562"/>
                    <a:pt x="156" y="533"/>
                    <a:pt x="152" y="499"/>
                  </a:cubicBezTo>
                  <a:cubicBezTo>
                    <a:pt x="150" y="473"/>
                    <a:pt x="158" y="447"/>
                    <a:pt x="152" y="421"/>
                  </a:cubicBezTo>
                  <a:cubicBezTo>
                    <a:pt x="144" y="387"/>
                    <a:pt x="110" y="360"/>
                    <a:pt x="111" y="325"/>
                  </a:cubicBezTo>
                  <a:cubicBezTo>
                    <a:pt x="111" y="305"/>
                    <a:pt x="122" y="286"/>
                    <a:pt x="121" y="267"/>
                  </a:cubicBezTo>
                  <a:cubicBezTo>
                    <a:pt x="120" y="242"/>
                    <a:pt x="102" y="223"/>
                    <a:pt x="90" y="202"/>
                  </a:cubicBezTo>
                  <a:cubicBezTo>
                    <a:pt x="72" y="169"/>
                    <a:pt x="71" y="130"/>
                    <a:pt x="65" y="94"/>
                  </a:cubicBezTo>
                  <a:cubicBezTo>
                    <a:pt x="59" y="57"/>
                    <a:pt x="45" y="18"/>
                    <a:pt x="13" y="0"/>
                  </a:cubicBezTo>
                  <a:cubicBezTo>
                    <a:pt x="8" y="31"/>
                    <a:pt x="0" y="52"/>
                    <a:pt x="2" y="94"/>
                  </a:cubicBezTo>
                  <a:cubicBezTo>
                    <a:pt x="3" y="109"/>
                    <a:pt x="21" y="138"/>
                    <a:pt x="23" y="172"/>
                  </a:cubicBezTo>
                  <a:cubicBezTo>
                    <a:pt x="25" y="192"/>
                    <a:pt x="26" y="211"/>
                    <a:pt x="27" y="231"/>
                  </a:cubicBezTo>
                  <a:cubicBezTo>
                    <a:pt x="28" y="251"/>
                    <a:pt x="29" y="270"/>
                    <a:pt x="36" y="288"/>
                  </a:cubicBezTo>
                  <a:cubicBezTo>
                    <a:pt x="42" y="302"/>
                    <a:pt x="50" y="315"/>
                    <a:pt x="54" y="329"/>
                  </a:cubicBezTo>
                  <a:cubicBezTo>
                    <a:pt x="61" y="356"/>
                    <a:pt x="52" y="385"/>
                    <a:pt x="58" y="413"/>
                  </a:cubicBezTo>
                  <a:cubicBezTo>
                    <a:pt x="63" y="436"/>
                    <a:pt x="79" y="456"/>
                    <a:pt x="82" y="479"/>
                  </a:cubicBezTo>
                  <a:cubicBezTo>
                    <a:pt x="87" y="512"/>
                    <a:pt x="65" y="546"/>
                    <a:pt x="76" y="578"/>
                  </a:cubicBezTo>
                  <a:cubicBezTo>
                    <a:pt x="82" y="593"/>
                    <a:pt x="94" y="606"/>
                    <a:pt x="98" y="622"/>
                  </a:cubicBezTo>
                  <a:cubicBezTo>
                    <a:pt x="101" y="634"/>
                    <a:pt x="98" y="647"/>
                    <a:pt x="100" y="660"/>
                  </a:cubicBezTo>
                  <a:cubicBezTo>
                    <a:pt x="105" y="680"/>
                    <a:pt x="143" y="696"/>
                    <a:pt x="164" y="695"/>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A1F54105-3223-46DA-B016-7A4D4D76984D}"/>
                </a:ext>
              </a:extLst>
            </p:cNvPr>
            <p:cNvSpPr>
              <a:spLocks/>
            </p:cNvSpPr>
            <p:nvPr/>
          </p:nvSpPr>
          <p:spPr bwMode="auto">
            <a:xfrm>
              <a:off x="606" y="2588"/>
              <a:ext cx="339" cy="1579"/>
            </a:xfrm>
            <a:custGeom>
              <a:avLst/>
              <a:gdLst>
                <a:gd name="T0" fmla="*/ 0 w 143"/>
                <a:gd name="T1" fmla="*/ 0 h 665"/>
                <a:gd name="T2" fmla="*/ 0 w 143"/>
                <a:gd name="T3" fmla="*/ 2 h 665"/>
                <a:gd name="T4" fmla="*/ 1 w 143"/>
                <a:gd name="T5" fmla="*/ 7 h 665"/>
                <a:gd name="T6" fmla="*/ 4 w 143"/>
                <a:gd name="T7" fmla="*/ 27 h 665"/>
                <a:gd name="T8" fmla="*/ 13 w 143"/>
                <a:gd name="T9" fmla="*/ 57 h 665"/>
                <a:gd name="T10" fmla="*/ 24 w 143"/>
                <a:gd name="T11" fmla="*/ 97 h 665"/>
                <a:gd name="T12" fmla="*/ 33 w 143"/>
                <a:gd name="T13" fmla="*/ 147 h 665"/>
                <a:gd name="T14" fmla="*/ 48 w 143"/>
                <a:gd name="T15" fmla="*/ 202 h 665"/>
                <a:gd name="T16" fmla="*/ 60 w 143"/>
                <a:gd name="T17" fmla="*/ 231 h 665"/>
                <a:gd name="T18" fmla="*/ 66 w 143"/>
                <a:gd name="T19" fmla="*/ 263 h 665"/>
                <a:gd name="T20" fmla="*/ 75 w 143"/>
                <a:gd name="T21" fmla="*/ 331 h 665"/>
                <a:gd name="T22" fmla="*/ 100 w 143"/>
                <a:gd name="T23" fmla="*/ 461 h 665"/>
                <a:gd name="T24" fmla="*/ 122 w 143"/>
                <a:gd name="T25" fmla="*/ 567 h 665"/>
                <a:gd name="T26" fmla="*/ 137 w 143"/>
                <a:gd name="T27" fmla="*/ 639 h 665"/>
                <a:gd name="T28" fmla="*/ 141 w 143"/>
                <a:gd name="T29" fmla="*/ 658 h 665"/>
                <a:gd name="T30" fmla="*/ 142 w 143"/>
                <a:gd name="T31" fmla="*/ 663 h 665"/>
                <a:gd name="T32" fmla="*/ 143 w 143"/>
                <a:gd name="T33" fmla="*/ 665 h 665"/>
                <a:gd name="T34" fmla="*/ 142 w 143"/>
                <a:gd name="T35" fmla="*/ 663 h 665"/>
                <a:gd name="T36" fmla="*/ 142 w 143"/>
                <a:gd name="T37" fmla="*/ 658 h 665"/>
                <a:gd name="T38" fmla="*/ 138 w 143"/>
                <a:gd name="T39" fmla="*/ 638 h 665"/>
                <a:gd name="T40" fmla="*/ 124 w 143"/>
                <a:gd name="T41" fmla="*/ 567 h 665"/>
                <a:gd name="T42" fmla="*/ 103 w 143"/>
                <a:gd name="T43" fmla="*/ 461 h 665"/>
                <a:gd name="T44" fmla="*/ 78 w 143"/>
                <a:gd name="T45" fmla="*/ 330 h 665"/>
                <a:gd name="T46" fmla="*/ 69 w 143"/>
                <a:gd name="T47" fmla="*/ 263 h 665"/>
                <a:gd name="T48" fmla="*/ 63 w 143"/>
                <a:gd name="T49" fmla="*/ 230 h 665"/>
                <a:gd name="T50" fmla="*/ 50 w 143"/>
                <a:gd name="T51" fmla="*/ 201 h 665"/>
                <a:gd name="T52" fmla="*/ 35 w 143"/>
                <a:gd name="T53" fmla="*/ 146 h 665"/>
                <a:gd name="T54" fmla="*/ 26 w 143"/>
                <a:gd name="T55" fmla="*/ 97 h 665"/>
                <a:gd name="T56" fmla="*/ 15 w 143"/>
                <a:gd name="T57" fmla="*/ 56 h 665"/>
                <a:gd name="T58" fmla="*/ 5 w 143"/>
                <a:gd name="T59" fmla="*/ 27 h 665"/>
                <a:gd name="T60" fmla="*/ 1 w 143"/>
                <a:gd name="T61" fmla="*/ 7 h 665"/>
                <a:gd name="T62" fmla="*/ 0 w 143"/>
                <a:gd name="T63" fmla="*/ 2 h 665"/>
                <a:gd name="T64" fmla="*/ 0 w 143"/>
                <a:gd name="T65"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665">
                  <a:moveTo>
                    <a:pt x="0" y="0"/>
                  </a:moveTo>
                  <a:cubicBezTo>
                    <a:pt x="0" y="0"/>
                    <a:pt x="0" y="1"/>
                    <a:pt x="0" y="2"/>
                  </a:cubicBezTo>
                  <a:cubicBezTo>
                    <a:pt x="0" y="4"/>
                    <a:pt x="0" y="5"/>
                    <a:pt x="1" y="7"/>
                  </a:cubicBezTo>
                  <a:cubicBezTo>
                    <a:pt x="1" y="12"/>
                    <a:pt x="2" y="18"/>
                    <a:pt x="4" y="27"/>
                  </a:cubicBezTo>
                  <a:cubicBezTo>
                    <a:pt x="5" y="36"/>
                    <a:pt x="10" y="45"/>
                    <a:pt x="13" y="57"/>
                  </a:cubicBezTo>
                  <a:cubicBezTo>
                    <a:pt x="17" y="69"/>
                    <a:pt x="21" y="82"/>
                    <a:pt x="24" y="97"/>
                  </a:cubicBezTo>
                  <a:cubicBezTo>
                    <a:pt x="27" y="112"/>
                    <a:pt x="30" y="129"/>
                    <a:pt x="33" y="147"/>
                  </a:cubicBezTo>
                  <a:cubicBezTo>
                    <a:pt x="36" y="164"/>
                    <a:pt x="39" y="184"/>
                    <a:pt x="48" y="202"/>
                  </a:cubicBezTo>
                  <a:cubicBezTo>
                    <a:pt x="52" y="212"/>
                    <a:pt x="57" y="221"/>
                    <a:pt x="60" y="231"/>
                  </a:cubicBezTo>
                  <a:cubicBezTo>
                    <a:pt x="64" y="241"/>
                    <a:pt x="65" y="252"/>
                    <a:pt x="66" y="263"/>
                  </a:cubicBezTo>
                  <a:cubicBezTo>
                    <a:pt x="68" y="285"/>
                    <a:pt x="71" y="308"/>
                    <a:pt x="75" y="331"/>
                  </a:cubicBezTo>
                  <a:cubicBezTo>
                    <a:pt x="84" y="377"/>
                    <a:pt x="92" y="421"/>
                    <a:pt x="100" y="461"/>
                  </a:cubicBezTo>
                  <a:cubicBezTo>
                    <a:pt x="108" y="501"/>
                    <a:pt x="116" y="537"/>
                    <a:pt x="122" y="567"/>
                  </a:cubicBezTo>
                  <a:cubicBezTo>
                    <a:pt x="128" y="597"/>
                    <a:pt x="133" y="621"/>
                    <a:pt x="137" y="639"/>
                  </a:cubicBezTo>
                  <a:cubicBezTo>
                    <a:pt x="139" y="647"/>
                    <a:pt x="140" y="653"/>
                    <a:pt x="141" y="658"/>
                  </a:cubicBezTo>
                  <a:cubicBezTo>
                    <a:pt x="141" y="660"/>
                    <a:pt x="142" y="662"/>
                    <a:pt x="142" y="663"/>
                  </a:cubicBezTo>
                  <a:cubicBezTo>
                    <a:pt x="142" y="664"/>
                    <a:pt x="143" y="665"/>
                    <a:pt x="143" y="665"/>
                  </a:cubicBezTo>
                  <a:cubicBezTo>
                    <a:pt x="143" y="665"/>
                    <a:pt x="143" y="664"/>
                    <a:pt x="142" y="663"/>
                  </a:cubicBezTo>
                  <a:cubicBezTo>
                    <a:pt x="142" y="662"/>
                    <a:pt x="142" y="660"/>
                    <a:pt x="142" y="658"/>
                  </a:cubicBezTo>
                  <a:cubicBezTo>
                    <a:pt x="141" y="653"/>
                    <a:pt x="139" y="647"/>
                    <a:pt x="138" y="638"/>
                  </a:cubicBezTo>
                  <a:cubicBezTo>
                    <a:pt x="135" y="621"/>
                    <a:pt x="130" y="597"/>
                    <a:pt x="124" y="567"/>
                  </a:cubicBezTo>
                  <a:cubicBezTo>
                    <a:pt x="118" y="536"/>
                    <a:pt x="111" y="500"/>
                    <a:pt x="103" y="461"/>
                  </a:cubicBezTo>
                  <a:cubicBezTo>
                    <a:pt x="95" y="421"/>
                    <a:pt x="87" y="377"/>
                    <a:pt x="78" y="330"/>
                  </a:cubicBezTo>
                  <a:cubicBezTo>
                    <a:pt x="74" y="307"/>
                    <a:pt x="71" y="285"/>
                    <a:pt x="69" y="263"/>
                  </a:cubicBezTo>
                  <a:cubicBezTo>
                    <a:pt x="68" y="251"/>
                    <a:pt x="66" y="240"/>
                    <a:pt x="63" y="230"/>
                  </a:cubicBezTo>
                  <a:cubicBezTo>
                    <a:pt x="59" y="220"/>
                    <a:pt x="54" y="211"/>
                    <a:pt x="50" y="201"/>
                  </a:cubicBezTo>
                  <a:cubicBezTo>
                    <a:pt x="42" y="183"/>
                    <a:pt x="38" y="164"/>
                    <a:pt x="35" y="146"/>
                  </a:cubicBezTo>
                  <a:cubicBezTo>
                    <a:pt x="32" y="128"/>
                    <a:pt x="29" y="112"/>
                    <a:pt x="26" y="97"/>
                  </a:cubicBezTo>
                  <a:cubicBezTo>
                    <a:pt x="22" y="82"/>
                    <a:pt x="19" y="68"/>
                    <a:pt x="15" y="56"/>
                  </a:cubicBezTo>
                  <a:cubicBezTo>
                    <a:pt x="11" y="45"/>
                    <a:pt x="6" y="35"/>
                    <a:pt x="5" y="27"/>
                  </a:cubicBezTo>
                  <a:cubicBezTo>
                    <a:pt x="3" y="18"/>
                    <a:pt x="2" y="12"/>
                    <a:pt x="1" y="7"/>
                  </a:cubicBezTo>
                  <a:cubicBezTo>
                    <a:pt x="1" y="5"/>
                    <a:pt x="0" y="3"/>
                    <a:pt x="0" y="2"/>
                  </a:cubicBezTo>
                  <a:cubicBezTo>
                    <a:pt x="0" y="1"/>
                    <a:pt x="0" y="0"/>
                    <a:pt x="0"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17515078-1C1B-4148-AC1C-68F77C487F05}"/>
                </a:ext>
              </a:extLst>
            </p:cNvPr>
            <p:cNvSpPr>
              <a:spLocks/>
            </p:cNvSpPr>
            <p:nvPr/>
          </p:nvSpPr>
          <p:spPr bwMode="auto">
            <a:xfrm>
              <a:off x="3814" y="487"/>
              <a:ext cx="142" cy="190"/>
            </a:xfrm>
            <a:custGeom>
              <a:avLst/>
              <a:gdLst>
                <a:gd name="T0" fmla="*/ 59 w 60"/>
                <a:gd name="T1" fmla="*/ 50 h 80"/>
                <a:gd name="T2" fmla="*/ 44 w 60"/>
                <a:gd name="T3" fmla="*/ 50 h 80"/>
                <a:gd name="T4" fmla="*/ 30 w 60"/>
                <a:gd name="T5" fmla="*/ 63 h 80"/>
                <a:gd name="T6" fmla="*/ 17 w 60"/>
                <a:gd name="T7" fmla="*/ 55 h 80"/>
                <a:gd name="T8" fmla="*/ 18 w 60"/>
                <a:gd name="T9" fmla="*/ 42 h 80"/>
                <a:gd name="T10" fmla="*/ 38 w 60"/>
                <a:gd name="T11" fmla="*/ 36 h 80"/>
                <a:gd name="T12" fmla="*/ 38 w 60"/>
                <a:gd name="T13" fmla="*/ 0 h 80"/>
                <a:gd name="T14" fmla="*/ 22 w 60"/>
                <a:gd name="T15" fmla="*/ 0 h 80"/>
                <a:gd name="T16" fmla="*/ 22 w 60"/>
                <a:gd name="T17" fmla="*/ 21 h 80"/>
                <a:gd name="T18" fmla="*/ 0 w 60"/>
                <a:gd name="T19" fmla="*/ 51 h 80"/>
                <a:gd name="T20" fmla="*/ 30 w 60"/>
                <a:gd name="T21" fmla="*/ 80 h 80"/>
                <a:gd name="T22" fmla="*/ 59 w 60"/>
                <a:gd name="T23"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80">
                  <a:moveTo>
                    <a:pt x="59" y="50"/>
                  </a:moveTo>
                  <a:cubicBezTo>
                    <a:pt x="44" y="50"/>
                    <a:pt x="44" y="50"/>
                    <a:pt x="44" y="50"/>
                  </a:cubicBezTo>
                  <a:cubicBezTo>
                    <a:pt x="44" y="50"/>
                    <a:pt x="44" y="63"/>
                    <a:pt x="30" y="63"/>
                  </a:cubicBezTo>
                  <a:cubicBezTo>
                    <a:pt x="22" y="64"/>
                    <a:pt x="19" y="59"/>
                    <a:pt x="17" y="55"/>
                  </a:cubicBezTo>
                  <a:cubicBezTo>
                    <a:pt x="15" y="51"/>
                    <a:pt x="16" y="46"/>
                    <a:pt x="18" y="42"/>
                  </a:cubicBezTo>
                  <a:cubicBezTo>
                    <a:pt x="21" y="38"/>
                    <a:pt x="27" y="34"/>
                    <a:pt x="38" y="36"/>
                  </a:cubicBezTo>
                  <a:cubicBezTo>
                    <a:pt x="38" y="0"/>
                    <a:pt x="38" y="0"/>
                    <a:pt x="38" y="0"/>
                  </a:cubicBezTo>
                  <a:cubicBezTo>
                    <a:pt x="22" y="0"/>
                    <a:pt x="22" y="0"/>
                    <a:pt x="22" y="0"/>
                  </a:cubicBezTo>
                  <a:cubicBezTo>
                    <a:pt x="22" y="21"/>
                    <a:pt x="22" y="21"/>
                    <a:pt x="22" y="21"/>
                  </a:cubicBezTo>
                  <a:cubicBezTo>
                    <a:pt x="22" y="21"/>
                    <a:pt x="0" y="27"/>
                    <a:pt x="0" y="51"/>
                  </a:cubicBezTo>
                  <a:cubicBezTo>
                    <a:pt x="0" y="74"/>
                    <a:pt x="21" y="80"/>
                    <a:pt x="30" y="80"/>
                  </a:cubicBezTo>
                  <a:cubicBezTo>
                    <a:pt x="36" y="80"/>
                    <a:pt x="60" y="78"/>
                    <a:pt x="59" y="50"/>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7">
              <a:extLst>
                <a:ext uri="{FF2B5EF4-FFF2-40B4-BE49-F238E27FC236}">
                  <a16:creationId xmlns:a16="http://schemas.microsoft.com/office/drawing/2014/main" id="{7781530B-B421-45EE-AB52-A3754DA4B7EB}"/>
                </a:ext>
              </a:extLst>
            </p:cNvPr>
            <p:cNvSpPr>
              <a:spLocks noChangeArrowheads="1"/>
            </p:cNvSpPr>
            <p:nvPr/>
          </p:nvSpPr>
          <p:spPr bwMode="auto">
            <a:xfrm>
              <a:off x="3866" y="435"/>
              <a:ext cx="38" cy="33"/>
            </a:xfrm>
            <a:prstGeom prst="rect">
              <a:avLst/>
            </a:prstGeom>
            <a:solidFill>
              <a:srgbClr val="FB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E464E816-8094-4A7A-818B-AE60D897A372}"/>
                </a:ext>
              </a:extLst>
            </p:cNvPr>
            <p:cNvSpPr>
              <a:spLocks/>
            </p:cNvSpPr>
            <p:nvPr/>
          </p:nvSpPr>
          <p:spPr bwMode="auto">
            <a:xfrm>
              <a:off x="3605" y="276"/>
              <a:ext cx="558" cy="558"/>
            </a:xfrm>
            <a:custGeom>
              <a:avLst/>
              <a:gdLst>
                <a:gd name="T0" fmla="*/ 235 w 235"/>
                <a:gd name="T1" fmla="*/ 116 h 235"/>
                <a:gd name="T2" fmla="*/ 234 w 235"/>
                <a:gd name="T3" fmla="*/ 105 h 235"/>
                <a:gd name="T4" fmla="*/ 233 w 235"/>
                <a:gd name="T5" fmla="*/ 94 h 235"/>
                <a:gd name="T6" fmla="*/ 217 w 235"/>
                <a:gd name="T7" fmla="*/ 54 h 235"/>
                <a:gd name="T8" fmla="*/ 129 w 235"/>
                <a:gd name="T9" fmla="*/ 1 h 235"/>
                <a:gd name="T10" fmla="*/ 105 w 235"/>
                <a:gd name="T11" fmla="*/ 1 h 235"/>
                <a:gd name="T12" fmla="*/ 64 w 235"/>
                <a:gd name="T13" fmla="*/ 13 h 235"/>
                <a:gd name="T14" fmla="*/ 13 w 235"/>
                <a:gd name="T15" fmla="*/ 65 h 235"/>
                <a:gd name="T16" fmla="*/ 1 w 235"/>
                <a:gd name="T17" fmla="*/ 112 h 235"/>
                <a:gd name="T18" fmla="*/ 3 w 235"/>
                <a:gd name="T19" fmla="*/ 142 h 235"/>
                <a:gd name="T20" fmla="*/ 20 w 235"/>
                <a:gd name="T21" fmla="*/ 181 h 235"/>
                <a:gd name="T22" fmla="*/ 3 w 235"/>
                <a:gd name="T23" fmla="*/ 224 h 235"/>
                <a:gd name="T24" fmla="*/ 49 w 235"/>
                <a:gd name="T25" fmla="*/ 212 h 235"/>
                <a:gd name="T26" fmla="*/ 97 w 235"/>
                <a:gd name="T27" fmla="*/ 233 h 235"/>
                <a:gd name="T28" fmla="*/ 135 w 235"/>
                <a:gd name="T29" fmla="*/ 234 h 235"/>
                <a:gd name="T30" fmla="*/ 147 w 235"/>
                <a:gd name="T31" fmla="*/ 231 h 235"/>
                <a:gd name="T32" fmla="*/ 228 w 235"/>
                <a:gd name="T33" fmla="*/ 159 h 235"/>
                <a:gd name="T34" fmla="*/ 231 w 235"/>
                <a:gd name="T35" fmla="*/ 147 h 235"/>
                <a:gd name="T36" fmla="*/ 233 w 235"/>
                <a:gd name="T37" fmla="*/ 137 h 235"/>
                <a:gd name="T38" fmla="*/ 235 w 235"/>
                <a:gd name="T39" fmla="*/ 122 h 235"/>
                <a:gd name="T40" fmla="*/ 235 w 235"/>
                <a:gd name="T41" fmla="*/ 118 h 235"/>
                <a:gd name="T42" fmla="*/ 234 w 235"/>
                <a:gd name="T43" fmla="*/ 122 h 235"/>
                <a:gd name="T44" fmla="*/ 233 w 235"/>
                <a:gd name="T45" fmla="*/ 137 h 235"/>
                <a:gd name="T46" fmla="*/ 147 w 235"/>
                <a:gd name="T47" fmla="*/ 229 h 235"/>
                <a:gd name="T48" fmla="*/ 135 w 235"/>
                <a:gd name="T49" fmla="*/ 232 h 235"/>
                <a:gd name="T50" fmla="*/ 98 w 235"/>
                <a:gd name="T51" fmla="*/ 231 h 235"/>
                <a:gd name="T52" fmla="*/ 49 w 235"/>
                <a:gd name="T53" fmla="*/ 209 h 235"/>
                <a:gd name="T54" fmla="*/ 4 w 235"/>
                <a:gd name="T55" fmla="*/ 221 h 235"/>
                <a:gd name="T56" fmla="*/ 22 w 235"/>
                <a:gd name="T57" fmla="*/ 182 h 235"/>
                <a:gd name="T58" fmla="*/ 22 w 235"/>
                <a:gd name="T59" fmla="*/ 181 h 235"/>
                <a:gd name="T60" fmla="*/ 3 w 235"/>
                <a:gd name="T61" fmla="*/ 122 h 235"/>
                <a:gd name="T62" fmla="*/ 4 w 235"/>
                <a:gd name="T63" fmla="*/ 103 h 235"/>
                <a:gd name="T64" fmla="*/ 37 w 235"/>
                <a:gd name="T65" fmla="*/ 36 h 235"/>
                <a:gd name="T66" fmla="*/ 97 w 235"/>
                <a:gd name="T67" fmla="*/ 4 h 235"/>
                <a:gd name="T68" fmla="*/ 113 w 235"/>
                <a:gd name="T69" fmla="*/ 3 h 235"/>
                <a:gd name="T70" fmla="*/ 182 w 235"/>
                <a:gd name="T71" fmla="*/ 22 h 235"/>
                <a:gd name="T72" fmla="*/ 230 w 235"/>
                <a:gd name="T73" fmla="*/ 87 h 235"/>
                <a:gd name="T74" fmla="*/ 233 w 235"/>
                <a:gd name="T75" fmla="*/ 100 h 235"/>
                <a:gd name="T76" fmla="*/ 234 w 235"/>
                <a:gd name="T77" fmla="*/ 110 h 235"/>
                <a:gd name="T78" fmla="*/ 235 w 235"/>
                <a:gd name="T79"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 h="235">
                  <a:moveTo>
                    <a:pt x="235" y="118"/>
                  </a:moveTo>
                  <a:cubicBezTo>
                    <a:pt x="235" y="118"/>
                    <a:pt x="235" y="117"/>
                    <a:pt x="235" y="116"/>
                  </a:cubicBezTo>
                  <a:cubicBezTo>
                    <a:pt x="235" y="114"/>
                    <a:pt x="235" y="112"/>
                    <a:pt x="235" y="110"/>
                  </a:cubicBezTo>
                  <a:cubicBezTo>
                    <a:pt x="234" y="108"/>
                    <a:pt x="234" y="107"/>
                    <a:pt x="234" y="105"/>
                  </a:cubicBezTo>
                  <a:cubicBezTo>
                    <a:pt x="234" y="104"/>
                    <a:pt x="234" y="102"/>
                    <a:pt x="234" y="100"/>
                  </a:cubicBezTo>
                  <a:cubicBezTo>
                    <a:pt x="233" y="98"/>
                    <a:pt x="233" y="96"/>
                    <a:pt x="233" y="94"/>
                  </a:cubicBezTo>
                  <a:cubicBezTo>
                    <a:pt x="232" y="92"/>
                    <a:pt x="232" y="90"/>
                    <a:pt x="231" y="87"/>
                  </a:cubicBezTo>
                  <a:cubicBezTo>
                    <a:pt x="229" y="78"/>
                    <a:pt x="224" y="66"/>
                    <a:pt x="217" y="54"/>
                  </a:cubicBezTo>
                  <a:cubicBezTo>
                    <a:pt x="209" y="42"/>
                    <a:pt x="198" y="30"/>
                    <a:pt x="183" y="20"/>
                  </a:cubicBezTo>
                  <a:cubicBezTo>
                    <a:pt x="169" y="10"/>
                    <a:pt x="150" y="3"/>
                    <a:pt x="129" y="1"/>
                  </a:cubicBezTo>
                  <a:cubicBezTo>
                    <a:pt x="124" y="0"/>
                    <a:pt x="119" y="0"/>
                    <a:pt x="113" y="0"/>
                  </a:cubicBezTo>
                  <a:cubicBezTo>
                    <a:pt x="110" y="0"/>
                    <a:pt x="108" y="0"/>
                    <a:pt x="105" y="1"/>
                  </a:cubicBezTo>
                  <a:cubicBezTo>
                    <a:pt x="102" y="1"/>
                    <a:pt x="100" y="2"/>
                    <a:pt x="97" y="2"/>
                  </a:cubicBezTo>
                  <a:cubicBezTo>
                    <a:pt x="86" y="4"/>
                    <a:pt x="75" y="8"/>
                    <a:pt x="64" y="13"/>
                  </a:cubicBezTo>
                  <a:cubicBezTo>
                    <a:pt x="54" y="19"/>
                    <a:pt x="44" y="26"/>
                    <a:pt x="35" y="34"/>
                  </a:cubicBezTo>
                  <a:cubicBezTo>
                    <a:pt x="26" y="43"/>
                    <a:pt x="19" y="53"/>
                    <a:pt x="13" y="65"/>
                  </a:cubicBezTo>
                  <a:cubicBezTo>
                    <a:pt x="7" y="76"/>
                    <a:pt x="3" y="89"/>
                    <a:pt x="2" y="102"/>
                  </a:cubicBezTo>
                  <a:cubicBezTo>
                    <a:pt x="1" y="105"/>
                    <a:pt x="1" y="109"/>
                    <a:pt x="1" y="112"/>
                  </a:cubicBezTo>
                  <a:cubicBezTo>
                    <a:pt x="1" y="115"/>
                    <a:pt x="0" y="119"/>
                    <a:pt x="1" y="122"/>
                  </a:cubicBezTo>
                  <a:cubicBezTo>
                    <a:pt x="1" y="129"/>
                    <a:pt x="2" y="136"/>
                    <a:pt x="3" y="142"/>
                  </a:cubicBezTo>
                  <a:cubicBezTo>
                    <a:pt x="6" y="157"/>
                    <a:pt x="12" y="170"/>
                    <a:pt x="20" y="182"/>
                  </a:cubicBezTo>
                  <a:cubicBezTo>
                    <a:pt x="20" y="181"/>
                    <a:pt x="20" y="181"/>
                    <a:pt x="20" y="181"/>
                  </a:cubicBezTo>
                  <a:cubicBezTo>
                    <a:pt x="14" y="195"/>
                    <a:pt x="9" y="209"/>
                    <a:pt x="4" y="222"/>
                  </a:cubicBezTo>
                  <a:cubicBezTo>
                    <a:pt x="3" y="224"/>
                    <a:pt x="3" y="224"/>
                    <a:pt x="3" y="224"/>
                  </a:cubicBezTo>
                  <a:cubicBezTo>
                    <a:pt x="5" y="224"/>
                    <a:pt x="5" y="224"/>
                    <a:pt x="5" y="224"/>
                  </a:cubicBezTo>
                  <a:cubicBezTo>
                    <a:pt x="20" y="220"/>
                    <a:pt x="35" y="216"/>
                    <a:pt x="49" y="212"/>
                  </a:cubicBezTo>
                  <a:cubicBezTo>
                    <a:pt x="48" y="211"/>
                    <a:pt x="48" y="211"/>
                    <a:pt x="48" y="211"/>
                  </a:cubicBezTo>
                  <a:cubicBezTo>
                    <a:pt x="63" y="223"/>
                    <a:pt x="80" y="230"/>
                    <a:pt x="97" y="233"/>
                  </a:cubicBezTo>
                  <a:cubicBezTo>
                    <a:pt x="106" y="235"/>
                    <a:pt x="115" y="235"/>
                    <a:pt x="123" y="235"/>
                  </a:cubicBezTo>
                  <a:cubicBezTo>
                    <a:pt x="127" y="235"/>
                    <a:pt x="131" y="234"/>
                    <a:pt x="135" y="234"/>
                  </a:cubicBezTo>
                  <a:cubicBezTo>
                    <a:pt x="137" y="233"/>
                    <a:pt x="139" y="233"/>
                    <a:pt x="141" y="233"/>
                  </a:cubicBezTo>
                  <a:cubicBezTo>
                    <a:pt x="143" y="232"/>
                    <a:pt x="145" y="232"/>
                    <a:pt x="147" y="231"/>
                  </a:cubicBezTo>
                  <a:cubicBezTo>
                    <a:pt x="178" y="223"/>
                    <a:pt x="200" y="205"/>
                    <a:pt x="213" y="186"/>
                  </a:cubicBezTo>
                  <a:cubicBezTo>
                    <a:pt x="220" y="176"/>
                    <a:pt x="225" y="167"/>
                    <a:pt x="228" y="159"/>
                  </a:cubicBezTo>
                  <a:cubicBezTo>
                    <a:pt x="228" y="157"/>
                    <a:pt x="229" y="155"/>
                    <a:pt x="230" y="153"/>
                  </a:cubicBezTo>
                  <a:cubicBezTo>
                    <a:pt x="230" y="151"/>
                    <a:pt x="231" y="149"/>
                    <a:pt x="231" y="147"/>
                  </a:cubicBezTo>
                  <a:cubicBezTo>
                    <a:pt x="232" y="145"/>
                    <a:pt x="232" y="143"/>
                    <a:pt x="233" y="142"/>
                  </a:cubicBezTo>
                  <a:cubicBezTo>
                    <a:pt x="233" y="140"/>
                    <a:pt x="233" y="138"/>
                    <a:pt x="233" y="137"/>
                  </a:cubicBezTo>
                  <a:cubicBezTo>
                    <a:pt x="234" y="134"/>
                    <a:pt x="234" y="131"/>
                    <a:pt x="234" y="128"/>
                  </a:cubicBezTo>
                  <a:cubicBezTo>
                    <a:pt x="235" y="126"/>
                    <a:pt x="235" y="124"/>
                    <a:pt x="235" y="122"/>
                  </a:cubicBezTo>
                  <a:cubicBezTo>
                    <a:pt x="235" y="121"/>
                    <a:pt x="235" y="120"/>
                    <a:pt x="235" y="119"/>
                  </a:cubicBezTo>
                  <a:cubicBezTo>
                    <a:pt x="235" y="118"/>
                    <a:pt x="235" y="118"/>
                    <a:pt x="235" y="118"/>
                  </a:cubicBezTo>
                  <a:cubicBezTo>
                    <a:pt x="235" y="118"/>
                    <a:pt x="235" y="118"/>
                    <a:pt x="234" y="119"/>
                  </a:cubicBezTo>
                  <a:cubicBezTo>
                    <a:pt x="234" y="120"/>
                    <a:pt x="234" y="121"/>
                    <a:pt x="234" y="122"/>
                  </a:cubicBezTo>
                  <a:cubicBezTo>
                    <a:pt x="234" y="124"/>
                    <a:pt x="234" y="126"/>
                    <a:pt x="234" y="128"/>
                  </a:cubicBezTo>
                  <a:cubicBezTo>
                    <a:pt x="234" y="131"/>
                    <a:pt x="233" y="133"/>
                    <a:pt x="233" y="137"/>
                  </a:cubicBezTo>
                  <a:cubicBezTo>
                    <a:pt x="230" y="149"/>
                    <a:pt x="226" y="167"/>
                    <a:pt x="212" y="185"/>
                  </a:cubicBezTo>
                  <a:cubicBezTo>
                    <a:pt x="199" y="203"/>
                    <a:pt x="177" y="222"/>
                    <a:pt x="147" y="229"/>
                  </a:cubicBezTo>
                  <a:cubicBezTo>
                    <a:pt x="145" y="230"/>
                    <a:pt x="143" y="230"/>
                    <a:pt x="141" y="231"/>
                  </a:cubicBezTo>
                  <a:cubicBezTo>
                    <a:pt x="139" y="231"/>
                    <a:pt x="137" y="231"/>
                    <a:pt x="135" y="232"/>
                  </a:cubicBezTo>
                  <a:cubicBezTo>
                    <a:pt x="131" y="232"/>
                    <a:pt x="127" y="232"/>
                    <a:pt x="123" y="233"/>
                  </a:cubicBezTo>
                  <a:cubicBezTo>
                    <a:pt x="115" y="233"/>
                    <a:pt x="106" y="232"/>
                    <a:pt x="98" y="231"/>
                  </a:cubicBezTo>
                  <a:cubicBezTo>
                    <a:pt x="81" y="228"/>
                    <a:pt x="64" y="221"/>
                    <a:pt x="49" y="209"/>
                  </a:cubicBezTo>
                  <a:cubicBezTo>
                    <a:pt x="49" y="209"/>
                    <a:pt x="49" y="209"/>
                    <a:pt x="49" y="209"/>
                  </a:cubicBezTo>
                  <a:cubicBezTo>
                    <a:pt x="48" y="209"/>
                    <a:pt x="48" y="209"/>
                    <a:pt x="48" y="209"/>
                  </a:cubicBezTo>
                  <a:cubicBezTo>
                    <a:pt x="34" y="213"/>
                    <a:pt x="19" y="217"/>
                    <a:pt x="4" y="221"/>
                  </a:cubicBezTo>
                  <a:cubicBezTo>
                    <a:pt x="6" y="223"/>
                    <a:pt x="6" y="223"/>
                    <a:pt x="6" y="223"/>
                  </a:cubicBezTo>
                  <a:cubicBezTo>
                    <a:pt x="11" y="210"/>
                    <a:pt x="17" y="196"/>
                    <a:pt x="22" y="182"/>
                  </a:cubicBezTo>
                  <a:cubicBezTo>
                    <a:pt x="23" y="181"/>
                    <a:pt x="23" y="181"/>
                    <a:pt x="23" y="181"/>
                  </a:cubicBezTo>
                  <a:cubicBezTo>
                    <a:pt x="22" y="181"/>
                    <a:pt x="22" y="181"/>
                    <a:pt x="22" y="181"/>
                  </a:cubicBezTo>
                  <a:cubicBezTo>
                    <a:pt x="15" y="169"/>
                    <a:pt x="9" y="156"/>
                    <a:pt x="6" y="142"/>
                  </a:cubicBezTo>
                  <a:cubicBezTo>
                    <a:pt x="4" y="135"/>
                    <a:pt x="4" y="129"/>
                    <a:pt x="3" y="122"/>
                  </a:cubicBezTo>
                  <a:cubicBezTo>
                    <a:pt x="3" y="119"/>
                    <a:pt x="3" y="116"/>
                    <a:pt x="3" y="112"/>
                  </a:cubicBezTo>
                  <a:cubicBezTo>
                    <a:pt x="4" y="109"/>
                    <a:pt x="4" y="106"/>
                    <a:pt x="4" y="103"/>
                  </a:cubicBezTo>
                  <a:cubicBezTo>
                    <a:pt x="6" y="90"/>
                    <a:pt x="10" y="77"/>
                    <a:pt x="15" y="66"/>
                  </a:cubicBezTo>
                  <a:cubicBezTo>
                    <a:pt x="21" y="55"/>
                    <a:pt x="28" y="45"/>
                    <a:pt x="37" y="36"/>
                  </a:cubicBezTo>
                  <a:cubicBezTo>
                    <a:pt x="45" y="28"/>
                    <a:pt x="55" y="21"/>
                    <a:pt x="65" y="15"/>
                  </a:cubicBezTo>
                  <a:cubicBezTo>
                    <a:pt x="76" y="10"/>
                    <a:pt x="86" y="7"/>
                    <a:pt x="97" y="4"/>
                  </a:cubicBezTo>
                  <a:cubicBezTo>
                    <a:pt x="100" y="4"/>
                    <a:pt x="103" y="4"/>
                    <a:pt x="105" y="3"/>
                  </a:cubicBezTo>
                  <a:cubicBezTo>
                    <a:pt x="108" y="3"/>
                    <a:pt x="111" y="3"/>
                    <a:pt x="113" y="3"/>
                  </a:cubicBezTo>
                  <a:cubicBezTo>
                    <a:pt x="119" y="2"/>
                    <a:pt x="124" y="3"/>
                    <a:pt x="129" y="3"/>
                  </a:cubicBezTo>
                  <a:cubicBezTo>
                    <a:pt x="149" y="5"/>
                    <a:pt x="168" y="12"/>
                    <a:pt x="182" y="22"/>
                  </a:cubicBezTo>
                  <a:cubicBezTo>
                    <a:pt x="197" y="31"/>
                    <a:pt x="208" y="43"/>
                    <a:pt x="215" y="55"/>
                  </a:cubicBezTo>
                  <a:cubicBezTo>
                    <a:pt x="223" y="67"/>
                    <a:pt x="227" y="78"/>
                    <a:pt x="230" y="87"/>
                  </a:cubicBezTo>
                  <a:cubicBezTo>
                    <a:pt x="231" y="90"/>
                    <a:pt x="231" y="92"/>
                    <a:pt x="232" y="94"/>
                  </a:cubicBezTo>
                  <a:cubicBezTo>
                    <a:pt x="232" y="96"/>
                    <a:pt x="233" y="98"/>
                    <a:pt x="233" y="100"/>
                  </a:cubicBezTo>
                  <a:cubicBezTo>
                    <a:pt x="233" y="102"/>
                    <a:pt x="233" y="104"/>
                    <a:pt x="234" y="105"/>
                  </a:cubicBezTo>
                  <a:cubicBezTo>
                    <a:pt x="234" y="107"/>
                    <a:pt x="234" y="108"/>
                    <a:pt x="234" y="110"/>
                  </a:cubicBezTo>
                  <a:cubicBezTo>
                    <a:pt x="234" y="112"/>
                    <a:pt x="234" y="114"/>
                    <a:pt x="234" y="116"/>
                  </a:cubicBezTo>
                  <a:cubicBezTo>
                    <a:pt x="235" y="117"/>
                    <a:pt x="235" y="118"/>
                    <a:pt x="235" y="11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F9C8024B-5967-4971-A31A-76D32015B73A}"/>
                </a:ext>
              </a:extLst>
            </p:cNvPr>
            <p:cNvSpPr>
              <a:spLocks/>
            </p:cNvSpPr>
            <p:nvPr/>
          </p:nvSpPr>
          <p:spPr bwMode="auto">
            <a:xfrm>
              <a:off x="1323" y="637"/>
              <a:ext cx="2061" cy="2761"/>
            </a:xfrm>
            <a:custGeom>
              <a:avLst/>
              <a:gdLst>
                <a:gd name="T0" fmla="*/ 3 w 868"/>
                <a:gd name="T1" fmla="*/ 437 h 1163"/>
                <a:gd name="T2" fmla="*/ 234 w 868"/>
                <a:gd name="T3" fmla="*/ 437 h 1163"/>
                <a:gd name="T4" fmla="*/ 435 w 868"/>
                <a:gd name="T5" fmla="*/ 240 h 1163"/>
                <a:gd name="T6" fmla="*/ 616 w 868"/>
                <a:gd name="T7" fmla="*/ 359 h 1163"/>
                <a:gd name="T8" fmla="*/ 600 w 868"/>
                <a:gd name="T9" fmla="*/ 546 h 1163"/>
                <a:gd name="T10" fmla="*/ 321 w 868"/>
                <a:gd name="T11" fmla="*/ 648 h 1163"/>
                <a:gd name="T12" fmla="*/ 319 w 868"/>
                <a:gd name="T13" fmla="*/ 1163 h 1163"/>
                <a:gd name="T14" fmla="*/ 548 w 868"/>
                <a:gd name="T15" fmla="*/ 1163 h 1163"/>
                <a:gd name="T16" fmla="*/ 548 w 868"/>
                <a:gd name="T17" fmla="*/ 858 h 1163"/>
                <a:gd name="T18" fmla="*/ 868 w 868"/>
                <a:gd name="T19" fmla="*/ 422 h 1163"/>
                <a:gd name="T20" fmla="*/ 448 w 868"/>
                <a:gd name="T21" fmla="*/ 7 h 1163"/>
                <a:gd name="T22" fmla="*/ 236 w 868"/>
                <a:gd name="T23" fmla="*/ 15 h 1163"/>
                <a:gd name="T24" fmla="*/ 3 w 868"/>
                <a:gd name="T25" fmla="*/ 43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8" h="1163">
                  <a:moveTo>
                    <a:pt x="3" y="437"/>
                  </a:moveTo>
                  <a:cubicBezTo>
                    <a:pt x="234" y="437"/>
                    <a:pt x="234" y="437"/>
                    <a:pt x="234" y="437"/>
                  </a:cubicBezTo>
                  <a:cubicBezTo>
                    <a:pt x="234" y="437"/>
                    <a:pt x="234" y="243"/>
                    <a:pt x="435" y="240"/>
                  </a:cubicBezTo>
                  <a:cubicBezTo>
                    <a:pt x="540" y="238"/>
                    <a:pt x="594" y="307"/>
                    <a:pt x="616" y="359"/>
                  </a:cubicBezTo>
                  <a:cubicBezTo>
                    <a:pt x="642" y="420"/>
                    <a:pt x="634" y="490"/>
                    <a:pt x="600" y="546"/>
                  </a:cubicBezTo>
                  <a:cubicBezTo>
                    <a:pt x="561" y="611"/>
                    <a:pt x="476" y="676"/>
                    <a:pt x="321" y="648"/>
                  </a:cubicBezTo>
                  <a:cubicBezTo>
                    <a:pt x="319" y="1163"/>
                    <a:pt x="319" y="1163"/>
                    <a:pt x="319" y="1163"/>
                  </a:cubicBezTo>
                  <a:cubicBezTo>
                    <a:pt x="548" y="1163"/>
                    <a:pt x="548" y="1163"/>
                    <a:pt x="548" y="1163"/>
                  </a:cubicBezTo>
                  <a:cubicBezTo>
                    <a:pt x="548" y="858"/>
                    <a:pt x="548" y="858"/>
                    <a:pt x="548" y="858"/>
                  </a:cubicBezTo>
                  <a:cubicBezTo>
                    <a:pt x="548" y="858"/>
                    <a:pt x="868" y="775"/>
                    <a:pt x="868" y="422"/>
                  </a:cubicBezTo>
                  <a:cubicBezTo>
                    <a:pt x="868" y="84"/>
                    <a:pt x="595" y="11"/>
                    <a:pt x="448" y="7"/>
                  </a:cubicBezTo>
                  <a:cubicBezTo>
                    <a:pt x="366" y="4"/>
                    <a:pt x="337" y="0"/>
                    <a:pt x="236" y="15"/>
                  </a:cubicBezTo>
                  <a:cubicBezTo>
                    <a:pt x="107" y="33"/>
                    <a:pt x="0" y="183"/>
                    <a:pt x="3" y="437"/>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0">
              <a:extLst>
                <a:ext uri="{FF2B5EF4-FFF2-40B4-BE49-F238E27FC236}">
                  <a16:creationId xmlns:a16="http://schemas.microsoft.com/office/drawing/2014/main" id="{5F176A88-B71C-4E1B-AEAA-37E85AC1DA53}"/>
                </a:ext>
              </a:extLst>
            </p:cNvPr>
            <p:cNvSpPr>
              <a:spLocks noChangeArrowheads="1"/>
            </p:cNvSpPr>
            <p:nvPr/>
          </p:nvSpPr>
          <p:spPr bwMode="auto">
            <a:xfrm>
              <a:off x="2081" y="3652"/>
              <a:ext cx="548" cy="515"/>
            </a:xfrm>
            <a:prstGeom prst="rect">
              <a:avLst/>
            </a:prstGeom>
            <a:solidFill>
              <a:srgbClr val="E8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1">
              <a:extLst>
                <a:ext uri="{FF2B5EF4-FFF2-40B4-BE49-F238E27FC236}">
                  <a16:creationId xmlns:a16="http://schemas.microsoft.com/office/drawing/2014/main" id="{53C383CC-C284-4188-8D7F-AE6C092E7952}"/>
                </a:ext>
              </a:extLst>
            </p:cNvPr>
            <p:cNvSpPr>
              <a:spLocks noChangeArrowheads="1"/>
            </p:cNvSpPr>
            <p:nvPr/>
          </p:nvSpPr>
          <p:spPr bwMode="auto">
            <a:xfrm>
              <a:off x="2081" y="3652"/>
              <a:ext cx="548"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a:extLst>
                <a:ext uri="{FF2B5EF4-FFF2-40B4-BE49-F238E27FC236}">
                  <a16:creationId xmlns:a16="http://schemas.microsoft.com/office/drawing/2014/main" id="{1C385365-A7ED-4F53-A2BD-4DAC3834F805}"/>
                </a:ext>
              </a:extLst>
            </p:cNvPr>
            <p:cNvSpPr>
              <a:spLocks/>
            </p:cNvSpPr>
            <p:nvPr/>
          </p:nvSpPr>
          <p:spPr bwMode="auto">
            <a:xfrm>
              <a:off x="2081" y="3652"/>
              <a:ext cx="548" cy="515"/>
            </a:xfrm>
            <a:custGeom>
              <a:avLst/>
              <a:gdLst>
                <a:gd name="T0" fmla="*/ 548 w 548"/>
                <a:gd name="T1" fmla="*/ 0 h 515"/>
                <a:gd name="T2" fmla="*/ 322 w 548"/>
                <a:gd name="T3" fmla="*/ 0 h 515"/>
                <a:gd name="T4" fmla="*/ 322 w 548"/>
                <a:gd name="T5" fmla="*/ 515 h 515"/>
                <a:gd name="T6" fmla="*/ 0 w 548"/>
                <a:gd name="T7" fmla="*/ 515 h 515"/>
                <a:gd name="T8" fmla="*/ 548 w 548"/>
                <a:gd name="T9" fmla="*/ 515 h 515"/>
                <a:gd name="T10" fmla="*/ 548 w 548"/>
                <a:gd name="T11" fmla="*/ 375 h 515"/>
                <a:gd name="T12" fmla="*/ 548 w 548"/>
                <a:gd name="T13" fmla="*/ 375 h 515"/>
                <a:gd name="T14" fmla="*/ 548 w 548"/>
                <a:gd name="T15" fmla="*/ 363 h 515"/>
                <a:gd name="T16" fmla="*/ 548 w 548"/>
                <a:gd name="T17" fmla="*/ 328 h 515"/>
                <a:gd name="T18" fmla="*/ 548 w 548"/>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15">
                  <a:moveTo>
                    <a:pt x="548" y="0"/>
                  </a:moveTo>
                  <a:lnTo>
                    <a:pt x="322" y="0"/>
                  </a:lnTo>
                  <a:lnTo>
                    <a:pt x="322" y="515"/>
                  </a:lnTo>
                  <a:lnTo>
                    <a:pt x="0" y="515"/>
                  </a:lnTo>
                  <a:lnTo>
                    <a:pt x="548" y="515"/>
                  </a:lnTo>
                  <a:lnTo>
                    <a:pt x="548" y="375"/>
                  </a:lnTo>
                  <a:lnTo>
                    <a:pt x="548" y="375"/>
                  </a:lnTo>
                  <a:lnTo>
                    <a:pt x="548" y="363"/>
                  </a:lnTo>
                  <a:lnTo>
                    <a:pt x="548" y="328"/>
                  </a:lnTo>
                  <a:lnTo>
                    <a:pt x="548" y="0"/>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4BD49338-4261-49E2-885D-E80D9C68651B}"/>
                </a:ext>
              </a:extLst>
            </p:cNvPr>
            <p:cNvSpPr>
              <a:spLocks/>
            </p:cNvSpPr>
            <p:nvPr/>
          </p:nvSpPr>
          <p:spPr bwMode="auto">
            <a:xfrm>
              <a:off x="2081" y="3652"/>
              <a:ext cx="548" cy="515"/>
            </a:xfrm>
            <a:custGeom>
              <a:avLst/>
              <a:gdLst>
                <a:gd name="T0" fmla="*/ 548 w 548"/>
                <a:gd name="T1" fmla="*/ 0 h 515"/>
                <a:gd name="T2" fmla="*/ 322 w 548"/>
                <a:gd name="T3" fmla="*/ 0 h 515"/>
                <a:gd name="T4" fmla="*/ 322 w 548"/>
                <a:gd name="T5" fmla="*/ 515 h 515"/>
                <a:gd name="T6" fmla="*/ 0 w 548"/>
                <a:gd name="T7" fmla="*/ 515 h 515"/>
                <a:gd name="T8" fmla="*/ 548 w 548"/>
                <a:gd name="T9" fmla="*/ 515 h 515"/>
                <a:gd name="T10" fmla="*/ 548 w 548"/>
                <a:gd name="T11" fmla="*/ 375 h 515"/>
                <a:gd name="T12" fmla="*/ 548 w 548"/>
                <a:gd name="T13" fmla="*/ 375 h 515"/>
                <a:gd name="T14" fmla="*/ 548 w 548"/>
                <a:gd name="T15" fmla="*/ 363 h 515"/>
                <a:gd name="T16" fmla="*/ 548 w 548"/>
                <a:gd name="T17" fmla="*/ 328 h 515"/>
                <a:gd name="T18" fmla="*/ 548 w 548"/>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15">
                  <a:moveTo>
                    <a:pt x="548" y="0"/>
                  </a:moveTo>
                  <a:lnTo>
                    <a:pt x="322" y="0"/>
                  </a:lnTo>
                  <a:lnTo>
                    <a:pt x="322" y="515"/>
                  </a:lnTo>
                  <a:lnTo>
                    <a:pt x="0" y="515"/>
                  </a:lnTo>
                  <a:lnTo>
                    <a:pt x="548" y="515"/>
                  </a:lnTo>
                  <a:lnTo>
                    <a:pt x="548" y="375"/>
                  </a:lnTo>
                  <a:lnTo>
                    <a:pt x="548" y="375"/>
                  </a:lnTo>
                  <a:lnTo>
                    <a:pt x="548" y="363"/>
                  </a:lnTo>
                  <a:lnTo>
                    <a:pt x="548" y="328"/>
                  </a:lnTo>
                  <a:lnTo>
                    <a:pt x="5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4427D34B-7107-4FBE-ABCC-8154149D0C27}"/>
                </a:ext>
              </a:extLst>
            </p:cNvPr>
            <p:cNvSpPr>
              <a:spLocks noEditPoints="1"/>
            </p:cNvSpPr>
            <p:nvPr/>
          </p:nvSpPr>
          <p:spPr bwMode="auto">
            <a:xfrm>
              <a:off x="1330" y="646"/>
              <a:ext cx="2030" cy="2752"/>
            </a:xfrm>
            <a:custGeom>
              <a:avLst/>
              <a:gdLst>
                <a:gd name="T0" fmla="*/ 318 w 855"/>
                <a:gd name="T1" fmla="*/ 644 h 1159"/>
                <a:gd name="T2" fmla="*/ 318 w 855"/>
                <a:gd name="T3" fmla="*/ 644 h 1159"/>
                <a:gd name="T4" fmla="*/ 318 w 855"/>
                <a:gd name="T5" fmla="*/ 644 h 1159"/>
                <a:gd name="T6" fmla="*/ 318 w 855"/>
                <a:gd name="T7" fmla="*/ 644 h 1159"/>
                <a:gd name="T8" fmla="*/ 760 w 855"/>
                <a:gd name="T9" fmla="*/ 520 h 1159"/>
                <a:gd name="T10" fmla="*/ 449 w 855"/>
                <a:gd name="T11" fmla="*/ 854 h 1159"/>
                <a:gd name="T12" fmla="*/ 449 w 855"/>
                <a:gd name="T13" fmla="*/ 1159 h 1159"/>
                <a:gd name="T14" fmla="*/ 316 w 855"/>
                <a:gd name="T15" fmla="*/ 1159 h 1159"/>
                <a:gd name="T16" fmla="*/ 545 w 855"/>
                <a:gd name="T17" fmla="*/ 1159 h 1159"/>
                <a:gd name="T18" fmla="*/ 545 w 855"/>
                <a:gd name="T19" fmla="*/ 1116 h 1159"/>
                <a:gd name="T20" fmla="*/ 545 w 855"/>
                <a:gd name="T21" fmla="*/ 1114 h 1159"/>
                <a:gd name="T22" fmla="*/ 545 w 855"/>
                <a:gd name="T23" fmla="*/ 854 h 1159"/>
                <a:gd name="T24" fmla="*/ 545 w 855"/>
                <a:gd name="T25" fmla="*/ 854 h 1159"/>
                <a:gd name="T26" fmla="*/ 855 w 855"/>
                <a:gd name="T27" fmla="*/ 522 h 1159"/>
                <a:gd name="T28" fmla="*/ 764 w 855"/>
                <a:gd name="T29" fmla="*/ 521 h 1159"/>
                <a:gd name="T30" fmla="*/ 760 w 855"/>
                <a:gd name="T31" fmla="*/ 520 h 1159"/>
                <a:gd name="T32" fmla="*/ 341 w 855"/>
                <a:gd name="T33" fmla="*/ 236 h 1159"/>
                <a:gd name="T34" fmla="*/ 337 w 855"/>
                <a:gd name="T35" fmla="*/ 236 h 1159"/>
                <a:gd name="T36" fmla="*/ 135 w 855"/>
                <a:gd name="T37" fmla="*/ 433 h 1159"/>
                <a:gd name="T38" fmla="*/ 135 w 855"/>
                <a:gd name="T39" fmla="*/ 433 h 1159"/>
                <a:gd name="T40" fmla="*/ 135 w 855"/>
                <a:gd name="T41" fmla="*/ 433 h 1159"/>
                <a:gd name="T42" fmla="*/ 135 w 855"/>
                <a:gd name="T43" fmla="*/ 433 h 1159"/>
                <a:gd name="T44" fmla="*/ 135 w 855"/>
                <a:gd name="T45" fmla="*/ 433 h 1159"/>
                <a:gd name="T46" fmla="*/ 135 w 855"/>
                <a:gd name="T47" fmla="*/ 433 h 1159"/>
                <a:gd name="T48" fmla="*/ 0 w 855"/>
                <a:gd name="T49" fmla="*/ 433 h 1159"/>
                <a:gd name="T50" fmla="*/ 0 w 855"/>
                <a:gd name="T51" fmla="*/ 433 h 1159"/>
                <a:gd name="T52" fmla="*/ 231 w 855"/>
                <a:gd name="T53" fmla="*/ 433 h 1159"/>
                <a:gd name="T54" fmla="*/ 231 w 855"/>
                <a:gd name="T55" fmla="*/ 433 h 1159"/>
                <a:gd name="T56" fmla="*/ 231 w 855"/>
                <a:gd name="T57" fmla="*/ 433 h 1159"/>
                <a:gd name="T58" fmla="*/ 231 w 855"/>
                <a:gd name="T59" fmla="*/ 433 h 1159"/>
                <a:gd name="T60" fmla="*/ 386 w 855"/>
                <a:gd name="T61" fmla="*/ 241 h 1159"/>
                <a:gd name="T62" fmla="*/ 341 w 855"/>
                <a:gd name="T63" fmla="*/ 236 h 1159"/>
                <a:gd name="T64" fmla="*/ 233 w 855"/>
                <a:gd name="T65" fmla="*/ 11 h 1159"/>
                <a:gd name="T66" fmla="*/ 213 w 855"/>
                <a:gd name="T67" fmla="*/ 15 h 1159"/>
                <a:gd name="T68" fmla="*/ 233 w 855"/>
                <a:gd name="T69" fmla="*/ 11 h 1159"/>
                <a:gd name="T70" fmla="*/ 360 w 855"/>
                <a:gd name="T71" fmla="*/ 0 h 1159"/>
                <a:gd name="T72" fmla="*/ 298 w 855"/>
                <a:gd name="T73" fmla="*/ 3 h 1159"/>
                <a:gd name="T74" fmla="*/ 337 w 855"/>
                <a:gd name="T75" fmla="*/ 2 h 1159"/>
                <a:gd name="T76" fmla="*/ 337 w 855"/>
                <a:gd name="T77" fmla="*/ 2 h 1159"/>
                <a:gd name="T78" fmla="*/ 717 w 855"/>
                <a:gd name="T79" fmla="*/ 206 h 1159"/>
                <a:gd name="T80" fmla="*/ 735 w 855"/>
                <a:gd name="T81" fmla="*/ 193 h 1159"/>
                <a:gd name="T82" fmla="*/ 752 w 855"/>
                <a:gd name="T83" fmla="*/ 184 h 1159"/>
                <a:gd name="T84" fmla="*/ 778 w 855"/>
                <a:gd name="T85" fmla="*/ 172 h 1159"/>
                <a:gd name="T86" fmla="*/ 781 w 855"/>
                <a:gd name="T87" fmla="*/ 177 h 1159"/>
                <a:gd name="T88" fmla="*/ 799 w 855"/>
                <a:gd name="T89" fmla="*/ 176 h 1159"/>
                <a:gd name="T90" fmla="*/ 445 w 855"/>
                <a:gd name="T91" fmla="*/ 3 h 1159"/>
                <a:gd name="T92" fmla="*/ 360 w 855"/>
                <a:gd name="T9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1159">
                  <a:moveTo>
                    <a:pt x="318" y="644"/>
                  </a:moveTo>
                  <a:cubicBezTo>
                    <a:pt x="318" y="644"/>
                    <a:pt x="318" y="644"/>
                    <a:pt x="318" y="644"/>
                  </a:cubicBezTo>
                  <a:cubicBezTo>
                    <a:pt x="318" y="644"/>
                    <a:pt x="318" y="644"/>
                    <a:pt x="318" y="644"/>
                  </a:cubicBezTo>
                  <a:cubicBezTo>
                    <a:pt x="318" y="644"/>
                    <a:pt x="318" y="644"/>
                    <a:pt x="318" y="644"/>
                  </a:cubicBezTo>
                  <a:moveTo>
                    <a:pt x="760" y="520"/>
                  </a:moveTo>
                  <a:cubicBezTo>
                    <a:pt x="706" y="787"/>
                    <a:pt x="449" y="854"/>
                    <a:pt x="449" y="854"/>
                  </a:cubicBezTo>
                  <a:cubicBezTo>
                    <a:pt x="449" y="1159"/>
                    <a:pt x="449" y="1159"/>
                    <a:pt x="449" y="1159"/>
                  </a:cubicBezTo>
                  <a:cubicBezTo>
                    <a:pt x="316" y="1159"/>
                    <a:pt x="316" y="1159"/>
                    <a:pt x="316" y="1159"/>
                  </a:cubicBezTo>
                  <a:cubicBezTo>
                    <a:pt x="545" y="1159"/>
                    <a:pt x="545" y="1159"/>
                    <a:pt x="545" y="1159"/>
                  </a:cubicBezTo>
                  <a:cubicBezTo>
                    <a:pt x="545" y="1116"/>
                    <a:pt x="545" y="1116"/>
                    <a:pt x="545" y="1116"/>
                  </a:cubicBezTo>
                  <a:cubicBezTo>
                    <a:pt x="545" y="1114"/>
                    <a:pt x="545" y="1114"/>
                    <a:pt x="545" y="1114"/>
                  </a:cubicBezTo>
                  <a:cubicBezTo>
                    <a:pt x="545" y="854"/>
                    <a:pt x="545" y="854"/>
                    <a:pt x="545" y="854"/>
                  </a:cubicBezTo>
                  <a:cubicBezTo>
                    <a:pt x="545" y="854"/>
                    <a:pt x="545" y="854"/>
                    <a:pt x="545" y="854"/>
                  </a:cubicBezTo>
                  <a:cubicBezTo>
                    <a:pt x="545" y="854"/>
                    <a:pt x="801" y="788"/>
                    <a:pt x="855" y="522"/>
                  </a:cubicBezTo>
                  <a:cubicBezTo>
                    <a:pt x="764" y="521"/>
                    <a:pt x="764" y="521"/>
                    <a:pt x="764" y="521"/>
                  </a:cubicBezTo>
                  <a:cubicBezTo>
                    <a:pt x="762" y="520"/>
                    <a:pt x="761" y="520"/>
                    <a:pt x="760" y="520"/>
                  </a:cubicBezTo>
                  <a:moveTo>
                    <a:pt x="341" y="236"/>
                  </a:moveTo>
                  <a:cubicBezTo>
                    <a:pt x="339" y="236"/>
                    <a:pt x="338" y="236"/>
                    <a:pt x="337" y="236"/>
                  </a:cubicBezTo>
                  <a:cubicBezTo>
                    <a:pt x="136" y="239"/>
                    <a:pt x="135" y="432"/>
                    <a:pt x="135" y="433"/>
                  </a:cubicBezTo>
                  <a:cubicBezTo>
                    <a:pt x="135" y="433"/>
                    <a:pt x="135" y="433"/>
                    <a:pt x="135" y="433"/>
                  </a:cubicBezTo>
                  <a:cubicBezTo>
                    <a:pt x="135" y="433"/>
                    <a:pt x="135" y="433"/>
                    <a:pt x="135" y="433"/>
                  </a:cubicBezTo>
                  <a:cubicBezTo>
                    <a:pt x="135" y="433"/>
                    <a:pt x="135" y="433"/>
                    <a:pt x="135" y="433"/>
                  </a:cubicBezTo>
                  <a:cubicBezTo>
                    <a:pt x="135" y="433"/>
                    <a:pt x="135" y="433"/>
                    <a:pt x="135" y="433"/>
                  </a:cubicBezTo>
                  <a:cubicBezTo>
                    <a:pt x="135" y="433"/>
                    <a:pt x="135" y="433"/>
                    <a:pt x="135" y="433"/>
                  </a:cubicBezTo>
                  <a:cubicBezTo>
                    <a:pt x="0" y="433"/>
                    <a:pt x="0" y="433"/>
                    <a:pt x="0" y="433"/>
                  </a:cubicBezTo>
                  <a:cubicBezTo>
                    <a:pt x="0" y="433"/>
                    <a:pt x="0" y="433"/>
                    <a:pt x="0" y="433"/>
                  </a:cubicBezTo>
                  <a:cubicBezTo>
                    <a:pt x="231" y="433"/>
                    <a:pt x="231" y="433"/>
                    <a:pt x="231" y="433"/>
                  </a:cubicBezTo>
                  <a:cubicBezTo>
                    <a:pt x="231" y="433"/>
                    <a:pt x="231" y="433"/>
                    <a:pt x="231" y="433"/>
                  </a:cubicBezTo>
                  <a:cubicBezTo>
                    <a:pt x="231" y="433"/>
                    <a:pt x="231" y="433"/>
                    <a:pt x="231" y="433"/>
                  </a:cubicBezTo>
                  <a:cubicBezTo>
                    <a:pt x="231" y="433"/>
                    <a:pt x="231" y="433"/>
                    <a:pt x="231" y="433"/>
                  </a:cubicBezTo>
                  <a:cubicBezTo>
                    <a:pt x="231" y="432"/>
                    <a:pt x="231" y="271"/>
                    <a:pt x="386" y="241"/>
                  </a:cubicBezTo>
                  <a:cubicBezTo>
                    <a:pt x="372" y="238"/>
                    <a:pt x="357" y="236"/>
                    <a:pt x="341" y="236"/>
                  </a:cubicBezTo>
                  <a:moveTo>
                    <a:pt x="233" y="11"/>
                  </a:moveTo>
                  <a:cubicBezTo>
                    <a:pt x="226" y="12"/>
                    <a:pt x="219" y="13"/>
                    <a:pt x="213" y="15"/>
                  </a:cubicBezTo>
                  <a:cubicBezTo>
                    <a:pt x="219" y="13"/>
                    <a:pt x="226" y="12"/>
                    <a:pt x="233" y="11"/>
                  </a:cubicBezTo>
                  <a:moveTo>
                    <a:pt x="360" y="0"/>
                  </a:moveTo>
                  <a:cubicBezTo>
                    <a:pt x="341" y="0"/>
                    <a:pt x="321" y="1"/>
                    <a:pt x="298" y="3"/>
                  </a:cubicBezTo>
                  <a:cubicBezTo>
                    <a:pt x="313" y="2"/>
                    <a:pt x="326" y="2"/>
                    <a:pt x="337" y="2"/>
                  </a:cubicBezTo>
                  <a:cubicBezTo>
                    <a:pt x="337" y="2"/>
                    <a:pt x="337" y="2"/>
                    <a:pt x="337" y="2"/>
                  </a:cubicBezTo>
                  <a:cubicBezTo>
                    <a:pt x="433" y="2"/>
                    <a:pt x="625" y="45"/>
                    <a:pt x="717" y="206"/>
                  </a:cubicBezTo>
                  <a:cubicBezTo>
                    <a:pt x="724" y="201"/>
                    <a:pt x="731" y="197"/>
                    <a:pt x="735" y="193"/>
                  </a:cubicBezTo>
                  <a:cubicBezTo>
                    <a:pt x="741" y="190"/>
                    <a:pt x="746" y="187"/>
                    <a:pt x="752" y="184"/>
                  </a:cubicBezTo>
                  <a:cubicBezTo>
                    <a:pt x="778" y="172"/>
                    <a:pt x="778" y="172"/>
                    <a:pt x="778" y="172"/>
                  </a:cubicBezTo>
                  <a:cubicBezTo>
                    <a:pt x="781" y="177"/>
                    <a:pt x="781" y="177"/>
                    <a:pt x="781" y="177"/>
                  </a:cubicBezTo>
                  <a:cubicBezTo>
                    <a:pt x="799" y="176"/>
                    <a:pt x="799" y="176"/>
                    <a:pt x="799" y="176"/>
                  </a:cubicBezTo>
                  <a:cubicBezTo>
                    <a:pt x="709" y="42"/>
                    <a:pt x="547" y="6"/>
                    <a:pt x="445" y="3"/>
                  </a:cubicBezTo>
                  <a:cubicBezTo>
                    <a:pt x="410" y="1"/>
                    <a:pt x="385" y="0"/>
                    <a:pt x="360" y="0"/>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02F5DD19-3543-4AA4-A4F0-A1CC4388A549}"/>
                </a:ext>
              </a:extLst>
            </p:cNvPr>
            <p:cNvSpPr>
              <a:spLocks/>
            </p:cNvSpPr>
            <p:nvPr/>
          </p:nvSpPr>
          <p:spPr bwMode="auto">
            <a:xfrm>
              <a:off x="1093" y="651"/>
              <a:ext cx="2063" cy="2747"/>
            </a:xfrm>
            <a:custGeom>
              <a:avLst/>
              <a:gdLst>
                <a:gd name="T0" fmla="*/ 4 w 869"/>
                <a:gd name="T1" fmla="*/ 431 h 1157"/>
                <a:gd name="T2" fmla="*/ 235 w 869"/>
                <a:gd name="T3" fmla="*/ 431 h 1157"/>
                <a:gd name="T4" fmla="*/ 437 w 869"/>
                <a:gd name="T5" fmla="*/ 234 h 1157"/>
                <a:gd name="T6" fmla="*/ 618 w 869"/>
                <a:gd name="T7" fmla="*/ 353 h 1157"/>
                <a:gd name="T8" fmla="*/ 601 w 869"/>
                <a:gd name="T9" fmla="*/ 540 h 1157"/>
                <a:gd name="T10" fmla="*/ 321 w 869"/>
                <a:gd name="T11" fmla="*/ 636 h 1157"/>
                <a:gd name="T12" fmla="*/ 321 w 869"/>
                <a:gd name="T13" fmla="*/ 1157 h 1157"/>
                <a:gd name="T14" fmla="*/ 549 w 869"/>
                <a:gd name="T15" fmla="*/ 1157 h 1157"/>
                <a:gd name="T16" fmla="*/ 549 w 869"/>
                <a:gd name="T17" fmla="*/ 852 h 1157"/>
                <a:gd name="T18" fmla="*/ 869 w 869"/>
                <a:gd name="T19" fmla="*/ 416 h 1157"/>
                <a:gd name="T20" fmla="*/ 437 w 869"/>
                <a:gd name="T21" fmla="*/ 0 h 1157"/>
                <a:gd name="T22" fmla="*/ 4 w 869"/>
                <a:gd name="T23" fmla="*/ 431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9" h="1157">
                  <a:moveTo>
                    <a:pt x="4" y="431"/>
                  </a:moveTo>
                  <a:cubicBezTo>
                    <a:pt x="235" y="431"/>
                    <a:pt x="235" y="431"/>
                    <a:pt x="235" y="431"/>
                  </a:cubicBezTo>
                  <a:cubicBezTo>
                    <a:pt x="235" y="431"/>
                    <a:pt x="235" y="237"/>
                    <a:pt x="437" y="234"/>
                  </a:cubicBezTo>
                  <a:cubicBezTo>
                    <a:pt x="541" y="232"/>
                    <a:pt x="596" y="301"/>
                    <a:pt x="618" y="353"/>
                  </a:cubicBezTo>
                  <a:cubicBezTo>
                    <a:pt x="643" y="414"/>
                    <a:pt x="636" y="484"/>
                    <a:pt x="601" y="540"/>
                  </a:cubicBezTo>
                  <a:cubicBezTo>
                    <a:pt x="562" y="605"/>
                    <a:pt x="476" y="664"/>
                    <a:pt x="321" y="636"/>
                  </a:cubicBezTo>
                  <a:cubicBezTo>
                    <a:pt x="321" y="1157"/>
                    <a:pt x="321" y="1157"/>
                    <a:pt x="321" y="1157"/>
                  </a:cubicBezTo>
                  <a:cubicBezTo>
                    <a:pt x="549" y="1157"/>
                    <a:pt x="549" y="1157"/>
                    <a:pt x="549" y="1157"/>
                  </a:cubicBezTo>
                  <a:cubicBezTo>
                    <a:pt x="549" y="852"/>
                    <a:pt x="549" y="852"/>
                    <a:pt x="549" y="852"/>
                  </a:cubicBezTo>
                  <a:cubicBezTo>
                    <a:pt x="549" y="852"/>
                    <a:pt x="869" y="769"/>
                    <a:pt x="869" y="416"/>
                  </a:cubicBezTo>
                  <a:cubicBezTo>
                    <a:pt x="869" y="78"/>
                    <a:pt x="566" y="0"/>
                    <a:pt x="437" y="0"/>
                  </a:cubicBezTo>
                  <a:cubicBezTo>
                    <a:pt x="338" y="0"/>
                    <a:pt x="0" y="24"/>
                    <a:pt x="4" y="431"/>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46">
              <a:extLst>
                <a:ext uri="{FF2B5EF4-FFF2-40B4-BE49-F238E27FC236}">
                  <a16:creationId xmlns:a16="http://schemas.microsoft.com/office/drawing/2014/main" id="{0CF18D3C-2CCB-430F-9E38-2C38E8737003}"/>
                </a:ext>
              </a:extLst>
            </p:cNvPr>
            <p:cNvSpPr>
              <a:spLocks noChangeArrowheads="1"/>
            </p:cNvSpPr>
            <p:nvPr/>
          </p:nvSpPr>
          <p:spPr bwMode="auto">
            <a:xfrm>
              <a:off x="2085" y="2175"/>
              <a:ext cx="1" cy="1"/>
            </a:xfrm>
            <a:prstGeom prst="ellipse">
              <a:avLst/>
            </a:prstGeom>
            <a:solidFill>
              <a:srgbClr val="913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8C024D4D-5AB9-4C99-BEE4-FF30380E8157}"/>
                </a:ext>
              </a:extLst>
            </p:cNvPr>
            <p:cNvSpPr>
              <a:spLocks/>
            </p:cNvSpPr>
            <p:nvPr/>
          </p:nvSpPr>
          <p:spPr bwMode="auto">
            <a:xfrm>
              <a:off x="1102" y="651"/>
              <a:ext cx="2033" cy="2747"/>
            </a:xfrm>
            <a:custGeom>
              <a:avLst/>
              <a:gdLst>
                <a:gd name="T0" fmla="*/ 433 w 856"/>
                <a:gd name="T1" fmla="*/ 0 h 1157"/>
                <a:gd name="T2" fmla="*/ 433 w 856"/>
                <a:gd name="T3" fmla="*/ 0 h 1157"/>
                <a:gd name="T4" fmla="*/ 0 w 856"/>
                <a:gd name="T5" fmla="*/ 424 h 1157"/>
                <a:gd name="T6" fmla="*/ 0 w 856"/>
                <a:gd name="T7" fmla="*/ 431 h 1157"/>
                <a:gd name="T8" fmla="*/ 231 w 856"/>
                <a:gd name="T9" fmla="*/ 431 h 1157"/>
                <a:gd name="T10" fmla="*/ 231 w 856"/>
                <a:gd name="T11" fmla="*/ 431 h 1157"/>
                <a:gd name="T12" fmla="*/ 231 w 856"/>
                <a:gd name="T13" fmla="*/ 431 h 1157"/>
                <a:gd name="T14" fmla="*/ 231 w 856"/>
                <a:gd name="T15" fmla="*/ 431 h 1157"/>
                <a:gd name="T16" fmla="*/ 433 w 856"/>
                <a:gd name="T17" fmla="*/ 234 h 1157"/>
                <a:gd name="T18" fmla="*/ 437 w 856"/>
                <a:gd name="T19" fmla="*/ 234 h 1157"/>
                <a:gd name="T20" fmla="*/ 614 w 856"/>
                <a:gd name="T21" fmla="*/ 353 h 1157"/>
                <a:gd name="T22" fmla="*/ 629 w 856"/>
                <a:gd name="T23" fmla="*/ 429 h 1157"/>
                <a:gd name="T24" fmla="*/ 597 w 856"/>
                <a:gd name="T25" fmla="*/ 540 h 1157"/>
                <a:gd name="T26" fmla="*/ 414 w 856"/>
                <a:gd name="T27" fmla="*/ 642 h 1157"/>
                <a:gd name="T28" fmla="*/ 414 w 856"/>
                <a:gd name="T29" fmla="*/ 642 h 1157"/>
                <a:gd name="T30" fmla="*/ 391 w 856"/>
                <a:gd name="T31" fmla="*/ 643 h 1157"/>
                <a:gd name="T32" fmla="*/ 317 w 856"/>
                <a:gd name="T33" fmla="*/ 636 h 1157"/>
                <a:gd name="T34" fmla="*/ 317 w 856"/>
                <a:gd name="T35" fmla="*/ 1157 h 1157"/>
                <a:gd name="T36" fmla="*/ 545 w 856"/>
                <a:gd name="T37" fmla="*/ 1157 h 1157"/>
                <a:gd name="T38" fmla="*/ 545 w 856"/>
                <a:gd name="T39" fmla="*/ 852 h 1157"/>
                <a:gd name="T40" fmla="*/ 545 w 856"/>
                <a:gd name="T41" fmla="*/ 852 h 1157"/>
                <a:gd name="T42" fmla="*/ 856 w 856"/>
                <a:gd name="T43" fmla="*/ 518 h 1157"/>
                <a:gd name="T44" fmla="*/ 841 w 856"/>
                <a:gd name="T45" fmla="*/ 497 h 1157"/>
                <a:gd name="T46" fmla="*/ 850 w 856"/>
                <a:gd name="T47" fmla="*/ 484 h 1157"/>
                <a:gd name="T48" fmla="*/ 826 w 856"/>
                <a:gd name="T49" fmla="*/ 419 h 1157"/>
                <a:gd name="T50" fmla="*/ 824 w 856"/>
                <a:gd name="T51" fmla="*/ 420 h 1157"/>
                <a:gd name="T52" fmla="*/ 814 w 856"/>
                <a:gd name="T53" fmla="*/ 420 h 1157"/>
                <a:gd name="T54" fmla="*/ 797 w 856"/>
                <a:gd name="T55" fmla="*/ 418 h 1157"/>
                <a:gd name="T56" fmla="*/ 777 w 856"/>
                <a:gd name="T57" fmla="*/ 405 h 1157"/>
                <a:gd name="T58" fmla="*/ 776 w 856"/>
                <a:gd name="T59" fmla="*/ 406 h 1157"/>
                <a:gd name="T60" fmla="*/ 764 w 856"/>
                <a:gd name="T61" fmla="*/ 260 h 1157"/>
                <a:gd name="T62" fmla="*/ 813 w 856"/>
                <a:gd name="T63" fmla="*/ 204 h 1157"/>
                <a:gd name="T64" fmla="*/ 433 w 856"/>
                <a:gd name="T65"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6" h="1157">
                  <a:moveTo>
                    <a:pt x="433" y="0"/>
                  </a:moveTo>
                  <a:cubicBezTo>
                    <a:pt x="433" y="0"/>
                    <a:pt x="433" y="0"/>
                    <a:pt x="433" y="0"/>
                  </a:cubicBezTo>
                  <a:cubicBezTo>
                    <a:pt x="334" y="0"/>
                    <a:pt x="0" y="23"/>
                    <a:pt x="0" y="424"/>
                  </a:cubicBezTo>
                  <a:cubicBezTo>
                    <a:pt x="0" y="426"/>
                    <a:pt x="0" y="429"/>
                    <a:pt x="0" y="431"/>
                  </a:cubicBezTo>
                  <a:cubicBezTo>
                    <a:pt x="231" y="431"/>
                    <a:pt x="231" y="431"/>
                    <a:pt x="231" y="431"/>
                  </a:cubicBezTo>
                  <a:cubicBezTo>
                    <a:pt x="231" y="431"/>
                    <a:pt x="231" y="431"/>
                    <a:pt x="231" y="431"/>
                  </a:cubicBezTo>
                  <a:cubicBezTo>
                    <a:pt x="231" y="431"/>
                    <a:pt x="231" y="431"/>
                    <a:pt x="231" y="431"/>
                  </a:cubicBezTo>
                  <a:cubicBezTo>
                    <a:pt x="231" y="431"/>
                    <a:pt x="231" y="431"/>
                    <a:pt x="231" y="431"/>
                  </a:cubicBezTo>
                  <a:cubicBezTo>
                    <a:pt x="231" y="430"/>
                    <a:pt x="232" y="237"/>
                    <a:pt x="433" y="234"/>
                  </a:cubicBezTo>
                  <a:cubicBezTo>
                    <a:pt x="434" y="234"/>
                    <a:pt x="435" y="234"/>
                    <a:pt x="437" y="234"/>
                  </a:cubicBezTo>
                  <a:cubicBezTo>
                    <a:pt x="539" y="234"/>
                    <a:pt x="592" y="301"/>
                    <a:pt x="614" y="353"/>
                  </a:cubicBezTo>
                  <a:cubicBezTo>
                    <a:pt x="624" y="378"/>
                    <a:pt x="629" y="403"/>
                    <a:pt x="629" y="429"/>
                  </a:cubicBezTo>
                  <a:cubicBezTo>
                    <a:pt x="629" y="468"/>
                    <a:pt x="618" y="506"/>
                    <a:pt x="597" y="540"/>
                  </a:cubicBezTo>
                  <a:cubicBezTo>
                    <a:pt x="567" y="590"/>
                    <a:pt x="509" y="636"/>
                    <a:pt x="414" y="642"/>
                  </a:cubicBezTo>
                  <a:cubicBezTo>
                    <a:pt x="414" y="642"/>
                    <a:pt x="414" y="642"/>
                    <a:pt x="414" y="642"/>
                  </a:cubicBezTo>
                  <a:cubicBezTo>
                    <a:pt x="406" y="643"/>
                    <a:pt x="399" y="643"/>
                    <a:pt x="391" y="643"/>
                  </a:cubicBezTo>
                  <a:cubicBezTo>
                    <a:pt x="368" y="643"/>
                    <a:pt x="344" y="641"/>
                    <a:pt x="317" y="636"/>
                  </a:cubicBezTo>
                  <a:cubicBezTo>
                    <a:pt x="317" y="1157"/>
                    <a:pt x="317" y="1157"/>
                    <a:pt x="317" y="1157"/>
                  </a:cubicBezTo>
                  <a:cubicBezTo>
                    <a:pt x="545" y="1157"/>
                    <a:pt x="545" y="1157"/>
                    <a:pt x="545" y="1157"/>
                  </a:cubicBezTo>
                  <a:cubicBezTo>
                    <a:pt x="545" y="852"/>
                    <a:pt x="545" y="852"/>
                    <a:pt x="545" y="852"/>
                  </a:cubicBezTo>
                  <a:cubicBezTo>
                    <a:pt x="545" y="852"/>
                    <a:pt x="545" y="852"/>
                    <a:pt x="545" y="852"/>
                  </a:cubicBezTo>
                  <a:cubicBezTo>
                    <a:pt x="545" y="852"/>
                    <a:pt x="802" y="785"/>
                    <a:pt x="856" y="518"/>
                  </a:cubicBezTo>
                  <a:cubicBezTo>
                    <a:pt x="845" y="514"/>
                    <a:pt x="841" y="505"/>
                    <a:pt x="841" y="497"/>
                  </a:cubicBezTo>
                  <a:cubicBezTo>
                    <a:pt x="842" y="489"/>
                    <a:pt x="850" y="484"/>
                    <a:pt x="850" y="484"/>
                  </a:cubicBezTo>
                  <a:cubicBezTo>
                    <a:pt x="826" y="419"/>
                    <a:pt x="826" y="419"/>
                    <a:pt x="826" y="419"/>
                  </a:cubicBezTo>
                  <a:cubicBezTo>
                    <a:pt x="825" y="420"/>
                    <a:pt x="824" y="420"/>
                    <a:pt x="824" y="420"/>
                  </a:cubicBezTo>
                  <a:cubicBezTo>
                    <a:pt x="820" y="420"/>
                    <a:pt x="817" y="420"/>
                    <a:pt x="814" y="420"/>
                  </a:cubicBezTo>
                  <a:cubicBezTo>
                    <a:pt x="808" y="420"/>
                    <a:pt x="802" y="419"/>
                    <a:pt x="797" y="418"/>
                  </a:cubicBezTo>
                  <a:cubicBezTo>
                    <a:pt x="790" y="416"/>
                    <a:pt x="779" y="411"/>
                    <a:pt x="777" y="405"/>
                  </a:cubicBezTo>
                  <a:cubicBezTo>
                    <a:pt x="776" y="406"/>
                    <a:pt x="776" y="406"/>
                    <a:pt x="776" y="406"/>
                  </a:cubicBezTo>
                  <a:cubicBezTo>
                    <a:pt x="776" y="406"/>
                    <a:pt x="746" y="329"/>
                    <a:pt x="764" y="260"/>
                  </a:cubicBezTo>
                  <a:cubicBezTo>
                    <a:pt x="770" y="238"/>
                    <a:pt x="794" y="218"/>
                    <a:pt x="813" y="204"/>
                  </a:cubicBezTo>
                  <a:cubicBezTo>
                    <a:pt x="721" y="43"/>
                    <a:pt x="529" y="0"/>
                    <a:pt x="433"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8">
              <a:extLst>
                <a:ext uri="{FF2B5EF4-FFF2-40B4-BE49-F238E27FC236}">
                  <a16:creationId xmlns:a16="http://schemas.microsoft.com/office/drawing/2014/main" id="{720AA291-6254-44AB-96A4-024E1FBBD7FE}"/>
                </a:ext>
              </a:extLst>
            </p:cNvPr>
            <p:cNvSpPr>
              <a:spLocks noChangeArrowheads="1"/>
            </p:cNvSpPr>
            <p:nvPr/>
          </p:nvSpPr>
          <p:spPr bwMode="auto">
            <a:xfrm>
              <a:off x="1853" y="3652"/>
              <a:ext cx="550" cy="515"/>
            </a:xfrm>
            <a:prstGeom prst="rect">
              <a:avLst/>
            </a:prstGeom>
            <a:solidFill>
              <a:srgbClr val="E8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9">
              <a:extLst>
                <a:ext uri="{FF2B5EF4-FFF2-40B4-BE49-F238E27FC236}">
                  <a16:creationId xmlns:a16="http://schemas.microsoft.com/office/drawing/2014/main" id="{66A65B76-F636-4FDA-A5A8-73F577ECA878}"/>
                </a:ext>
              </a:extLst>
            </p:cNvPr>
            <p:cNvSpPr>
              <a:spLocks noChangeArrowheads="1"/>
            </p:cNvSpPr>
            <p:nvPr/>
          </p:nvSpPr>
          <p:spPr bwMode="auto">
            <a:xfrm>
              <a:off x="1853" y="3652"/>
              <a:ext cx="550"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AE4AAC32-B9B0-4D73-944B-BF168ECFDE50}"/>
                </a:ext>
              </a:extLst>
            </p:cNvPr>
            <p:cNvSpPr>
              <a:spLocks/>
            </p:cNvSpPr>
            <p:nvPr/>
          </p:nvSpPr>
          <p:spPr bwMode="auto">
            <a:xfrm>
              <a:off x="1853" y="3652"/>
              <a:ext cx="550" cy="515"/>
            </a:xfrm>
            <a:custGeom>
              <a:avLst/>
              <a:gdLst>
                <a:gd name="T0" fmla="*/ 550 w 550"/>
                <a:gd name="T1" fmla="*/ 0 h 515"/>
                <a:gd name="T2" fmla="*/ 237 w 550"/>
                <a:gd name="T3" fmla="*/ 0 h 515"/>
                <a:gd name="T4" fmla="*/ 232 w 550"/>
                <a:gd name="T5" fmla="*/ 0 h 515"/>
                <a:gd name="T6" fmla="*/ 0 w 550"/>
                <a:gd name="T7" fmla="*/ 0 h 515"/>
                <a:gd name="T8" fmla="*/ 0 w 550"/>
                <a:gd name="T9" fmla="*/ 515 h 515"/>
                <a:gd name="T10" fmla="*/ 550 w 550"/>
                <a:gd name="T11" fmla="*/ 515 h 515"/>
                <a:gd name="T12" fmla="*/ 550 w 550"/>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550" h="515">
                  <a:moveTo>
                    <a:pt x="550" y="0"/>
                  </a:moveTo>
                  <a:lnTo>
                    <a:pt x="237" y="0"/>
                  </a:lnTo>
                  <a:lnTo>
                    <a:pt x="232" y="0"/>
                  </a:lnTo>
                  <a:lnTo>
                    <a:pt x="0" y="0"/>
                  </a:lnTo>
                  <a:lnTo>
                    <a:pt x="0" y="515"/>
                  </a:lnTo>
                  <a:lnTo>
                    <a:pt x="550" y="515"/>
                  </a:lnTo>
                  <a:lnTo>
                    <a:pt x="550" y="0"/>
                  </a:lnTo>
                  <a:close/>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2BD1AA48-2DDD-4F25-8C0E-6689CDAA820A}"/>
                </a:ext>
              </a:extLst>
            </p:cNvPr>
            <p:cNvSpPr>
              <a:spLocks/>
            </p:cNvSpPr>
            <p:nvPr/>
          </p:nvSpPr>
          <p:spPr bwMode="auto">
            <a:xfrm>
              <a:off x="1853" y="3652"/>
              <a:ext cx="550" cy="515"/>
            </a:xfrm>
            <a:custGeom>
              <a:avLst/>
              <a:gdLst>
                <a:gd name="T0" fmla="*/ 550 w 550"/>
                <a:gd name="T1" fmla="*/ 0 h 515"/>
                <a:gd name="T2" fmla="*/ 237 w 550"/>
                <a:gd name="T3" fmla="*/ 0 h 515"/>
                <a:gd name="T4" fmla="*/ 232 w 550"/>
                <a:gd name="T5" fmla="*/ 0 h 515"/>
                <a:gd name="T6" fmla="*/ 0 w 550"/>
                <a:gd name="T7" fmla="*/ 0 h 515"/>
                <a:gd name="T8" fmla="*/ 0 w 550"/>
                <a:gd name="T9" fmla="*/ 515 h 515"/>
                <a:gd name="T10" fmla="*/ 550 w 550"/>
                <a:gd name="T11" fmla="*/ 515 h 515"/>
                <a:gd name="T12" fmla="*/ 550 w 550"/>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550" h="515">
                  <a:moveTo>
                    <a:pt x="550" y="0"/>
                  </a:moveTo>
                  <a:lnTo>
                    <a:pt x="237" y="0"/>
                  </a:lnTo>
                  <a:lnTo>
                    <a:pt x="232" y="0"/>
                  </a:lnTo>
                  <a:lnTo>
                    <a:pt x="0" y="0"/>
                  </a:lnTo>
                  <a:lnTo>
                    <a:pt x="0" y="515"/>
                  </a:lnTo>
                  <a:lnTo>
                    <a:pt x="550" y="515"/>
                  </a:lnTo>
                  <a:lnTo>
                    <a:pt x="5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E27E1E0A-D35D-45FF-AC36-D7AF7BFC30FE}"/>
                </a:ext>
              </a:extLst>
            </p:cNvPr>
            <p:cNvSpPr>
              <a:spLocks/>
            </p:cNvSpPr>
            <p:nvPr/>
          </p:nvSpPr>
          <p:spPr bwMode="auto">
            <a:xfrm>
              <a:off x="1648" y="1202"/>
              <a:ext cx="544" cy="465"/>
            </a:xfrm>
            <a:custGeom>
              <a:avLst/>
              <a:gdLst>
                <a:gd name="T0" fmla="*/ 229 w 229"/>
                <a:gd name="T1" fmla="*/ 3 h 196"/>
                <a:gd name="T2" fmla="*/ 225 w 229"/>
                <a:gd name="T3" fmla="*/ 3 h 196"/>
                <a:gd name="T4" fmla="*/ 216 w 229"/>
                <a:gd name="T5" fmla="*/ 2 h 196"/>
                <a:gd name="T6" fmla="*/ 179 w 229"/>
                <a:gd name="T7" fmla="*/ 3 h 196"/>
                <a:gd name="T8" fmla="*/ 127 w 229"/>
                <a:gd name="T9" fmla="*/ 16 h 196"/>
                <a:gd name="T10" fmla="*/ 98 w 229"/>
                <a:gd name="T11" fmla="*/ 28 h 196"/>
                <a:gd name="T12" fmla="*/ 69 w 229"/>
                <a:gd name="T13" fmla="*/ 47 h 196"/>
                <a:gd name="T14" fmla="*/ 46 w 229"/>
                <a:gd name="T15" fmla="*/ 71 h 196"/>
                <a:gd name="T16" fmla="*/ 29 w 229"/>
                <a:gd name="T17" fmla="*/ 98 h 196"/>
                <a:gd name="T18" fmla="*/ 8 w 229"/>
                <a:gd name="T19" fmla="*/ 147 h 196"/>
                <a:gd name="T20" fmla="*/ 1 w 229"/>
                <a:gd name="T21" fmla="*/ 183 h 196"/>
                <a:gd name="T22" fmla="*/ 0 w 229"/>
                <a:gd name="T23" fmla="*/ 193 h 196"/>
                <a:gd name="T24" fmla="*/ 0 w 229"/>
                <a:gd name="T25" fmla="*/ 196 h 196"/>
                <a:gd name="T26" fmla="*/ 0 w 229"/>
                <a:gd name="T27" fmla="*/ 193 h 196"/>
                <a:gd name="T28" fmla="*/ 0 w 229"/>
                <a:gd name="T29" fmla="*/ 183 h 196"/>
                <a:gd name="T30" fmla="*/ 6 w 229"/>
                <a:gd name="T31" fmla="*/ 147 h 196"/>
                <a:gd name="T32" fmla="*/ 27 w 229"/>
                <a:gd name="T33" fmla="*/ 97 h 196"/>
                <a:gd name="T34" fmla="*/ 44 w 229"/>
                <a:gd name="T35" fmla="*/ 70 h 196"/>
                <a:gd name="T36" fmla="*/ 68 w 229"/>
                <a:gd name="T37" fmla="*/ 45 h 196"/>
                <a:gd name="T38" fmla="*/ 97 w 229"/>
                <a:gd name="T39" fmla="*/ 26 h 196"/>
                <a:gd name="T40" fmla="*/ 126 w 229"/>
                <a:gd name="T41" fmla="*/ 14 h 196"/>
                <a:gd name="T42" fmla="*/ 179 w 229"/>
                <a:gd name="T43" fmla="*/ 2 h 196"/>
                <a:gd name="T44" fmla="*/ 216 w 229"/>
                <a:gd name="T45" fmla="*/ 1 h 196"/>
                <a:gd name="T46" fmla="*/ 225 w 229"/>
                <a:gd name="T47" fmla="*/ 2 h 196"/>
                <a:gd name="T48" fmla="*/ 229 w 229"/>
                <a:gd name="T49" fmla="*/ 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196">
                  <a:moveTo>
                    <a:pt x="229" y="3"/>
                  </a:moveTo>
                  <a:cubicBezTo>
                    <a:pt x="229" y="3"/>
                    <a:pt x="228" y="3"/>
                    <a:pt x="225" y="3"/>
                  </a:cubicBezTo>
                  <a:cubicBezTo>
                    <a:pt x="223" y="3"/>
                    <a:pt x="220" y="2"/>
                    <a:pt x="216" y="2"/>
                  </a:cubicBezTo>
                  <a:cubicBezTo>
                    <a:pt x="207" y="1"/>
                    <a:pt x="194" y="2"/>
                    <a:pt x="179" y="3"/>
                  </a:cubicBezTo>
                  <a:cubicBezTo>
                    <a:pt x="164" y="5"/>
                    <a:pt x="146" y="9"/>
                    <a:pt x="127" y="16"/>
                  </a:cubicBezTo>
                  <a:cubicBezTo>
                    <a:pt x="117" y="19"/>
                    <a:pt x="108" y="23"/>
                    <a:pt x="98" y="28"/>
                  </a:cubicBezTo>
                  <a:cubicBezTo>
                    <a:pt x="88" y="33"/>
                    <a:pt x="78" y="39"/>
                    <a:pt x="69" y="47"/>
                  </a:cubicBezTo>
                  <a:cubicBezTo>
                    <a:pt x="60" y="54"/>
                    <a:pt x="53" y="63"/>
                    <a:pt x="46" y="71"/>
                  </a:cubicBezTo>
                  <a:cubicBezTo>
                    <a:pt x="39" y="80"/>
                    <a:pt x="34" y="89"/>
                    <a:pt x="29" y="98"/>
                  </a:cubicBezTo>
                  <a:cubicBezTo>
                    <a:pt x="19" y="116"/>
                    <a:pt x="12" y="133"/>
                    <a:pt x="8" y="147"/>
                  </a:cubicBezTo>
                  <a:cubicBezTo>
                    <a:pt x="4" y="162"/>
                    <a:pt x="2" y="174"/>
                    <a:pt x="1" y="183"/>
                  </a:cubicBezTo>
                  <a:cubicBezTo>
                    <a:pt x="0" y="187"/>
                    <a:pt x="0" y="191"/>
                    <a:pt x="0" y="193"/>
                  </a:cubicBezTo>
                  <a:cubicBezTo>
                    <a:pt x="0" y="195"/>
                    <a:pt x="0" y="196"/>
                    <a:pt x="0" y="196"/>
                  </a:cubicBezTo>
                  <a:cubicBezTo>
                    <a:pt x="0" y="196"/>
                    <a:pt x="0" y="195"/>
                    <a:pt x="0" y="193"/>
                  </a:cubicBezTo>
                  <a:cubicBezTo>
                    <a:pt x="0" y="191"/>
                    <a:pt x="0" y="187"/>
                    <a:pt x="0" y="183"/>
                  </a:cubicBezTo>
                  <a:cubicBezTo>
                    <a:pt x="1" y="174"/>
                    <a:pt x="2" y="162"/>
                    <a:pt x="6" y="147"/>
                  </a:cubicBezTo>
                  <a:cubicBezTo>
                    <a:pt x="10" y="132"/>
                    <a:pt x="17" y="115"/>
                    <a:pt x="27" y="97"/>
                  </a:cubicBezTo>
                  <a:cubicBezTo>
                    <a:pt x="32" y="88"/>
                    <a:pt x="38" y="79"/>
                    <a:pt x="44" y="70"/>
                  </a:cubicBezTo>
                  <a:cubicBezTo>
                    <a:pt x="51" y="61"/>
                    <a:pt x="59" y="53"/>
                    <a:pt x="68" y="45"/>
                  </a:cubicBezTo>
                  <a:cubicBezTo>
                    <a:pt x="77" y="38"/>
                    <a:pt x="87" y="31"/>
                    <a:pt x="97" y="26"/>
                  </a:cubicBezTo>
                  <a:cubicBezTo>
                    <a:pt x="107" y="21"/>
                    <a:pt x="117" y="17"/>
                    <a:pt x="126" y="14"/>
                  </a:cubicBezTo>
                  <a:cubicBezTo>
                    <a:pt x="146" y="7"/>
                    <a:pt x="164" y="4"/>
                    <a:pt x="179" y="2"/>
                  </a:cubicBezTo>
                  <a:cubicBezTo>
                    <a:pt x="194" y="0"/>
                    <a:pt x="207" y="0"/>
                    <a:pt x="216" y="1"/>
                  </a:cubicBezTo>
                  <a:cubicBezTo>
                    <a:pt x="220" y="1"/>
                    <a:pt x="223" y="2"/>
                    <a:pt x="225" y="2"/>
                  </a:cubicBezTo>
                  <a:cubicBezTo>
                    <a:pt x="228" y="3"/>
                    <a:pt x="229" y="3"/>
                    <a:pt x="229" y="3"/>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D67D43D8-83E7-422C-AE6C-E774E9E85736}"/>
                </a:ext>
              </a:extLst>
            </p:cNvPr>
            <p:cNvSpPr>
              <a:spLocks/>
            </p:cNvSpPr>
            <p:nvPr/>
          </p:nvSpPr>
          <p:spPr bwMode="auto">
            <a:xfrm>
              <a:off x="2092" y="651"/>
              <a:ext cx="926" cy="461"/>
            </a:xfrm>
            <a:custGeom>
              <a:avLst/>
              <a:gdLst>
                <a:gd name="T0" fmla="*/ 390 w 390"/>
                <a:gd name="T1" fmla="*/ 194 h 194"/>
                <a:gd name="T2" fmla="*/ 389 w 390"/>
                <a:gd name="T3" fmla="*/ 193 h 194"/>
                <a:gd name="T4" fmla="*/ 387 w 390"/>
                <a:gd name="T5" fmla="*/ 190 h 194"/>
                <a:gd name="T6" fmla="*/ 380 w 390"/>
                <a:gd name="T7" fmla="*/ 179 h 194"/>
                <a:gd name="T8" fmla="*/ 374 w 390"/>
                <a:gd name="T9" fmla="*/ 171 h 194"/>
                <a:gd name="T10" fmla="*/ 367 w 390"/>
                <a:gd name="T11" fmla="*/ 163 h 194"/>
                <a:gd name="T12" fmla="*/ 359 w 390"/>
                <a:gd name="T13" fmla="*/ 153 h 194"/>
                <a:gd name="T14" fmla="*/ 348 w 390"/>
                <a:gd name="T15" fmla="*/ 142 h 194"/>
                <a:gd name="T16" fmla="*/ 337 w 390"/>
                <a:gd name="T17" fmla="*/ 131 h 194"/>
                <a:gd name="T18" fmla="*/ 324 w 390"/>
                <a:gd name="T19" fmla="*/ 119 h 194"/>
                <a:gd name="T20" fmla="*/ 318 w 390"/>
                <a:gd name="T21" fmla="*/ 113 h 194"/>
                <a:gd name="T22" fmla="*/ 310 w 390"/>
                <a:gd name="T23" fmla="*/ 107 h 194"/>
                <a:gd name="T24" fmla="*/ 294 w 390"/>
                <a:gd name="T25" fmla="*/ 95 h 194"/>
                <a:gd name="T26" fmla="*/ 219 w 390"/>
                <a:gd name="T27" fmla="*/ 50 h 194"/>
                <a:gd name="T28" fmla="*/ 198 w 390"/>
                <a:gd name="T29" fmla="*/ 41 h 194"/>
                <a:gd name="T30" fmla="*/ 177 w 390"/>
                <a:gd name="T31" fmla="*/ 32 h 194"/>
                <a:gd name="T32" fmla="*/ 156 w 390"/>
                <a:gd name="T33" fmla="*/ 25 h 194"/>
                <a:gd name="T34" fmla="*/ 136 w 390"/>
                <a:gd name="T35" fmla="*/ 19 h 194"/>
                <a:gd name="T36" fmla="*/ 117 w 390"/>
                <a:gd name="T37" fmla="*/ 14 h 194"/>
                <a:gd name="T38" fmla="*/ 99 w 390"/>
                <a:gd name="T39" fmla="*/ 10 h 194"/>
                <a:gd name="T40" fmla="*/ 82 w 390"/>
                <a:gd name="T41" fmla="*/ 7 h 194"/>
                <a:gd name="T42" fmla="*/ 66 w 390"/>
                <a:gd name="T43" fmla="*/ 5 h 194"/>
                <a:gd name="T44" fmla="*/ 39 w 390"/>
                <a:gd name="T45" fmla="*/ 2 h 194"/>
                <a:gd name="T46" fmla="*/ 27 w 390"/>
                <a:gd name="T47" fmla="*/ 1 h 194"/>
                <a:gd name="T48" fmla="*/ 18 w 390"/>
                <a:gd name="T49" fmla="*/ 1 h 194"/>
                <a:gd name="T50" fmla="*/ 4 w 390"/>
                <a:gd name="T51" fmla="*/ 0 h 194"/>
                <a:gd name="T52" fmla="*/ 1 w 390"/>
                <a:gd name="T53" fmla="*/ 0 h 194"/>
                <a:gd name="T54" fmla="*/ 0 w 390"/>
                <a:gd name="T55" fmla="*/ 0 h 194"/>
                <a:gd name="T56" fmla="*/ 1 w 390"/>
                <a:gd name="T57" fmla="*/ 0 h 194"/>
                <a:gd name="T58" fmla="*/ 4 w 390"/>
                <a:gd name="T59" fmla="*/ 0 h 194"/>
                <a:gd name="T60" fmla="*/ 18 w 390"/>
                <a:gd name="T61" fmla="*/ 0 h 194"/>
                <a:gd name="T62" fmla="*/ 27 w 390"/>
                <a:gd name="T63" fmla="*/ 0 h 194"/>
                <a:gd name="T64" fmla="*/ 39 w 390"/>
                <a:gd name="T65" fmla="*/ 1 h 194"/>
                <a:gd name="T66" fmla="*/ 66 w 390"/>
                <a:gd name="T67" fmla="*/ 3 h 194"/>
                <a:gd name="T68" fmla="*/ 82 w 390"/>
                <a:gd name="T69" fmla="*/ 6 h 194"/>
                <a:gd name="T70" fmla="*/ 99 w 390"/>
                <a:gd name="T71" fmla="*/ 9 h 194"/>
                <a:gd name="T72" fmla="*/ 118 w 390"/>
                <a:gd name="T73" fmla="*/ 12 h 194"/>
                <a:gd name="T74" fmla="*/ 137 w 390"/>
                <a:gd name="T75" fmla="*/ 17 h 194"/>
                <a:gd name="T76" fmla="*/ 157 w 390"/>
                <a:gd name="T77" fmla="*/ 23 h 194"/>
                <a:gd name="T78" fmla="*/ 177 w 390"/>
                <a:gd name="T79" fmla="*/ 30 h 194"/>
                <a:gd name="T80" fmla="*/ 198 w 390"/>
                <a:gd name="T81" fmla="*/ 39 h 194"/>
                <a:gd name="T82" fmla="*/ 220 w 390"/>
                <a:gd name="T83" fmla="*/ 48 h 194"/>
                <a:gd name="T84" fmla="*/ 296 w 390"/>
                <a:gd name="T85" fmla="*/ 93 h 194"/>
                <a:gd name="T86" fmla="*/ 311 w 390"/>
                <a:gd name="T87" fmla="*/ 105 h 194"/>
                <a:gd name="T88" fmla="*/ 319 w 390"/>
                <a:gd name="T89" fmla="*/ 111 h 194"/>
                <a:gd name="T90" fmla="*/ 326 w 390"/>
                <a:gd name="T91" fmla="*/ 118 h 194"/>
                <a:gd name="T92" fmla="*/ 338 w 390"/>
                <a:gd name="T93" fmla="*/ 129 h 194"/>
                <a:gd name="T94" fmla="*/ 350 w 390"/>
                <a:gd name="T95" fmla="*/ 141 h 194"/>
                <a:gd name="T96" fmla="*/ 360 w 390"/>
                <a:gd name="T97" fmla="*/ 152 h 194"/>
                <a:gd name="T98" fmla="*/ 368 w 390"/>
                <a:gd name="T99" fmla="*/ 162 h 194"/>
                <a:gd name="T100" fmla="*/ 375 w 390"/>
                <a:gd name="T101" fmla="*/ 171 h 194"/>
                <a:gd name="T102" fmla="*/ 380 w 390"/>
                <a:gd name="T103" fmla="*/ 179 h 194"/>
                <a:gd name="T104" fmla="*/ 387 w 390"/>
                <a:gd name="T105" fmla="*/ 190 h 194"/>
                <a:gd name="T106" fmla="*/ 389 w 390"/>
                <a:gd name="T107" fmla="*/ 193 h 194"/>
                <a:gd name="T108" fmla="*/ 390 w 390"/>
                <a:gd name="T10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0" h="194">
                  <a:moveTo>
                    <a:pt x="390" y="194"/>
                  </a:moveTo>
                  <a:cubicBezTo>
                    <a:pt x="390" y="194"/>
                    <a:pt x="390" y="193"/>
                    <a:pt x="389" y="193"/>
                  </a:cubicBezTo>
                  <a:cubicBezTo>
                    <a:pt x="389" y="192"/>
                    <a:pt x="388" y="191"/>
                    <a:pt x="387" y="190"/>
                  </a:cubicBezTo>
                  <a:cubicBezTo>
                    <a:pt x="385" y="187"/>
                    <a:pt x="383" y="184"/>
                    <a:pt x="380" y="179"/>
                  </a:cubicBezTo>
                  <a:cubicBezTo>
                    <a:pt x="378" y="177"/>
                    <a:pt x="376" y="174"/>
                    <a:pt x="374" y="171"/>
                  </a:cubicBezTo>
                  <a:cubicBezTo>
                    <a:pt x="372" y="169"/>
                    <a:pt x="369" y="166"/>
                    <a:pt x="367" y="163"/>
                  </a:cubicBezTo>
                  <a:cubicBezTo>
                    <a:pt x="364" y="160"/>
                    <a:pt x="361" y="156"/>
                    <a:pt x="359" y="153"/>
                  </a:cubicBezTo>
                  <a:cubicBezTo>
                    <a:pt x="356" y="149"/>
                    <a:pt x="352" y="146"/>
                    <a:pt x="348" y="142"/>
                  </a:cubicBezTo>
                  <a:cubicBezTo>
                    <a:pt x="345" y="138"/>
                    <a:pt x="341" y="134"/>
                    <a:pt x="337" y="131"/>
                  </a:cubicBezTo>
                  <a:cubicBezTo>
                    <a:pt x="333" y="127"/>
                    <a:pt x="329" y="123"/>
                    <a:pt x="324" y="119"/>
                  </a:cubicBezTo>
                  <a:cubicBezTo>
                    <a:pt x="322" y="117"/>
                    <a:pt x="320" y="115"/>
                    <a:pt x="318" y="113"/>
                  </a:cubicBezTo>
                  <a:cubicBezTo>
                    <a:pt x="315" y="111"/>
                    <a:pt x="313" y="109"/>
                    <a:pt x="310" y="107"/>
                  </a:cubicBezTo>
                  <a:cubicBezTo>
                    <a:pt x="305" y="103"/>
                    <a:pt x="300" y="99"/>
                    <a:pt x="294" y="95"/>
                  </a:cubicBezTo>
                  <a:cubicBezTo>
                    <a:pt x="273" y="79"/>
                    <a:pt x="247" y="64"/>
                    <a:pt x="219" y="50"/>
                  </a:cubicBezTo>
                  <a:cubicBezTo>
                    <a:pt x="212" y="47"/>
                    <a:pt x="205" y="44"/>
                    <a:pt x="198" y="41"/>
                  </a:cubicBezTo>
                  <a:cubicBezTo>
                    <a:pt x="191" y="38"/>
                    <a:pt x="184" y="35"/>
                    <a:pt x="177" y="32"/>
                  </a:cubicBezTo>
                  <a:cubicBezTo>
                    <a:pt x="170" y="30"/>
                    <a:pt x="163" y="28"/>
                    <a:pt x="156" y="25"/>
                  </a:cubicBezTo>
                  <a:cubicBezTo>
                    <a:pt x="149" y="23"/>
                    <a:pt x="143" y="21"/>
                    <a:pt x="136" y="19"/>
                  </a:cubicBezTo>
                  <a:cubicBezTo>
                    <a:pt x="130" y="18"/>
                    <a:pt x="123" y="16"/>
                    <a:pt x="117" y="14"/>
                  </a:cubicBezTo>
                  <a:cubicBezTo>
                    <a:pt x="111" y="13"/>
                    <a:pt x="105" y="12"/>
                    <a:pt x="99" y="10"/>
                  </a:cubicBezTo>
                  <a:cubicBezTo>
                    <a:pt x="93" y="9"/>
                    <a:pt x="87" y="8"/>
                    <a:pt x="82" y="7"/>
                  </a:cubicBezTo>
                  <a:cubicBezTo>
                    <a:pt x="76" y="6"/>
                    <a:pt x="71" y="6"/>
                    <a:pt x="66" y="5"/>
                  </a:cubicBezTo>
                  <a:cubicBezTo>
                    <a:pt x="56" y="3"/>
                    <a:pt x="47" y="3"/>
                    <a:pt x="39" y="2"/>
                  </a:cubicBezTo>
                  <a:cubicBezTo>
                    <a:pt x="34" y="2"/>
                    <a:pt x="31" y="1"/>
                    <a:pt x="27" y="1"/>
                  </a:cubicBezTo>
                  <a:cubicBezTo>
                    <a:pt x="24" y="1"/>
                    <a:pt x="21" y="1"/>
                    <a:pt x="18" y="1"/>
                  </a:cubicBezTo>
                  <a:cubicBezTo>
                    <a:pt x="12" y="1"/>
                    <a:pt x="8" y="0"/>
                    <a:pt x="4" y="0"/>
                  </a:cubicBezTo>
                  <a:cubicBezTo>
                    <a:pt x="3" y="0"/>
                    <a:pt x="2" y="0"/>
                    <a:pt x="1" y="0"/>
                  </a:cubicBezTo>
                  <a:cubicBezTo>
                    <a:pt x="0" y="0"/>
                    <a:pt x="0" y="0"/>
                    <a:pt x="0" y="0"/>
                  </a:cubicBezTo>
                  <a:cubicBezTo>
                    <a:pt x="0" y="0"/>
                    <a:pt x="0" y="0"/>
                    <a:pt x="1" y="0"/>
                  </a:cubicBezTo>
                  <a:cubicBezTo>
                    <a:pt x="2" y="0"/>
                    <a:pt x="3" y="0"/>
                    <a:pt x="4" y="0"/>
                  </a:cubicBezTo>
                  <a:cubicBezTo>
                    <a:pt x="8" y="0"/>
                    <a:pt x="12" y="0"/>
                    <a:pt x="18" y="0"/>
                  </a:cubicBezTo>
                  <a:cubicBezTo>
                    <a:pt x="21" y="0"/>
                    <a:pt x="24" y="0"/>
                    <a:pt x="27" y="0"/>
                  </a:cubicBezTo>
                  <a:cubicBezTo>
                    <a:pt x="31" y="0"/>
                    <a:pt x="35" y="0"/>
                    <a:pt x="39" y="1"/>
                  </a:cubicBezTo>
                  <a:cubicBezTo>
                    <a:pt x="47" y="1"/>
                    <a:pt x="56" y="2"/>
                    <a:pt x="66" y="3"/>
                  </a:cubicBezTo>
                  <a:cubicBezTo>
                    <a:pt x="71" y="4"/>
                    <a:pt x="77" y="5"/>
                    <a:pt x="82" y="6"/>
                  </a:cubicBezTo>
                  <a:cubicBezTo>
                    <a:pt x="88" y="6"/>
                    <a:pt x="93" y="8"/>
                    <a:pt x="99" y="9"/>
                  </a:cubicBezTo>
                  <a:cubicBezTo>
                    <a:pt x="105" y="10"/>
                    <a:pt x="111" y="11"/>
                    <a:pt x="118" y="12"/>
                  </a:cubicBezTo>
                  <a:cubicBezTo>
                    <a:pt x="124" y="14"/>
                    <a:pt x="130" y="16"/>
                    <a:pt x="137" y="17"/>
                  </a:cubicBezTo>
                  <a:cubicBezTo>
                    <a:pt x="144" y="19"/>
                    <a:pt x="150" y="21"/>
                    <a:pt x="157" y="23"/>
                  </a:cubicBezTo>
                  <a:cubicBezTo>
                    <a:pt x="164" y="26"/>
                    <a:pt x="171" y="28"/>
                    <a:pt x="177" y="30"/>
                  </a:cubicBezTo>
                  <a:cubicBezTo>
                    <a:pt x="184" y="33"/>
                    <a:pt x="191" y="36"/>
                    <a:pt x="198" y="39"/>
                  </a:cubicBezTo>
                  <a:cubicBezTo>
                    <a:pt x="205" y="42"/>
                    <a:pt x="213" y="45"/>
                    <a:pt x="220" y="48"/>
                  </a:cubicBezTo>
                  <a:cubicBezTo>
                    <a:pt x="248" y="62"/>
                    <a:pt x="274" y="77"/>
                    <a:pt x="296" y="93"/>
                  </a:cubicBezTo>
                  <a:cubicBezTo>
                    <a:pt x="301" y="97"/>
                    <a:pt x="306" y="102"/>
                    <a:pt x="311" y="105"/>
                  </a:cubicBezTo>
                  <a:cubicBezTo>
                    <a:pt x="314" y="107"/>
                    <a:pt x="316" y="109"/>
                    <a:pt x="319" y="111"/>
                  </a:cubicBezTo>
                  <a:cubicBezTo>
                    <a:pt x="321" y="113"/>
                    <a:pt x="323" y="116"/>
                    <a:pt x="326" y="118"/>
                  </a:cubicBezTo>
                  <a:cubicBezTo>
                    <a:pt x="330" y="122"/>
                    <a:pt x="334" y="126"/>
                    <a:pt x="338" y="129"/>
                  </a:cubicBezTo>
                  <a:cubicBezTo>
                    <a:pt x="342" y="133"/>
                    <a:pt x="346" y="137"/>
                    <a:pt x="350" y="141"/>
                  </a:cubicBezTo>
                  <a:cubicBezTo>
                    <a:pt x="353" y="145"/>
                    <a:pt x="357" y="148"/>
                    <a:pt x="360" y="152"/>
                  </a:cubicBezTo>
                  <a:cubicBezTo>
                    <a:pt x="362" y="155"/>
                    <a:pt x="365" y="159"/>
                    <a:pt x="368" y="162"/>
                  </a:cubicBezTo>
                  <a:cubicBezTo>
                    <a:pt x="370" y="165"/>
                    <a:pt x="373" y="168"/>
                    <a:pt x="375" y="171"/>
                  </a:cubicBezTo>
                  <a:cubicBezTo>
                    <a:pt x="377" y="174"/>
                    <a:pt x="379" y="176"/>
                    <a:pt x="380" y="179"/>
                  </a:cubicBezTo>
                  <a:cubicBezTo>
                    <a:pt x="383" y="183"/>
                    <a:pt x="386" y="187"/>
                    <a:pt x="387" y="190"/>
                  </a:cubicBezTo>
                  <a:cubicBezTo>
                    <a:pt x="388" y="191"/>
                    <a:pt x="389" y="192"/>
                    <a:pt x="389" y="193"/>
                  </a:cubicBezTo>
                  <a:cubicBezTo>
                    <a:pt x="390" y="193"/>
                    <a:pt x="390" y="194"/>
                    <a:pt x="390" y="19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FB32D823-B65A-4ED1-B816-E81B03D720F0}"/>
                </a:ext>
              </a:extLst>
            </p:cNvPr>
            <p:cNvSpPr>
              <a:spLocks/>
            </p:cNvSpPr>
            <p:nvPr/>
          </p:nvSpPr>
          <p:spPr bwMode="auto">
            <a:xfrm>
              <a:off x="2399" y="2289"/>
              <a:ext cx="562" cy="387"/>
            </a:xfrm>
            <a:custGeom>
              <a:avLst/>
              <a:gdLst>
                <a:gd name="T0" fmla="*/ 237 w 237"/>
                <a:gd name="T1" fmla="*/ 0 h 163"/>
                <a:gd name="T2" fmla="*/ 235 w 237"/>
                <a:gd name="T3" fmla="*/ 2 h 163"/>
                <a:gd name="T4" fmla="*/ 230 w 237"/>
                <a:gd name="T5" fmla="*/ 9 h 163"/>
                <a:gd name="T6" fmla="*/ 221 w 237"/>
                <a:gd name="T7" fmla="*/ 19 h 163"/>
                <a:gd name="T8" fmla="*/ 209 w 237"/>
                <a:gd name="T9" fmla="*/ 32 h 163"/>
                <a:gd name="T10" fmla="*/ 194 w 237"/>
                <a:gd name="T11" fmla="*/ 47 h 163"/>
                <a:gd name="T12" fmla="*/ 175 w 237"/>
                <a:gd name="T13" fmla="*/ 64 h 163"/>
                <a:gd name="T14" fmla="*/ 131 w 237"/>
                <a:gd name="T15" fmla="*/ 99 h 163"/>
                <a:gd name="T16" fmla="*/ 82 w 237"/>
                <a:gd name="T17" fmla="*/ 129 h 163"/>
                <a:gd name="T18" fmla="*/ 60 w 237"/>
                <a:gd name="T19" fmla="*/ 140 h 163"/>
                <a:gd name="T20" fmla="*/ 40 w 237"/>
                <a:gd name="T21" fmla="*/ 149 h 163"/>
                <a:gd name="T22" fmla="*/ 24 w 237"/>
                <a:gd name="T23" fmla="*/ 155 h 163"/>
                <a:gd name="T24" fmla="*/ 11 w 237"/>
                <a:gd name="T25" fmla="*/ 160 h 163"/>
                <a:gd name="T26" fmla="*/ 3 w 237"/>
                <a:gd name="T27" fmla="*/ 162 h 163"/>
                <a:gd name="T28" fmla="*/ 0 w 237"/>
                <a:gd name="T29" fmla="*/ 163 h 163"/>
                <a:gd name="T30" fmla="*/ 3 w 237"/>
                <a:gd name="T31" fmla="*/ 162 h 163"/>
                <a:gd name="T32" fmla="*/ 11 w 237"/>
                <a:gd name="T33" fmla="*/ 159 h 163"/>
                <a:gd name="T34" fmla="*/ 23 w 237"/>
                <a:gd name="T35" fmla="*/ 154 h 163"/>
                <a:gd name="T36" fmla="*/ 40 w 237"/>
                <a:gd name="T37" fmla="*/ 147 h 163"/>
                <a:gd name="T38" fmla="*/ 59 w 237"/>
                <a:gd name="T39" fmla="*/ 138 h 163"/>
                <a:gd name="T40" fmla="*/ 81 w 237"/>
                <a:gd name="T41" fmla="*/ 127 h 163"/>
                <a:gd name="T42" fmla="*/ 129 w 237"/>
                <a:gd name="T43" fmla="*/ 97 h 163"/>
                <a:gd name="T44" fmla="*/ 174 w 237"/>
                <a:gd name="T45" fmla="*/ 63 h 163"/>
                <a:gd name="T46" fmla="*/ 193 w 237"/>
                <a:gd name="T47" fmla="*/ 46 h 163"/>
                <a:gd name="T48" fmla="*/ 208 w 237"/>
                <a:gd name="T49" fmla="*/ 31 h 163"/>
                <a:gd name="T50" fmla="*/ 220 w 237"/>
                <a:gd name="T51" fmla="*/ 18 h 163"/>
                <a:gd name="T52" fmla="*/ 229 w 237"/>
                <a:gd name="T53" fmla="*/ 8 h 163"/>
                <a:gd name="T54" fmla="*/ 235 w 237"/>
                <a:gd name="T55" fmla="*/ 2 h 163"/>
                <a:gd name="T56" fmla="*/ 237 w 237"/>
                <a:gd name="T5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163">
                  <a:moveTo>
                    <a:pt x="237" y="0"/>
                  </a:moveTo>
                  <a:cubicBezTo>
                    <a:pt x="237" y="0"/>
                    <a:pt x="236" y="1"/>
                    <a:pt x="235" y="2"/>
                  </a:cubicBezTo>
                  <a:cubicBezTo>
                    <a:pt x="234" y="4"/>
                    <a:pt x="232" y="6"/>
                    <a:pt x="230" y="9"/>
                  </a:cubicBezTo>
                  <a:cubicBezTo>
                    <a:pt x="227" y="12"/>
                    <a:pt x="225" y="15"/>
                    <a:pt x="221" y="19"/>
                  </a:cubicBezTo>
                  <a:cubicBezTo>
                    <a:pt x="218" y="23"/>
                    <a:pt x="214" y="27"/>
                    <a:pt x="209" y="32"/>
                  </a:cubicBezTo>
                  <a:cubicBezTo>
                    <a:pt x="204" y="37"/>
                    <a:pt x="199" y="42"/>
                    <a:pt x="194" y="47"/>
                  </a:cubicBezTo>
                  <a:cubicBezTo>
                    <a:pt x="188" y="53"/>
                    <a:pt x="182" y="58"/>
                    <a:pt x="175" y="64"/>
                  </a:cubicBezTo>
                  <a:cubicBezTo>
                    <a:pt x="162" y="76"/>
                    <a:pt x="147" y="88"/>
                    <a:pt x="131" y="99"/>
                  </a:cubicBezTo>
                  <a:cubicBezTo>
                    <a:pt x="114" y="110"/>
                    <a:pt x="97" y="120"/>
                    <a:pt x="82" y="129"/>
                  </a:cubicBezTo>
                  <a:cubicBezTo>
                    <a:pt x="74" y="133"/>
                    <a:pt x="67" y="137"/>
                    <a:pt x="60" y="140"/>
                  </a:cubicBezTo>
                  <a:cubicBezTo>
                    <a:pt x="53" y="143"/>
                    <a:pt x="46" y="146"/>
                    <a:pt x="40" y="149"/>
                  </a:cubicBezTo>
                  <a:cubicBezTo>
                    <a:pt x="34" y="151"/>
                    <a:pt x="28" y="153"/>
                    <a:pt x="24" y="155"/>
                  </a:cubicBezTo>
                  <a:cubicBezTo>
                    <a:pt x="19" y="157"/>
                    <a:pt x="14" y="158"/>
                    <a:pt x="11" y="160"/>
                  </a:cubicBezTo>
                  <a:cubicBezTo>
                    <a:pt x="8" y="161"/>
                    <a:pt x="5" y="162"/>
                    <a:pt x="3" y="162"/>
                  </a:cubicBezTo>
                  <a:cubicBezTo>
                    <a:pt x="1" y="163"/>
                    <a:pt x="0" y="163"/>
                    <a:pt x="0" y="163"/>
                  </a:cubicBezTo>
                  <a:cubicBezTo>
                    <a:pt x="0" y="163"/>
                    <a:pt x="1" y="163"/>
                    <a:pt x="3" y="162"/>
                  </a:cubicBezTo>
                  <a:cubicBezTo>
                    <a:pt x="5" y="161"/>
                    <a:pt x="7" y="160"/>
                    <a:pt x="11" y="159"/>
                  </a:cubicBezTo>
                  <a:cubicBezTo>
                    <a:pt x="14" y="158"/>
                    <a:pt x="18" y="156"/>
                    <a:pt x="23" y="154"/>
                  </a:cubicBezTo>
                  <a:cubicBezTo>
                    <a:pt x="28" y="152"/>
                    <a:pt x="34" y="150"/>
                    <a:pt x="40" y="147"/>
                  </a:cubicBezTo>
                  <a:cubicBezTo>
                    <a:pt x="46" y="145"/>
                    <a:pt x="52" y="142"/>
                    <a:pt x="59" y="138"/>
                  </a:cubicBezTo>
                  <a:cubicBezTo>
                    <a:pt x="66" y="135"/>
                    <a:pt x="73" y="131"/>
                    <a:pt x="81" y="127"/>
                  </a:cubicBezTo>
                  <a:cubicBezTo>
                    <a:pt x="96" y="119"/>
                    <a:pt x="113" y="109"/>
                    <a:pt x="129" y="97"/>
                  </a:cubicBezTo>
                  <a:cubicBezTo>
                    <a:pt x="146" y="86"/>
                    <a:pt x="161" y="74"/>
                    <a:pt x="174" y="63"/>
                  </a:cubicBezTo>
                  <a:cubicBezTo>
                    <a:pt x="181" y="57"/>
                    <a:pt x="187" y="52"/>
                    <a:pt x="193" y="46"/>
                  </a:cubicBezTo>
                  <a:cubicBezTo>
                    <a:pt x="198" y="41"/>
                    <a:pt x="203" y="36"/>
                    <a:pt x="208" y="31"/>
                  </a:cubicBezTo>
                  <a:cubicBezTo>
                    <a:pt x="213" y="26"/>
                    <a:pt x="217" y="22"/>
                    <a:pt x="220" y="18"/>
                  </a:cubicBezTo>
                  <a:cubicBezTo>
                    <a:pt x="224" y="14"/>
                    <a:pt x="227" y="11"/>
                    <a:pt x="229" y="8"/>
                  </a:cubicBezTo>
                  <a:cubicBezTo>
                    <a:pt x="231" y="6"/>
                    <a:pt x="233" y="3"/>
                    <a:pt x="235" y="2"/>
                  </a:cubicBezTo>
                  <a:cubicBezTo>
                    <a:pt x="236" y="0"/>
                    <a:pt x="237" y="0"/>
                    <a:pt x="237"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55">
              <a:extLst>
                <a:ext uri="{FF2B5EF4-FFF2-40B4-BE49-F238E27FC236}">
                  <a16:creationId xmlns:a16="http://schemas.microsoft.com/office/drawing/2014/main" id="{B82EFE85-7D5A-438F-B94D-20394FFA0A52}"/>
                </a:ext>
              </a:extLst>
            </p:cNvPr>
            <p:cNvSpPr>
              <a:spLocks noChangeArrowheads="1"/>
            </p:cNvSpPr>
            <p:nvPr/>
          </p:nvSpPr>
          <p:spPr bwMode="auto">
            <a:xfrm>
              <a:off x="2384" y="2674"/>
              <a:ext cx="5" cy="681"/>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56">
              <a:extLst>
                <a:ext uri="{FF2B5EF4-FFF2-40B4-BE49-F238E27FC236}">
                  <a16:creationId xmlns:a16="http://schemas.microsoft.com/office/drawing/2014/main" id="{1C4E19E5-7390-44B8-89D8-82173C206427}"/>
                </a:ext>
              </a:extLst>
            </p:cNvPr>
            <p:cNvSpPr>
              <a:spLocks noChangeArrowheads="1"/>
            </p:cNvSpPr>
            <p:nvPr/>
          </p:nvSpPr>
          <p:spPr bwMode="auto">
            <a:xfrm>
              <a:off x="2406" y="3654"/>
              <a:ext cx="5" cy="478"/>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81C9B18E-5F5D-46E5-82F7-311458C4C272}"/>
                </a:ext>
              </a:extLst>
            </p:cNvPr>
            <p:cNvSpPr>
              <a:spLocks/>
            </p:cNvSpPr>
            <p:nvPr/>
          </p:nvSpPr>
          <p:spPr bwMode="auto">
            <a:xfrm>
              <a:off x="2938" y="1504"/>
              <a:ext cx="278" cy="144"/>
            </a:xfrm>
            <a:custGeom>
              <a:avLst/>
              <a:gdLst>
                <a:gd name="T0" fmla="*/ 4 w 117"/>
                <a:gd name="T1" fmla="*/ 42 h 61"/>
                <a:gd name="T2" fmla="*/ 24 w 117"/>
                <a:gd name="T3" fmla="*/ 59 h 61"/>
                <a:gd name="T4" fmla="*/ 51 w 117"/>
                <a:gd name="T5" fmla="*/ 61 h 61"/>
                <a:gd name="T6" fmla="*/ 85 w 117"/>
                <a:gd name="T7" fmla="*/ 53 h 61"/>
                <a:gd name="T8" fmla="*/ 106 w 117"/>
                <a:gd name="T9" fmla="*/ 30 h 61"/>
                <a:gd name="T10" fmla="*/ 117 w 117"/>
                <a:gd name="T11" fmla="*/ 0 h 61"/>
                <a:gd name="T12" fmla="*/ 4 w 117"/>
                <a:gd name="T13" fmla="*/ 42 h 61"/>
              </a:gdLst>
              <a:ahLst/>
              <a:cxnLst>
                <a:cxn ang="0">
                  <a:pos x="T0" y="T1"/>
                </a:cxn>
                <a:cxn ang="0">
                  <a:pos x="T2" y="T3"/>
                </a:cxn>
                <a:cxn ang="0">
                  <a:pos x="T4" y="T5"/>
                </a:cxn>
                <a:cxn ang="0">
                  <a:pos x="T6" y="T7"/>
                </a:cxn>
                <a:cxn ang="0">
                  <a:pos x="T8" y="T9"/>
                </a:cxn>
                <a:cxn ang="0">
                  <a:pos x="T10" y="T11"/>
                </a:cxn>
                <a:cxn ang="0">
                  <a:pos x="T12" y="T13"/>
                </a:cxn>
              </a:cxnLst>
              <a:rect l="0" t="0" r="r" b="b"/>
              <a:pathLst>
                <a:path w="117" h="61">
                  <a:moveTo>
                    <a:pt x="4" y="42"/>
                  </a:moveTo>
                  <a:cubicBezTo>
                    <a:pt x="0" y="50"/>
                    <a:pt x="15" y="56"/>
                    <a:pt x="24" y="59"/>
                  </a:cubicBezTo>
                  <a:cubicBezTo>
                    <a:pt x="32" y="61"/>
                    <a:pt x="42" y="61"/>
                    <a:pt x="51" y="61"/>
                  </a:cubicBezTo>
                  <a:cubicBezTo>
                    <a:pt x="62" y="60"/>
                    <a:pt x="75" y="59"/>
                    <a:pt x="85" y="53"/>
                  </a:cubicBezTo>
                  <a:cubicBezTo>
                    <a:pt x="94" y="48"/>
                    <a:pt x="101" y="39"/>
                    <a:pt x="106" y="30"/>
                  </a:cubicBezTo>
                  <a:cubicBezTo>
                    <a:pt x="111" y="20"/>
                    <a:pt x="114" y="10"/>
                    <a:pt x="117" y="0"/>
                  </a:cubicBezTo>
                  <a:cubicBezTo>
                    <a:pt x="117" y="0"/>
                    <a:pt x="22" y="6"/>
                    <a:pt x="4" y="42"/>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2D904C6B-CEE9-4EB4-B8F0-7DDD0FAADA6B}"/>
                </a:ext>
              </a:extLst>
            </p:cNvPr>
            <p:cNvSpPr>
              <a:spLocks/>
            </p:cNvSpPr>
            <p:nvPr/>
          </p:nvSpPr>
          <p:spPr bwMode="auto">
            <a:xfrm>
              <a:off x="2947" y="1553"/>
              <a:ext cx="117" cy="95"/>
            </a:xfrm>
            <a:custGeom>
              <a:avLst/>
              <a:gdLst>
                <a:gd name="T0" fmla="*/ 34 w 49"/>
                <a:gd name="T1" fmla="*/ 0 h 40"/>
                <a:gd name="T2" fmla="*/ 19 w 49"/>
                <a:gd name="T3" fmla="*/ 11 h 40"/>
                <a:gd name="T4" fmla="*/ 0 w 49"/>
                <a:gd name="T5" fmla="*/ 25 h 40"/>
                <a:gd name="T6" fmla="*/ 20 w 49"/>
                <a:gd name="T7" fmla="*/ 38 h 40"/>
                <a:gd name="T8" fmla="*/ 37 w 49"/>
                <a:gd name="T9" fmla="*/ 40 h 40"/>
                <a:gd name="T10" fmla="*/ 47 w 49"/>
                <a:gd name="T11" fmla="*/ 40 h 40"/>
                <a:gd name="T12" fmla="*/ 49 w 49"/>
                <a:gd name="T13" fmla="*/ 39 h 40"/>
                <a:gd name="T14" fmla="*/ 34 w 49"/>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0">
                  <a:moveTo>
                    <a:pt x="34" y="0"/>
                  </a:moveTo>
                  <a:cubicBezTo>
                    <a:pt x="29" y="3"/>
                    <a:pt x="24" y="7"/>
                    <a:pt x="19" y="11"/>
                  </a:cubicBezTo>
                  <a:cubicBezTo>
                    <a:pt x="0" y="25"/>
                    <a:pt x="0" y="25"/>
                    <a:pt x="0" y="25"/>
                  </a:cubicBezTo>
                  <a:cubicBezTo>
                    <a:pt x="2" y="31"/>
                    <a:pt x="13" y="36"/>
                    <a:pt x="20" y="38"/>
                  </a:cubicBezTo>
                  <a:cubicBezTo>
                    <a:pt x="25" y="39"/>
                    <a:pt x="31" y="40"/>
                    <a:pt x="37" y="40"/>
                  </a:cubicBezTo>
                  <a:cubicBezTo>
                    <a:pt x="40" y="40"/>
                    <a:pt x="43" y="40"/>
                    <a:pt x="47" y="40"/>
                  </a:cubicBezTo>
                  <a:cubicBezTo>
                    <a:pt x="47" y="40"/>
                    <a:pt x="48" y="40"/>
                    <a:pt x="49" y="39"/>
                  </a:cubicBezTo>
                  <a:cubicBezTo>
                    <a:pt x="34" y="0"/>
                    <a:pt x="34" y="0"/>
                    <a:pt x="34" y="0"/>
                  </a:cubicBezTo>
                </a:path>
              </a:pathLst>
            </a:custGeom>
            <a:solidFill>
              <a:srgbClr val="8B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7C7E1198-0EA9-452A-81A2-9228203E4647}"/>
                </a:ext>
              </a:extLst>
            </p:cNvPr>
            <p:cNvSpPr>
              <a:spLocks/>
            </p:cNvSpPr>
            <p:nvPr/>
          </p:nvSpPr>
          <p:spPr bwMode="auto">
            <a:xfrm>
              <a:off x="3567" y="1475"/>
              <a:ext cx="247" cy="107"/>
            </a:xfrm>
            <a:custGeom>
              <a:avLst/>
              <a:gdLst>
                <a:gd name="T0" fmla="*/ 6 w 104"/>
                <a:gd name="T1" fmla="*/ 28 h 45"/>
                <a:gd name="T2" fmla="*/ 59 w 104"/>
                <a:gd name="T3" fmla="*/ 45 h 45"/>
                <a:gd name="T4" fmla="*/ 85 w 104"/>
                <a:gd name="T5" fmla="*/ 37 h 45"/>
                <a:gd name="T6" fmla="*/ 93 w 104"/>
                <a:gd name="T7" fmla="*/ 28 h 45"/>
                <a:gd name="T8" fmla="*/ 100 w 104"/>
                <a:gd name="T9" fmla="*/ 22 h 45"/>
                <a:gd name="T10" fmla="*/ 103 w 104"/>
                <a:gd name="T11" fmla="*/ 15 h 45"/>
                <a:gd name="T12" fmla="*/ 98 w 104"/>
                <a:gd name="T13" fmla="*/ 6 h 45"/>
                <a:gd name="T14" fmla="*/ 61 w 104"/>
                <a:gd name="T15" fmla="*/ 0 h 45"/>
                <a:gd name="T16" fmla="*/ 25 w 104"/>
                <a:gd name="T17" fmla="*/ 8 h 45"/>
                <a:gd name="T18" fmla="*/ 0 w 104"/>
                <a:gd name="T19" fmla="*/ 24 h 45"/>
                <a:gd name="T20" fmla="*/ 6 w 104"/>
                <a:gd name="T21"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5">
                  <a:moveTo>
                    <a:pt x="6" y="28"/>
                  </a:moveTo>
                  <a:cubicBezTo>
                    <a:pt x="22" y="39"/>
                    <a:pt x="41" y="45"/>
                    <a:pt x="59" y="45"/>
                  </a:cubicBezTo>
                  <a:cubicBezTo>
                    <a:pt x="69" y="45"/>
                    <a:pt x="78" y="43"/>
                    <a:pt x="85" y="37"/>
                  </a:cubicBezTo>
                  <a:cubicBezTo>
                    <a:pt x="88" y="34"/>
                    <a:pt x="90" y="30"/>
                    <a:pt x="93" y="28"/>
                  </a:cubicBezTo>
                  <a:cubicBezTo>
                    <a:pt x="96" y="26"/>
                    <a:pt x="98" y="24"/>
                    <a:pt x="100" y="22"/>
                  </a:cubicBezTo>
                  <a:cubicBezTo>
                    <a:pt x="102" y="20"/>
                    <a:pt x="104" y="18"/>
                    <a:pt x="103" y="15"/>
                  </a:cubicBezTo>
                  <a:cubicBezTo>
                    <a:pt x="102" y="12"/>
                    <a:pt x="100" y="7"/>
                    <a:pt x="98" y="6"/>
                  </a:cubicBezTo>
                  <a:cubicBezTo>
                    <a:pt x="87" y="0"/>
                    <a:pt x="74" y="0"/>
                    <a:pt x="61" y="0"/>
                  </a:cubicBezTo>
                  <a:cubicBezTo>
                    <a:pt x="49" y="1"/>
                    <a:pt x="37" y="4"/>
                    <a:pt x="25" y="8"/>
                  </a:cubicBezTo>
                  <a:cubicBezTo>
                    <a:pt x="15" y="11"/>
                    <a:pt x="5" y="15"/>
                    <a:pt x="0" y="24"/>
                  </a:cubicBezTo>
                  <a:cubicBezTo>
                    <a:pt x="6" y="28"/>
                    <a:pt x="6" y="28"/>
                    <a:pt x="6" y="28"/>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3">
              <a:extLst>
                <a:ext uri="{FF2B5EF4-FFF2-40B4-BE49-F238E27FC236}">
                  <a16:creationId xmlns:a16="http://schemas.microsoft.com/office/drawing/2014/main" id="{D5206EB6-E2F5-45C6-9555-4093DC23BD44}"/>
                </a:ext>
              </a:extLst>
            </p:cNvPr>
            <p:cNvSpPr>
              <a:spLocks/>
            </p:cNvSpPr>
            <p:nvPr/>
          </p:nvSpPr>
          <p:spPr bwMode="auto">
            <a:xfrm>
              <a:off x="3166" y="1720"/>
              <a:ext cx="403" cy="64"/>
            </a:xfrm>
            <a:custGeom>
              <a:avLst/>
              <a:gdLst>
                <a:gd name="T0" fmla="*/ 42 w 170"/>
                <a:gd name="T1" fmla="*/ 0 h 27"/>
                <a:gd name="T2" fmla="*/ 28 w 170"/>
                <a:gd name="T3" fmla="*/ 2 h 27"/>
                <a:gd name="T4" fmla="*/ 0 w 170"/>
                <a:gd name="T5" fmla="*/ 23 h 27"/>
                <a:gd name="T6" fmla="*/ 3 w 170"/>
                <a:gd name="T7" fmla="*/ 25 h 27"/>
                <a:gd name="T8" fmla="*/ 13 w 170"/>
                <a:gd name="T9" fmla="*/ 27 h 27"/>
                <a:gd name="T10" fmla="*/ 53 w 170"/>
                <a:gd name="T11" fmla="*/ 19 h 27"/>
                <a:gd name="T12" fmla="*/ 59 w 170"/>
                <a:gd name="T13" fmla="*/ 18 h 27"/>
                <a:gd name="T14" fmla="*/ 86 w 170"/>
                <a:gd name="T15" fmla="*/ 22 h 27"/>
                <a:gd name="T16" fmla="*/ 126 w 170"/>
                <a:gd name="T17" fmla="*/ 25 h 27"/>
                <a:gd name="T18" fmla="*/ 154 w 170"/>
                <a:gd name="T19" fmla="*/ 23 h 27"/>
                <a:gd name="T20" fmla="*/ 164 w 170"/>
                <a:gd name="T21" fmla="*/ 21 h 27"/>
                <a:gd name="T22" fmla="*/ 169 w 170"/>
                <a:gd name="T23" fmla="*/ 11 h 27"/>
                <a:gd name="T24" fmla="*/ 56 w 170"/>
                <a:gd name="T25" fmla="*/ 1 h 27"/>
                <a:gd name="T26" fmla="*/ 42 w 170"/>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7">
                  <a:moveTo>
                    <a:pt x="42" y="0"/>
                  </a:moveTo>
                  <a:cubicBezTo>
                    <a:pt x="37" y="0"/>
                    <a:pt x="33" y="0"/>
                    <a:pt x="28" y="2"/>
                  </a:cubicBezTo>
                  <a:cubicBezTo>
                    <a:pt x="17" y="5"/>
                    <a:pt x="8" y="14"/>
                    <a:pt x="0" y="23"/>
                  </a:cubicBezTo>
                  <a:cubicBezTo>
                    <a:pt x="3" y="25"/>
                    <a:pt x="3" y="25"/>
                    <a:pt x="3" y="25"/>
                  </a:cubicBezTo>
                  <a:cubicBezTo>
                    <a:pt x="6" y="26"/>
                    <a:pt x="9" y="27"/>
                    <a:pt x="13" y="27"/>
                  </a:cubicBezTo>
                  <a:cubicBezTo>
                    <a:pt x="26" y="27"/>
                    <a:pt x="39" y="20"/>
                    <a:pt x="53" y="19"/>
                  </a:cubicBezTo>
                  <a:cubicBezTo>
                    <a:pt x="55" y="18"/>
                    <a:pt x="57" y="18"/>
                    <a:pt x="59" y="18"/>
                  </a:cubicBezTo>
                  <a:cubicBezTo>
                    <a:pt x="68" y="18"/>
                    <a:pt x="77" y="20"/>
                    <a:pt x="86" y="22"/>
                  </a:cubicBezTo>
                  <a:cubicBezTo>
                    <a:pt x="99" y="24"/>
                    <a:pt x="113" y="25"/>
                    <a:pt x="126" y="25"/>
                  </a:cubicBezTo>
                  <a:cubicBezTo>
                    <a:pt x="136" y="25"/>
                    <a:pt x="145" y="24"/>
                    <a:pt x="154" y="23"/>
                  </a:cubicBezTo>
                  <a:cubicBezTo>
                    <a:pt x="158" y="23"/>
                    <a:pt x="161" y="23"/>
                    <a:pt x="164" y="21"/>
                  </a:cubicBezTo>
                  <a:cubicBezTo>
                    <a:pt x="167" y="19"/>
                    <a:pt x="170" y="14"/>
                    <a:pt x="169" y="11"/>
                  </a:cubicBezTo>
                  <a:cubicBezTo>
                    <a:pt x="132" y="7"/>
                    <a:pt x="94" y="5"/>
                    <a:pt x="56" y="1"/>
                  </a:cubicBezTo>
                  <a:cubicBezTo>
                    <a:pt x="52" y="0"/>
                    <a:pt x="47" y="0"/>
                    <a:pt x="42" y="0"/>
                  </a:cubicBezTo>
                </a:path>
              </a:pathLst>
            </a:custGeom>
            <a:solidFill>
              <a:srgbClr val="8B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5">
              <a:extLst>
                <a:ext uri="{FF2B5EF4-FFF2-40B4-BE49-F238E27FC236}">
                  <a16:creationId xmlns:a16="http://schemas.microsoft.com/office/drawing/2014/main" id="{35DD6DC3-5F6E-4333-9D28-5EEAA3E36379}"/>
                </a:ext>
              </a:extLst>
            </p:cNvPr>
            <p:cNvSpPr>
              <a:spLocks/>
            </p:cNvSpPr>
            <p:nvPr/>
          </p:nvSpPr>
          <p:spPr bwMode="auto">
            <a:xfrm>
              <a:off x="3132" y="1318"/>
              <a:ext cx="34" cy="114"/>
            </a:xfrm>
            <a:custGeom>
              <a:avLst/>
              <a:gdLst>
                <a:gd name="T0" fmla="*/ 13 w 14"/>
                <a:gd name="T1" fmla="*/ 48 h 48"/>
                <a:gd name="T2" fmla="*/ 6 w 14"/>
                <a:gd name="T3" fmla="*/ 24 h 48"/>
                <a:gd name="T4" fmla="*/ 1 w 14"/>
                <a:gd name="T5" fmla="*/ 0 h 48"/>
                <a:gd name="T6" fmla="*/ 8 w 14"/>
                <a:gd name="T7" fmla="*/ 24 h 48"/>
                <a:gd name="T8" fmla="*/ 13 w 14"/>
                <a:gd name="T9" fmla="*/ 48 h 48"/>
              </a:gdLst>
              <a:ahLst/>
              <a:cxnLst>
                <a:cxn ang="0">
                  <a:pos x="T0" y="T1"/>
                </a:cxn>
                <a:cxn ang="0">
                  <a:pos x="T2" y="T3"/>
                </a:cxn>
                <a:cxn ang="0">
                  <a:pos x="T4" y="T5"/>
                </a:cxn>
                <a:cxn ang="0">
                  <a:pos x="T6" y="T7"/>
                </a:cxn>
                <a:cxn ang="0">
                  <a:pos x="T8" y="T9"/>
                </a:cxn>
              </a:cxnLst>
              <a:rect l="0" t="0" r="r" b="b"/>
              <a:pathLst>
                <a:path w="14" h="48">
                  <a:moveTo>
                    <a:pt x="13" y="48"/>
                  </a:moveTo>
                  <a:cubicBezTo>
                    <a:pt x="13" y="48"/>
                    <a:pt x="10" y="38"/>
                    <a:pt x="6" y="24"/>
                  </a:cubicBezTo>
                  <a:cubicBezTo>
                    <a:pt x="2" y="11"/>
                    <a:pt x="0" y="0"/>
                    <a:pt x="1" y="0"/>
                  </a:cubicBezTo>
                  <a:cubicBezTo>
                    <a:pt x="1" y="0"/>
                    <a:pt x="4" y="10"/>
                    <a:pt x="8" y="24"/>
                  </a:cubicBezTo>
                  <a:cubicBezTo>
                    <a:pt x="12" y="37"/>
                    <a:pt x="14" y="48"/>
                    <a:pt x="13" y="4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6">
              <a:extLst>
                <a:ext uri="{FF2B5EF4-FFF2-40B4-BE49-F238E27FC236}">
                  <a16:creationId xmlns:a16="http://schemas.microsoft.com/office/drawing/2014/main" id="{50EC8B1D-8306-400F-B0AF-A2A8D44A1E97}"/>
                </a:ext>
              </a:extLst>
            </p:cNvPr>
            <p:cNvSpPr>
              <a:spLocks/>
            </p:cNvSpPr>
            <p:nvPr/>
          </p:nvSpPr>
          <p:spPr bwMode="auto">
            <a:xfrm>
              <a:off x="3510" y="1266"/>
              <a:ext cx="88" cy="299"/>
            </a:xfrm>
            <a:custGeom>
              <a:avLst/>
              <a:gdLst>
                <a:gd name="T0" fmla="*/ 0 w 37"/>
                <a:gd name="T1" fmla="*/ 0 h 126"/>
                <a:gd name="T2" fmla="*/ 4 w 37"/>
                <a:gd name="T3" fmla="*/ 3 h 126"/>
                <a:gd name="T4" fmla="*/ 14 w 37"/>
                <a:gd name="T5" fmla="*/ 14 h 126"/>
                <a:gd name="T6" fmla="*/ 35 w 37"/>
                <a:gd name="T7" fmla="*/ 58 h 126"/>
                <a:gd name="T8" fmla="*/ 36 w 37"/>
                <a:gd name="T9" fmla="*/ 84 h 126"/>
                <a:gd name="T10" fmla="*/ 33 w 37"/>
                <a:gd name="T11" fmla="*/ 106 h 126"/>
                <a:gd name="T12" fmla="*/ 31 w 37"/>
                <a:gd name="T13" fmla="*/ 120 h 126"/>
                <a:gd name="T14" fmla="*/ 30 w 37"/>
                <a:gd name="T15" fmla="*/ 126 h 126"/>
                <a:gd name="T16" fmla="*/ 30 w 37"/>
                <a:gd name="T17" fmla="*/ 120 h 126"/>
                <a:gd name="T18" fmla="*/ 31 w 37"/>
                <a:gd name="T19" fmla="*/ 106 h 126"/>
                <a:gd name="T20" fmla="*/ 34 w 37"/>
                <a:gd name="T21" fmla="*/ 84 h 126"/>
                <a:gd name="T22" fmla="*/ 33 w 37"/>
                <a:gd name="T23" fmla="*/ 58 h 126"/>
                <a:gd name="T24" fmla="*/ 13 w 37"/>
                <a:gd name="T25" fmla="*/ 15 h 126"/>
                <a:gd name="T26" fmla="*/ 0 w 37"/>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26">
                  <a:moveTo>
                    <a:pt x="0" y="0"/>
                  </a:moveTo>
                  <a:cubicBezTo>
                    <a:pt x="0" y="0"/>
                    <a:pt x="1" y="1"/>
                    <a:pt x="4" y="3"/>
                  </a:cubicBezTo>
                  <a:cubicBezTo>
                    <a:pt x="6" y="6"/>
                    <a:pt x="10" y="9"/>
                    <a:pt x="14" y="14"/>
                  </a:cubicBezTo>
                  <a:cubicBezTo>
                    <a:pt x="22" y="24"/>
                    <a:pt x="31" y="39"/>
                    <a:pt x="35" y="58"/>
                  </a:cubicBezTo>
                  <a:cubicBezTo>
                    <a:pt x="37" y="67"/>
                    <a:pt x="37" y="76"/>
                    <a:pt x="36" y="84"/>
                  </a:cubicBezTo>
                  <a:cubicBezTo>
                    <a:pt x="35" y="93"/>
                    <a:pt x="34" y="100"/>
                    <a:pt x="33" y="106"/>
                  </a:cubicBezTo>
                  <a:cubicBezTo>
                    <a:pt x="32" y="112"/>
                    <a:pt x="31" y="117"/>
                    <a:pt x="31" y="120"/>
                  </a:cubicBezTo>
                  <a:cubicBezTo>
                    <a:pt x="30" y="124"/>
                    <a:pt x="30" y="126"/>
                    <a:pt x="30" y="126"/>
                  </a:cubicBezTo>
                  <a:cubicBezTo>
                    <a:pt x="30" y="126"/>
                    <a:pt x="30" y="124"/>
                    <a:pt x="30" y="120"/>
                  </a:cubicBezTo>
                  <a:cubicBezTo>
                    <a:pt x="30" y="117"/>
                    <a:pt x="30" y="112"/>
                    <a:pt x="31" y="106"/>
                  </a:cubicBezTo>
                  <a:cubicBezTo>
                    <a:pt x="32" y="100"/>
                    <a:pt x="34" y="92"/>
                    <a:pt x="34" y="84"/>
                  </a:cubicBezTo>
                  <a:cubicBezTo>
                    <a:pt x="35" y="76"/>
                    <a:pt x="35" y="67"/>
                    <a:pt x="33" y="58"/>
                  </a:cubicBezTo>
                  <a:cubicBezTo>
                    <a:pt x="29" y="40"/>
                    <a:pt x="20" y="25"/>
                    <a:pt x="13" y="15"/>
                  </a:cubicBezTo>
                  <a:cubicBezTo>
                    <a:pt x="5" y="5"/>
                    <a:pt x="0" y="0"/>
                    <a:pt x="0"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7">
              <a:extLst>
                <a:ext uri="{FF2B5EF4-FFF2-40B4-BE49-F238E27FC236}">
                  <a16:creationId xmlns:a16="http://schemas.microsoft.com/office/drawing/2014/main" id="{06B8E566-F31F-4221-A276-02202D4DE934}"/>
                </a:ext>
              </a:extLst>
            </p:cNvPr>
            <p:cNvSpPr>
              <a:spLocks/>
            </p:cNvSpPr>
            <p:nvPr/>
          </p:nvSpPr>
          <p:spPr bwMode="auto">
            <a:xfrm>
              <a:off x="3166" y="1784"/>
              <a:ext cx="247" cy="85"/>
            </a:xfrm>
            <a:custGeom>
              <a:avLst/>
              <a:gdLst>
                <a:gd name="T0" fmla="*/ 104 w 104"/>
                <a:gd name="T1" fmla="*/ 33 h 36"/>
                <a:gd name="T2" fmla="*/ 100 w 104"/>
                <a:gd name="T3" fmla="*/ 34 h 36"/>
                <a:gd name="T4" fmla="*/ 95 w 104"/>
                <a:gd name="T5" fmla="*/ 35 h 36"/>
                <a:gd name="T6" fmla="*/ 88 w 104"/>
                <a:gd name="T7" fmla="*/ 36 h 36"/>
                <a:gd name="T8" fmla="*/ 69 w 104"/>
                <a:gd name="T9" fmla="*/ 36 h 36"/>
                <a:gd name="T10" fmla="*/ 47 w 104"/>
                <a:gd name="T11" fmla="*/ 31 h 36"/>
                <a:gd name="T12" fmla="*/ 27 w 104"/>
                <a:gd name="T13" fmla="*/ 23 h 36"/>
                <a:gd name="T14" fmla="*/ 11 w 104"/>
                <a:gd name="T15" fmla="*/ 12 h 36"/>
                <a:gd name="T16" fmla="*/ 6 w 104"/>
                <a:gd name="T17" fmla="*/ 8 h 36"/>
                <a:gd name="T18" fmla="*/ 2 w 104"/>
                <a:gd name="T19" fmla="*/ 4 h 36"/>
                <a:gd name="T20" fmla="*/ 0 w 104"/>
                <a:gd name="T21" fmla="*/ 0 h 36"/>
                <a:gd name="T22" fmla="*/ 12 w 104"/>
                <a:gd name="T23" fmla="*/ 11 h 36"/>
                <a:gd name="T24" fmla="*/ 28 w 104"/>
                <a:gd name="T25" fmla="*/ 21 h 36"/>
                <a:gd name="T26" fmla="*/ 48 w 104"/>
                <a:gd name="T27" fmla="*/ 29 h 36"/>
                <a:gd name="T28" fmla="*/ 69 w 104"/>
                <a:gd name="T29" fmla="*/ 34 h 36"/>
                <a:gd name="T30" fmla="*/ 87 w 104"/>
                <a:gd name="T31" fmla="*/ 35 h 36"/>
                <a:gd name="T32" fmla="*/ 104 w 104"/>
                <a:gd name="T3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36">
                  <a:moveTo>
                    <a:pt x="104" y="33"/>
                  </a:moveTo>
                  <a:cubicBezTo>
                    <a:pt x="104" y="33"/>
                    <a:pt x="103" y="33"/>
                    <a:pt x="100" y="34"/>
                  </a:cubicBezTo>
                  <a:cubicBezTo>
                    <a:pt x="98" y="34"/>
                    <a:pt x="97" y="35"/>
                    <a:pt x="95" y="35"/>
                  </a:cubicBezTo>
                  <a:cubicBezTo>
                    <a:pt x="93" y="35"/>
                    <a:pt x="90" y="36"/>
                    <a:pt x="88" y="36"/>
                  </a:cubicBezTo>
                  <a:cubicBezTo>
                    <a:pt x="82" y="36"/>
                    <a:pt x="76" y="36"/>
                    <a:pt x="69" y="36"/>
                  </a:cubicBezTo>
                  <a:cubicBezTo>
                    <a:pt x="62" y="35"/>
                    <a:pt x="55" y="34"/>
                    <a:pt x="47" y="31"/>
                  </a:cubicBezTo>
                  <a:cubicBezTo>
                    <a:pt x="40" y="29"/>
                    <a:pt x="33" y="26"/>
                    <a:pt x="27" y="23"/>
                  </a:cubicBezTo>
                  <a:cubicBezTo>
                    <a:pt x="21" y="19"/>
                    <a:pt x="15" y="16"/>
                    <a:pt x="11" y="12"/>
                  </a:cubicBezTo>
                  <a:cubicBezTo>
                    <a:pt x="9" y="11"/>
                    <a:pt x="8" y="9"/>
                    <a:pt x="6" y="8"/>
                  </a:cubicBezTo>
                  <a:cubicBezTo>
                    <a:pt x="5" y="6"/>
                    <a:pt x="3" y="5"/>
                    <a:pt x="2" y="4"/>
                  </a:cubicBezTo>
                  <a:cubicBezTo>
                    <a:pt x="1" y="2"/>
                    <a:pt x="0" y="1"/>
                    <a:pt x="0" y="0"/>
                  </a:cubicBezTo>
                  <a:cubicBezTo>
                    <a:pt x="0" y="0"/>
                    <a:pt x="4" y="5"/>
                    <a:pt x="12" y="11"/>
                  </a:cubicBezTo>
                  <a:cubicBezTo>
                    <a:pt x="16" y="14"/>
                    <a:pt x="22" y="18"/>
                    <a:pt x="28" y="21"/>
                  </a:cubicBezTo>
                  <a:cubicBezTo>
                    <a:pt x="34" y="24"/>
                    <a:pt x="40" y="27"/>
                    <a:pt x="48" y="29"/>
                  </a:cubicBezTo>
                  <a:cubicBezTo>
                    <a:pt x="55" y="32"/>
                    <a:pt x="63" y="33"/>
                    <a:pt x="69" y="34"/>
                  </a:cubicBezTo>
                  <a:cubicBezTo>
                    <a:pt x="76" y="35"/>
                    <a:pt x="82" y="35"/>
                    <a:pt x="87" y="35"/>
                  </a:cubicBezTo>
                  <a:cubicBezTo>
                    <a:pt x="98" y="34"/>
                    <a:pt x="104" y="32"/>
                    <a:pt x="104" y="33"/>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8">
              <a:extLst>
                <a:ext uri="{FF2B5EF4-FFF2-40B4-BE49-F238E27FC236}">
                  <a16:creationId xmlns:a16="http://schemas.microsoft.com/office/drawing/2014/main" id="{8153F4D3-62A4-4D2D-983B-5132B183E412}"/>
                </a:ext>
              </a:extLst>
            </p:cNvPr>
            <p:cNvSpPr>
              <a:spLocks/>
            </p:cNvSpPr>
            <p:nvPr/>
          </p:nvSpPr>
          <p:spPr bwMode="auto">
            <a:xfrm>
              <a:off x="3529" y="1807"/>
              <a:ext cx="36" cy="86"/>
            </a:xfrm>
            <a:custGeom>
              <a:avLst/>
              <a:gdLst>
                <a:gd name="T0" fmla="*/ 13 w 15"/>
                <a:gd name="T1" fmla="*/ 0 h 36"/>
                <a:gd name="T2" fmla="*/ 14 w 15"/>
                <a:gd name="T3" fmla="*/ 6 h 36"/>
                <a:gd name="T4" fmla="*/ 13 w 15"/>
                <a:gd name="T5" fmla="*/ 20 h 36"/>
                <a:gd name="T6" fmla="*/ 5 w 15"/>
                <a:gd name="T7" fmla="*/ 33 h 36"/>
                <a:gd name="T8" fmla="*/ 0 w 15"/>
                <a:gd name="T9" fmla="*/ 36 h 36"/>
                <a:gd name="T10" fmla="*/ 4 w 15"/>
                <a:gd name="T11" fmla="*/ 32 h 36"/>
                <a:gd name="T12" fmla="*/ 11 w 15"/>
                <a:gd name="T13" fmla="*/ 20 h 36"/>
                <a:gd name="T14" fmla="*/ 13 w 1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6">
                  <a:moveTo>
                    <a:pt x="13" y="0"/>
                  </a:moveTo>
                  <a:cubicBezTo>
                    <a:pt x="13" y="0"/>
                    <a:pt x="14" y="2"/>
                    <a:pt x="14" y="6"/>
                  </a:cubicBezTo>
                  <a:cubicBezTo>
                    <a:pt x="15" y="10"/>
                    <a:pt x="15" y="15"/>
                    <a:pt x="13" y="20"/>
                  </a:cubicBezTo>
                  <a:cubicBezTo>
                    <a:pt x="12" y="26"/>
                    <a:pt x="8" y="30"/>
                    <a:pt x="5" y="33"/>
                  </a:cubicBezTo>
                  <a:cubicBezTo>
                    <a:pt x="2" y="35"/>
                    <a:pt x="0" y="36"/>
                    <a:pt x="0" y="36"/>
                  </a:cubicBezTo>
                  <a:cubicBezTo>
                    <a:pt x="0" y="36"/>
                    <a:pt x="2" y="34"/>
                    <a:pt x="4" y="32"/>
                  </a:cubicBezTo>
                  <a:cubicBezTo>
                    <a:pt x="7" y="29"/>
                    <a:pt x="10" y="25"/>
                    <a:pt x="11" y="20"/>
                  </a:cubicBezTo>
                  <a:cubicBezTo>
                    <a:pt x="14" y="9"/>
                    <a:pt x="12" y="0"/>
                    <a:pt x="13"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9">
              <a:extLst>
                <a:ext uri="{FF2B5EF4-FFF2-40B4-BE49-F238E27FC236}">
                  <a16:creationId xmlns:a16="http://schemas.microsoft.com/office/drawing/2014/main" id="{1E333612-9C42-4993-963A-822C6843ECFF}"/>
                </a:ext>
              </a:extLst>
            </p:cNvPr>
            <p:cNvSpPr>
              <a:spLocks/>
            </p:cNvSpPr>
            <p:nvPr/>
          </p:nvSpPr>
          <p:spPr bwMode="auto">
            <a:xfrm>
              <a:off x="3512" y="1841"/>
              <a:ext cx="24" cy="54"/>
            </a:xfrm>
            <a:custGeom>
              <a:avLst/>
              <a:gdLst>
                <a:gd name="T0" fmla="*/ 9 w 10"/>
                <a:gd name="T1" fmla="*/ 0 h 23"/>
                <a:gd name="T2" fmla="*/ 8 w 10"/>
                <a:gd name="T3" fmla="*/ 12 h 23"/>
                <a:gd name="T4" fmla="*/ 0 w 10"/>
                <a:gd name="T5" fmla="*/ 22 h 23"/>
                <a:gd name="T6" fmla="*/ 6 w 10"/>
                <a:gd name="T7" fmla="*/ 12 h 23"/>
                <a:gd name="T8" fmla="*/ 9 w 10"/>
                <a:gd name="T9" fmla="*/ 0 h 23"/>
              </a:gdLst>
              <a:ahLst/>
              <a:cxnLst>
                <a:cxn ang="0">
                  <a:pos x="T0" y="T1"/>
                </a:cxn>
                <a:cxn ang="0">
                  <a:pos x="T2" y="T3"/>
                </a:cxn>
                <a:cxn ang="0">
                  <a:pos x="T4" y="T5"/>
                </a:cxn>
                <a:cxn ang="0">
                  <a:pos x="T6" y="T7"/>
                </a:cxn>
                <a:cxn ang="0">
                  <a:pos x="T8" y="T9"/>
                </a:cxn>
              </a:cxnLst>
              <a:rect l="0" t="0" r="r" b="b"/>
              <a:pathLst>
                <a:path w="10" h="23">
                  <a:moveTo>
                    <a:pt x="9" y="0"/>
                  </a:moveTo>
                  <a:cubicBezTo>
                    <a:pt x="9" y="0"/>
                    <a:pt x="10" y="6"/>
                    <a:pt x="8" y="12"/>
                  </a:cubicBezTo>
                  <a:cubicBezTo>
                    <a:pt x="5" y="19"/>
                    <a:pt x="1" y="23"/>
                    <a:pt x="0" y="22"/>
                  </a:cubicBezTo>
                  <a:cubicBezTo>
                    <a:pt x="0" y="22"/>
                    <a:pt x="4" y="18"/>
                    <a:pt x="6" y="12"/>
                  </a:cubicBezTo>
                  <a:cubicBezTo>
                    <a:pt x="8" y="6"/>
                    <a:pt x="8" y="0"/>
                    <a:pt x="9"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0">
              <a:extLst>
                <a:ext uri="{FF2B5EF4-FFF2-40B4-BE49-F238E27FC236}">
                  <a16:creationId xmlns:a16="http://schemas.microsoft.com/office/drawing/2014/main" id="{8602BDD5-1998-49D3-B5BD-97C052259481}"/>
                </a:ext>
              </a:extLst>
            </p:cNvPr>
            <p:cNvSpPr>
              <a:spLocks/>
            </p:cNvSpPr>
            <p:nvPr/>
          </p:nvSpPr>
          <p:spPr bwMode="auto">
            <a:xfrm>
              <a:off x="3415" y="1527"/>
              <a:ext cx="36" cy="50"/>
            </a:xfrm>
            <a:custGeom>
              <a:avLst/>
              <a:gdLst>
                <a:gd name="T0" fmla="*/ 14 w 15"/>
                <a:gd name="T1" fmla="*/ 1 h 21"/>
                <a:gd name="T2" fmla="*/ 7 w 15"/>
                <a:gd name="T3" fmla="*/ 11 h 21"/>
                <a:gd name="T4" fmla="*/ 0 w 15"/>
                <a:gd name="T5" fmla="*/ 21 h 21"/>
                <a:gd name="T6" fmla="*/ 5 w 15"/>
                <a:gd name="T7" fmla="*/ 10 h 21"/>
                <a:gd name="T8" fmla="*/ 14 w 15"/>
                <a:gd name="T9" fmla="*/ 1 h 21"/>
              </a:gdLst>
              <a:ahLst/>
              <a:cxnLst>
                <a:cxn ang="0">
                  <a:pos x="T0" y="T1"/>
                </a:cxn>
                <a:cxn ang="0">
                  <a:pos x="T2" y="T3"/>
                </a:cxn>
                <a:cxn ang="0">
                  <a:pos x="T4" y="T5"/>
                </a:cxn>
                <a:cxn ang="0">
                  <a:pos x="T6" y="T7"/>
                </a:cxn>
                <a:cxn ang="0">
                  <a:pos x="T8" y="T9"/>
                </a:cxn>
              </a:cxnLst>
              <a:rect l="0" t="0" r="r" b="b"/>
              <a:pathLst>
                <a:path w="15" h="21">
                  <a:moveTo>
                    <a:pt x="14" y="1"/>
                  </a:moveTo>
                  <a:cubicBezTo>
                    <a:pt x="15" y="1"/>
                    <a:pt x="11" y="5"/>
                    <a:pt x="7" y="11"/>
                  </a:cubicBezTo>
                  <a:cubicBezTo>
                    <a:pt x="3" y="16"/>
                    <a:pt x="1" y="21"/>
                    <a:pt x="0" y="21"/>
                  </a:cubicBezTo>
                  <a:cubicBezTo>
                    <a:pt x="0" y="21"/>
                    <a:pt x="1" y="15"/>
                    <a:pt x="5" y="10"/>
                  </a:cubicBezTo>
                  <a:cubicBezTo>
                    <a:pt x="9" y="4"/>
                    <a:pt x="14" y="0"/>
                    <a:pt x="14" y="1"/>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1">
              <a:extLst>
                <a:ext uri="{FF2B5EF4-FFF2-40B4-BE49-F238E27FC236}">
                  <a16:creationId xmlns:a16="http://schemas.microsoft.com/office/drawing/2014/main" id="{1872A725-2994-414F-A04E-51C3D8715060}"/>
                </a:ext>
              </a:extLst>
            </p:cNvPr>
            <p:cNvSpPr>
              <a:spLocks/>
            </p:cNvSpPr>
            <p:nvPr/>
          </p:nvSpPr>
          <p:spPr bwMode="auto">
            <a:xfrm>
              <a:off x="2966" y="1238"/>
              <a:ext cx="157" cy="61"/>
            </a:xfrm>
            <a:custGeom>
              <a:avLst/>
              <a:gdLst>
                <a:gd name="T0" fmla="*/ 66 w 66"/>
                <a:gd name="T1" fmla="*/ 26 h 26"/>
                <a:gd name="T2" fmla="*/ 57 w 66"/>
                <a:gd name="T3" fmla="*/ 20 h 26"/>
                <a:gd name="T4" fmla="*/ 35 w 66"/>
                <a:gd name="T5" fmla="*/ 8 h 26"/>
                <a:gd name="T6" fmla="*/ 10 w 66"/>
                <a:gd name="T7" fmla="*/ 2 h 26"/>
                <a:gd name="T8" fmla="*/ 0 w 66"/>
                <a:gd name="T9" fmla="*/ 1 h 26"/>
                <a:gd name="T10" fmla="*/ 10 w 66"/>
                <a:gd name="T11" fmla="*/ 1 h 26"/>
                <a:gd name="T12" fmla="*/ 36 w 66"/>
                <a:gd name="T13" fmla="*/ 6 h 26"/>
                <a:gd name="T14" fmla="*/ 58 w 66"/>
                <a:gd name="T15" fmla="*/ 19 h 26"/>
                <a:gd name="T16" fmla="*/ 66 w 66"/>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6">
                  <a:moveTo>
                    <a:pt x="66" y="26"/>
                  </a:moveTo>
                  <a:cubicBezTo>
                    <a:pt x="66" y="26"/>
                    <a:pt x="63" y="23"/>
                    <a:pt x="57" y="20"/>
                  </a:cubicBezTo>
                  <a:cubicBezTo>
                    <a:pt x="52" y="16"/>
                    <a:pt x="44" y="12"/>
                    <a:pt x="35" y="8"/>
                  </a:cubicBezTo>
                  <a:cubicBezTo>
                    <a:pt x="26" y="5"/>
                    <a:pt x="17" y="3"/>
                    <a:pt x="10" y="2"/>
                  </a:cubicBezTo>
                  <a:cubicBezTo>
                    <a:pt x="4" y="1"/>
                    <a:pt x="0" y="1"/>
                    <a:pt x="0" y="1"/>
                  </a:cubicBezTo>
                  <a:cubicBezTo>
                    <a:pt x="0" y="1"/>
                    <a:pt x="4" y="0"/>
                    <a:pt x="10" y="1"/>
                  </a:cubicBezTo>
                  <a:cubicBezTo>
                    <a:pt x="17" y="1"/>
                    <a:pt x="26" y="3"/>
                    <a:pt x="36" y="6"/>
                  </a:cubicBezTo>
                  <a:cubicBezTo>
                    <a:pt x="45" y="10"/>
                    <a:pt x="53" y="15"/>
                    <a:pt x="58" y="19"/>
                  </a:cubicBezTo>
                  <a:cubicBezTo>
                    <a:pt x="64" y="23"/>
                    <a:pt x="66" y="25"/>
                    <a:pt x="66" y="2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2">
              <a:extLst>
                <a:ext uri="{FF2B5EF4-FFF2-40B4-BE49-F238E27FC236}">
                  <a16:creationId xmlns:a16="http://schemas.microsoft.com/office/drawing/2014/main" id="{B112776C-5001-4860-A44D-38E36CC9143B}"/>
                </a:ext>
              </a:extLst>
            </p:cNvPr>
            <p:cNvSpPr>
              <a:spLocks/>
            </p:cNvSpPr>
            <p:nvPr/>
          </p:nvSpPr>
          <p:spPr bwMode="auto">
            <a:xfrm>
              <a:off x="3539" y="1147"/>
              <a:ext cx="85" cy="103"/>
            </a:xfrm>
            <a:custGeom>
              <a:avLst/>
              <a:gdLst>
                <a:gd name="T0" fmla="*/ 36 w 36"/>
                <a:gd name="T1" fmla="*/ 0 h 43"/>
                <a:gd name="T2" fmla="*/ 15 w 36"/>
                <a:gd name="T3" fmla="*/ 19 h 43"/>
                <a:gd name="T4" fmla="*/ 0 w 36"/>
                <a:gd name="T5" fmla="*/ 42 h 43"/>
                <a:gd name="T6" fmla="*/ 3 w 36"/>
                <a:gd name="T7" fmla="*/ 35 h 43"/>
                <a:gd name="T8" fmla="*/ 14 w 36"/>
                <a:gd name="T9" fmla="*/ 18 h 43"/>
                <a:gd name="T10" fmla="*/ 28 w 36"/>
                <a:gd name="T11" fmla="*/ 4 h 43"/>
                <a:gd name="T12" fmla="*/ 36 w 3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36" y="0"/>
                  </a:moveTo>
                  <a:cubicBezTo>
                    <a:pt x="36" y="1"/>
                    <a:pt x="25" y="7"/>
                    <a:pt x="15" y="19"/>
                  </a:cubicBezTo>
                  <a:cubicBezTo>
                    <a:pt x="6" y="31"/>
                    <a:pt x="1" y="43"/>
                    <a:pt x="0" y="42"/>
                  </a:cubicBezTo>
                  <a:cubicBezTo>
                    <a:pt x="0" y="42"/>
                    <a:pt x="1" y="39"/>
                    <a:pt x="3" y="35"/>
                  </a:cubicBezTo>
                  <a:cubicBezTo>
                    <a:pt x="5" y="30"/>
                    <a:pt x="9" y="24"/>
                    <a:pt x="14" y="18"/>
                  </a:cubicBezTo>
                  <a:cubicBezTo>
                    <a:pt x="19" y="12"/>
                    <a:pt x="24" y="7"/>
                    <a:pt x="28" y="4"/>
                  </a:cubicBezTo>
                  <a:cubicBezTo>
                    <a:pt x="33" y="1"/>
                    <a:pt x="36" y="0"/>
                    <a:pt x="36"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3">
              <a:extLst>
                <a:ext uri="{FF2B5EF4-FFF2-40B4-BE49-F238E27FC236}">
                  <a16:creationId xmlns:a16="http://schemas.microsoft.com/office/drawing/2014/main" id="{653CC321-D1F5-4E42-98A4-C6BBF5ED652E}"/>
                </a:ext>
              </a:extLst>
            </p:cNvPr>
            <p:cNvSpPr>
              <a:spLocks/>
            </p:cNvSpPr>
            <p:nvPr/>
          </p:nvSpPr>
          <p:spPr bwMode="auto">
            <a:xfrm>
              <a:off x="3154" y="1069"/>
              <a:ext cx="285" cy="166"/>
            </a:xfrm>
            <a:custGeom>
              <a:avLst/>
              <a:gdLst>
                <a:gd name="T0" fmla="*/ 115 w 120"/>
                <a:gd name="T1" fmla="*/ 0 h 70"/>
                <a:gd name="T2" fmla="*/ 116 w 120"/>
                <a:gd name="T3" fmla="*/ 2 h 70"/>
                <a:gd name="T4" fmla="*/ 118 w 120"/>
                <a:gd name="T5" fmla="*/ 8 h 70"/>
                <a:gd name="T6" fmla="*/ 118 w 120"/>
                <a:gd name="T7" fmla="*/ 29 h 70"/>
                <a:gd name="T8" fmla="*/ 102 w 120"/>
                <a:gd name="T9" fmla="*/ 57 h 70"/>
                <a:gd name="T10" fmla="*/ 65 w 120"/>
                <a:gd name="T11" fmla="*/ 70 h 70"/>
                <a:gd name="T12" fmla="*/ 28 w 120"/>
                <a:gd name="T13" fmla="*/ 58 h 70"/>
                <a:gd name="T14" fmla="*/ 7 w 120"/>
                <a:gd name="T15" fmla="*/ 33 h 70"/>
                <a:gd name="T16" fmla="*/ 0 w 120"/>
                <a:gd name="T17" fmla="*/ 12 h 70"/>
                <a:gd name="T18" fmla="*/ 0 w 120"/>
                <a:gd name="T19" fmla="*/ 6 h 70"/>
                <a:gd name="T20" fmla="*/ 0 w 120"/>
                <a:gd name="T21" fmla="*/ 4 h 70"/>
                <a:gd name="T22" fmla="*/ 1 w 120"/>
                <a:gd name="T23" fmla="*/ 12 h 70"/>
                <a:gd name="T24" fmla="*/ 9 w 120"/>
                <a:gd name="T25" fmla="*/ 32 h 70"/>
                <a:gd name="T26" fmla="*/ 29 w 120"/>
                <a:gd name="T27" fmla="*/ 56 h 70"/>
                <a:gd name="T28" fmla="*/ 65 w 120"/>
                <a:gd name="T29" fmla="*/ 68 h 70"/>
                <a:gd name="T30" fmla="*/ 100 w 120"/>
                <a:gd name="T31" fmla="*/ 55 h 70"/>
                <a:gd name="T32" fmla="*/ 117 w 120"/>
                <a:gd name="T33" fmla="*/ 29 h 70"/>
                <a:gd name="T34" fmla="*/ 117 w 120"/>
                <a:gd name="T35" fmla="*/ 8 h 70"/>
                <a:gd name="T36" fmla="*/ 115 w 120"/>
                <a:gd name="T3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70">
                  <a:moveTo>
                    <a:pt x="115" y="0"/>
                  </a:moveTo>
                  <a:cubicBezTo>
                    <a:pt x="115" y="0"/>
                    <a:pt x="116" y="1"/>
                    <a:pt x="116" y="2"/>
                  </a:cubicBezTo>
                  <a:cubicBezTo>
                    <a:pt x="117" y="3"/>
                    <a:pt x="117" y="5"/>
                    <a:pt x="118" y="8"/>
                  </a:cubicBezTo>
                  <a:cubicBezTo>
                    <a:pt x="119" y="13"/>
                    <a:pt x="120" y="20"/>
                    <a:pt x="118" y="29"/>
                  </a:cubicBezTo>
                  <a:cubicBezTo>
                    <a:pt x="116" y="38"/>
                    <a:pt x="111" y="49"/>
                    <a:pt x="102" y="57"/>
                  </a:cubicBezTo>
                  <a:cubicBezTo>
                    <a:pt x="93" y="65"/>
                    <a:pt x="79" y="70"/>
                    <a:pt x="65" y="70"/>
                  </a:cubicBezTo>
                  <a:cubicBezTo>
                    <a:pt x="51" y="70"/>
                    <a:pt x="37" y="65"/>
                    <a:pt x="28" y="58"/>
                  </a:cubicBezTo>
                  <a:cubicBezTo>
                    <a:pt x="18" y="50"/>
                    <a:pt x="11" y="41"/>
                    <a:pt x="7" y="33"/>
                  </a:cubicBezTo>
                  <a:cubicBezTo>
                    <a:pt x="3" y="25"/>
                    <a:pt x="1" y="17"/>
                    <a:pt x="0" y="12"/>
                  </a:cubicBezTo>
                  <a:cubicBezTo>
                    <a:pt x="0" y="10"/>
                    <a:pt x="0" y="8"/>
                    <a:pt x="0" y="6"/>
                  </a:cubicBezTo>
                  <a:cubicBezTo>
                    <a:pt x="0" y="5"/>
                    <a:pt x="0" y="4"/>
                    <a:pt x="0" y="4"/>
                  </a:cubicBezTo>
                  <a:cubicBezTo>
                    <a:pt x="0" y="4"/>
                    <a:pt x="0" y="7"/>
                    <a:pt x="1" y="12"/>
                  </a:cubicBezTo>
                  <a:cubicBezTo>
                    <a:pt x="2" y="17"/>
                    <a:pt x="4" y="24"/>
                    <a:pt x="9" y="32"/>
                  </a:cubicBezTo>
                  <a:cubicBezTo>
                    <a:pt x="13" y="40"/>
                    <a:pt x="19" y="49"/>
                    <a:pt x="29" y="56"/>
                  </a:cubicBezTo>
                  <a:cubicBezTo>
                    <a:pt x="38" y="63"/>
                    <a:pt x="51" y="68"/>
                    <a:pt x="65" y="68"/>
                  </a:cubicBezTo>
                  <a:cubicBezTo>
                    <a:pt x="79" y="68"/>
                    <a:pt x="92" y="63"/>
                    <a:pt x="100" y="55"/>
                  </a:cubicBezTo>
                  <a:cubicBezTo>
                    <a:pt x="109" y="48"/>
                    <a:pt x="114" y="38"/>
                    <a:pt x="117" y="29"/>
                  </a:cubicBezTo>
                  <a:cubicBezTo>
                    <a:pt x="119" y="20"/>
                    <a:pt x="118" y="13"/>
                    <a:pt x="117" y="8"/>
                  </a:cubicBezTo>
                  <a:cubicBezTo>
                    <a:pt x="116" y="3"/>
                    <a:pt x="115" y="0"/>
                    <a:pt x="115"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4">
              <a:extLst>
                <a:ext uri="{FF2B5EF4-FFF2-40B4-BE49-F238E27FC236}">
                  <a16:creationId xmlns:a16="http://schemas.microsoft.com/office/drawing/2014/main" id="{01852479-EDB0-4B51-A420-6B41B4AD5434}"/>
                </a:ext>
              </a:extLst>
            </p:cNvPr>
            <p:cNvSpPr>
              <a:spLocks/>
            </p:cNvSpPr>
            <p:nvPr/>
          </p:nvSpPr>
          <p:spPr bwMode="auto">
            <a:xfrm>
              <a:off x="3415" y="1532"/>
              <a:ext cx="48" cy="48"/>
            </a:xfrm>
            <a:custGeom>
              <a:avLst/>
              <a:gdLst>
                <a:gd name="T0" fmla="*/ 16 w 20"/>
                <a:gd name="T1" fmla="*/ 0 h 20"/>
                <a:gd name="T2" fmla="*/ 14 w 20"/>
                <a:gd name="T3" fmla="*/ 0 h 20"/>
                <a:gd name="T4" fmla="*/ 13 w 20"/>
                <a:gd name="T5" fmla="*/ 1 h 20"/>
                <a:gd name="T6" fmla="*/ 7 w 20"/>
                <a:gd name="T7" fmla="*/ 9 h 20"/>
                <a:gd name="T8" fmla="*/ 0 w 20"/>
                <a:gd name="T9" fmla="*/ 19 h 20"/>
                <a:gd name="T10" fmla="*/ 0 w 20"/>
                <a:gd name="T11" fmla="*/ 20 h 20"/>
                <a:gd name="T12" fmla="*/ 20 w 20"/>
                <a:gd name="T13" fmla="*/ 18 h 20"/>
                <a:gd name="T14" fmla="*/ 19 w 20"/>
                <a:gd name="T15" fmla="*/ 6 h 20"/>
                <a:gd name="T16" fmla="*/ 17 w 20"/>
                <a:gd name="T17" fmla="*/ 0 h 20"/>
                <a:gd name="T18" fmla="*/ 16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6" y="0"/>
                  </a:moveTo>
                  <a:cubicBezTo>
                    <a:pt x="15" y="0"/>
                    <a:pt x="14" y="0"/>
                    <a:pt x="14" y="0"/>
                  </a:cubicBezTo>
                  <a:cubicBezTo>
                    <a:pt x="13" y="0"/>
                    <a:pt x="13" y="1"/>
                    <a:pt x="13" y="1"/>
                  </a:cubicBezTo>
                  <a:cubicBezTo>
                    <a:pt x="12" y="3"/>
                    <a:pt x="9" y="5"/>
                    <a:pt x="7" y="9"/>
                  </a:cubicBezTo>
                  <a:cubicBezTo>
                    <a:pt x="4" y="14"/>
                    <a:pt x="1" y="18"/>
                    <a:pt x="0" y="19"/>
                  </a:cubicBezTo>
                  <a:cubicBezTo>
                    <a:pt x="0" y="19"/>
                    <a:pt x="0" y="20"/>
                    <a:pt x="0" y="20"/>
                  </a:cubicBezTo>
                  <a:cubicBezTo>
                    <a:pt x="20" y="18"/>
                    <a:pt x="20" y="18"/>
                    <a:pt x="20" y="18"/>
                  </a:cubicBezTo>
                  <a:cubicBezTo>
                    <a:pt x="20" y="14"/>
                    <a:pt x="19" y="10"/>
                    <a:pt x="19" y="6"/>
                  </a:cubicBezTo>
                  <a:cubicBezTo>
                    <a:pt x="19" y="4"/>
                    <a:pt x="19" y="1"/>
                    <a:pt x="17" y="0"/>
                  </a:cubicBezTo>
                  <a:cubicBezTo>
                    <a:pt x="17" y="0"/>
                    <a:pt x="16" y="0"/>
                    <a:pt x="16"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5">
              <a:extLst>
                <a:ext uri="{FF2B5EF4-FFF2-40B4-BE49-F238E27FC236}">
                  <a16:creationId xmlns:a16="http://schemas.microsoft.com/office/drawing/2014/main" id="{FCACBEA6-0A03-43BA-9F33-631A340F0709}"/>
                </a:ext>
              </a:extLst>
            </p:cNvPr>
            <p:cNvSpPr>
              <a:spLocks/>
            </p:cNvSpPr>
            <p:nvPr/>
          </p:nvSpPr>
          <p:spPr bwMode="auto">
            <a:xfrm>
              <a:off x="3415" y="1534"/>
              <a:ext cx="31" cy="43"/>
            </a:xfrm>
            <a:custGeom>
              <a:avLst/>
              <a:gdLst>
                <a:gd name="T0" fmla="*/ 13 w 13"/>
                <a:gd name="T1" fmla="*/ 0 h 18"/>
                <a:gd name="T2" fmla="*/ 11 w 13"/>
                <a:gd name="T3" fmla="*/ 2 h 18"/>
                <a:gd name="T4" fmla="*/ 0 w 13"/>
                <a:gd name="T5" fmla="*/ 18 h 18"/>
                <a:gd name="T6" fmla="*/ 7 w 13"/>
                <a:gd name="T7" fmla="*/ 8 h 18"/>
                <a:gd name="T8" fmla="*/ 13 w 13"/>
                <a:gd name="T9" fmla="*/ 0 h 18"/>
              </a:gdLst>
              <a:ahLst/>
              <a:cxnLst>
                <a:cxn ang="0">
                  <a:pos x="T0" y="T1"/>
                </a:cxn>
                <a:cxn ang="0">
                  <a:pos x="T2" y="T3"/>
                </a:cxn>
                <a:cxn ang="0">
                  <a:pos x="T4" y="T5"/>
                </a:cxn>
                <a:cxn ang="0">
                  <a:pos x="T6" y="T7"/>
                </a:cxn>
                <a:cxn ang="0">
                  <a:pos x="T8" y="T9"/>
                </a:cxn>
              </a:cxnLst>
              <a:rect l="0" t="0" r="r" b="b"/>
              <a:pathLst>
                <a:path w="13" h="18">
                  <a:moveTo>
                    <a:pt x="13" y="0"/>
                  </a:moveTo>
                  <a:cubicBezTo>
                    <a:pt x="12" y="0"/>
                    <a:pt x="11" y="1"/>
                    <a:pt x="11" y="2"/>
                  </a:cubicBezTo>
                  <a:cubicBezTo>
                    <a:pt x="6" y="7"/>
                    <a:pt x="3" y="12"/>
                    <a:pt x="0" y="18"/>
                  </a:cubicBezTo>
                  <a:cubicBezTo>
                    <a:pt x="1" y="17"/>
                    <a:pt x="4" y="13"/>
                    <a:pt x="7" y="8"/>
                  </a:cubicBezTo>
                  <a:cubicBezTo>
                    <a:pt x="9" y="4"/>
                    <a:pt x="12" y="2"/>
                    <a:pt x="13"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6">
              <a:extLst>
                <a:ext uri="{FF2B5EF4-FFF2-40B4-BE49-F238E27FC236}">
                  <a16:creationId xmlns:a16="http://schemas.microsoft.com/office/drawing/2014/main" id="{A274CAE4-BBEB-44B7-BAE5-7E1C8B39AF54}"/>
                </a:ext>
              </a:extLst>
            </p:cNvPr>
            <p:cNvSpPr>
              <a:spLocks/>
            </p:cNvSpPr>
            <p:nvPr/>
          </p:nvSpPr>
          <p:spPr bwMode="auto">
            <a:xfrm>
              <a:off x="3588" y="1385"/>
              <a:ext cx="31" cy="128"/>
            </a:xfrm>
            <a:custGeom>
              <a:avLst/>
              <a:gdLst>
                <a:gd name="T0" fmla="*/ 0 w 13"/>
                <a:gd name="T1" fmla="*/ 0 h 54"/>
                <a:gd name="T2" fmla="*/ 2 w 13"/>
                <a:gd name="T3" fmla="*/ 8 h 54"/>
                <a:gd name="T4" fmla="*/ 3 w 13"/>
                <a:gd name="T5" fmla="*/ 34 h 54"/>
                <a:gd name="T6" fmla="*/ 0 w 13"/>
                <a:gd name="T7" fmla="*/ 54 h 54"/>
                <a:gd name="T8" fmla="*/ 11 w 13"/>
                <a:gd name="T9" fmla="*/ 26 h 54"/>
                <a:gd name="T10" fmla="*/ 0 w 13"/>
                <a:gd name="T11" fmla="*/ 0 h 54"/>
              </a:gdLst>
              <a:ahLst/>
              <a:cxnLst>
                <a:cxn ang="0">
                  <a:pos x="T0" y="T1"/>
                </a:cxn>
                <a:cxn ang="0">
                  <a:pos x="T2" y="T3"/>
                </a:cxn>
                <a:cxn ang="0">
                  <a:pos x="T4" y="T5"/>
                </a:cxn>
                <a:cxn ang="0">
                  <a:pos x="T6" y="T7"/>
                </a:cxn>
                <a:cxn ang="0">
                  <a:pos x="T8" y="T9"/>
                </a:cxn>
                <a:cxn ang="0">
                  <a:pos x="T10" y="T11"/>
                </a:cxn>
              </a:cxnLst>
              <a:rect l="0" t="0" r="r" b="b"/>
              <a:pathLst>
                <a:path w="13" h="54">
                  <a:moveTo>
                    <a:pt x="0" y="0"/>
                  </a:moveTo>
                  <a:cubicBezTo>
                    <a:pt x="1" y="2"/>
                    <a:pt x="1" y="5"/>
                    <a:pt x="2" y="8"/>
                  </a:cubicBezTo>
                  <a:cubicBezTo>
                    <a:pt x="4" y="17"/>
                    <a:pt x="4" y="26"/>
                    <a:pt x="3" y="34"/>
                  </a:cubicBezTo>
                  <a:cubicBezTo>
                    <a:pt x="2" y="42"/>
                    <a:pt x="1" y="48"/>
                    <a:pt x="0" y="54"/>
                  </a:cubicBezTo>
                  <a:cubicBezTo>
                    <a:pt x="6" y="44"/>
                    <a:pt x="13" y="37"/>
                    <a:pt x="11" y="26"/>
                  </a:cubicBezTo>
                  <a:cubicBezTo>
                    <a:pt x="10" y="17"/>
                    <a:pt x="6" y="8"/>
                    <a:pt x="0"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7">
              <a:extLst>
                <a:ext uri="{FF2B5EF4-FFF2-40B4-BE49-F238E27FC236}">
                  <a16:creationId xmlns:a16="http://schemas.microsoft.com/office/drawing/2014/main" id="{D55014E8-9C3B-48AB-81F5-BF2DBFF235E2}"/>
                </a:ext>
              </a:extLst>
            </p:cNvPr>
            <p:cNvSpPr>
              <a:spLocks/>
            </p:cNvSpPr>
            <p:nvPr/>
          </p:nvSpPr>
          <p:spPr bwMode="auto">
            <a:xfrm>
              <a:off x="3581" y="1375"/>
              <a:ext cx="22" cy="148"/>
            </a:xfrm>
            <a:custGeom>
              <a:avLst/>
              <a:gdLst>
                <a:gd name="T0" fmla="*/ 0 w 9"/>
                <a:gd name="T1" fmla="*/ 0 h 62"/>
                <a:gd name="T2" fmla="*/ 1 w 9"/>
                <a:gd name="T3" fmla="*/ 62 h 62"/>
                <a:gd name="T4" fmla="*/ 2 w 9"/>
                <a:gd name="T5" fmla="*/ 60 h 62"/>
                <a:gd name="T6" fmla="*/ 3 w 9"/>
                <a:gd name="T7" fmla="*/ 58 h 62"/>
                <a:gd name="T8" fmla="*/ 6 w 9"/>
                <a:gd name="T9" fmla="*/ 38 h 62"/>
                <a:gd name="T10" fmla="*/ 5 w 9"/>
                <a:gd name="T11" fmla="*/ 12 h 62"/>
                <a:gd name="T12" fmla="*/ 3 w 9"/>
                <a:gd name="T13" fmla="*/ 4 h 62"/>
                <a:gd name="T14" fmla="*/ 0 w 9"/>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2">
                  <a:moveTo>
                    <a:pt x="0" y="0"/>
                  </a:moveTo>
                  <a:cubicBezTo>
                    <a:pt x="9" y="28"/>
                    <a:pt x="6" y="43"/>
                    <a:pt x="1" y="62"/>
                  </a:cubicBezTo>
                  <a:cubicBezTo>
                    <a:pt x="2" y="60"/>
                    <a:pt x="2" y="60"/>
                    <a:pt x="2" y="60"/>
                  </a:cubicBezTo>
                  <a:cubicBezTo>
                    <a:pt x="2" y="59"/>
                    <a:pt x="3" y="58"/>
                    <a:pt x="3" y="58"/>
                  </a:cubicBezTo>
                  <a:cubicBezTo>
                    <a:pt x="4" y="52"/>
                    <a:pt x="5" y="46"/>
                    <a:pt x="6" y="38"/>
                  </a:cubicBezTo>
                  <a:cubicBezTo>
                    <a:pt x="7" y="30"/>
                    <a:pt x="7" y="21"/>
                    <a:pt x="5" y="12"/>
                  </a:cubicBezTo>
                  <a:cubicBezTo>
                    <a:pt x="4" y="9"/>
                    <a:pt x="4" y="6"/>
                    <a:pt x="3" y="4"/>
                  </a:cubicBezTo>
                  <a:cubicBezTo>
                    <a:pt x="2" y="3"/>
                    <a:pt x="1" y="1"/>
                    <a:pt x="0"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9CEDB61C-9002-41D3-B572-547B37B22F4E}"/>
                </a:ext>
              </a:extLst>
            </p:cNvPr>
            <p:cNvSpPr>
              <a:spLocks/>
            </p:cNvSpPr>
            <p:nvPr/>
          </p:nvSpPr>
          <p:spPr bwMode="auto">
            <a:xfrm>
              <a:off x="3330" y="4060"/>
              <a:ext cx="35" cy="38"/>
            </a:xfrm>
            <a:custGeom>
              <a:avLst/>
              <a:gdLst>
                <a:gd name="T0" fmla="*/ 6 w 15"/>
                <a:gd name="T1" fmla="*/ 2 h 16"/>
                <a:gd name="T2" fmla="*/ 1 w 15"/>
                <a:gd name="T3" fmla="*/ 10 h 16"/>
                <a:gd name="T4" fmla="*/ 9 w 15"/>
                <a:gd name="T5" fmla="*/ 15 h 16"/>
                <a:gd name="T6" fmla="*/ 14 w 15"/>
                <a:gd name="T7" fmla="*/ 6 h 16"/>
                <a:gd name="T8" fmla="*/ 5 w 15"/>
                <a:gd name="T9" fmla="*/ 2 h 16"/>
              </a:gdLst>
              <a:ahLst/>
              <a:cxnLst>
                <a:cxn ang="0">
                  <a:pos x="T0" y="T1"/>
                </a:cxn>
                <a:cxn ang="0">
                  <a:pos x="T2" y="T3"/>
                </a:cxn>
                <a:cxn ang="0">
                  <a:pos x="T4" y="T5"/>
                </a:cxn>
                <a:cxn ang="0">
                  <a:pos x="T6" y="T7"/>
                </a:cxn>
                <a:cxn ang="0">
                  <a:pos x="T8" y="T9"/>
                </a:cxn>
              </a:cxnLst>
              <a:rect l="0" t="0" r="r" b="b"/>
              <a:pathLst>
                <a:path w="15" h="16">
                  <a:moveTo>
                    <a:pt x="6" y="2"/>
                  </a:moveTo>
                  <a:cubicBezTo>
                    <a:pt x="3" y="3"/>
                    <a:pt x="0" y="7"/>
                    <a:pt x="1" y="10"/>
                  </a:cubicBezTo>
                  <a:cubicBezTo>
                    <a:pt x="2" y="13"/>
                    <a:pt x="6" y="16"/>
                    <a:pt x="9" y="15"/>
                  </a:cubicBezTo>
                  <a:cubicBezTo>
                    <a:pt x="12" y="14"/>
                    <a:pt x="15" y="10"/>
                    <a:pt x="14" y="6"/>
                  </a:cubicBezTo>
                  <a:cubicBezTo>
                    <a:pt x="13" y="3"/>
                    <a:pt x="8" y="0"/>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E5CE6CC5-4996-4D74-9F52-6BA9068C7E5D}"/>
                </a:ext>
              </a:extLst>
            </p:cNvPr>
            <p:cNvSpPr>
              <a:spLocks/>
            </p:cNvSpPr>
            <p:nvPr/>
          </p:nvSpPr>
          <p:spPr bwMode="auto">
            <a:xfrm>
              <a:off x="3463" y="4034"/>
              <a:ext cx="38" cy="29"/>
            </a:xfrm>
            <a:custGeom>
              <a:avLst/>
              <a:gdLst>
                <a:gd name="T0" fmla="*/ 16 w 16"/>
                <a:gd name="T1" fmla="*/ 2 h 12"/>
                <a:gd name="T2" fmla="*/ 8 w 16"/>
                <a:gd name="T3" fmla="*/ 6 h 12"/>
                <a:gd name="T4" fmla="*/ 0 w 16"/>
                <a:gd name="T5" fmla="*/ 12 h 12"/>
                <a:gd name="T6" fmla="*/ 6 w 16"/>
                <a:gd name="T7" fmla="*/ 3 h 12"/>
                <a:gd name="T8" fmla="*/ 16 w 16"/>
                <a:gd name="T9" fmla="*/ 2 h 12"/>
              </a:gdLst>
              <a:ahLst/>
              <a:cxnLst>
                <a:cxn ang="0">
                  <a:pos x="T0" y="T1"/>
                </a:cxn>
                <a:cxn ang="0">
                  <a:pos x="T2" y="T3"/>
                </a:cxn>
                <a:cxn ang="0">
                  <a:pos x="T4" y="T5"/>
                </a:cxn>
                <a:cxn ang="0">
                  <a:pos x="T6" y="T7"/>
                </a:cxn>
                <a:cxn ang="0">
                  <a:pos x="T8" y="T9"/>
                </a:cxn>
              </a:cxnLst>
              <a:rect l="0" t="0" r="r" b="b"/>
              <a:pathLst>
                <a:path w="16" h="12">
                  <a:moveTo>
                    <a:pt x="16" y="2"/>
                  </a:moveTo>
                  <a:cubicBezTo>
                    <a:pt x="16" y="3"/>
                    <a:pt x="12" y="3"/>
                    <a:pt x="8" y="6"/>
                  </a:cubicBezTo>
                  <a:cubicBezTo>
                    <a:pt x="3" y="8"/>
                    <a:pt x="1" y="12"/>
                    <a:pt x="0" y="12"/>
                  </a:cubicBezTo>
                  <a:cubicBezTo>
                    <a:pt x="0" y="11"/>
                    <a:pt x="1" y="6"/>
                    <a:pt x="6" y="3"/>
                  </a:cubicBezTo>
                  <a:cubicBezTo>
                    <a:pt x="11" y="0"/>
                    <a:pt x="16" y="1"/>
                    <a:pt x="16" y="2"/>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BF78CB90-47EA-4CFD-A0D8-702E28AB439D}"/>
                </a:ext>
              </a:extLst>
            </p:cNvPr>
            <p:cNvSpPr>
              <a:spLocks/>
            </p:cNvSpPr>
            <p:nvPr/>
          </p:nvSpPr>
          <p:spPr bwMode="auto">
            <a:xfrm>
              <a:off x="3515" y="4056"/>
              <a:ext cx="31" cy="33"/>
            </a:xfrm>
            <a:custGeom>
              <a:avLst/>
              <a:gdLst>
                <a:gd name="T0" fmla="*/ 12 w 13"/>
                <a:gd name="T1" fmla="*/ 0 h 14"/>
                <a:gd name="T2" fmla="*/ 6 w 13"/>
                <a:gd name="T3" fmla="*/ 6 h 14"/>
                <a:gd name="T4" fmla="*/ 1 w 13"/>
                <a:gd name="T5" fmla="*/ 14 h 14"/>
                <a:gd name="T6" fmla="*/ 4 w 13"/>
                <a:gd name="T7" fmla="*/ 4 h 14"/>
                <a:gd name="T8" fmla="*/ 12 w 13"/>
                <a:gd name="T9" fmla="*/ 0 h 14"/>
              </a:gdLst>
              <a:ahLst/>
              <a:cxnLst>
                <a:cxn ang="0">
                  <a:pos x="T0" y="T1"/>
                </a:cxn>
                <a:cxn ang="0">
                  <a:pos x="T2" y="T3"/>
                </a:cxn>
                <a:cxn ang="0">
                  <a:pos x="T4" y="T5"/>
                </a:cxn>
                <a:cxn ang="0">
                  <a:pos x="T6" y="T7"/>
                </a:cxn>
                <a:cxn ang="0">
                  <a:pos x="T8" y="T9"/>
                </a:cxn>
              </a:cxnLst>
              <a:rect l="0" t="0" r="r" b="b"/>
              <a:pathLst>
                <a:path w="13" h="14">
                  <a:moveTo>
                    <a:pt x="12" y="0"/>
                  </a:moveTo>
                  <a:cubicBezTo>
                    <a:pt x="13" y="1"/>
                    <a:pt x="9" y="3"/>
                    <a:pt x="6" y="6"/>
                  </a:cubicBezTo>
                  <a:cubicBezTo>
                    <a:pt x="3" y="10"/>
                    <a:pt x="2" y="14"/>
                    <a:pt x="1" y="14"/>
                  </a:cubicBezTo>
                  <a:cubicBezTo>
                    <a:pt x="1" y="14"/>
                    <a:pt x="0" y="9"/>
                    <a:pt x="4" y="4"/>
                  </a:cubicBezTo>
                  <a:cubicBezTo>
                    <a:pt x="7" y="0"/>
                    <a:pt x="12" y="0"/>
                    <a:pt x="12"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0104D882-F3FA-41B4-AE0D-D43F4CE09CE8}"/>
                </a:ext>
              </a:extLst>
            </p:cNvPr>
            <p:cNvSpPr>
              <a:spLocks/>
            </p:cNvSpPr>
            <p:nvPr/>
          </p:nvSpPr>
          <p:spPr bwMode="auto">
            <a:xfrm>
              <a:off x="3565" y="4072"/>
              <a:ext cx="21" cy="38"/>
            </a:xfrm>
            <a:custGeom>
              <a:avLst/>
              <a:gdLst>
                <a:gd name="T0" fmla="*/ 2 w 9"/>
                <a:gd name="T1" fmla="*/ 15 h 16"/>
                <a:gd name="T2" fmla="*/ 2 w 9"/>
                <a:gd name="T3" fmla="*/ 7 h 16"/>
                <a:gd name="T4" fmla="*/ 9 w 9"/>
                <a:gd name="T5" fmla="*/ 1 h 16"/>
                <a:gd name="T6" fmla="*/ 5 w 9"/>
                <a:gd name="T7" fmla="*/ 8 h 16"/>
                <a:gd name="T8" fmla="*/ 2 w 9"/>
                <a:gd name="T9" fmla="*/ 15 h 16"/>
              </a:gdLst>
              <a:ahLst/>
              <a:cxnLst>
                <a:cxn ang="0">
                  <a:pos x="T0" y="T1"/>
                </a:cxn>
                <a:cxn ang="0">
                  <a:pos x="T2" y="T3"/>
                </a:cxn>
                <a:cxn ang="0">
                  <a:pos x="T4" y="T5"/>
                </a:cxn>
                <a:cxn ang="0">
                  <a:pos x="T6" y="T7"/>
                </a:cxn>
                <a:cxn ang="0">
                  <a:pos x="T8" y="T9"/>
                </a:cxn>
              </a:cxnLst>
              <a:rect l="0" t="0" r="r" b="b"/>
              <a:pathLst>
                <a:path w="9" h="16">
                  <a:moveTo>
                    <a:pt x="2" y="15"/>
                  </a:moveTo>
                  <a:cubicBezTo>
                    <a:pt x="1" y="16"/>
                    <a:pt x="0" y="11"/>
                    <a:pt x="2" y="7"/>
                  </a:cubicBezTo>
                  <a:cubicBezTo>
                    <a:pt x="4" y="2"/>
                    <a:pt x="8" y="0"/>
                    <a:pt x="9" y="1"/>
                  </a:cubicBezTo>
                  <a:cubicBezTo>
                    <a:pt x="9" y="2"/>
                    <a:pt x="6" y="4"/>
                    <a:pt x="5" y="8"/>
                  </a:cubicBezTo>
                  <a:cubicBezTo>
                    <a:pt x="3" y="12"/>
                    <a:pt x="3" y="15"/>
                    <a:pt x="2" y="1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7">
              <a:extLst>
                <a:ext uri="{FF2B5EF4-FFF2-40B4-BE49-F238E27FC236}">
                  <a16:creationId xmlns:a16="http://schemas.microsoft.com/office/drawing/2014/main" id="{4A66FD00-E98F-4811-B0AC-3752AB5328BF}"/>
                </a:ext>
              </a:extLst>
            </p:cNvPr>
            <p:cNvSpPr>
              <a:spLocks/>
            </p:cNvSpPr>
            <p:nvPr/>
          </p:nvSpPr>
          <p:spPr bwMode="auto">
            <a:xfrm>
              <a:off x="3391" y="708"/>
              <a:ext cx="29" cy="29"/>
            </a:xfrm>
            <a:custGeom>
              <a:avLst/>
              <a:gdLst>
                <a:gd name="T0" fmla="*/ 11 w 12"/>
                <a:gd name="T1" fmla="*/ 5 h 12"/>
                <a:gd name="T2" fmla="*/ 7 w 12"/>
                <a:gd name="T3" fmla="*/ 11 h 12"/>
                <a:gd name="T4" fmla="*/ 0 w 12"/>
                <a:gd name="T5" fmla="*/ 8 h 12"/>
                <a:gd name="T6" fmla="*/ 5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1"/>
                  </a:cubicBezTo>
                  <a:cubicBezTo>
                    <a:pt x="4" y="12"/>
                    <a:pt x="1" y="10"/>
                    <a:pt x="0" y="8"/>
                  </a:cubicBezTo>
                  <a:cubicBezTo>
                    <a:pt x="0" y="5"/>
                    <a:pt x="2" y="2"/>
                    <a:pt x="5" y="1"/>
                  </a:cubicBezTo>
                  <a:cubicBezTo>
                    <a:pt x="8" y="0"/>
                    <a:pt x="11" y="2"/>
                    <a:pt x="11"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9">
              <a:extLst>
                <a:ext uri="{FF2B5EF4-FFF2-40B4-BE49-F238E27FC236}">
                  <a16:creationId xmlns:a16="http://schemas.microsoft.com/office/drawing/2014/main" id="{24805E67-2806-48A8-9C14-41D6A2800F9A}"/>
                </a:ext>
              </a:extLst>
            </p:cNvPr>
            <p:cNvSpPr>
              <a:spLocks/>
            </p:cNvSpPr>
            <p:nvPr/>
          </p:nvSpPr>
          <p:spPr bwMode="auto">
            <a:xfrm>
              <a:off x="3254" y="739"/>
              <a:ext cx="28" cy="29"/>
            </a:xfrm>
            <a:custGeom>
              <a:avLst/>
              <a:gdLst>
                <a:gd name="T0" fmla="*/ 11 w 12"/>
                <a:gd name="T1" fmla="*/ 5 h 12"/>
                <a:gd name="T2" fmla="*/ 7 w 12"/>
                <a:gd name="T3" fmla="*/ 12 h 12"/>
                <a:gd name="T4" fmla="*/ 1 w 12"/>
                <a:gd name="T5" fmla="*/ 8 h 12"/>
                <a:gd name="T6" fmla="*/ 5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1" y="8"/>
                  </a:cubicBezTo>
                  <a:cubicBezTo>
                    <a:pt x="0" y="5"/>
                    <a:pt x="2" y="2"/>
                    <a:pt x="5" y="1"/>
                  </a:cubicBezTo>
                  <a:cubicBezTo>
                    <a:pt x="8" y="0"/>
                    <a:pt x="11" y="2"/>
                    <a:pt x="11"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0">
              <a:extLst>
                <a:ext uri="{FF2B5EF4-FFF2-40B4-BE49-F238E27FC236}">
                  <a16:creationId xmlns:a16="http://schemas.microsoft.com/office/drawing/2014/main" id="{FE87BDA6-5462-41CF-9074-78A4D5A41EAC}"/>
                </a:ext>
              </a:extLst>
            </p:cNvPr>
            <p:cNvSpPr>
              <a:spLocks/>
            </p:cNvSpPr>
            <p:nvPr/>
          </p:nvSpPr>
          <p:spPr bwMode="auto">
            <a:xfrm>
              <a:off x="3220" y="722"/>
              <a:ext cx="55" cy="22"/>
            </a:xfrm>
            <a:custGeom>
              <a:avLst/>
              <a:gdLst>
                <a:gd name="T0" fmla="*/ 23 w 23"/>
                <a:gd name="T1" fmla="*/ 4 h 9"/>
                <a:gd name="T2" fmla="*/ 11 w 23"/>
                <a:gd name="T3" fmla="*/ 4 h 9"/>
                <a:gd name="T4" fmla="*/ 1 w 23"/>
                <a:gd name="T5" fmla="*/ 9 h 9"/>
                <a:gd name="T6" fmla="*/ 2 w 23"/>
                <a:gd name="T7" fmla="*/ 5 h 9"/>
                <a:gd name="T8" fmla="*/ 11 w 23"/>
                <a:gd name="T9" fmla="*/ 1 h 9"/>
                <a:gd name="T10" fmla="*/ 20 w 23"/>
                <a:gd name="T11" fmla="*/ 2 h 9"/>
                <a:gd name="T12" fmla="*/ 23 w 23"/>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3" h="9">
                  <a:moveTo>
                    <a:pt x="23" y="4"/>
                  </a:moveTo>
                  <a:cubicBezTo>
                    <a:pt x="22" y="5"/>
                    <a:pt x="17" y="3"/>
                    <a:pt x="11" y="4"/>
                  </a:cubicBezTo>
                  <a:cubicBezTo>
                    <a:pt x="5" y="5"/>
                    <a:pt x="2" y="9"/>
                    <a:pt x="1" y="9"/>
                  </a:cubicBezTo>
                  <a:cubicBezTo>
                    <a:pt x="0" y="8"/>
                    <a:pt x="1" y="7"/>
                    <a:pt x="2" y="5"/>
                  </a:cubicBezTo>
                  <a:cubicBezTo>
                    <a:pt x="4" y="3"/>
                    <a:pt x="7" y="1"/>
                    <a:pt x="11" y="1"/>
                  </a:cubicBezTo>
                  <a:cubicBezTo>
                    <a:pt x="14" y="0"/>
                    <a:pt x="18" y="1"/>
                    <a:pt x="20" y="2"/>
                  </a:cubicBezTo>
                  <a:cubicBezTo>
                    <a:pt x="22" y="3"/>
                    <a:pt x="23" y="4"/>
                    <a:pt x="23"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2">
              <a:extLst>
                <a:ext uri="{FF2B5EF4-FFF2-40B4-BE49-F238E27FC236}">
                  <a16:creationId xmlns:a16="http://schemas.microsoft.com/office/drawing/2014/main" id="{4F838D81-2E8A-4F61-9F15-621EF46F4966}"/>
                </a:ext>
              </a:extLst>
            </p:cNvPr>
            <p:cNvSpPr>
              <a:spLocks/>
            </p:cNvSpPr>
            <p:nvPr/>
          </p:nvSpPr>
          <p:spPr bwMode="auto">
            <a:xfrm>
              <a:off x="3246" y="979"/>
              <a:ext cx="150" cy="64"/>
            </a:xfrm>
            <a:custGeom>
              <a:avLst/>
              <a:gdLst>
                <a:gd name="T0" fmla="*/ 61 w 63"/>
                <a:gd name="T1" fmla="*/ 3 h 27"/>
                <a:gd name="T2" fmla="*/ 0 w 63"/>
                <a:gd name="T3" fmla="*/ 0 h 27"/>
                <a:gd name="T4" fmla="*/ 63 w 63"/>
                <a:gd name="T5" fmla="*/ 14 h 27"/>
                <a:gd name="T6" fmla="*/ 61 w 63"/>
                <a:gd name="T7" fmla="*/ 3 h 27"/>
              </a:gdLst>
              <a:ahLst/>
              <a:cxnLst>
                <a:cxn ang="0">
                  <a:pos x="T0" y="T1"/>
                </a:cxn>
                <a:cxn ang="0">
                  <a:pos x="T2" y="T3"/>
                </a:cxn>
                <a:cxn ang="0">
                  <a:pos x="T4" y="T5"/>
                </a:cxn>
                <a:cxn ang="0">
                  <a:pos x="T6" y="T7"/>
                </a:cxn>
              </a:cxnLst>
              <a:rect l="0" t="0" r="r" b="b"/>
              <a:pathLst>
                <a:path w="63" h="27">
                  <a:moveTo>
                    <a:pt x="61" y="3"/>
                  </a:moveTo>
                  <a:cubicBezTo>
                    <a:pt x="61" y="3"/>
                    <a:pt x="32" y="11"/>
                    <a:pt x="0" y="0"/>
                  </a:cubicBezTo>
                  <a:cubicBezTo>
                    <a:pt x="0" y="0"/>
                    <a:pt x="21" y="27"/>
                    <a:pt x="63" y="14"/>
                  </a:cubicBezTo>
                  <a:lnTo>
                    <a:pt x="61" y="3"/>
                  </a:ln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3">
              <a:extLst>
                <a:ext uri="{FF2B5EF4-FFF2-40B4-BE49-F238E27FC236}">
                  <a16:creationId xmlns:a16="http://schemas.microsoft.com/office/drawing/2014/main" id="{6916B5D6-4990-4E4C-89CC-84D3E2A3E713}"/>
                </a:ext>
              </a:extLst>
            </p:cNvPr>
            <p:cNvSpPr>
              <a:spLocks/>
            </p:cNvSpPr>
            <p:nvPr/>
          </p:nvSpPr>
          <p:spPr bwMode="auto">
            <a:xfrm>
              <a:off x="3211" y="703"/>
              <a:ext cx="66" cy="29"/>
            </a:xfrm>
            <a:custGeom>
              <a:avLst/>
              <a:gdLst>
                <a:gd name="T0" fmla="*/ 28 w 28"/>
                <a:gd name="T1" fmla="*/ 4 h 12"/>
                <a:gd name="T2" fmla="*/ 14 w 28"/>
                <a:gd name="T3" fmla="*/ 7 h 12"/>
                <a:gd name="T4" fmla="*/ 1 w 28"/>
                <a:gd name="T5" fmla="*/ 10 h 12"/>
                <a:gd name="T6" fmla="*/ 3 w 28"/>
                <a:gd name="T7" fmla="*/ 6 h 12"/>
                <a:gd name="T8" fmla="*/ 13 w 28"/>
                <a:gd name="T9" fmla="*/ 1 h 12"/>
                <a:gd name="T10" fmla="*/ 24 w 28"/>
                <a:gd name="T11" fmla="*/ 1 h 12"/>
                <a:gd name="T12" fmla="*/ 28 w 28"/>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8" y="4"/>
                  </a:moveTo>
                  <a:cubicBezTo>
                    <a:pt x="27" y="5"/>
                    <a:pt x="21" y="5"/>
                    <a:pt x="14" y="7"/>
                  </a:cubicBezTo>
                  <a:cubicBezTo>
                    <a:pt x="7" y="9"/>
                    <a:pt x="2" y="12"/>
                    <a:pt x="1" y="10"/>
                  </a:cubicBezTo>
                  <a:cubicBezTo>
                    <a:pt x="0" y="9"/>
                    <a:pt x="1" y="8"/>
                    <a:pt x="3" y="6"/>
                  </a:cubicBezTo>
                  <a:cubicBezTo>
                    <a:pt x="5" y="4"/>
                    <a:pt x="9" y="2"/>
                    <a:pt x="13" y="1"/>
                  </a:cubicBezTo>
                  <a:cubicBezTo>
                    <a:pt x="17" y="0"/>
                    <a:pt x="21" y="0"/>
                    <a:pt x="24" y="1"/>
                  </a:cubicBezTo>
                  <a:cubicBezTo>
                    <a:pt x="26" y="2"/>
                    <a:pt x="28" y="3"/>
                    <a:pt x="28"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4">
              <a:extLst>
                <a:ext uri="{FF2B5EF4-FFF2-40B4-BE49-F238E27FC236}">
                  <a16:creationId xmlns:a16="http://schemas.microsoft.com/office/drawing/2014/main" id="{250DF00B-F43B-4DFE-8E31-705B53B16D3E}"/>
                </a:ext>
              </a:extLst>
            </p:cNvPr>
            <p:cNvSpPr>
              <a:spLocks/>
            </p:cNvSpPr>
            <p:nvPr/>
          </p:nvSpPr>
          <p:spPr bwMode="auto">
            <a:xfrm>
              <a:off x="3346" y="644"/>
              <a:ext cx="60" cy="24"/>
            </a:xfrm>
            <a:custGeom>
              <a:avLst/>
              <a:gdLst>
                <a:gd name="T0" fmla="*/ 25 w 25"/>
                <a:gd name="T1" fmla="*/ 4 h 10"/>
                <a:gd name="T2" fmla="*/ 13 w 25"/>
                <a:gd name="T3" fmla="*/ 7 h 10"/>
                <a:gd name="T4" fmla="*/ 1 w 25"/>
                <a:gd name="T5" fmla="*/ 9 h 10"/>
                <a:gd name="T6" fmla="*/ 3 w 25"/>
                <a:gd name="T7" fmla="*/ 5 h 10"/>
                <a:gd name="T8" fmla="*/ 12 w 25"/>
                <a:gd name="T9" fmla="*/ 1 h 10"/>
                <a:gd name="T10" fmla="*/ 22 w 25"/>
                <a:gd name="T11" fmla="*/ 1 h 10"/>
                <a:gd name="T12" fmla="*/ 25 w 25"/>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25" y="4"/>
                  </a:moveTo>
                  <a:cubicBezTo>
                    <a:pt x="24" y="6"/>
                    <a:pt x="19" y="5"/>
                    <a:pt x="13" y="7"/>
                  </a:cubicBezTo>
                  <a:cubicBezTo>
                    <a:pt x="7" y="8"/>
                    <a:pt x="2" y="10"/>
                    <a:pt x="1" y="9"/>
                  </a:cubicBezTo>
                  <a:cubicBezTo>
                    <a:pt x="0" y="8"/>
                    <a:pt x="1" y="7"/>
                    <a:pt x="3" y="5"/>
                  </a:cubicBezTo>
                  <a:cubicBezTo>
                    <a:pt x="4" y="3"/>
                    <a:pt x="8" y="1"/>
                    <a:pt x="12" y="1"/>
                  </a:cubicBezTo>
                  <a:cubicBezTo>
                    <a:pt x="16" y="0"/>
                    <a:pt x="20" y="0"/>
                    <a:pt x="22" y="1"/>
                  </a:cubicBezTo>
                  <a:cubicBezTo>
                    <a:pt x="24" y="2"/>
                    <a:pt x="25" y="3"/>
                    <a:pt x="25"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7">
              <a:extLst>
                <a:ext uri="{FF2B5EF4-FFF2-40B4-BE49-F238E27FC236}">
                  <a16:creationId xmlns:a16="http://schemas.microsoft.com/office/drawing/2014/main" id="{EBFBDA27-7EB6-4018-9494-9DF1CE913740}"/>
                </a:ext>
              </a:extLst>
            </p:cNvPr>
            <p:cNvSpPr>
              <a:spLocks/>
            </p:cNvSpPr>
            <p:nvPr/>
          </p:nvSpPr>
          <p:spPr bwMode="auto">
            <a:xfrm>
              <a:off x="3085" y="791"/>
              <a:ext cx="81" cy="121"/>
            </a:xfrm>
            <a:custGeom>
              <a:avLst/>
              <a:gdLst>
                <a:gd name="T0" fmla="*/ 27 w 34"/>
                <a:gd name="T1" fmla="*/ 13 h 51"/>
                <a:gd name="T2" fmla="*/ 7 w 34"/>
                <a:gd name="T3" fmla="*/ 6 h 51"/>
                <a:gd name="T4" fmla="*/ 3 w 34"/>
                <a:gd name="T5" fmla="*/ 25 h 51"/>
                <a:gd name="T6" fmla="*/ 34 w 34"/>
                <a:gd name="T7" fmla="*/ 38 h 51"/>
                <a:gd name="T8" fmla="*/ 27 w 34"/>
                <a:gd name="T9" fmla="*/ 13 h 51"/>
              </a:gdLst>
              <a:ahLst/>
              <a:cxnLst>
                <a:cxn ang="0">
                  <a:pos x="T0" y="T1"/>
                </a:cxn>
                <a:cxn ang="0">
                  <a:pos x="T2" y="T3"/>
                </a:cxn>
                <a:cxn ang="0">
                  <a:pos x="T4" y="T5"/>
                </a:cxn>
                <a:cxn ang="0">
                  <a:pos x="T6" y="T7"/>
                </a:cxn>
                <a:cxn ang="0">
                  <a:pos x="T8" y="T9"/>
                </a:cxn>
              </a:cxnLst>
              <a:rect l="0" t="0" r="r" b="b"/>
              <a:pathLst>
                <a:path w="34" h="51">
                  <a:moveTo>
                    <a:pt x="27" y="13"/>
                  </a:moveTo>
                  <a:cubicBezTo>
                    <a:pt x="25" y="4"/>
                    <a:pt x="14" y="0"/>
                    <a:pt x="7" y="6"/>
                  </a:cubicBezTo>
                  <a:cubicBezTo>
                    <a:pt x="3" y="9"/>
                    <a:pt x="0" y="15"/>
                    <a:pt x="3" y="25"/>
                  </a:cubicBezTo>
                  <a:cubicBezTo>
                    <a:pt x="9" y="51"/>
                    <a:pt x="34" y="39"/>
                    <a:pt x="34" y="38"/>
                  </a:cubicBezTo>
                  <a:cubicBezTo>
                    <a:pt x="34" y="38"/>
                    <a:pt x="30" y="24"/>
                    <a:pt x="27" y="13"/>
                  </a:cubicBezTo>
                  <a:close/>
                </a:path>
              </a:pathLst>
            </a:custGeom>
            <a:solidFill>
              <a:srgbClr val="FF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8">
              <a:extLst>
                <a:ext uri="{FF2B5EF4-FFF2-40B4-BE49-F238E27FC236}">
                  <a16:creationId xmlns:a16="http://schemas.microsoft.com/office/drawing/2014/main" id="{18472F5B-C7DE-4B64-962E-2AA53BF932B7}"/>
                </a:ext>
              </a:extLst>
            </p:cNvPr>
            <p:cNvSpPr>
              <a:spLocks/>
            </p:cNvSpPr>
            <p:nvPr/>
          </p:nvSpPr>
          <p:spPr bwMode="auto">
            <a:xfrm>
              <a:off x="3106" y="817"/>
              <a:ext cx="34" cy="55"/>
            </a:xfrm>
            <a:custGeom>
              <a:avLst/>
              <a:gdLst>
                <a:gd name="T0" fmla="*/ 14 w 14"/>
                <a:gd name="T1" fmla="*/ 19 h 23"/>
                <a:gd name="T2" fmla="*/ 13 w 14"/>
                <a:gd name="T3" fmla="*/ 20 h 23"/>
                <a:gd name="T4" fmla="*/ 10 w 14"/>
                <a:gd name="T5" fmla="*/ 21 h 23"/>
                <a:gd name="T6" fmla="*/ 2 w 14"/>
                <a:gd name="T7" fmla="*/ 13 h 23"/>
                <a:gd name="T8" fmla="*/ 2 w 14"/>
                <a:gd name="T9" fmla="*/ 6 h 23"/>
                <a:gd name="T10" fmla="*/ 4 w 14"/>
                <a:gd name="T11" fmla="*/ 2 h 23"/>
                <a:gd name="T12" fmla="*/ 7 w 14"/>
                <a:gd name="T13" fmla="*/ 2 h 23"/>
                <a:gd name="T14" fmla="*/ 8 w 14"/>
                <a:gd name="T15" fmla="*/ 3 h 23"/>
                <a:gd name="T16" fmla="*/ 8 w 14"/>
                <a:gd name="T17" fmla="*/ 2 h 23"/>
                <a:gd name="T18" fmla="*/ 7 w 14"/>
                <a:gd name="T19" fmla="*/ 0 h 23"/>
                <a:gd name="T20" fmla="*/ 4 w 14"/>
                <a:gd name="T21" fmla="*/ 0 h 23"/>
                <a:gd name="T22" fmla="*/ 0 w 14"/>
                <a:gd name="T23" fmla="*/ 5 h 23"/>
                <a:gd name="T24" fmla="*/ 1 w 14"/>
                <a:gd name="T25" fmla="*/ 13 h 23"/>
                <a:gd name="T26" fmla="*/ 10 w 14"/>
                <a:gd name="T27" fmla="*/ 23 h 23"/>
                <a:gd name="T28" fmla="*/ 14 w 14"/>
                <a:gd name="T29" fmla="*/ 21 h 23"/>
                <a:gd name="T30" fmla="*/ 14 w 14"/>
                <a:gd name="T3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14" y="19"/>
                  </a:moveTo>
                  <a:cubicBezTo>
                    <a:pt x="14" y="19"/>
                    <a:pt x="14" y="20"/>
                    <a:pt x="13" y="20"/>
                  </a:cubicBezTo>
                  <a:cubicBezTo>
                    <a:pt x="13" y="21"/>
                    <a:pt x="11" y="21"/>
                    <a:pt x="10" y="21"/>
                  </a:cubicBezTo>
                  <a:cubicBezTo>
                    <a:pt x="7" y="21"/>
                    <a:pt x="4" y="17"/>
                    <a:pt x="2" y="13"/>
                  </a:cubicBezTo>
                  <a:cubicBezTo>
                    <a:pt x="2" y="10"/>
                    <a:pt x="2" y="8"/>
                    <a:pt x="2" y="6"/>
                  </a:cubicBezTo>
                  <a:cubicBezTo>
                    <a:pt x="2" y="4"/>
                    <a:pt x="3" y="2"/>
                    <a:pt x="4" y="2"/>
                  </a:cubicBezTo>
                  <a:cubicBezTo>
                    <a:pt x="6" y="1"/>
                    <a:pt x="7" y="1"/>
                    <a:pt x="7" y="2"/>
                  </a:cubicBezTo>
                  <a:cubicBezTo>
                    <a:pt x="8" y="3"/>
                    <a:pt x="8" y="3"/>
                    <a:pt x="8" y="3"/>
                  </a:cubicBezTo>
                  <a:cubicBezTo>
                    <a:pt x="8" y="3"/>
                    <a:pt x="9" y="3"/>
                    <a:pt x="8" y="2"/>
                  </a:cubicBezTo>
                  <a:cubicBezTo>
                    <a:pt x="8" y="1"/>
                    <a:pt x="7" y="1"/>
                    <a:pt x="7" y="0"/>
                  </a:cubicBezTo>
                  <a:cubicBezTo>
                    <a:pt x="6" y="0"/>
                    <a:pt x="5" y="0"/>
                    <a:pt x="4" y="0"/>
                  </a:cubicBezTo>
                  <a:cubicBezTo>
                    <a:pt x="2" y="1"/>
                    <a:pt x="1" y="3"/>
                    <a:pt x="0" y="5"/>
                  </a:cubicBezTo>
                  <a:cubicBezTo>
                    <a:pt x="0" y="8"/>
                    <a:pt x="0" y="10"/>
                    <a:pt x="1" y="13"/>
                  </a:cubicBezTo>
                  <a:cubicBezTo>
                    <a:pt x="2" y="18"/>
                    <a:pt x="6" y="22"/>
                    <a:pt x="10" y="23"/>
                  </a:cubicBezTo>
                  <a:cubicBezTo>
                    <a:pt x="12" y="23"/>
                    <a:pt x="13" y="22"/>
                    <a:pt x="14" y="21"/>
                  </a:cubicBezTo>
                  <a:cubicBezTo>
                    <a:pt x="14" y="20"/>
                    <a:pt x="14" y="19"/>
                    <a:pt x="14" y="19"/>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9">
              <a:extLst>
                <a:ext uri="{FF2B5EF4-FFF2-40B4-BE49-F238E27FC236}">
                  <a16:creationId xmlns:a16="http://schemas.microsoft.com/office/drawing/2014/main" id="{301E61D6-6A8B-485D-9935-58D31848CE52}"/>
                </a:ext>
              </a:extLst>
            </p:cNvPr>
            <p:cNvSpPr>
              <a:spLocks/>
            </p:cNvSpPr>
            <p:nvPr/>
          </p:nvSpPr>
          <p:spPr bwMode="auto">
            <a:xfrm>
              <a:off x="3182" y="554"/>
              <a:ext cx="333" cy="183"/>
            </a:xfrm>
            <a:custGeom>
              <a:avLst/>
              <a:gdLst>
                <a:gd name="T0" fmla="*/ 124 w 140"/>
                <a:gd name="T1" fmla="*/ 77 h 77"/>
                <a:gd name="T2" fmla="*/ 130 w 140"/>
                <a:gd name="T3" fmla="*/ 71 h 77"/>
                <a:gd name="T4" fmla="*/ 138 w 140"/>
                <a:gd name="T5" fmla="*/ 51 h 77"/>
                <a:gd name="T6" fmla="*/ 136 w 140"/>
                <a:gd name="T7" fmla="*/ 36 h 77"/>
                <a:gd name="T8" fmla="*/ 127 w 140"/>
                <a:gd name="T9" fmla="*/ 22 h 77"/>
                <a:gd name="T10" fmla="*/ 91 w 140"/>
                <a:gd name="T11" fmla="*/ 15 h 77"/>
                <a:gd name="T12" fmla="*/ 87 w 140"/>
                <a:gd name="T13" fmla="*/ 16 h 77"/>
                <a:gd name="T14" fmla="*/ 84 w 140"/>
                <a:gd name="T15" fmla="*/ 18 h 77"/>
                <a:gd name="T16" fmla="*/ 82 w 140"/>
                <a:gd name="T17" fmla="*/ 19 h 77"/>
                <a:gd name="T18" fmla="*/ 82 w 140"/>
                <a:gd name="T19" fmla="*/ 17 h 77"/>
                <a:gd name="T20" fmla="*/ 79 w 140"/>
                <a:gd name="T21" fmla="*/ 9 h 77"/>
                <a:gd name="T22" fmla="*/ 72 w 140"/>
                <a:gd name="T23" fmla="*/ 4 h 77"/>
                <a:gd name="T24" fmla="*/ 55 w 140"/>
                <a:gd name="T25" fmla="*/ 2 h 77"/>
                <a:gd name="T26" fmla="*/ 25 w 140"/>
                <a:gd name="T27" fmla="*/ 11 h 77"/>
                <a:gd name="T28" fmla="*/ 5 w 140"/>
                <a:gd name="T29" fmla="*/ 7 h 77"/>
                <a:gd name="T30" fmla="*/ 1 w 140"/>
                <a:gd name="T31" fmla="*/ 3 h 77"/>
                <a:gd name="T32" fmla="*/ 1 w 140"/>
                <a:gd name="T33" fmla="*/ 1 h 77"/>
                <a:gd name="T34" fmla="*/ 6 w 140"/>
                <a:gd name="T35" fmla="*/ 6 h 77"/>
                <a:gd name="T36" fmla="*/ 25 w 140"/>
                <a:gd name="T37" fmla="*/ 10 h 77"/>
                <a:gd name="T38" fmla="*/ 39 w 140"/>
                <a:gd name="T39" fmla="*/ 6 h 77"/>
                <a:gd name="T40" fmla="*/ 54 w 140"/>
                <a:gd name="T41" fmla="*/ 1 h 77"/>
                <a:gd name="T42" fmla="*/ 63 w 140"/>
                <a:gd name="T43" fmla="*/ 0 h 77"/>
                <a:gd name="T44" fmla="*/ 73 w 140"/>
                <a:gd name="T45" fmla="*/ 2 h 77"/>
                <a:gd name="T46" fmla="*/ 81 w 140"/>
                <a:gd name="T47" fmla="*/ 8 h 77"/>
                <a:gd name="T48" fmla="*/ 84 w 140"/>
                <a:gd name="T49" fmla="*/ 17 h 77"/>
                <a:gd name="T50" fmla="*/ 83 w 140"/>
                <a:gd name="T51" fmla="*/ 16 h 77"/>
                <a:gd name="T52" fmla="*/ 86 w 140"/>
                <a:gd name="T53" fmla="*/ 15 h 77"/>
                <a:gd name="T54" fmla="*/ 90 w 140"/>
                <a:gd name="T55" fmla="*/ 13 h 77"/>
                <a:gd name="T56" fmla="*/ 129 w 140"/>
                <a:gd name="T57" fmla="*/ 21 h 77"/>
                <a:gd name="T58" fmla="*/ 138 w 140"/>
                <a:gd name="T59" fmla="*/ 36 h 77"/>
                <a:gd name="T60" fmla="*/ 139 w 140"/>
                <a:gd name="T61" fmla="*/ 51 h 77"/>
                <a:gd name="T62" fmla="*/ 130 w 140"/>
                <a:gd name="T63" fmla="*/ 72 h 77"/>
                <a:gd name="T64" fmla="*/ 126 w 140"/>
                <a:gd name="T65" fmla="*/ 76 h 77"/>
                <a:gd name="T66" fmla="*/ 124 w 140"/>
                <a:gd name="T6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77">
                  <a:moveTo>
                    <a:pt x="124" y="77"/>
                  </a:moveTo>
                  <a:cubicBezTo>
                    <a:pt x="124" y="77"/>
                    <a:pt x="127" y="75"/>
                    <a:pt x="130" y="71"/>
                  </a:cubicBezTo>
                  <a:cubicBezTo>
                    <a:pt x="133" y="67"/>
                    <a:pt x="137" y="60"/>
                    <a:pt x="138" y="51"/>
                  </a:cubicBezTo>
                  <a:cubicBezTo>
                    <a:pt x="138" y="47"/>
                    <a:pt x="138" y="41"/>
                    <a:pt x="136" y="36"/>
                  </a:cubicBezTo>
                  <a:cubicBezTo>
                    <a:pt x="135" y="31"/>
                    <a:pt x="132" y="26"/>
                    <a:pt x="127" y="22"/>
                  </a:cubicBezTo>
                  <a:cubicBezTo>
                    <a:pt x="118" y="14"/>
                    <a:pt x="104" y="10"/>
                    <a:pt x="91" y="15"/>
                  </a:cubicBezTo>
                  <a:cubicBezTo>
                    <a:pt x="89" y="15"/>
                    <a:pt x="88" y="16"/>
                    <a:pt x="87" y="16"/>
                  </a:cubicBezTo>
                  <a:cubicBezTo>
                    <a:pt x="86" y="17"/>
                    <a:pt x="85" y="18"/>
                    <a:pt x="84" y="18"/>
                  </a:cubicBezTo>
                  <a:cubicBezTo>
                    <a:pt x="82" y="19"/>
                    <a:pt x="82" y="19"/>
                    <a:pt x="82" y="19"/>
                  </a:cubicBezTo>
                  <a:cubicBezTo>
                    <a:pt x="82" y="17"/>
                    <a:pt x="82" y="17"/>
                    <a:pt x="82" y="17"/>
                  </a:cubicBezTo>
                  <a:cubicBezTo>
                    <a:pt x="82" y="14"/>
                    <a:pt x="81" y="11"/>
                    <a:pt x="79" y="9"/>
                  </a:cubicBezTo>
                  <a:cubicBezTo>
                    <a:pt x="77" y="7"/>
                    <a:pt x="75" y="5"/>
                    <a:pt x="72" y="4"/>
                  </a:cubicBezTo>
                  <a:cubicBezTo>
                    <a:pt x="66" y="1"/>
                    <a:pt x="60" y="1"/>
                    <a:pt x="55" y="2"/>
                  </a:cubicBezTo>
                  <a:cubicBezTo>
                    <a:pt x="44" y="5"/>
                    <a:pt x="34" y="10"/>
                    <a:pt x="25" y="11"/>
                  </a:cubicBezTo>
                  <a:cubicBezTo>
                    <a:pt x="17" y="12"/>
                    <a:pt x="9" y="10"/>
                    <a:pt x="5" y="7"/>
                  </a:cubicBezTo>
                  <a:cubicBezTo>
                    <a:pt x="3" y="6"/>
                    <a:pt x="2" y="4"/>
                    <a:pt x="1" y="3"/>
                  </a:cubicBezTo>
                  <a:cubicBezTo>
                    <a:pt x="1" y="2"/>
                    <a:pt x="0" y="1"/>
                    <a:pt x="1" y="1"/>
                  </a:cubicBezTo>
                  <a:cubicBezTo>
                    <a:pt x="1" y="1"/>
                    <a:pt x="2" y="4"/>
                    <a:pt x="6" y="6"/>
                  </a:cubicBezTo>
                  <a:cubicBezTo>
                    <a:pt x="10" y="9"/>
                    <a:pt x="17" y="11"/>
                    <a:pt x="25" y="10"/>
                  </a:cubicBezTo>
                  <a:cubicBezTo>
                    <a:pt x="29" y="9"/>
                    <a:pt x="34" y="7"/>
                    <a:pt x="39" y="6"/>
                  </a:cubicBezTo>
                  <a:cubicBezTo>
                    <a:pt x="43" y="4"/>
                    <a:pt x="48" y="2"/>
                    <a:pt x="54" y="1"/>
                  </a:cubicBezTo>
                  <a:cubicBezTo>
                    <a:pt x="57" y="0"/>
                    <a:pt x="60" y="0"/>
                    <a:pt x="63" y="0"/>
                  </a:cubicBezTo>
                  <a:cubicBezTo>
                    <a:pt x="66" y="0"/>
                    <a:pt x="70" y="1"/>
                    <a:pt x="73" y="2"/>
                  </a:cubicBezTo>
                  <a:cubicBezTo>
                    <a:pt x="76" y="3"/>
                    <a:pt x="78" y="5"/>
                    <a:pt x="81" y="8"/>
                  </a:cubicBezTo>
                  <a:cubicBezTo>
                    <a:pt x="83" y="10"/>
                    <a:pt x="84" y="14"/>
                    <a:pt x="84" y="17"/>
                  </a:cubicBezTo>
                  <a:cubicBezTo>
                    <a:pt x="83" y="16"/>
                    <a:pt x="83" y="16"/>
                    <a:pt x="83" y="16"/>
                  </a:cubicBezTo>
                  <a:cubicBezTo>
                    <a:pt x="84" y="16"/>
                    <a:pt x="85" y="15"/>
                    <a:pt x="86" y="15"/>
                  </a:cubicBezTo>
                  <a:cubicBezTo>
                    <a:pt x="87" y="14"/>
                    <a:pt x="89" y="13"/>
                    <a:pt x="90" y="13"/>
                  </a:cubicBezTo>
                  <a:cubicBezTo>
                    <a:pt x="104" y="8"/>
                    <a:pt x="119" y="12"/>
                    <a:pt x="129" y="21"/>
                  </a:cubicBezTo>
                  <a:cubicBezTo>
                    <a:pt x="133" y="25"/>
                    <a:pt x="136" y="30"/>
                    <a:pt x="138" y="36"/>
                  </a:cubicBezTo>
                  <a:cubicBezTo>
                    <a:pt x="140" y="41"/>
                    <a:pt x="140" y="47"/>
                    <a:pt x="139" y="51"/>
                  </a:cubicBezTo>
                  <a:cubicBezTo>
                    <a:pt x="138" y="61"/>
                    <a:pt x="134" y="68"/>
                    <a:pt x="130" y="72"/>
                  </a:cubicBezTo>
                  <a:cubicBezTo>
                    <a:pt x="129" y="74"/>
                    <a:pt x="127" y="75"/>
                    <a:pt x="126" y="76"/>
                  </a:cubicBezTo>
                  <a:cubicBezTo>
                    <a:pt x="125" y="77"/>
                    <a:pt x="124" y="77"/>
                    <a:pt x="124" y="77"/>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0">
              <a:extLst>
                <a:ext uri="{FF2B5EF4-FFF2-40B4-BE49-F238E27FC236}">
                  <a16:creationId xmlns:a16="http://schemas.microsoft.com/office/drawing/2014/main" id="{6A14DDB2-5DA0-44BC-B93A-4008BF0305B3}"/>
                </a:ext>
              </a:extLst>
            </p:cNvPr>
            <p:cNvSpPr>
              <a:spLocks/>
            </p:cNvSpPr>
            <p:nvPr/>
          </p:nvSpPr>
          <p:spPr bwMode="auto">
            <a:xfrm>
              <a:off x="3192" y="485"/>
              <a:ext cx="273" cy="52"/>
            </a:xfrm>
            <a:custGeom>
              <a:avLst/>
              <a:gdLst>
                <a:gd name="T0" fmla="*/ 115 w 115"/>
                <a:gd name="T1" fmla="*/ 16 h 22"/>
                <a:gd name="T2" fmla="*/ 107 w 115"/>
                <a:gd name="T3" fmla="*/ 13 h 22"/>
                <a:gd name="T4" fmla="*/ 97 w 115"/>
                <a:gd name="T5" fmla="*/ 14 h 22"/>
                <a:gd name="T6" fmla="*/ 87 w 115"/>
                <a:gd name="T7" fmla="*/ 21 h 22"/>
                <a:gd name="T8" fmla="*/ 86 w 115"/>
                <a:gd name="T9" fmla="*/ 22 h 22"/>
                <a:gd name="T10" fmla="*/ 85 w 115"/>
                <a:gd name="T11" fmla="*/ 21 h 22"/>
                <a:gd name="T12" fmla="*/ 61 w 115"/>
                <a:gd name="T13" fmla="*/ 3 h 22"/>
                <a:gd name="T14" fmla="*/ 37 w 115"/>
                <a:gd name="T15" fmla="*/ 9 h 22"/>
                <a:gd name="T16" fmla="*/ 19 w 115"/>
                <a:gd name="T17" fmla="*/ 19 h 22"/>
                <a:gd name="T18" fmla="*/ 5 w 115"/>
                <a:gd name="T19" fmla="*/ 21 h 22"/>
                <a:gd name="T20" fmla="*/ 1 w 115"/>
                <a:gd name="T21" fmla="*/ 20 h 22"/>
                <a:gd name="T22" fmla="*/ 0 w 115"/>
                <a:gd name="T23" fmla="*/ 19 h 22"/>
                <a:gd name="T24" fmla="*/ 5 w 115"/>
                <a:gd name="T25" fmla="*/ 20 h 22"/>
                <a:gd name="T26" fmla="*/ 18 w 115"/>
                <a:gd name="T27" fmla="*/ 18 h 22"/>
                <a:gd name="T28" fmla="*/ 36 w 115"/>
                <a:gd name="T29" fmla="*/ 8 h 22"/>
                <a:gd name="T30" fmla="*/ 48 w 115"/>
                <a:gd name="T31" fmla="*/ 2 h 22"/>
                <a:gd name="T32" fmla="*/ 61 w 115"/>
                <a:gd name="T33" fmla="*/ 1 h 22"/>
                <a:gd name="T34" fmla="*/ 87 w 115"/>
                <a:gd name="T35" fmla="*/ 20 h 22"/>
                <a:gd name="T36" fmla="*/ 85 w 115"/>
                <a:gd name="T37" fmla="*/ 20 h 22"/>
                <a:gd name="T38" fmla="*/ 96 w 115"/>
                <a:gd name="T39" fmla="*/ 12 h 22"/>
                <a:gd name="T40" fmla="*/ 107 w 115"/>
                <a:gd name="T41" fmla="*/ 12 h 22"/>
                <a:gd name="T42" fmla="*/ 113 w 115"/>
                <a:gd name="T43" fmla="*/ 14 h 22"/>
                <a:gd name="T44" fmla="*/ 115 w 115"/>
                <a:gd name="T4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22">
                  <a:moveTo>
                    <a:pt x="115" y="16"/>
                  </a:moveTo>
                  <a:cubicBezTo>
                    <a:pt x="115" y="16"/>
                    <a:pt x="112" y="14"/>
                    <a:pt x="107" y="13"/>
                  </a:cubicBezTo>
                  <a:cubicBezTo>
                    <a:pt x="104" y="12"/>
                    <a:pt x="101" y="12"/>
                    <a:pt x="97" y="14"/>
                  </a:cubicBezTo>
                  <a:cubicBezTo>
                    <a:pt x="93" y="15"/>
                    <a:pt x="89" y="17"/>
                    <a:pt x="87" y="21"/>
                  </a:cubicBezTo>
                  <a:cubicBezTo>
                    <a:pt x="86" y="22"/>
                    <a:pt x="86" y="22"/>
                    <a:pt x="86" y="22"/>
                  </a:cubicBezTo>
                  <a:cubicBezTo>
                    <a:pt x="85" y="21"/>
                    <a:pt x="85" y="21"/>
                    <a:pt x="85" y="21"/>
                  </a:cubicBezTo>
                  <a:cubicBezTo>
                    <a:pt x="82" y="12"/>
                    <a:pt x="72" y="4"/>
                    <a:pt x="61" y="3"/>
                  </a:cubicBezTo>
                  <a:cubicBezTo>
                    <a:pt x="52" y="2"/>
                    <a:pt x="44" y="6"/>
                    <a:pt x="37" y="9"/>
                  </a:cubicBezTo>
                  <a:cubicBezTo>
                    <a:pt x="31" y="13"/>
                    <a:pt x="24" y="17"/>
                    <a:pt x="19" y="19"/>
                  </a:cubicBezTo>
                  <a:cubicBezTo>
                    <a:pt x="13" y="21"/>
                    <a:pt x="8" y="21"/>
                    <a:pt x="5" y="21"/>
                  </a:cubicBezTo>
                  <a:cubicBezTo>
                    <a:pt x="3" y="20"/>
                    <a:pt x="2" y="20"/>
                    <a:pt x="1" y="20"/>
                  </a:cubicBezTo>
                  <a:cubicBezTo>
                    <a:pt x="0" y="19"/>
                    <a:pt x="0" y="19"/>
                    <a:pt x="0" y="19"/>
                  </a:cubicBezTo>
                  <a:cubicBezTo>
                    <a:pt x="0" y="19"/>
                    <a:pt x="2" y="20"/>
                    <a:pt x="5" y="20"/>
                  </a:cubicBezTo>
                  <a:cubicBezTo>
                    <a:pt x="8" y="20"/>
                    <a:pt x="13" y="20"/>
                    <a:pt x="18" y="18"/>
                  </a:cubicBezTo>
                  <a:cubicBezTo>
                    <a:pt x="24" y="16"/>
                    <a:pt x="30" y="12"/>
                    <a:pt x="36" y="8"/>
                  </a:cubicBezTo>
                  <a:cubicBezTo>
                    <a:pt x="40" y="6"/>
                    <a:pt x="43" y="4"/>
                    <a:pt x="48" y="2"/>
                  </a:cubicBezTo>
                  <a:cubicBezTo>
                    <a:pt x="52" y="1"/>
                    <a:pt x="56" y="0"/>
                    <a:pt x="61" y="1"/>
                  </a:cubicBezTo>
                  <a:cubicBezTo>
                    <a:pt x="74" y="2"/>
                    <a:pt x="84" y="11"/>
                    <a:pt x="87" y="20"/>
                  </a:cubicBezTo>
                  <a:cubicBezTo>
                    <a:pt x="85" y="20"/>
                    <a:pt x="85" y="20"/>
                    <a:pt x="85" y="20"/>
                  </a:cubicBezTo>
                  <a:cubicBezTo>
                    <a:pt x="88" y="16"/>
                    <a:pt x="93" y="13"/>
                    <a:pt x="96" y="12"/>
                  </a:cubicBezTo>
                  <a:cubicBezTo>
                    <a:pt x="100" y="11"/>
                    <a:pt x="104" y="11"/>
                    <a:pt x="107" y="12"/>
                  </a:cubicBezTo>
                  <a:cubicBezTo>
                    <a:pt x="110" y="12"/>
                    <a:pt x="112" y="13"/>
                    <a:pt x="113" y="14"/>
                  </a:cubicBezTo>
                  <a:cubicBezTo>
                    <a:pt x="114" y="15"/>
                    <a:pt x="115" y="15"/>
                    <a:pt x="115" y="16"/>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1">
              <a:extLst>
                <a:ext uri="{FF2B5EF4-FFF2-40B4-BE49-F238E27FC236}">
                  <a16:creationId xmlns:a16="http://schemas.microsoft.com/office/drawing/2014/main" id="{33A46371-2E8D-4089-87E3-6A59B078EB04}"/>
                </a:ext>
              </a:extLst>
            </p:cNvPr>
            <p:cNvSpPr>
              <a:spLocks/>
            </p:cNvSpPr>
            <p:nvPr/>
          </p:nvSpPr>
          <p:spPr bwMode="auto">
            <a:xfrm>
              <a:off x="3306" y="844"/>
              <a:ext cx="40" cy="38"/>
            </a:xfrm>
            <a:custGeom>
              <a:avLst/>
              <a:gdLst>
                <a:gd name="T0" fmla="*/ 14 w 17"/>
                <a:gd name="T1" fmla="*/ 3 h 16"/>
                <a:gd name="T2" fmla="*/ 7 w 17"/>
                <a:gd name="T3" fmla="*/ 1 h 16"/>
                <a:gd name="T4" fmla="*/ 1 w 17"/>
                <a:gd name="T5" fmla="*/ 6 h 16"/>
                <a:gd name="T6" fmla="*/ 1 w 17"/>
                <a:gd name="T7" fmla="*/ 6 h 16"/>
                <a:gd name="T8" fmla="*/ 0 w 17"/>
                <a:gd name="T9" fmla="*/ 6 h 16"/>
                <a:gd name="T10" fmla="*/ 0 w 17"/>
                <a:gd name="T11" fmla="*/ 6 h 16"/>
                <a:gd name="T12" fmla="*/ 0 w 17"/>
                <a:gd name="T13" fmla="*/ 9 h 16"/>
                <a:gd name="T14" fmla="*/ 4 w 17"/>
                <a:gd name="T15" fmla="*/ 14 h 16"/>
                <a:gd name="T16" fmla="*/ 14 w 17"/>
                <a:gd name="T17" fmla="*/ 13 h 16"/>
                <a:gd name="T18" fmla="*/ 14 w 17"/>
                <a:gd name="T1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14" y="3"/>
                  </a:moveTo>
                  <a:cubicBezTo>
                    <a:pt x="13" y="1"/>
                    <a:pt x="10" y="0"/>
                    <a:pt x="7" y="1"/>
                  </a:cubicBezTo>
                  <a:cubicBezTo>
                    <a:pt x="5" y="1"/>
                    <a:pt x="2" y="3"/>
                    <a:pt x="1" y="6"/>
                  </a:cubicBezTo>
                  <a:cubicBezTo>
                    <a:pt x="1" y="6"/>
                    <a:pt x="1" y="6"/>
                    <a:pt x="1" y="6"/>
                  </a:cubicBezTo>
                  <a:cubicBezTo>
                    <a:pt x="0" y="6"/>
                    <a:pt x="0" y="6"/>
                    <a:pt x="0" y="6"/>
                  </a:cubicBezTo>
                  <a:cubicBezTo>
                    <a:pt x="0" y="6"/>
                    <a:pt x="0" y="6"/>
                    <a:pt x="0" y="6"/>
                  </a:cubicBezTo>
                  <a:cubicBezTo>
                    <a:pt x="0" y="7"/>
                    <a:pt x="0" y="8"/>
                    <a:pt x="0" y="9"/>
                  </a:cubicBezTo>
                  <a:cubicBezTo>
                    <a:pt x="0" y="11"/>
                    <a:pt x="2" y="13"/>
                    <a:pt x="4" y="14"/>
                  </a:cubicBezTo>
                  <a:cubicBezTo>
                    <a:pt x="7" y="16"/>
                    <a:pt x="12" y="16"/>
                    <a:pt x="14" y="13"/>
                  </a:cubicBezTo>
                  <a:cubicBezTo>
                    <a:pt x="17" y="10"/>
                    <a:pt x="17" y="5"/>
                    <a:pt x="14" y="3"/>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3">
              <a:extLst>
                <a:ext uri="{FF2B5EF4-FFF2-40B4-BE49-F238E27FC236}">
                  <a16:creationId xmlns:a16="http://schemas.microsoft.com/office/drawing/2014/main" id="{767136E6-7ADD-479B-9260-338DA18ECD2B}"/>
                </a:ext>
              </a:extLst>
            </p:cNvPr>
            <p:cNvSpPr>
              <a:spLocks/>
            </p:cNvSpPr>
            <p:nvPr/>
          </p:nvSpPr>
          <p:spPr bwMode="auto">
            <a:xfrm>
              <a:off x="3113" y="877"/>
              <a:ext cx="41" cy="38"/>
            </a:xfrm>
            <a:custGeom>
              <a:avLst/>
              <a:gdLst>
                <a:gd name="T0" fmla="*/ 16 w 17"/>
                <a:gd name="T1" fmla="*/ 6 h 16"/>
                <a:gd name="T2" fmla="*/ 15 w 17"/>
                <a:gd name="T3" fmla="*/ 11 h 16"/>
                <a:gd name="T4" fmla="*/ 11 w 17"/>
                <a:gd name="T5" fmla="*/ 15 h 16"/>
                <a:gd name="T6" fmla="*/ 4 w 17"/>
                <a:gd name="T7" fmla="*/ 14 h 16"/>
                <a:gd name="T8" fmla="*/ 0 w 17"/>
                <a:gd name="T9" fmla="*/ 8 h 16"/>
                <a:gd name="T10" fmla="*/ 2 w 17"/>
                <a:gd name="T11" fmla="*/ 3 h 16"/>
                <a:gd name="T12" fmla="*/ 6 w 17"/>
                <a:gd name="T13" fmla="*/ 0 h 16"/>
                <a:gd name="T14" fmla="*/ 3 w 17"/>
                <a:gd name="T15" fmla="*/ 3 h 16"/>
                <a:gd name="T16" fmla="*/ 2 w 17"/>
                <a:gd name="T17" fmla="*/ 8 h 16"/>
                <a:gd name="T18" fmla="*/ 5 w 17"/>
                <a:gd name="T19" fmla="*/ 12 h 16"/>
                <a:gd name="T20" fmla="*/ 10 w 17"/>
                <a:gd name="T21" fmla="*/ 13 h 16"/>
                <a:gd name="T22" fmla="*/ 14 w 17"/>
                <a:gd name="T23" fmla="*/ 10 h 16"/>
                <a:gd name="T24" fmla="*/ 16 w 17"/>
                <a:gd name="T2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6" y="6"/>
                  </a:moveTo>
                  <a:cubicBezTo>
                    <a:pt x="16" y="6"/>
                    <a:pt x="17" y="8"/>
                    <a:pt x="15" y="11"/>
                  </a:cubicBezTo>
                  <a:cubicBezTo>
                    <a:pt x="15" y="13"/>
                    <a:pt x="13" y="14"/>
                    <a:pt x="11" y="15"/>
                  </a:cubicBezTo>
                  <a:cubicBezTo>
                    <a:pt x="9" y="16"/>
                    <a:pt x="6" y="16"/>
                    <a:pt x="4" y="14"/>
                  </a:cubicBezTo>
                  <a:cubicBezTo>
                    <a:pt x="2" y="13"/>
                    <a:pt x="0" y="10"/>
                    <a:pt x="0" y="8"/>
                  </a:cubicBezTo>
                  <a:cubicBezTo>
                    <a:pt x="0" y="6"/>
                    <a:pt x="1" y="4"/>
                    <a:pt x="2" y="3"/>
                  </a:cubicBezTo>
                  <a:cubicBezTo>
                    <a:pt x="4" y="0"/>
                    <a:pt x="6" y="0"/>
                    <a:pt x="6" y="0"/>
                  </a:cubicBezTo>
                  <a:cubicBezTo>
                    <a:pt x="6" y="0"/>
                    <a:pt x="5" y="1"/>
                    <a:pt x="3" y="3"/>
                  </a:cubicBezTo>
                  <a:cubicBezTo>
                    <a:pt x="2" y="5"/>
                    <a:pt x="2" y="6"/>
                    <a:pt x="2" y="8"/>
                  </a:cubicBezTo>
                  <a:cubicBezTo>
                    <a:pt x="2" y="10"/>
                    <a:pt x="3" y="11"/>
                    <a:pt x="5" y="12"/>
                  </a:cubicBezTo>
                  <a:cubicBezTo>
                    <a:pt x="7" y="13"/>
                    <a:pt x="9" y="14"/>
                    <a:pt x="10" y="13"/>
                  </a:cubicBezTo>
                  <a:cubicBezTo>
                    <a:pt x="12" y="13"/>
                    <a:pt x="13" y="11"/>
                    <a:pt x="14" y="10"/>
                  </a:cubicBezTo>
                  <a:cubicBezTo>
                    <a:pt x="16" y="8"/>
                    <a:pt x="15" y="6"/>
                    <a:pt x="16" y="6"/>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4">
              <a:extLst>
                <a:ext uri="{FF2B5EF4-FFF2-40B4-BE49-F238E27FC236}">
                  <a16:creationId xmlns:a16="http://schemas.microsoft.com/office/drawing/2014/main" id="{D0F9405F-7F63-49E4-877E-5D383DBA1F9D}"/>
                </a:ext>
              </a:extLst>
            </p:cNvPr>
            <p:cNvSpPr>
              <a:spLocks/>
            </p:cNvSpPr>
            <p:nvPr/>
          </p:nvSpPr>
          <p:spPr bwMode="auto">
            <a:xfrm>
              <a:off x="3097" y="870"/>
              <a:ext cx="21" cy="23"/>
            </a:xfrm>
            <a:custGeom>
              <a:avLst/>
              <a:gdLst>
                <a:gd name="T0" fmla="*/ 9 w 9"/>
                <a:gd name="T1" fmla="*/ 8 h 10"/>
                <a:gd name="T2" fmla="*/ 7 w 9"/>
                <a:gd name="T3" fmla="*/ 10 h 10"/>
                <a:gd name="T4" fmla="*/ 4 w 9"/>
                <a:gd name="T5" fmla="*/ 10 h 10"/>
                <a:gd name="T6" fmla="*/ 1 w 9"/>
                <a:gd name="T7" fmla="*/ 7 h 10"/>
                <a:gd name="T8" fmla="*/ 0 w 9"/>
                <a:gd name="T9" fmla="*/ 3 h 10"/>
                <a:gd name="T10" fmla="*/ 2 w 9"/>
                <a:gd name="T11" fmla="*/ 1 h 10"/>
                <a:gd name="T12" fmla="*/ 5 w 9"/>
                <a:gd name="T13" fmla="*/ 0 h 10"/>
                <a:gd name="T14" fmla="*/ 3 w 9"/>
                <a:gd name="T15" fmla="*/ 2 h 10"/>
                <a:gd name="T16" fmla="*/ 3 w 9"/>
                <a:gd name="T17" fmla="*/ 6 h 10"/>
                <a:gd name="T18" fmla="*/ 7 w 9"/>
                <a:gd name="T19" fmla="*/ 8 h 10"/>
                <a:gd name="T20" fmla="*/ 9 w 9"/>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0">
                  <a:moveTo>
                    <a:pt x="9" y="8"/>
                  </a:moveTo>
                  <a:cubicBezTo>
                    <a:pt x="9" y="8"/>
                    <a:pt x="9" y="9"/>
                    <a:pt x="7" y="10"/>
                  </a:cubicBezTo>
                  <a:cubicBezTo>
                    <a:pt x="7" y="10"/>
                    <a:pt x="5" y="10"/>
                    <a:pt x="4" y="10"/>
                  </a:cubicBezTo>
                  <a:cubicBezTo>
                    <a:pt x="3" y="10"/>
                    <a:pt x="1" y="9"/>
                    <a:pt x="1" y="7"/>
                  </a:cubicBezTo>
                  <a:cubicBezTo>
                    <a:pt x="0" y="6"/>
                    <a:pt x="0" y="5"/>
                    <a:pt x="0" y="3"/>
                  </a:cubicBezTo>
                  <a:cubicBezTo>
                    <a:pt x="1" y="2"/>
                    <a:pt x="2" y="1"/>
                    <a:pt x="2" y="1"/>
                  </a:cubicBezTo>
                  <a:cubicBezTo>
                    <a:pt x="4" y="0"/>
                    <a:pt x="5" y="0"/>
                    <a:pt x="5" y="0"/>
                  </a:cubicBezTo>
                  <a:cubicBezTo>
                    <a:pt x="5" y="1"/>
                    <a:pt x="4" y="1"/>
                    <a:pt x="3" y="2"/>
                  </a:cubicBezTo>
                  <a:cubicBezTo>
                    <a:pt x="2" y="3"/>
                    <a:pt x="2" y="5"/>
                    <a:pt x="3" y="6"/>
                  </a:cubicBezTo>
                  <a:cubicBezTo>
                    <a:pt x="4" y="8"/>
                    <a:pt x="6" y="9"/>
                    <a:pt x="7" y="8"/>
                  </a:cubicBezTo>
                  <a:cubicBezTo>
                    <a:pt x="8" y="8"/>
                    <a:pt x="9" y="7"/>
                    <a:pt x="9" y="8"/>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6">
              <a:extLst>
                <a:ext uri="{FF2B5EF4-FFF2-40B4-BE49-F238E27FC236}">
                  <a16:creationId xmlns:a16="http://schemas.microsoft.com/office/drawing/2014/main" id="{20D417AC-3888-4EDC-A447-AB9FAAF2F7B8}"/>
                </a:ext>
              </a:extLst>
            </p:cNvPr>
            <p:cNvSpPr>
              <a:spLocks/>
            </p:cNvSpPr>
            <p:nvPr/>
          </p:nvSpPr>
          <p:spPr bwMode="auto">
            <a:xfrm>
              <a:off x="3600" y="1561"/>
              <a:ext cx="81" cy="56"/>
            </a:xfrm>
            <a:custGeom>
              <a:avLst/>
              <a:gdLst>
                <a:gd name="T0" fmla="*/ 34 w 34"/>
                <a:gd name="T1" fmla="*/ 24 h 24"/>
                <a:gd name="T2" fmla="*/ 19 w 34"/>
                <a:gd name="T3" fmla="*/ 9 h 24"/>
                <a:gd name="T4" fmla="*/ 0 w 34"/>
                <a:gd name="T5" fmla="*/ 1 h 24"/>
                <a:gd name="T6" fmla="*/ 6 w 34"/>
                <a:gd name="T7" fmla="*/ 1 h 24"/>
                <a:gd name="T8" fmla="*/ 20 w 34"/>
                <a:gd name="T9" fmla="*/ 7 h 24"/>
                <a:gd name="T10" fmla="*/ 31 w 34"/>
                <a:gd name="T11" fmla="*/ 18 h 24"/>
                <a:gd name="T12" fmla="*/ 34 w 3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4" h="24">
                  <a:moveTo>
                    <a:pt x="34" y="24"/>
                  </a:moveTo>
                  <a:cubicBezTo>
                    <a:pt x="33" y="24"/>
                    <a:pt x="29" y="16"/>
                    <a:pt x="19" y="9"/>
                  </a:cubicBezTo>
                  <a:cubicBezTo>
                    <a:pt x="9" y="2"/>
                    <a:pt x="0" y="1"/>
                    <a:pt x="0" y="1"/>
                  </a:cubicBezTo>
                  <a:cubicBezTo>
                    <a:pt x="0" y="0"/>
                    <a:pt x="2" y="0"/>
                    <a:pt x="6" y="1"/>
                  </a:cubicBezTo>
                  <a:cubicBezTo>
                    <a:pt x="10" y="2"/>
                    <a:pt x="15" y="4"/>
                    <a:pt x="20" y="7"/>
                  </a:cubicBezTo>
                  <a:cubicBezTo>
                    <a:pt x="25" y="11"/>
                    <a:pt x="29" y="15"/>
                    <a:pt x="31" y="18"/>
                  </a:cubicBezTo>
                  <a:cubicBezTo>
                    <a:pt x="33" y="21"/>
                    <a:pt x="34" y="24"/>
                    <a:pt x="34" y="24"/>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8">
              <a:extLst>
                <a:ext uri="{FF2B5EF4-FFF2-40B4-BE49-F238E27FC236}">
                  <a16:creationId xmlns:a16="http://schemas.microsoft.com/office/drawing/2014/main" id="{D23CDEBC-95D7-4795-AD5E-2D42BF3BB521}"/>
                </a:ext>
              </a:extLst>
            </p:cNvPr>
            <p:cNvSpPr>
              <a:spLocks/>
            </p:cNvSpPr>
            <p:nvPr/>
          </p:nvSpPr>
          <p:spPr bwMode="auto">
            <a:xfrm>
              <a:off x="3211" y="939"/>
              <a:ext cx="228" cy="329"/>
            </a:xfrm>
            <a:custGeom>
              <a:avLst/>
              <a:gdLst>
                <a:gd name="T0" fmla="*/ 11 w 96"/>
                <a:gd name="T1" fmla="*/ 104 h 139"/>
                <a:gd name="T2" fmla="*/ 13 w 96"/>
                <a:gd name="T3" fmla="*/ 57 h 139"/>
                <a:gd name="T4" fmla="*/ 1 w 96"/>
                <a:gd name="T5" fmla="*/ 9 h 139"/>
                <a:gd name="T6" fmla="*/ 2 w 96"/>
                <a:gd name="T7" fmla="*/ 2 h 139"/>
                <a:gd name="T8" fmla="*/ 9 w 96"/>
                <a:gd name="T9" fmla="*/ 2 h 139"/>
                <a:gd name="T10" fmla="*/ 28 w 96"/>
                <a:gd name="T11" fmla="*/ 47 h 139"/>
                <a:gd name="T12" fmla="*/ 57 w 96"/>
                <a:gd name="T13" fmla="*/ 32 h 139"/>
                <a:gd name="T14" fmla="*/ 67 w 96"/>
                <a:gd name="T15" fmla="*/ 45 h 139"/>
                <a:gd name="T16" fmla="*/ 67 w 96"/>
                <a:gd name="T17" fmla="*/ 54 h 139"/>
                <a:gd name="T18" fmla="*/ 84 w 96"/>
                <a:gd name="T19" fmla="*/ 57 h 139"/>
                <a:gd name="T20" fmla="*/ 85 w 96"/>
                <a:gd name="T21" fmla="*/ 69 h 139"/>
                <a:gd name="T22" fmla="*/ 93 w 96"/>
                <a:gd name="T23" fmla="*/ 76 h 139"/>
                <a:gd name="T24" fmla="*/ 93 w 96"/>
                <a:gd name="T25" fmla="*/ 91 h 139"/>
                <a:gd name="T26" fmla="*/ 83 w 96"/>
                <a:gd name="T27" fmla="*/ 96 h 139"/>
                <a:gd name="T28" fmla="*/ 80 w 96"/>
                <a:gd name="T29" fmla="*/ 123 h 139"/>
                <a:gd name="T30" fmla="*/ 65 w 96"/>
                <a:gd name="T31" fmla="*/ 139 h 139"/>
                <a:gd name="T32" fmla="*/ 11 w 96"/>
                <a:gd name="T33"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9">
                  <a:moveTo>
                    <a:pt x="11" y="104"/>
                  </a:moveTo>
                  <a:cubicBezTo>
                    <a:pt x="13" y="57"/>
                    <a:pt x="13" y="57"/>
                    <a:pt x="13" y="57"/>
                  </a:cubicBezTo>
                  <a:cubicBezTo>
                    <a:pt x="1" y="9"/>
                    <a:pt x="1" y="9"/>
                    <a:pt x="1" y="9"/>
                  </a:cubicBezTo>
                  <a:cubicBezTo>
                    <a:pt x="0" y="7"/>
                    <a:pt x="0" y="3"/>
                    <a:pt x="2" y="2"/>
                  </a:cubicBezTo>
                  <a:cubicBezTo>
                    <a:pt x="4" y="0"/>
                    <a:pt x="7" y="0"/>
                    <a:pt x="9" y="2"/>
                  </a:cubicBezTo>
                  <a:cubicBezTo>
                    <a:pt x="12" y="5"/>
                    <a:pt x="28" y="47"/>
                    <a:pt x="28" y="47"/>
                  </a:cubicBezTo>
                  <a:cubicBezTo>
                    <a:pt x="28" y="47"/>
                    <a:pt x="53" y="33"/>
                    <a:pt x="57" y="32"/>
                  </a:cubicBezTo>
                  <a:cubicBezTo>
                    <a:pt x="61" y="31"/>
                    <a:pt x="67" y="44"/>
                    <a:pt x="67" y="45"/>
                  </a:cubicBezTo>
                  <a:cubicBezTo>
                    <a:pt x="67" y="47"/>
                    <a:pt x="67" y="54"/>
                    <a:pt x="67" y="54"/>
                  </a:cubicBezTo>
                  <a:cubicBezTo>
                    <a:pt x="67" y="54"/>
                    <a:pt x="82" y="55"/>
                    <a:pt x="84" y="57"/>
                  </a:cubicBezTo>
                  <a:cubicBezTo>
                    <a:pt x="85" y="59"/>
                    <a:pt x="85" y="69"/>
                    <a:pt x="85" y="69"/>
                  </a:cubicBezTo>
                  <a:cubicBezTo>
                    <a:pt x="85" y="69"/>
                    <a:pt x="92" y="72"/>
                    <a:pt x="93" y="76"/>
                  </a:cubicBezTo>
                  <a:cubicBezTo>
                    <a:pt x="94" y="81"/>
                    <a:pt x="96" y="89"/>
                    <a:pt x="93" y="91"/>
                  </a:cubicBezTo>
                  <a:cubicBezTo>
                    <a:pt x="90" y="93"/>
                    <a:pt x="83" y="96"/>
                    <a:pt x="83" y="96"/>
                  </a:cubicBezTo>
                  <a:cubicBezTo>
                    <a:pt x="83" y="96"/>
                    <a:pt x="81" y="121"/>
                    <a:pt x="80" y="123"/>
                  </a:cubicBezTo>
                  <a:cubicBezTo>
                    <a:pt x="80" y="125"/>
                    <a:pt x="65" y="139"/>
                    <a:pt x="65" y="139"/>
                  </a:cubicBezTo>
                  <a:lnTo>
                    <a:pt x="11" y="104"/>
                  </a:lnTo>
                  <a:close/>
                </a:path>
              </a:pathLst>
            </a:custGeom>
            <a:solidFill>
              <a:srgbClr val="FF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0">
              <a:extLst>
                <a:ext uri="{FF2B5EF4-FFF2-40B4-BE49-F238E27FC236}">
                  <a16:creationId xmlns:a16="http://schemas.microsoft.com/office/drawing/2014/main" id="{D674E906-7320-4FF9-9A7E-3007E2F0E0B0}"/>
                </a:ext>
              </a:extLst>
            </p:cNvPr>
            <p:cNvSpPr>
              <a:spLocks/>
            </p:cNvSpPr>
            <p:nvPr/>
          </p:nvSpPr>
          <p:spPr bwMode="auto">
            <a:xfrm>
              <a:off x="3320" y="1064"/>
              <a:ext cx="50" cy="22"/>
            </a:xfrm>
            <a:custGeom>
              <a:avLst/>
              <a:gdLst>
                <a:gd name="T0" fmla="*/ 21 w 21"/>
                <a:gd name="T1" fmla="*/ 1 h 9"/>
                <a:gd name="T2" fmla="*/ 18 w 21"/>
                <a:gd name="T3" fmla="*/ 2 h 9"/>
                <a:gd name="T4" fmla="*/ 10 w 21"/>
                <a:gd name="T5" fmla="*/ 3 h 9"/>
                <a:gd name="T6" fmla="*/ 3 w 21"/>
                <a:gd name="T7" fmla="*/ 6 h 9"/>
                <a:gd name="T8" fmla="*/ 1 w 21"/>
                <a:gd name="T9" fmla="*/ 9 h 9"/>
                <a:gd name="T10" fmla="*/ 2 w 21"/>
                <a:gd name="T11" fmla="*/ 5 h 9"/>
                <a:gd name="T12" fmla="*/ 9 w 21"/>
                <a:gd name="T13" fmla="*/ 1 h 9"/>
                <a:gd name="T14" fmla="*/ 18 w 21"/>
                <a:gd name="T15" fmla="*/ 0 h 9"/>
                <a:gd name="T16" fmla="*/ 21 w 21"/>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21" y="1"/>
                  </a:moveTo>
                  <a:cubicBezTo>
                    <a:pt x="21" y="1"/>
                    <a:pt x="20" y="2"/>
                    <a:pt x="18" y="2"/>
                  </a:cubicBezTo>
                  <a:cubicBezTo>
                    <a:pt x="16" y="2"/>
                    <a:pt x="13" y="2"/>
                    <a:pt x="10" y="3"/>
                  </a:cubicBezTo>
                  <a:cubicBezTo>
                    <a:pt x="7" y="3"/>
                    <a:pt x="4" y="5"/>
                    <a:pt x="3" y="6"/>
                  </a:cubicBezTo>
                  <a:cubicBezTo>
                    <a:pt x="1" y="8"/>
                    <a:pt x="1" y="9"/>
                    <a:pt x="1" y="9"/>
                  </a:cubicBezTo>
                  <a:cubicBezTo>
                    <a:pt x="0" y="9"/>
                    <a:pt x="0" y="7"/>
                    <a:pt x="2" y="5"/>
                  </a:cubicBezTo>
                  <a:cubicBezTo>
                    <a:pt x="3" y="3"/>
                    <a:pt x="6" y="2"/>
                    <a:pt x="9" y="1"/>
                  </a:cubicBezTo>
                  <a:cubicBezTo>
                    <a:pt x="13" y="0"/>
                    <a:pt x="16" y="0"/>
                    <a:pt x="18" y="0"/>
                  </a:cubicBezTo>
                  <a:cubicBezTo>
                    <a:pt x="20" y="1"/>
                    <a:pt x="21" y="1"/>
                    <a:pt x="21" y="1"/>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1">
              <a:extLst>
                <a:ext uri="{FF2B5EF4-FFF2-40B4-BE49-F238E27FC236}">
                  <a16:creationId xmlns:a16="http://schemas.microsoft.com/office/drawing/2014/main" id="{3DE4E734-8156-4620-BEF2-8C46D9A469A6}"/>
                </a:ext>
              </a:extLst>
            </p:cNvPr>
            <p:cNvSpPr>
              <a:spLocks/>
            </p:cNvSpPr>
            <p:nvPr/>
          </p:nvSpPr>
          <p:spPr bwMode="auto">
            <a:xfrm>
              <a:off x="3341" y="1057"/>
              <a:ext cx="8" cy="12"/>
            </a:xfrm>
            <a:custGeom>
              <a:avLst/>
              <a:gdLst>
                <a:gd name="T0" fmla="*/ 0 w 3"/>
                <a:gd name="T1" fmla="*/ 5 h 5"/>
                <a:gd name="T2" fmla="*/ 0 w 3"/>
                <a:gd name="T3" fmla="*/ 2 h 5"/>
                <a:gd name="T4" fmla="*/ 2 w 3"/>
                <a:gd name="T5" fmla="*/ 0 h 5"/>
                <a:gd name="T6" fmla="*/ 2 w 3"/>
                <a:gd name="T7" fmla="*/ 3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4"/>
                    <a:pt x="0" y="3"/>
                    <a:pt x="0" y="2"/>
                  </a:cubicBezTo>
                  <a:cubicBezTo>
                    <a:pt x="1" y="1"/>
                    <a:pt x="2" y="0"/>
                    <a:pt x="2" y="0"/>
                  </a:cubicBezTo>
                  <a:cubicBezTo>
                    <a:pt x="3" y="0"/>
                    <a:pt x="3" y="1"/>
                    <a:pt x="2" y="3"/>
                  </a:cubicBezTo>
                  <a:cubicBezTo>
                    <a:pt x="2" y="4"/>
                    <a:pt x="1" y="5"/>
                    <a:pt x="0" y="5"/>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2">
              <a:extLst>
                <a:ext uri="{FF2B5EF4-FFF2-40B4-BE49-F238E27FC236}">
                  <a16:creationId xmlns:a16="http://schemas.microsoft.com/office/drawing/2014/main" id="{12035BF1-8FCD-4877-AC79-3F92E1C450C7}"/>
                </a:ext>
              </a:extLst>
            </p:cNvPr>
            <p:cNvSpPr>
              <a:spLocks/>
            </p:cNvSpPr>
            <p:nvPr/>
          </p:nvSpPr>
          <p:spPr bwMode="auto">
            <a:xfrm>
              <a:off x="3365" y="1100"/>
              <a:ext cx="50" cy="21"/>
            </a:xfrm>
            <a:custGeom>
              <a:avLst/>
              <a:gdLst>
                <a:gd name="T0" fmla="*/ 21 w 21"/>
                <a:gd name="T1" fmla="*/ 1 h 9"/>
                <a:gd name="T2" fmla="*/ 9 w 21"/>
                <a:gd name="T3" fmla="*/ 3 h 9"/>
                <a:gd name="T4" fmla="*/ 2 w 21"/>
                <a:gd name="T5" fmla="*/ 6 h 9"/>
                <a:gd name="T6" fmla="*/ 1 w 21"/>
                <a:gd name="T7" fmla="*/ 9 h 9"/>
                <a:gd name="T8" fmla="*/ 1 w 21"/>
                <a:gd name="T9" fmla="*/ 5 h 9"/>
                <a:gd name="T10" fmla="*/ 4 w 21"/>
                <a:gd name="T11" fmla="*/ 2 h 9"/>
                <a:gd name="T12" fmla="*/ 9 w 21"/>
                <a:gd name="T13" fmla="*/ 1 h 9"/>
                <a:gd name="T14" fmla="*/ 21 w 21"/>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
                  <a:moveTo>
                    <a:pt x="21" y="1"/>
                  </a:moveTo>
                  <a:cubicBezTo>
                    <a:pt x="21" y="2"/>
                    <a:pt x="16" y="2"/>
                    <a:pt x="9" y="3"/>
                  </a:cubicBezTo>
                  <a:cubicBezTo>
                    <a:pt x="6" y="3"/>
                    <a:pt x="3" y="4"/>
                    <a:pt x="2" y="6"/>
                  </a:cubicBezTo>
                  <a:cubicBezTo>
                    <a:pt x="1" y="8"/>
                    <a:pt x="2" y="9"/>
                    <a:pt x="1" y="9"/>
                  </a:cubicBezTo>
                  <a:cubicBezTo>
                    <a:pt x="1" y="9"/>
                    <a:pt x="0" y="8"/>
                    <a:pt x="1" y="5"/>
                  </a:cubicBezTo>
                  <a:cubicBezTo>
                    <a:pt x="2" y="4"/>
                    <a:pt x="3" y="3"/>
                    <a:pt x="4" y="2"/>
                  </a:cubicBezTo>
                  <a:cubicBezTo>
                    <a:pt x="5" y="1"/>
                    <a:pt x="7" y="1"/>
                    <a:pt x="9" y="1"/>
                  </a:cubicBezTo>
                  <a:cubicBezTo>
                    <a:pt x="15" y="0"/>
                    <a:pt x="21" y="1"/>
                    <a:pt x="21" y="1"/>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3">
              <a:extLst>
                <a:ext uri="{FF2B5EF4-FFF2-40B4-BE49-F238E27FC236}">
                  <a16:creationId xmlns:a16="http://schemas.microsoft.com/office/drawing/2014/main" id="{15CBB57C-FEE4-4F17-9A46-84B74DCB7EF5}"/>
                </a:ext>
              </a:extLst>
            </p:cNvPr>
            <p:cNvSpPr>
              <a:spLocks/>
            </p:cNvSpPr>
            <p:nvPr/>
          </p:nvSpPr>
          <p:spPr bwMode="auto">
            <a:xfrm>
              <a:off x="3406" y="1138"/>
              <a:ext cx="4" cy="31"/>
            </a:xfrm>
            <a:custGeom>
              <a:avLst/>
              <a:gdLst>
                <a:gd name="T0" fmla="*/ 1 w 2"/>
                <a:gd name="T1" fmla="*/ 0 h 13"/>
                <a:gd name="T2" fmla="*/ 2 w 2"/>
                <a:gd name="T3" fmla="*/ 6 h 13"/>
                <a:gd name="T4" fmla="*/ 1 w 2"/>
                <a:gd name="T5" fmla="*/ 13 h 13"/>
                <a:gd name="T6" fmla="*/ 0 w 2"/>
                <a:gd name="T7" fmla="*/ 6 h 13"/>
                <a:gd name="T8" fmla="*/ 1 w 2"/>
                <a:gd name="T9" fmla="*/ 0 h 13"/>
              </a:gdLst>
              <a:ahLst/>
              <a:cxnLst>
                <a:cxn ang="0">
                  <a:pos x="T0" y="T1"/>
                </a:cxn>
                <a:cxn ang="0">
                  <a:pos x="T2" y="T3"/>
                </a:cxn>
                <a:cxn ang="0">
                  <a:pos x="T4" y="T5"/>
                </a:cxn>
                <a:cxn ang="0">
                  <a:pos x="T6" y="T7"/>
                </a:cxn>
                <a:cxn ang="0">
                  <a:pos x="T8" y="T9"/>
                </a:cxn>
              </a:cxnLst>
              <a:rect l="0" t="0" r="r" b="b"/>
              <a:pathLst>
                <a:path w="2" h="13">
                  <a:moveTo>
                    <a:pt x="1" y="0"/>
                  </a:moveTo>
                  <a:cubicBezTo>
                    <a:pt x="2" y="0"/>
                    <a:pt x="2" y="3"/>
                    <a:pt x="2" y="6"/>
                  </a:cubicBezTo>
                  <a:cubicBezTo>
                    <a:pt x="2" y="10"/>
                    <a:pt x="1" y="13"/>
                    <a:pt x="1" y="13"/>
                  </a:cubicBezTo>
                  <a:cubicBezTo>
                    <a:pt x="0" y="13"/>
                    <a:pt x="0" y="10"/>
                    <a:pt x="0" y="6"/>
                  </a:cubicBezTo>
                  <a:cubicBezTo>
                    <a:pt x="0" y="2"/>
                    <a:pt x="1" y="0"/>
                    <a:pt x="1" y="0"/>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4">
              <a:extLst>
                <a:ext uri="{FF2B5EF4-FFF2-40B4-BE49-F238E27FC236}">
                  <a16:creationId xmlns:a16="http://schemas.microsoft.com/office/drawing/2014/main" id="{C52236F3-0002-4CE9-8D29-641D4C7E0356}"/>
                </a:ext>
              </a:extLst>
            </p:cNvPr>
            <p:cNvSpPr>
              <a:spLocks/>
            </p:cNvSpPr>
            <p:nvPr/>
          </p:nvSpPr>
          <p:spPr bwMode="auto">
            <a:xfrm>
              <a:off x="3448" y="1335"/>
              <a:ext cx="69" cy="57"/>
            </a:xfrm>
            <a:custGeom>
              <a:avLst/>
              <a:gdLst>
                <a:gd name="T0" fmla="*/ 0 w 29"/>
                <a:gd name="T1" fmla="*/ 24 h 24"/>
                <a:gd name="T2" fmla="*/ 3 w 29"/>
                <a:gd name="T3" fmla="*/ 12 h 24"/>
                <a:gd name="T4" fmla="*/ 9 w 29"/>
                <a:gd name="T5" fmla="*/ 11 h 24"/>
                <a:gd name="T6" fmla="*/ 14 w 29"/>
                <a:gd name="T7" fmla="*/ 15 h 24"/>
                <a:gd name="T8" fmla="*/ 17 w 29"/>
                <a:gd name="T9" fmla="*/ 4 h 24"/>
                <a:gd name="T10" fmla="*/ 23 w 29"/>
                <a:gd name="T11" fmla="*/ 3 h 24"/>
                <a:gd name="T12" fmla="*/ 29 w 29"/>
                <a:gd name="T13" fmla="*/ 17 h 24"/>
                <a:gd name="T14" fmla="*/ 0 w 2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4">
                  <a:moveTo>
                    <a:pt x="0" y="24"/>
                  </a:moveTo>
                  <a:cubicBezTo>
                    <a:pt x="3" y="12"/>
                    <a:pt x="3" y="12"/>
                    <a:pt x="3" y="12"/>
                  </a:cubicBezTo>
                  <a:cubicBezTo>
                    <a:pt x="4" y="10"/>
                    <a:pt x="7" y="9"/>
                    <a:pt x="9" y="11"/>
                  </a:cubicBezTo>
                  <a:cubicBezTo>
                    <a:pt x="14" y="15"/>
                    <a:pt x="14" y="15"/>
                    <a:pt x="14" y="15"/>
                  </a:cubicBezTo>
                  <a:cubicBezTo>
                    <a:pt x="17" y="4"/>
                    <a:pt x="17" y="4"/>
                    <a:pt x="17" y="4"/>
                  </a:cubicBezTo>
                  <a:cubicBezTo>
                    <a:pt x="17" y="1"/>
                    <a:pt x="21" y="0"/>
                    <a:pt x="23" y="3"/>
                  </a:cubicBezTo>
                  <a:cubicBezTo>
                    <a:pt x="29" y="17"/>
                    <a:pt x="29" y="17"/>
                    <a:pt x="29" y="17"/>
                  </a:cubicBez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5">
              <a:extLst>
                <a:ext uri="{FF2B5EF4-FFF2-40B4-BE49-F238E27FC236}">
                  <a16:creationId xmlns:a16="http://schemas.microsoft.com/office/drawing/2014/main" id="{0C0BB37A-83C0-417C-B0D5-555BFDC20A74}"/>
                </a:ext>
              </a:extLst>
            </p:cNvPr>
            <p:cNvSpPr>
              <a:spLocks/>
            </p:cNvSpPr>
            <p:nvPr/>
          </p:nvSpPr>
          <p:spPr bwMode="auto">
            <a:xfrm>
              <a:off x="3451" y="1387"/>
              <a:ext cx="69" cy="19"/>
            </a:xfrm>
            <a:custGeom>
              <a:avLst/>
              <a:gdLst>
                <a:gd name="T0" fmla="*/ 28 w 29"/>
                <a:gd name="T1" fmla="*/ 0 h 8"/>
                <a:gd name="T2" fmla="*/ 14 w 29"/>
                <a:gd name="T3" fmla="*/ 5 h 8"/>
                <a:gd name="T4" fmla="*/ 0 w 29"/>
                <a:gd name="T5" fmla="*/ 7 h 8"/>
                <a:gd name="T6" fmla="*/ 14 w 29"/>
                <a:gd name="T7" fmla="*/ 3 h 8"/>
                <a:gd name="T8" fmla="*/ 28 w 29"/>
                <a:gd name="T9" fmla="*/ 0 h 8"/>
              </a:gdLst>
              <a:ahLst/>
              <a:cxnLst>
                <a:cxn ang="0">
                  <a:pos x="T0" y="T1"/>
                </a:cxn>
                <a:cxn ang="0">
                  <a:pos x="T2" y="T3"/>
                </a:cxn>
                <a:cxn ang="0">
                  <a:pos x="T4" y="T5"/>
                </a:cxn>
                <a:cxn ang="0">
                  <a:pos x="T6" y="T7"/>
                </a:cxn>
                <a:cxn ang="0">
                  <a:pos x="T8" y="T9"/>
                </a:cxn>
              </a:cxnLst>
              <a:rect l="0" t="0" r="r" b="b"/>
              <a:pathLst>
                <a:path w="29" h="8">
                  <a:moveTo>
                    <a:pt x="28" y="0"/>
                  </a:moveTo>
                  <a:cubicBezTo>
                    <a:pt x="29" y="1"/>
                    <a:pt x="22" y="3"/>
                    <a:pt x="14" y="5"/>
                  </a:cubicBezTo>
                  <a:cubicBezTo>
                    <a:pt x="6" y="7"/>
                    <a:pt x="0" y="8"/>
                    <a:pt x="0" y="7"/>
                  </a:cubicBezTo>
                  <a:cubicBezTo>
                    <a:pt x="0" y="7"/>
                    <a:pt x="6" y="5"/>
                    <a:pt x="14" y="3"/>
                  </a:cubicBezTo>
                  <a:cubicBezTo>
                    <a:pt x="22" y="1"/>
                    <a:pt x="28"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6">
              <a:extLst>
                <a:ext uri="{FF2B5EF4-FFF2-40B4-BE49-F238E27FC236}">
                  <a16:creationId xmlns:a16="http://schemas.microsoft.com/office/drawing/2014/main" id="{E58EECD8-245D-423F-AB6A-A8661794CB72}"/>
                </a:ext>
              </a:extLst>
            </p:cNvPr>
            <p:cNvSpPr>
              <a:spLocks/>
            </p:cNvSpPr>
            <p:nvPr/>
          </p:nvSpPr>
          <p:spPr bwMode="auto">
            <a:xfrm>
              <a:off x="2928" y="1226"/>
              <a:ext cx="41" cy="349"/>
            </a:xfrm>
            <a:custGeom>
              <a:avLst/>
              <a:gdLst>
                <a:gd name="T0" fmla="*/ 11 w 17"/>
                <a:gd name="T1" fmla="*/ 0 h 147"/>
                <a:gd name="T2" fmla="*/ 7 w 17"/>
                <a:gd name="T3" fmla="*/ 4 h 147"/>
                <a:gd name="T4" fmla="*/ 2 w 17"/>
                <a:gd name="T5" fmla="*/ 20 h 147"/>
                <a:gd name="T6" fmla="*/ 1 w 17"/>
                <a:gd name="T7" fmla="*/ 44 h 147"/>
                <a:gd name="T8" fmla="*/ 3 w 17"/>
                <a:gd name="T9" fmla="*/ 73 h 147"/>
                <a:gd name="T10" fmla="*/ 12 w 17"/>
                <a:gd name="T11" fmla="*/ 126 h 147"/>
                <a:gd name="T12" fmla="*/ 15 w 17"/>
                <a:gd name="T13" fmla="*/ 142 h 147"/>
                <a:gd name="T14" fmla="*/ 16 w 17"/>
                <a:gd name="T15" fmla="*/ 146 h 147"/>
                <a:gd name="T16" fmla="*/ 17 w 17"/>
                <a:gd name="T17" fmla="*/ 147 h 147"/>
                <a:gd name="T18" fmla="*/ 16 w 17"/>
                <a:gd name="T19" fmla="*/ 146 h 147"/>
                <a:gd name="T20" fmla="*/ 15 w 17"/>
                <a:gd name="T21" fmla="*/ 142 h 147"/>
                <a:gd name="T22" fmla="*/ 11 w 17"/>
                <a:gd name="T23" fmla="*/ 126 h 147"/>
                <a:gd name="T24" fmla="*/ 2 w 17"/>
                <a:gd name="T25" fmla="*/ 73 h 147"/>
                <a:gd name="T26" fmla="*/ 0 w 17"/>
                <a:gd name="T27" fmla="*/ 44 h 147"/>
                <a:gd name="T28" fmla="*/ 1 w 17"/>
                <a:gd name="T29" fmla="*/ 19 h 147"/>
                <a:gd name="T30" fmla="*/ 7 w 17"/>
                <a:gd name="T31" fmla="*/ 4 h 147"/>
                <a:gd name="T32" fmla="*/ 11 w 17"/>
                <a:gd name="T3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47">
                  <a:moveTo>
                    <a:pt x="11" y="0"/>
                  </a:moveTo>
                  <a:cubicBezTo>
                    <a:pt x="11" y="0"/>
                    <a:pt x="9" y="1"/>
                    <a:pt x="7" y="4"/>
                  </a:cubicBezTo>
                  <a:cubicBezTo>
                    <a:pt x="5" y="8"/>
                    <a:pt x="3" y="13"/>
                    <a:pt x="2" y="20"/>
                  </a:cubicBezTo>
                  <a:cubicBezTo>
                    <a:pt x="0" y="26"/>
                    <a:pt x="0" y="34"/>
                    <a:pt x="1" y="44"/>
                  </a:cubicBezTo>
                  <a:cubicBezTo>
                    <a:pt x="1" y="53"/>
                    <a:pt x="2" y="63"/>
                    <a:pt x="3" y="73"/>
                  </a:cubicBezTo>
                  <a:cubicBezTo>
                    <a:pt x="5" y="94"/>
                    <a:pt x="9" y="112"/>
                    <a:pt x="12" y="126"/>
                  </a:cubicBezTo>
                  <a:cubicBezTo>
                    <a:pt x="13" y="132"/>
                    <a:pt x="14" y="138"/>
                    <a:pt x="15" y="142"/>
                  </a:cubicBezTo>
                  <a:cubicBezTo>
                    <a:pt x="16" y="143"/>
                    <a:pt x="16" y="145"/>
                    <a:pt x="16" y="146"/>
                  </a:cubicBezTo>
                  <a:cubicBezTo>
                    <a:pt x="16" y="147"/>
                    <a:pt x="17" y="147"/>
                    <a:pt x="17" y="147"/>
                  </a:cubicBezTo>
                  <a:cubicBezTo>
                    <a:pt x="17" y="147"/>
                    <a:pt x="16" y="147"/>
                    <a:pt x="16" y="146"/>
                  </a:cubicBezTo>
                  <a:cubicBezTo>
                    <a:pt x="16" y="145"/>
                    <a:pt x="15" y="143"/>
                    <a:pt x="15" y="142"/>
                  </a:cubicBezTo>
                  <a:cubicBezTo>
                    <a:pt x="14" y="138"/>
                    <a:pt x="13" y="133"/>
                    <a:pt x="11" y="126"/>
                  </a:cubicBezTo>
                  <a:cubicBezTo>
                    <a:pt x="8" y="113"/>
                    <a:pt x="5" y="94"/>
                    <a:pt x="2" y="73"/>
                  </a:cubicBezTo>
                  <a:cubicBezTo>
                    <a:pt x="1" y="63"/>
                    <a:pt x="1" y="53"/>
                    <a:pt x="0" y="44"/>
                  </a:cubicBezTo>
                  <a:cubicBezTo>
                    <a:pt x="0" y="34"/>
                    <a:pt x="0" y="26"/>
                    <a:pt x="1" y="19"/>
                  </a:cubicBezTo>
                  <a:cubicBezTo>
                    <a:pt x="2" y="13"/>
                    <a:pt x="5" y="7"/>
                    <a:pt x="7" y="4"/>
                  </a:cubicBezTo>
                  <a:cubicBezTo>
                    <a:pt x="9" y="1"/>
                    <a:pt x="11" y="0"/>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7">
              <a:extLst>
                <a:ext uri="{FF2B5EF4-FFF2-40B4-BE49-F238E27FC236}">
                  <a16:creationId xmlns:a16="http://schemas.microsoft.com/office/drawing/2014/main" id="{BFCFEBF9-E276-4489-97CD-E4D772C96247}"/>
                </a:ext>
              </a:extLst>
            </p:cNvPr>
            <p:cNvSpPr>
              <a:spLocks/>
            </p:cNvSpPr>
            <p:nvPr/>
          </p:nvSpPr>
          <p:spPr bwMode="auto">
            <a:xfrm>
              <a:off x="2954" y="1095"/>
              <a:ext cx="200" cy="131"/>
            </a:xfrm>
            <a:custGeom>
              <a:avLst/>
              <a:gdLst>
                <a:gd name="T0" fmla="*/ 84 w 84"/>
                <a:gd name="T1" fmla="*/ 0 h 55"/>
                <a:gd name="T2" fmla="*/ 83 w 84"/>
                <a:gd name="T3" fmla="*/ 1 h 55"/>
                <a:gd name="T4" fmla="*/ 80 w 84"/>
                <a:gd name="T5" fmla="*/ 2 h 55"/>
                <a:gd name="T6" fmla="*/ 71 w 84"/>
                <a:gd name="T7" fmla="*/ 7 h 55"/>
                <a:gd name="T8" fmla="*/ 41 w 84"/>
                <a:gd name="T9" fmla="*/ 26 h 55"/>
                <a:gd name="T10" fmla="*/ 12 w 84"/>
                <a:gd name="T11" fmla="*/ 46 h 55"/>
                <a:gd name="T12" fmla="*/ 3 w 84"/>
                <a:gd name="T13" fmla="*/ 53 h 55"/>
                <a:gd name="T14" fmla="*/ 0 w 84"/>
                <a:gd name="T15" fmla="*/ 54 h 55"/>
                <a:gd name="T16" fmla="*/ 0 w 84"/>
                <a:gd name="T17" fmla="*/ 55 h 55"/>
                <a:gd name="T18" fmla="*/ 0 w 84"/>
                <a:gd name="T19" fmla="*/ 54 h 55"/>
                <a:gd name="T20" fmla="*/ 3 w 84"/>
                <a:gd name="T21" fmla="*/ 52 h 55"/>
                <a:gd name="T22" fmla="*/ 11 w 84"/>
                <a:gd name="T23" fmla="*/ 46 h 55"/>
                <a:gd name="T24" fmla="*/ 40 w 84"/>
                <a:gd name="T25" fmla="*/ 25 h 55"/>
                <a:gd name="T26" fmla="*/ 70 w 84"/>
                <a:gd name="T27" fmla="*/ 6 h 55"/>
                <a:gd name="T28" fmla="*/ 80 w 84"/>
                <a:gd name="T29" fmla="*/ 2 h 55"/>
                <a:gd name="T30" fmla="*/ 83 w 84"/>
                <a:gd name="T31" fmla="*/ 1 h 55"/>
                <a:gd name="T32" fmla="*/ 84 w 8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55">
                  <a:moveTo>
                    <a:pt x="84" y="0"/>
                  </a:moveTo>
                  <a:cubicBezTo>
                    <a:pt x="84" y="0"/>
                    <a:pt x="83" y="1"/>
                    <a:pt x="83" y="1"/>
                  </a:cubicBezTo>
                  <a:cubicBezTo>
                    <a:pt x="82" y="1"/>
                    <a:pt x="81" y="2"/>
                    <a:pt x="80" y="2"/>
                  </a:cubicBezTo>
                  <a:cubicBezTo>
                    <a:pt x="78" y="3"/>
                    <a:pt x="75" y="5"/>
                    <a:pt x="71" y="7"/>
                  </a:cubicBezTo>
                  <a:cubicBezTo>
                    <a:pt x="63" y="11"/>
                    <a:pt x="52" y="18"/>
                    <a:pt x="41" y="26"/>
                  </a:cubicBezTo>
                  <a:cubicBezTo>
                    <a:pt x="29" y="34"/>
                    <a:pt x="19" y="41"/>
                    <a:pt x="12" y="46"/>
                  </a:cubicBezTo>
                  <a:cubicBezTo>
                    <a:pt x="8" y="49"/>
                    <a:pt x="5" y="51"/>
                    <a:pt x="3" y="53"/>
                  </a:cubicBezTo>
                  <a:cubicBezTo>
                    <a:pt x="2" y="53"/>
                    <a:pt x="1" y="54"/>
                    <a:pt x="0" y="54"/>
                  </a:cubicBezTo>
                  <a:cubicBezTo>
                    <a:pt x="0" y="55"/>
                    <a:pt x="0" y="55"/>
                    <a:pt x="0" y="55"/>
                  </a:cubicBezTo>
                  <a:cubicBezTo>
                    <a:pt x="0" y="55"/>
                    <a:pt x="0" y="54"/>
                    <a:pt x="0" y="54"/>
                  </a:cubicBezTo>
                  <a:cubicBezTo>
                    <a:pt x="1" y="53"/>
                    <a:pt x="2" y="53"/>
                    <a:pt x="3" y="52"/>
                  </a:cubicBezTo>
                  <a:cubicBezTo>
                    <a:pt x="5" y="50"/>
                    <a:pt x="8" y="48"/>
                    <a:pt x="11" y="46"/>
                  </a:cubicBezTo>
                  <a:cubicBezTo>
                    <a:pt x="19" y="40"/>
                    <a:pt x="29" y="33"/>
                    <a:pt x="40" y="25"/>
                  </a:cubicBezTo>
                  <a:cubicBezTo>
                    <a:pt x="52" y="17"/>
                    <a:pt x="62" y="11"/>
                    <a:pt x="70" y="6"/>
                  </a:cubicBezTo>
                  <a:cubicBezTo>
                    <a:pt x="74" y="4"/>
                    <a:pt x="78" y="3"/>
                    <a:pt x="80" y="2"/>
                  </a:cubicBezTo>
                  <a:cubicBezTo>
                    <a:pt x="81" y="1"/>
                    <a:pt x="82" y="1"/>
                    <a:pt x="83" y="1"/>
                  </a:cubicBezTo>
                  <a:cubicBezTo>
                    <a:pt x="83" y="0"/>
                    <a:pt x="84" y="0"/>
                    <a:pt x="8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8">
              <a:extLst>
                <a:ext uri="{FF2B5EF4-FFF2-40B4-BE49-F238E27FC236}">
                  <a16:creationId xmlns:a16="http://schemas.microsoft.com/office/drawing/2014/main" id="{D428C13E-FB7D-421C-A4DE-DB4201E037B4}"/>
                </a:ext>
              </a:extLst>
            </p:cNvPr>
            <p:cNvSpPr>
              <a:spLocks/>
            </p:cNvSpPr>
            <p:nvPr/>
          </p:nvSpPr>
          <p:spPr bwMode="auto">
            <a:xfrm>
              <a:off x="3429" y="1081"/>
              <a:ext cx="178" cy="76"/>
            </a:xfrm>
            <a:custGeom>
              <a:avLst/>
              <a:gdLst>
                <a:gd name="T0" fmla="*/ 75 w 75"/>
                <a:gd name="T1" fmla="*/ 32 h 32"/>
                <a:gd name="T2" fmla="*/ 74 w 75"/>
                <a:gd name="T3" fmla="*/ 32 h 32"/>
                <a:gd name="T4" fmla="*/ 72 w 75"/>
                <a:gd name="T5" fmla="*/ 30 h 32"/>
                <a:gd name="T6" fmla="*/ 65 w 75"/>
                <a:gd name="T7" fmla="*/ 25 h 32"/>
                <a:gd name="T8" fmla="*/ 39 w 75"/>
                <a:gd name="T9" fmla="*/ 12 h 32"/>
                <a:gd name="T10" fmla="*/ 12 w 75"/>
                <a:gd name="T11" fmla="*/ 3 h 32"/>
                <a:gd name="T12" fmla="*/ 3 w 75"/>
                <a:gd name="T13" fmla="*/ 1 h 32"/>
                <a:gd name="T14" fmla="*/ 1 w 75"/>
                <a:gd name="T15" fmla="*/ 0 h 32"/>
                <a:gd name="T16" fmla="*/ 0 w 75"/>
                <a:gd name="T17" fmla="*/ 0 h 32"/>
                <a:gd name="T18" fmla="*/ 1 w 75"/>
                <a:gd name="T19" fmla="*/ 0 h 32"/>
                <a:gd name="T20" fmla="*/ 3 w 75"/>
                <a:gd name="T21" fmla="*/ 0 h 32"/>
                <a:gd name="T22" fmla="*/ 12 w 75"/>
                <a:gd name="T23" fmla="*/ 2 h 32"/>
                <a:gd name="T24" fmla="*/ 40 w 75"/>
                <a:gd name="T25" fmla="*/ 11 h 32"/>
                <a:gd name="T26" fmla="*/ 65 w 75"/>
                <a:gd name="T27" fmla="*/ 25 h 32"/>
                <a:gd name="T28" fmla="*/ 75 w 75"/>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32">
                  <a:moveTo>
                    <a:pt x="75" y="32"/>
                  </a:moveTo>
                  <a:cubicBezTo>
                    <a:pt x="74" y="32"/>
                    <a:pt x="74" y="32"/>
                    <a:pt x="74" y="32"/>
                  </a:cubicBezTo>
                  <a:cubicBezTo>
                    <a:pt x="73" y="31"/>
                    <a:pt x="73" y="31"/>
                    <a:pt x="72" y="30"/>
                  </a:cubicBezTo>
                  <a:cubicBezTo>
                    <a:pt x="70" y="29"/>
                    <a:pt x="68" y="27"/>
                    <a:pt x="65" y="25"/>
                  </a:cubicBezTo>
                  <a:cubicBezTo>
                    <a:pt x="59" y="21"/>
                    <a:pt x="50" y="16"/>
                    <a:pt x="39" y="12"/>
                  </a:cubicBezTo>
                  <a:cubicBezTo>
                    <a:pt x="29" y="8"/>
                    <a:pt x="19" y="5"/>
                    <a:pt x="12" y="3"/>
                  </a:cubicBezTo>
                  <a:cubicBezTo>
                    <a:pt x="8" y="2"/>
                    <a:pt x="5" y="1"/>
                    <a:pt x="3" y="1"/>
                  </a:cubicBezTo>
                  <a:cubicBezTo>
                    <a:pt x="3" y="0"/>
                    <a:pt x="2" y="0"/>
                    <a:pt x="1" y="0"/>
                  </a:cubicBezTo>
                  <a:cubicBezTo>
                    <a:pt x="1" y="0"/>
                    <a:pt x="0" y="0"/>
                    <a:pt x="0" y="0"/>
                  </a:cubicBezTo>
                  <a:cubicBezTo>
                    <a:pt x="0" y="0"/>
                    <a:pt x="1" y="0"/>
                    <a:pt x="1" y="0"/>
                  </a:cubicBezTo>
                  <a:cubicBezTo>
                    <a:pt x="2" y="0"/>
                    <a:pt x="3" y="0"/>
                    <a:pt x="3" y="0"/>
                  </a:cubicBezTo>
                  <a:cubicBezTo>
                    <a:pt x="6" y="1"/>
                    <a:pt x="8" y="1"/>
                    <a:pt x="12" y="2"/>
                  </a:cubicBezTo>
                  <a:cubicBezTo>
                    <a:pt x="19" y="4"/>
                    <a:pt x="29" y="7"/>
                    <a:pt x="40" y="11"/>
                  </a:cubicBezTo>
                  <a:cubicBezTo>
                    <a:pt x="50" y="15"/>
                    <a:pt x="59" y="20"/>
                    <a:pt x="65" y="25"/>
                  </a:cubicBezTo>
                  <a:cubicBezTo>
                    <a:pt x="71" y="29"/>
                    <a:pt x="75" y="32"/>
                    <a:pt x="75"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9">
              <a:extLst>
                <a:ext uri="{FF2B5EF4-FFF2-40B4-BE49-F238E27FC236}">
                  <a16:creationId xmlns:a16="http://schemas.microsoft.com/office/drawing/2014/main" id="{BC532C13-2CB8-4777-BA27-8CF279A79033}"/>
                </a:ext>
              </a:extLst>
            </p:cNvPr>
            <p:cNvSpPr>
              <a:spLocks/>
            </p:cNvSpPr>
            <p:nvPr/>
          </p:nvSpPr>
          <p:spPr bwMode="auto">
            <a:xfrm>
              <a:off x="3118" y="1800"/>
              <a:ext cx="38" cy="83"/>
            </a:xfrm>
            <a:custGeom>
              <a:avLst/>
              <a:gdLst>
                <a:gd name="T0" fmla="*/ 16 w 16"/>
                <a:gd name="T1" fmla="*/ 35 h 35"/>
                <a:gd name="T2" fmla="*/ 14 w 16"/>
                <a:gd name="T3" fmla="*/ 34 h 35"/>
                <a:gd name="T4" fmla="*/ 10 w 16"/>
                <a:gd name="T5" fmla="*/ 32 h 35"/>
                <a:gd name="T6" fmla="*/ 2 w 16"/>
                <a:gd name="T7" fmla="*/ 20 h 35"/>
                <a:gd name="T8" fmla="*/ 3 w 16"/>
                <a:gd name="T9" fmla="*/ 6 h 35"/>
                <a:gd name="T10" fmla="*/ 6 w 16"/>
                <a:gd name="T11" fmla="*/ 2 h 35"/>
                <a:gd name="T12" fmla="*/ 7 w 16"/>
                <a:gd name="T13" fmla="*/ 0 h 35"/>
                <a:gd name="T14" fmla="*/ 4 w 16"/>
                <a:gd name="T15" fmla="*/ 6 h 35"/>
                <a:gd name="T16" fmla="*/ 2 w 16"/>
                <a:gd name="T17" fmla="*/ 20 h 35"/>
                <a:gd name="T18" fmla="*/ 11 w 16"/>
                <a:gd name="T19" fmla="*/ 32 h 35"/>
                <a:gd name="T20" fmla="*/ 16 w 16"/>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6" y="35"/>
                  </a:moveTo>
                  <a:cubicBezTo>
                    <a:pt x="16" y="35"/>
                    <a:pt x="15" y="35"/>
                    <a:pt x="14" y="34"/>
                  </a:cubicBezTo>
                  <a:cubicBezTo>
                    <a:pt x="13" y="34"/>
                    <a:pt x="12" y="33"/>
                    <a:pt x="10" y="32"/>
                  </a:cubicBezTo>
                  <a:cubicBezTo>
                    <a:pt x="7" y="30"/>
                    <a:pt x="3" y="26"/>
                    <a:pt x="2" y="20"/>
                  </a:cubicBezTo>
                  <a:cubicBezTo>
                    <a:pt x="0" y="14"/>
                    <a:pt x="2" y="9"/>
                    <a:pt x="3" y="6"/>
                  </a:cubicBezTo>
                  <a:cubicBezTo>
                    <a:pt x="4" y="4"/>
                    <a:pt x="5" y="3"/>
                    <a:pt x="6" y="2"/>
                  </a:cubicBezTo>
                  <a:cubicBezTo>
                    <a:pt x="6" y="1"/>
                    <a:pt x="7" y="0"/>
                    <a:pt x="7" y="0"/>
                  </a:cubicBezTo>
                  <a:cubicBezTo>
                    <a:pt x="7" y="1"/>
                    <a:pt x="5" y="2"/>
                    <a:pt x="4" y="6"/>
                  </a:cubicBezTo>
                  <a:cubicBezTo>
                    <a:pt x="2" y="9"/>
                    <a:pt x="1" y="14"/>
                    <a:pt x="2" y="20"/>
                  </a:cubicBezTo>
                  <a:cubicBezTo>
                    <a:pt x="4" y="26"/>
                    <a:pt x="8" y="29"/>
                    <a:pt x="11" y="32"/>
                  </a:cubicBezTo>
                  <a:cubicBezTo>
                    <a:pt x="14" y="34"/>
                    <a:pt x="16" y="35"/>
                    <a:pt x="1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0">
              <a:extLst>
                <a:ext uri="{FF2B5EF4-FFF2-40B4-BE49-F238E27FC236}">
                  <a16:creationId xmlns:a16="http://schemas.microsoft.com/office/drawing/2014/main" id="{C0B1AE4F-3B79-41BF-A4C8-C4D6662DE06B}"/>
                </a:ext>
              </a:extLst>
            </p:cNvPr>
            <p:cNvSpPr>
              <a:spLocks/>
            </p:cNvSpPr>
            <p:nvPr/>
          </p:nvSpPr>
          <p:spPr bwMode="auto">
            <a:xfrm>
              <a:off x="3125" y="1779"/>
              <a:ext cx="7" cy="26"/>
            </a:xfrm>
            <a:custGeom>
              <a:avLst/>
              <a:gdLst>
                <a:gd name="T0" fmla="*/ 0 w 3"/>
                <a:gd name="T1" fmla="*/ 0 h 11"/>
                <a:gd name="T2" fmla="*/ 2 w 3"/>
                <a:gd name="T3" fmla="*/ 5 h 11"/>
                <a:gd name="T4" fmla="*/ 3 w 3"/>
                <a:gd name="T5" fmla="*/ 11 h 11"/>
                <a:gd name="T6" fmla="*/ 1 w 3"/>
                <a:gd name="T7" fmla="*/ 6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0"/>
                    <a:pt x="1" y="3"/>
                    <a:pt x="2" y="5"/>
                  </a:cubicBezTo>
                  <a:cubicBezTo>
                    <a:pt x="3" y="8"/>
                    <a:pt x="3" y="11"/>
                    <a:pt x="3" y="11"/>
                  </a:cubicBezTo>
                  <a:cubicBezTo>
                    <a:pt x="3" y="11"/>
                    <a:pt x="2" y="8"/>
                    <a:pt x="1" y="6"/>
                  </a:cubicBezTo>
                  <a:cubicBezTo>
                    <a:pt x="0" y="3"/>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4">
              <a:extLst>
                <a:ext uri="{FF2B5EF4-FFF2-40B4-BE49-F238E27FC236}">
                  <a16:creationId xmlns:a16="http://schemas.microsoft.com/office/drawing/2014/main" id="{E44CC511-EA75-462F-BBDA-D4A283BBF8B5}"/>
                </a:ext>
              </a:extLst>
            </p:cNvPr>
            <p:cNvSpPr>
              <a:spLocks/>
            </p:cNvSpPr>
            <p:nvPr/>
          </p:nvSpPr>
          <p:spPr bwMode="auto">
            <a:xfrm>
              <a:off x="3501" y="1905"/>
              <a:ext cx="14" cy="244"/>
            </a:xfrm>
            <a:custGeom>
              <a:avLst/>
              <a:gdLst>
                <a:gd name="T0" fmla="*/ 1 w 6"/>
                <a:gd name="T1" fmla="*/ 0 h 103"/>
                <a:gd name="T2" fmla="*/ 2 w 6"/>
                <a:gd name="T3" fmla="*/ 4 h 103"/>
                <a:gd name="T4" fmla="*/ 3 w 6"/>
                <a:gd name="T5" fmla="*/ 15 h 103"/>
                <a:gd name="T6" fmla="*/ 6 w 6"/>
                <a:gd name="T7" fmla="*/ 52 h 103"/>
                <a:gd name="T8" fmla="*/ 6 w 6"/>
                <a:gd name="T9" fmla="*/ 88 h 103"/>
                <a:gd name="T10" fmla="*/ 6 w 6"/>
                <a:gd name="T11" fmla="*/ 99 h 103"/>
                <a:gd name="T12" fmla="*/ 5 w 6"/>
                <a:gd name="T13" fmla="*/ 103 h 103"/>
                <a:gd name="T14" fmla="*/ 5 w 6"/>
                <a:gd name="T15" fmla="*/ 88 h 103"/>
                <a:gd name="T16" fmla="*/ 4 w 6"/>
                <a:gd name="T17" fmla="*/ 52 h 103"/>
                <a:gd name="T18" fmla="*/ 2 w 6"/>
                <a:gd name="T19" fmla="*/ 15 h 103"/>
                <a:gd name="T20" fmla="*/ 1 w 6"/>
                <a:gd name="T2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3">
                  <a:moveTo>
                    <a:pt x="1" y="0"/>
                  </a:moveTo>
                  <a:cubicBezTo>
                    <a:pt x="1" y="0"/>
                    <a:pt x="1" y="2"/>
                    <a:pt x="2" y="4"/>
                  </a:cubicBezTo>
                  <a:cubicBezTo>
                    <a:pt x="2" y="7"/>
                    <a:pt x="2" y="11"/>
                    <a:pt x="3" y="15"/>
                  </a:cubicBezTo>
                  <a:cubicBezTo>
                    <a:pt x="4" y="25"/>
                    <a:pt x="5" y="37"/>
                    <a:pt x="6" y="52"/>
                  </a:cubicBezTo>
                  <a:cubicBezTo>
                    <a:pt x="6" y="66"/>
                    <a:pt x="6" y="79"/>
                    <a:pt x="6" y="88"/>
                  </a:cubicBezTo>
                  <a:cubicBezTo>
                    <a:pt x="6" y="93"/>
                    <a:pt x="6" y="96"/>
                    <a:pt x="6" y="99"/>
                  </a:cubicBezTo>
                  <a:cubicBezTo>
                    <a:pt x="6" y="102"/>
                    <a:pt x="5" y="103"/>
                    <a:pt x="5" y="103"/>
                  </a:cubicBezTo>
                  <a:cubicBezTo>
                    <a:pt x="5" y="103"/>
                    <a:pt x="5" y="97"/>
                    <a:pt x="5" y="88"/>
                  </a:cubicBezTo>
                  <a:cubicBezTo>
                    <a:pt x="5" y="79"/>
                    <a:pt x="4" y="66"/>
                    <a:pt x="4" y="52"/>
                  </a:cubicBezTo>
                  <a:cubicBezTo>
                    <a:pt x="3" y="38"/>
                    <a:pt x="2" y="25"/>
                    <a:pt x="2" y="15"/>
                  </a:cubicBezTo>
                  <a:cubicBezTo>
                    <a:pt x="1" y="6"/>
                    <a:pt x="0" y="0"/>
                    <a:pt x="1" y="0"/>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5">
              <a:extLst>
                <a:ext uri="{FF2B5EF4-FFF2-40B4-BE49-F238E27FC236}">
                  <a16:creationId xmlns:a16="http://schemas.microsoft.com/office/drawing/2014/main" id="{9FB097C9-EC49-492C-AA4D-5D399C4B31C5}"/>
                </a:ext>
              </a:extLst>
            </p:cNvPr>
            <p:cNvSpPr>
              <a:spLocks/>
            </p:cNvSpPr>
            <p:nvPr/>
          </p:nvSpPr>
          <p:spPr bwMode="auto">
            <a:xfrm>
              <a:off x="3427" y="1921"/>
              <a:ext cx="36" cy="36"/>
            </a:xfrm>
            <a:custGeom>
              <a:avLst/>
              <a:gdLst>
                <a:gd name="T0" fmla="*/ 5 w 15"/>
                <a:gd name="T1" fmla="*/ 2 h 15"/>
                <a:gd name="T2" fmla="*/ 2 w 15"/>
                <a:gd name="T3" fmla="*/ 6 h 15"/>
                <a:gd name="T4" fmla="*/ 4 w 15"/>
                <a:gd name="T5" fmla="*/ 11 h 15"/>
                <a:gd name="T6" fmla="*/ 10 w 15"/>
                <a:gd name="T7" fmla="*/ 12 h 15"/>
                <a:gd name="T8" fmla="*/ 13 w 15"/>
                <a:gd name="T9" fmla="*/ 7 h 15"/>
                <a:gd name="T10" fmla="*/ 10 w 15"/>
                <a:gd name="T11" fmla="*/ 3 h 15"/>
                <a:gd name="T12" fmla="*/ 5 w 15"/>
                <a:gd name="T13" fmla="*/ 2 h 15"/>
                <a:gd name="T14" fmla="*/ 6 w 15"/>
                <a:gd name="T15" fmla="*/ 1 h 15"/>
                <a:gd name="T16" fmla="*/ 11 w 15"/>
                <a:gd name="T17" fmla="*/ 1 h 15"/>
                <a:gd name="T18" fmla="*/ 15 w 15"/>
                <a:gd name="T19" fmla="*/ 7 h 15"/>
                <a:gd name="T20" fmla="*/ 11 w 15"/>
                <a:gd name="T21" fmla="*/ 14 h 15"/>
                <a:gd name="T22" fmla="*/ 2 w 15"/>
                <a:gd name="T23" fmla="*/ 12 h 15"/>
                <a:gd name="T24" fmla="*/ 1 w 15"/>
                <a:gd name="T25" fmla="*/ 6 h 15"/>
                <a:gd name="T26" fmla="*/ 3 w 15"/>
                <a:gd name="T27" fmla="*/ 2 h 15"/>
                <a:gd name="T28" fmla="*/ 5 w 15"/>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5">
                  <a:moveTo>
                    <a:pt x="5" y="2"/>
                  </a:moveTo>
                  <a:cubicBezTo>
                    <a:pt x="5" y="2"/>
                    <a:pt x="3" y="3"/>
                    <a:pt x="2" y="6"/>
                  </a:cubicBezTo>
                  <a:cubicBezTo>
                    <a:pt x="2" y="8"/>
                    <a:pt x="2" y="10"/>
                    <a:pt x="4" y="11"/>
                  </a:cubicBezTo>
                  <a:cubicBezTo>
                    <a:pt x="5" y="12"/>
                    <a:pt x="8" y="13"/>
                    <a:pt x="10" y="12"/>
                  </a:cubicBezTo>
                  <a:cubicBezTo>
                    <a:pt x="12" y="11"/>
                    <a:pt x="13" y="9"/>
                    <a:pt x="13" y="7"/>
                  </a:cubicBezTo>
                  <a:cubicBezTo>
                    <a:pt x="13" y="5"/>
                    <a:pt x="11" y="3"/>
                    <a:pt x="10" y="3"/>
                  </a:cubicBezTo>
                  <a:cubicBezTo>
                    <a:pt x="7" y="1"/>
                    <a:pt x="5" y="2"/>
                    <a:pt x="5" y="2"/>
                  </a:cubicBezTo>
                  <a:cubicBezTo>
                    <a:pt x="5" y="2"/>
                    <a:pt x="5" y="1"/>
                    <a:pt x="6" y="1"/>
                  </a:cubicBezTo>
                  <a:cubicBezTo>
                    <a:pt x="7" y="1"/>
                    <a:pt x="9" y="0"/>
                    <a:pt x="11" y="1"/>
                  </a:cubicBezTo>
                  <a:cubicBezTo>
                    <a:pt x="13" y="2"/>
                    <a:pt x="15" y="4"/>
                    <a:pt x="15" y="7"/>
                  </a:cubicBezTo>
                  <a:cubicBezTo>
                    <a:pt x="15" y="10"/>
                    <a:pt x="14" y="13"/>
                    <a:pt x="11" y="14"/>
                  </a:cubicBezTo>
                  <a:cubicBezTo>
                    <a:pt x="7" y="15"/>
                    <a:pt x="4" y="14"/>
                    <a:pt x="2" y="12"/>
                  </a:cubicBezTo>
                  <a:cubicBezTo>
                    <a:pt x="0" y="11"/>
                    <a:pt x="0" y="8"/>
                    <a:pt x="1" y="6"/>
                  </a:cubicBezTo>
                  <a:cubicBezTo>
                    <a:pt x="1" y="4"/>
                    <a:pt x="2" y="3"/>
                    <a:pt x="3" y="2"/>
                  </a:cubicBezTo>
                  <a:cubicBezTo>
                    <a:pt x="4" y="2"/>
                    <a:pt x="5" y="2"/>
                    <a:pt x="5" y="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6">
              <a:extLst>
                <a:ext uri="{FF2B5EF4-FFF2-40B4-BE49-F238E27FC236}">
                  <a16:creationId xmlns:a16="http://schemas.microsoft.com/office/drawing/2014/main" id="{A95528C6-1947-4654-A3C6-5CE96C1A72A1}"/>
                </a:ext>
              </a:extLst>
            </p:cNvPr>
            <p:cNvSpPr>
              <a:spLocks/>
            </p:cNvSpPr>
            <p:nvPr/>
          </p:nvSpPr>
          <p:spPr bwMode="auto">
            <a:xfrm>
              <a:off x="3135" y="1907"/>
              <a:ext cx="157" cy="128"/>
            </a:xfrm>
            <a:custGeom>
              <a:avLst/>
              <a:gdLst>
                <a:gd name="T0" fmla="*/ 64 w 66"/>
                <a:gd name="T1" fmla="*/ 0 h 54"/>
                <a:gd name="T2" fmla="*/ 65 w 66"/>
                <a:gd name="T3" fmla="*/ 4 h 54"/>
                <a:gd name="T4" fmla="*/ 65 w 66"/>
                <a:gd name="T5" fmla="*/ 15 h 54"/>
                <a:gd name="T6" fmla="*/ 61 w 66"/>
                <a:gd name="T7" fmla="*/ 31 h 54"/>
                <a:gd name="T8" fmla="*/ 48 w 66"/>
                <a:gd name="T9" fmla="*/ 46 h 54"/>
                <a:gd name="T10" fmla="*/ 29 w 66"/>
                <a:gd name="T11" fmla="*/ 53 h 54"/>
                <a:gd name="T12" fmla="*/ 13 w 66"/>
                <a:gd name="T13" fmla="*/ 52 h 54"/>
                <a:gd name="T14" fmla="*/ 3 w 66"/>
                <a:gd name="T15" fmla="*/ 49 h 54"/>
                <a:gd name="T16" fmla="*/ 0 w 66"/>
                <a:gd name="T17" fmla="*/ 46 h 54"/>
                <a:gd name="T18" fmla="*/ 14 w 66"/>
                <a:gd name="T19" fmla="*/ 51 h 54"/>
                <a:gd name="T20" fmla="*/ 47 w 66"/>
                <a:gd name="T21" fmla="*/ 44 h 54"/>
                <a:gd name="T22" fmla="*/ 64 w 66"/>
                <a:gd name="T23" fmla="*/ 15 h 54"/>
                <a:gd name="T24" fmla="*/ 64 w 66"/>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4">
                  <a:moveTo>
                    <a:pt x="64" y="0"/>
                  </a:moveTo>
                  <a:cubicBezTo>
                    <a:pt x="64" y="0"/>
                    <a:pt x="64" y="2"/>
                    <a:pt x="65" y="4"/>
                  </a:cubicBezTo>
                  <a:cubicBezTo>
                    <a:pt x="65" y="7"/>
                    <a:pt x="66" y="11"/>
                    <a:pt x="65" y="15"/>
                  </a:cubicBezTo>
                  <a:cubicBezTo>
                    <a:pt x="65" y="20"/>
                    <a:pt x="63" y="25"/>
                    <a:pt x="61" y="31"/>
                  </a:cubicBezTo>
                  <a:cubicBezTo>
                    <a:pt x="58" y="36"/>
                    <a:pt x="54" y="42"/>
                    <a:pt x="48" y="46"/>
                  </a:cubicBezTo>
                  <a:cubicBezTo>
                    <a:pt x="42" y="50"/>
                    <a:pt x="35" y="52"/>
                    <a:pt x="29" y="53"/>
                  </a:cubicBezTo>
                  <a:cubicBezTo>
                    <a:pt x="23" y="54"/>
                    <a:pt x="18" y="54"/>
                    <a:pt x="13" y="52"/>
                  </a:cubicBezTo>
                  <a:cubicBezTo>
                    <a:pt x="9" y="51"/>
                    <a:pt x="5" y="50"/>
                    <a:pt x="3" y="49"/>
                  </a:cubicBezTo>
                  <a:cubicBezTo>
                    <a:pt x="1" y="47"/>
                    <a:pt x="0" y="46"/>
                    <a:pt x="0" y="46"/>
                  </a:cubicBezTo>
                  <a:cubicBezTo>
                    <a:pt x="0" y="46"/>
                    <a:pt x="5" y="49"/>
                    <a:pt x="14" y="51"/>
                  </a:cubicBezTo>
                  <a:cubicBezTo>
                    <a:pt x="22" y="53"/>
                    <a:pt x="35" y="52"/>
                    <a:pt x="47" y="44"/>
                  </a:cubicBezTo>
                  <a:cubicBezTo>
                    <a:pt x="58" y="36"/>
                    <a:pt x="63" y="24"/>
                    <a:pt x="64" y="15"/>
                  </a:cubicBezTo>
                  <a:cubicBezTo>
                    <a:pt x="65" y="6"/>
                    <a:pt x="63" y="0"/>
                    <a:pt x="64" y="0"/>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7">
              <a:extLst>
                <a:ext uri="{FF2B5EF4-FFF2-40B4-BE49-F238E27FC236}">
                  <a16:creationId xmlns:a16="http://schemas.microsoft.com/office/drawing/2014/main" id="{E6C85169-31A7-48E3-96F4-F4DC23A00ECB}"/>
                </a:ext>
              </a:extLst>
            </p:cNvPr>
            <p:cNvSpPr>
              <a:spLocks/>
            </p:cNvSpPr>
            <p:nvPr/>
          </p:nvSpPr>
          <p:spPr bwMode="auto">
            <a:xfrm>
              <a:off x="3581" y="1907"/>
              <a:ext cx="79" cy="86"/>
            </a:xfrm>
            <a:custGeom>
              <a:avLst/>
              <a:gdLst>
                <a:gd name="T0" fmla="*/ 33 w 33"/>
                <a:gd name="T1" fmla="*/ 35 h 36"/>
                <a:gd name="T2" fmla="*/ 25 w 33"/>
                <a:gd name="T3" fmla="*/ 35 h 36"/>
                <a:gd name="T4" fmla="*/ 9 w 33"/>
                <a:gd name="T5" fmla="*/ 24 h 36"/>
                <a:gd name="T6" fmla="*/ 1 w 33"/>
                <a:gd name="T7" fmla="*/ 8 h 36"/>
                <a:gd name="T8" fmla="*/ 1 w 33"/>
                <a:gd name="T9" fmla="*/ 0 h 36"/>
                <a:gd name="T10" fmla="*/ 2 w 33"/>
                <a:gd name="T11" fmla="*/ 7 h 36"/>
                <a:gd name="T12" fmla="*/ 11 w 33"/>
                <a:gd name="T13" fmla="*/ 23 h 36"/>
                <a:gd name="T14" fmla="*/ 26 w 33"/>
                <a:gd name="T15" fmla="*/ 33 h 36"/>
                <a:gd name="T16" fmla="*/ 33 w 33"/>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33" y="35"/>
                  </a:moveTo>
                  <a:cubicBezTo>
                    <a:pt x="33" y="36"/>
                    <a:pt x="30" y="36"/>
                    <a:pt x="25" y="35"/>
                  </a:cubicBezTo>
                  <a:cubicBezTo>
                    <a:pt x="20" y="33"/>
                    <a:pt x="14" y="30"/>
                    <a:pt x="9" y="24"/>
                  </a:cubicBezTo>
                  <a:cubicBezTo>
                    <a:pt x="4" y="19"/>
                    <a:pt x="2" y="13"/>
                    <a:pt x="1" y="8"/>
                  </a:cubicBezTo>
                  <a:cubicBezTo>
                    <a:pt x="0" y="3"/>
                    <a:pt x="0" y="0"/>
                    <a:pt x="1" y="0"/>
                  </a:cubicBezTo>
                  <a:cubicBezTo>
                    <a:pt x="1" y="0"/>
                    <a:pt x="1" y="3"/>
                    <a:pt x="2" y="7"/>
                  </a:cubicBezTo>
                  <a:cubicBezTo>
                    <a:pt x="3" y="12"/>
                    <a:pt x="6" y="18"/>
                    <a:pt x="11" y="23"/>
                  </a:cubicBezTo>
                  <a:cubicBezTo>
                    <a:pt x="16" y="28"/>
                    <a:pt x="21" y="32"/>
                    <a:pt x="26" y="33"/>
                  </a:cubicBezTo>
                  <a:cubicBezTo>
                    <a:pt x="30" y="35"/>
                    <a:pt x="33" y="35"/>
                    <a:pt x="33" y="35"/>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8">
              <a:extLst>
                <a:ext uri="{FF2B5EF4-FFF2-40B4-BE49-F238E27FC236}">
                  <a16:creationId xmlns:a16="http://schemas.microsoft.com/office/drawing/2014/main" id="{CA268E98-652D-465F-8396-C04AD9406EDF}"/>
                </a:ext>
              </a:extLst>
            </p:cNvPr>
            <p:cNvSpPr>
              <a:spLocks/>
            </p:cNvSpPr>
            <p:nvPr/>
          </p:nvSpPr>
          <p:spPr bwMode="auto">
            <a:xfrm>
              <a:off x="3652" y="2897"/>
              <a:ext cx="122" cy="55"/>
            </a:xfrm>
            <a:custGeom>
              <a:avLst/>
              <a:gdLst>
                <a:gd name="T0" fmla="*/ 50 w 51"/>
                <a:gd name="T1" fmla="*/ 12 h 23"/>
                <a:gd name="T2" fmla="*/ 43 w 51"/>
                <a:gd name="T3" fmla="*/ 18 h 23"/>
                <a:gd name="T4" fmla="*/ 34 w 51"/>
                <a:gd name="T5" fmla="*/ 22 h 23"/>
                <a:gd name="T6" fmla="*/ 22 w 51"/>
                <a:gd name="T7" fmla="*/ 22 h 23"/>
                <a:gd name="T8" fmla="*/ 5 w 51"/>
                <a:gd name="T9" fmla="*/ 8 h 23"/>
                <a:gd name="T10" fmla="*/ 0 w 51"/>
                <a:gd name="T11" fmla="*/ 0 h 23"/>
                <a:gd name="T12" fmla="*/ 6 w 51"/>
                <a:gd name="T13" fmla="*/ 7 h 23"/>
                <a:gd name="T14" fmla="*/ 23 w 51"/>
                <a:gd name="T15" fmla="*/ 20 h 23"/>
                <a:gd name="T16" fmla="*/ 43 w 51"/>
                <a:gd name="T17" fmla="*/ 17 h 23"/>
                <a:gd name="T18" fmla="*/ 50 w 51"/>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3">
                  <a:moveTo>
                    <a:pt x="50" y="12"/>
                  </a:moveTo>
                  <a:cubicBezTo>
                    <a:pt x="51" y="13"/>
                    <a:pt x="48" y="15"/>
                    <a:pt x="43" y="18"/>
                  </a:cubicBezTo>
                  <a:cubicBezTo>
                    <a:pt x="41" y="20"/>
                    <a:pt x="38" y="21"/>
                    <a:pt x="34" y="22"/>
                  </a:cubicBezTo>
                  <a:cubicBezTo>
                    <a:pt x="31" y="23"/>
                    <a:pt x="26" y="23"/>
                    <a:pt x="22" y="22"/>
                  </a:cubicBezTo>
                  <a:cubicBezTo>
                    <a:pt x="13" y="19"/>
                    <a:pt x="8" y="13"/>
                    <a:pt x="5" y="8"/>
                  </a:cubicBezTo>
                  <a:cubicBezTo>
                    <a:pt x="2" y="4"/>
                    <a:pt x="0" y="1"/>
                    <a:pt x="0" y="0"/>
                  </a:cubicBezTo>
                  <a:cubicBezTo>
                    <a:pt x="0" y="0"/>
                    <a:pt x="3" y="3"/>
                    <a:pt x="6" y="7"/>
                  </a:cubicBezTo>
                  <a:cubicBezTo>
                    <a:pt x="10" y="11"/>
                    <a:pt x="15" y="17"/>
                    <a:pt x="23" y="20"/>
                  </a:cubicBezTo>
                  <a:cubicBezTo>
                    <a:pt x="30" y="22"/>
                    <a:pt x="38" y="19"/>
                    <a:pt x="43" y="17"/>
                  </a:cubicBezTo>
                  <a:cubicBezTo>
                    <a:pt x="47" y="14"/>
                    <a:pt x="50" y="12"/>
                    <a:pt x="50" y="1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9">
              <a:extLst>
                <a:ext uri="{FF2B5EF4-FFF2-40B4-BE49-F238E27FC236}">
                  <a16:creationId xmlns:a16="http://schemas.microsoft.com/office/drawing/2014/main" id="{08FB040F-51C4-4278-80F0-A653D2EF8740}"/>
                </a:ext>
              </a:extLst>
            </p:cNvPr>
            <p:cNvSpPr>
              <a:spLocks/>
            </p:cNvSpPr>
            <p:nvPr/>
          </p:nvSpPr>
          <p:spPr bwMode="auto">
            <a:xfrm>
              <a:off x="3643" y="2902"/>
              <a:ext cx="57" cy="81"/>
            </a:xfrm>
            <a:custGeom>
              <a:avLst/>
              <a:gdLst>
                <a:gd name="T0" fmla="*/ 24 w 24"/>
                <a:gd name="T1" fmla="*/ 34 h 34"/>
                <a:gd name="T2" fmla="*/ 11 w 24"/>
                <a:gd name="T3" fmla="*/ 18 h 34"/>
                <a:gd name="T4" fmla="*/ 0 w 24"/>
                <a:gd name="T5" fmla="*/ 1 h 34"/>
                <a:gd name="T6" fmla="*/ 13 w 24"/>
                <a:gd name="T7" fmla="*/ 17 h 34"/>
                <a:gd name="T8" fmla="*/ 24 w 24"/>
                <a:gd name="T9" fmla="*/ 34 h 34"/>
              </a:gdLst>
              <a:ahLst/>
              <a:cxnLst>
                <a:cxn ang="0">
                  <a:pos x="T0" y="T1"/>
                </a:cxn>
                <a:cxn ang="0">
                  <a:pos x="T2" y="T3"/>
                </a:cxn>
                <a:cxn ang="0">
                  <a:pos x="T4" y="T5"/>
                </a:cxn>
                <a:cxn ang="0">
                  <a:pos x="T6" y="T7"/>
                </a:cxn>
                <a:cxn ang="0">
                  <a:pos x="T8" y="T9"/>
                </a:cxn>
              </a:cxnLst>
              <a:rect l="0" t="0" r="r" b="b"/>
              <a:pathLst>
                <a:path w="24" h="34">
                  <a:moveTo>
                    <a:pt x="24" y="34"/>
                  </a:moveTo>
                  <a:cubicBezTo>
                    <a:pt x="23" y="34"/>
                    <a:pt x="18" y="27"/>
                    <a:pt x="11" y="18"/>
                  </a:cubicBezTo>
                  <a:cubicBezTo>
                    <a:pt x="5" y="9"/>
                    <a:pt x="0" y="1"/>
                    <a:pt x="0" y="1"/>
                  </a:cubicBezTo>
                  <a:cubicBezTo>
                    <a:pt x="1" y="0"/>
                    <a:pt x="6" y="8"/>
                    <a:pt x="13" y="17"/>
                  </a:cubicBezTo>
                  <a:cubicBezTo>
                    <a:pt x="19" y="26"/>
                    <a:pt x="24" y="33"/>
                    <a:pt x="24" y="34"/>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0">
              <a:extLst>
                <a:ext uri="{FF2B5EF4-FFF2-40B4-BE49-F238E27FC236}">
                  <a16:creationId xmlns:a16="http://schemas.microsoft.com/office/drawing/2014/main" id="{267DB50D-E214-4182-907E-78A6FBB36310}"/>
                </a:ext>
              </a:extLst>
            </p:cNvPr>
            <p:cNvSpPr>
              <a:spLocks/>
            </p:cNvSpPr>
            <p:nvPr/>
          </p:nvSpPr>
          <p:spPr bwMode="auto">
            <a:xfrm>
              <a:off x="3201" y="2187"/>
              <a:ext cx="12" cy="26"/>
            </a:xfrm>
            <a:custGeom>
              <a:avLst/>
              <a:gdLst>
                <a:gd name="T0" fmla="*/ 5 w 5"/>
                <a:gd name="T1" fmla="*/ 11 h 11"/>
                <a:gd name="T2" fmla="*/ 2 w 5"/>
                <a:gd name="T3" fmla="*/ 6 h 11"/>
                <a:gd name="T4" fmla="*/ 0 w 5"/>
                <a:gd name="T5" fmla="*/ 0 h 11"/>
                <a:gd name="T6" fmla="*/ 4 w 5"/>
                <a:gd name="T7" fmla="*/ 5 h 11"/>
                <a:gd name="T8" fmla="*/ 5 w 5"/>
                <a:gd name="T9" fmla="*/ 11 h 11"/>
              </a:gdLst>
              <a:ahLst/>
              <a:cxnLst>
                <a:cxn ang="0">
                  <a:pos x="T0" y="T1"/>
                </a:cxn>
                <a:cxn ang="0">
                  <a:pos x="T2" y="T3"/>
                </a:cxn>
                <a:cxn ang="0">
                  <a:pos x="T4" y="T5"/>
                </a:cxn>
                <a:cxn ang="0">
                  <a:pos x="T6" y="T7"/>
                </a:cxn>
                <a:cxn ang="0">
                  <a:pos x="T8" y="T9"/>
                </a:cxn>
              </a:cxnLst>
              <a:rect l="0" t="0" r="r" b="b"/>
              <a:pathLst>
                <a:path w="5" h="11">
                  <a:moveTo>
                    <a:pt x="5" y="11"/>
                  </a:moveTo>
                  <a:cubicBezTo>
                    <a:pt x="4" y="11"/>
                    <a:pt x="3" y="9"/>
                    <a:pt x="2" y="6"/>
                  </a:cubicBezTo>
                  <a:cubicBezTo>
                    <a:pt x="0" y="3"/>
                    <a:pt x="0" y="0"/>
                    <a:pt x="0" y="0"/>
                  </a:cubicBezTo>
                  <a:cubicBezTo>
                    <a:pt x="1" y="0"/>
                    <a:pt x="2" y="2"/>
                    <a:pt x="4" y="5"/>
                  </a:cubicBezTo>
                  <a:cubicBezTo>
                    <a:pt x="5" y="8"/>
                    <a:pt x="5" y="11"/>
                    <a:pt x="5"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131">
              <a:extLst>
                <a:ext uri="{FF2B5EF4-FFF2-40B4-BE49-F238E27FC236}">
                  <a16:creationId xmlns:a16="http://schemas.microsoft.com/office/drawing/2014/main" id="{EA251702-7F39-42B5-9305-EB43E241DD5A}"/>
                </a:ext>
              </a:extLst>
            </p:cNvPr>
            <p:cNvSpPr>
              <a:spLocks noChangeArrowheads="1"/>
            </p:cNvSpPr>
            <p:nvPr/>
          </p:nvSpPr>
          <p:spPr bwMode="auto">
            <a:xfrm>
              <a:off x="3394" y="2218"/>
              <a:ext cx="4" cy="21"/>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2">
              <a:extLst>
                <a:ext uri="{FF2B5EF4-FFF2-40B4-BE49-F238E27FC236}">
                  <a16:creationId xmlns:a16="http://schemas.microsoft.com/office/drawing/2014/main" id="{670780AC-89C3-4F9D-BD92-CDCD540CF367}"/>
                </a:ext>
              </a:extLst>
            </p:cNvPr>
            <p:cNvSpPr>
              <a:spLocks/>
            </p:cNvSpPr>
            <p:nvPr/>
          </p:nvSpPr>
          <p:spPr bwMode="auto">
            <a:xfrm>
              <a:off x="3318" y="2313"/>
              <a:ext cx="4" cy="26"/>
            </a:xfrm>
            <a:custGeom>
              <a:avLst/>
              <a:gdLst>
                <a:gd name="T0" fmla="*/ 1 w 2"/>
                <a:gd name="T1" fmla="*/ 11 h 11"/>
                <a:gd name="T2" fmla="*/ 0 w 2"/>
                <a:gd name="T3" fmla="*/ 6 h 11"/>
                <a:gd name="T4" fmla="*/ 1 w 2"/>
                <a:gd name="T5" fmla="*/ 0 h 11"/>
                <a:gd name="T6" fmla="*/ 2 w 2"/>
                <a:gd name="T7" fmla="*/ 5 h 11"/>
                <a:gd name="T8" fmla="*/ 1 w 2"/>
                <a:gd name="T9" fmla="*/ 11 h 11"/>
              </a:gdLst>
              <a:ahLst/>
              <a:cxnLst>
                <a:cxn ang="0">
                  <a:pos x="T0" y="T1"/>
                </a:cxn>
                <a:cxn ang="0">
                  <a:pos x="T2" y="T3"/>
                </a:cxn>
                <a:cxn ang="0">
                  <a:pos x="T4" y="T5"/>
                </a:cxn>
                <a:cxn ang="0">
                  <a:pos x="T6" y="T7"/>
                </a:cxn>
                <a:cxn ang="0">
                  <a:pos x="T8" y="T9"/>
                </a:cxn>
              </a:cxnLst>
              <a:rect l="0" t="0" r="r" b="b"/>
              <a:pathLst>
                <a:path w="2" h="11">
                  <a:moveTo>
                    <a:pt x="1" y="11"/>
                  </a:moveTo>
                  <a:cubicBezTo>
                    <a:pt x="1" y="11"/>
                    <a:pt x="0" y="9"/>
                    <a:pt x="0" y="6"/>
                  </a:cubicBezTo>
                  <a:cubicBezTo>
                    <a:pt x="0" y="2"/>
                    <a:pt x="0" y="0"/>
                    <a:pt x="1" y="0"/>
                  </a:cubicBezTo>
                  <a:cubicBezTo>
                    <a:pt x="1" y="0"/>
                    <a:pt x="2" y="2"/>
                    <a:pt x="2" y="5"/>
                  </a:cubicBezTo>
                  <a:cubicBezTo>
                    <a:pt x="2" y="8"/>
                    <a:pt x="2" y="11"/>
                    <a:pt x="1"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3">
              <a:extLst>
                <a:ext uri="{FF2B5EF4-FFF2-40B4-BE49-F238E27FC236}">
                  <a16:creationId xmlns:a16="http://schemas.microsoft.com/office/drawing/2014/main" id="{B0EB08FB-3A0A-483D-BC05-E75119E2F012}"/>
                </a:ext>
              </a:extLst>
            </p:cNvPr>
            <p:cNvSpPr>
              <a:spLocks/>
            </p:cNvSpPr>
            <p:nvPr/>
          </p:nvSpPr>
          <p:spPr bwMode="auto">
            <a:xfrm>
              <a:off x="3163" y="2399"/>
              <a:ext cx="22" cy="14"/>
            </a:xfrm>
            <a:custGeom>
              <a:avLst/>
              <a:gdLst>
                <a:gd name="T0" fmla="*/ 8 w 9"/>
                <a:gd name="T1" fmla="*/ 6 h 6"/>
                <a:gd name="T2" fmla="*/ 4 w 9"/>
                <a:gd name="T3" fmla="*/ 3 h 6"/>
                <a:gd name="T4" fmla="*/ 0 w 9"/>
                <a:gd name="T5" fmla="*/ 0 h 6"/>
                <a:gd name="T6" fmla="*/ 5 w 9"/>
                <a:gd name="T7" fmla="*/ 2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8" y="6"/>
                    <a:pt x="6" y="5"/>
                    <a:pt x="4" y="3"/>
                  </a:cubicBezTo>
                  <a:cubicBezTo>
                    <a:pt x="2" y="2"/>
                    <a:pt x="0" y="1"/>
                    <a:pt x="0" y="0"/>
                  </a:cubicBezTo>
                  <a:cubicBezTo>
                    <a:pt x="0" y="0"/>
                    <a:pt x="3" y="0"/>
                    <a:pt x="5" y="2"/>
                  </a:cubicBezTo>
                  <a:cubicBezTo>
                    <a:pt x="8" y="3"/>
                    <a:pt x="9" y="6"/>
                    <a:pt x="8"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4">
              <a:extLst>
                <a:ext uri="{FF2B5EF4-FFF2-40B4-BE49-F238E27FC236}">
                  <a16:creationId xmlns:a16="http://schemas.microsoft.com/office/drawing/2014/main" id="{E73A3453-8A8D-49CB-ADC9-3DB2D19E564B}"/>
                </a:ext>
              </a:extLst>
            </p:cNvPr>
            <p:cNvSpPr>
              <a:spLocks/>
            </p:cNvSpPr>
            <p:nvPr/>
          </p:nvSpPr>
          <p:spPr bwMode="auto">
            <a:xfrm>
              <a:off x="3425" y="2489"/>
              <a:ext cx="14" cy="16"/>
            </a:xfrm>
            <a:custGeom>
              <a:avLst/>
              <a:gdLst>
                <a:gd name="T0" fmla="*/ 1 w 6"/>
                <a:gd name="T1" fmla="*/ 7 h 7"/>
                <a:gd name="T2" fmla="*/ 2 w 6"/>
                <a:gd name="T3" fmla="*/ 3 h 7"/>
                <a:gd name="T4" fmla="*/ 5 w 6"/>
                <a:gd name="T5" fmla="*/ 0 h 7"/>
                <a:gd name="T6" fmla="*/ 4 w 6"/>
                <a:gd name="T7" fmla="*/ 4 h 7"/>
                <a:gd name="T8" fmla="*/ 1 w 6"/>
                <a:gd name="T9" fmla="*/ 7 h 7"/>
              </a:gdLst>
              <a:ahLst/>
              <a:cxnLst>
                <a:cxn ang="0">
                  <a:pos x="T0" y="T1"/>
                </a:cxn>
                <a:cxn ang="0">
                  <a:pos x="T2" y="T3"/>
                </a:cxn>
                <a:cxn ang="0">
                  <a:pos x="T4" y="T5"/>
                </a:cxn>
                <a:cxn ang="0">
                  <a:pos x="T6" y="T7"/>
                </a:cxn>
                <a:cxn ang="0">
                  <a:pos x="T8" y="T9"/>
                </a:cxn>
              </a:cxnLst>
              <a:rect l="0" t="0" r="r" b="b"/>
              <a:pathLst>
                <a:path w="6" h="7">
                  <a:moveTo>
                    <a:pt x="1" y="7"/>
                  </a:moveTo>
                  <a:cubicBezTo>
                    <a:pt x="0" y="7"/>
                    <a:pt x="1" y="5"/>
                    <a:pt x="2" y="3"/>
                  </a:cubicBezTo>
                  <a:cubicBezTo>
                    <a:pt x="3" y="1"/>
                    <a:pt x="5" y="0"/>
                    <a:pt x="5" y="0"/>
                  </a:cubicBezTo>
                  <a:cubicBezTo>
                    <a:pt x="6" y="1"/>
                    <a:pt x="5" y="2"/>
                    <a:pt x="4" y="4"/>
                  </a:cubicBezTo>
                  <a:cubicBezTo>
                    <a:pt x="3" y="6"/>
                    <a:pt x="1" y="7"/>
                    <a:pt x="1"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35">
              <a:extLst>
                <a:ext uri="{FF2B5EF4-FFF2-40B4-BE49-F238E27FC236}">
                  <a16:creationId xmlns:a16="http://schemas.microsoft.com/office/drawing/2014/main" id="{3BDF8FE9-D5C9-4A6A-BF27-B21F73319356}"/>
                </a:ext>
              </a:extLst>
            </p:cNvPr>
            <p:cNvSpPr>
              <a:spLocks noChangeArrowheads="1"/>
            </p:cNvSpPr>
            <p:nvPr/>
          </p:nvSpPr>
          <p:spPr bwMode="auto">
            <a:xfrm>
              <a:off x="3273" y="2496"/>
              <a:ext cx="4" cy="36"/>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6">
              <a:extLst>
                <a:ext uri="{FF2B5EF4-FFF2-40B4-BE49-F238E27FC236}">
                  <a16:creationId xmlns:a16="http://schemas.microsoft.com/office/drawing/2014/main" id="{B0F3E417-2141-4E4A-9F09-DC9626914966}"/>
                </a:ext>
              </a:extLst>
            </p:cNvPr>
            <p:cNvSpPr>
              <a:spLocks/>
            </p:cNvSpPr>
            <p:nvPr/>
          </p:nvSpPr>
          <p:spPr bwMode="auto">
            <a:xfrm>
              <a:off x="3206" y="2624"/>
              <a:ext cx="21" cy="14"/>
            </a:xfrm>
            <a:custGeom>
              <a:avLst/>
              <a:gdLst>
                <a:gd name="T0" fmla="*/ 9 w 9"/>
                <a:gd name="T1" fmla="*/ 6 h 6"/>
                <a:gd name="T2" fmla="*/ 4 w 9"/>
                <a:gd name="T3" fmla="*/ 4 h 6"/>
                <a:gd name="T4" fmla="*/ 1 w 9"/>
                <a:gd name="T5" fmla="*/ 0 h 6"/>
                <a:gd name="T6" fmla="*/ 5 w 9"/>
                <a:gd name="T7" fmla="*/ 2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cubicBezTo>
                    <a:pt x="9" y="6"/>
                    <a:pt x="6" y="5"/>
                    <a:pt x="4" y="4"/>
                  </a:cubicBezTo>
                  <a:cubicBezTo>
                    <a:pt x="2" y="2"/>
                    <a:pt x="0" y="1"/>
                    <a:pt x="1" y="0"/>
                  </a:cubicBezTo>
                  <a:cubicBezTo>
                    <a:pt x="1" y="0"/>
                    <a:pt x="3" y="1"/>
                    <a:pt x="5" y="2"/>
                  </a:cubicBezTo>
                  <a:cubicBezTo>
                    <a:pt x="8" y="4"/>
                    <a:pt x="9" y="6"/>
                    <a:pt x="9"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7">
              <a:extLst>
                <a:ext uri="{FF2B5EF4-FFF2-40B4-BE49-F238E27FC236}">
                  <a16:creationId xmlns:a16="http://schemas.microsoft.com/office/drawing/2014/main" id="{F9C43D40-A83C-4B21-9302-DE2E9DCB0437}"/>
                </a:ext>
              </a:extLst>
            </p:cNvPr>
            <p:cNvSpPr>
              <a:spLocks/>
            </p:cNvSpPr>
            <p:nvPr/>
          </p:nvSpPr>
          <p:spPr bwMode="auto">
            <a:xfrm>
              <a:off x="3363" y="2674"/>
              <a:ext cx="16" cy="9"/>
            </a:xfrm>
            <a:custGeom>
              <a:avLst/>
              <a:gdLst>
                <a:gd name="T0" fmla="*/ 7 w 7"/>
                <a:gd name="T1" fmla="*/ 1 h 4"/>
                <a:gd name="T2" fmla="*/ 4 w 7"/>
                <a:gd name="T3" fmla="*/ 3 h 4"/>
                <a:gd name="T4" fmla="*/ 0 w 7"/>
                <a:gd name="T5" fmla="*/ 4 h 4"/>
                <a:gd name="T6" fmla="*/ 3 w 7"/>
                <a:gd name="T7" fmla="*/ 1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cubicBezTo>
                    <a:pt x="7" y="1"/>
                    <a:pt x="6" y="2"/>
                    <a:pt x="4" y="3"/>
                  </a:cubicBezTo>
                  <a:cubicBezTo>
                    <a:pt x="2" y="4"/>
                    <a:pt x="1" y="4"/>
                    <a:pt x="0" y="4"/>
                  </a:cubicBezTo>
                  <a:cubicBezTo>
                    <a:pt x="0" y="3"/>
                    <a:pt x="1" y="2"/>
                    <a:pt x="3" y="1"/>
                  </a:cubicBezTo>
                  <a:cubicBezTo>
                    <a:pt x="5" y="0"/>
                    <a:pt x="7" y="0"/>
                    <a:pt x="7"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8">
              <a:extLst>
                <a:ext uri="{FF2B5EF4-FFF2-40B4-BE49-F238E27FC236}">
                  <a16:creationId xmlns:a16="http://schemas.microsoft.com/office/drawing/2014/main" id="{3B824944-46EF-4F1C-B8FE-F95252AA1C82}"/>
                </a:ext>
              </a:extLst>
            </p:cNvPr>
            <p:cNvSpPr>
              <a:spLocks/>
            </p:cNvSpPr>
            <p:nvPr/>
          </p:nvSpPr>
          <p:spPr bwMode="auto">
            <a:xfrm>
              <a:off x="3258" y="2814"/>
              <a:ext cx="19" cy="36"/>
            </a:xfrm>
            <a:custGeom>
              <a:avLst/>
              <a:gdLst>
                <a:gd name="T0" fmla="*/ 7 w 8"/>
                <a:gd name="T1" fmla="*/ 15 h 15"/>
                <a:gd name="T2" fmla="*/ 3 w 8"/>
                <a:gd name="T3" fmla="*/ 8 h 15"/>
                <a:gd name="T4" fmla="*/ 0 w 8"/>
                <a:gd name="T5" fmla="*/ 0 h 15"/>
                <a:gd name="T6" fmla="*/ 5 w 8"/>
                <a:gd name="T7" fmla="*/ 7 h 15"/>
                <a:gd name="T8" fmla="*/ 7 w 8"/>
                <a:gd name="T9" fmla="*/ 15 h 15"/>
              </a:gdLst>
              <a:ahLst/>
              <a:cxnLst>
                <a:cxn ang="0">
                  <a:pos x="T0" y="T1"/>
                </a:cxn>
                <a:cxn ang="0">
                  <a:pos x="T2" y="T3"/>
                </a:cxn>
                <a:cxn ang="0">
                  <a:pos x="T4" y="T5"/>
                </a:cxn>
                <a:cxn ang="0">
                  <a:pos x="T6" y="T7"/>
                </a:cxn>
                <a:cxn ang="0">
                  <a:pos x="T8" y="T9"/>
                </a:cxn>
              </a:cxnLst>
              <a:rect l="0" t="0" r="r" b="b"/>
              <a:pathLst>
                <a:path w="8" h="15">
                  <a:moveTo>
                    <a:pt x="7" y="15"/>
                  </a:moveTo>
                  <a:cubicBezTo>
                    <a:pt x="7" y="15"/>
                    <a:pt x="5" y="12"/>
                    <a:pt x="3" y="8"/>
                  </a:cubicBezTo>
                  <a:cubicBezTo>
                    <a:pt x="1" y="4"/>
                    <a:pt x="0" y="0"/>
                    <a:pt x="0" y="0"/>
                  </a:cubicBezTo>
                  <a:cubicBezTo>
                    <a:pt x="1" y="0"/>
                    <a:pt x="3" y="3"/>
                    <a:pt x="5" y="7"/>
                  </a:cubicBezTo>
                  <a:cubicBezTo>
                    <a:pt x="7" y="11"/>
                    <a:pt x="8" y="14"/>
                    <a:pt x="7" y="1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9">
              <a:extLst>
                <a:ext uri="{FF2B5EF4-FFF2-40B4-BE49-F238E27FC236}">
                  <a16:creationId xmlns:a16="http://schemas.microsoft.com/office/drawing/2014/main" id="{33D47C80-CE0A-4D87-949D-69152D84EA0A}"/>
                </a:ext>
              </a:extLst>
            </p:cNvPr>
            <p:cNvSpPr>
              <a:spLocks/>
            </p:cNvSpPr>
            <p:nvPr/>
          </p:nvSpPr>
          <p:spPr bwMode="auto">
            <a:xfrm>
              <a:off x="3444" y="2807"/>
              <a:ext cx="16" cy="26"/>
            </a:xfrm>
            <a:custGeom>
              <a:avLst/>
              <a:gdLst>
                <a:gd name="T0" fmla="*/ 0 w 7"/>
                <a:gd name="T1" fmla="*/ 11 h 11"/>
                <a:gd name="T2" fmla="*/ 2 w 7"/>
                <a:gd name="T3" fmla="*/ 5 h 11"/>
                <a:gd name="T4" fmla="*/ 6 w 7"/>
                <a:gd name="T5" fmla="*/ 0 h 11"/>
                <a:gd name="T6" fmla="*/ 4 w 7"/>
                <a:gd name="T7" fmla="*/ 6 h 11"/>
                <a:gd name="T8" fmla="*/ 0 w 7"/>
                <a:gd name="T9" fmla="*/ 11 h 11"/>
              </a:gdLst>
              <a:ahLst/>
              <a:cxnLst>
                <a:cxn ang="0">
                  <a:pos x="T0" y="T1"/>
                </a:cxn>
                <a:cxn ang="0">
                  <a:pos x="T2" y="T3"/>
                </a:cxn>
                <a:cxn ang="0">
                  <a:pos x="T4" y="T5"/>
                </a:cxn>
                <a:cxn ang="0">
                  <a:pos x="T6" y="T7"/>
                </a:cxn>
                <a:cxn ang="0">
                  <a:pos x="T8" y="T9"/>
                </a:cxn>
              </a:cxnLst>
              <a:rect l="0" t="0" r="r" b="b"/>
              <a:pathLst>
                <a:path w="7" h="11">
                  <a:moveTo>
                    <a:pt x="0" y="11"/>
                  </a:moveTo>
                  <a:cubicBezTo>
                    <a:pt x="0" y="11"/>
                    <a:pt x="1" y="8"/>
                    <a:pt x="2" y="5"/>
                  </a:cubicBezTo>
                  <a:cubicBezTo>
                    <a:pt x="4" y="2"/>
                    <a:pt x="6" y="0"/>
                    <a:pt x="6" y="0"/>
                  </a:cubicBezTo>
                  <a:cubicBezTo>
                    <a:pt x="7" y="0"/>
                    <a:pt x="6" y="3"/>
                    <a:pt x="4" y="6"/>
                  </a:cubicBezTo>
                  <a:cubicBezTo>
                    <a:pt x="2" y="9"/>
                    <a:pt x="1" y="11"/>
                    <a:pt x="0"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0">
              <a:extLst>
                <a:ext uri="{FF2B5EF4-FFF2-40B4-BE49-F238E27FC236}">
                  <a16:creationId xmlns:a16="http://schemas.microsoft.com/office/drawing/2014/main" id="{802EC777-949B-4E15-B055-7EF59FC47D0C}"/>
                </a:ext>
              </a:extLst>
            </p:cNvPr>
            <p:cNvSpPr>
              <a:spLocks/>
            </p:cNvSpPr>
            <p:nvPr/>
          </p:nvSpPr>
          <p:spPr bwMode="auto">
            <a:xfrm>
              <a:off x="3365" y="2947"/>
              <a:ext cx="10" cy="33"/>
            </a:xfrm>
            <a:custGeom>
              <a:avLst/>
              <a:gdLst>
                <a:gd name="T0" fmla="*/ 2 w 4"/>
                <a:gd name="T1" fmla="*/ 14 h 14"/>
                <a:gd name="T2" fmla="*/ 1 w 4"/>
                <a:gd name="T3" fmla="*/ 7 h 14"/>
                <a:gd name="T4" fmla="*/ 0 w 4"/>
                <a:gd name="T5" fmla="*/ 0 h 14"/>
                <a:gd name="T6" fmla="*/ 3 w 4"/>
                <a:gd name="T7" fmla="*/ 7 h 14"/>
                <a:gd name="T8" fmla="*/ 2 w 4"/>
                <a:gd name="T9" fmla="*/ 14 h 14"/>
              </a:gdLst>
              <a:ahLst/>
              <a:cxnLst>
                <a:cxn ang="0">
                  <a:pos x="T0" y="T1"/>
                </a:cxn>
                <a:cxn ang="0">
                  <a:pos x="T2" y="T3"/>
                </a:cxn>
                <a:cxn ang="0">
                  <a:pos x="T4" y="T5"/>
                </a:cxn>
                <a:cxn ang="0">
                  <a:pos x="T6" y="T7"/>
                </a:cxn>
                <a:cxn ang="0">
                  <a:pos x="T8" y="T9"/>
                </a:cxn>
              </a:cxnLst>
              <a:rect l="0" t="0" r="r" b="b"/>
              <a:pathLst>
                <a:path w="4" h="14">
                  <a:moveTo>
                    <a:pt x="2" y="14"/>
                  </a:moveTo>
                  <a:cubicBezTo>
                    <a:pt x="2" y="14"/>
                    <a:pt x="2" y="11"/>
                    <a:pt x="1" y="7"/>
                  </a:cubicBezTo>
                  <a:cubicBezTo>
                    <a:pt x="1" y="3"/>
                    <a:pt x="0" y="0"/>
                    <a:pt x="0" y="0"/>
                  </a:cubicBezTo>
                  <a:cubicBezTo>
                    <a:pt x="1" y="0"/>
                    <a:pt x="3" y="2"/>
                    <a:pt x="3" y="7"/>
                  </a:cubicBezTo>
                  <a:cubicBezTo>
                    <a:pt x="4" y="11"/>
                    <a:pt x="3" y="14"/>
                    <a:pt x="2"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1">
              <a:extLst>
                <a:ext uri="{FF2B5EF4-FFF2-40B4-BE49-F238E27FC236}">
                  <a16:creationId xmlns:a16="http://schemas.microsoft.com/office/drawing/2014/main" id="{DFB49929-4491-4A10-8164-B935CF8870EF}"/>
                </a:ext>
              </a:extLst>
            </p:cNvPr>
            <p:cNvSpPr>
              <a:spLocks/>
            </p:cNvSpPr>
            <p:nvPr/>
          </p:nvSpPr>
          <p:spPr bwMode="auto">
            <a:xfrm>
              <a:off x="3273" y="3044"/>
              <a:ext cx="19" cy="22"/>
            </a:xfrm>
            <a:custGeom>
              <a:avLst/>
              <a:gdLst>
                <a:gd name="T0" fmla="*/ 8 w 8"/>
                <a:gd name="T1" fmla="*/ 8 h 9"/>
                <a:gd name="T2" fmla="*/ 4 w 8"/>
                <a:gd name="T3" fmla="*/ 5 h 9"/>
                <a:gd name="T4" fmla="*/ 1 w 8"/>
                <a:gd name="T5" fmla="*/ 0 h 9"/>
                <a:gd name="T6" fmla="*/ 5 w 8"/>
                <a:gd name="T7" fmla="*/ 4 h 9"/>
                <a:gd name="T8" fmla="*/ 8 w 8"/>
                <a:gd name="T9" fmla="*/ 8 h 9"/>
              </a:gdLst>
              <a:ahLst/>
              <a:cxnLst>
                <a:cxn ang="0">
                  <a:pos x="T0" y="T1"/>
                </a:cxn>
                <a:cxn ang="0">
                  <a:pos x="T2" y="T3"/>
                </a:cxn>
                <a:cxn ang="0">
                  <a:pos x="T4" y="T5"/>
                </a:cxn>
                <a:cxn ang="0">
                  <a:pos x="T6" y="T7"/>
                </a:cxn>
                <a:cxn ang="0">
                  <a:pos x="T8" y="T9"/>
                </a:cxn>
              </a:cxnLst>
              <a:rect l="0" t="0" r="r" b="b"/>
              <a:pathLst>
                <a:path w="8" h="9">
                  <a:moveTo>
                    <a:pt x="8" y="8"/>
                  </a:moveTo>
                  <a:cubicBezTo>
                    <a:pt x="8" y="9"/>
                    <a:pt x="6" y="7"/>
                    <a:pt x="4" y="5"/>
                  </a:cubicBezTo>
                  <a:cubicBezTo>
                    <a:pt x="2" y="3"/>
                    <a:pt x="0" y="1"/>
                    <a:pt x="1" y="0"/>
                  </a:cubicBezTo>
                  <a:cubicBezTo>
                    <a:pt x="1" y="0"/>
                    <a:pt x="3" y="1"/>
                    <a:pt x="5" y="4"/>
                  </a:cubicBezTo>
                  <a:cubicBezTo>
                    <a:pt x="7" y="6"/>
                    <a:pt x="8" y="8"/>
                    <a:pt x="8"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2">
              <a:extLst>
                <a:ext uri="{FF2B5EF4-FFF2-40B4-BE49-F238E27FC236}">
                  <a16:creationId xmlns:a16="http://schemas.microsoft.com/office/drawing/2014/main" id="{D5321FA1-4635-4909-9D60-4597333AB534}"/>
                </a:ext>
              </a:extLst>
            </p:cNvPr>
            <p:cNvSpPr>
              <a:spLocks/>
            </p:cNvSpPr>
            <p:nvPr/>
          </p:nvSpPr>
          <p:spPr bwMode="auto">
            <a:xfrm>
              <a:off x="3482" y="3075"/>
              <a:ext cx="21" cy="22"/>
            </a:xfrm>
            <a:custGeom>
              <a:avLst/>
              <a:gdLst>
                <a:gd name="T0" fmla="*/ 1 w 9"/>
                <a:gd name="T1" fmla="*/ 9 h 9"/>
                <a:gd name="T2" fmla="*/ 4 w 9"/>
                <a:gd name="T3" fmla="*/ 4 h 9"/>
                <a:gd name="T4" fmla="*/ 9 w 9"/>
                <a:gd name="T5" fmla="*/ 1 h 9"/>
                <a:gd name="T6" fmla="*/ 5 w 9"/>
                <a:gd name="T7" fmla="*/ 5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cubicBezTo>
                    <a:pt x="0" y="8"/>
                    <a:pt x="2" y="6"/>
                    <a:pt x="4" y="4"/>
                  </a:cubicBezTo>
                  <a:cubicBezTo>
                    <a:pt x="6" y="2"/>
                    <a:pt x="8" y="0"/>
                    <a:pt x="9" y="1"/>
                  </a:cubicBezTo>
                  <a:cubicBezTo>
                    <a:pt x="9" y="1"/>
                    <a:pt x="8" y="3"/>
                    <a:pt x="5" y="5"/>
                  </a:cubicBezTo>
                  <a:cubicBezTo>
                    <a:pt x="3" y="8"/>
                    <a:pt x="1" y="9"/>
                    <a:pt x="1" y="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3">
              <a:extLst>
                <a:ext uri="{FF2B5EF4-FFF2-40B4-BE49-F238E27FC236}">
                  <a16:creationId xmlns:a16="http://schemas.microsoft.com/office/drawing/2014/main" id="{735403F5-BCE0-46F5-A649-EE14C5D3D02D}"/>
                </a:ext>
              </a:extLst>
            </p:cNvPr>
            <p:cNvSpPr>
              <a:spLocks/>
            </p:cNvSpPr>
            <p:nvPr/>
          </p:nvSpPr>
          <p:spPr bwMode="auto">
            <a:xfrm>
              <a:off x="3372" y="3189"/>
              <a:ext cx="7" cy="33"/>
            </a:xfrm>
            <a:custGeom>
              <a:avLst/>
              <a:gdLst>
                <a:gd name="T0" fmla="*/ 0 w 3"/>
                <a:gd name="T1" fmla="*/ 14 h 14"/>
                <a:gd name="T2" fmla="*/ 0 w 3"/>
                <a:gd name="T3" fmla="*/ 7 h 14"/>
                <a:gd name="T4" fmla="*/ 2 w 3"/>
                <a:gd name="T5" fmla="*/ 0 h 14"/>
                <a:gd name="T6" fmla="*/ 2 w 3"/>
                <a:gd name="T7" fmla="*/ 7 h 14"/>
                <a:gd name="T8" fmla="*/ 0 w 3"/>
                <a:gd name="T9" fmla="*/ 14 h 14"/>
              </a:gdLst>
              <a:ahLst/>
              <a:cxnLst>
                <a:cxn ang="0">
                  <a:pos x="T0" y="T1"/>
                </a:cxn>
                <a:cxn ang="0">
                  <a:pos x="T2" y="T3"/>
                </a:cxn>
                <a:cxn ang="0">
                  <a:pos x="T4" y="T5"/>
                </a:cxn>
                <a:cxn ang="0">
                  <a:pos x="T6" y="T7"/>
                </a:cxn>
                <a:cxn ang="0">
                  <a:pos x="T8" y="T9"/>
                </a:cxn>
              </a:cxnLst>
              <a:rect l="0" t="0" r="r" b="b"/>
              <a:pathLst>
                <a:path w="3" h="14">
                  <a:moveTo>
                    <a:pt x="0" y="14"/>
                  </a:moveTo>
                  <a:cubicBezTo>
                    <a:pt x="0" y="14"/>
                    <a:pt x="0" y="11"/>
                    <a:pt x="0" y="7"/>
                  </a:cubicBezTo>
                  <a:cubicBezTo>
                    <a:pt x="1" y="3"/>
                    <a:pt x="2" y="0"/>
                    <a:pt x="2" y="0"/>
                  </a:cubicBezTo>
                  <a:cubicBezTo>
                    <a:pt x="3" y="1"/>
                    <a:pt x="3" y="4"/>
                    <a:pt x="2" y="7"/>
                  </a:cubicBezTo>
                  <a:cubicBezTo>
                    <a:pt x="2" y="11"/>
                    <a:pt x="1" y="14"/>
                    <a:pt x="0"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4">
              <a:extLst>
                <a:ext uri="{FF2B5EF4-FFF2-40B4-BE49-F238E27FC236}">
                  <a16:creationId xmlns:a16="http://schemas.microsoft.com/office/drawing/2014/main" id="{275A1F17-BFB5-4668-9E76-592949490F2C}"/>
                </a:ext>
              </a:extLst>
            </p:cNvPr>
            <p:cNvSpPr>
              <a:spLocks/>
            </p:cNvSpPr>
            <p:nvPr/>
          </p:nvSpPr>
          <p:spPr bwMode="auto">
            <a:xfrm>
              <a:off x="3284" y="3258"/>
              <a:ext cx="17" cy="26"/>
            </a:xfrm>
            <a:custGeom>
              <a:avLst/>
              <a:gdLst>
                <a:gd name="T0" fmla="*/ 6 w 7"/>
                <a:gd name="T1" fmla="*/ 10 h 11"/>
                <a:gd name="T2" fmla="*/ 2 w 7"/>
                <a:gd name="T3" fmla="*/ 6 h 11"/>
                <a:gd name="T4" fmla="*/ 0 w 7"/>
                <a:gd name="T5" fmla="*/ 0 h 11"/>
                <a:gd name="T6" fmla="*/ 4 w 7"/>
                <a:gd name="T7" fmla="*/ 5 h 11"/>
                <a:gd name="T8" fmla="*/ 6 w 7"/>
                <a:gd name="T9" fmla="*/ 10 h 11"/>
              </a:gdLst>
              <a:ahLst/>
              <a:cxnLst>
                <a:cxn ang="0">
                  <a:pos x="T0" y="T1"/>
                </a:cxn>
                <a:cxn ang="0">
                  <a:pos x="T2" y="T3"/>
                </a:cxn>
                <a:cxn ang="0">
                  <a:pos x="T4" y="T5"/>
                </a:cxn>
                <a:cxn ang="0">
                  <a:pos x="T6" y="T7"/>
                </a:cxn>
                <a:cxn ang="0">
                  <a:pos x="T8" y="T9"/>
                </a:cxn>
              </a:cxnLst>
              <a:rect l="0" t="0" r="r" b="b"/>
              <a:pathLst>
                <a:path w="7" h="11">
                  <a:moveTo>
                    <a:pt x="6" y="10"/>
                  </a:moveTo>
                  <a:cubicBezTo>
                    <a:pt x="6" y="11"/>
                    <a:pt x="4" y="9"/>
                    <a:pt x="2" y="6"/>
                  </a:cubicBezTo>
                  <a:cubicBezTo>
                    <a:pt x="1" y="3"/>
                    <a:pt x="0" y="1"/>
                    <a:pt x="0" y="0"/>
                  </a:cubicBezTo>
                  <a:cubicBezTo>
                    <a:pt x="1" y="0"/>
                    <a:pt x="2" y="2"/>
                    <a:pt x="4" y="5"/>
                  </a:cubicBezTo>
                  <a:cubicBezTo>
                    <a:pt x="6" y="8"/>
                    <a:pt x="7" y="10"/>
                    <a:pt x="6"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5">
              <a:extLst>
                <a:ext uri="{FF2B5EF4-FFF2-40B4-BE49-F238E27FC236}">
                  <a16:creationId xmlns:a16="http://schemas.microsoft.com/office/drawing/2014/main" id="{FBDE3AB0-52C3-4C0E-898B-55A680DA9D10}"/>
                </a:ext>
              </a:extLst>
            </p:cNvPr>
            <p:cNvSpPr>
              <a:spLocks/>
            </p:cNvSpPr>
            <p:nvPr/>
          </p:nvSpPr>
          <p:spPr bwMode="auto">
            <a:xfrm>
              <a:off x="3453" y="3358"/>
              <a:ext cx="26" cy="21"/>
            </a:xfrm>
            <a:custGeom>
              <a:avLst/>
              <a:gdLst>
                <a:gd name="T0" fmla="*/ 10 w 11"/>
                <a:gd name="T1" fmla="*/ 1 h 9"/>
                <a:gd name="T2" fmla="*/ 6 w 11"/>
                <a:gd name="T3" fmla="*/ 5 h 9"/>
                <a:gd name="T4" fmla="*/ 0 w 11"/>
                <a:gd name="T5" fmla="*/ 8 h 9"/>
                <a:gd name="T6" fmla="*/ 4 w 11"/>
                <a:gd name="T7" fmla="*/ 4 h 9"/>
                <a:gd name="T8" fmla="*/ 10 w 11"/>
                <a:gd name="T9" fmla="*/ 1 h 9"/>
              </a:gdLst>
              <a:ahLst/>
              <a:cxnLst>
                <a:cxn ang="0">
                  <a:pos x="T0" y="T1"/>
                </a:cxn>
                <a:cxn ang="0">
                  <a:pos x="T2" y="T3"/>
                </a:cxn>
                <a:cxn ang="0">
                  <a:pos x="T4" y="T5"/>
                </a:cxn>
                <a:cxn ang="0">
                  <a:pos x="T6" y="T7"/>
                </a:cxn>
                <a:cxn ang="0">
                  <a:pos x="T8" y="T9"/>
                </a:cxn>
              </a:cxnLst>
              <a:rect l="0" t="0" r="r" b="b"/>
              <a:pathLst>
                <a:path w="11" h="9">
                  <a:moveTo>
                    <a:pt x="10" y="1"/>
                  </a:moveTo>
                  <a:cubicBezTo>
                    <a:pt x="11" y="1"/>
                    <a:pt x="9" y="3"/>
                    <a:pt x="6" y="5"/>
                  </a:cubicBezTo>
                  <a:cubicBezTo>
                    <a:pt x="3" y="8"/>
                    <a:pt x="0" y="9"/>
                    <a:pt x="0" y="8"/>
                  </a:cubicBezTo>
                  <a:cubicBezTo>
                    <a:pt x="0" y="8"/>
                    <a:pt x="2" y="6"/>
                    <a:pt x="4" y="4"/>
                  </a:cubicBezTo>
                  <a:cubicBezTo>
                    <a:pt x="7" y="2"/>
                    <a:pt x="10" y="0"/>
                    <a:pt x="10"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6">
              <a:extLst>
                <a:ext uri="{FF2B5EF4-FFF2-40B4-BE49-F238E27FC236}">
                  <a16:creationId xmlns:a16="http://schemas.microsoft.com/office/drawing/2014/main" id="{733C55E0-7BE9-4EBC-B8D6-C6B2F9EDB245}"/>
                </a:ext>
              </a:extLst>
            </p:cNvPr>
            <p:cNvSpPr>
              <a:spLocks/>
            </p:cNvSpPr>
            <p:nvPr/>
          </p:nvSpPr>
          <p:spPr bwMode="auto">
            <a:xfrm>
              <a:off x="3327" y="3424"/>
              <a:ext cx="10" cy="36"/>
            </a:xfrm>
            <a:custGeom>
              <a:avLst/>
              <a:gdLst>
                <a:gd name="T0" fmla="*/ 1 w 4"/>
                <a:gd name="T1" fmla="*/ 15 h 15"/>
                <a:gd name="T2" fmla="*/ 1 w 4"/>
                <a:gd name="T3" fmla="*/ 8 h 15"/>
                <a:gd name="T4" fmla="*/ 2 w 4"/>
                <a:gd name="T5" fmla="*/ 0 h 15"/>
                <a:gd name="T6" fmla="*/ 3 w 4"/>
                <a:gd name="T7" fmla="*/ 8 h 15"/>
                <a:gd name="T8" fmla="*/ 1 w 4"/>
                <a:gd name="T9" fmla="*/ 15 h 15"/>
              </a:gdLst>
              <a:ahLst/>
              <a:cxnLst>
                <a:cxn ang="0">
                  <a:pos x="T0" y="T1"/>
                </a:cxn>
                <a:cxn ang="0">
                  <a:pos x="T2" y="T3"/>
                </a:cxn>
                <a:cxn ang="0">
                  <a:pos x="T4" y="T5"/>
                </a:cxn>
                <a:cxn ang="0">
                  <a:pos x="T6" y="T7"/>
                </a:cxn>
                <a:cxn ang="0">
                  <a:pos x="T8" y="T9"/>
                </a:cxn>
              </a:cxnLst>
              <a:rect l="0" t="0" r="r" b="b"/>
              <a:pathLst>
                <a:path w="4" h="15">
                  <a:moveTo>
                    <a:pt x="1" y="15"/>
                  </a:moveTo>
                  <a:cubicBezTo>
                    <a:pt x="0" y="15"/>
                    <a:pt x="1" y="12"/>
                    <a:pt x="1" y="8"/>
                  </a:cubicBezTo>
                  <a:cubicBezTo>
                    <a:pt x="2" y="4"/>
                    <a:pt x="1" y="0"/>
                    <a:pt x="2" y="0"/>
                  </a:cubicBezTo>
                  <a:cubicBezTo>
                    <a:pt x="3" y="0"/>
                    <a:pt x="4" y="4"/>
                    <a:pt x="3" y="8"/>
                  </a:cubicBezTo>
                  <a:cubicBezTo>
                    <a:pt x="3" y="12"/>
                    <a:pt x="1" y="15"/>
                    <a:pt x="1" y="1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7">
              <a:extLst>
                <a:ext uri="{FF2B5EF4-FFF2-40B4-BE49-F238E27FC236}">
                  <a16:creationId xmlns:a16="http://schemas.microsoft.com/office/drawing/2014/main" id="{FD9293F5-7711-4614-8970-559FB5F673BD}"/>
                </a:ext>
              </a:extLst>
            </p:cNvPr>
            <p:cNvSpPr>
              <a:spLocks/>
            </p:cNvSpPr>
            <p:nvPr/>
          </p:nvSpPr>
          <p:spPr bwMode="auto">
            <a:xfrm>
              <a:off x="3372" y="3586"/>
              <a:ext cx="17" cy="19"/>
            </a:xfrm>
            <a:custGeom>
              <a:avLst/>
              <a:gdLst>
                <a:gd name="T0" fmla="*/ 7 w 7"/>
                <a:gd name="T1" fmla="*/ 8 h 8"/>
                <a:gd name="T2" fmla="*/ 3 w 7"/>
                <a:gd name="T3" fmla="*/ 4 h 8"/>
                <a:gd name="T4" fmla="*/ 1 w 7"/>
                <a:gd name="T5" fmla="*/ 0 h 8"/>
                <a:gd name="T6" fmla="*/ 4 w 7"/>
                <a:gd name="T7" fmla="*/ 3 h 8"/>
                <a:gd name="T8" fmla="*/ 7 w 7"/>
                <a:gd name="T9" fmla="*/ 8 h 8"/>
              </a:gdLst>
              <a:ahLst/>
              <a:cxnLst>
                <a:cxn ang="0">
                  <a:pos x="T0" y="T1"/>
                </a:cxn>
                <a:cxn ang="0">
                  <a:pos x="T2" y="T3"/>
                </a:cxn>
                <a:cxn ang="0">
                  <a:pos x="T4" y="T5"/>
                </a:cxn>
                <a:cxn ang="0">
                  <a:pos x="T6" y="T7"/>
                </a:cxn>
                <a:cxn ang="0">
                  <a:pos x="T8" y="T9"/>
                </a:cxn>
              </a:cxnLst>
              <a:rect l="0" t="0" r="r" b="b"/>
              <a:pathLst>
                <a:path w="7" h="8">
                  <a:moveTo>
                    <a:pt x="7" y="8"/>
                  </a:moveTo>
                  <a:cubicBezTo>
                    <a:pt x="6" y="8"/>
                    <a:pt x="4" y="7"/>
                    <a:pt x="3" y="4"/>
                  </a:cubicBezTo>
                  <a:cubicBezTo>
                    <a:pt x="1" y="2"/>
                    <a:pt x="0" y="1"/>
                    <a:pt x="1" y="0"/>
                  </a:cubicBezTo>
                  <a:cubicBezTo>
                    <a:pt x="1" y="0"/>
                    <a:pt x="3" y="1"/>
                    <a:pt x="4" y="3"/>
                  </a:cubicBezTo>
                  <a:cubicBezTo>
                    <a:pt x="6" y="5"/>
                    <a:pt x="7" y="7"/>
                    <a:pt x="7"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8">
              <a:extLst>
                <a:ext uri="{FF2B5EF4-FFF2-40B4-BE49-F238E27FC236}">
                  <a16:creationId xmlns:a16="http://schemas.microsoft.com/office/drawing/2014/main" id="{5701E409-C003-46A1-BCE9-E5E88ECE69E6}"/>
                </a:ext>
              </a:extLst>
            </p:cNvPr>
            <p:cNvSpPr>
              <a:spLocks/>
            </p:cNvSpPr>
            <p:nvPr/>
          </p:nvSpPr>
          <p:spPr bwMode="auto">
            <a:xfrm>
              <a:off x="3303" y="3671"/>
              <a:ext cx="22" cy="29"/>
            </a:xfrm>
            <a:custGeom>
              <a:avLst/>
              <a:gdLst>
                <a:gd name="T0" fmla="*/ 8 w 9"/>
                <a:gd name="T1" fmla="*/ 12 h 12"/>
                <a:gd name="T2" fmla="*/ 3 w 9"/>
                <a:gd name="T3" fmla="*/ 7 h 12"/>
                <a:gd name="T4" fmla="*/ 0 w 9"/>
                <a:gd name="T5" fmla="*/ 0 h 12"/>
                <a:gd name="T6" fmla="*/ 5 w 9"/>
                <a:gd name="T7" fmla="*/ 6 h 12"/>
                <a:gd name="T8" fmla="*/ 8 w 9"/>
                <a:gd name="T9" fmla="*/ 12 h 12"/>
              </a:gdLst>
              <a:ahLst/>
              <a:cxnLst>
                <a:cxn ang="0">
                  <a:pos x="T0" y="T1"/>
                </a:cxn>
                <a:cxn ang="0">
                  <a:pos x="T2" y="T3"/>
                </a:cxn>
                <a:cxn ang="0">
                  <a:pos x="T4" y="T5"/>
                </a:cxn>
                <a:cxn ang="0">
                  <a:pos x="T6" y="T7"/>
                </a:cxn>
                <a:cxn ang="0">
                  <a:pos x="T8" y="T9"/>
                </a:cxn>
              </a:cxnLst>
              <a:rect l="0" t="0" r="r" b="b"/>
              <a:pathLst>
                <a:path w="9" h="12">
                  <a:moveTo>
                    <a:pt x="8" y="12"/>
                  </a:moveTo>
                  <a:cubicBezTo>
                    <a:pt x="8" y="12"/>
                    <a:pt x="6" y="10"/>
                    <a:pt x="3" y="7"/>
                  </a:cubicBezTo>
                  <a:cubicBezTo>
                    <a:pt x="1" y="4"/>
                    <a:pt x="0" y="1"/>
                    <a:pt x="0" y="0"/>
                  </a:cubicBezTo>
                  <a:cubicBezTo>
                    <a:pt x="1" y="0"/>
                    <a:pt x="3" y="2"/>
                    <a:pt x="5" y="6"/>
                  </a:cubicBezTo>
                  <a:cubicBezTo>
                    <a:pt x="7" y="9"/>
                    <a:pt x="9" y="12"/>
                    <a:pt x="8"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9">
              <a:extLst>
                <a:ext uri="{FF2B5EF4-FFF2-40B4-BE49-F238E27FC236}">
                  <a16:creationId xmlns:a16="http://schemas.microsoft.com/office/drawing/2014/main" id="{5CCD8D2B-0E88-4EDB-88F8-7DAD504BCE43}"/>
                </a:ext>
              </a:extLst>
            </p:cNvPr>
            <p:cNvSpPr>
              <a:spLocks/>
            </p:cNvSpPr>
            <p:nvPr/>
          </p:nvSpPr>
          <p:spPr bwMode="auto">
            <a:xfrm>
              <a:off x="3501" y="3564"/>
              <a:ext cx="7" cy="14"/>
            </a:xfrm>
            <a:custGeom>
              <a:avLst/>
              <a:gdLst>
                <a:gd name="T0" fmla="*/ 1 w 3"/>
                <a:gd name="T1" fmla="*/ 6 h 6"/>
                <a:gd name="T2" fmla="*/ 1 w 3"/>
                <a:gd name="T3" fmla="*/ 3 h 6"/>
                <a:gd name="T4" fmla="*/ 3 w 3"/>
                <a:gd name="T5" fmla="*/ 0 h 6"/>
                <a:gd name="T6" fmla="*/ 3 w 3"/>
                <a:gd name="T7" fmla="*/ 4 h 6"/>
                <a:gd name="T8" fmla="*/ 1 w 3"/>
                <a:gd name="T9" fmla="*/ 6 h 6"/>
              </a:gdLst>
              <a:ahLst/>
              <a:cxnLst>
                <a:cxn ang="0">
                  <a:pos x="T0" y="T1"/>
                </a:cxn>
                <a:cxn ang="0">
                  <a:pos x="T2" y="T3"/>
                </a:cxn>
                <a:cxn ang="0">
                  <a:pos x="T4" y="T5"/>
                </a:cxn>
                <a:cxn ang="0">
                  <a:pos x="T6" y="T7"/>
                </a:cxn>
                <a:cxn ang="0">
                  <a:pos x="T8" y="T9"/>
                </a:cxn>
              </a:cxnLst>
              <a:rect l="0" t="0" r="r" b="b"/>
              <a:pathLst>
                <a:path w="3" h="6">
                  <a:moveTo>
                    <a:pt x="1" y="6"/>
                  </a:moveTo>
                  <a:cubicBezTo>
                    <a:pt x="0" y="6"/>
                    <a:pt x="0" y="5"/>
                    <a:pt x="1" y="3"/>
                  </a:cubicBezTo>
                  <a:cubicBezTo>
                    <a:pt x="1" y="1"/>
                    <a:pt x="2" y="0"/>
                    <a:pt x="3" y="0"/>
                  </a:cubicBezTo>
                  <a:cubicBezTo>
                    <a:pt x="3" y="1"/>
                    <a:pt x="3" y="2"/>
                    <a:pt x="3" y="4"/>
                  </a:cubicBezTo>
                  <a:cubicBezTo>
                    <a:pt x="2" y="5"/>
                    <a:pt x="1" y="6"/>
                    <a:pt x="1"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0">
              <a:extLst>
                <a:ext uri="{FF2B5EF4-FFF2-40B4-BE49-F238E27FC236}">
                  <a16:creationId xmlns:a16="http://schemas.microsoft.com/office/drawing/2014/main" id="{72DD6896-E6D0-4C47-B073-C14E4FD7F205}"/>
                </a:ext>
              </a:extLst>
            </p:cNvPr>
            <p:cNvSpPr>
              <a:spLocks/>
            </p:cNvSpPr>
            <p:nvPr/>
          </p:nvSpPr>
          <p:spPr bwMode="auto">
            <a:xfrm>
              <a:off x="3422" y="3778"/>
              <a:ext cx="12" cy="31"/>
            </a:xfrm>
            <a:custGeom>
              <a:avLst/>
              <a:gdLst>
                <a:gd name="T0" fmla="*/ 0 w 5"/>
                <a:gd name="T1" fmla="*/ 13 h 13"/>
                <a:gd name="T2" fmla="*/ 2 w 5"/>
                <a:gd name="T3" fmla="*/ 6 h 13"/>
                <a:gd name="T4" fmla="*/ 3 w 5"/>
                <a:gd name="T5" fmla="*/ 0 h 13"/>
                <a:gd name="T6" fmla="*/ 4 w 5"/>
                <a:gd name="T7" fmla="*/ 7 h 13"/>
                <a:gd name="T8" fmla="*/ 0 w 5"/>
                <a:gd name="T9" fmla="*/ 13 h 13"/>
              </a:gdLst>
              <a:ahLst/>
              <a:cxnLst>
                <a:cxn ang="0">
                  <a:pos x="T0" y="T1"/>
                </a:cxn>
                <a:cxn ang="0">
                  <a:pos x="T2" y="T3"/>
                </a:cxn>
                <a:cxn ang="0">
                  <a:pos x="T4" y="T5"/>
                </a:cxn>
                <a:cxn ang="0">
                  <a:pos x="T6" y="T7"/>
                </a:cxn>
                <a:cxn ang="0">
                  <a:pos x="T8" y="T9"/>
                </a:cxn>
              </a:cxnLst>
              <a:rect l="0" t="0" r="r" b="b"/>
              <a:pathLst>
                <a:path w="5" h="13">
                  <a:moveTo>
                    <a:pt x="0" y="13"/>
                  </a:moveTo>
                  <a:cubicBezTo>
                    <a:pt x="0" y="13"/>
                    <a:pt x="1" y="10"/>
                    <a:pt x="2" y="6"/>
                  </a:cubicBezTo>
                  <a:cubicBezTo>
                    <a:pt x="2" y="3"/>
                    <a:pt x="3" y="0"/>
                    <a:pt x="3" y="0"/>
                  </a:cubicBezTo>
                  <a:cubicBezTo>
                    <a:pt x="4" y="0"/>
                    <a:pt x="5" y="3"/>
                    <a:pt x="4" y="7"/>
                  </a:cubicBezTo>
                  <a:cubicBezTo>
                    <a:pt x="3" y="10"/>
                    <a:pt x="1" y="13"/>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1">
              <a:extLst>
                <a:ext uri="{FF2B5EF4-FFF2-40B4-BE49-F238E27FC236}">
                  <a16:creationId xmlns:a16="http://schemas.microsoft.com/office/drawing/2014/main" id="{B08ED966-3B12-45E5-9823-075D7929C5C1}"/>
                </a:ext>
              </a:extLst>
            </p:cNvPr>
            <p:cNvSpPr>
              <a:spLocks/>
            </p:cNvSpPr>
            <p:nvPr/>
          </p:nvSpPr>
          <p:spPr bwMode="auto">
            <a:xfrm>
              <a:off x="3465" y="2320"/>
              <a:ext cx="9" cy="22"/>
            </a:xfrm>
            <a:custGeom>
              <a:avLst/>
              <a:gdLst>
                <a:gd name="T0" fmla="*/ 4 w 4"/>
                <a:gd name="T1" fmla="*/ 9 h 9"/>
                <a:gd name="T2" fmla="*/ 1 w 4"/>
                <a:gd name="T3" fmla="*/ 5 h 9"/>
                <a:gd name="T4" fmla="*/ 0 w 4"/>
                <a:gd name="T5" fmla="*/ 1 h 9"/>
                <a:gd name="T6" fmla="*/ 3 w 4"/>
                <a:gd name="T7" fmla="*/ 4 h 9"/>
                <a:gd name="T8" fmla="*/ 4 w 4"/>
                <a:gd name="T9" fmla="*/ 9 h 9"/>
              </a:gdLst>
              <a:ahLst/>
              <a:cxnLst>
                <a:cxn ang="0">
                  <a:pos x="T0" y="T1"/>
                </a:cxn>
                <a:cxn ang="0">
                  <a:pos x="T2" y="T3"/>
                </a:cxn>
                <a:cxn ang="0">
                  <a:pos x="T4" y="T5"/>
                </a:cxn>
                <a:cxn ang="0">
                  <a:pos x="T6" y="T7"/>
                </a:cxn>
                <a:cxn ang="0">
                  <a:pos x="T8" y="T9"/>
                </a:cxn>
              </a:cxnLst>
              <a:rect l="0" t="0" r="r" b="b"/>
              <a:pathLst>
                <a:path w="4" h="9">
                  <a:moveTo>
                    <a:pt x="4" y="9"/>
                  </a:moveTo>
                  <a:cubicBezTo>
                    <a:pt x="3" y="9"/>
                    <a:pt x="2" y="7"/>
                    <a:pt x="1" y="5"/>
                  </a:cubicBezTo>
                  <a:cubicBezTo>
                    <a:pt x="0" y="3"/>
                    <a:pt x="0" y="1"/>
                    <a:pt x="0" y="1"/>
                  </a:cubicBezTo>
                  <a:cubicBezTo>
                    <a:pt x="1" y="0"/>
                    <a:pt x="2" y="2"/>
                    <a:pt x="3" y="4"/>
                  </a:cubicBezTo>
                  <a:cubicBezTo>
                    <a:pt x="4" y="6"/>
                    <a:pt x="4" y="8"/>
                    <a:pt x="4" y="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2">
              <a:extLst>
                <a:ext uri="{FF2B5EF4-FFF2-40B4-BE49-F238E27FC236}">
                  <a16:creationId xmlns:a16="http://schemas.microsoft.com/office/drawing/2014/main" id="{004AB1DA-B998-450B-AFDE-A913191EEBE4}"/>
                </a:ext>
              </a:extLst>
            </p:cNvPr>
            <p:cNvSpPr>
              <a:spLocks/>
            </p:cNvSpPr>
            <p:nvPr/>
          </p:nvSpPr>
          <p:spPr bwMode="auto">
            <a:xfrm>
              <a:off x="3315" y="2045"/>
              <a:ext cx="29" cy="28"/>
            </a:xfrm>
            <a:custGeom>
              <a:avLst/>
              <a:gdLst>
                <a:gd name="T0" fmla="*/ 11 w 12"/>
                <a:gd name="T1" fmla="*/ 0 h 12"/>
                <a:gd name="T2" fmla="*/ 6 w 12"/>
                <a:gd name="T3" fmla="*/ 6 h 12"/>
                <a:gd name="T4" fmla="*/ 0 w 12"/>
                <a:gd name="T5" fmla="*/ 12 h 12"/>
                <a:gd name="T6" fmla="*/ 4 w 12"/>
                <a:gd name="T7" fmla="*/ 5 h 12"/>
                <a:gd name="T8" fmla="*/ 11 w 12"/>
                <a:gd name="T9" fmla="*/ 0 h 12"/>
              </a:gdLst>
              <a:ahLst/>
              <a:cxnLst>
                <a:cxn ang="0">
                  <a:pos x="T0" y="T1"/>
                </a:cxn>
                <a:cxn ang="0">
                  <a:pos x="T2" y="T3"/>
                </a:cxn>
                <a:cxn ang="0">
                  <a:pos x="T4" y="T5"/>
                </a:cxn>
                <a:cxn ang="0">
                  <a:pos x="T6" y="T7"/>
                </a:cxn>
                <a:cxn ang="0">
                  <a:pos x="T8" y="T9"/>
                </a:cxn>
              </a:cxnLst>
              <a:rect l="0" t="0" r="r" b="b"/>
              <a:pathLst>
                <a:path w="12" h="12">
                  <a:moveTo>
                    <a:pt x="11" y="0"/>
                  </a:moveTo>
                  <a:cubicBezTo>
                    <a:pt x="12" y="1"/>
                    <a:pt x="9" y="3"/>
                    <a:pt x="6" y="6"/>
                  </a:cubicBezTo>
                  <a:cubicBezTo>
                    <a:pt x="3" y="9"/>
                    <a:pt x="1" y="12"/>
                    <a:pt x="0" y="12"/>
                  </a:cubicBezTo>
                  <a:cubicBezTo>
                    <a:pt x="0" y="12"/>
                    <a:pt x="1" y="8"/>
                    <a:pt x="4" y="5"/>
                  </a:cubicBezTo>
                  <a:cubicBezTo>
                    <a:pt x="8" y="1"/>
                    <a:pt x="11" y="0"/>
                    <a:pt x="11"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3">
              <a:extLst>
                <a:ext uri="{FF2B5EF4-FFF2-40B4-BE49-F238E27FC236}">
                  <a16:creationId xmlns:a16="http://schemas.microsoft.com/office/drawing/2014/main" id="{B8B8F57F-3EC0-41B4-BD10-FCA960F04DDE}"/>
                </a:ext>
              </a:extLst>
            </p:cNvPr>
            <p:cNvSpPr>
              <a:spLocks/>
            </p:cNvSpPr>
            <p:nvPr/>
          </p:nvSpPr>
          <p:spPr bwMode="auto">
            <a:xfrm>
              <a:off x="3446" y="2016"/>
              <a:ext cx="14" cy="26"/>
            </a:xfrm>
            <a:custGeom>
              <a:avLst/>
              <a:gdLst>
                <a:gd name="T0" fmla="*/ 6 w 6"/>
                <a:gd name="T1" fmla="*/ 11 h 11"/>
                <a:gd name="T2" fmla="*/ 3 w 6"/>
                <a:gd name="T3" fmla="*/ 6 h 11"/>
                <a:gd name="T4" fmla="*/ 1 w 6"/>
                <a:gd name="T5" fmla="*/ 0 h 11"/>
                <a:gd name="T6" fmla="*/ 5 w 6"/>
                <a:gd name="T7" fmla="*/ 5 h 11"/>
                <a:gd name="T8" fmla="*/ 6 w 6"/>
                <a:gd name="T9" fmla="*/ 11 h 11"/>
              </a:gdLst>
              <a:ahLst/>
              <a:cxnLst>
                <a:cxn ang="0">
                  <a:pos x="T0" y="T1"/>
                </a:cxn>
                <a:cxn ang="0">
                  <a:pos x="T2" y="T3"/>
                </a:cxn>
                <a:cxn ang="0">
                  <a:pos x="T4" y="T5"/>
                </a:cxn>
                <a:cxn ang="0">
                  <a:pos x="T6" y="T7"/>
                </a:cxn>
                <a:cxn ang="0">
                  <a:pos x="T8" y="T9"/>
                </a:cxn>
              </a:cxnLst>
              <a:rect l="0" t="0" r="r" b="b"/>
              <a:pathLst>
                <a:path w="6" h="11">
                  <a:moveTo>
                    <a:pt x="6" y="11"/>
                  </a:moveTo>
                  <a:cubicBezTo>
                    <a:pt x="5" y="11"/>
                    <a:pt x="4" y="8"/>
                    <a:pt x="3" y="6"/>
                  </a:cubicBezTo>
                  <a:cubicBezTo>
                    <a:pt x="2" y="3"/>
                    <a:pt x="0" y="1"/>
                    <a:pt x="1" y="0"/>
                  </a:cubicBezTo>
                  <a:cubicBezTo>
                    <a:pt x="1" y="0"/>
                    <a:pt x="3" y="2"/>
                    <a:pt x="5" y="5"/>
                  </a:cubicBezTo>
                  <a:cubicBezTo>
                    <a:pt x="6" y="8"/>
                    <a:pt x="6" y="10"/>
                    <a:pt x="6"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4">
              <a:extLst>
                <a:ext uri="{FF2B5EF4-FFF2-40B4-BE49-F238E27FC236}">
                  <a16:creationId xmlns:a16="http://schemas.microsoft.com/office/drawing/2014/main" id="{8C63FA77-71D2-4778-A1B2-CD37203AF922}"/>
                </a:ext>
              </a:extLst>
            </p:cNvPr>
            <p:cNvSpPr>
              <a:spLocks/>
            </p:cNvSpPr>
            <p:nvPr/>
          </p:nvSpPr>
          <p:spPr bwMode="auto">
            <a:xfrm>
              <a:off x="3092" y="2111"/>
              <a:ext cx="14" cy="26"/>
            </a:xfrm>
            <a:custGeom>
              <a:avLst/>
              <a:gdLst>
                <a:gd name="T0" fmla="*/ 1 w 6"/>
                <a:gd name="T1" fmla="*/ 11 h 11"/>
                <a:gd name="T2" fmla="*/ 2 w 6"/>
                <a:gd name="T3" fmla="*/ 5 h 11"/>
                <a:gd name="T4" fmla="*/ 5 w 6"/>
                <a:gd name="T5" fmla="*/ 0 h 11"/>
                <a:gd name="T6" fmla="*/ 4 w 6"/>
                <a:gd name="T7" fmla="*/ 6 h 11"/>
                <a:gd name="T8" fmla="*/ 1 w 6"/>
                <a:gd name="T9" fmla="*/ 11 h 11"/>
              </a:gdLst>
              <a:ahLst/>
              <a:cxnLst>
                <a:cxn ang="0">
                  <a:pos x="T0" y="T1"/>
                </a:cxn>
                <a:cxn ang="0">
                  <a:pos x="T2" y="T3"/>
                </a:cxn>
                <a:cxn ang="0">
                  <a:pos x="T4" y="T5"/>
                </a:cxn>
                <a:cxn ang="0">
                  <a:pos x="T6" y="T7"/>
                </a:cxn>
                <a:cxn ang="0">
                  <a:pos x="T8" y="T9"/>
                </a:cxn>
              </a:cxnLst>
              <a:rect l="0" t="0" r="r" b="b"/>
              <a:pathLst>
                <a:path w="6" h="11">
                  <a:moveTo>
                    <a:pt x="1" y="11"/>
                  </a:moveTo>
                  <a:cubicBezTo>
                    <a:pt x="0" y="11"/>
                    <a:pt x="1" y="8"/>
                    <a:pt x="2" y="5"/>
                  </a:cubicBezTo>
                  <a:cubicBezTo>
                    <a:pt x="3" y="2"/>
                    <a:pt x="5" y="0"/>
                    <a:pt x="5" y="0"/>
                  </a:cubicBezTo>
                  <a:cubicBezTo>
                    <a:pt x="6" y="0"/>
                    <a:pt x="5" y="3"/>
                    <a:pt x="4" y="6"/>
                  </a:cubicBezTo>
                  <a:cubicBezTo>
                    <a:pt x="3" y="9"/>
                    <a:pt x="1" y="11"/>
                    <a:pt x="1"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5">
              <a:extLst>
                <a:ext uri="{FF2B5EF4-FFF2-40B4-BE49-F238E27FC236}">
                  <a16:creationId xmlns:a16="http://schemas.microsoft.com/office/drawing/2014/main" id="{56E0BED6-3D90-49DE-BFB1-9AAD4808F851}"/>
                </a:ext>
              </a:extLst>
            </p:cNvPr>
            <p:cNvSpPr>
              <a:spLocks/>
            </p:cNvSpPr>
            <p:nvPr/>
          </p:nvSpPr>
          <p:spPr bwMode="auto">
            <a:xfrm>
              <a:off x="3085" y="2263"/>
              <a:ext cx="21" cy="19"/>
            </a:xfrm>
            <a:custGeom>
              <a:avLst/>
              <a:gdLst>
                <a:gd name="T0" fmla="*/ 9 w 9"/>
                <a:gd name="T1" fmla="*/ 8 h 8"/>
                <a:gd name="T2" fmla="*/ 4 w 9"/>
                <a:gd name="T3" fmla="*/ 5 h 8"/>
                <a:gd name="T4" fmla="*/ 0 w 9"/>
                <a:gd name="T5" fmla="*/ 0 h 8"/>
                <a:gd name="T6" fmla="*/ 5 w 9"/>
                <a:gd name="T7" fmla="*/ 3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cubicBezTo>
                    <a:pt x="8" y="8"/>
                    <a:pt x="6" y="7"/>
                    <a:pt x="4" y="5"/>
                  </a:cubicBezTo>
                  <a:cubicBezTo>
                    <a:pt x="1" y="3"/>
                    <a:pt x="0" y="1"/>
                    <a:pt x="0" y="0"/>
                  </a:cubicBezTo>
                  <a:cubicBezTo>
                    <a:pt x="0" y="0"/>
                    <a:pt x="3" y="1"/>
                    <a:pt x="5" y="3"/>
                  </a:cubicBezTo>
                  <a:cubicBezTo>
                    <a:pt x="8" y="5"/>
                    <a:pt x="9" y="7"/>
                    <a:pt x="9"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6">
              <a:extLst>
                <a:ext uri="{FF2B5EF4-FFF2-40B4-BE49-F238E27FC236}">
                  <a16:creationId xmlns:a16="http://schemas.microsoft.com/office/drawing/2014/main" id="{AC9E37B1-EEF5-425B-BCA5-402A2CB81465}"/>
                </a:ext>
              </a:extLst>
            </p:cNvPr>
            <p:cNvSpPr>
              <a:spLocks/>
            </p:cNvSpPr>
            <p:nvPr/>
          </p:nvSpPr>
          <p:spPr bwMode="auto">
            <a:xfrm>
              <a:off x="3337" y="1914"/>
              <a:ext cx="9" cy="17"/>
            </a:xfrm>
            <a:custGeom>
              <a:avLst/>
              <a:gdLst>
                <a:gd name="T0" fmla="*/ 4 w 4"/>
                <a:gd name="T1" fmla="*/ 7 h 7"/>
                <a:gd name="T2" fmla="*/ 1 w 4"/>
                <a:gd name="T3" fmla="*/ 4 h 7"/>
                <a:gd name="T4" fmla="*/ 1 w 4"/>
                <a:gd name="T5" fmla="*/ 0 h 7"/>
                <a:gd name="T6" fmla="*/ 3 w 4"/>
                <a:gd name="T7" fmla="*/ 3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3" y="7"/>
                    <a:pt x="2" y="6"/>
                    <a:pt x="1" y="4"/>
                  </a:cubicBezTo>
                  <a:cubicBezTo>
                    <a:pt x="1" y="2"/>
                    <a:pt x="0" y="0"/>
                    <a:pt x="1" y="0"/>
                  </a:cubicBezTo>
                  <a:cubicBezTo>
                    <a:pt x="2" y="0"/>
                    <a:pt x="3" y="1"/>
                    <a:pt x="3" y="3"/>
                  </a:cubicBezTo>
                  <a:cubicBezTo>
                    <a:pt x="4" y="5"/>
                    <a:pt x="4" y="7"/>
                    <a:pt x="4"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58">
              <a:extLst>
                <a:ext uri="{FF2B5EF4-FFF2-40B4-BE49-F238E27FC236}">
                  <a16:creationId xmlns:a16="http://schemas.microsoft.com/office/drawing/2014/main" id="{F3C34B0A-7C8D-4390-8027-3E6807B26243}"/>
                </a:ext>
              </a:extLst>
            </p:cNvPr>
            <p:cNvSpPr>
              <a:spLocks/>
            </p:cNvSpPr>
            <p:nvPr/>
          </p:nvSpPr>
          <p:spPr bwMode="auto">
            <a:xfrm>
              <a:off x="3629" y="2080"/>
              <a:ext cx="14" cy="31"/>
            </a:xfrm>
            <a:custGeom>
              <a:avLst/>
              <a:gdLst>
                <a:gd name="T0" fmla="*/ 0 w 6"/>
                <a:gd name="T1" fmla="*/ 12 h 13"/>
                <a:gd name="T2" fmla="*/ 2 w 6"/>
                <a:gd name="T3" fmla="*/ 6 h 13"/>
                <a:gd name="T4" fmla="*/ 6 w 6"/>
                <a:gd name="T5" fmla="*/ 0 h 13"/>
                <a:gd name="T6" fmla="*/ 4 w 6"/>
                <a:gd name="T7" fmla="*/ 6 h 13"/>
                <a:gd name="T8" fmla="*/ 0 w 6"/>
                <a:gd name="T9" fmla="*/ 12 h 13"/>
              </a:gdLst>
              <a:ahLst/>
              <a:cxnLst>
                <a:cxn ang="0">
                  <a:pos x="T0" y="T1"/>
                </a:cxn>
                <a:cxn ang="0">
                  <a:pos x="T2" y="T3"/>
                </a:cxn>
                <a:cxn ang="0">
                  <a:pos x="T4" y="T5"/>
                </a:cxn>
                <a:cxn ang="0">
                  <a:pos x="T6" y="T7"/>
                </a:cxn>
                <a:cxn ang="0">
                  <a:pos x="T8" y="T9"/>
                </a:cxn>
              </a:cxnLst>
              <a:rect l="0" t="0" r="r" b="b"/>
              <a:pathLst>
                <a:path w="6" h="13">
                  <a:moveTo>
                    <a:pt x="0" y="12"/>
                  </a:moveTo>
                  <a:cubicBezTo>
                    <a:pt x="0" y="12"/>
                    <a:pt x="1" y="9"/>
                    <a:pt x="2" y="6"/>
                  </a:cubicBezTo>
                  <a:cubicBezTo>
                    <a:pt x="3" y="2"/>
                    <a:pt x="5" y="0"/>
                    <a:pt x="6" y="0"/>
                  </a:cubicBezTo>
                  <a:cubicBezTo>
                    <a:pt x="6" y="0"/>
                    <a:pt x="5" y="3"/>
                    <a:pt x="4" y="6"/>
                  </a:cubicBezTo>
                  <a:cubicBezTo>
                    <a:pt x="3" y="10"/>
                    <a:pt x="1" y="13"/>
                    <a:pt x="0"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59">
              <a:extLst>
                <a:ext uri="{FF2B5EF4-FFF2-40B4-BE49-F238E27FC236}">
                  <a16:creationId xmlns:a16="http://schemas.microsoft.com/office/drawing/2014/main" id="{194A1182-0CD4-41ED-982B-F2DB433E2E3F}"/>
                </a:ext>
              </a:extLst>
            </p:cNvPr>
            <p:cNvSpPr>
              <a:spLocks/>
            </p:cNvSpPr>
            <p:nvPr/>
          </p:nvSpPr>
          <p:spPr bwMode="auto">
            <a:xfrm>
              <a:off x="3574" y="2166"/>
              <a:ext cx="19" cy="31"/>
            </a:xfrm>
            <a:custGeom>
              <a:avLst/>
              <a:gdLst>
                <a:gd name="T0" fmla="*/ 7 w 8"/>
                <a:gd name="T1" fmla="*/ 13 h 13"/>
                <a:gd name="T2" fmla="*/ 3 w 8"/>
                <a:gd name="T3" fmla="*/ 7 h 13"/>
                <a:gd name="T4" fmla="*/ 1 w 8"/>
                <a:gd name="T5" fmla="*/ 0 h 13"/>
                <a:gd name="T6" fmla="*/ 5 w 8"/>
                <a:gd name="T7" fmla="*/ 6 h 13"/>
                <a:gd name="T8" fmla="*/ 7 w 8"/>
                <a:gd name="T9" fmla="*/ 13 h 13"/>
              </a:gdLst>
              <a:ahLst/>
              <a:cxnLst>
                <a:cxn ang="0">
                  <a:pos x="T0" y="T1"/>
                </a:cxn>
                <a:cxn ang="0">
                  <a:pos x="T2" y="T3"/>
                </a:cxn>
                <a:cxn ang="0">
                  <a:pos x="T4" y="T5"/>
                </a:cxn>
                <a:cxn ang="0">
                  <a:pos x="T6" y="T7"/>
                </a:cxn>
                <a:cxn ang="0">
                  <a:pos x="T8" y="T9"/>
                </a:cxn>
              </a:cxnLst>
              <a:rect l="0" t="0" r="r" b="b"/>
              <a:pathLst>
                <a:path w="8" h="13">
                  <a:moveTo>
                    <a:pt x="7" y="13"/>
                  </a:moveTo>
                  <a:cubicBezTo>
                    <a:pt x="7" y="13"/>
                    <a:pt x="5" y="11"/>
                    <a:pt x="3" y="7"/>
                  </a:cubicBezTo>
                  <a:cubicBezTo>
                    <a:pt x="1" y="3"/>
                    <a:pt x="0" y="0"/>
                    <a:pt x="1" y="0"/>
                  </a:cubicBezTo>
                  <a:cubicBezTo>
                    <a:pt x="1" y="0"/>
                    <a:pt x="3" y="2"/>
                    <a:pt x="5" y="6"/>
                  </a:cubicBezTo>
                  <a:cubicBezTo>
                    <a:pt x="7" y="10"/>
                    <a:pt x="8" y="13"/>
                    <a:pt x="7"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0">
              <a:extLst>
                <a:ext uri="{FF2B5EF4-FFF2-40B4-BE49-F238E27FC236}">
                  <a16:creationId xmlns:a16="http://schemas.microsoft.com/office/drawing/2014/main" id="{0A12EB76-1C5D-4778-AC32-7D7E1285003F}"/>
                </a:ext>
              </a:extLst>
            </p:cNvPr>
            <p:cNvSpPr>
              <a:spLocks/>
            </p:cNvSpPr>
            <p:nvPr/>
          </p:nvSpPr>
          <p:spPr bwMode="auto">
            <a:xfrm>
              <a:off x="3671" y="2261"/>
              <a:ext cx="12" cy="24"/>
            </a:xfrm>
            <a:custGeom>
              <a:avLst/>
              <a:gdLst>
                <a:gd name="T0" fmla="*/ 1 w 5"/>
                <a:gd name="T1" fmla="*/ 10 h 10"/>
                <a:gd name="T2" fmla="*/ 2 w 5"/>
                <a:gd name="T3" fmla="*/ 5 h 10"/>
                <a:gd name="T4" fmla="*/ 5 w 5"/>
                <a:gd name="T5" fmla="*/ 1 h 10"/>
                <a:gd name="T6" fmla="*/ 4 w 5"/>
                <a:gd name="T7" fmla="*/ 6 h 10"/>
                <a:gd name="T8" fmla="*/ 1 w 5"/>
                <a:gd name="T9" fmla="*/ 10 h 10"/>
              </a:gdLst>
              <a:ahLst/>
              <a:cxnLst>
                <a:cxn ang="0">
                  <a:pos x="T0" y="T1"/>
                </a:cxn>
                <a:cxn ang="0">
                  <a:pos x="T2" y="T3"/>
                </a:cxn>
                <a:cxn ang="0">
                  <a:pos x="T4" y="T5"/>
                </a:cxn>
                <a:cxn ang="0">
                  <a:pos x="T6" y="T7"/>
                </a:cxn>
                <a:cxn ang="0">
                  <a:pos x="T8" y="T9"/>
                </a:cxn>
              </a:cxnLst>
              <a:rect l="0" t="0" r="r" b="b"/>
              <a:pathLst>
                <a:path w="5" h="10">
                  <a:moveTo>
                    <a:pt x="1" y="10"/>
                  </a:moveTo>
                  <a:cubicBezTo>
                    <a:pt x="0" y="10"/>
                    <a:pt x="1" y="8"/>
                    <a:pt x="2" y="5"/>
                  </a:cubicBezTo>
                  <a:cubicBezTo>
                    <a:pt x="3" y="2"/>
                    <a:pt x="4" y="0"/>
                    <a:pt x="5" y="1"/>
                  </a:cubicBezTo>
                  <a:cubicBezTo>
                    <a:pt x="5" y="1"/>
                    <a:pt x="5" y="3"/>
                    <a:pt x="4" y="6"/>
                  </a:cubicBezTo>
                  <a:cubicBezTo>
                    <a:pt x="3" y="8"/>
                    <a:pt x="1" y="10"/>
                    <a:pt x="1"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1">
              <a:extLst>
                <a:ext uri="{FF2B5EF4-FFF2-40B4-BE49-F238E27FC236}">
                  <a16:creationId xmlns:a16="http://schemas.microsoft.com/office/drawing/2014/main" id="{0BEAB922-DF27-4D67-876C-121C2DF3512A}"/>
                </a:ext>
              </a:extLst>
            </p:cNvPr>
            <p:cNvSpPr>
              <a:spLocks/>
            </p:cNvSpPr>
            <p:nvPr/>
          </p:nvSpPr>
          <p:spPr bwMode="auto">
            <a:xfrm>
              <a:off x="3591" y="2356"/>
              <a:ext cx="9" cy="16"/>
            </a:xfrm>
            <a:custGeom>
              <a:avLst/>
              <a:gdLst>
                <a:gd name="T0" fmla="*/ 4 w 4"/>
                <a:gd name="T1" fmla="*/ 6 h 7"/>
                <a:gd name="T2" fmla="*/ 1 w 4"/>
                <a:gd name="T3" fmla="*/ 4 h 7"/>
                <a:gd name="T4" fmla="*/ 0 w 4"/>
                <a:gd name="T5" fmla="*/ 0 h 7"/>
                <a:gd name="T6" fmla="*/ 3 w 4"/>
                <a:gd name="T7" fmla="*/ 3 h 7"/>
                <a:gd name="T8" fmla="*/ 4 w 4"/>
                <a:gd name="T9" fmla="*/ 6 h 7"/>
              </a:gdLst>
              <a:ahLst/>
              <a:cxnLst>
                <a:cxn ang="0">
                  <a:pos x="T0" y="T1"/>
                </a:cxn>
                <a:cxn ang="0">
                  <a:pos x="T2" y="T3"/>
                </a:cxn>
                <a:cxn ang="0">
                  <a:pos x="T4" y="T5"/>
                </a:cxn>
                <a:cxn ang="0">
                  <a:pos x="T6" y="T7"/>
                </a:cxn>
                <a:cxn ang="0">
                  <a:pos x="T8" y="T9"/>
                </a:cxn>
              </a:cxnLst>
              <a:rect l="0" t="0" r="r" b="b"/>
              <a:pathLst>
                <a:path w="4" h="7">
                  <a:moveTo>
                    <a:pt x="4" y="6"/>
                  </a:moveTo>
                  <a:cubicBezTo>
                    <a:pt x="3" y="7"/>
                    <a:pt x="2" y="5"/>
                    <a:pt x="1" y="4"/>
                  </a:cubicBezTo>
                  <a:cubicBezTo>
                    <a:pt x="0" y="2"/>
                    <a:pt x="0" y="1"/>
                    <a:pt x="0" y="0"/>
                  </a:cubicBezTo>
                  <a:cubicBezTo>
                    <a:pt x="1" y="0"/>
                    <a:pt x="2" y="1"/>
                    <a:pt x="3" y="3"/>
                  </a:cubicBezTo>
                  <a:cubicBezTo>
                    <a:pt x="4" y="4"/>
                    <a:pt x="4" y="6"/>
                    <a:pt x="4"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2">
              <a:extLst>
                <a:ext uri="{FF2B5EF4-FFF2-40B4-BE49-F238E27FC236}">
                  <a16:creationId xmlns:a16="http://schemas.microsoft.com/office/drawing/2014/main" id="{B68D5273-358D-478E-BFDF-0B710B65A578}"/>
                </a:ext>
              </a:extLst>
            </p:cNvPr>
            <p:cNvSpPr>
              <a:spLocks/>
            </p:cNvSpPr>
            <p:nvPr/>
          </p:nvSpPr>
          <p:spPr bwMode="auto">
            <a:xfrm>
              <a:off x="3591" y="2522"/>
              <a:ext cx="26" cy="26"/>
            </a:xfrm>
            <a:custGeom>
              <a:avLst/>
              <a:gdLst>
                <a:gd name="T0" fmla="*/ 10 w 11"/>
                <a:gd name="T1" fmla="*/ 11 h 11"/>
                <a:gd name="T2" fmla="*/ 5 w 11"/>
                <a:gd name="T3" fmla="*/ 6 h 11"/>
                <a:gd name="T4" fmla="*/ 1 w 11"/>
                <a:gd name="T5" fmla="*/ 0 h 11"/>
                <a:gd name="T6" fmla="*/ 6 w 11"/>
                <a:gd name="T7" fmla="*/ 5 h 11"/>
                <a:gd name="T8" fmla="*/ 10 w 11"/>
                <a:gd name="T9" fmla="*/ 11 h 11"/>
              </a:gdLst>
              <a:ahLst/>
              <a:cxnLst>
                <a:cxn ang="0">
                  <a:pos x="T0" y="T1"/>
                </a:cxn>
                <a:cxn ang="0">
                  <a:pos x="T2" y="T3"/>
                </a:cxn>
                <a:cxn ang="0">
                  <a:pos x="T4" y="T5"/>
                </a:cxn>
                <a:cxn ang="0">
                  <a:pos x="T6" y="T7"/>
                </a:cxn>
                <a:cxn ang="0">
                  <a:pos x="T8" y="T9"/>
                </a:cxn>
              </a:cxnLst>
              <a:rect l="0" t="0" r="r" b="b"/>
              <a:pathLst>
                <a:path w="11" h="11">
                  <a:moveTo>
                    <a:pt x="10" y="11"/>
                  </a:moveTo>
                  <a:cubicBezTo>
                    <a:pt x="10" y="11"/>
                    <a:pt x="8" y="9"/>
                    <a:pt x="5" y="6"/>
                  </a:cubicBezTo>
                  <a:cubicBezTo>
                    <a:pt x="2" y="3"/>
                    <a:pt x="0" y="1"/>
                    <a:pt x="1" y="0"/>
                  </a:cubicBezTo>
                  <a:cubicBezTo>
                    <a:pt x="1" y="0"/>
                    <a:pt x="4" y="2"/>
                    <a:pt x="6" y="5"/>
                  </a:cubicBezTo>
                  <a:cubicBezTo>
                    <a:pt x="9" y="8"/>
                    <a:pt x="11" y="10"/>
                    <a:pt x="10"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3">
              <a:extLst>
                <a:ext uri="{FF2B5EF4-FFF2-40B4-BE49-F238E27FC236}">
                  <a16:creationId xmlns:a16="http://schemas.microsoft.com/office/drawing/2014/main" id="{07822A51-8C5D-43FE-8611-ABD7A7B1671E}"/>
                </a:ext>
              </a:extLst>
            </p:cNvPr>
            <p:cNvSpPr>
              <a:spLocks/>
            </p:cNvSpPr>
            <p:nvPr/>
          </p:nvSpPr>
          <p:spPr bwMode="auto">
            <a:xfrm>
              <a:off x="3693" y="2420"/>
              <a:ext cx="21" cy="26"/>
            </a:xfrm>
            <a:custGeom>
              <a:avLst/>
              <a:gdLst>
                <a:gd name="T0" fmla="*/ 8 w 9"/>
                <a:gd name="T1" fmla="*/ 11 h 11"/>
                <a:gd name="T2" fmla="*/ 3 w 9"/>
                <a:gd name="T3" fmla="*/ 6 h 11"/>
                <a:gd name="T4" fmla="*/ 0 w 9"/>
                <a:gd name="T5" fmla="*/ 1 h 11"/>
                <a:gd name="T6" fmla="*/ 5 w 9"/>
                <a:gd name="T7" fmla="*/ 5 h 11"/>
                <a:gd name="T8" fmla="*/ 8 w 9"/>
                <a:gd name="T9" fmla="*/ 11 h 11"/>
              </a:gdLst>
              <a:ahLst/>
              <a:cxnLst>
                <a:cxn ang="0">
                  <a:pos x="T0" y="T1"/>
                </a:cxn>
                <a:cxn ang="0">
                  <a:pos x="T2" y="T3"/>
                </a:cxn>
                <a:cxn ang="0">
                  <a:pos x="T4" y="T5"/>
                </a:cxn>
                <a:cxn ang="0">
                  <a:pos x="T6" y="T7"/>
                </a:cxn>
                <a:cxn ang="0">
                  <a:pos x="T8" y="T9"/>
                </a:cxn>
              </a:cxnLst>
              <a:rect l="0" t="0" r="r" b="b"/>
              <a:pathLst>
                <a:path w="9" h="11">
                  <a:moveTo>
                    <a:pt x="8" y="11"/>
                  </a:moveTo>
                  <a:cubicBezTo>
                    <a:pt x="8" y="11"/>
                    <a:pt x="5" y="9"/>
                    <a:pt x="3" y="6"/>
                  </a:cubicBezTo>
                  <a:cubicBezTo>
                    <a:pt x="1" y="4"/>
                    <a:pt x="0" y="1"/>
                    <a:pt x="0" y="1"/>
                  </a:cubicBezTo>
                  <a:cubicBezTo>
                    <a:pt x="0" y="0"/>
                    <a:pt x="3" y="2"/>
                    <a:pt x="5" y="5"/>
                  </a:cubicBezTo>
                  <a:cubicBezTo>
                    <a:pt x="7" y="8"/>
                    <a:pt x="9" y="11"/>
                    <a:pt x="8"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4">
              <a:extLst>
                <a:ext uri="{FF2B5EF4-FFF2-40B4-BE49-F238E27FC236}">
                  <a16:creationId xmlns:a16="http://schemas.microsoft.com/office/drawing/2014/main" id="{C1AB8CA0-55B6-4F5D-B300-948AA05233BC}"/>
                </a:ext>
              </a:extLst>
            </p:cNvPr>
            <p:cNvSpPr>
              <a:spLocks/>
            </p:cNvSpPr>
            <p:nvPr/>
          </p:nvSpPr>
          <p:spPr bwMode="auto">
            <a:xfrm>
              <a:off x="3764" y="2555"/>
              <a:ext cx="17" cy="31"/>
            </a:xfrm>
            <a:custGeom>
              <a:avLst/>
              <a:gdLst>
                <a:gd name="T0" fmla="*/ 0 w 7"/>
                <a:gd name="T1" fmla="*/ 13 h 13"/>
                <a:gd name="T2" fmla="*/ 2 w 7"/>
                <a:gd name="T3" fmla="*/ 6 h 13"/>
                <a:gd name="T4" fmla="*/ 6 w 7"/>
                <a:gd name="T5" fmla="*/ 1 h 13"/>
                <a:gd name="T6" fmla="*/ 4 w 7"/>
                <a:gd name="T7" fmla="*/ 7 h 13"/>
                <a:gd name="T8" fmla="*/ 0 w 7"/>
                <a:gd name="T9" fmla="*/ 13 h 13"/>
              </a:gdLst>
              <a:ahLst/>
              <a:cxnLst>
                <a:cxn ang="0">
                  <a:pos x="T0" y="T1"/>
                </a:cxn>
                <a:cxn ang="0">
                  <a:pos x="T2" y="T3"/>
                </a:cxn>
                <a:cxn ang="0">
                  <a:pos x="T4" y="T5"/>
                </a:cxn>
                <a:cxn ang="0">
                  <a:pos x="T6" y="T7"/>
                </a:cxn>
                <a:cxn ang="0">
                  <a:pos x="T8" y="T9"/>
                </a:cxn>
              </a:cxnLst>
              <a:rect l="0" t="0" r="r" b="b"/>
              <a:pathLst>
                <a:path w="7" h="13">
                  <a:moveTo>
                    <a:pt x="0" y="13"/>
                  </a:moveTo>
                  <a:cubicBezTo>
                    <a:pt x="0" y="13"/>
                    <a:pt x="1" y="10"/>
                    <a:pt x="2" y="6"/>
                  </a:cubicBezTo>
                  <a:cubicBezTo>
                    <a:pt x="4" y="3"/>
                    <a:pt x="6" y="0"/>
                    <a:pt x="6" y="1"/>
                  </a:cubicBezTo>
                  <a:cubicBezTo>
                    <a:pt x="7" y="1"/>
                    <a:pt x="6" y="4"/>
                    <a:pt x="4" y="7"/>
                  </a:cubicBezTo>
                  <a:cubicBezTo>
                    <a:pt x="3" y="11"/>
                    <a:pt x="1" y="13"/>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5">
              <a:extLst>
                <a:ext uri="{FF2B5EF4-FFF2-40B4-BE49-F238E27FC236}">
                  <a16:creationId xmlns:a16="http://schemas.microsoft.com/office/drawing/2014/main" id="{AE8E8CCD-4DF2-4531-90B3-0B7F226CC407}"/>
                </a:ext>
              </a:extLst>
            </p:cNvPr>
            <p:cNvSpPr>
              <a:spLocks/>
            </p:cNvSpPr>
            <p:nvPr/>
          </p:nvSpPr>
          <p:spPr bwMode="auto">
            <a:xfrm>
              <a:off x="3629" y="2679"/>
              <a:ext cx="23" cy="23"/>
            </a:xfrm>
            <a:custGeom>
              <a:avLst/>
              <a:gdLst>
                <a:gd name="T0" fmla="*/ 10 w 10"/>
                <a:gd name="T1" fmla="*/ 10 h 10"/>
                <a:gd name="T2" fmla="*/ 5 w 10"/>
                <a:gd name="T3" fmla="*/ 5 h 10"/>
                <a:gd name="T4" fmla="*/ 0 w 10"/>
                <a:gd name="T5" fmla="*/ 1 h 10"/>
                <a:gd name="T6" fmla="*/ 6 w 10"/>
                <a:gd name="T7" fmla="*/ 4 h 10"/>
                <a:gd name="T8" fmla="*/ 10 w 10"/>
                <a:gd name="T9" fmla="*/ 10 h 10"/>
              </a:gdLst>
              <a:ahLst/>
              <a:cxnLst>
                <a:cxn ang="0">
                  <a:pos x="T0" y="T1"/>
                </a:cxn>
                <a:cxn ang="0">
                  <a:pos x="T2" y="T3"/>
                </a:cxn>
                <a:cxn ang="0">
                  <a:pos x="T4" y="T5"/>
                </a:cxn>
                <a:cxn ang="0">
                  <a:pos x="T6" y="T7"/>
                </a:cxn>
                <a:cxn ang="0">
                  <a:pos x="T8" y="T9"/>
                </a:cxn>
              </a:cxnLst>
              <a:rect l="0" t="0" r="r" b="b"/>
              <a:pathLst>
                <a:path w="10" h="10">
                  <a:moveTo>
                    <a:pt x="10" y="10"/>
                  </a:moveTo>
                  <a:cubicBezTo>
                    <a:pt x="9" y="10"/>
                    <a:pt x="8" y="8"/>
                    <a:pt x="5" y="5"/>
                  </a:cubicBezTo>
                  <a:cubicBezTo>
                    <a:pt x="3" y="3"/>
                    <a:pt x="0" y="1"/>
                    <a:pt x="0" y="1"/>
                  </a:cubicBezTo>
                  <a:cubicBezTo>
                    <a:pt x="1" y="0"/>
                    <a:pt x="4" y="1"/>
                    <a:pt x="6" y="4"/>
                  </a:cubicBezTo>
                  <a:cubicBezTo>
                    <a:pt x="9" y="6"/>
                    <a:pt x="10" y="9"/>
                    <a:pt x="10"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166">
              <a:extLst>
                <a:ext uri="{FF2B5EF4-FFF2-40B4-BE49-F238E27FC236}">
                  <a16:creationId xmlns:a16="http://schemas.microsoft.com/office/drawing/2014/main" id="{05B2F7EF-708B-4236-A736-D2F9D4D2881E}"/>
                </a:ext>
              </a:extLst>
            </p:cNvPr>
            <p:cNvSpPr>
              <a:spLocks noChangeArrowheads="1"/>
            </p:cNvSpPr>
            <p:nvPr/>
          </p:nvSpPr>
          <p:spPr bwMode="auto">
            <a:xfrm>
              <a:off x="3638" y="2819"/>
              <a:ext cx="22" cy="5"/>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7">
              <a:extLst>
                <a:ext uri="{FF2B5EF4-FFF2-40B4-BE49-F238E27FC236}">
                  <a16:creationId xmlns:a16="http://schemas.microsoft.com/office/drawing/2014/main" id="{51D78ED3-A71F-4E4B-B60D-F28FC28CC69A}"/>
                </a:ext>
              </a:extLst>
            </p:cNvPr>
            <p:cNvSpPr>
              <a:spLocks/>
            </p:cNvSpPr>
            <p:nvPr/>
          </p:nvSpPr>
          <p:spPr bwMode="auto">
            <a:xfrm>
              <a:off x="3774" y="2759"/>
              <a:ext cx="11" cy="29"/>
            </a:xfrm>
            <a:custGeom>
              <a:avLst/>
              <a:gdLst>
                <a:gd name="T0" fmla="*/ 1 w 5"/>
                <a:gd name="T1" fmla="*/ 12 h 12"/>
                <a:gd name="T2" fmla="*/ 2 w 5"/>
                <a:gd name="T3" fmla="*/ 6 h 12"/>
                <a:gd name="T4" fmla="*/ 4 w 5"/>
                <a:gd name="T5" fmla="*/ 0 h 12"/>
                <a:gd name="T6" fmla="*/ 4 w 5"/>
                <a:gd name="T7" fmla="*/ 6 h 12"/>
                <a:gd name="T8" fmla="*/ 1 w 5"/>
                <a:gd name="T9" fmla="*/ 12 h 12"/>
              </a:gdLst>
              <a:ahLst/>
              <a:cxnLst>
                <a:cxn ang="0">
                  <a:pos x="T0" y="T1"/>
                </a:cxn>
                <a:cxn ang="0">
                  <a:pos x="T2" y="T3"/>
                </a:cxn>
                <a:cxn ang="0">
                  <a:pos x="T4" y="T5"/>
                </a:cxn>
                <a:cxn ang="0">
                  <a:pos x="T6" y="T7"/>
                </a:cxn>
                <a:cxn ang="0">
                  <a:pos x="T8" y="T9"/>
                </a:cxn>
              </a:cxnLst>
              <a:rect l="0" t="0" r="r" b="b"/>
              <a:pathLst>
                <a:path w="5" h="12">
                  <a:moveTo>
                    <a:pt x="1" y="12"/>
                  </a:moveTo>
                  <a:cubicBezTo>
                    <a:pt x="0" y="11"/>
                    <a:pt x="1" y="9"/>
                    <a:pt x="2" y="6"/>
                  </a:cubicBezTo>
                  <a:cubicBezTo>
                    <a:pt x="3" y="3"/>
                    <a:pt x="3" y="0"/>
                    <a:pt x="4" y="0"/>
                  </a:cubicBezTo>
                  <a:cubicBezTo>
                    <a:pt x="4" y="0"/>
                    <a:pt x="5" y="3"/>
                    <a:pt x="4" y="6"/>
                  </a:cubicBezTo>
                  <a:cubicBezTo>
                    <a:pt x="3" y="10"/>
                    <a:pt x="1" y="12"/>
                    <a:pt x="1"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8">
              <a:extLst>
                <a:ext uri="{FF2B5EF4-FFF2-40B4-BE49-F238E27FC236}">
                  <a16:creationId xmlns:a16="http://schemas.microsoft.com/office/drawing/2014/main" id="{320931F5-9B96-48C1-8EB5-797BE079570C}"/>
                </a:ext>
              </a:extLst>
            </p:cNvPr>
            <p:cNvSpPr>
              <a:spLocks/>
            </p:cNvSpPr>
            <p:nvPr/>
          </p:nvSpPr>
          <p:spPr bwMode="auto">
            <a:xfrm>
              <a:off x="3878" y="2795"/>
              <a:ext cx="14" cy="33"/>
            </a:xfrm>
            <a:custGeom>
              <a:avLst/>
              <a:gdLst>
                <a:gd name="T0" fmla="*/ 5 w 6"/>
                <a:gd name="T1" fmla="*/ 14 h 14"/>
                <a:gd name="T2" fmla="*/ 2 w 6"/>
                <a:gd name="T3" fmla="*/ 7 h 14"/>
                <a:gd name="T4" fmla="*/ 0 w 6"/>
                <a:gd name="T5" fmla="*/ 0 h 14"/>
                <a:gd name="T6" fmla="*/ 4 w 6"/>
                <a:gd name="T7" fmla="*/ 7 h 14"/>
                <a:gd name="T8" fmla="*/ 5 w 6"/>
                <a:gd name="T9" fmla="*/ 14 h 14"/>
              </a:gdLst>
              <a:ahLst/>
              <a:cxnLst>
                <a:cxn ang="0">
                  <a:pos x="T0" y="T1"/>
                </a:cxn>
                <a:cxn ang="0">
                  <a:pos x="T2" y="T3"/>
                </a:cxn>
                <a:cxn ang="0">
                  <a:pos x="T4" y="T5"/>
                </a:cxn>
                <a:cxn ang="0">
                  <a:pos x="T6" y="T7"/>
                </a:cxn>
                <a:cxn ang="0">
                  <a:pos x="T8" y="T9"/>
                </a:cxn>
              </a:cxnLst>
              <a:rect l="0" t="0" r="r" b="b"/>
              <a:pathLst>
                <a:path w="6" h="14">
                  <a:moveTo>
                    <a:pt x="5" y="14"/>
                  </a:moveTo>
                  <a:cubicBezTo>
                    <a:pt x="4" y="14"/>
                    <a:pt x="3" y="11"/>
                    <a:pt x="2" y="7"/>
                  </a:cubicBezTo>
                  <a:cubicBezTo>
                    <a:pt x="0" y="4"/>
                    <a:pt x="0" y="1"/>
                    <a:pt x="0" y="0"/>
                  </a:cubicBezTo>
                  <a:cubicBezTo>
                    <a:pt x="1" y="0"/>
                    <a:pt x="2" y="3"/>
                    <a:pt x="4" y="7"/>
                  </a:cubicBezTo>
                  <a:cubicBezTo>
                    <a:pt x="5" y="10"/>
                    <a:pt x="6" y="13"/>
                    <a:pt x="5"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9">
              <a:extLst>
                <a:ext uri="{FF2B5EF4-FFF2-40B4-BE49-F238E27FC236}">
                  <a16:creationId xmlns:a16="http://schemas.microsoft.com/office/drawing/2014/main" id="{E75C23AE-1A92-4C6E-876B-D11334A4817D}"/>
                </a:ext>
              </a:extLst>
            </p:cNvPr>
            <p:cNvSpPr>
              <a:spLocks/>
            </p:cNvSpPr>
            <p:nvPr/>
          </p:nvSpPr>
          <p:spPr bwMode="auto">
            <a:xfrm>
              <a:off x="3871" y="2956"/>
              <a:ext cx="19" cy="36"/>
            </a:xfrm>
            <a:custGeom>
              <a:avLst/>
              <a:gdLst>
                <a:gd name="T0" fmla="*/ 0 w 8"/>
                <a:gd name="T1" fmla="*/ 14 h 15"/>
                <a:gd name="T2" fmla="*/ 3 w 8"/>
                <a:gd name="T3" fmla="*/ 7 h 15"/>
                <a:gd name="T4" fmla="*/ 8 w 8"/>
                <a:gd name="T5" fmla="*/ 0 h 15"/>
                <a:gd name="T6" fmla="*/ 5 w 8"/>
                <a:gd name="T7" fmla="*/ 8 h 15"/>
                <a:gd name="T8" fmla="*/ 0 w 8"/>
                <a:gd name="T9" fmla="*/ 14 h 15"/>
              </a:gdLst>
              <a:ahLst/>
              <a:cxnLst>
                <a:cxn ang="0">
                  <a:pos x="T0" y="T1"/>
                </a:cxn>
                <a:cxn ang="0">
                  <a:pos x="T2" y="T3"/>
                </a:cxn>
                <a:cxn ang="0">
                  <a:pos x="T4" y="T5"/>
                </a:cxn>
                <a:cxn ang="0">
                  <a:pos x="T6" y="T7"/>
                </a:cxn>
                <a:cxn ang="0">
                  <a:pos x="T8" y="T9"/>
                </a:cxn>
              </a:cxnLst>
              <a:rect l="0" t="0" r="r" b="b"/>
              <a:pathLst>
                <a:path w="8" h="15">
                  <a:moveTo>
                    <a:pt x="0" y="14"/>
                  </a:moveTo>
                  <a:cubicBezTo>
                    <a:pt x="0" y="14"/>
                    <a:pt x="1" y="11"/>
                    <a:pt x="3" y="7"/>
                  </a:cubicBezTo>
                  <a:cubicBezTo>
                    <a:pt x="5" y="3"/>
                    <a:pt x="7" y="0"/>
                    <a:pt x="8" y="0"/>
                  </a:cubicBezTo>
                  <a:cubicBezTo>
                    <a:pt x="8" y="1"/>
                    <a:pt x="7" y="4"/>
                    <a:pt x="5" y="8"/>
                  </a:cubicBezTo>
                  <a:cubicBezTo>
                    <a:pt x="3" y="12"/>
                    <a:pt x="1" y="15"/>
                    <a:pt x="0"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0">
              <a:extLst>
                <a:ext uri="{FF2B5EF4-FFF2-40B4-BE49-F238E27FC236}">
                  <a16:creationId xmlns:a16="http://schemas.microsoft.com/office/drawing/2014/main" id="{DFF22927-0C73-40AA-8124-69E929B17F8B}"/>
                </a:ext>
              </a:extLst>
            </p:cNvPr>
            <p:cNvSpPr>
              <a:spLocks/>
            </p:cNvSpPr>
            <p:nvPr/>
          </p:nvSpPr>
          <p:spPr bwMode="auto">
            <a:xfrm>
              <a:off x="3752" y="3054"/>
              <a:ext cx="17" cy="33"/>
            </a:xfrm>
            <a:custGeom>
              <a:avLst/>
              <a:gdLst>
                <a:gd name="T0" fmla="*/ 6 w 7"/>
                <a:gd name="T1" fmla="*/ 14 h 14"/>
                <a:gd name="T2" fmla="*/ 2 w 7"/>
                <a:gd name="T3" fmla="*/ 8 h 14"/>
                <a:gd name="T4" fmla="*/ 1 w 7"/>
                <a:gd name="T5" fmla="*/ 1 h 14"/>
                <a:gd name="T6" fmla="*/ 4 w 7"/>
                <a:gd name="T7" fmla="*/ 7 h 14"/>
                <a:gd name="T8" fmla="*/ 6 w 7"/>
                <a:gd name="T9" fmla="*/ 14 h 14"/>
              </a:gdLst>
              <a:ahLst/>
              <a:cxnLst>
                <a:cxn ang="0">
                  <a:pos x="T0" y="T1"/>
                </a:cxn>
                <a:cxn ang="0">
                  <a:pos x="T2" y="T3"/>
                </a:cxn>
                <a:cxn ang="0">
                  <a:pos x="T4" y="T5"/>
                </a:cxn>
                <a:cxn ang="0">
                  <a:pos x="T6" y="T7"/>
                </a:cxn>
                <a:cxn ang="0">
                  <a:pos x="T8" y="T9"/>
                </a:cxn>
              </a:cxnLst>
              <a:rect l="0" t="0" r="r" b="b"/>
              <a:pathLst>
                <a:path w="7" h="14">
                  <a:moveTo>
                    <a:pt x="6" y="14"/>
                  </a:moveTo>
                  <a:cubicBezTo>
                    <a:pt x="6" y="14"/>
                    <a:pt x="4" y="11"/>
                    <a:pt x="2" y="8"/>
                  </a:cubicBezTo>
                  <a:cubicBezTo>
                    <a:pt x="1" y="4"/>
                    <a:pt x="0" y="1"/>
                    <a:pt x="1" y="1"/>
                  </a:cubicBezTo>
                  <a:cubicBezTo>
                    <a:pt x="1" y="0"/>
                    <a:pt x="3" y="3"/>
                    <a:pt x="4" y="7"/>
                  </a:cubicBezTo>
                  <a:cubicBezTo>
                    <a:pt x="6" y="10"/>
                    <a:pt x="7" y="14"/>
                    <a:pt x="6"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71">
              <a:extLst>
                <a:ext uri="{FF2B5EF4-FFF2-40B4-BE49-F238E27FC236}">
                  <a16:creationId xmlns:a16="http://schemas.microsoft.com/office/drawing/2014/main" id="{36BA3BB4-872B-401E-8C3D-B42838ABCEC6}"/>
                </a:ext>
              </a:extLst>
            </p:cNvPr>
            <p:cNvSpPr>
              <a:spLocks noChangeArrowheads="1"/>
            </p:cNvSpPr>
            <p:nvPr/>
          </p:nvSpPr>
          <p:spPr bwMode="auto">
            <a:xfrm>
              <a:off x="3633" y="3120"/>
              <a:ext cx="17" cy="5"/>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2">
              <a:extLst>
                <a:ext uri="{FF2B5EF4-FFF2-40B4-BE49-F238E27FC236}">
                  <a16:creationId xmlns:a16="http://schemas.microsoft.com/office/drawing/2014/main" id="{80D920FE-8E59-4D3B-AB77-DEAB28D1082D}"/>
                </a:ext>
              </a:extLst>
            </p:cNvPr>
            <p:cNvSpPr>
              <a:spLocks/>
            </p:cNvSpPr>
            <p:nvPr/>
          </p:nvSpPr>
          <p:spPr bwMode="auto">
            <a:xfrm>
              <a:off x="3709" y="3248"/>
              <a:ext cx="10" cy="29"/>
            </a:xfrm>
            <a:custGeom>
              <a:avLst/>
              <a:gdLst>
                <a:gd name="T0" fmla="*/ 3 w 4"/>
                <a:gd name="T1" fmla="*/ 12 h 12"/>
                <a:gd name="T2" fmla="*/ 1 w 4"/>
                <a:gd name="T3" fmla="*/ 6 h 12"/>
                <a:gd name="T4" fmla="*/ 0 w 4"/>
                <a:gd name="T5" fmla="*/ 1 h 12"/>
                <a:gd name="T6" fmla="*/ 3 w 4"/>
                <a:gd name="T7" fmla="*/ 6 h 12"/>
                <a:gd name="T8" fmla="*/ 3 w 4"/>
                <a:gd name="T9" fmla="*/ 12 h 12"/>
              </a:gdLst>
              <a:ahLst/>
              <a:cxnLst>
                <a:cxn ang="0">
                  <a:pos x="T0" y="T1"/>
                </a:cxn>
                <a:cxn ang="0">
                  <a:pos x="T2" y="T3"/>
                </a:cxn>
                <a:cxn ang="0">
                  <a:pos x="T4" y="T5"/>
                </a:cxn>
                <a:cxn ang="0">
                  <a:pos x="T6" y="T7"/>
                </a:cxn>
                <a:cxn ang="0">
                  <a:pos x="T8" y="T9"/>
                </a:cxn>
              </a:cxnLst>
              <a:rect l="0" t="0" r="r" b="b"/>
              <a:pathLst>
                <a:path w="4" h="12">
                  <a:moveTo>
                    <a:pt x="3" y="12"/>
                  </a:moveTo>
                  <a:cubicBezTo>
                    <a:pt x="3" y="12"/>
                    <a:pt x="2" y="9"/>
                    <a:pt x="1" y="6"/>
                  </a:cubicBezTo>
                  <a:cubicBezTo>
                    <a:pt x="0" y="3"/>
                    <a:pt x="0" y="1"/>
                    <a:pt x="0" y="1"/>
                  </a:cubicBezTo>
                  <a:cubicBezTo>
                    <a:pt x="1" y="0"/>
                    <a:pt x="2" y="3"/>
                    <a:pt x="3" y="6"/>
                  </a:cubicBezTo>
                  <a:cubicBezTo>
                    <a:pt x="4" y="9"/>
                    <a:pt x="4" y="11"/>
                    <a:pt x="3"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3">
              <a:extLst>
                <a:ext uri="{FF2B5EF4-FFF2-40B4-BE49-F238E27FC236}">
                  <a16:creationId xmlns:a16="http://schemas.microsoft.com/office/drawing/2014/main" id="{B72EBADF-E09E-4A5A-8877-58ACD2190BF1}"/>
                </a:ext>
              </a:extLst>
            </p:cNvPr>
            <p:cNvSpPr>
              <a:spLocks/>
            </p:cNvSpPr>
            <p:nvPr/>
          </p:nvSpPr>
          <p:spPr bwMode="auto">
            <a:xfrm>
              <a:off x="3631" y="3208"/>
              <a:ext cx="14" cy="17"/>
            </a:xfrm>
            <a:custGeom>
              <a:avLst/>
              <a:gdLst>
                <a:gd name="T0" fmla="*/ 1 w 6"/>
                <a:gd name="T1" fmla="*/ 7 h 7"/>
                <a:gd name="T2" fmla="*/ 2 w 6"/>
                <a:gd name="T3" fmla="*/ 3 h 7"/>
                <a:gd name="T4" fmla="*/ 5 w 6"/>
                <a:gd name="T5" fmla="*/ 0 h 7"/>
                <a:gd name="T6" fmla="*/ 4 w 6"/>
                <a:gd name="T7" fmla="*/ 4 h 7"/>
                <a:gd name="T8" fmla="*/ 1 w 6"/>
                <a:gd name="T9" fmla="*/ 7 h 7"/>
              </a:gdLst>
              <a:ahLst/>
              <a:cxnLst>
                <a:cxn ang="0">
                  <a:pos x="T0" y="T1"/>
                </a:cxn>
                <a:cxn ang="0">
                  <a:pos x="T2" y="T3"/>
                </a:cxn>
                <a:cxn ang="0">
                  <a:pos x="T4" y="T5"/>
                </a:cxn>
                <a:cxn ang="0">
                  <a:pos x="T6" y="T7"/>
                </a:cxn>
                <a:cxn ang="0">
                  <a:pos x="T8" y="T9"/>
                </a:cxn>
              </a:cxnLst>
              <a:rect l="0" t="0" r="r" b="b"/>
              <a:pathLst>
                <a:path w="6" h="7">
                  <a:moveTo>
                    <a:pt x="1" y="7"/>
                  </a:moveTo>
                  <a:cubicBezTo>
                    <a:pt x="0" y="7"/>
                    <a:pt x="1" y="5"/>
                    <a:pt x="2" y="3"/>
                  </a:cubicBezTo>
                  <a:cubicBezTo>
                    <a:pt x="3" y="1"/>
                    <a:pt x="5" y="0"/>
                    <a:pt x="5" y="0"/>
                  </a:cubicBezTo>
                  <a:cubicBezTo>
                    <a:pt x="6" y="0"/>
                    <a:pt x="5" y="2"/>
                    <a:pt x="4" y="4"/>
                  </a:cubicBezTo>
                  <a:cubicBezTo>
                    <a:pt x="3" y="6"/>
                    <a:pt x="1" y="7"/>
                    <a:pt x="1"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4">
              <a:extLst>
                <a:ext uri="{FF2B5EF4-FFF2-40B4-BE49-F238E27FC236}">
                  <a16:creationId xmlns:a16="http://schemas.microsoft.com/office/drawing/2014/main" id="{9984A3FC-55AD-4686-9B61-BBB15FE7BC8F}"/>
                </a:ext>
              </a:extLst>
            </p:cNvPr>
            <p:cNvSpPr>
              <a:spLocks/>
            </p:cNvSpPr>
            <p:nvPr/>
          </p:nvSpPr>
          <p:spPr bwMode="auto">
            <a:xfrm>
              <a:off x="3626" y="3362"/>
              <a:ext cx="7" cy="31"/>
            </a:xfrm>
            <a:custGeom>
              <a:avLst/>
              <a:gdLst>
                <a:gd name="T0" fmla="*/ 2 w 3"/>
                <a:gd name="T1" fmla="*/ 13 h 13"/>
                <a:gd name="T2" fmla="*/ 0 w 3"/>
                <a:gd name="T3" fmla="*/ 7 h 13"/>
                <a:gd name="T4" fmla="*/ 1 w 3"/>
                <a:gd name="T5" fmla="*/ 0 h 13"/>
                <a:gd name="T6" fmla="*/ 2 w 3"/>
                <a:gd name="T7" fmla="*/ 7 h 13"/>
                <a:gd name="T8" fmla="*/ 2 w 3"/>
                <a:gd name="T9" fmla="*/ 13 h 13"/>
              </a:gdLst>
              <a:ahLst/>
              <a:cxnLst>
                <a:cxn ang="0">
                  <a:pos x="T0" y="T1"/>
                </a:cxn>
                <a:cxn ang="0">
                  <a:pos x="T2" y="T3"/>
                </a:cxn>
                <a:cxn ang="0">
                  <a:pos x="T4" y="T5"/>
                </a:cxn>
                <a:cxn ang="0">
                  <a:pos x="T6" y="T7"/>
                </a:cxn>
                <a:cxn ang="0">
                  <a:pos x="T8" y="T9"/>
                </a:cxn>
              </a:cxnLst>
              <a:rect l="0" t="0" r="r" b="b"/>
              <a:pathLst>
                <a:path w="3" h="13">
                  <a:moveTo>
                    <a:pt x="2" y="13"/>
                  </a:moveTo>
                  <a:cubicBezTo>
                    <a:pt x="2" y="13"/>
                    <a:pt x="1" y="10"/>
                    <a:pt x="0" y="7"/>
                  </a:cubicBezTo>
                  <a:cubicBezTo>
                    <a:pt x="0" y="3"/>
                    <a:pt x="0" y="1"/>
                    <a:pt x="1" y="0"/>
                  </a:cubicBezTo>
                  <a:cubicBezTo>
                    <a:pt x="1" y="0"/>
                    <a:pt x="2" y="3"/>
                    <a:pt x="2" y="7"/>
                  </a:cubicBezTo>
                  <a:cubicBezTo>
                    <a:pt x="3" y="10"/>
                    <a:pt x="3" y="13"/>
                    <a:pt x="2"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9251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125042" y="149829"/>
            <a:ext cx="11900702" cy="6370975"/>
          </a:xfrm>
          <a:prstGeom prst="rect">
            <a:avLst/>
          </a:prstGeom>
        </p:spPr>
        <p:txBody>
          <a:bodyPr wrap="square" lIns="0" tIns="0" rIns="0" bIns="0">
            <a:spAutoFit/>
          </a:bodyPr>
          <a:lstStyle/>
          <a:p>
            <a:pPr>
              <a:defRPr/>
            </a:pPr>
            <a:r>
              <a:rPr lang="en-ID">
                <a:latin typeface="Arial" panose="020B0604020202020204" pitchFamily="34" charset="0"/>
                <a:cs typeface="Arial" panose="020B0604020202020204" pitchFamily="34" charset="0"/>
              </a:rPr>
              <a:t>Lemma Pemompaan (Pumping Lemma) adalah alat penting dalam teori bahasa formal yang digunakan untuk membuktikan bahwa suatu bahasa tertentu tidak dapat diakui oleh suatu jenis otomata tertentu (seperti otomata berhingga atau otomata turing). Ini memberikan batasan pada kompleksitas bahasa yang dapat diakui oleh jenis otomata tertentu.</a:t>
            </a:r>
          </a:p>
          <a:p>
            <a:pPr>
              <a:defRPr/>
            </a:pPr>
            <a:endParaRPr lang="en-ID">
              <a:latin typeface="Arial" panose="020B0604020202020204" pitchFamily="34" charset="0"/>
              <a:cs typeface="Arial" panose="020B0604020202020204" pitchFamily="34" charset="0"/>
            </a:endParaRPr>
          </a:p>
          <a:p>
            <a:pPr>
              <a:defRPr/>
            </a:pPr>
            <a:r>
              <a:rPr lang="en-ID">
                <a:latin typeface="Arial" panose="020B0604020202020204" pitchFamily="34" charset="0"/>
                <a:cs typeface="Arial" panose="020B0604020202020204" pitchFamily="34" charset="0"/>
              </a:rPr>
              <a:t>Korelasi antara Lemma Pemompaan dan perbedaan antara string-string tertentu adalah melalui pemahaman bahwa dalam setiap bahasa (kumpulan string) yang tidak terbatas, pasti ada string-string yang lebih panjang atau lebih rumit daripada yang dapat diakui oleh otomata tertentu. Dalam konteks Lemma Pemompaan, konsep "memompa" (pumping) mengacu pada kemampuan untuk memperpanjang atau memendekkan bagian dari string dalam bahasa tertentu sehingga tetap dalam bahasa tersebut.</a:t>
            </a: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lgn="l"/>
            <a:r>
              <a:rPr lang="en-ID">
                <a:latin typeface="Arial" panose="020B0604020202020204" pitchFamily="34" charset="0"/>
                <a:cs typeface="Arial" panose="020B0604020202020204" pitchFamily="34" charset="0"/>
              </a:rPr>
              <a:t>Ini berhubungan dengan perbedaan antara string-string karena Lemma Pemompaan memandang bahasa sebagai himpunan string yang dapat memiliki berbagai panjang dan kompleksitas. Ketika Anda mempertimbangkan string yang lebih panjang dari batasan yang dikenakan oleh otomata tertentu, Anda akan menemukan bahwa ada kemungkinan string tersebut dapat "dipompa" untuk menghasilkan string-string lain dalam bahasa yang juga harus diterima oleh otomata tersebut. Jika bahasa tersebut tidak memenuhi kondisi pemompaan ini, maka Lemma Pemompaan dapat digunakan untuk membuktikan bahwa otomata tersebut tidak dapat mengenali bahasa tersebut.</a:t>
            </a:r>
          </a:p>
          <a:p>
            <a:pPr algn="l"/>
            <a:endParaRPr lang="en-ID">
              <a:latin typeface="Arial" panose="020B0604020202020204" pitchFamily="34" charset="0"/>
              <a:cs typeface="Arial" panose="020B0604020202020204" pitchFamily="34" charset="0"/>
            </a:endParaRPr>
          </a:p>
          <a:p>
            <a:pPr algn="l"/>
            <a:r>
              <a:rPr lang="en-ID">
                <a:latin typeface="Arial" panose="020B0604020202020204" pitchFamily="34" charset="0"/>
                <a:cs typeface="Arial" panose="020B0604020202020204" pitchFamily="34" charset="0"/>
              </a:rPr>
              <a:t>Dengan kata lain, Lemma Pemompaan mengaitkan karakteristik perbedaan dalam panjang dan kompleksitas string-string dalam bahasa dengan batasan kemampuan otomata tertentu untuk mengenali bahasa tersebut. Jika bahasa memiliki string-string yang lebih panjang atau lebih kompleks daripada yang bisa diakui oleh otomata, maka bahasa tersebut tidak dapat diakui oleh otomata tersebut, dan ini bisa menjadi bagian dari bukti menggunakan Lemma Pemompaan.</a:t>
            </a:r>
          </a:p>
        </p:txBody>
      </p:sp>
    </p:spTree>
    <p:extLst>
      <p:ext uri="{BB962C8B-B14F-4D97-AF65-F5344CB8AC3E}">
        <p14:creationId xmlns:p14="http://schemas.microsoft.com/office/powerpoint/2010/main" val="488164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AA2A670-4772-4504-9A86-BE460BACA39F}"/>
              </a:ext>
            </a:extLst>
          </p:cNvPr>
          <p:cNvSpPr/>
          <p:nvPr/>
        </p:nvSpPr>
        <p:spPr>
          <a:xfrm>
            <a:off x="180461" y="59036"/>
            <a:ext cx="11789866" cy="553998"/>
          </a:xfrm>
          <a:prstGeom prst="rect">
            <a:avLst/>
          </a:prstGeom>
        </p:spPr>
        <p:txBody>
          <a:bodyPr wrap="square" lIns="0" tIns="0" rIns="0" bIns="0">
            <a:spAutoFit/>
          </a:bodyPr>
          <a:lstStyle/>
          <a:p>
            <a:pPr algn="ctr">
              <a:defRPr/>
            </a:pPr>
            <a:r>
              <a:rPr lang="id-ID" sz="3600" b="1">
                <a:solidFill>
                  <a:srgbClr val="083D65"/>
                </a:solidFill>
                <a:latin typeface="Segoe UI" panose="020B0502040204020203" pitchFamily="34" charset="0"/>
                <a:cs typeface="Segoe UI" panose="020B0502040204020203" pitchFamily="34" charset="0"/>
              </a:rPr>
              <a:t>Lemma Pemompaan</a:t>
            </a:r>
            <a:endParaRPr lang="en-ID" sz="3600" b="1">
              <a:solidFill>
                <a:srgbClr val="083D65"/>
              </a:solidFill>
              <a:latin typeface="Segoe UI" panose="020B0502040204020203" pitchFamily="34" charset="0"/>
              <a:cs typeface="Segoe UI" panose="020B0502040204020203" pitchFamily="34" charset="0"/>
            </a:endParaRPr>
          </a:p>
        </p:txBody>
      </p:sp>
      <p:sp>
        <p:nvSpPr>
          <p:cNvPr id="164" name="Rectangle 163">
            <a:extLst>
              <a:ext uri="{FF2B5EF4-FFF2-40B4-BE49-F238E27FC236}">
                <a16:creationId xmlns:a16="http://schemas.microsoft.com/office/drawing/2014/main" id="{D8FA849A-F78C-4CB5-AF83-DB2B6DE7A67A}"/>
              </a:ext>
            </a:extLst>
          </p:cNvPr>
          <p:cNvSpPr/>
          <p:nvPr/>
        </p:nvSpPr>
        <p:spPr>
          <a:xfrm>
            <a:off x="180462" y="704017"/>
            <a:ext cx="11900702" cy="3693319"/>
          </a:xfrm>
          <a:prstGeom prst="rect">
            <a:avLst/>
          </a:prstGeom>
        </p:spPr>
        <p:txBody>
          <a:bodyPr wrap="square" lIns="0" tIns="0" rIns="0" bIns="0">
            <a:spAutoFit/>
          </a:bodyPr>
          <a:lstStyle/>
          <a:p>
            <a:pPr>
              <a:defRPr/>
            </a:pPr>
            <a:r>
              <a:rPr lang="id-ID" sz="2000">
                <a:latin typeface="Arial" panose="020B0604020202020204" pitchFamily="34" charset="0"/>
                <a:cs typeface="Arial" panose="020B0604020202020204" pitchFamily="34" charset="0"/>
              </a:rPr>
              <a:t>Mesin terbatas menerima bahasa beroperasi dalam cara yang sangat sederhana. Maka bahasa yang dapat diterima dengan cara ini adalah bahasa "sederhana", tetapi belum jelas apa artinya. Dalam bagian ini, kita akan melihat satu properti yang harus dimiliki untuk setiap bahasa yang diterima oleh FSA. Jika diketahui bahwa M = (Q, </a:t>
            </a:r>
            <a:r>
              <a:rPr lang="id-ID" sz="2000">
                <a:latin typeface="Arial" panose="020B0604020202020204" pitchFamily="34" charset="0"/>
                <a:cs typeface="Arial" panose="020B0604020202020204" pitchFamily="34" charset="0"/>
                <a:sym typeface="Symbol" panose="05050102010706020507" pitchFamily="18" charset="2"/>
              </a:rPr>
              <a:t></a:t>
            </a:r>
            <a:r>
              <a:rPr lang="id-ID" sz="2000">
                <a:latin typeface="Arial" panose="020B0604020202020204" pitchFamily="34" charset="0"/>
                <a:cs typeface="Arial" panose="020B0604020202020204" pitchFamily="34" charset="0"/>
              </a:rPr>
              <a:t>, q0, δ, F) adalah FSA menerima setiap yang ada pada F dan bahwa Q memiliki unsur-unsur state. Jika x adalah string dalam L dengan |x| = n−1, jadi bahwa x memiliki n awalan yang berbeda, itu masih dibayangkan bahwa M adalah dalam keadaan berbeda setelah memproses setiap string. Jika |x|≥ n, namun, kemudian pada saat M telah membaca simbol-simbol x, memasuki beberapa dua kali state; harus ada dua awalan kita yang berbeda dan sedemikian rupa sehingga artinya bahwa jika x ∈ L dan w adalah  menerima untai string x = uvw, perhatikan situasi ini digambarkan oleh gambar </a:t>
            </a:r>
            <a:r>
              <a:rPr lang="en-US" sz="2000">
                <a:latin typeface="Arial" panose="020B0604020202020204" pitchFamily="34" charset="0"/>
                <a:cs typeface="Arial" panose="020B0604020202020204" pitchFamily="34" charset="0"/>
              </a:rPr>
              <a:t>di bawah ini</a:t>
            </a:r>
            <a:r>
              <a:rPr lang="id-ID" sz="2000">
                <a:latin typeface="Arial" panose="020B0604020202020204" pitchFamily="34" charset="0"/>
                <a:cs typeface="Arial" panose="020B0604020202020204" pitchFamily="34" charset="0"/>
              </a:rPr>
              <a:t>. Dalam membaca simbol x = uvw, M bergerak dari keadaan awal ke state yang menerima dengan mengikuti alur yang berisi sebuah pengulangan atau loop, sesuai dengan simbol-simbol v.</a:t>
            </a:r>
            <a:endParaRPr lang="en-US"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5604281-1617-48D6-AACC-9A4A64B68B47}"/>
              </a:ext>
            </a:extLst>
          </p:cNvPr>
          <p:cNvPicPr>
            <a:picLocks noChangeAspect="1"/>
          </p:cNvPicPr>
          <p:nvPr/>
        </p:nvPicPr>
        <p:blipFill>
          <a:blip r:embed="rId3"/>
          <a:stretch>
            <a:fillRect/>
          </a:stretch>
        </p:blipFill>
        <p:spPr>
          <a:xfrm>
            <a:off x="3530889" y="4135981"/>
            <a:ext cx="4393479" cy="2018002"/>
          </a:xfrm>
          <a:prstGeom prst="rect">
            <a:avLst/>
          </a:prstGeom>
        </p:spPr>
      </p:pic>
      <p:sp>
        <p:nvSpPr>
          <p:cNvPr id="11" name="TextBox 10">
            <a:extLst>
              <a:ext uri="{FF2B5EF4-FFF2-40B4-BE49-F238E27FC236}">
                <a16:creationId xmlns:a16="http://schemas.microsoft.com/office/drawing/2014/main" id="{D7ABF70F-21B6-42FF-8B2E-67277604EE5C}"/>
              </a:ext>
            </a:extLst>
          </p:cNvPr>
          <p:cNvSpPr txBox="1"/>
          <p:nvPr/>
        </p:nvSpPr>
        <p:spPr>
          <a:xfrm>
            <a:off x="3034146" y="6153983"/>
            <a:ext cx="6123708" cy="463397"/>
          </a:xfrm>
          <a:prstGeom prst="rect">
            <a:avLst/>
          </a:prstGeom>
          <a:noFill/>
        </p:spPr>
        <p:txBody>
          <a:bodyPr wrap="square">
            <a:spAutoFit/>
          </a:bodyPr>
          <a:lstStyle/>
          <a:p>
            <a:pPr algn="ctr">
              <a:lnSpc>
                <a:spcPct val="150000"/>
              </a:lnSpc>
              <a:spcAft>
                <a:spcPts val="1000"/>
              </a:spcAft>
            </a:pPr>
            <a:r>
              <a:rPr lang="id-ID">
                <a:latin typeface="Arial" panose="020B0604020202020204" pitchFamily="34" charset="0"/>
                <a:cs typeface="Arial" panose="020B0604020202020204" pitchFamily="34" charset="0"/>
              </a:rPr>
              <a:t>Gambar</a:t>
            </a:r>
            <a:r>
              <a:rPr lang="en-US">
                <a:latin typeface="Arial" panose="020B0604020202020204" pitchFamily="34" charset="0"/>
                <a:cs typeface="Arial" panose="020B0604020202020204" pitchFamily="34" charset="0"/>
              </a:rPr>
              <a:t> </a:t>
            </a:r>
            <a:r>
              <a:rPr lang="id-ID">
                <a:latin typeface="Arial" panose="020B0604020202020204" pitchFamily="34" charset="0"/>
                <a:cs typeface="Arial" panose="020B0604020202020204" pitchFamily="34" charset="0"/>
              </a:rPr>
              <a:t>Contoh Diagram Lemma Pemompaan</a:t>
            </a:r>
            <a:endParaRPr lang="en-ID">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634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180462" y="219103"/>
            <a:ext cx="11900702" cy="5909310"/>
          </a:xfrm>
          <a:prstGeom prst="rect">
            <a:avLst/>
          </a:prstGeom>
        </p:spPr>
        <p:txBody>
          <a:bodyPr wrap="square" lIns="0" tIns="0" rIns="0" bIns="0">
            <a:spAutoFit/>
          </a:bodyPr>
          <a:lstStyle/>
          <a:p>
            <a:pPr>
              <a:defRPr/>
            </a:pPr>
            <a:r>
              <a:rPr lang="id-ID" sz="2400">
                <a:latin typeface="Arial" panose="020B0604020202020204" pitchFamily="34" charset="0"/>
                <a:cs typeface="Arial" panose="020B0604020202020204" pitchFamily="34" charset="0"/>
              </a:rPr>
              <a:t>Kemungkinan lebih dari satu lingkaran tersebut, dan lebih dari satu cara melompat untai string x ke tiga potong u, v, dan w; tapi setidaknya salah satu loop harus selesai pada saat M telah membaca simbol n pertama dari x.</a:t>
            </a:r>
            <a:endParaRPr lang="en-US" sz="2400">
              <a:latin typeface="Arial" panose="020B0604020202020204" pitchFamily="34" charset="0"/>
              <a:cs typeface="Arial" panose="020B0604020202020204" pitchFamily="34" charset="0"/>
            </a:endParaRPr>
          </a:p>
          <a:p>
            <a:pPr>
              <a:defRPr/>
            </a:pPr>
            <a:endParaRPr lang="en-US" sz="2400">
              <a:latin typeface="Arial" panose="020B0604020202020204" pitchFamily="34" charset="0"/>
              <a:cs typeface="Arial" panose="020B0604020202020204" pitchFamily="34" charset="0"/>
            </a:endParaRPr>
          </a:p>
          <a:p>
            <a:pPr>
              <a:defRPr/>
            </a:pPr>
            <a:r>
              <a:rPr lang="id-ID" sz="2400">
                <a:latin typeface="Arial" panose="020B0604020202020204" pitchFamily="34" charset="0"/>
                <a:cs typeface="Arial" panose="020B0604020202020204" pitchFamily="34" charset="0"/>
              </a:rPr>
              <a:t>Dengan kata lain, untuk setidaknya salah satu dari pilihan kita, v, dan w tersebut bahwa x = uvw dan v merupakan loop, |uv| ≤ n. Alasan ini harus diingat bahwa akan ada banyak string lain selain x yang juga diterima oleh M dan oleh karena itu akan menyebabkan M untuk mengikuti alur yang sama tetapi melintasi loop berbeda beberapa kali dalam string bahasa L.</a:t>
            </a:r>
            <a:endParaRPr lang="en-US" sz="2400">
              <a:latin typeface="Arial" panose="020B0604020202020204" pitchFamily="34" charset="0"/>
              <a:cs typeface="Arial" panose="020B0604020202020204" pitchFamily="34" charset="0"/>
            </a:endParaRPr>
          </a:p>
          <a:p>
            <a:pPr>
              <a:defRPr/>
            </a:pPr>
            <a:endParaRPr lang="en-US" sz="2400">
              <a:latin typeface="Arial" panose="020B0604020202020204" pitchFamily="34" charset="0"/>
              <a:cs typeface="Arial" panose="020B0604020202020204" pitchFamily="34" charset="0"/>
            </a:endParaRPr>
          </a:p>
          <a:p>
            <a:pPr>
              <a:defRPr/>
            </a:pPr>
            <a:r>
              <a:rPr lang="id-ID" sz="2400">
                <a:latin typeface="Arial" panose="020B0604020202020204" pitchFamily="34" charset="0"/>
                <a:cs typeface="Arial" panose="020B0604020202020204" pitchFamily="34" charset="0"/>
              </a:rPr>
              <a:t>String yang diperoleh dari x dengan menghilangkan substring v adalah di L, karena M tidak harus melintasi  sama sekali. Untuk setiap i ≥ 2, string uvw dalam bahasa L, M dapat mengambil loop sekian kali sebelum melanjutkan ke state penerima. Pernyataan ini membuktikan teori memompa Lemma untuk Bahasa L. istilah "Pompa" merujuk kepada ide memompa string x dengan memasukkan tambahan salinan string v (tapi ingat bahwa  juga</a:t>
            </a:r>
            <a:r>
              <a:rPr lang="en-US" sz="2400">
                <a:latin typeface="Arial" panose="020B0604020202020204" pitchFamily="34" charset="0"/>
                <a:cs typeface="Arial" panose="020B0604020202020204" pitchFamily="34" charset="0"/>
              </a:rPr>
              <a:t> </a:t>
            </a:r>
            <a:r>
              <a:rPr lang="id-ID" sz="2400">
                <a:latin typeface="Arial" panose="020B0604020202020204" pitchFamily="34" charset="0"/>
                <a:cs typeface="Arial" panose="020B0604020202020204" pitchFamily="34" charset="0"/>
              </a:rPr>
              <a:t>mendapatkan</a:t>
            </a:r>
            <a:r>
              <a:rPr lang="en-US" sz="2400">
                <a:latin typeface="Arial" panose="020B0604020202020204" pitchFamily="34" charset="0"/>
                <a:cs typeface="Arial" panose="020B0604020202020204" pitchFamily="34" charset="0"/>
              </a:rPr>
              <a:t> </a:t>
            </a:r>
            <a:r>
              <a:rPr lang="id-ID" sz="2400">
                <a:latin typeface="Arial" panose="020B0604020202020204" pitchFamily="34" charset="0"/>
                <a:cs typeface="Arial" panose="020B0604020202020204" pitchFamily="34" charset="0"/>
              </a:rPr>
              <a:t>salah satu string baru dengan meninggalkan keluar v).</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977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180462" y="219103"/>
            <a:ext cx="11900702" cy="2585323"/>
          </a:xfrm>
          <a:prstGeom prst="rect">
            <a:avLst/>
          </a:prstGeom>
        </p:spPr>
        <p:txBody>
          <a:bodyPr wrap="square" lIns="0" tIns="0" rIns="0" bIns="0">
            <a:spAutoFit/>
          </a:bodyPr>
          <a:lstStyle/>
          <a:p>
            <a:pPr>
              <a:defRPr/>
            </a:pPr>
            <a:r>
              <a:rPr lang="id-ID" sz="2400" b="1">
                <a:latin typeface="Arial" panose="020B0604020202020204" pitchFamily="34" charset="0"/>
                <a:cs typeface="Arial" panose="020B0604020202020204" pitchFamily="34" charset="0"/>
              </a:rPr>
              <a:t>Teori Lemma pompaan</a:t>
            </a:r>
            <a:endParaRPr lang="en-ID" sz="2400" b="1">
              <a:latin typeface="Arial" panose="020B0604020202020204" pitchFamily="34" charset="0"/>
              <a:cs typeface="Arial" panose="020B0604020202020204" pitchFamily="34" charset="0"/>
            </a:endParaRPr>
          </a:p>
          <a:p>
            <a:pPr>
              <a:defRPr/>
            </a:pPr>
            <a:r>
              <a:rPr lang="id-ID" sz="2400">
                <a:latin typeface="Arial" panose="020B0604020202020204" pitchFamily="34" charset="0"/>
                <a:cs typeface="Arial" panose="020B0604020202020204" pitchFamily="34" charset="0"/>
              </a:rPr>
              <a:t>Misalkan L adalah bahasa atas abjad</a:t>
            </a:r>
            <a:r>
              <a:rPr lang="en-US"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sym typeface="Symbol" panose="05050102010706020507" pitchFamily="18" charset="2"/>
              </a:rPr>
              <a:t>. </a:t>
            </a:r>
            <a:r>
              <a:rPr lang="id-ID" sz="2400">
                <a:latin typeface="Arial" panose="020B0604020202020204" pitchFamily="34" charset="0"/>
                <a:cs typeface="Arial" panose="020B0604020202020204" pitchFamily="34" charset="0"/>
              </a:rPr>
              <a:t>Jika L diterima oleh terbatas</a:t>
            </a:r>
            <a:r>
              <a:rPr lang="en-ID" sz="2400">
                <a:latin typeface="Arial" panose="020B0604020202020204" pitchFamily="34" charset="0"/>
                <a:cs typeface="Arial" panose="020B0604020202020204" pitchFamily="34" charset="0"/>
              </a:rPr>
              <a:t> </a:t>
            </a:r>
            <a:r>
              <a:rPr lang="id-ID" sz="2400">
                <a:latin typeface="Arial" panose="020B0604020202020204" pitchFamily="34" charset="0"/>
                <a:cs typeface="Arial" panose="020B0604020202020204" pitchFamily="34" charset="0"/>
              </a:rPr>
              <a:t>robot M = (Q,</a:t>
            </a:r>
            <a:r>
              <a:rPr lang="en-US" sz="2400">
                <a:latin typeface="Arial" panose="020B0604020202020204" pitchFamily="34" charset="0"/>
                <a:cs typeface="Arial" panose="020B0604020202020204" pitchFamily="34" charset="0"/>
              </a:rPr>
              <a:t> </a:t>
            </a:r>
            <a:r>
              <a:rPr lang="id-ID" sz="2400">
                <a:latin typeface="Arial" panose="020B0604020202020204" pitchFamily="34" charset="0"/>
                <a:cs typeface="Arial" panose="020B0604020202020204" pitchFamily="34" charset="0"/>
                <a:sym typeface="Symbol" panose="05050102010706020507" pitchFamily="18" charset="2"/>
              </a:rPr>
              <a:t></a:t>
            </a:r>
            <a:r>
              <a:rPr lang="id-ID"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a:t>
            </a:r>
            <a:r>
              <a:rPr lang="id-ID" sz="2400">
                <a:latin typeface="Arial" panose="020B0604020202020204" pitchFamily="34" charset="0"/>
                <a:cs typeface="Arial" panose="020B0604020202020204" pitchFamily="34" charset="0"/>
              </a:rPr>
              <a:t>q0, δ, F) dan jika n adalah jumlah State m, maka setiap x ∈ L diterima |x|≥ n, ada tiga string u, v, dan w tersebut bahwa x = u v w dan berikut tiga kondisi ini benar:</a:t>
            </a:r>
            <a:endParaRPr lang="en-ID" sz="2400">
              <a:latin typeface="Arial" panose="020B0604020202020204" pitchFamily="34" charset="0"/>
              <a:cs typeface="Arial" panose="020B0604020202020204" pitchFamily="34" charset="0"/>
            </a:endParaRPr>
          </a:p>
          <a:p>
            <a:pPr marL="457200" indent="-457200">
              <a:buAutoNum type="arabicPeriod"/>
              <a:defRPr/>
            </a:pPr>
            <a:r>
              <a:rPr lang="id-ID" sz="2400">
                <a:latin typeface="Arial" panose="020B0604020202020204" pitchFamily="34" charset="0"/>
                <a:cs typeface="Arial" panose="020B0604020202020204" pitchFamily="34" charset="0"/>
              </a:rPr>
              <a:t>|uv|≤ n</a:t>
            </a:r>
            <a:endParaRPr lang="en-US" sz="2400">
              <a:latin typeface="Arial" panose="020B0604020202020204" pitchFamily="34" charset="0"/>
              <a:cs typeface="Arial" panose="020B0604020202020204" pitchFamily="34" charset="0"/>
            </a:endParaRPr>
          </a:p>
          <a:p>
            <a:pPr marL="457200" indent="-457200">
              <a:buAutoNum type="arabicPeriod"/>
              <a:defRPr/>
            </a:pPr>
            <a:r>
              <a:rPr lang="id-ID" sz="2400">
                <a:latin typeface="Arial" panose="020B0604020202020204" pitchFamily="34" charset="0"/>
                <a:cs typeface="Arial" panose="020B0604020202020204" pitchFamily="34" charset="0"/>
              </a:rPr>
              <a:t>|v| &gt; 0 (yaitu, v </a:t>
            </a:r>
            <a:r>
              <a:rPr lang="id-ID" sz="2400">
                <a:latin typeface="Arial" panose="020B0604020202020204" pitchFamily="34" charset="0"/>
                <a:cs typeface="Arial" panose="020B0604020202020204" pitchFamily="34" charset="0"/>
                <a:sym typeface="Symbol" panose="05050102010706020507" pitchFamily="18" charset="2"/>
              </a:rPr>
              <a:t></a:t>
            </a:r>
            <a:r>
              <a:rPr lang="id-ID" sz="2400">
                <a:latin typeface="Arial" panose="020B0604020202020204" pitchFamily="34" charset="0"/>
                <a:cs typeface="Arial" panose="020B0604020202020204" pitchFamily="34" charset="0"/>
              </a:rPr>
              <a:t> hampa)</a:t>
            </a:r>
            <a:endParaRPr lang="en-US" sz="2400">
              <a:latin typeface="Arial" panose="020B0604020202020204" pitchFamily="34" charset="0"/>
              <a:cs typeface="Arial" panose="020B0604020202020204" pitchFamily="34" charset="0"/>
            </a:endParaRPr>
          </a:p>
          <a:p>
            <a:pPr marL="457200" indent="-457200">
              <a:buAutoNum type="arabicPeriod"/>
              <a:defRPr/>
            </a:pPr>
            <a:r>
              <a:rPr lang="id-ID" sz="2400">
                <a:latin typeface="Arial" panose="020B0604020202020204" pitchFamily="34" charset="0"/>
                <a:cs typeface="Arial" panose="020B0604020202020204" pitchFamily="34" charset="0"/>
              </a:rPr>
              <a:t>untuk setiap i ≥ 0, string uv(ke i)w juga milik bahasa L</a:t>
            </a:r>
            <a:endParaRPr lang="en-ID"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15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D8FA849A-F78C-4CB5-AF83-DB2B6DE7A67A}"/>
                  </a:ext>
                </a:extLst>
              </p:cNvPr>
              <p:cNvSpPr/>
              <p:nvPr/>
            </p:nvSpPr>
            <p:spPr>
              <a:xfrm>
                <a:off x="180462" y="219103"/>
                <a:ext cx="11900702" cy="6360716"/>
              </a:xfrm>
              <a:prstGeom prst="rect">
                <a:avLst/>
              </a:prstGeom>
            </p:spPr>
            <p:txBody>
              <a:bodyPr wrap="square" lIns="0" tIns="0" rIns="0" bIns="0">
                <a:spAutoFit/>
              </a:bodyPr>
              <a:lstStyle/>
              <a:p>
                <a:pPr marL="6350" indent="-6350" algn="just">
                  <a:spcAft>
                    <a:spcPts val="1000"/>
                  </a:spcAft>
                </a:pPr>
                <a:r>
                  <a:rPr lang="id-ID" sz="2000">
                    <a:latin typeface="Arial" panose="020B0604020202020204" pitchFamily="34" charset="0"/>
                    <a:cs typeface="Arial" panose="020B0604020202020204" pitchFamily="34" charset="0"/>
                  </a:rPr>
                  <a:t>Kemudian dalam bagian ini  akan ditemukan cara untuk menerapkan hasil ini untuk bahasa L yang diterima oleh FSA. Tapi aplikasi yang paling umum adalah menunjukkan bahwa bahasa yang tidak dapat diterima oleh FSA, dengan menunjukkan bahwa ia tidak memiliki properti yang dijelaskan dalam lemma pemompaan. Bukti menggunakan lemma pemompaan dari bahasa L itu tidak diterima oleh otomata berhingga adalah bukti adanya kontradiksi.</a:t>
                </a:r>
                <a:endParaRPr lang="en-US" sz="2000">
                  <a:latin typeface="Arial" panose="020B0604020202020204" pitchFamily="34" charset="0"/>
                  <a:cs typeface="Arial" panose="020B0604020202020204" pitchFamily="34" charset="0"/>
                </a:endParaRPr>
              </a:p>
              <a:p>
                <a:pPr marL="6350" indent="-6350" algn="just">
                  <a:spcAft>
                    <a:spcPts val="1000"/>
                  </a:spcAft>
                </a:pPr>
                <a:endParaRPr lang="en-US" sz="2000">
                  <a:latin typeface="Arial" panose="020B0604020202020204" pitchFamily="34" charset="0"/>
                  <a:cs typeface="Arial" panose="020B0604020202020204" pitchFamily="34" charset="0"/>
                </a:endParaRPr>
              </a:p>
              <a:p>
                <a:pPr marL="6350" indent="-6350" algn="just">
                  <a:spcAft>
                    <a:spcPts val="1000"/>
                  </a:spcAft>
                </a:pPr>
                <a:r>
                  <a:rPr lang="id-ID" sz="2000">
                    <a:latin typeface="Arial" panose="020B0604020202020204" pitchFamily="34" charset="0"/>
                    <a:cs typeface="Arial" panose="020B0604020202020204" pitchFamily="34" charset="0"/>
                  </a:rPr>
                  <a:t>Asumsinya, untuk kontradiksi, yang dapat diterima L  oleh M, FSA dengan n state, dan dicoba untuk memilih string dalam L dengan panjang setidaknya n. Misalkan x = </a:t>
                </a:r>
                <a14:m>
                  <m:oMath xmlns:m="http://schemas.openxmlformats.org/officeDocument/2006/math">
                    <m:sSup>
                      <m:sSupPr>
                        <m:ctrlPr>
                          <a:rPr lang="en-ID" sz="2000" i="1">
                            <a:latin typeface="Cambria Math" panose="02040503050406030204" pitchFamily="18" charset="0"/>
                          </a:rPr>
                        </m:ctrlPr>
                      </m:sSupPr>
                      <m:e>
                        <m:r>
                          <a:rPr lang="id-ID" sz="2000" i="1">
                            <a:latin typeface="Cambria Math" panose="02040503050406030204" pitchFamily="18" charset="0"/>
                          </a:rPr>
                          <m:t>𝑎</m:t>
                        </m:r>
                      </m:e>
                      <m:sup>
                        <m:r>
                          <a:rPr lang="id-ID" sz="2000" i="1">
                            <a:latin typeface="Cambria Math" panose="02040503050406030204" pitchFamily="18" charset="0"/>
                          </a:rPr>
                          <m:t>𝑛</m:t>
                        </m:r>
                      </m:sup>
                    </m:sSup>
                  </m:oMath>
                </a14:m>
                <a:r>
                  <a:rPr lang="id-ID" sz="2000">
                    <a:latin typeface="Arial" panose="020B0604020202020204" pitchFamily="34" charset="0"/>
                    <a:cs typeface="Arial" panose="020B0604020202020204" pitchFamily="34" charset="0"/>
                  </a:rPr>
                  <a:t>b</a:t>
                </a:r>
                <a14:m>
                  <m:oMath xmlns:m="http://schemas.openxmlformats.org/officeDocument/2006/math">
                    <m:sSup>
                      <m:sSupPr>
                        <m:ctrlPr>
                          <a:rPr lang="en-ID" sz="2000" i="1">
                            <a:latin typeface="Cambria Math" panose="02040503050406030204" pitchFamily="18" charset="0"/>
                          </a:rPr>
                        </m:ctrlPr>
                      </m:sSupPr>
                      <m:e>
                        <m:r>
                          <a:rPr lang="id-ID" sz="2000" i="1">
                            <a:latin typeface="Cambria Math" panose="02040503050406030204" pitchFamily="18" charset="0"/>
                          </a:rPr>
                          <m:t>𝑎</m:t>
                        </m:r>
                      </m:e>
                      <m:sup>
                        <m:r>
                          <a:rPr lang="id-ID" sz="2000" i="1">
                            <a:latin typeface="Cambria Math" panose="02040503050406030204" pitchFamily="18" charset="0"/>
                          </a:rPr>
                          <m:t>2</m:t>
                        </m:r>
                        <m:r>
                          <a:rPr lang="id-ID" sz="2000" i="1">
                            <a:latin typeface="Cambria Math" panose="02040503050406030204" pitchFamily="18" charset="0"/>
                          </a:rPr>
                          <m:t>𝑛</m:t>
                        </m:r>
                      </m:sup>
                    </m:sSup>
                  </m:oMath>
                </a14:m>
                <a:r>
                  <a:rPr lang="id-ID" sz="2000">
                    <a:latin typeface="Arial" panose="020B0604020202020204" pitchFamily="34" charset="0"/>
                    <a:cs typeface="Arial" panose="020B0604020202020204" pitchFamily="34" charset="0"/>
                  </a:rPr>
                  <a:t>, atau misalkan x = </a:t>
                </a:r>
                <a14:m>
                  <m:oMath xmlns:m="http://schemas.openxmlformats.org/officeDocument/2006/math">
                    <m:sSup>
                      <m:sSupPr>
                        <m:ctrlPr>
                          <a:rPr lang="en-ID" sz="2000" i="1">
                            <a:latin typeface="Cambria Math" panose="02040503050406030204" pitchFamily="18" charset="0"/>
                          </a:rPr>
                        </m:ctrlPr>
                      </m:sSupPr>
                      <m:e>
                        <m:r>
                          <a:rPr lang="id-ID" sz="2000" i="1">
                            <a:latin typeface="Cambria Math" panose="02040503050406030204" pitchFamily="18" charset="0"/>
                          </a:rPr>
                          <m:t>𝑏</m:t>
                        </m:r>
                      </m:e>
                      <m:sup>
                        <m:r>
                          <a:rPr lang="id-ID" sz="2000" i="1">
                            <a:latin typeface="Cambria Math" panose="02040503050406030204" pitchFamily="18" charset="0"/>
                          </a:rPr>
                          <m:t>𝑛</m:t>
                        </m:r>
                        <m:r>
                          <a:rPr lang="id-ID" sz="2000" i="1">
                            <a:latin typeface="Cambria Math" panose="02040503050406030204" pitchFamily="18" charset="0"/>
                          </a:rPr>
                          <m:t>+1</m:t>
                        </m:r>
                      </m:sup>
                    </m:sSup>
                    <m:sSup>
                      <m:sSupPr>
                        <m:ctrlPr>
                          <a:rPr lang="en-ID" sz="2000" i="1">
                            <a:latin typeface="Cambria Math" panose="02040503050406030204" pitchFamily="18" charset="0"/>
                          </a:rPr>
                        </m:ctrlPr>
                      </m:sSupPr>
                      <m:e>
                        <m:r>
                          <a:rPr lang="id-ID" sz="2000" i="1">
                            <a:latin typeface="Cambria Math" panose="02040503050406030204" pitchFamily="18" charset="0"/>
                          </a:rPr>
                          <m:t>𝑎</m:t>
                        </m:r>
                      </m:e>
                      <m:sup>
                        <m:r>
                          <a:rPr lang="id-ID" sz="2000" i="1">
                            <a:latin typeface="Cambria Math" panose="02040503050406030204" pitchFamily="18" charset="0"/>
                          </a:rPr>
                          <m:t>𝑛</m:t>
                        </m:r>
                      </m:sup>
                    </m:sSup>
                  </m:oMath>
                </a14:m>
                <a:r>
                  <a:rPr lang="id-ID" sz="2000">
                    <a:latin typeface="Arial" panose="020B0604020202020204" pitchFamily="34" charset="0"/>
                    <a:cs typeface="Arial" panose="020B0604020202020204" pitchFamily="34" charset="0"/>
                  </a:rPr>
                  <a:t>b, atau sesuatu sebanding, tergantung u,v dan w pada bahasa L. Dengan Lemma pemompaan akan diketahui properti apa yang memenuhi setiap string dalam L, setidaknya selama n panjangnya. Hal ini sangat mungkin untuk beberapa pilihan x, fakta bahwa x memiliki sifat-sifat ini tidak menghasilkan pertentangan. Jika  tidak mendapatkan suatu kontradiksi,  belum membuktikan apa-apa.</a:t>
                </a:r>
                <a:endParaRPr lang="en-US" sz="2000">
                  <a:latin typeface="Arial" panose="020B0604020202020204" pitchFamily="34" charset="0"/>
                  <a:cs typeface="Arial" panose="020B0604020202020204" pitchFamily="34" charset="0"/>
                </a:endParaRPr>
              </a:p>
              <a:p>
                <a:pPr marL="6350" indent="-6350" algn="just">
                  <a:spcAft>
                    <a:spcPts val="1000"/>
                  </a:spcAft>
                </a:pPr>
                <a:endParaRPr lang="en-US" sz="2000">
                  <a:latin typeface="Arial" panose="020B0604020202020204" pitchFamily="34" charset="0"/>
                  <a:cs typeface="Arial" panose="020B0604020202020204" pitchFamily="34" charset="0"/>
                </a:endParaRPr>
              </a:p>
              <a:p>
                <a:pPr marL="6350" indent="-6350" algn="just">
                  <a:spcAft>
                    <a:spcPts val="1000"/>
                  </a:spcAft>
                </a:pPr>
                <a:r>
                  <a:rPr lang="id-ID" sz="2000">
                    <a:latin typeface="Arial" panose="020B0604020202020204" pitchFamily="34" charset="0"/>
                    <a:cs typeface="Arial" panose="020B0604020202020204" pitchFamily="34" charset="0"/>
                  </a:rPr>
                  <a:t>Sebagai contoh, jika  mencoba untuk menunjukkan bahwa bahasa atas {a, b} tidak dapat diterima oleh FSA. Setelah  menemukan sebuah string x yang terlihat memungkinkan, lemma pemompaan akan ada beberapa cara untuk melompati x menjadi lebih pendek string u, v, dan w memenuhi tiga kondisi. Tanpa mengetahui apa string ini pendek saja, hanya jika  memenuhi kondisi lemma. Jika v, u dan w menghasilkan suatu kontradiksi, harus menunjukkan bahwa harus didapatkan suatu kontradiksi, yang memenuhi kondisi benar dari teori lemma pemompaan.</a:t>
                </a:r>
                <a:endParaRPr lang="en-ID" sz="2000">
                  <a:latin typeface="Arial" panose="020B0604020202020204" pitchFamily="34" charset="0"/>
                  <a:cs typeface="Arial" panose="020B0604020202020204" pitchFamily="34" charset="0"/>
                </a:endParaRPr>
              </a:p>
            </p:txBody>
          </p:sp>
        </mc:Choice>
        <mc:Fallback xmlns="">
          <p:sp>
            <p:nvSpPr>
              <p:cNvPr id="164" name="Rectangle 163">
                <a:extLst>
                  <a:ext uri="{FF2B5EF4-FFF2-40B4-BE49-F238E27FC236}">
                    <a16:creationId xmlns:a16="http://schemas.microsoft.com/office/drawing/2014/main" id="{D8FA849A-F78C-4CB5-AF83-DB2B6DE7A67A}"/>
                  </a:ext>
                </a:extLst>
              </p:cNvPr>
              <p:cNvSpPr>
                <a:spLocks noRot="1" noChangeAspect="1" noMove="1" noResize="1" noEditPoints="1" noAdjustHandles="1" noChangeArrowheads="1" noChangeShapeType="1" noTextEdit="1"/>
              </p:cNvSpPr>
              <p:nvPr/>
            </p:nvSpPr>
            <p:spPr>
              <a:xfrm>
                <a:off x="180462" y="219103"/>
                <a:ext cx="11900702" cy="6360716"/>
              </a:xfrm>
              <a:prstGeom prst="rect">
                <a:avLst/>
              </a:prstGeom>
              <a:blipFill>
                <a:blip r:embed="rId3"/>
                <a:stretch>
                  <a:fillRect l="-1332" t="-1151" r="-1281" b="-1534"/>
                </a:stretch>
              </a:blipFill>
            </p:spPr>
            <p:txBody>
              <a:bodyPr/>
              <a:lstStyle/>
              <a:p>
                <a:r>
                  <a:rPr lang="en-ID">
                    <a:noFill/>
                  </a:rPr>
                  <a:t> </a:t>
                </a:r>
              </a:p>
            </p:txBody>
          </p:sp>
        </mc:Fallback>
      </mc:AlternateContent>
    </p:spTree>
    <p:extLst>
      <p:ext uri="{BB962C8B-B14F-4D97-AF65-F5344CB8AC3E}">
        <p14:creationId xmlns:p14="http://schemas.microsoft.com/office/powerpoint/2010/main" val="1460017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180462" y="219103"/>
            <a:ext cx="11900702" cy="5616922"/>
          </a:xfrm>
          <a:prstGeom prst="rect">
            <a:avLst/>
          </a:prstGeom>
        </p:spPr>
        <p:txBody>
          <a:bodyPr wrap="square" lIns="0" tIns="0" rIns="0" bIns="0">
            <a:spAutoFit/>
          </a:bodyPr>
          <a:lstStyle/>
          <a:p>
            <a:pPr marL="6350" indent="-6350" algn="just">
              <a:spcAft>
                <a:spcPts val="1000"/>
              </a:spcAft>
            </a:pPr>
            <a:r>
              <a:rPr lang="id-ID" sz="2000" b="1">
                <a:effectLst/>
                <a:latin typeface="Arial" panose="020B0604020202020204" pitchFamily="34" charset="0"/>
                <a:ea typeface="Calibri" panose="020F0502020204030204" pitchFamily="34" charset="0"/>
                <a:cs typeface="Arial" panose="020B0604020202020204" pitchFamily="34" charset="0"/>
              </a:rPr>
              <a:t>Contoh</a:t>
            </a:r>
            <a:r>
              <a:rPr lang="id-ID" sz="2000">
                <a:effectLst/>
                <a:latin typeface="Arial" panose="020B0604020202020204" pitchFamily="34" charset="0"/>
                <a:ea typeface="Calibri" panose="020F0502020204030204" pitchFamily="34" charset="0"/>
                <a:cs typeface="Arial" panose="020B0604020202020204" pitchFamily="34" charset="0"/>
              </a:rPr>
              <a:t> </a:t>
            </a:r>
            <a:r>
              <a:rPr lang="id-ID" sz="2000" b="1">
                <a:effectLst/>
                <a:latin typeface="Arial" panose="020B0604020202020204" pitchFamily="34" charset="0"/>
                <a:ea typeface="Calibri" panose="020F0502020204030204" pitchFamily="34" charset="0"/>
                <a:cs typeface="Arial" panose="020B0604020202020204" pitchFamily="34" charset="0"/>
              </a:rPr>
              <a:t>pada compiler untuk bahasa pemrograman tingkat tinggi</a:t>
            </a:r>
            <a:r>
              <a:rPr lang="id-ID" sz="2000">
                <a:effectLst/>
                <a:latin typeface="Arial" panose="020B0604020202020204" pitchFamily="34" charset="0"/>
                <a:ea typeface="Calibri" panose="020F0502020204030204" pitchFamily="34" charset="0"/>
                <a:cs typeface="Arial" panose="020B0604020202020204" pitchFamily="34" charset="0"/>
              </a:rPr>
              <a:t> harus mampu menerima bahasa tertentu. Ini termasuk kedua bahasa yang seimbang dan karena (m) n adalah sebuah string yang seimbang, dan n (ma) adalah ekspresi hukum, jika dan hanya jika m = n. Contoh lain adalah kumpulan L hukum program C.  tidak perlu tahu banyak tentang sintaks C untuk menunjukkan bahwa bahasa ini tidak dapat diterima oleh FSA - hanya bahwa </a:t>
            </a:r>
            <a:r>
              <a:rPr lang="id-ID" sz="2000" i="1">
                <a:effectLst/>
                <a:latin typeface="Arial" panose="020B0604020202020204" pitchFamily="34" charset="0"/>
                <a:ea typeface="Calibri" panose="020F0502020204030204" pitchFamily="34" charset="0"/>
                <a:cs typeface="Arial" panose="020B0604020202020204" pitchFamily="34" charset="0"/>
              </a:rPr>
              <a:t>string main() {{{}}...}</a:t>
            </a:r>
            <a:endParaRPr lang="en-ID" sz="2000" i="1">
              <a:latin typeface="Arial" panose="020B0604020202020204" pitchFamily="34" charset="0"/>
              <a:ea typeface="Calibri" panose="020F0502020204030204" pitchFamily="34" charset="0"/>
              <a:cs typeface="Arial" panose="020B0604020202020204" pitchFamily="34" charset="0"/>
            </a:endParaRPr>
          </a:p>
          <a:p>
            <a:pPr marL="6350" indent="-6350" algn="just">
              <a:spcAft>
                <a:spcPts val="1000"/>
              </a:spcAft>
            </a:pPr>
            <a:r>
              <a:rPr lang="id-ID" sz="2000">
                <a:effectLst/>
                <a:latin typeface="Arial" panose="020B0604020202020204" pitchFamily="34" charset="0"/>
                <a:ea typeface="Calibri" panose="020F0502020204030204" pitchFamily="34" charset="0"/>
                <a:cs typeface="Arial" panose="020B0604020202020204" pitchFamily="34" charset="0"/>
              </a:rPr>
              <a:t>dengan kemunculan m "{" dan kejadian n "}", adalah program C hukum yang tepat jika m = n. Seperti biasa,  mulai bukti  dengan mengasumsikan bahwa L diterima oleh beberapa FSA dengan n State dan membiarkan x menjadi string main() {n}n. Jika x = uvw, dan tiga string ini memenuhi persyaratan 1 – 3, maka cara termudah untuk mendapatkan suatu kontradiksi untuk menggunakan i = 0 dalam kondisi 3. String v tidak boleh berisi tanda kurung yang tepat karena kondisi 1; Jika string lebih pendek uw hilang salah satu simbol-simbol di "main()", maka itu tidak memiliki </a:t>
            </a:r>
            <a:r>
              <a:rPr lang="id-ID" sz="2000" i="1">
                <a:effectLst/>
                <a:latin typeface="Arial" panose="020B0604020202020204" pitchFamily="34" charset="0"/>
                <a:ea typeface="Calibri" panose="020F0502020204030204" pitchFamily="34" charset="0"/>
                <a:cs typeface="Arial" panose="020B0604020202020204" pitchFamily="34" charset="0"/>
              </a:rPr>
              <a:t>header</a:t>
            </a:r>
            <a:r>
              <a:rPr lang="id-ID" sz="2000">
                <a:effectLst/>
                <a:latin typeface="Arial" panose="020B0604020202020204" pitchFamily="34" charset="0"/>
                <a:ea typeface="Calibri" panose="020F0502020204030204" pitchFamily="34" charset="0"/>
                <a:cs typeface="Arial" panose="020B0604020202020204" pitchFamily="34" charset="0"/>
              </a:rPr>
              <a:t> yang diperlukan untuk program C, dan jika itu hilang salah satu tanda kurung siku kiri, kemudian dua angka tidak cocok.</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6350" indent="-6350" algn="just">
              <a:spcAft>
                <a:spcPts val="1000"/>
              </a:spcAft>
            </a:pPr>
            <a:endParaRPr lang="en-US" sz="2000">
              <a:effectLst/>
              <a:latin typeface="Arial" panose="020B0604020202020204" pitchFamily="34" charset="0"/>
              <a:ea typeface="Calibri" panose="020F0502020204030204" pitchFamily="34" charset="0"/>
              <a:cs typeface="Arial" panose="020B0604020202020204" pitchFamily="34" charset="0"/>
            </a:endParaRPr>
          </a:p>
          <a:p>
            <a:pPr marL="6350" indent="-6350" algn="just">
              <a:spcAft>
                <a:spcPts val="1000"/>
              </a:spcAft>
            </a:pPr>
            <a:r>
              <a:rPr lang="id-ID" sz="2000">
                <a:effectLst/>
                <a:latin typeface="Arial" panose="020B0604020202020204" pitchFamily="34" charset="0"/>
                <a:ea typeface="Calibri" panose="020F0502020204030204" pitchFamily="34" charset="0"/>
                <a:cs typeface="Arial" panose="020B0604020202020204" pitchFamily="34" charset="0"/>
              </a:rPr>
              <a:t>Untuk menunjukkan kegunaan lemma memompa, salah satu cara untuk menjawab pertanyaan tentang bahasa adalah untuk memeriksa otomaton terbatas yang menerima. Secara khusus, untuk bahasa yang dapat diterima oleh FSA, ada beberapa masalah keputusan,</a:t>
            </a:r>
            <a:r>
              <a:rPr lang="en-US" sz="2000">
                <a:effectLst/>
                <a:latin typeface="Arial" panose="020B0604020202020204" pitchFamily="34" charset="0"/>
                <a:ea typeface="Calibri" panose="020F0502020204030204" pitchFamily="34" charset="0"/>
                <a:cs typeface="Arial" panose="020B0604020202020204" pitchFamily="34" charset="0"/>
              </a:rPr>
              <a:t> </a:t>
            </a:r>
            <a:r>
              <a:rPr lang="id-ID" sz="2000">
                <a:effectLst/>
                <a:latin typeface="Arial" panose="020B0604020202020204" pitchFamily="34" charset="0"/>
                <a:ea typeface="Calibri" panose="020F0502020204030204" pitchFamily="34" charset="0"/>
                <a:cs typeface="Arial" panose="020B0604020202020204" pitchFamily="34" charset="0"/>
              </a:rPr>
              <a:t>bisa menjawab dengan beberapa cara yang memiliki algoritma keputusan yang mengambil keuntungan dari lemma pemompaan.</a:t>
            </a:r>
            <a:endParaRPr lang="en-ID" sz="20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5220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180462" y="219103"/>
            <a:ext cx="11900702" cy="5668218"/>
          </a:xfrm>
          <a:prstGeom prst="rect">
            <a:avLst/>
          </a:prstGeom>
        </p:spPr>
        <p:txBody>
          <a:bodyPr wrap="square" lIns="0" tIns="0" rIns="0" bIns="0">
            <a:spAutoFit/>
          </a:bodyPr>
          <a:lstStyle/>
          <a:p>
            <a:pPr marL="6350" indent="-6350" algn="just">
              <a:spcAft>
                <a:spcPts val="1000"/>
              </a:spcAft>
            </a:pPr>
            <a:r>
              <a:rPr lang="id-ID" sz="2000" b="1">
                <a:effectLst/>
                <a:latin typeface="Arial" panose="020B0604020202020204" pitchFamily="34" charset="0"/>
                <a:ea typeface="Calibri" panose="020F0502020204030204" pitchFamily="34" charset="0"/>
                <a:cs typeface="Arial" panose="020B0604020202020204" pitchFamily="34" charset="0"/>
              </a:rPr>
              <a:t>Masalah keputusan yang melibatkan bahasa yang diterima oleh Automata terbatas</a:t>
            </a:r>
            <a:endParaRPr lang="en-ID" sz="2000">
              <a:effectLst/>
              <a:latin typeface="Arial" panose="020B0604020202020204" pitchFamily="34" charset="0"/>
              <a:ea typeface="Calibri" panose="020F0502020204030204" pitchFamily="34" charset="0"/>
              <a:cs typeface="Arial" panose="020B0604020202020204" pitchFamily="34" charset="0"/>
            </a:endParaRPr>
          </a:p>
          <a:p>
            <a:r>
              <a:rPr lang="id-ID" sz="2000">
                <a:effectLst/>
                <a:latin typeface="Arial" panose="020B0604020202020204" pitchFamily="34" charset="0"/>
                <a:ea typeface="Calibri" panose="020F0502020204030204" pitchFamily="34" charset="0"/>
                <a:cs typeface="Arial" panose="020B0604020202020204" pitchFamily="34" charset="0"/>
              </a:rPr>
              <a:t>Pertanyaan yang paling mendasar tentang bahasa L adalah string yang menjadi bagian dari bahasa L tersebut. Masalahnya keanggotaan untuk bahasa L diterima oleh M suatu FSA akan meminta, untuk setiap string x atas masukan huruf m, Apakah x ∈ L(M). Masalah sebagai spesifik untuk M, adalah contoh masalah string x tertentu; juga mungkin mengajukan pertanyaan untuk setiap M dan setiap x, dan mempertimbangkan yang menjadi pasangan memerintahkan (M, x). Dalam kedua kasus, cara kerja otomaton terbatas membuatnya mudah untuk menemukan algoritma keputusan untuk masalah. Mengetahui string x dan spesifikasi untuk M = (Q, </a:t>
            </a:r>
            <a:r>
              <a:rPr lang="id-ID" sz="200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id-ID" sz="2000">
                <a:effectLst/>
                <a:latin typeface="Arial" panose="020B0604020202020204" pitchFamily="34" charset="0"/>
                <a:ea typeface="Calibri" panose="020F0502020204030204" pitchFamily="34" charset="0"/>
                <a:cs typeface="Arial" panose="020B0604020202020204" pitchFamily="34" charset="0"/>
              </a:rPr>
              <a:t>, q0, δ, F) memungkinkan  untuk menghitung state δ(q0,x) dan memeriksa apakah termasuk di dalamnya adalah elemen a.</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id-ID" sz="2000">
                <a:latin typeface="Arial" panose="020B0604020202020204" pitchFamily="34" charset="0"/>
                <a:cs typeface="Arial" panose="020B0604020202020204" pitchFamily="34" charset="0"/>
              </a:rPr>
              <a:t>Dua masalah di bawah ini adalah contoh lain pertanyaan yang  mungkin bertanya tentang L(M):</a:t>
            </a:r>
            <a:endParaRPr lang="en-ID" sz="2000">
              <a:latin typeface="Arial" panose="020B0604020202020204" pitchFamily="34" charset="0"/>
              <a:cs typeface="Arial" panose="020B0604020202020204" pitchFamily="34" charset="0"/>
            </a:endParaRPr>
          </a:p>
          <a:p>
            <a:pPr marL="457200" indent="-457200">
              <a:buAutoNum type="arabicPeriod"/>
            </a:pPr>
            <a:r>
              <a:rPr lang="id-ID" sz="2000">
                <a:latin typeface="Arial" panose="020B0604020202020204" pitchFamily="34" charset="0"/>
                <a:cs typeface="Arial" panose="020B0604020202020204" pitchFamily="34" charset="0"/>
              </a:rPr>
              <a:t>Mengingat FSA M = (Q,</a:t>
            </a:r>
            <a:r>
              <a:rPr lang="en-US" sz="200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sym typeface="Symbol" panose="05050102010706020507" pitchFamily="18" charset="2"/>
              </a:rPr>
              <a:t></a:t>
            </a:r>
            <a:r>
              <a:rPr lang="id-ID" sz="2000">
                <a:latin typeface="Arial" panose="020B0604020202020204" pitchFamily="34" charset="0"/>
                <a:cs typeface="Arial" panose="020B0604020202020204" pitchFamily="34" charset="0"/>
              </a:rPr>
              <a:t>, q0, δ,), adalah L(M) tidak kosong?</a:t>
            </a:r>
            <a:endParaRPr lang="en-ID" sz="2000">
              <a:latin typeface="Arial" panose="020B0604020202020204" pitchFamily="34" charset="0"/>
              <a:cs typeface="Arial" panose="020B0604020202020204" pitchFamily="34" charset="0"/>
            </a:endParaRPr>
          </a:p>
          <a:p>
            <a:pPr marL="457200" indent="-457200">
              <a:buAutoNum type="arabicPeriod"/>
            </a:pPr>
            <a:r>
              <a:rPr lang="id-ID" sz="2000">
                <a:latin typeface="Arial" panose="020B0604020202020204" pitchFamily="34" charset="0"/>
                <a:cs typeface="Arial" panose="020B0604020202020204" pitchFamily="34" charset="0"/>
              </a:rPr>
              <a:t>Mengingat FSA M = (Q,</a:t>
            </a:r>
            <a:r>
              <a:rPr lang="en-US" sz="2000">
                <a:latin typeface="Arial" panose="020B0604020202020204" pitchFamily="34" charset="0"/>
                <a:cs typeface="Arial" panose="020B0604020202020204" pitchFamily="34" charset="0"/>
                <a:sym typeface="Symbol" panose="05050102010706020507" pitchFamily="18" charset="2"/>
              </a:rPr>
              <a:t> </a:t>
            </a:r>
            <a:r>
              <a:rPr lang="id-ID" sz="2000">
                <a:latin typeface="Arial" panose="020B0604020202020204" pitchFamily="34" charset="0"/>
                <a:cs typeface="Arial" panose="020B0604020202020204" pitchFamily="34" charset="0"/>
              </a:rPr>
              <a:t>, q0, δ,), adalah L(M) tak terbatas?</a:t>
            </a:r>
            <a:endParaRPr lang="en-US" sz="2000">
              <a:latin typeface="Arial" panose="020B0604020202020204" pitchFamily="34" charset="0"/>
              <a:cs typeface="Arial" panose="020B0604020202020204" pitchFamily="34" charset="0"/>
            </a:endParaRPr>
          </a:p>
          <a:p>
            <a:pPr marL="457200" indent="-457200">
              <a:buAutoNum type="arabicPeriod"/>
            </a:pPr>
            <a:endParaRPr lang="en-ID" sz="2000">
              <a:latin typeface="Arial" panose="020B0604020202020204" pitchFamily="34" charset="0"/>
              <a:cs typeface="Arial" panose="020B0604020202020204" pitchFamily="34" charset="0"/>
            </a:endParaRPr>
          </a:p>
          <a:p>
            <a:r>
              <a:rPr lang="id-ID" sz="2000">
                <a:latin typeface="Arial" panose="020B0604020202020204" pitchFamily="34" charset="0"/>
                <a:cs typeface="Arial" panose="020B0604020202020204" pitchFamily="34" charset="0"/>
              </a:rPr>
              <a:t>Salah satu cara untuk bahasa L(M) menjadi kosong adalah untuk kosong, tapi ini bukan satu-satunya cara. Pertanyaan sebenarnya adalah Apakah M telah menerima setiap state, tetapi apakah ia memiliki apapun yang dapat dicapai dari q0. Algoritma yang sama yang  gunakan untuk menemukan seperangkat kota dapat dijangkau dari kota S, algoritma lain yang kurang efisien tapi lebih mudah untuk menggambarkan adalah sebagai berikut :</a:t>
            </a:r>
            <a:endParaRPr lang="en-ID" sz="24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2576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D8FA849A-F78C-4CB5-AF83-DB2B6DE7A67A}"/>
                  </a:ext>
                </a:extLst>
              </p:cNvPr>
              <p:cNvSpPr/>
              <p:nvPr/>
            </p:nvSpPr>
            <p:spPr>
              <a:xfrm>
                <a:off x="180462" y="219103"/>
                <a:ext cx="11900702" cy="6278642"/>
              </a:xfrm>
              <a:prstGeom prst="rect">
                <a:avLst/>
              </a:prstGeom>
            </p:spPr>
            <p:txBody>
              <a:bodyPr wrap="square" lIns="0" tIns="0" rIns="0" bIns="0">
                <a:spAutoFit/>
              </a:bodyPr>
              <a:lstStyle/>
              <a:p>
                <a:pPr marL="6350" indent="-6350" algn="just">
                  <a:lnSpc>
                    <a:spcPct val="150000"/>
                  </a:lnSpc>
                  <a:spcAft>
                    <a:spcPts val="1000"/>
                  </a:spcAft>
                </a:pPr>
                <a:r>
                  <a:rPr lang="id-ID" sz="1800" b="1">
                    <a:effectLst/>
                    <a:latin typeface="Arial" panose="020B0604020202020204" pitchFamily="34" charset="0"/>
                    <a:ea typeface="Calibri" panose="020F0502020204030204" pitchFamily="34" charset="0"/>
                    <a:cs typeface="Arial" panose="020B0604020202020204" pitchFamily="34" charset="0"/>
                  </a:rPr>
                  <a:t>Keputusan untuk algoritma pertama</a:t>
                </a:r>
                <a:endParaRPr lang="en-ID" sz="1800">
                  <a:effectLst/>
                  <a:latin typeface="Arial" panose="020B0604020202020204" pitchFamily="34" charset="0"/>
                  <a:ea typeface="Calibri" panose="020F0502020204030204" pitchFamily="34" charset="0"/>
                  <a:cs typeface="Arial" panose="020B0604020202020204" pitchFamily="34" charset="0"/>
                </a:endParaRPr>
              </a:p>
              <a:p>
                <a:pPr marL="6350" indent="-6350" algn="just">
                  <a:lnSpc>
                    <a:spcPct val="150000"/>
                  </a:lnSpc>
                  <a:spcAft>
                    <a:spcPts val="1000"/>
                  </a:spcAft>
                </a:pPr>
                <a:r>
                  <a:rPr lang="id-ID" sz="1800">
                    <a:effectLst/>
                    <a:latin typeface="Arial" panose="020B0604020202020204" pitchFamily="34" charset="0"/>
                    <a:ea typeface="Calibri" panose="020F0502020204030204" pitchFamily="34" charset="0"/>
                    <a:cs typeface="Arial" panose="020B0604020202020204" pitchFamily="34" charset="0"/>
                  </a:rPr>
                  <a:t>Biarkan n menjadi jumlah State M. mencoba string dalam urutan panjang, untuk melihat apakah ada yang diterima oleh M; L(M) = ∅ jika dan hanya jika ada serangkaian panjang kurang dari n yang diterima, dimana n adalah jumlah State m.</a:t>
                </a:r>
                <a:endParaRPr lang="en-ID" sz="1800">
                  <a:effectLst/>
                  <a:latin typeface="Arial" panose="020B0604020202020204" pitchFamily="34" charset="0"/>
                  <a:ea typeface="Calibri" panose="020F0502020204030204" pitchFamily="34" charset="0"/>
                  <a:cs typeface="Arial" panose="020B0604020202020204" pitchFamily="34" charset="0"/>
                </a:endParaRPr>
              </a:p>
              <a:p>
                <a:pPr marL="6350" indent="-6350" algn="just">
                  <a:lnSpc>
                    <a:spcPct val="150000"/>
                  </a:lnSpc>
                  <a:spcAft>
                    <a:spcPts val="1000"/>
                  </a:spcAft>
                </a:pPr>
                <a:r>
                  <a:rPr lang="id-ID" sz="1800">
                    <a:effectLst/>
                    <a:latin typeface="Arial" panose="020B0604020202020204" pitchFamily="34" charset="0"/>
                    <a:ea typeface="Calibri" panose="020F0502020204030204" pitchFamily="34" charset="0"/>
                    <a:cs typeface="Arial" panose="020B0604020202020204" pitchFamily="34" charset="0"/>
                  </a:rPr>
                  <a:t>Alasan algoritma ini adalah bahwa menurut lemma memompa, untuk setiap string x ∈ L(M) dengan |x|≥ n, ada string lebih pendek di L(M), yang diperoleh dengan menghilangkan bagian tengah v. Oleh karena itu, mustahil untuk string singkat diterima oleh M memiliki panjang n atau lebih.</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6350" indent="-6350" algn="just">
                  <a:lnSpc>
                    <a:spcPct val="150000"/>
                  </a:lnSpc>
                  <a:spcAft>
                    <a:spcPts val="1000"/>
                  </a:spcAft>
                </a:pPr>
                <a:r>
                  <a:rPr lang="id-ID" sz="1800">
                    <a:effectLst/>
                    <a:latin typeface="Arial" panose="020B0604020202020204" pitchFamily="34" charset="0"/>
                    <a:ea typeface="Calibri" panose="020F0502020204030204" pitchFamily="34" charset="0"/>
                    <a:cs typeface="Arial" panose="020B0604020202020204" pitchFamily="34" charset="0"/>
                  </a:rPr>
                  <a:t>Jika n adalah jumlah State m, dan x adalah sebuah string di L(M) dengan |x|≥ n, kemudian ada banyak lagi string di L(M). Di sisi lain, jika x ∈ L(M) dan |x|≥ 2n, maka x = uvw untuk beberapa string u, v dan w menerima kondisi di lemma memompa, dan u</a:t>
                </a:r>
                <a14:m>
                  <m:oMath xmlns:m="http://schemas.openxmlformats.org/officeDocument/2006/math">
                    <m:sSup>
                      <m:sSupPr>
                        <m:ctrlPr>
                          <a:rPr lang="en-ID"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id-ID" sz="1800" i="1">
                            <a:effectLst/>
                            <a:latin typeface="Cambria Math" panose="02040503050406030204" pitchFamily="18" charset="0"/>
                            <a:ea typeface="Calibri" panose="020F0502020204030204" pitchFamily="34" charset="0"/>
                            <a:cs typeface="Times New Roman" panose="02020603050405020304" pitchFamily="18" charset="0"/>
                          </a:rPr>
                          <m:t>𝑣</m:t>
                        </m:r>
                      </m:e>
                      <m:sup>
                        <m:r>
                          <a:rPr lang="id-ID" sz="18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id-ID" sz="1800">
                    <a:effectLst/>
                    <a:latin typeface="Arial" panose="020B0604020202020204" pitchFamily="34" charset="0"/>
                    <a:ea typeface="Calibri" panose="020F0502020204030204" pitchFamily="34" charset="0"/>
                    <a:cs typeface="Arial" panose="020B0604020202020204" pitchFamily="34" charset="0"/>
                  </a:rPr>
                  <a:t>w = uw adalah sebuah string yang lebih pendek di L(M) yang panjang adalah masih n atau lebih, karena |v|≤ n. Dengan kata lain, jika ada string dalam L dengan panjang setidaknya n, terpendek string tersebut harus memiliki panjang kurang dari 2n. Berikut bahwa algoritma berikut ini, yang tidak diragukan lagi tidak efisien, adalah algoritma keputusan untuk masalah 2.</a:t>
                </a:r>
                <a:endParaRPr lang="en-ID" sz="1800">
                  <a:effectLst/>
                  <a:latin typeface="Arial" panose="020B0604020202020204" pitchFamily="34" charset="0"/>
                  <a:ea typeface="Calibri" panose="020F0502020204030204" pitchFamily="34" charset="0"/>
                  <a:cs typeface="Arial" panose="020B0604020202020204" pitchFamily="34" charset="0"/>
                </a:endParaRPr>
              </a:p>
              <a:p>
                <a:pPr marL="6350" indent="-6350" algn="just">
                  <a:lnSpc>
                    <a:spcPct val="150000"/>
                  </a:lnSpc>
                  <a:spcAft>
                    <a:spcPts val="1000"/>
                  </a:spcAft>
                </a:pPr>
                <a:endParaRPr lang="en-ID" sz="18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4" name="Rectangle 163">
                <a:extLst>
                  <a:ext uri="{FF2B5EF4-FFF2-40B4-BE49-F238E27FC236}">
                    <a16:creationId xmlns:a16="http://schemas.microsoft.com/office/drawing/2014/main" id="{D8FA849A-F78C-4CB5-AF83-DB2B6DE7A67A}"/>
                  </a:ext>
                </a:extLst>
              </p:cNvPr>
              <p:cNvSpPr>
                <a:spLocks noRot="1" noChangeAspect="1" noMove="1" noResize="1" noEditPoints="1" noAdjustHandles="1" noChangeArrowheads="1" noChangeShapeType="1" noTextEdit="1"/>
              </p:cNvSpPr>
              <p:nvPr/>
            </p:nvSpPr>
            <p:spPr>
              <a:xfrm>
                <a:off x="180462" y="219103"/>
                <a:ext cx="11900702" cy="6278642"/>
              </a:xfrm>
              <a:prstGeom prst="rect">
                <a:avLst/>
              </a:prstGeom>
              <a:blipFill>
                <a:blip r:embed="rId3"/>
                <a:stretch>
                  <a:fillRect l="-1230" r="-1178"/>
                </a:stretch>
              </a:blipFill>
            </p:spPr>
            <p:txBody>
              <a:bodyPr/>
              <a:lstStyle/>
              <a:p>
                <a:r>
                  <a:rPr lang="en-ID">
                    <a:noFill/>
                  </a:rPr>
                  <a:t> </a:t>
                </a:r>
              </a:p>
            </p:txBody>
          </p:sp>
        </mc:Fallback>
      </mc:AlternateContent>
    </p:spTree>
    <p:extLst>
      <p:ext uri="{BB962C8B-B14F-4D97-AF65-F5344CB8AC3E}">
        <p14:creationId xmlns:p14="http://schemas.microsoft.com/office/powerpoint/2010/main" val="2064213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855501-3DB7-419E-BAF3-C8DEFA8D0D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7" name="Object 6" hidden="1">
                        <a:extLst>
                          <a:ext uri="{FF2B5EF4-FFF2-40B4-BE49-F238E27FC236}">
                            <a16:creationId xmlns:a16="http://schemas.microsoft.com/office/drawing/2014/main" id="{D1855501-3DB7-419E-BAF3-C8DEFA8D0D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 name="Diagram 1">
            <a:extLst>
              <a:ext uri="{FF2B5EF4-FFF2-40B4-BE49-F238E27FC236}">
                <a16:creationId xmlns:a16="http://schemas.microsoft.com/office/drawing/2014/main" id="{49C1CB28-AF68-4D30-8ADB-07C60B346281}"/>
              </a:ext>
            </a:extLst>
          </p:cNvPr>
          <p:cNvGraphicFramePr/>
          <p:nvPr>
            <p:extLst>
              <p:ext uri="{D42A27DB-BD31-4B8C-83A1-F6EECF244321}">
                <p14:modId xmlns:p14="http://schemas.microsoft.com/office/powerpoint/2010/main" val="293469595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31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180462" y="219103"/>
            <a:ext cx="11900702" cy="1323439"/>
          </a:xfrm>
          <a:prstGeom prst="rect">
            <a:avLst/>
          </a:prstGeom>
        </p:spPr>
        <p:txBody>
          <a:bodyPr wrap="square" lIns="0" tIns="0" rIns="0" bIns="0">
            <a:spAutoFit/>
          </a:bodyPr>
          <a:lstStyle/>
          <a:p>
            <a:pPr marL="6350" indent="-6350" algn="just">
              <a:lnSpc>
                <a:spcPct val="150000"/>
              </a:lnSpc>
              <a:spcAft>
                <a:spcPts val="1000"/>
              </a:spcAft>
            </a:pPr>
            <a:r>
              <a:rPr lang="id-ID" sz="1800" b="1">
                <a:effectLst/>
                <a:latin typeface="Arial" panose="020B0604020202020204" pitchFamily="34" charset="0"/>
                <a:ea typeface="Calibri" panose="020F0502020204030204" pitchFamily="34" charset="0"/>
                <a:cs typeface="Arial" panose="020B0604020202020204" pitchFamily="34" charset="0"/>
              </a:rPr>
              <a:t>Algoritma yang akan menyelesaikan masalah ke 2</a:t>
            </a:r>
            <a:endParaRPr lang="en-ID" b="1">
              <a:latin typeface="Arial" panose="020B0604020202020204" pitchFamily="34" charset="0"/>
              <a:ea typeface="Calibri" panose="020F0502020204030204" pitchFamily="34" charset="0"/>
              <a:cs typeface="Arial" panose="020B0604020202020204" pitchFamily="34" charset="0"/>
            </a:endParaRPr>
          </a:p>
          <a:p>
            <a:pPr marL="6350" indent="-6350" algn="just">
              <a:lnSpc>
                <a:spcPct val="150000"/>
              </a:lnSpc>
              <a:spcAft>
                <a:spcPts val="1000"/>
              </a:spcAft>
            </a:pPr>
            <a:r>
              <a:rPr lang="id-ID" sz="1800">
                <a:effectLst/>
                <a:latin typeface="Arial" panose="020B0604020202020204" pitchFamily="34" charset="0"/>
                <a:ea typeface="Calibri" panose="020F0502020204030204" pitchFamily="34" charset="0"/>
                <a:cs typeface="Arial" panose="020B0604020202020204" pitchFamily="34" charset="0"/>
              </a:rPr>
              <a:t>Mencoba string dalam urutan panjang, dimulai dengan string panjang n, untuk melihat apakah ada yang diterima oleh M. L(M) adalah jika dan hanya jika string x ditemukan dengan n ≤|x| &lt; 2n.</a:t>
            </a:r>
            <a:endParaRPr lang="en-ID" sz="1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8419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855501-3DB7-419E-BAF3-C8DEFA8D0D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7" name="Object 6" hidden="1">
                        <a:extLst>
                          <a:ext uri="{FF2B5EF4-FFF2-40B4-BE49-F238E27FC236}">
                            <a16:creationId xmlns:a16="http://schemas.microsoft.com/office/drawing/2014/main" id="{D1855501-3DB7-419E-BAF3-C8DEFA8D0D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reeform 5">
            <a:extLst>
              <a:ext uri="{FF2B5EF4-FFF2-40B4-BE49-F238E27FC236}">
                <a16:creationId xmlns:a16="http://schemas.microsoft.com/office/drawing/2014/main" id="{98F4FA47-5043-4AF9-B59E-FE6D0CE4384A}"/>
              </a:ext>
            </a:extLst>
          </p:cNvPr>
          <p:cNvSpPr>
            <a:spLocks/>
          </p:cNvSpPr>
          <p:nvPr/>
        </p:nvSpPr>
        <p:spPr bwMode="auto">
          <a:xfrm>
            <a:off x="5820229" y="1548157"/>
            <a:ext cx="6382249" cy="5309844"/>
          </a:xfrm>
          <a:custGeom>
            <a:avLst/>
            <a:gdLst>
              <a:gd name="T0" fmla="*/ 1301 w 1301"/>
              <a:gd name="T1" fmla="*/ 0 h 1083"/>
              <a:gd name="T2" fmla="*/ 1301 w 1301"/>
              <a:gd name="T3" fmla="*/ 1083 h 1083"/>
              <a:gd name="T4" fmla="*/ 0 w 1301"/>
              <a:gd name="T5" fmla="*/ 1083 h 1083"/>
              <a:gd name="T6" fmla="*/ 344 w 1301"/>
              <a:gd name="T7" fmla="*/ 897 h 1083"/>
              <a:gd name="T8" fmla="*/ 1047 w 1301"/>
              <a:gd name="T9" fmla="*/ 467 h 1083"/>
              <a:gd name="T10" fmla="*/ 1301 w 1301"/>
              <a:gd name="T11" fmla="*/ 0 h 1083"/>
            </a:gdLst>
            <a:ahLst/>
            <a:cxnLst>
              <a:cxn ang="0">
                <a:pos x="T0" y="T1"/>
              </a:cxn>
              <a:cxn ang="0">
                <a:pos x="T2" y="T3"/>
              </a:cxn>
              <a:cxn ang="0">
                <a:pos x="T4" y="T5"/>
              </a:cxn>
              <a:cxn ang="0">
                <a:pos x="T6" y="T7"/>
              </a:cxn>
              <a:cxn ang="0">
                <a:pos x="T8" y="T9"/>
              </a:cxn>
              <a:cxn ang="0">
                <a:pos x="T10" y="T11"/>
              </a:cxn>
            </a:cxnLst>
            <a:rect l="0" t="0" r="r" b="b"/>
            <a:pathLst>
              <a:path w="1301" h="1083">
                <a:moveTo>
                  <a:pt x="1301" y="0"/>
                </a:moveTo>
                <a:cubicBezTo>
                  <a:pt x="1301" y="1083"/>
                  <a:pt x="1301" y="1083"/>
                  <a:pt x="1301" y="1083"/>
                </a:cubicBezTo>
                <a:cubicBezTo>
                  <a:pt x="0" y="1083"/>
                  <a:pt x="0" y="1083"/>
                  <a:pt x="0" y="1083"/>
                </a:cubicBezTo>
                <a:cubicBezTo>
                  <a:pt x="0" y="1083"/>
                  <a:pt x="94" y="911"/>
                  <a:pt x="344" y="897"/>
                </a:cubicBezTo>
                <a:cubicBezTo>
                  <a:pt x="594" y="882"/>
                  <a:pt x="900" y="894"/>
                  <a:pt x="1047" y="467"/>
                </a:cubicBezTo>
                <a:cubicBezTo>
                  <a:pt x="1194" y="41"/>
                  <a:pt x="1177" y="113"/>
                  <a:pt x="1301" y="0"/>
                </a:cubicBez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EquipExtended-Light"/>
              <a:ea typeface="+mn-ea"/>
              <a:cs typeface="+mn-cs"/>
            </a:endParaRPr>
          </a:p>
        </p:txBody>
      </p:sp>
      <p:sp>
        <p:nvSpPr>
          <p:cNvPr id="5" name="Freeform 5">
            <a:extLst>
              <a:ext uri="{FF2B5EF4-FFF2-40B4-BE49-F238E27FC236}">
                <a16:creationId xmlns:a16="http://schemas.microsoft.com/office/drawing/2014/main" id="{19255547-7D91-45B4-9F68-C855C7143EA2}"/>
              </a:ext>
            </a:extLst>
          </p:cNvPr>
          <p:cNvSpPr>
            <a:spLocks/>
          </p:cNvSpPr>
          <p:nvPr/>
        </p:nvSpPr>
        <p:spPr bwMode="auto">
          <a:xfrm>
            <a:off x="7039429" y="2571213"/>
            <a:ext cx="5152571" cy="4286788"/>
          </a:xfrm>
          <a:custGeom>
            <a:avLst/>
            <a:gdLst>
              <a:gd name="T0" fmla="*/ 1301 w 1301"/>
              <a:gd name="T1" fmla="*/ 0 h 1083"/>
              <a:gd name="T2" fmla="*/ 1301 w 1301"/>
              <a:gd name="T3" fmla="*/ 1083 h 1083"/>
              <a:gd name="T4" fmla="*/ 0 w 1301"/>
              <a:gd name="T5" fmla="*/ 1083 h 1083"/>
              <a:gd name="T6" fmla="*/ 344 w 1301"/>
              <a:gd name="T7" fmla="*/ 897 h 1083"/>
              <a:gd name="T8" fmla="*/ 1047 w 1301"/>
              <a:gd name="T9" fmla="*/ 467 h 1083"/>
              <a:gd name="T10" fmla="*/ 1301 w 1301"/>
              <a:gd name="T11" fmla="*/ 0 h 1083"/>
            </a:gdLst>
            <a:ahLst/>
            <a:cxnLst>
              <a:cxn ang="0">
                <a:pos x="T0" y="T1"/>
              </a:cxn>
              <a:cxn ang="0">
                <a:pos x="T2" y="T3"/>
              </a:cxn>
              <a:cxn ang="0">
                <a:pos x="T4" y="T5"/>
              </a:cxn>
              <a:cxn ang="0">
                <a:pos x="T6" y="T7"/>
              </a:cxn>
              <a:cxn ang="0">
                <a:pos x="T8" y="T9"/>
              </a:cxn>
              <a:cxn ang="0">
                <a:pos x="T10" y="T11"/>
              </a:cxn>
            </a:cxnLst>
            <a:rect l="0" t="0" r="r" b="b"/>
            <a:pathLst>
              <a:path w="1301" h="1083">
                <a:moveTo>
                  <a:pt x="1301" y="0"/>
                </a:moveTo>
                <a:cubicBezTo>
                  <a:pt x="1301" y="1083"/>
                  <a:pt x="1301" y="1083"/>
                  <a:pt x="1301" y="1083"/>
                </a:cubicBezTo>
                <a:cubicBezTo>
                  <a:pt x="0" y="1083"/>
                  <a:pt x="0" y="1083"/>
                  <a:pt x="0" y="1083"/>
                </a:cubicBezTo>
                <a:cubicBezTo>
                  <a:pt x="0" y="1083"/>
                  <a:pt x="94" y="911"/>
                  <a:pt x="344" y="897"/>
                </a:cubicBezTo>
                <a:cubicBezTo>
                  <a:pt x="594" y="882"/>
                  <a:pt x="900" y="894"/>
                  <a:pt x="1047" y="467"/>
                </a:cubicBezTo>
                <a:cubicBezTo>
                  <a:pt x="1194" y="41"/>
                  <a:pt x="1177" y="113"/>
                  <a:pt x="1301" y="0"/>
                </a:cubicBezTo>
                <a:close/>
              </a:path>
            </a:pathLst>
          </a:custGeom>
          <a:gradFill>
            <a:gsLst>
              <a:gs pos="100000">
                <a:srgbClr val="006496"/>
              </a:gs>
              <a:gs pos="62000">
                <a:srgbClr val="0077B5"/>
              </a:gs>
            </a:gsLst>
            <a:lin ang="5400000" scaled="1"/>
          </a:gradFill>
          <a:ln w="11113" cap="flat">
            <a:noFill/>
            <a:prstDash val="solid"/>
            <a:miter lim="800000"/>
            <a:headEnd/>
            <a:tailEnd/>
          </a:ln>
          <a:effectLst>
            <a:innerShdw blurRad="63500" dist="50800" dir="13500000">
              <a:prstClr val="black">
                <a:alpha val="20000"/>
              </a:prstClr>
            </a:inn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EquipExtended-Light"/>
              <a:ea typeface="+mn-ea"/>
              <a:cs typeface="+mn-cs"/>
            </a:endParaRPr>
          </a:p>
        </p:txBody>
      </p:sp>
      <p:sp>
        <p:nvSpPr>
          <p:cNvPr id="8" name="TextBox 7">
            <a:extLst>
              <a:ext uri="{FF2B5EF4-FFF2-40B4-BE49-F238E27FC236}">
                <a16:creationId xmlns:a16="http://schemas.microsoft.com/office/drawing/2014/main" id="{0F588944-14FA-4D6E-95DB-89D3F0072D5F}"/>
              </a:ext>
            </a:extLst>
          </p:cNvPr>
          <p:cNvSpPr txBox="1"/>
          <p:nvPr/>
        </p:nvSpPr>
        <p:spPr>
          <a:xfrm>
            <a:off x="6340873" y="2743910"/>
            <a:ext cx="5576293" cy="553998"/>
          </a:xfrm>
          <a:prstGeom prst="rect">
            <a:avLst/>
          </a:prstGeom>
          <a:noFill/>
        </p:spPr>
        <p:txBody>
          <a:bodyPr wrap="square" lIns="0" tIns="0" rIns="0" bIns="0" rtlCol="0" anchor="b" anchorCtr="0">
            <a:spAutoFit/>
          </a:bodyPr>
          <a:lstStyle/>
          <a:p>
            <a:r>
              <a:rPr lang="en-US" sz="3600" b="1">
                <a:solidFill>
                  <a:srgbClr val="FB5252"/>
                </a:solidFill>
                <a:latin typeface="Arial Black" panose="020B0A04020102020204" pitchFamily="34" charset="0"/>
              </a:rPr>
              <a:t>Bahan Diskusi</a:t>
            </a:r>
            <a:endParaRPr lang="en-US" sz="2000" b="1" dirty="0">
              <a:solidFill>
                <a:srgbClr val="FB5252"/>
              </a:solidFill>
              <a:latin typeface="Arial Black" panose="020B0A04020102020204" pitchFamily="34" charset="0"/>
            </a:endParaRPr>
          </a:p>
        </p:txBody>
      </p:sp>
      <p:sp>
        <p:nvSpPr>
          <p:cNvPr id="6" name="Freeform 6">
            <a:extLst>
              <a:ext uri="{FF2B5EF4-FFF2-40B4-BE49-F238E27FC236}">
                <a16:creationId xmlns:a16="http://schemas.microsoft.com/office/drawing/2014/main" id="{075C8E7E-3F82-43AA-96B0-09C6E9BF0640}"/>
              </a:ext>
            </a:extLst>
          </p:cNvPr>
          <p:cNvSpPr>
            <a:spLocks/>
          </p:cNvSpPr>
          <p:nvPr/>
        </p:nvSpPr>
        <p:spPr bwMode="auto">
          <a:xfrm>
            <a:off x="-29028" y="-55419"/>
            <a:ext cx="4523223" cy="3038439"/>
          </a:xfrm>
          <a:custGeom>
            <a:avLst/>
            <a:gdLst>
              <a:gd name="T0" fmla="*/ 2 w 873"/>
              <a:gd name="T1" fmla="*/ 457 h 587"/>
              <a:gd name="T2" fmla="*/ 362 w 873"/>
              <a:gd name="T3" fmla="*/ 508 h 587"/>
              <a:gd name="T4" fmla="*/ 726 w 873"/>
              <a:gd name="T5" fmla="*/ 103 h 587"/>
              <a:gd name="T6" fmla="*/ 873 w 873"/>
              <a:gd name="T7" fmla="*/ 0 h 587"/>
              <a:gd name="T8" fmla="*/ 0 w 873"/>
              <a:gd name="T9" fmla="*/ 0 h 587"/>
              <a:gd name="T10" fmla="*/ 2 w 873"/>
              <a:gd name="T11" fmla="*/ 457 h 587"/>
            </a:gdLst>
            <a:ahLst/>
            <a:cxnLst>
              <a:cxn ang="0">
                <a:pos x="T0" y="T1"/>
              </a:cxn>
              <a:cxn ang="0">
                <a:pos x="T2" y="T3"/>
              </a:cxn>
              <a:cxn ang="0">
                <a:pos x="T4" y="T5"/>
              </a:cxn>
              <a:cxn ang="0">
                <a:pos x="T6" y="T7"/>
              </a:cxn>
              <a:cxn ang="0">
                <a:pos x="T8" y="T9"/>
              </a:cxn>
              <a:cxn ang="0">
                <a:pos x="T10" y="T11"/>
              </a:cxn>
            </a:cxnLst>
            <a:rect l="0" t="0" r="r" b="b"/>
            <a:pathLst>
              <a:path w="873" h="587">
                <a:moveTo>
                  <a:pt x="2" y="457"/>
                </a:moveTo>
                <a:cubicBezTo>
                  <a:pt x="2" y="457"/>
                  <a:pt x="119" y="587"/>
                  <a:pt x="362" y="508"/>
                </a:cubicBezTo>
                <a:cubicBezTo>
                  <a:pt x="604" y="429"/>
                  <a:pt x="612" y="203"/>
                  <a:pt x="726" y="103"/>
                </a:cubicBezTo>
                <a:cubicBezTo>
                  <a:pt x="840" y="3"/>
                  <a:pt x="873" y="0"/>
                  <a:pt x="873" y="0"/>
                </a:cubicBezTo>
                <a:cubicBezTo>
                  <a:pt x="0" y="0"/>
                  <a:pt x="0" y="0"/>
                  <a:pt x="0" y="0"/>
                </a:cubicBezTo>
                <a:cubicBezTo>
                  <a:pt x="0" y="0"/>
                  <a:pt x="3" y="456"/>
                  <a:pt x="2" y="457"/>
                </a:cubicBezTo>
                <a:close/>
              </a:path>
            </a:pathLst>
          </a:custGeom>
          <a:gradFill>
            <a:gsLst>
              <a:gs pos="100000">
                <a:srgbClr val="006496"/>
              </a:gs>
              <a:gs pos="49000">
                <a:srgbClr val="0077B5"/>
              </a:gs>
            </a:gsLst>
            <a:lin ang="5400000" scaled="1"/>
          </a:gradFill>
          <a:ln w="11113" cap="flat">
            <a:noFill/>
            <a:prstDash val="solid"/>
            <a:miter lim="800000"/>
            <a:headEnd/>
            <a:tailEnd/>
          </a:ln>
          <a:effectLst>
            <a:innerShdw blurRad="63500" dist="50800" dir="2700000">
              <a:prstClr val="black">
                <a:alpha val="20000"/>
              </a:prstClr>
            </a:innerShdw>
          </a:effectLst>
        </p:spPr>
        <p:txBody>
          <a:bodyPr vert="horz" wrap="square" lIns="91440" tIns="45720" rIns="91440" bIns="45720" numCol="1" anchor="t" anchorCtr="0" compatLnSpc="1">
            <a:prstTxWarp prst="textNoShape">
              <a:avLst/>
            </a:prstTxWarp>
            <a:noAutofit/>
          </a:bodyPr>
          <a:lstStyle/>
          <a:p>
            <a:endParaRPr lang="en-US">
              <a:solidFill>
                <a:prstClr val="black"/>
              </a:solidFill>
              <a:latin typeface="EquipExtended-Light"/>
            </a:endParaRPr>
          </a:p>
        </p:txBody>
      </p:sp>
      <p:grpSp>
        <p:nvGrpSpPr>
          <p:cNvPr id="13" name="Group 5">
            <a:extLst>
              <a:ext uri="{FF2B5EF4-FFF2-40B4-BE49-F238E27FC236}">
                <a16:creationId xmlns:a16="http://schemas.microsoft.com/office/drawing/2014/main" id="{6C95C814-A58F-424A-85DC-DC66D2B1D697}"/>
              </a:ext>
            </a:extLst>
          </p:cNvPr>
          <p:cNvGrpSpPr>
            <a:grpSpLocks noChangeAspect="1"/>
          </p:cNvGrpSpPr>
          <p:nvPr/>
        </p:nvGrpSpPr>
        <p:grpSpPr bwMode="auto">
          <a:xfrm>
            <a:off x="357848" y="617153"/>
            <a:ext cx="5410608" cy="5387835"/>
            <a:chOff x="357" y="150"/>
            <a:chExt cx="4039" cy="4022"/>
          </a:xfrm>
        </p:grpSpPr>
        <p:sp>
          <p:nvSpPr>
            <p:cNvPr id="15" name="Freeform 6">
              <a:extLst>
                <a:ext uri="{FF2B5EF4-FFF2-40B4-BE49-F238E27FC236}">
                  <a16:creationId xmlns:a16="http://schemas.microsoft.com/office/drawing/2014/main" id="{5B71BE0A-0C38-4318-8953-91F1621A24A2}"/>
                </a:ext>
              </a:extLst>
            </p:cNvPr>
            <p:cNvSpPr>
              <a:spLocks/>
            </p:cNvSpPr>
            <p:nvPr/>
          </p:nvSpPr>
          <p:spPr bwMode="auto">
            <a:xfrm>
              <a:off x="2332" y="3044"/>
              <a:ext cx="767" cy="1123"/>
            </a:xfrm>
            <a:custGeom>
              <a:avLst/>
              <a:gdLst>
                <a:gd name="T0" fmla="*/ 111 w 323"/>
                <a:gd name="T1" fmla="*/ 466 h 473"/>
                <a:gd name="T2" fmla="*/ 5 w 323"/>
                <a:gd name="T3" fmla="*/ 284 h 473"/>
                <a:gd name="T4" fmla="*/ 4 w 323"/>
                <a:gd name="T5" fmla="*/ 248 h 473"/>
                <a:gd name="T6" fmla="*/ 32 w 323"/>
                <a:gd name="T7" fmla="*/ 230 h 473"/>
                <a:gd name="T8" fmla="*/ 53 w 323"/>
                <a:gd name="T9" fmla="*/ 250 h 473"/>
                <a:gd name="T10" fmla="*/ 86 w 323"/>
                <a:gd name="T11" fmla="*/ 272 h 473"/>
                <a:gd name="T12" fmla="*/ 111 w 323"/>
                <a:gd name="T13" fmla="*/ 270 h 473"/>
                <a:gd name="T14" fmla="*/ 117 w 323"/>
                <a:gd name="T15" fmla="*/ 236 h 473"/>
                <a:gd name="T16" fmla="*/ 105 w 323"/>
                <a:gd name="T17" fmla="*/ 170 h 473"/>
                <a:gd name="T18" fmla="*/ 103 w 323"/>
                <a:gd name="T19" fmla="*/ 134 h 473"/>
                <a:gd name="T20" fmla="*/ 122 w 323"/>
                <a:gd name="T21" fmla="*/ 105 h 473"/>
                <a:gd name="T22" fmla="*/ 152 w 323"/>
                <a:gd name="T23" fmla="*/ 115 h 473"/>
                <a:gd name="T24" fmla="*/ 155 w 323"/>
                <a:gd name="T25" fmla="*/ 130 h 473"/>
                <a:gd name="T26" fmla="*/ 165 w 323"/>
                <a:gd name="T27" fmla="*/ 140 h 473"/>
                <a:gd name="T28" fmla="*/ 177 w 323"/>
                <a:gd name="T29" fmla="*/ 133 h 473"/>
                <a:gd name="T30" fmla="*/ 198 w 323"/>
                <a:gd name="T31" fmla="*/ 85 h 473"/>
                <a:gd name="T32" fmla="*/ 217 w 323"/>
                <a:gd name="T33" fmla="*/ 36 h 473"/>
                <a:gd name="T34" fmla="*/ 257 w 323"/>
                <a:gd name="T35" fmla="*/ 4 h 473"/>
                <a:gd name="T36" fmla="*/ 301 w 323"/>
                <a:gd name="T37" fmla="*/ 24 h 473"/>
                <a:gd name="T38" fmla="*/ 292 w 323"/>
                <a:gd name="T39" fmla="*/ 74 h 473"/>
                <a:gd name="T40" fmla="*/ 246 w 323"/>
                <a:gd name="T41" fmla="*/ 136 h 473"/>
                <a:gd name="T42" fmla="*/ 238 w 323"/>
                <a:gd name="T43" fmla="*/ 148 h 473"/>
                <a:gd name="T44" fmla="*/ 254 w 323"/>
                <a:gd name="T45" fmla="*/ 164 h 473"/>
                <a:gd name="T46" fmla="*/ 283 w 323"/>
                <a:gd name="T47" fmla="*/ 162 h 473"/>
                <a:gd name="T48" fmla="*/ 308 w 323"/>
                <a:gd name="T49" fmla="*/ 173 h 473"/>
                <a:gd name="T50" fmla="*/ 298 w 323"/>
                <a:gd name="T51" fmla="*/ 208 h 473"/>
                <a:gd name="T52" fmla="*/ 237 w 323"/>
                <a:gd name="T53" fmla="*/ 259 h 473"/>
                <a:gd name="T54" fmla="*/ 214 w 323"/>
                <a:gd name="T55" fmla="*/ 275 h 473"/>
                <a:gd name="T56" fmla="*/ 211 w 323"/>
                <a:gd name="T57" fmla="*/ 302 h 473"/>
                <a:gd name="T58" fmla="*/ 238 w 323"/>
                <a:gd name="T59" fmla="*/ 307 h 473"/>
                <a:gd name="T60" fmla="*/ 262 w 323"/>
                <a:gd name="T61" fmla="*/ 293 h 473"/>
                <a:gd name="T62" fmla="*/ 312 w 323"/>
                <a:gd name="T63" fmla="*/ 294 h 473"/>
                <a:gd name="T64" fmla="*/ 321 w 323"/>
                <a:gd name="T65" fmla="*/ 326 h 473"/>
                <a:gd name="T66" fmla="*/ 308 w 323"/>
                <a:gd name="T67" fmla="*/ 359 h 473"/>
                <a:gd name="T68" fmla="*/ 222 w 323"/>
                <a:gd name="T69" fmla="*/ 444 h 473"/>
                <a:gd name="T70" fmla="*/ 111 w 323"/>
                <a:gd name="T71" fmla="*/ 46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3" h="473">
                  <a:moveTo>
                    <a:pt x="111" y="466"/>
                  </a:moveTo>
                  <a:cubicBezTo>
                    <a:pt x="42" y="433"/>
                    <a:pt x="15" y="356"/>
                    <a:pt x="5" y="284"/>
                  </a:cubicBezTo>
                  <a:cubicBezTo>
                    <a:pt x="4" y="271"/>
                    <a:pt x="0" y="259"/>
                    <a:pt x="4" y="248"/>
                  </a:cubicBezTo>
                  <a:cubicBezTo>
                    <a:pt x="8" y="236"/>
                    <a:pt x="20" y="227"/>
                    <a:pt x="32" y="230"/>
                  </a:cubicBezTo>
                  <a:cubicBezTo>
                    <a:pt x="41" y="233"/>
                    <a:pt x="47" y="242"/>
                    <a:pt x="53" y="250"/>
                  </a:cubicBezTo>
                  <a:cubicBezTo>
                    <a:pt x="62" y="260"/>
                    <a:pt x="73" y="268"/>
                    <a:pt x="86" y="272"/>
                  </a:cubicBezTo>
                  <a:cubicBezTo>
                    <a:pt x="94" y="275"/>
                    <a:pt x="104" y="276"/>
                    <a:pt x="111" y="270"/>
                  </a:cubicBezTo>
                  <a:cubicBezTo>
                    <a:pt x="120" y="263"/>
                    <a:pt x="119" y="248"/>
                    <a:pt x="117" y="236"/>
                  </a:cubicBezTo>
                  <a:cubicBezTo>
                    <a:pt x="113" y="214"/>
                    <a:pt x="109" y="192"/>
                    <a:pt x="105" y="170"/>
                  </a:cubicBezTo>
                  <a:cubicBezTo>
                    <a:pt x="103" y="158"/>
                    <a:pt x="101" y="146"/>
                    <a:pt x="103" y="134"/>
                  </a:cubicBezTo>
                  <a:cubicBezTo>
                    <a:pt x="105" y="122"/>
                    <a:pt x="111" y="110"/>
                    <a:pt x="122" y="105"/>
                  </a:cubicBezTo>
                  <a:cubicBezTo>
                    <a:pt x="133" y="100"/>
                    <a:pt x="148" y="104"/>
                    <a:pt x="152" y="115"/>
                  </a:cubicBezTo>
                  <a:cubicBezTo>
                    <a:pt x="154" y="120"/>
                    <a:pt x="154" y="125"/>
                    <a:pt x="155" y="130"/>
                  </a:cubicBezTo>
                  <a:cubicBezTo>
                    <a:pt x="156" y="135"/>
                    <a:pt x="160" y="140"/>
                    <a:pt x="165" y="140"/>
                  </a:cubicBezTo>
                  <a:cubicBezTo>
                    <a:pt x="170" y="141"/>
                    <a:pt x="174" y="137"/>
                    <a:pt x="177" y="133"/>
                  </a:cubicBezTo>
                  <a:cubicBezTo>
                    <a:pt x="187" y="119"/>
                    <a:pt x="193" y="102"/>
                    <a:pt x="198" y="85"/>
                  </a:cubicBezTo>
                  <a:cubicBezTo>
                    <a:pt x="203" y="68"/>
                    <a:pt x="208" y="51"/>
                    <a:pt x="217" y="36"/>
                  </a:cubicBezTo>
                  <a:cubicBezTo>
                    <a:pt x="226" y="21"/>
                    <a:pt x="240" y="8"/>
                    <a:pt x="257" y="4"/>
                  </a:cubicBezTo>
                  <a:cubicBezTo>
                    <a:pt x="273" y="0"/>
                    <a:pt x="293" y="8"/>
                    <a:pt x="301" y="24"/>
                  </a:cubicBezTo>
                  <a:cubicBezTo>
                    <a:pt x="308" y="40"/>
                    <a:pt x="301" y="59"/>
                    <a:pt x="292" y="74"/>
                  </a:cubicBezTo>
                  <a:cubicBezTo>
                    <a:pt x="280" y="97"/>
                    <a:pt x="264" y="118"/>
                    <a:pt x="246" y="136"/>
                  </a:cubicBezTo>
                  <a:cubicBezTo>
                    <a:pt x="243" y="139"/>
                    <a:pt x="239" y="143"/>
                    <a:pt x="238" y="148"/>
                  </a:cubicBezTo>
                  <a:cubicBezTo>
                    <a:pt x="237" y="156"/>
                    <a:pt x="246" y="163"/>
                    <a:pt x="254" y="164"/>
                  </a:cubicBezTo>
                  <a:cubicBezTo>
                    <a:pt x="264" y="165"/>
                    <a:pt x="273" y="163"/>
                    <a:pt x="283" y="162"/>
                  </a:cubicBezTo>
                  <a:cubicBezTo>
                    <a:pt x="292" y="162"/>
                    <a:pt x="303" y="164"/>
                    <a:pt x="308" y="173"/>
                  </a:cubicBezTo>
                  <a:cubicBezTo>
                    <a:pt x="315" y="184"/>
                    <a:pt x="307" y="198"/>
                    <a:pt x="298" y="208"/>
                  </a:cubicBezTo>
                  <a:cubicBezTo>
                    <a:pt x="281" y="229"/>
                    <a:pt x="260" y="246"/>
                    <a:pt x="237" y="259"/>
                  </a:cubicBezTo>
                  <a:cubicBezTo>
                    <a:pt x="229" y="264"/>
                    <a:pt x="220" y="268"/>
                    <a:pt x="214" y="275"/>
                  </a:cubicBezTo>
                  <a:cubicBezTo>
                    <a:pt x="208" y="283"/>
                    <a:pt x="206" y="294"/>
                    <a:pt x="211" y="302"/>
                  </a:cubicBezTo>
                  <a:cubicBezTo>
                    <a:pt x="217" y="310"/>
                    <a:pt x="229" y="310"/>
                    <a:pt x="238" y="307"/>
                  </a:cubicBezTo>
                  <a:cubicBezTo>
                    <a:pt x="246" y="304"/>
                    <a:pt x="254" y="297"/>
                    <a:pt x="262" y="293"/>
                  </a:cubicBezTo>
                  <a:cubicBezTo>
                    <a:pt x="277" y="284"/>
                    <a:pt x="299" y="281"/>
                    <a:pt x="312" y="294"/>
                  </a:cubicBezTo>
                  <a:cubicBezTo>
                    <a:pt x="320" y="302"/>
                    <a:pt x="323" y="315"/>
                    <a:pt x="321" y="326"/>
                  </a:cubicBezTo>
                  <a:cubicBezTo>
                    <a:pt x="320" y="338"/>
                    <a:pt x="314" y="349"/>
                    <a:pt x="308" y="359"/>
                  </a:cubicBezTo>
                  <a:cubicBezTo>
                    <a:pt x="287" y="394"/>
                    <a:pt x="258" y="425"/>
                    <a:pt x="222" y="444"/>
                  </a:cubicBezTo>
                  <a:cubicBezTo>
                    <a:pt x="186" y="464"/>
                    <a:pt x="151" y="473"/>
                    <a:pt x="111" y="466"/>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16CE7F70-9E80-46FF-9BB3-7BAA90576561}"/>
                </a:ext>
              </a:extLst>
            </p:cNvPr>
            <p:cNvSpPr>
              <a:spLocks/>
            </p:cNvSpPr>
            <p:nvPr/>
          </p:nvSpPr>
          <p:spPr bwMode="auto">
            <a:xfrm>
              <a:off x="2622" y="3068"/>
              <a:ext cx="377" cy="969"/>
            </a:xfrm>
            <a:custGeom>
              <a:avLst/>
              <a:gdLst>
                <a:gd name="T0" fmla="*/ 0 w 159"/>
                <a:gd name="T1" fmla="*/ 408 h 408"/>
                <a:gd name="T2" fmla="*/ 23 w 159"/>
                <a:gd name="T3" fmla="*/ 286 h 408"/>
                <a:gd name="T4" fmla="*/ 31 w 159"/>
                <a:gd name="T5" fmla="*/ 254 h 408"/>
                <a:gd name="T6" fmla="*/ 39 w 159"/>
                <a:gd name="T7" fmla="*/ 223 h 408"/>
                <a:gd name="T8" fmla="*/ 60 w 159"/>
                <a:gd name="T9" fmla="*/ 167 h 408"/>
                <a:gd name="T10" fmla="*/ 83 w 159"/>
                <a:gd name="T11" fmla="*/ 118 h 408"/>
                <a:gd name="T12" fmla="*/ 105 w 159"/>
                <a:gd name="T13" fmla="*/ 76 h 408"/>
                <a:gd name="T14" fmla="*/ 142 w 159"/>
                <a:gd name="T15" fmla="*/ 19 h 408"/>
                <a:gd name="T16" fmla="*/ 154 w 159"/>
                <a:gd name="T17" fmla="*/ 5 h 408"/>
                <a:gd name="T18" fmla="*/ 157 w 159"/>
                <a:gd name="T19" fmla="*/ 1 h 408"/>
                <a:gd name="T20" fmla="*/ 159 w 159"/>
                <a:gd name="T21" fmla="*/ 0 h 408"/>
                <a:gd name="T22" fmla="*/ 158 w 159"/>
                <a:gd name="T23" fmla="*/ 2 h 408"/>
                <a:gd name="T24" fmla="*/ 155 w 159"/>
                <a:gd name="T25" fmla="*/ 5 h 408"/>
                <a:gd name="T26" fmla="*/ 143 w 159"/>
                <a:gd name="T27" fmla="*/ 20 h 408"/>
                <a:gd name="T28" fmla="*/ 106 w 159"/>
                <a:gd name="T29" fmla="*/ 77 h 408"/>
                <a:gd name="T30" fmla="*/ 84 w 159"/>
                <a:gd name="T31" fmla="*/ 119 h 408"/>
                <a:gd name="T32" fmla="*/ 62 w 159"/>
                <a:gd name="T33" fmla="*/ 168 h 408"/>
                <a:gd name="T34" fmla="*/ 41 w 159"/>
                <a:gd name="T35" fmla="*/ 224 h 408"/>
                <a:gd name="T36" fmla="*/ 33 w 159"/>
                <a:gd name="T37" fmla="*/ 254 h 408"/>
                <a:gd name="T38" fmla="*/ 25 w 159"/>
                <a:gd name="T39" fmla="*/ 286 h 408"/>
                <a:gd name="T40" fmla="*/ 2 w 159"/>
                <a:gd name="T41" fmla="*/ 408 h 408"/>
                <a:gd name="T42" fmla="*/ 0 w 159"/>
                <a:gd name="T43"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408">
                  <a:moveTo>
                    <a:pt x="0" y="408"/>
                  </a:moveTo>
                  <a:cubicBezTo>
                    <a:pt x="5" y="370"/>
                    <a:pt x="13" y="328"/>
                    <a:pt x="23" y="286"/>
                  </a:cubicBezTo>
                  <a:cubicBezTo>
                    <a:pt x="26" y="275"/>
                    <a:pt x="28" y="264"/>
                    <a:pt x="31" y="254"/>
                  </a:cubicBezTo>
                  <a:cubicBezTo>
                    <a:pt x="33" y="243"/>
                    <a:pt x="36" y="233"/>
                    <a:pt x="39" y="223"/>
                  </a:cubicBezTo>
                  <a:cubicBezTo>
                    <a:pt x="45" y="203"/>
                    <a:pt x="52" y="185"/>
                    <a:pt x="60" y="167"/>
                  </a:cubicBezTo>
                  <a:cubicBezTo>
                    <a:pt x="68" y="149"/>
                    <a:pt x="75" y="133"/>
                    <a:pt x="83" y="118"/>
                  </a:cubicBezTo>
                  <a:cubicBezTo>
                    <a:pt x="90" y="103"/>
                    <a:pt x="97" y="89"/>
                    <a:pt x="105" y="76"/>
                  </a:cubicBezTo>
                  <a:cubicBezTo>
                    <a:pt x="119" y="51"/>
                    <a:pt x="132" y="32"/>
                    <a:pt x="142" y="19"/>
                  </a:cubicBezTo>
                  <a:cubicBezTo>
                    <a:pt x="147" y="13"/>
                    <a:pt x="152" y="8"/>
                    <a:pt x="154" y="5"/>
                  </a:cubicBezTo>
                  <a:cubicBezTo>
                    <a:pt x="156" y="4"/>
                    <a:pt x="157" y="2"/>
                    <a:pt x="157" y="1"/>
                  </a:cubicBezTo>
                  <a:cubicBezTo>
                    <a:pt x="158" y="1"/>
                    <a:pt x="159" y="0"/>
                    <a:pt x="159" y="0"/>
                  </a:cubicBezTo>
                  <a:cubicBezTo>
                    <a:pt x="159" y="0"/>
                    <a:pt x="158" y="1"/>
                    <a:pt x="158" y="2"/>
                  </a:cubicBezTo>
                  <a:cubicBezTo>
                    <a:pt x="157" y="3"/>
                    <a:pt x="156" y="4"/>
                    <a:pt x="155" y="5"/>
                  </a:cubicBezTo>
                  <a:cubicBezTo>
                    <a:pt x="152" y="9"/>
                    <a:pt x="148" y="13"/>
                    <a:pt x="143" y="20"/>
                  </a:cubicBezTo>
                  <a:cubicBezTo>
                    <a:pt x="133" y="33"/>
                    <a:pt x="120" y="52"/>
                    <a:pt x="106" y="77"/>
                  </a:cubicBezTo>
                  <a:cubicBezTo>
                    <a:pt x="99" y="89"/>
                    <a:pt x="92" y="103"/>
                    <a:pt x="84" y="119"/>
                  </a:cubicBezTo>
                  <a:cubicBezTo>
                    <a:pt x="77" y="134"/>
                    <a:pt x="69" y="150"/>
                    <a:pt x="62" y="168"/>
                  </a:cubicBezTo>
                  <a:cubicBezTo>
                    <a:pt x="54" y="185"/>
                    <a:pt x="47" y="204"/>
                    <a:pt x="41" y="224"/>
                  </a:cubicBezTo>
                  <a:cubicBezTo>
                    <a:pt x="38" y="234"/>
                    <a:pt x="36" y="244"/>
                    <a:pt x="33" y="254"/>
                  </a:cubicBezTo>
                  <a:cubicBezTo>
                    <a:pt x="31" y="265"/>
                    <a:pt x="28" y="275"/>
                    <a:pt x="25" y="286"/>
                  </a:cubicBezTo>
                  <a:cubicBezTo>
                    <a:pt x="15" y="329"/>
                    <a:pt x="7" y="370"/>
                    <a:pt x="2" y="408"/>
                  </a:cubicBezTo>
                  <a:cubicBezTo>
                    <a:pt x="0" y="408"/>
                    <a:pt x="0" y="408"/>
                    <a:pt x="0" y="40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3D57E5F5-E299-42E6-8100-CE7E95379456}"/>
                </a:ext>
              </a:extLst>
            </p:cNvPr>
            <p:cNvSpPr>
              <a:spLocks/>
            </p:cNvSpPr>
            <p:nvPr/>
          </p:nvSpPr>
          <p:spPr bwMode="auto">
            <a:xfrm>
              <a:off x="2622" y="3294"/>
              <a:ext cx="95" cy="303"/>
            </a:xfrm>
            <a:custGeom>
              <a:avLst/>
              <a:gdLst>
                <a:gd name="T0" fmla="*/ 40 w 40"/>
                <a:gd name="T1" fmla="*/ 128 h 128"/>
                <a:gd name="T2" fmla="*/ 38 w 40"/>
                <a:gd name="T3" fmla="*/ 123 h 128"/>
                <a:gd name="T4" fmla="*/ 33 w 40"/>
                <a:gd name="T5" fmla="*/ 109 h 128"/>
                <a:gd name="T6" fmla="*/ 20 w 40"/>
                <a:gd name="T7" fmla="*/ 64 h 128"/>
                <a:gd name="T8" fmla="*/ 6 w 40"/>
                <a:gd name="T9" fmla="*/ 18 h 128"/>
                <a:gd name="T10" fmla="*/ 2 w 40"/>
                <a:gd name="T11" fmla="*/ 5 h 128"/>
                <a:gd name="T12" fmla="*/ 0 w 40"/>
                <a:gd name="T13" fmla="*/ 0 h 128"/>
                <a:gd name="T14" fmla="*/ 2 w 40"/>
                <a:gd name="T15" fmla="*/ 4 h 128"/>
                <a:gd name="T16" fmla="*/ 8 w 40"/>
                <a:gd name="T17" fmla="*/ 18 h 128"/>
                <a:gd name="T18" fmla="*/ 22 w 40"/>
                <a:gd name="T19" fmla="*/ 63 h 128"/>
                <a:gd name="T20" fmla="*/ 35 w 40"/>
                <a:gd name="T21" fmla="*/ 109 h 128"/>
                <a:gd name="T22" fmla="*/ 38 w 40"/>
                <a:gd name="T23" fmla="*/ 123 h 128"/>
                <a:gd name="T24" fmla="*/ 40 w 40"/>
                <a:gd name="T2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8">
                  <a:moveTo>
                    <a:pt x="40" y="128"/>
                  </a:moveTo>
                  <a:cubicBezTo>
                    <a:pt x="39" y="128"/>
                    <a:pt x="39" y="126"/>
                    <a:pt x="38" y="123"/>
                  </a:cubicBezTo>
                  <a:cubicBezTo>
                    <a:pt x="36" y="120"/>
                    <a:pt x="35" y="115"/>
                    <a:pt x="33" y="109"/>
                  </a:cubicBezTo>
                  <a:cubicBezTo>
                    <a:pt x="29" y="98"/>
                    <a:pt x="25" y="82"/>
                    <a:pt x="20" y="64"/>
                  </a:cubicBezTo>
                  <a:cubicBezTo>
                    <a:pt x="15" y="46"/>
                    <a:pt x="10" y="30"/>
                    <a:pt x="6" y="18"/>
                  </a:cubicBezTo>
                  <a:cubicBezTo>
                    <a:pt x="4" y="13"/>
                    <a:pt x="3" y="8"/>
                    <a:pt x="2" y="5"/>
                  </a:cubicBezTo>
                  <a:cubicBezTo>
                    <a:pt x="0" y="1"/>
                    <a:pt x="0" y="0"/>
                    <a:pt x="0" y="0"/>
                  </a:cubicBezTo>
                  <a:cubicBezTo>
                    <a:pt x="0" y="0"/>
                    <a:pt x="1" y="1"/>
                    <a:pt x="2" y="4"/>
                  </a:cubicBezTo>
                  <a:cubicBezTo>
                    <a:pt x="4" y="7"/>
                    <a:pt x="6" y="12"/>
                    <a:pt x="8" y="18"/>
                  </a:cubicBezTo>
                  <a:cubicBezTo>
                    <a:pt x="12" y="29"/>
                    <a:pt x="17" y="45"/>
                    <a:pt x="22" y="63"/>
                  </a:cubicBezTo>
                  <a:cubicBezTo>
                    <a:pt x="27" y="81"/>
                    <a:pt x="31" y="97"/>
                    <a:pt x="35" y="109"/>
                  </a:cubicBezTo>
                  <a:cubicBezTo>
                    <a:pt x="36" y="114"/>
                    <a:pt x="37" y="119"/>
                    <a:pt x="38" y="123"/>
                  </a:cubicBezTo>
                  <a:cubicBezTo>
                    <a:pt x="39" y="126"/>
                    <a:pt x="40" y="128"/>
                    <a:pt x="40" y="12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C4DA9EB3-8ED1-415F-BEC2-366678C7099A}"/>
                </a:ext>
              </a:extLst>
            </p:cNvPr>
            <p:cNvSpPr>
              <a:spLocks/>
            </p:cNvSpPr>
            <p:nvPr/>
          </p:nvSpPr>
          <p:spPr bwMode="auto">
            <a:xfrm>
              <a:off x="2717" y="3467"/>
              <a:ext cx="351" cy="130"/>
            </a:xfrm>
            <a:custGeom>
              <a:avLst/>
              <a:gdLst>
                <a:gd name="T0" fmla="*/ 148 w 148"/>
                <a:gd name="T1" fmla="*/ 0 h 55"/>
                <a:gd name="T2" fmla="*/ 142 w 148"/>
                <a:gd name="T3" fmla="*/ 2 h 55"/>
                <a:gd name="T4" fmla="*/ 126 w 148"/>
                <a:gd name="T5" fmla="*/ 7 h 55"/>
                <a:gd name="T6" fmla="*/ 73 w 148"/>
                <a:gd name="T7" fmla="*/ 24 h 55"/>
                <a:gd name="T8" fmla="*/ 21 w 148"/>
                <a:gd name="T9" fmla="*/ 45 h 55"/>
                <a:gd name="T10" fmla="*/ 5 w 148"/>
                <a:gd name="T11" fmla="*/ 52 h 55"/>
                <a:gd name="T12" fmla="*/ 0 w 148"/>
                <a:gd name="T13" fmla="*/ 55 h 55"/>
                <a:gd name="T14" fmla="*/ 5 w 148"/>
                <a:gd name="T15" fmla="*/ 52 h 55"/>
                <a:gd name="T16" fmla="*/ 20 w 148"/>
                <a:gd name="T17" fmla="*/ 44 h 55"/>
                <a:gd name="T18" fmla="*/ 72 w 148"/>
                <a:gd name="T19" fmla="*/ 22 h 55"/>
                <a:gd name="T20" fmla="*/ 125 w 148"/>
                <a:gd name="T21" fmla="*/ 5 h 55"/>
                <a:gd name="T22" fmla="*/ 142 w 148"/>
                <a:gd name="T23" fmla="*/ 1 h 55"/>
                <a:gd name="T24" fmla="*/ 148 w 148"/>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55">
                  <a:moveTo>
                    <a:pt x="148" y="0"/>
                  </a:moveTo>
                  <a:cubicBezTo>
                    <a:pt x="148" y="0"/>
                    <a:pt x="146" y="1"/>
                    <a:pt x="142" y="2"/>
                  </a:cubicBezTo>
                  <a:cubicBezTo>
                    <a:pt x="138" y="3"/>
                    <a:pt x="133" y="5"/>
                    <a:pt x="126" y="7"/>
                  </a:cubicBezTo>
                  <a:cubicBezTo>
                    <a:pt x="112" y="10"/>
                    <a:pt x="93" y="16"/>
                    <a:pt x="73" y="24"/>
                  </a:cubicBezTo>
                  <a:cubicBezTo>
                    <a:pt x="52" y="32"/>
                    <a:pt x="34" y="39"/>
                    <a:pt x="21" y="45"/>
                  </a:cubicBezTo>
                  <a:cubicBezTo>
                    <a:pt x="14" y="48"/>
                    <a:pt x="9" y="51"/>
                    <a:pt x="5" y="52"/>
                  </a:cubicBezTo>
                  <a:cubicBezTo>
                    <a:pt x="2" y="54"/>
                    <a:pt x="0" y="55"/>
                    <a:pt x="0" y="55"/>
                  </a:cubicBezTo>
                  <a:cubicBezTo>
                    <a:pt x="0" y="55"/>
                    <a:pt x="1" y="54"/>
                    <a:pt x="5" y="52"/>
                  </a:cubicBezTo>
                  <a:cubicBezTo>
                    <a:pt x="8" y="50"/>
                    <a:pt x="14" y="47"/>
                    <a:pt x="20" y="44"/>
                  </a:cubicBezTo>
                  <a:cubicBezTo>
                    <a:pt x="33" y="38"/>
                    <a:pt x="51" y="30"/>
                    <a:pt x="72" y="22"/>
                  </a:cubicBezTo>
                  <a:cubicBezTo>
                    <a:pt x="92" y="14"/>
                    <a:pt x="111" y="9"/>
                    <a:pt x="125" y="5"/>
                  </a:cubicBezTo>
                  <a:cubicBezTo>
                    <a:pt x="132" y="3"/>
                    <a:pt x="138" y="2"/>
                    <a:pt x="142" y="1"/>
                  </a:cubicBezTo>
                  <a:cubicBezTo>
                    <a:pt x="146" y="0"/>
                    <a:pt x="148" y="0"/>
                    <a:pt x="148"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E4294955-8F75-4B60-ACE3-25EF4A193160}"/>
                </a:ext>
              </a:extLst>
            </p:cNvPr>
            <p:cNvSpPr>
              <a:spLocks/>
            </p:cNvSpPr>
            <p:nvPr/>
          </p:nvSpPr>
          <p:spPr bwMode="auto">
            <a:xfrm>
              <a:off x="2363" y="3595"/>
              <a:ext cx="264" cy="435"/>
            </a:xfrm>
            <a:custGeom>
              <a:avLst/>
              <a:gdLst>
                <a:gd name="T0" fmla="*/ 111 w 111"/>
                <a:gd name="T1" fmla="*/ 183 h 183"/>
                <a:gd name="T2" fmla="*/ 109 w 111"/>
                <a:gd name="T3" fmla="*/ 181 h 183"/>
                <a:gd name="T4" fmla="*/ 106 w 111"/>
                <a:gd name="T5" fmla="*/ 176 h 183"/>
                <a:gd name="T6" fmla="*/ 93 w 111"/>
                <a:gd name="T7" fmla="*/ 157 h 183"/>
                <a:gd name="T8" fmla="*/ 55 w 111"/>
                <a:gd name="T9" fmla="*/ 92 h 183"/>
                <a:gd name="T10" fmla="*/ 16 w 111"/>
                <a:gd name="T11" fmla="*/ 27 h 183"/>
                <a:gd name="T12" fmla="*/ 4 w 111"/>
                <a:gd name="T13" fmla="*/ 7 h 183"/>
                <a:gd name="T14" fmla="*/ 1 w 111"/>
                <a:gd name="T15" fmla="*/ 2 h 183"/>
                <a:gd name="T16" fmla="*/ 0 w 111"/>
                <a:gd name="T17" fmla="*/ 0 h 183"/>
                <a:gd name="T18" fmla="*/ 2 w 111"/>
                <a:gd name="T19" fmla="*/ 2 h 183"/>
                <a:gd name="T20" fmla="*/ 5 w 111"/>
                <a:gd name="T21" fmla="*/ 7 h 183"/>
                <a:gd name="T22" fmla="*/ 18 w 111"/>
                <a:gd name="T23" fmla="*/ 26 h 183"/>
                <a:gd name="T24" fmla="*/ 56 w 111"/>
                <a:gd name="T25" fmla="*/ 91 h 183"/>
                <a:gd name="T26" fmla="*/ 95 w 111"/>
                <a:gd name="T27" fmla="*/ 156 h 183"/>
                <a:gd name="T28" fmla="*/ 106 w 111"/>
                <a:gd name="T29" fmla="*/ 175 h 183"/>
                <a:gd name="T30" fmla="*/ 110 w 111"/>
                <a:gd name="T31" fmla="*/ 181 h 183"/>
                <a:gd name="T32" fmla="*/ 111 w 111"/>
                <a:gd name="T3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83">
                  <a:moveTo>
                    <a:pt x="111" y="183"/>
                  </a:moveTo>
                  <a:cubicBezTo>
                    <a:pt x="111" y="183"/>
                    <a:pt x="110" y="182"/>
                    <a:pt x="109" y="181"/>
                  </a:cubicBezTo>
                  <a:cubicBezTo>
                    <a:pt x="108" y="180"/>
                    <a:pt x="107" y="178"/>
                    <a:pt x="106" y="176"/>
                  </a:cubicBezTo>
                  <a:cubicBezTo>
                    <a:pt x="103" y="171"/>
                    <a:pt x="98" y="165"/>
                    <a:pt x="93" y="157"/>
                  </a:cubicBezTo>
                  <a:cubicBezTo>
                    <a:pt x="83" y="140"/>
                    <a:pt x="69" y="117"/>
                    <a:pt x="55" y="92"/>
                  </a:cubicBezTo>
                  <a:cubicBezTo>
                    <a:pt x="40" y="66"/>
                    <a:pt x="26" y="43"/>
                    <a:pt x="16" y="27"/>
                  </a:cubicBezTo>
                  <a:cubicBezTo>
                    <a:pt x="12" y="19"/>
                    <a:pt x="7" y="12"/>
                    <a:pt x="4" y="7"/>
                  </a:cubicBezTo>
                  <a:cubicBezTo>
                    <a:pt x="3" y="5"/>
                    <a:pt x="2" y="3"/>
                    <a:pt x="1" y="2"/>
                  </a:cubicBezTo>
                  <a:cubicBezTo>
                    <a:pt x="1" y="1"/>
                    <a:pt x="0" y="0"/>
                    <a:pt x="0" y="0"/>
                  </a:cubicBezTo>
                  <a:cubicBezTo>
                    <a:pt x="0" y="0"/>
                    <a:pt x="1" y="0"/>
                    <a:pt x="2" y="2"/>
                  </a:cubicBezTo>
                  <a:cubicBezTo>
                    <a:pt x="3" y="3"/>
                    <a:pt x="4" y="5"/>
                    <a:pt x="5" y="7"/>
                  </a:cubicBezTo>
                  <a:cubicBezTo>
                    <a:pt x="8" y="11"/>
                    <a:pt x="13" y="18"/>
                    <a:pt x="18" y="26"/>
                  </a:cubicBezTo>
                  <a:cubicBezTo>
                    <a:pt x="28" y="42"/>
                    <a:pt x="42" y="65"/>
                    <a:pt x="56" y="91"/>
                  </a:cubicBezTo>
                  <a:cubicBezTo>
                    <a:pt x="71" y="116"/>
                    <a:pt x="85" y="139"/>
                    <a:pt x="95" y="156"/>
                  </a:cubicBezTo>
                  <a:cubicBezTo>
                    <a:pt x="99" y="164"/>
                    <a:pt x="103" y="171"/>
                    <a:pt x="106" y="175"/>
                  </a:cubicBezTo>
                  <a:cubicBezTo>
                    <a:pt x="108" y="178"/>
                    <a:pt x="109" y="179"/>
                    <a:pt x="110" y="181"/>
                  </a:cubicBezTo>
                  <a:cubicBezTo>
                    <a:pt x="110" y="182"/>
                    <a:pt x="111" y="183"/>
                    <a:pt x="111" y="183"/>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903D304B-250C-483D-A6C2-6906D2DEE9F1}"/>
                </a:ext>
              </a:extLst>
            </p:cNvPr>
            <p:cNvSpPr>
              <a:spLocks/>
            </p:cNvSpPr>
            <p:nvPr/>
          </p:nvSpPr>
          <p:spPr bwMode="auto">
            <a:xfrm>
              <a:off x="2627" y="3790"/>
              <a:ext cx="456" cy="240"/>
            </a:xfrm>
            <a:custGeom>
              <a:avLst/>
              <a:gdLst>
                <a:gd name="T0" fmla="*/ 192 w 192"/>
                <a:gd name="T1" fmla="*/ 1 h 101"/>
                <a:gd name="T2" fmla="*/ 190 w 192"/>
                <a:gd name="T3" fmla="*/ 2 h 101"/>
                <a:gd name="T4" fmla="*/ 185 w 192"/>
                <a:gd name="T5" fmla="*/ 5 h 101"/>
                <a:gd name="T6" fmla="*/ 164 w 192"/>
                <a:gd name="T7" fmla="*/ 15 h 101"/>
                <a:gd name="T8" fmla="*/ 97 w 192"/>
                <a:gd name="T9" fmla="*/ 52 h 101"/>
                <a:gd name="T10" fmla="*/ 28 w 192"/>
                <a:gd name="T11" fmla="*/ 87 h 101"/>
                <a:gd name="T12" fmla="*/ 7 w 192"/>
                <a:gd name="T13" fmla="*/ 97 h 101"/>
                <a:gd name="T14" fmla="*/ 2 w 192"/>
                <a:gd name="T15" fmla="*/ 100 h 101"/>
                <a:gd name="T16" fmla="*/ 0 w 192"/>
                <a:gd name="T17" fmla="*/ 101 h 101"/>
                <a:gd name="T18" fmla="*/ 2 w 192"/>
                <a:gd name="T19" fmla="*/ 100 h 101"/>
                <a:gd name="T20" fmla="*/ 7 w 192"/>
                <a:gd name="T21" fmla="*/ 97 h 101"/>
                <a:gd name="T22" fmla="*/ 28 w 192"/>
                <a:gd name="T23" fmla="*/ 86 h 101"/>
                <a:gd name="T24" fmla="*/ 95 w 192"/>
                <a:gd name="T25" fmla="*/ 50 h 101"/>
                <a:gd name="T26" fmla="*/ 164 w 192"/>
                <a:gd name="T27" fmla="*/ 14 h 101"/>
                <a:gd name="T28" fmla="*/ 185 w 192"/>
                <a:gd name="T29" fmla="*/ 4 h 101"/>
                <a:gd name="T30" fmla="*/ 190 w 192"/>
                <a:gd name="T31" fmla="*/ 1 h 101"/>
                <a:gd name="T32" fmla="*/ 192 w 192"/>
                <a:gd name="T33" fmla="*/ 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01">
                  <a:moveTo>
                    <a:pt x="192" y="1"/>
                  </a:moveTo>
                  <a:cubicBezTo>
                    <a:pt x="192" y="1"/>
                    <a:pt x="192" y="1"/>
                    <a:pt x="190" y="2"/>
                  </a:cubicBezTo>
                  <a:cubicBezTo>
                    <a:pt x="189" y="2"/>
                    <a:pt x="187" y="3"/>
                    <a:pt x="185" y="5"/>
                  </a:cubicBezTo>
                  <a:cubicBezTo>
                    <a:pt x="180" y="7"/>
                    <a:pt x="173" y="11"/>
                    <a:pt x="164" y="15"/>
                  </a:cubicBezTo>
                  <a:cubicBezTo>
                    <a:pt x="147" y="25"/>
                    <a:pt x="123" y="37"/>
                    <a:pt x="97" y="52"/>
                  </a:cubicBezTo>
                  <a:cubicBezTo>
                    <a:pt x="70" y="66"/>
                    <a:pt x="46" y="78"/>
                    <a:pt x="28" y="87"/>
                  </a:cubicBezTo>
                  <a:cubicBezTo>
                    <a:pt x="20" y="92"/>
                    <a:pt x="12" y="95"/>
                    <a:pt x="7" y="97"/>
                  </a:cubicBezTo>
                  <a:cubicBezTo>
                    <a:pt x="5" y="98"/>
                    <a:pt x="3" y="99"/>
                    <a:pt x="2" y="100"/>
                  </a:cubicBezTo>
                  <a:cubicBezTo>
                    <a:pt x="0" y="100"/>
                    <a:pt x="0" y="101"/>
                    <a:pt x="0" y="101"/>
                  </a:cubicBezTo>
                  <a:cubicBezTo>
                    <a:pt x="0" y="101"/>
                    <a:pt x="0" y="100"/>
                    <a:pt x="2" y="100"/>
                  </a:cubicBezTo>
                  <a:cubicBezTo>
                    <a:pt x="3" y="99"/>
                    <a:pt x="5" y="98"/>
                    <a:pt x="7" y="97"/>
                  </a:cubicBezTo>
                  <a:cubicBezTo>
                    <a:pt x="12" y="94"/>
                    <a:pt x="19" y="90"/>
                    <a:pt x="28" y="86"/>
                  </a:cubicBezTo>
                  <a:cubicBezTo>
                    <a:pt x="45" y="77"/>
                    <a:pt x="69" y="64"/>
                    <a:pt x="95" y="50"/>
                  </a:cubicBezTo>
                  <a:cubicBezTo>
                    <a:pt x="122" y="35"/>
                    <a:pt x="146" y="23"/>
                    <a:pt x="164" y="14"/>
                  </a:cubicBezTo>
                  <a:cubicBezTo>
                    <a:pt x="172" y="10"/>
                    <a:pt x="180" y="6"/>
                    <a:pt x="185" y="4"/>
                  </a:cubicBezTo>
                  <a:cubicBezTo>
                    <a:pt x="187" y="3"/>
                    <a:pt x="189" y="2"/>
                    <a:pt x="190" y="1"/>
                  </a:cubicBezTo>
                  <a:cubicBezTo>
                    <a:pt x="192" y="1"/>
                    <a:pt x="192" y="0"/>
                    <a:pt x="192"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FB114A70-2C77-4EAE-B7F4-55A81934FCCB}"/>
                </a:ext>
              </a:extLst>
            </p:cNvPr>
            <p:cNvSpPr>
              <a:spLocks/>
            </p:cNvSpPr>
            <p:nvPr/>
          </p:nvSpPr>
          <p:spPr bwMode="auto">
            <a:xfrm>
              <a:off x="1240" y="2069"/>
              <a:ext cx="1083" cy="2006"/>
            </a:xfrm>
            <a:custGeom>
              <a:avLst/>
              <a:gdLst>
                <a:gd name="T0" fmla="*/ 71 w 456"/>
                <a:gd name="T1" fmla="*/ 18 h 845"/>
                <a:gd name="T2" fmla="*/ 50 w 456"/>
                <a:gd name="T3" fmla="*/ 129 h 845"/>
                <a:gd name="T4" fmla="*/ 100 w 456"/>
                <a:gd name="T5" fmla="*/ 287 h 845"/>
                <a:gd name="T6" fmla="*/ 84 w 456"/>
                <a:gd name="T7" fmla="*/ 310 h 845"/>
                <a:gd name="T8" fmla="*/ 13 w 456"/>
                <a:gd name="T9" fmla="*/ 314 h 845"/>
                <a:gd name="T10" fmla="*/ 41 w 456"/>
                <a:gd name="T11" fmla="*/ 388 h 845"/>
                <a:gd name="T12" fmla="*/ 140 w 456"/>
                <a:gd name="T13" fmla="*/ 481 h 845"/>
                <a:gd name="T14" fmla="*/ 137 w 456"/>
                <a:gd name="T15" fmla="*/ 500 h 845"/>
                <a:gd name="T16" fmla="*/ 123 w 456"/>
                <a:gd name="T17" fmla="*/ 500 h 845"/>
                <a:gd name="T18" fmla="*/ 29 w 456"/>
                <a:gd name="T19" fmla="*/ 535 h 845"/>
                <a:gd name="T20" fmla="*/ 132 w 456"/>
                <a:gd name="T21" fmla="*/ 647 h 845"/>
                <a:gd name="T22" fmla="*/ 141 w 456"/>
                <a:gd name="T23" fmla="*/ 665 h 845"/>
                <a:gd name="T24" fmla="*/ 82 w 456"/>
                <a:gd name="T25" fmla="*/ 663 h 845"/>
                <a:gd name="T26" fmla="*/ 25 w 456"/>
                <a:gd name="T27" fmla="*/ 689 h 845"/>
                <a:gd name="T28" fmla="*/ 222 w 456"/>
                <a:gd name="T29" fmla="*/ 827 h 845"/>
                <a:gd name="T30" fmla="*/ 291 w 456"/>
                <a:gd name="T31" fmla="*/ 845 h 845"/>
                <a:gd name="T32" fmla="*/ 342 w 456"/>
                <a:gd name="T33" fmla="*/ 795 h 845"/>
                <a:gd name="T34" fmla="*/ 444 w 456"/>
                <a:gd name="T35" fmla="*/ 577 h 845"/>
                <a:gd name="T36" fmla="*/ 382 w 456"/>
                <a:gd name="T37" fmla="*/ 582 h 845"/>
                <a:gd name="T38" fmla="*/ 332 w 456"/>
                <a:gd name="T39" fmla="*/ 614 h 845"/>
                <a:gd name="T40" fmla="*/ 331 w 456"/>
                <a:gd name="T41" fmla="*/ 594 h 845"/>
                <a:gd name="T42" fmla="*/ 365 w 456"/>
                <a:gd name="T43" fmla="*/ 445 h 845"/>
                <a:gd name="T44" fmla="*/ 253 w 456"/>
                <a:gd name="T45" fmla="*/ 468 h 845"/>
                <a:gd name="T46" fmla="*/ 241 w 456"/>
                <a:gd name="T47" fmla="*/ 454 h 845"/>
                <a:gd name="T48" fmla="*/ 281 w 456"/>
                <a:gd name="T49" fmla="*/ 324 h 845"/>
                <a:gd name="T50" fmla="*/ 268 w 456"/>
                <a:gd name="T51" fmla="*/ 246 h 845"/>
                <a:gd name="T52" fmla="*/ 205 w 456"/>
                <a:gd name="T53" fmla="*/ 277 h 845"/>
                <a:gd name="T54" fmla="*/ 180 w 456"/>
                <a:gd name="T55" fmla="*/ 265 h 845"/>
                <a:gd name="T56" fmla="*/ 144 w 456"/>
                <a:gd name="T57" fmla="*/ 104 h 845"/>
                <a:gd name="T58" fmla="*/ 70 w 456"/>
                <a:gd name="T59" fmla="*/ 19 h 845"/>
                <a:gd name="T60" fmla="*/ 71 w 456"/>
                <a:gd name="T61" fmla="*/ 1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6" h="845">
                  <a:moveTo>
                    <a:pt x="71" y="18"/>
                  </a:moveTo>
                  <a:cubicBezTo>
                    <a:pt x="71" y="18"/>
                    <a:pt x="24" y="25"/>
                    <a:pt x="50" y="129"/>
                  </a:cubicBezTo>
                  <a:cubicBezTo>
                    <a:pt x="77" y="233"/>
                    <a:pt x="100" y="287"/>
                    <a:pt x="100" y="287"/>
                  </a:cubicBezTo>
                  <a:cubicBezTo>
                    <a:pt x="100" y="287"/>
                    <a:pt x="103" y="310"/>
                    <a:pt x="84" y="310"/>
                  </a:cubicBezTo>
                  <a:cubicBezTo>
                    <a:pt x="65" y="309"/>
                    <a:pt x="26" y="294"/>
                    <a:pt x="13" y="314"/>
                  </a:cubicBezTo>
                  <a:cubicBezTo>
                    <a:pt x="0" y="335"/>
                    <a:pt x="12" y="361"/>
                    <a:pt x="41" y="388"/>
                  </a:cubicBezTo>
                  <a:cubicBezTo>
                    <a:pt x="71" y="415"/>
                    <a:pt x="134" y="476"/>
                    <a:pt x="140" y="481"/>
                  </a:cubicBezTo>
                  <a:cubicBezTo>
                    <a:pt x="146" y="487"/>
                    <a:pt x="150" y="498"/>
                    <a:pt x="137" y="500"/>
                  </a:cubicBezTo>
                  <a:cubicBezTo>
                    <a:pt x="134" y="500"/>
                    <a:pt x="129" y="500"/>
                    <a:pt x="123" y="500"/>
                  </a:cubicBezTo>
                  <a:cubicBezTo>
                    <a:pt x="93" y="499"/>
                    <a:pt x="31" y="499"/>
                    <a:pt x="29" y="535"/>
                  </a:cubicBezTo>
                  <a:cubicBezTo>
                    <a:pt x="26" y="579"/>
                    <a:pt x="122" y="640"/>
                    <a:pt x="132" y="647"/>
                  </a:cubicBezTo>
                  <a:cubicBezTo>
                    <a:pt x="142" y="654"/>
                    <a:pt x="144" y="659"/>
                    <a:pt x="141" y="665"/>
                  </a:cubicBezTo>
                  <a:cubicBezTo>
                    <a:pt x="139" y="671"/>
                    <a:pt x="108" y="665"/>
                    <a:pt x="82" y="663"/>
                  </a:cubicBezTo>
                  <a:cubicBezTo>
                    <a:pt x="56" y="661"/>
                    <a:pt x="25" y="663"/>
                    <a:pt x="25" y="689"/>
                  </a:cubicBezTo>
                  <a:cubicBezTo>
                    <a:pt x="26" y="714"/>
                    <a:pt x="76" y="779"/>
                    <a:pt x="222" y="827"/>
                  </a:cubicBezTo>
                  <a:cubicBezTo>
                    <a:pt x="291" y="845"/>
                    <a:pt x="291" y="845"/>
                    <a:pt x="291" y="845"/>
                  </a:cubicBezTo>
                  <a:cubicBezTo>
                    <a:pt x="342" y="795"/>
                    <a:pt x="342" y="795"/>
                    <a:pt x="342" y="795"/>
                  </a:cubicBezTo>
                  <a:cubicBezTo>
                    <a:pt x="445" y="680"/>
                    <a:pt x="456" y="599"/>
                    <a:pt x="444" y="577"/>
                  </a:cubicBezTo>
                  <a:cubicBezTo>
                    <a:pt x="432" y="554"/>
                    <a:pt x="404" y="567"/>
                    <a:pt x="382" y="582"/>
                  </a:cubicBezTo>
                  <a:cubicBezTo>
                    <a:pt x="360" y="597"/>
                    <a:pt x="337" y="618"/>
                    <a:pt x="332" y="614"/>
                  </a:cubicBezTo>
                  <a:cubicBezTo>
                    <a:pt x="327" y="610"/>
                    <a:pt x="325" y="605"/>
                    <a:pt x="331" y="594"/>
                  </a:cubicBezTo>
                  <a:cubicBezTo>
                    <a:pt x="336" y="583"/>
                    <a:pt x="389" y="482"/>
                    <a:pt x="365" y="445"/>
                  </a:cubicBezTo>
                  <a:cubicBezTo>
                    <a:pt x="340" y="408"/>
                    <a:pt x="266" y="463"/>
                    <a:pt x="253" y="468"/>
                  </a:cubicBezTo>
                  <a:cubicBezTo>
                    <a:pt x="241" y="474"/>
                    <a:pt x="239" y="461"/>
                    <a:pt x="241" y="454"/>
                  </a:cubicBezTo>
                  <a:cubicBezTo>
                    <a:pt x="244" y="446"/>
                    <a:pt x="268" y="362"/>
                    <a:pt x="281" y="324"/>
                  </a:cubicBezTo>
                  <a:cubicBezTo>
                    <a:pt x="293" y="286"/>
                    <a:pt x="291" y="257"/>
                    <a:pt x="268" y="246"/>
                  </a:cubicBezTo>
                  <a:cubicBezTo>
                    <a:pt x="247" y="234"/>
                    <a:pt x="221" y="267"/>
                    <a:pt x="205" y="277"/>
                  </a:cubicBezTo>
                  <a:cubicBezTo>
                    <a:pt x="189" y="287"/>
                    <a:pt x="180" y="265"/>
                    <a:pt x="180" y="265"/>
                  </a:cubicBezTo>
                  <a:cubicBezTo>
                    <a:pt x="180" y="265"/>
                    <a:pt x="173" y="207"/>
                    <a:pt x="144" y="104"/>
                  </a:cubicBezTo>
                  <a:cubicBezTo>
                    <a:pt x="116" y="0"/>
                    <a:pt x="70" y="19"/>
                    <a:pt x="70" y="19"/>
                  </a:cubicBezTo>
                  <a:cubicBezTo>
                    <a:pt x="71" y="18"/>
                    <a:pt x="71" y="18"/>
                    <a:pt x="71" y="18"/>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AB0E59D2-1E05-4644-9D18-ABB9ECDA390E}"/>
                </a:ext>
              </a:extLst>
            </p:cNvPr>
            <p:cNvSpPr>
              <a:spLocks/>
            </p:cNvSpPr>
            <p:nvPr/>
          </p:nvSpPr>
          <p:spPr bwMode="auto">
            <a:xfrm>
              <a:off x="1465" y="2334"/>
              <a:ext cx="471" cy="1781"/>
            </a:xfrm>
            <a:custGeom>
              <a:avLst/>
              <a:gdLst>
                <a:gd name="T0" fmla="*/ 196 w 198"/>
                <a:gd name="T1" fmla="*/ 750 h 750"/>
                <a:gd name="T2" fmla="*/ 111 w 198"/>
                <a:gd name="T3" fmla="*/ 421 h 750"/>
                <a:gd name="T4" fmla="*/ 33 w 198"/>
                <a:gd name="T5" fmla="*/ 123 h 750"/>
                <a:gd name="T6" fmla="*/ 9 w 198"/>
                <a:gd name="T7" fmla="*/ 33 h 750"/>
                <a:gd name="T8" fmla="*/ 2 w 198"/>
                <a:gd name="T9" fmla="*/ 8 h 750"/>
                <a:gd name="T10" fmla="*/ 0 w 198"/>
                <a:gd name="T11" fmla="*/ 2 h 750"/>
                <a:gd name="T12" fmla="*/ 0 w 198"/>
                <a:gd name="T13" fmla="*/ 0 h 750"/>
                <a:gd name="T14" fmla="*/ 1 w 198"/>
                <a:gd name="T15" fmla="*/ 2 h 750"/>
                <a:gd name="T16" fmla="*/ 2 w 198"/>
                <a:gd name="T17" fmla="*/ 8 h 750"/>
                <a:gd name="T18" fmla="*/ 9 w 198"/>
                <a:gd name="T19" fmla="*/ 33 h 750"/>
                <a:gd name="T20" fmla="*/ 34 w 198"/>
                <a:gd name="T21" fmla="*/ 123 h 750"/>
                <a:gd name="T22" fmla="*/ 113 w 198"/>
                <a:gd name="T23" fmla="*/ 421 h 750"/>
                <a:gd name="T24" fmla="*/ 198 w 198"/>
                <a:gd name="T25" fmla="*/ 750 h 750"/>
                <a:gd name="T26" fmla="*/ 196 w 198"/>
                <a:gd name="T27"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750">
                  <a:moveTo>
                    <a:pt x="196" y="750"/>
                  </a:moveTo>
                  <a:cubicBezTo>
                    <a:pt x="175" y="674"/>
                    <a:pt x="141" y="538"/>
                    <a:pt x="111" y="421"/>
                  </a:cubicBezTo>
                  <a:cubicBezTo>
                    <a:pt x="80" y="305"/>
                    <a:pt x="53" y="199"/>
                    <a:pt x="33" y="123"/>
                  </a:cubicBezTo>
                  <a:cubicBezTo>
                    <a:pt x="23" y="85"/>
                    <a:pt x="14" y="54"/>
                    <a:pt x="9" y="33"/>
                  </a:cubicBezTo>
                  <a:cubicBezTo>
                    <a:pt x="6" y="22"/>
                    <a:pt x="4" y="14"/>
                    <a:pt x="2" y="8"/>
                  </a:cubicBezTo>
                  <a:cubicBezTo>
                    <a:pt x="1" y="6"/>
                    <a:pt x="1" y="3"/>
                    <a:pt x="0" y="2"/>
                  </a:cubicBezTo>
                  <a:cubicBezTo>
                    <a:pt x="0" y="0"/>
                    <a:pt x="0" y="0"/>
                    <a:pt x="0" y="0"/>
                  </a:cubicBezTo>
                  <a:cubicBezTo>
                    <a:pt x="0" y="0"/>
                    <a:pt x="0" y="0"/>
                    <a:pt x="1" y="2"/>
                  </a:cubicBezTo>
                  <a:cubicBezTo>
                    <a:pt x="1" y="3"/>
                    <a:pt x="2" y="5"/>
                    <a:pt x="2" y="8"/>
                  </a:cubicBezTo>
                  <a:cubicBezTo>
                    <a:pt x="4" y="14"/>
                    <a:pt x="6" y="22"/>
                    <a:pt x="9" y="33"/>
                  </a:cubicBezTo>
                  <a:cubicBezTo>
                    <a:pt x="15" y="54"/>
                    <a:pt x="24" y="85"/>
                    <a:pt x="34" y="123"/>
                  </a:cubicBezTo>
                  <a:cubicBezTo>
                    <a:pt x="55" y="199"/>
                    <a:pt x="83" y="304"/>
                    <a:pt x="113" y="421"/>
                  </a:cubicBezTo>
                  <a:cubicBezTo>
                    <a:pt x="143" y="537"/>
                    <a:pt x="177" y="674"/>
                    <a:pt x="198" y="750"/>
                  </a:cubicBezTo>
                  <a:cubicBezTo>
                    <a:pt x="196" y="750"/>
                    <a:pt x="196" y="750"/>
                    <a:pt x="196" y="750"/>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5D7ED8F9-4C6E-47FD-8019-18612A9523F6}"/>
                </a:ext>
              </a:extLst>
            </p:cNvPr>
            <p:cNvSpPr>
              <a:spLocks/>
            </p:cNvSpPr>
            <p:nvPr/>
          </p:nvSpPr>
          <p:spPr bwMode="auto">
            <a:xfrm>
              <a:off x="1399" y="2871"/>
              <a:ext cx="256" cy="176"/>
            </a:xfrm>
            <a:custGeom>
              <a:avLst/>
              <a:gdLst>
                <a:gd name="T0" fmla="*/ 0 w 108"/>
                <a:gd name="T1" fmla="*/ 0 h 74"/>
                <a:gd name="T2" fmla="*/ 4 w 108"/>
                <a:gd name="T3" fmla="*/ 2 h 74"/>
                <a:gd name="T4" fmla="*/ 16 w 108"/>
                <a:gd name="T5" fmla="*/ 10 h 74"/>
                <a:gd name="T6" fmla="*/ 54 w 108"/>
                <a:gd name="T7" fmla="*/ 36 h 74"/>
                <a:gd name="T8" fmla="*/ 92 w 108"/>
                <a:gd name="T9" fmla="*/ 63 h 74"/>
                <a:gd name="T10" fmla="*/ 104 w 108"/>
                <a:gd name="T11" fmla="*/ 71 h 74"/>
                <a:gd name="T12" fmla="*/ 108 w 108"/>
                <a:gd name="T13" fmla="*/ 74 h 74"/>
                <a:gd name="T14" fmla="*/ 103 w 108"/>
                <a:gd name="T15" fmla="*/ 72 h 74"/>
                <a:gd name="T16" fmla="*/ 91 w 108"/>
                <a:gd name="T17" fmla="*/ 64 h 74"/>
                <a:gd name="T18" fmla="*/ 53 w 108"/>
                <a:gd name="T19" fmla="*/ 38 h 74"/>
                <a:gd name="T20" fmla="*/ 15 w 108"/>
                <a:gd name="T21" fmla="*/ 11 h 74"/>
                <a:gd name="T22" fmla="*/ 4 w 108"/>
                <a:gd name="T23" fmla="*/ 3 h 74"/>
                <a:gd name="T24" fmla="*/ 0 w 108"/>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4">
                  <a:moveTo>
                    <a:pt x="0" y="0"/>
                  </a:moveTo>
                  <a:cubicBezTo>
                    <a:pt x="0" y="0"/>
                    <a:pt x="1" y="1"/>
                    <a:pt x="4" y="2"/>
                  </a:cubicBezTo>
                  <a:cubicBezTo>
                    <a:pt x="7" y="4"/>
                    <a:pt x="11" y="7"/>
                    <a:pt x="16" y="10"/>
                  </a:cubicBezTo>
                  <a:cubicBezTo>
                    <a:pt x="26" y="16"/>
                    <a:pt x="40" y="25"/>
                    <a:pt x="54" y="36"/>
                  </a:cubicBezTo>
                  <a:cubicBezTo>
                    <a:pt x="69" y="46"/>
                    <a:pt x="82" y="56"/>
                    <a:pt x="92" y="63"/>
                  </a:cubicBezTo>
                  <a:cubicBezTo>
                    <a:pt x="97" y="66"/>
                    <a:pt x="100" y="69"/>
                    <a:pt x="104" y="71"/>
                  </a:cubicBezTo>
                  <a:cubicBezTo>
                    <a:pt x="106" y="73"/>
                    <a:pt x="108" y="74"/>
                    <a:pt x="108" y="74"/>
                  </a:cubicBezTo>
                  <a:cubicBezTo>
                    <a:pt x="108" y="74"/>
                    <a:pt x="106" y="73"/>
                    <a:pt x="103" y="72"/>
                  </a:cubicBezTo>
                  <a:cubicBezTo>
                    <a:pt x="100" y="70"/>
                    <a:pt x="96" y="67"/>
                    <a:pt x="91" y="64"/>
                  </a:cubicBezTo>
                  <a:cubicBezTo>
                    <a:pt x="81" y="57"/>
                    <a:pt x="68" y="48"/>
                    <a:pt x="53" y="38"/>
                  </a:cubicBezTo>
                  <a:cubicBezTo>
                    <a:pt x="39" y="27"/>
                    <a:pt x="25" y="18"/>
                    <a:pt x="15" y="11"/>
                  </a:cubicBezTo>
                  <a:cubicBezTo>
                    <a:pt x="11" y="8"/>
                    <a:pt x="7" y="5"/>
                    <a:pt x="4" y="3"/>
                  </a:cubicBezTo>
                  <a:cubicBezTo>
                    <a:pt x="1"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48128445-81AF-488D-BD8C-94AE6F4D3E5E}"/>
                </a:ext>
              </a:extLst>
            </p:cNvPr>
            <p:cNvSpPr>
              <a:spLocks/>
            </p:cNvSpPr>
            <p:nvPr/>
          </p:nvSpPr>
          <p:spPr bwMode="auto">
            <a:xfrm>
              <a:off x="1667" y="2736"/>
              <a:ext cx="195" cy="304"/>
            </a:xfrm>
            <a:custGeom>
              <a:avLst/>
              <a:gdLst>
                <a:gd name="T0" fmla="*/ 0 w 82"/>
                <a:gd name="T1" fmla="*/ 128 h 128"/>
                <a:gd name="T2" fmla="*/ 40 w 82"/>
                <a:gd name="T3" fmla="*/ 63 h 128"/>
                <a:gd name="T4" fmla="*/ 82 w 82"/>
                <a:gd name="T5" fmla="*/ 0 h 128"/>
                <a:gd name="T6" fmla="*/ 42 w 82"/>
                <a:gd name="T7" fmla="*/ 64 h 128"/>
                <a:gd name="T8" fmla="*/ 0 w 82"/>
                <a:gd name="T9" fmla="*/ 128 h 128"/>
              </a:gdLst>
              <a:ahLst/>
              <a:cxnLst>
                <a:cxn ang="0">
                  <a:pos x="T0" y="T1"/>
                </a:cxn>
                <a:cxn ang="0">
                  <a:pos x="T2" y="T3"/>
                </a:cxn>
                <a:cxn ang="0">
                  <a:pos x="T4" y="T5"/>
                </a:cxn>
                <a:cxn ang="0">
                  <a:pos x="T6" y="T7"/>
                </a:cxn>
                <a:cxn ang="0">
                  <a:pos x="T8" y="T9"/>
                </a:cxn>
              </a:cxnLst>
              <a:rect l="0" t="0" r="r" b="b"/>
              <a:pathLst>
                <a:path w="82" h="128">
                  <a:moveTo>
                    <a:pt x="0" y="128"/>
                  </a:moveTo>
                  <a:cubicBezTo>
                    <a:pt x="0" y="127"/>
                    <a:pt x="18" y="98"/>
                    <a:pt x="40" y="63"/>
                  </a:cubicBezTo>
                  <a:cubicBezTo>
                    <a:pt x="63" y="28"/>
                    <a:pt x="81" y="0"/>
                    <a:pt x="82" y="0"/>
                  </a:cubicBezTo>
                  <a:cubicBezTo>
                    <a:pt x="82" y="1"/>
                    <a:pt x="65" y="29"/>
                    <a:pt x="42" y="64"/>
                  </a:cubicBezTo>
                  <a:cubicBezTo>
                    <a:pt x="20" y="100"/>
                    <a:pt x="1" y="128"/>
                    <a:pt x="0" y="12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43BE2953-19FA-4FBE-9DFA-03FEA95A13E9}"/>
                </a:ext>
              </a:extLst>
            </p:cNvPr>
            <p:cNvSpPr>
              <a:spLocks/>
            </p:cNvSpPr>
            <p:nvPr/>
          </p:nvSpPr>
          <p:spPr bwMode="auto">
            <a:xfrm>
              <a:off x="1760" y="3248"/>
              <a:ext cx="230" cy="221"/>
            </a:xfrm>
            <a:custGeom>
              <a:avLst/>
              <a:gdLst>
                <a:gd name="T0" fmla="*/ 0 w 97"/>
                <a:gd name="T1" fmla="*/ 93 h 93"/>
                <a:gd name="T2" fmla="*/ 4 w 97"/>
                <a:gd name="T3" fmla="*/ 89 h 93"/>
                <a:gd name="T4" fmla="*/ 14 w 97"/>
                <a:gd name="T5" fmla="*/ 80 h 93"/>
                <a:gd name="T6" fmla="*/ 49 w 97"/>
                <a:gd name="T7" fmla="*/ 48 h 93"/>
                <a:gd name="T8" fmla="*/ 83 w 97"/>
                <a:gd name="T9" fmla="*/ 14 h 93"/>
                <a:gd name="T10" fmla="*/ 93 w 97"/>
                <a:gd name="T11" fmla="*/ 4 h 93"/>
                <a:gd name="T12" fmla="*/ 97 w 97"/>
                <a:gd name="T13" fmla="*/ 1 h 93"/>
                <a:gd name="T14" fmla="*/ 93 w 97"/>
                <a:gd name="T15" fmla="*/ 5 h 93"/>
                <a:gd name="T16" fmla="*/ 84 w 97"/>
                <a:gd name="T17" fmla="*/ 16 h 93"/>
                <a:gd name="T18" fmla="*/ 51 w 97"/>
                <a:gd name="T19" fmla="*/ 49 h 93"/>
                <a:gd name="T20" fmla="*/ 15 w 97"/>
                <a:gd name="T21" fmla="*/ 81 h 93"/>
                <a:gd name="T22" fmla="*/ 4 w 97"/>
                <a:gd name="T23" fmla="*/ 90 h 93"/>
                <a:gd name="T24" fmla="*/ 0 w 97"/>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3">
                  <a:moveTo>
                    <a:pt x="0" y="93"/>
                  </a:moveTo>
                  <a:cubicBezTo>
                    <a:pt x="0" y="93"/>
                    <a:pt x="1" y="91"/>
                    <a:pt x="4" y="89"/>
                  </a:cubicBezTo>
                  <a:cubicBezTo>
                    <a:pt x="6" y="86"/>
                    <a:pt x="10" y="83"/>
                    <a:pt x="14" y="80"/>
                  </a:cubicBezTo>
                  <a:cubicBezTo>
                    <a:pt x="23" y="72"/>
                    <a:pt x="36" y="60"/>
                    <a:pt x="49" y="48"/>
                  </a:cubicBezTo>
                  <a:cubicBezTo>
                    <a:pt x="63" y="35"/>
                    <a:pt x="74" y="23"/>
                    <a:pt x="83" y="14"/>
                  </a:cubicBezTo>
                  <a:cubicBezTo>
                    <a:pt x="87" y="10"/>
                    <a:pt x="90" y="7"/>
                    <a:pt x="93" y="4"/>
                  </a:cubicBezTo>
                  <a:cubicBezTo>
                    <a:pt x="95" y="2"/>
                    <a:pt x="97" y="0"/>
                    <a:pt x="97" y="1"/>
                  </a:cubicBezTo>
                  <a:cubicBezTo>
                    <a:pt x="97" y="1"/>
                    <a:pt x="96" y="2"/>
                    <a:pt x="93" y="5"/>
                  </a:cubicBezTo>
                  <a:cubicBezTo>
                    <a:pt x="91" y="7"/>
                    <a:pt x="88" y="11"/>
                    <a:pt x="84" y="16"/>
                  </a:cubicBezTo>
                  <a:cubicBezTo>
                    <a:pt x="76" y="25"/>
                    <a:pt x="64" y="37"/>
                    <a:pt x="51" y="49"/>
                  </a:cubicBezTo>
                  <a:cubicBezTo>
                    <a:pt x="37" y="62"/>
                    <a:pt x="25" y="73"/>
                    <a:pt x="15" y="81"/>
                  </a:cubicBezTo>
                  <a:cubicBezTo>
                    <a:pt x="11" y="85"/>
                    <a:pt x="7" y="88"/>
                    <a:pt x="4" y="90"/>
                  </a:cubicBezTo>
                  <a:cubicBezTo>
                    <a:pt x="1" y="92"/>
                    <a:pt x="0" y="93"/>
                    <a:pt x="0" y="93"/>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CDAB7DC2-CD91-4932-91D2-E2438C28527B}"/>
                </a:ext>
              </a:extLst>
            </p:cNvPr>
            <p:cNvSpPr>
              <a:spLocks/>
            </p:cNvSpPr>
            <p:nvPr/>
          </p:nvSpPr>
          <p:spPr bwMode="auto">
            <a:xfrm>
              <a:off x="1482" y="3370"/>
              <a:ext cx="278" cy="95"/>
            </a:xfrm>
            <a:custGeom>
              <a:avLst/>
              <a:gdLst>
                <a:gd name="T0" fmla="*/ 0 w 117"/>
                <a:gd name="T1" fmla="*/ 0 h 40"/>
                <a:gd name="T2" fmla="*/ 4 w 117"/>
                <a:gd name="T3" fmla="*/ 1 h 40"/>
                <a:gd name="T4" fmla="*/ 17 w 117"/>
                <a:gd name="T5" fmla="*/ 5 h 40"/>
                <a:gd name="T6" fmla="*/ 59 w 117"/>
                <a:gd name="T7" fmla="*/ 19 h 40"/>
                <a:gd name="T8" fmla="*/ 100 w 117"/>
                <a:gd name="T9" fmla="*/ 33 h 40"/>
                <a:gd name="T10" fmla="*/ 112 w 117"/>
                <a:gd name="T11" fmla="*/ 38 h 40"/>
                <a:gd name="T12" fmla="*/ 117 w 117"/>
                <a:gd name="T13" fmla="*/ 40 h 40"/>
                <a:gd name="T14" fmla="*/ 112 w 117"/>
                <a:gd name="T15" fmla="*/ 39 h 40"/>
                <a:gd name="T16" fmla="*/ 99 w 117"/>
                <a:gd name="T17" fmla="*/ 35 h 40"/>
                <a:gd name="T18" fmla="*/ 58 w 117"/>
                <a:gd name="T19" fmla="*/ 21 h 40"/>
                <a:gd name="T20" fmla="*/ 17 w 117"/>
                <a:gd name="T21" fmla="*/ 7 h 40"/>
                <a:gd name="T22" fmla="*/ 4 w 117"/>
                <a:gd name="T23" fmla="*/ 2 h 40"/>
                <a:gd name="T24" fmla="*/ 0 w 1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40">
                  <a:moveTo>
                    <a:pt x="0" y="0"/>
                  </a:moveTo>
                  <a:cubicBezTo>
                    <a:pt x="0" y="0"/>
                    <a:pt x="1" y="1"/>
                    <a:pt x="4" y="1"/>
                  </a:cubicBezTo>
                  <a:cubicBezTo>
                    <a:pt x="8" y="3"/>
                    <a:pt x="12" y="4"/>
                    <a:pt x="17" y="5"/>
                  </a:cubicBezTo>
                  <a:cubicBezTo>
                    <a:pt x="28" y="9"/>
                    <a:pt x="42" y="14"/>
                    <a:pt x="59" y="19"/>
                  </a:cubicBezTo>
                  <a:cubicBezTo>
                    <a:pt x="75" y="25"/>
                    <a:pt x="89" y="30"/>
                    <a:pt x="100" y="33"/>
                  </a:cubicBezTo>
                  <a:cubicBezTo>
                    <a:pt x="105" y="35"/>
                    <a:pt x="109" y="37"/>
                    <a:pt x="112" y="38"/>
                  </a:cubicBezTo>
                  <a:cubicBezTo>
                    <a:pt x="115" y="39"/>
                    <a:pt x="117" y="40"/>
                    <a:pt x="117" y="40"/>
                  </a:cubicBezTo>
                  <a:cubicBezTo>
                    <a:pt x="117" y="40"/>
                    <a:pt x="115" y="40"/>
                    <a:pt x="112" y="39"/>
                  </a:cubicBezTo>
                  <a:cubicBezTo>
                    <a:pt x="109" y="38"/>
                    <a:pt x="104" y="36"/>
                    <a:pt x="99" y="35"/>
                  </a:cubicBezTo>
                  <a:cubicBezTo>
                    <a:pt x="89" y="32"/>
                    <a:pt x="74" y="27"/>
                    <a:pt x="58" y="21"/>
                  </a:cubicBezTo>
                  <a:cubicBezTo>
                    <a:pt x="42" y="16"/>
                    <a:pt x="27" y="11"/>
                    <a:pt x="17" y="7"/>
                  </a:cubicBezTo>
                  <a:cubicBezTo>
                    <a:pt x="12" y="5"/>
                    <a:pt x="8" y="4"/>
                    <a:pt x="4" y="2"/>
                  </a:cubicBezTo>
                  <a:cubicBezTo>
                    <a:pt x="1"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06A2160D-E934-4BAC-A9FC-2B80ED351029}"/>
                </a:ext>
              </a:extLst>
            </p:cNvPr>
            <p:cNvSpPr>
              <a:spLocks/>
            </p:cNvSpPr>
            <p:nvPr/>
          </p:nvSpPr>
          <p:spPr bwMode="auto">
            <a:xfrm>
              <a:off x="1513" y="3759"/>
              <a:ext cx="359" cy="119"/>
            </a:xfrm>
            <a:custGeom>
              <a:avLst/>
              <a:gdLst>
                <a:gd name="T0" fmla="*/ 0 w 151"/>
                <a:gd name="T1" fmla="*/ 1 h 50"/>
                <a:gd name="T2" fmla="*/ 6 w 151"/>
                <a:gd name="T3" fmla="*/ 2 h 50"/>
                <a:gd name="T4" fmla="*/ 23 w 151"/>
                <a:gd name="T5" fmla="*/ 7 h 50"/>
                <a:gd name="T6" fmla="*/ 76 w 151"/>
                <a:gd name="T7" fmla="*/ 24 h 50"/>
                <a:gd name="T8" fmla="*/ 129 w 151"/>
                <a:gd name="T9" fmla="*/ 42 h 50"/>
                <a:gd name="T10" fmla="*/ 145 w 151"/>
                <a:gd name="T11" fmla="*/ 48 h 50"/>
                <a:gd name="T12" fmla="*/ 151 w 151"/>
                <a:gd name="T13" fmla="*/ 50 h 50"/>
                <a:gd name="T14" fmla="*/ 145 w 151"/>
                <a:gd name="T15" fmla="*/ 48 h 50"/>
                <a:gd name="T16" fmla="*/ 128 w 151"/>
                <a:gd name="T17" fmla="*/ 43 h 50"/>
                <a:gd name="T18" fmla="*/ 75 w 151"/>
                <a:gd name="T19" fmla="*/ 26 h 50"/>
                <a:gd name="T20" fmla="*/ 22 w 151"/>
                <a:gd name="T21" fmla="*/ 8 h 50"/>
                <a:gd name="T22" fmla="*/ 6 w 151"/>
                <a:gd name="T23" fmla="*/ 3 h 50"/>
                <a:gd name="T24" fmla="*/ 0 w 151"/>
                <a:gd name="T25"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50">
                  <a:moveTo>
                    <a:pt x="0" y="1"/>
                  </a:moveTo>
                  <a:cubicBezTo>
                    <a:pt x="0" y="0"/>
                    <a:pt x="2" y="1"/>
                    <a:pt x="6" y="2"/>
                  </a:cubicBezTo>
                  <a:cubicBezTo>
                    <a:pt x="11" y="3"/>
                    <a:pt x="16" y="5"/>
                    <a:pt x="23" y="7"/>
                  </a:cubicBezTo>
                  <a:cubicBezTo>
                    <a:pt x="36" y="11"/>
                    <a:pt x="55" y="17"/>
                    <a:pt x="76" y="24"/>
                  </a:cubicBezTo>
                  <a:cubicBezTo>
                    <a:pt x="97" y="31"/>
                    <a:pt x="115" y="37"/>
                    <a:pt x="129" y="42"/>
                  </a:cubicBezTo>
                  <a:cubicBezTo>
                    <a:pt x="135" y="44"/>
                    <a:pt x="141" y="46"/>
                    <a:pt x="145" y="48"/>
                  </a:cubicBezTo>
                  <a:cubicBezTo>
                    <a:pt x="149" y="49"/>
                    <a:pt x="151" y="50"/>
                    <a:pt x="151" y="50"/>
                  </a:cubicBezTo>
                  <a:cubicBezTo>
                    <a:pt x="151" y="50"/>
                    <a:pt x="149" y="50"/>
                    <a:pt x="145" y="48"/>
                  </a:cubicBezTo>
                  <a:cubicBezTo>
                    <a:pt x="141" y="47"/>
                    <a:pt x="135" y="45"/>
                    <a:pt x="128" y="43"/>
                  </a:cubicBezTo>
                  <a:cubicBezTo>
                    <a:pt x="115" y="39"/>
                    <a:pt x="96" y="33"/>
                    <a:pt x="75" y="26"/>
                  </a:cubicBezTo>
                  <a:cubicBezTo>
                    <a:pt x="54" y="19"/>
                    <a:pt x="36" y="13"/>
                    <a:pt x="22" y="8"/>
                  </a:cubicBezTo>
                  <a:cubicBezTo>
                    <a:pt x="16" y="6"/>
                    <a:pt x="10" y="4"/>
                    <a:pt x="6" y="3"/>
                  </a:cubicBezTo>
                  <a:cubicBezTo>
                    <a:pt x="2" y="1"/>
                    <a:pt x="0" y="1"/>
                    <a:pt x="0"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9AE075B7-2211-420B-913D-B3A8A5A768E6}"/>
                </a:ext>
              </a:extLst>
            </p:cNvPr>
            <p:cNvSpPr>
              <a:spLocks/>
            </p:cNvSpPr>
            <p:nvPr/>
          </p:nvSpPr>
          <p:spPr bwMode="auto">
            <a:xfrm>
              <a:off x="1862" y="3586"/>
              <a:ext cx="285" cy="287"/>
            </a:xfrm>
            <a:custGeom>
              <a:avLst/>
              <a:gdLst>
                <a:gd name="T0" fmla="*/ 1 w 120"/>
                <a:gd name="T1" fmla="*/ 121 h 121"/>
                <a:gd name="T2" fmla="*/ 5 w 120"/>
                <a:gd name="T3" fmla="*/ 116 h 121"/>
                <a:gd name="T4" fmla="*/ 18 w 120"/>
                <a:gd name="T5" fmla="*/ 103 h 121"/>
                <a:gd name="T6" fmla="*/ 61 w 120"/>
                <a:gd name="T7" fmla="*/ 62 h 121"/>
                <a:gd name="T8" fmla="*/ 103 w 120"/>
                <a:gd name="T9" fmla="*/ 19 h 121"/>
                <a:gd name="T10" fmla="*/ 115 w 120"/>
                <a:gd name="T11" fmla="*/ 5 h 121"/>
                <a:gd name="T12" fmla="*/ 120 w 120"/>
                <a:gd name="T13" fmla="*/ 1 h 121"/>
                <a:gd name="T14" fmla="*/ 116 w 120"/>
                <a:gd name="T15" fmla="*/ 6 h 121"/>
                <a:gd name="T16" fmla="*/ 104 w 120"/>
                <a:gd name="T17" fmla="*/ 20 h 121"/>
                <a:gd name="T18" fmla="*/ 63 w 120"/>
                <a:gd name="T19" fmla="*/ 63 h 121"/>
                <a:gd name="T20" fmla="*/ 20 w 120"/>
                <a:gd name="T21" fmla="*/ 105 h 121"/>
                <a:gd name="T22" fmla="*/ 6 w 120"/>
                <a:gd name="T23" fmla="*/ 117 h 121"/>
                <a:gd name="T24" fmla="*/ 1 w 120"/>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 y="121"/>
                  </a:moveTo>
                  <a:cubicBezTo>
                    <a:pt x="0" y="121"/>
                    <a:pt x="2" y="119"/>
                    <a:pt x="5" y="116"/>
                  </a:cubicBezTo>
                  <a:cubicBezTo>
                    <a:pt x="9" y="113"/>
                    <a:pt x="13" y="109"/>
                    <a:pt x="18" y="103"/>
                  </a:cubicBezTo>
                  <a:cubicBezTo>
                    <a:pt x="30" y="93"/>
                    <a:pt x="45" y="78"/>
                    <a:pt x="61" y="62"/>
                  </a:cubicBezTo>
                  <a:cubicBezTo>
                    <a:pt x="78" y="45"/>
                    <a:pt x="93" y="30"/>
                    <a:pt x="103" y="19"/>
                  </a:cubicBezTo>
                  <a:cubicBezTo>
                    <a:pt x="108" y="13"/>
                    <a:pt x="112" y="9"/>
                    <a:pt x="115" y="5"/>
                  </a:cubicBezTo>
                  <a:cubicBezTo>
                    <a:pt x="118" y="2"/>
                    <a:pt x="120" y="0"/>
                    <a:pt x="120" y="1"/>
                  </a:cubicBezTo>
                  <a:cubicBezTo>
                    <a:pt x="120" y="1"/>
                    <a:pt x="119" y="3"/>
                    <a:pt x="116" y="6"/>
                  </a:cubicBezTo>
                  <a:cubicBezTo>
                    <a:pt x="113" y="9"/>
                    <a:pt x="109" y="14"/>
                    <a:pt x="104" y="20"/>
                  </a:cubicBezTo>
                  <a:cubicBezTo>
                    <a:pt x="94" y="31"/>
                    <a:pt x="80" y="47"/>
                    <a:pt x="63" y="63"/>
                  </a:cubicBezTo>
                  <a:cubicBezTo>
                    <a:pt x="47" y="80"/>
                    <a:pt x="31" y="94"/>
                    <a:pt x="20" y="105"/>
                  </a:cubicBezTo>
                  <a:cubicBezTo>
                    <a:pt x="14" y="110"/>
                    <a:pt x="9" y="114"/>
                    <a:pt x="6" y="117"/>
                  </a:cubicBezTo>
                  <a:cubicBezTo>
                    <a:pt x="2" y="119"/>
                    <a:pt x="1" y="121"/>
                    <a:pt x="1" y="12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3307F58-F85C-4AE2-A3BB-80E0E1B48312}"/>
                </a:ext>
              </a:extLst>
            </p:cNvPr>
            <p:cNvSpPr>
              <a:spLocks/>
            </p:cNvSpPr>
            <p:nvPr/>
          </p:nvSpPr>
          <p:spPr bwMode="auto">
            <a:xfrm>
              <a:off x="528" y="279"/>
              <a:ext cx="391" cy="524"/>
            </a:xfrm>
            <a:custGeom>
              <a:avLst/>
              <a:gdLst>
                <a:gd name="T0" fmla="*/ 165 w 165"/>
                <a:gd name="T1" fmla="*/ 152 h 221"/>
                <a:gd name="T2" fmla="*/ 126 w 165"/>
                <a:gd name="T3" fmla="*/ 140 h 221"/>
                <a:gd name="T4" fmla="*/ 81 w 165"/>
                <a:gd name="T5" fmla="*/ 162 h 221"/>
                <a:gd name="T6" fmla="*/ 57 w 165"/>
                <a:gd name="T7" fmla="*/ 133 h 221"/>
                <a:gd name="T8" fmla="*/ 70 w 165"/>
                <a:gd name="T9" fmla="*/ 102 h 221"/>
                <a:gd name="T10" fmla="*/ 122 w 165"/>
                <a:gd name="T11" fmla="*/ 100 h 221"/>
                <a:gd name="T12" fmla="*/ 150 w 165"/>
                <a:gd name="T13" fmla="*/ 12 h 221"/>
                <a:gd name="T14" fmla="*/ 111 w 165"/>
                <a:gd name="T15" fmla="*/ 0 h 221"/>
                <a:gd name="T16" fmla="*/ 95 w 165"/>
                <a:gd name="T17" fmla="*/ 52 h 221"/>
                <a:gd name="T18" fmla="*/ 18 w 165"/>
                <a:gd name="T19" fmla="*/ 109 h 221"/>
                <a:gd name="T20" fmla="*/ 69 w 165"/>
                <a:gd name="T21" fmla="*/ 202 h 221"/>
                <a:gd name="T22" fmla="*/ 165 w 165"/>
                <a:gd name="T23"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21">
                  <a:moveTo>
                    <a:pt x="165" y="152"/>
                  </a:moveTo>
                  <a:cubicBezTo>
                    <a:pt x="126" y="140"/>
                    <a:pt x="126" y="140"/>
                    <a:pt x="126" y="140"/>
                  </a:cubicBezTo>
                  <a:cubicBezTo>
                    <a:pt x="126" y="140"/>
                    <a:pt x="115" y="172"/>
                    <a:pt x="81" y="162"/>
                  </a:cubicBezTo>
                  <a:cubicBezTo>
                    <a:pt x="63" y="157"/>
                    <a:pt x="58" y="143"/>
                    <a:pt x="57" y="133"/>
                  </a:cubicBezTo>
                  <a:cubicBezTo>
                    <a:pt x="56" y="121"/>
                    <a:pt x="61" y="110"/>
                    <a:pt x="70" y="102"/>
                  </a:cubicBezTo>
                  <a:cubicBezTo>
                    <a:pt x="80" y="93"/>
                    <a:pt x="97" y="88"/>
                    <a:pt x="122" y="100"/>
                  </a:cubicBezTo>
                  <a:cubicBezTo>
                    <a:pt x="150" y="12"/>
                    <a:pt x="150" y="12"/>
                    <a:pt x="150" y="12"/>
                  </a:cubicBezTo>
                  <a:cubicBezTo>
                    <a:pt x="111" y="0"/>
                    <a:pt x="111" y="0"/>
                    <a:pt x="111" y="0"/>
                  </a:cubicBezTo>
                  <a:cubicBezTo>
                    <a:pt x="95" y="52"/>
                    <a:pt x="95" y="52"/>
                    <a:pt x="95" y="52"/>
                  </a:cubicBezTo>
                  <a:cubicBezTo>
                    <a:pt x="95" y="52"/>
                    <a:pt x="36" y="49"/>
                    <a:pt x="18" y="109"/>
                  </a:cubicBezTo>
                  <a:cubicBezTo>
                    <a:pt x="0" y="166"/>
                    <a:pt x="47" y="195"/>
                    <a:pt x="69" y="202"/>
                  </a:cubicBezTo>
                  <a:cubicBezTo>
                    <a:pt x="86" y="207"/>
                    <a:pt x="144" y="221"/>
                    <a:pt x="165" y="15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8104D746-B654-440B-AF93-12B62B428C12}"/>
                </a:ext>
              </a:extLst>
            </p:cNvPr>
            <p:cNvSpPr>
              <a:spLocks/>
            </p:cNvSpPr>
            <p:nvPr/>
          </p:nvSpPr>
          <p:spPr bwMode="auto">
            <a:xfrm>
              <a:off x="803" y="150"/>
              <a:ext cx="121" cy="114"/>
            </a:xfrm>
            <a:custGeom>
              <a:avLst/>
              <a:gdLst>
                <a:gd name="T0" fmla="*/ 28 w 121"/>
                <a:gd name="T1" fmla="*/ 0 h 114"/>
                <a:gd name="T2" fmla="*/ 121 w 121"/>
                <a:gd name="T3" fmla="*/ 29 h 114"/>
                <a:gd name="T4" fmla="*/ 93 w 121"/>
                <a:gd name="T5" fmla="*/ 114 h 114"/>
                <a:gd name="T6" fmla="*/ 0 w 121"/>
                <a:gd name="T7" fmla="*/ 86 h 114"/>
                <a:gd name="T8" fmla="*/ 28 w 121"/>
                <a:gd name="T9" fmla="*/ 0 h 114"/>
              </a:gdLst>
              <a:ahLst/>
              <a:cxnLst>
                <a:cxn ang="0">
                  <a:pos x="T0" y="T1"/>
                </a:cxn>
                <a:cxn ang="0">
                  <a:pos x="T2" y="T3"/>
                </a:cxn>
                <a:cxn ang="0">
                  <a:pos x="T4" y="T5"/>
                </a:cxn>
                <a:cxn ang="0">
                  <a:pos x="T6" y="T7"/>
                </a:cxn>
                <a:cxn ang="0">
                  <a:pos x="T8" y="T9"/>
                </a:cxn>
              </a:cxnLst>
              <a:rect l="0" t="0" r="r" b="b"/>
              <a:pathLst>
                <a:path w="121" h="114">
                  <a:moveTo>
                    <a:pt x="28" y="0"/>
                  </a:moveTo>
                  <a:lnTo>
                    <a:pt x="121" y="29"/>
                  </a:lnTo>
                  <a:lnTo>
                    <a:pt x="93" y="114"/>
                  </a:lnTo>
                  <a:lnTo>
                    <a:pt x="0" y="86"/>
                  </a:lnTo>
                  <a:lnTo>
                    <a:pt x="28"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E43CF2B8-150E-4F74-96AF-56A8947BA75E}"/>
                </a:ext>
              </a:extLst>
            </p:cNvPr>
            <p:cNvSpPr>
              <a:spLocks/>
            </p:cNvSpPr>
            <p:nvPr/>
          </p:nvSpPr>
          <p:spPr bwMode="auto">
            <a:xfrm>
              <a:off x="1157" y="309"/>
              <a:ext cx="171" cy="197"/>
            </a:xfrm>
            <a:custGeom>
              <a:avLst/>
              <a:gdLst>
                <a:gd name="T0" fmla="*/ 7 w 72"/>
                <a:gd name="T1" fmla="*/ 39 h 83"/>
                <a:gd name="T2" fmla="*/ 23 w 72"/>
                <a:gd name="T3" fmla="*/ 35 h 83"/>
                <a:gd name="T4" fmla="*/ 33 w 72"/>
                <a:gd name="T5" fmla="*/ 18 h 83"/>
                <a:gd name="T6" fmla="*/ 48 w 72"/>
                <a:gd name="T7" fmla="*/ 23 h 83"/>
                <a:gd name="T8" fmla="*/ 50 w 72"/>
                <a:gd name="T9" fmla="*/ 36 h 83"/>
                <a:gd name="T10" fmla="*/ 33 w 72"/>
                <a:gd name="T11" fmla="*/ 48 h 83"/>
                <a:gd name="T12" fmla="*/ 42 w 72"/>
                <a:gd name="T13" fmla="*/ 83 h 83"/>
                <a:gd name="T14" fmla="*/ 57 w 72"/>
                <a:gd name="T15" fmla="*/ 79 h 83"/>
                <a:gd name="T16" fmla="*/ 52 w 72"/>
                <a:gd name="T17" fmla="*/ 58 h 83"/>
                <a:gd name="T18" fmla="*/ 66 w 72"/>
                <a:gd name="T19" fmla="*/ 23 h 83"/>
                <a:gd name="T20" fmla="*/ 29 w 72"/>
                <a:gd name="T21" fmla="*/ 2 h 83"/>
                <a:gd name="T22" fmla="*/ 7 w 72"/>
                <a:gd name="T23" fmla="*/ 3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3">
                  <a:moveTo>
                    <a:pt x="7" y="39"/>
                  </a:moveTo>
                  <a:cubicBezTo>
                    <a:pt x="23" y="35"/>
                    <a:pt x="23" y="35"/>
                    <a:pt x="23" y="35"/>
                  </a:cubicBezTo>
                  <a:cubicBezTo>
                    <a:pt x="23" y="35"/>
                    <a:pt x="20" y="22"/>
                    <a:pt x="33" y="18"/>
                  </a:cubicBezTo>
                  <a:cubicBezTo>
                    <a:pt x="40" y="16"/>
                    <a:pt x="45" y="20"/>
                    <a:pt x="48" y="23"/>
                  </a:cubicBezTo>
                  <a:cubicBezTo>
                    <a:pt x="50" y="27"/>
                    <a:pt x="51" y="32"/>
                    <a:pt x="50" y="36"/>
                  </a:cubicBezTo>
                  <a:cubicBezTo>
                    <a:pt x="48" y="41"/>
                    <a:pt x="44" y="47"/>
                    <a:pt x="33" y="48"/>
                  </a:cubicBezTo>
                  <a:cubicBezTo>
                    <a:pt x="42" y="83"/>
                    <a:pt x="42" y="83"/>
                    <a:pt x="42" y="83"/>
                  </a:cubicBezTo>
                  <a:cubicBezTo>
                    <a:pt x="57" y="79"/>
                    <a:pt x="57" y="79"/>
                    <a:pt x="57" y="79"/>
                  </a:cubicBezTo>
                  <a:cubicBezTo>
                    <a:pt x="52" y="58"/>
                    <a:pt x="52" y="58"/>
                    <a:pt x="52" y="58"/>
                  </a:cubicBezTo>
                  <a:cubicBezTo>
                    <a:pt x="52" y="58"/>
                    <a:pt x="72" y="47"/>
                    <a:pt x="66" y="23"/>
                  </a:cubicBezTo>
                  <a:cubicBezTo>
                    <a:pt x="60" y="0"/>
                    <a:pt x="38" y="0"/>
                    <a:pt x="29" y="2"/>
                  </a:cubicBezTo>
                  <a:cubicBezTo>
                    <a:pt x="22" y="4"/>
                    <a:pt x="0" y="12"/>
                    <a:pt x="7" y="39"/>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72EF3AE5-2E8E-4939-85A2-A17FA2122BBE}"/>
                </a:ext>
              </a:extLst>
            </p:cNvPr>
            <p:cNvSpPr>
              <a:spLocks/>
            </p:cNvSpPr>
            <p:nvPr/>
          </p:nvSpPr>
          <p:spPr bwMode="auto">
            <a:xfrm>
              <a:off x="1261" y="514"/>
              <a:ext cx="45" cy="45"/>
            </a:xfrm>
            <a:custGeom>
              <a:avLst/>
              <a:gdLst>
                <a:gd name="T0" fmla="*/ 45 w 45"/>
                <a:gd name="T1" fmla="*/ 35 h 45"/>
                <a:gd name="T2" fmla="*/ 10 w 45"/>
                <a:gd name="T3" fmla="*/ 45 h 45"/>
                <a:gd name="T4" fmla="*/ 0 w 45"/>
                <a:gd name="T5" fmla="*/ 9 h 45"/>
                <a:gd name="T6" fmla="*/ 36 w 45"/>
                <a:gd name="T7" fmla="*/ 0 h 45"/>
                <a:gd name="T8" fmla="*/ 45 w 45"/>
                <a:gd name="T9" fmla="*/ 35 h 45"/>
              </a:gdLst>
              <a:ahLst/>
              <a:cxnLst>
                <a:cxn ang="0">
                  <a:pos x="T0" y="T1"/>
                </a:cxn>
                <a:cxn ang="0">
                  <a:pos x="T2" y="T3"/>
                </a:cxn>
                <a:cxn ang="0">
                  <a:pos x="T4" y="T5"/>
                </a:cxn>
                <a:cxn ang="0">
                  <a:pos x="T6" y="T7"/>
                </a:cxn>
                <a:cxn ang="0">
                  <a:pos x="T8" y="T9"/>
                </a:cxn>
              </a:cxnLst>
              <a:rect l="0" t="0" r="r" b="b"/>
              <a:pathLst>
                <a:path w="45" h="45">
                  <a:moveTo>
                    <a:pt x="45" y="35"/>
                  </a:moveTo>
                  <a:lnTo>
                    <a:pt x="10" y="45"/>
                  </a:lnTo>
                  <a:lnTo>
                    <a:pt x="0" y="9"/>
                  </a:lnTo>
                  <a:lnTo>
                    <a:pt x="36" y="0"/>
                  </a:lnTo>
                  <a:lnTo>
                    <a:pt x="45" y="35"/>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EB46D431-9564-4E4C-88CA-F2A9A40BB9E4}"/>
                </a:ext>
              </a:extLst>
            </p:cNvPr>
            <p:cNvSpPr>
              <a:spLocks/>
            </p:cNvSpPr>
            <p:nvPr/>
          </p:nvSpPr>
          <p:spPr bwMode="auto">
            <a:xfrm>
              <a:off x="4241" y="1299"/>
              <a:ext cx="155" cy="209"/>
            </a:xfrm>
            <a:custGeom>
              <a:avLst/>
              <a:gdLst>
                <a:gd name="T0" fmla="*/ 0 w 65"/>
                <a:gd name="T1" fmla="*/ 27 h 88"/>
                <a:gd name="T2" fmla="*/ 15 w 65"/>
                <a:gd name="T3" fmla="*/ 33 h 88"/>
                <a:gd name="T4" fmla="*/ 33 w 65"/>
                <a:gd name="T5" fmla="*/ 25 h 88"/>
                <a:gd name="T6" fmla="*/ 42 w 65"/>
                <a:gd name="T7" fmla="*/ 37 h 88"/>
                <a:gd name="T8" fmla="*/ 36 w 65"/>
                <a:gd name="T9" fmla="*/ 49 h 88"/>
                <a:gd name="T10" fmla="*/ 16 w 65"/>
                <a:gd name="T11" fmla="*/ 48 h 88"/>
                <a:gd name="T12" fmla="*/ 3 w 65"/>
                <a:gd name="T13" fmla="*/ 82 h 88"/>
                <a:gd name="T14" fmla="*/ 18 w 65"/>
                <a:gd name="T15" fmla="*/ 88 h 88"/>
                <a:gd name="T16" fmla="*/ 26 w 65"/>
                <a:gd name="T17" fmla="*/ 68 h 88"/>
                <a:gd name="T18" fmla="*/ 57 w 65"/>
                <a:gd name="T19" fmla="*/ 47 h 88"/>
                <a:gd name="T20" fmla="*/ 38 w 65"/>
                <a:gd name="T21" fmla="*/ 9 h 88"/>
                <a:gd name="T22" fmla="*/ 0 w 65"/>
                <a:gd name="T23" fmla="*/ 2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88">
                  <a:moveTo>
                    <a:pt x="0" y="27"/>
                  </a:moveTo>
                  <a:cubicBezTo>
                    <a:pt x="15" y="33"/>
                    <a:pt x="15" y="33"/>
                    <a:pt x="15" y="33"/>
                  </a:cubicBezTo>
                  <a:cubicBezTo>
                    <a:pt x="15" y="33"/>
                    <a:pt x="20" y="20"/>
                    <a:pt x="33" y="25"/>
                  </a:cubicBezTo>
                  <a:cubicBezTo>
                    <a:pt x="40" y="27"/>
                    <a:pt x="42" y="33"/>
                    <a:pt x="42" y="37"/>
                  </a:cubicBezTo>
                  <a:cubicBezTo>
                    <a:pt x="42" y="41"/>
                    <a:pt x="40" y="46"/>
                    <a:pt x="36" y="49"/>
                  </a:cubicBezTo>
                  <a:cubicBezTo>
                    <a:pt x="32" y="52"/>
                    <a:pt x="25" y="54"/>
                    <a:pt x="16" y="48"/>
                  </a:cubicBezTo>
                  <a:cubicBezTo>
                    <a:pt x="3" y="82"/>
                    <a:pt x="3" y="82"/>
                    <a:pt x="3" y="82"/>
                  </a:cubicBezTo>
                  <a:cubicBezTo>
                    <a:pt x="18" y="88"/>
                    <a:pt x="18" y="88"/>
                    <a:pt x="18" y="88"/>
                  </a:cubicBezTo>
                  <a:cubicBezTo>
                    <a:pt x="26" y="68"/>
                    <a:pt x="26" y="68"/>
                    <a:pt x="26" y="68"/>
                  </a:cubicBezTo>
                  <a:cubicBezTo>
                    <a:pt x="26" y="68"/>
                    <a:pt x="49" y="70"/>
                    <a:pt x="57" y="47"/>
                  </a:cubicBezTo>
                  <a:cubicBezTo>
                    <a:pt x="65" y="25"/>
                    <a:pt x="47" y="12"/>
                    <a:pt x="38" y="9"/>
                  </a:cubicBezTo>
                  <a:cubicBezTo>
                    <a:pt x="32" y="7"/>
                    <a:pt x="9" y="0"/>
                    <a:pt x="0" y="2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9AB47D49-DE5A-47FC-BD7A-3F5289A37E32}"/>
                </a:ext>
              </a:extLst>
            </p:cNvPr>
            <p:cNvSpPr>
              <a:spLocks/>
            </p:cNvSpPr>
            <p:nvPr/>
          </p:nvSpPr>
          <p:spPr bwMode="auto">
            <a:xfrm>
              <a:off x="4230" y="1513"/>
              <a:ext cx="49" cy="45"/>
            </a:xfrm>
            <a:custGeom>
              <a:avLst/>
              <a:gdLst>
                <a:gd name="T0" fmla="*/ 38 w 49"/>
                <a:gd name="T1" fmla="*/ 45 h 45"/>
                <a:gd name="T2" fmla="*/ 0 w 49"/>
                <a:gd name="T3" fmla="*/ 33 h 45"/>
                <a:gd name="T4" fmla="*/ 14 w 49"/>
                <a:gd name="T5" fmla="*/ 0 h 45"/>
                <a:gd name="T6" fmla="*/ 49 w 49"/>
                <a:gd name="T7" fmla="*/ 12 h 45"/>
                <a:gd name="T8" fmla="*/ 38 w 49"/>
                <a:gd name="T9" fmla="*/ 45 h 45"/>
              </a:gdLst>
              <a:ahLst/>
              <a:cxnLst>
                <a:cxn ang="0">
                  <a:pos x="T0" y="T1"/>
                </a:cxn>
                <a:cxn ang="0">
                  <a:pos x="T2" y="T3"/>
                </a:cxn>
                <a:cxn ang="0">
                  <a:pos x="T4" y="T5"/>
                </a:cxn>
                <a:cxn ang="0">
                  <a:pos x="T6" y="T7"/>
                </a:cxn>
                <a:cxn ang="0">
                  <a:pos x="T8" y="T9"/>
                </a:cxn>
              </a:cxnLst>
              <a:rect l="0" t="0" r="r" b="b"/>
              <a:pathLst>
                <a:path w="49" h="45">
                  <a:moveTo>
                    <a:pt x="38" y="45"/>
                  </a:moveTo>
                  <a:lnTo>
                    <a:pt x="0" y="33"/>
                  </a:lnTo>
                  <a:lnTo>
                    <a:pt x="14" y="0"/>
                  </a:lnTo>
                  <a:lnTo>
                    <a:pt x="49" y="12"/>
                  </a:lnTo>
                  <a:lnTo>
                    <a:pt x="38" y="45"/>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D962413C-B9BA-4E86-AEBD-4E9E69EC1818}"/>
                </a:ext>
              </a:extLst>
            </p:cNvPr>
            <p:cNvSpPr>
              <a:spLocks/>
            </p:cNvSpPr>
            <p:nvPr/>
          </p:nvSpPr>
          <p:spPr bwMode="auto">
            <a:xfrm>
              <a:off x="357" y="1551"/>
              <a:ext cx="382" cy="425"/>
            </a:xfrm>
            <a:custGeom>
              <a:avLst/>
              <a:gdLst>
                <a:gd name="T0" fmla="*/ 23 w 161"/>
                <a:gd name="T1" fmla="*/ 95 h 179"/>
                <a:gd name="T2" fmla="*/ 55 w 161"/>
                <a:gd name="T3" fmla="*/ 83 h 179"/>
                <a:gd name="T4" fmla="*/ 72 w 161"/>
                <a:gd name="T5" fmla="*/ 45 h 179"/>
                <a:gd name="T6" fmla="*/ 104 w 161"/>
                <a:gd name="T7" fmla="*/ 52 h 179"/>
                <a:gd name="T8" fmla="*/ 112 w 161"/>
                <a:gd name="T9" fmla="*/ 78 h 179"/>
                <a:gd name="T10" fmla="*/ 78 w 161"/>
                <a:gd name="T11" fmla="*/ 107 h 179"/>
                <a:gd name="T12" fmla="*/ 106 w 161"/>
                <a:gd name="T13" fmla="*/ 179 h 179"/>
                <a:gd name="T14" fmla="*/ 137 w 161"/>
                <a:gd name="T15" fmla="*/ 167 h 179"/>
                <a:gd name="T16" fmla="*/ 121 w 161"/>
                <a:gd name="T17" fmla="*/ 125 h 179"/>
                <a:gd name="T18" fmla="*/ 142 w 161"/>
                <a:gd name="T19" fmla="*/ 47 h 179"/>
                <a:gd name="T20" fmla="*/ 60 w 161"/>
                <a:gd name="T21" fmla="*/ 12 h 179"/>
                <a:gd name="T22" fmla="*/ 23 w 161"/>
                <a:gd name="T23" fmla="*/ 9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79">
                  <a:moveTo>
                    <a:pt x="23" y="95"/>
                  </a:moveTo>
                  <a:cubicBezTo>
                    <a:pt x="55" y="83"/>
                    <a:pt x="55" y="83"/>
                    <a:pt x="55" y="83"/>
                  </a:cubicBezTo>
                  <a:cubicBezTo>
                    <a:pt x="55" y="83"/>
                    <a:pt x="44" y="56"/>
                    <a:pt x="72" y="45"/>
                  </a:cubicBezTo>
                  <a:cubicBezTo>
                    <a:pt x="87" y="39"/>
                    <a:pt x="98" y="45"/>
                    <a:pt x="104" y="52"/>
                  </a:cubicBezTo>
                  <a:cubicBezTo>
                    <a:pt x="111" y="59"/>
                    <a:pt x="113" y="69"/>
                    <a:pt x="112" y="78"/>
                  </a:cubicBezTo>
                  <a:cubicBezTo>
                    <a:pt x="110" y="90"/>
                    <a:pt x="101" y="102"/>
                    <a:pt x="78" y="107"/>
                  </a:cubicBezTo>
                  <a:cubicBezTo>
                    <a:pt x="106" y="179"/>
                    <a:pt x="106" y="179"/>
                    <a:pt x="106" y="179"/>
                  </a:cubicBezTo>
                  <a:cubicBezTo>
                    <a:pt x="137" y="167"/>
                    <a:pt x="137" y="167"/>
                    <a:pt x="137" y="167"/>
                  </a:cubicBezTo>
                  <a:cubicBezTo>
                    <a:pt x="121" y="125"/>
                    <a:pt x="121" y="125"/>
                    <a:pt x="121" y="125"/>
                  </a:cubicBezTo>
                  <a:cubicBezTo>
                    <a:pt x="121" y="125"/>
                    <a:pt x="161" y="96"/>
                    <a:pt x="142" y="47"/>
                  </a:cubicBezTo>
                  <a:cubicBezTo>
                    <a:pt x="124" y="0"/>
                    <a:pt x="78" y="5"/>
                    <a:pt x="60" y="12"/>
                  </a:cubicBezTo>
                  <a:cubicBezTo>
                    <a:pt x="46" y="17"/>
                    <a:pt x="0" y="39"/>
                    <a:pt x="23" y="95"/>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0560E94-1C97-4837-94FB-2A54767202CF}"/>
                </a:ext>
              </a:extLst>
            </p:cNvPr>
            <p:cNvSpPr>
              <a:spLocks/>
            </p:cNvSpPr>
            <p:nvPr/>
          </p:nvSpPr>
          <p:spPr bwMode="auto">
            <a:xfrm>
              <a:off x="620" y="1983"/>
              <a:ext cx="105" cy="102"/>
            </a:xfrm>
            <a:custGeom>
              <a:avLst/>
              <a:gdLst>
                <a:gd name="T0" fmla="*/ 105 w 105"/>
                <a:gd name="T1" fmla="*/ 71 h 102"/>
                <a:gd name="T2" fmla="*/ 29 w 105"/>
                <a:gd name="T3" fmla="*/ 102 h 102"/>
                <a:gd name="T4" fmla="*/ 0 w 105"/>
                <a:gd name="T5" fmla="*/ 29 h 102"/>
                <a:gd name="T6" fmla="*/ 79 w 105"/>
                <a:gd name="T7" fmla="*/ 0 h 102"/>
                <a:gd name="T8" fmla="*/ 105 w 105"/>
                <a:gd name="T9" fmla="*/ 71 h 102"/>
              </a:gdLst>
              <a:ahLst/>
              <a:cxnLst>
                <a:cxn ang="0">
                  <a:pos x="T0" y="T1"/>
                </a:cxn>
                <a:cxn ang="0">
                  <a:pos x="T2" y="T3"/>
                </a:cxn>
                <a:cxn ang="0">
                  <a:pos x="T4" y="T5"/>
                </a:cxn>
                <a:cxn ang="0">
                  <a:pos x="T6" y="T7"/>
                </a:cxn>
                <a:cxn ang="0">
                  <a:pos x="T8" y="T9"/>
                </a:cxn>
              </a:cxnLst>
              <a:rect l="0" t="0" r="r" b="b"/>
              <a:pathLst>
                <a:path w="105" h="102">
                  <a:moveTo>
                    <a:pt x="105" y="71"/>
                  </a:moveTo>
                  <a:lnTo>
                    <a:pt x="29" y="102"/>
                  </a:lnTo>
                  <a:lnTo>
                    <a:pt x="0" y="29"/>
                  </a:lnTo>
                  <a:lnTo>
                    <a:pt x="79" y="0"/>
                  </a:lnTo>
                  <a:lnTo>
                    <a:pt x="105" y="71"/>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6AAF8071-89EE-42EE-B2D0-3D5957593AD2}"/>
                </a:ext>
              </a:extLst>
            </p:cNvPr>
            <p:cNvSpPr>
              <a:spLocks/>
            </p:cNvSpPr>
            <p:nvPr/>
          </p:nvSpPr>
          <p:spPr bwMode="auto">
            <a:xfrm>
              <a:off x="4037" y="1926"/>
              <a:ext cx="271" cy="302"/>
            </a:xfrm>
            <a:custGeom>
              <a:avLst/>
              <a:gdLst>
                <a:gd name="T0" fmla="*/ 98 w 114"/>
                <a:gd name="T1" fmla="*/ 59 h 127"/>
                <a:gd name="T2" fmla="*/ 75 w 114"/>
                <a:gd name="T3" fmla="*/ 68 h 127"/>
                <a:gd name="T4" fmla="*/ 63 w 114"/>
                <a:gd name="T5" fmla="*/ 95 h 127"/>
                <a:gd name="T6" fmla="*/ 41 w 114"/>
                <a:gd name="T7" fmla="*/ 90 h 127"/>
                <a:gd name="T8" fmla="*/ 35 w 114"/>
                <a:gd name="T9" fmla="*/ 71 h 127"/>
                <a:gd name="T10" fmla="*/ 59 w 114"/>
                <a:gd name="T11" fmla="*/ 51 h 127"/>
                <a:gd name="T12" fmla="*/ 39 w 114"/>
                <a:gd name="T13" fmla="*/ 0 h 127"/>
                <a:gd name="T14" fmla="*/ 17 w 114"/>
                <a:gd name="T15" fmla="*/ 8 h 127"/>
                <a:gd name="T16" fmla="*/ 28 w 114"/>
                <a:gd name="T17" fmla="*/ 39 h 127"/>
                <a:gd name="T18" fmla="*/ 13 w 114"/>
                <a:gd name="T19" fmla="*/ 94 h 127"/>
                <a:gd name="T20" fmla="*/ 72 w 114"/>
                <a:gd name="T21" fmla="*/ 118 h 127"/>
                <a:gd name="T22" fmla="*/ 98 w 114"/>
                <a:gd name="T23" fmla="*/ 5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27">
                  <a:moveTo>
                    <a:pt x="98" y="59"/>
                  </a:moveTo>
                  <a:cubicBezTo>
                    <a:pt x="75" y="68"/>
                    <a:pt x="75" y="68"/>
                    <a:pt x="75" y="68"/>
                  </a:cubicBezTo>
                  <a:cubicBezTo>
                    <a:pt x="75" y="68"/>
                    <a:pt x="83" y="87"/>
                    <a:pt x="63" y="95"/>
                  </a:cubicBezTo>
                  <a:cubicBezTo>
                    <a:pt x="53" y="99"/>
                    <a:pt x="45" y="95"/>
                    <a:pt x="41" y="90"/>
                  </a:cubicBezTo>
                  <a:cubicBezTo>
                    <a:pt x="36" y="85"/>
                    <a:pt x="34" y="78"/>
                    <a:pt x="35" y="71"/>
                  </a:cubicBezTo>
                  <a:cubicBezTo>
                    <a:pt x="37" y="63"/>
                    <a:pt x="43" y="54"/>
                    <a:pt x="59" y="51"/>
                  </a:cubicBezTo>
                  <a:cubicBezTo>
                    <a:pt x="39" y="0"/>
                    <a:pt x="39" y="0"/>
                    <a:pt x="39" y="0"/>
                  </a:cubicBezTo>
                  <a:cubicBezTo>
                    <a:pt x="17" y="8"/>
                    <a:pt x="17" y="8"/>
                    <a:pt x="17" y="8"/>
                  </a:cubicBezTo>
                  <a:cubicBezTo>
                    <a:pt x="28" y="39"/>
                    <a:pt x="28" y="39"/>
                    <a:pt x="28" y="39"/>
                  </a:cubicBezTo>
                  <a:cubicBezTo>
                    <a:pt x="28" y="39"/>
                    <a:pt x="0" y="59"/>
                    <a:pt x="13" y="94"/>
                  </a:cubicBezTo>
                  <a:cubicBezTo>
                    <a:pt x="26" y="127"/>
                    <a:pt x="59" y="123"/>
                    <a:pt x="72" y="118"/>
                  </a:cubicBezTo>
                  <a:cubicBezTo>
                    <a:pt x="82" y="115"/>
                    <a:pt x="114" y="99"/>
                    <a:pt x="98" y="5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7160E538-C2EB-485E-AE50-26A1DB9D3832}"/>
                </a:ext>
              </a:extLst>
            </p:cNvPr>
            <p:cNvSpPr>
              <a:spLocks/>
            </p:cNvSpPr>
            <p:nvPr/>
          </p:nvSpPr>
          <p:spPr bwMode="auto">
            <a:xfrm>
              <a:off x="4047" y="1850"/>
              <a:ext cx="73" cy="71"/>
            </a:xfrm>
            <a:custGeom>
              <a:avLst/>
              <a:gdLst>
                <a:gd name="T0" fmla="*/ 0 w 73"/>
                <a:gd name="T1" fmla="*/ 22 h 71"/>
                <a:gd name="T2" fmla="*/ 54 w 73"/>
                <a:gd name="T3" fmla="*/ 0 h 71"/>
                <a:gd name="T4" fmla="*/ 73 w 73"/>
                <a:gd name="T5" fmla="*/ 50 h 71"/>
                <a:gd name="T6" fmla="*/ 21 w 73"/>
                <a:gd name="T7" fmla="*/ 71 h 71"/>
                <a:gd name="T8" fmla="*/ 0 w 73"/>
                <a:gd name="T9" fmla="*/ 22 h 71"/>
              </a:gdLst>
              <a:ahLst/>
              <a:cxnLst>
                <a:cxn ang="0">
                  <a:pos x="T0" y="T1"/>
                </a:cxn>
                <a:cxn ang="0">
                  <a:pos x="T2" y="T3"/>
                </a:cxn>
                <a:cxn ang="0">
                  <a:pos x="T4" y="T5"/>
                </a:cxn>
                <a:cxn ang="0">
                  <a:pos x="T6" y="T7"/>
                </a:cxn>
                <a:cxn ang="0">
                  <a:pos x="T8" y="T9"/>
                </a:cxn>
              </a:cxnLst>
              <a:rect l="0" t="0" r="r" b="b"/>
              <a:pathLst>
                <a:path w="73" h="71">
                  <a:moveTo>
                    <a:pt x="0" y="22"/>
                  </a:moveTo>
                  <a:lnTo>
                    <a:pt x="54" y="0"/>
                  </a:lnTo>
                  <a:lnTo>
                    <a:pt x="73" y="50"/>
                  </a:lnTo>
                  <a:lnTo>
                    <a:pt x="21" y="71"/>
                  </a:lnTo>
                  <a:lnTo>
                    <a:pt x="0" y="22"/>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368664DE-0556-45B6-B683-DC8A2C0EBACE}"/>
                </a:ext>
              </a:extLst>
            </p:cNvPr>
            <p:cNvSpPr>
              <a:spLocks/>
            </p:cNvSpPr>
            <p:nvPr/>
          </p:nvSpPr>
          <p:spPr bwMode="auto">
            <a:xfrm>
              <a:off x="463" y="3218"/>
              <a:ext cx="442" cy="949"/>
            </a:xfrm>
            <a:custGeom>
              <a:avLst/>
              <a:gdLst>
                <a:gd name="T0" fmla="*/ 155 w 186"/>
                <a:gd name="T1" fmla="*/ 296 h 400"/>
                <a:gd name="T2" fmla="*/ 138 w 186"/>
                <a:gd name="T3" fmla="*/ 256 h 400"/>
                <a:gd name="T4" fmla="*/ 109 w 186"/>
                <a:gd name="T5" fmla="*/ 221 h 400"/>
                <a:gd name="T6" fmla="*/ 97 w 186"/>
                <a:gd name="T7" fmla="*/ 150 h 400"/>
                <a:gd name="T8" fmla="*/ 63 w 186"/>
                <a:gd name="T9" fmla="*/ 123 h 400"/>
                <a:gd name="T10" fmla="*/ 56 w 186"/>
                <a:gd name="T11" fmla="*/ 102 h 400"/>
                <a:gd name="T12" fmla="*/ 2 w 186"/>
                <a:gd name="T13" fmla="*/ 0 h 400"/>
                <a:gd name="T14" fmla="*/ 23 w 186"/>
                <a:gd name="T15" fmla="*/ 98 h 400"/>
                <a:gd name="T16" fmla="*/ 39 w 186"/>
                <a:gd name="T17" fmla="*/ 135 h 400"/>
                <a:gd name="T18" fmla="*/ 36 w 186"/>
                <a:gd name="T19" fmla="*/ 200 h 400"/>
                <a:gd name="T20" fmla="*/ 70 w 186"/>
                <a:gd name="T21" fmla="*/ 266 h 400"/>
                <a:gd name="T22" fmla="*/ 54 w 186"/>
                <a:gd name="T23" fmla="*/ 327 h 400"/>
                <a:gd name="T24" fmla="*/ 64 w 186"/>
                <a:gd name="T25" fmla="*/ 353 h 400"/>
                <a:gd name="T26" fmla="*/ 141 w 186"/>
                <a:gd name="T27" fmla="*/ 398 h 400"/>
                <a:gd name="T28" fmla="*/ 186 w 186"/>
                <a:gd name="T29" fmla="*/ 400 h 400"/>
                <a:gd name="T30" fmla="*/ 155 w 186"/>
                <a:gd name="T31" fmla="*/ 2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400">
                  <a:moveTo>
                    <a:pt x="155" y="296"/>
                  </a:moveTo>
                  <a:cubicBezTo>
                    <a:pt x="159" y="281"/>
                    <a:pt x="149" y="267"/>
                    <a:pt x="138" y="256"/>
                  </a:cubicBezTo>
                  <a:cubicBezTo>
                    <a:pt x="128" y="245"/>
                    <a:pt x="115" y="236"/>
                    <a:pt x="109" y="221"/>
                  </a:cubicBezTo>
                  <a:cubicBezTo>
                    <a:pt x="100" y="199"/>
                    <a:pt x="112" y="169"/>
                    <a:pt x="97" y="150"/>
                  </a:cubicBezTo>
                  <a:cubicBezTo>
                    <a:pt x="88" y="139"/>
                    <a:pt x="71" y="135"/>
                    <a:pt x="63" y="123"/>
                  </a:cubicBezTo>
                  <a:cubicBezTo>
                    <a:pt x="59" y="117"/>
                    <a:pt x="57" y="109"/>
                    <a:pt x="56" y="102"/>
                  </a:cubicBezTo>
                  <a:cubicBezTo>
                    <a:pt x="47" y="64"/>
                    <a:pt x="28" y="28"/>
                    <a:pt x="2" y="0"/>
                  </a:cubicBezTo>
                  <a:cubicBezTo>
                    <a:pt x="0" y="34"/>
                    <a:pt x="7" y="68"/>
                    <a:pt x="23" y="98"/>
                  </a:cubicBezTo>
                  <a:cubicBezTo>
                    <a:pt x="29" y="110"/>
                    <a:pt x="37" y="122"/>
                    <a:pt x="39" y="135"/>
                  </a:cubicBezTo>
                  <a:cubicBezTo>
                    <a:pt x="42" y="157"/>
                    <a:pt x="30" y="179"/>
                    <a:pt x="36" y="200"/>
                  </a:cubicBezTo>
                  <a:cubicBezTo>
                    <a:pt x="42" y="225"/>
                    <a:pt x="69" y="241"/>
                    <a:pt x="70" y="266"/>
                  </a:cubicBezTo>
                  <a:cubicBezTo>
                    <a:pt x="71" y="288"/>
                    <a:pt x="53" y="306"/>
                    <a:pt x="54" y="327"/>
                  </a:cubicBezTo>
                  <a:cubicBezTo>
                    <a:pt x="55" y="336"/>
                    <a:pt x="59" y="345"/>
                    <a:pt x="64" y="353"/>
                  </a:cubicBezTo>
                  <a:cubicBezTo>
                    <a:pt x="80" y="380"/>
                    <a:pt x="104" y="399"/>
                    <a:pt x="141" y="398"/>
                  </a:cubicBezTo>
                  <a:cubicBezTo>
                    <a:pt x="186" y="400"/>
                    <a:pt x="186" y="400"/>
                    <a:pt x="186" y="400"/>
                  </a:cubicBezTo>
                  <a:cubicBezTo>
                    <a:pt x="155" y="296"/>
                    <a:pt x="155" y="296"/>
                    <a:pt x="155" y="296"/>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2459B7A6-94C5-434B-9D34-EBDE6C9BB76B}"/>
                </a:ext>
              </a:extLst>
            </p:cNvPr>
            <p:cNvSpPr>
              <a:spLocks/>
            </p:cNvSpPr>
            <p:nvPr/>
          </p:nvSpPr>
          <p:spPr bwMode="auto">
            <a:xfrm>
              <a:off x="466" y="3218"/>
              <a:ext cx="439" cy="949"/>
            </a:xfrm>
            <a:custGeom>
              <a:avLst/>
              <a:gdLst>
                <a:gd name="T0" fmla="*/ 1 w 185"/>
                <a:gd name="T1" fmla="*/ 0 h 400"/>
                <a:gd name="T2" fmla="*/ 0 w 185"/>
                <a:gd name="T3" fmla="*/ 10 h 400"/>
                <a:gd name="T4" fmla="*/ 22 w 185"/>
                <a:gd name="T5" fmla="*/ 98 h 400"/>
                <a:gd name="T6" fmla="*/ 38 w 185"/>
                <a:gd name="T7" fmla="*/ 135 h 400"/>
                <a:gd name="T8" fmla="*/ 39 w 185"/>
                <a:gd name="T9" fmla="*/ 143 h 400"/>
                <a:gd name="T10" fmla="*/ 33 w 185"/>
                <a:gd name="T11" fmla="*/ 188 h 400"/>
                <a:gd name="T12" fmla="*/ 35 w 185"/>
                <a:gd name="T13" fmla="*/ 200 h 400"/>
                <a:gd name="T14" fmla="*/ 69 w 185"/>
                <a:gd name="T15" fmla="*/ 266 h 400"/>
                <a:gd name="T16" fmla="*/ 69 w 185"/>
                <a:gd name="T17" fmla="*/ 268 h 400"/>
                <a:gd name="T18" fmla="*/ 53 w 185"/>
                <a:gd name="T19" fmla="*/ 325 h 400"/>
                <a:gd name="T20" fmla="*/ 53 w 185"/>
                <a:gd name="T21" fmla="*/ 327 h 400"/>
                <a:gd name="T22" fmla="*/ 63 w 185"/>
                <a:gd name="T23" fmla="*/ 353 h 400"/>
                <a:gd name="T24" fmla="*/ 138 w 185"/>
                <a:gd name="T25" fmla="*/ 398 h 400"/>
                <a:gd name="T26" fmla="*/ 140 w 185"/>
                <a:gd name="T27" fmla="*/ 398 h 400"/>
                <a:gd name="T28" fmla="*/ 185 w 185"/>
                <a:gd name="T29" fmla="*/ 400 h 400"/>
                <a:gd name="T30" fmla="*/ 154 w 185"/>
                <a:gd name="T31" fmla="*/ 296 h 400"/>
                <a:gd name="T32" fmla="*/ 154 w 185"/>
                <a:gd name="T33" fmla="*/ 296 h 400"/>
                <a:gd name="T34" fmla="*/ 155 w 185"/>
                <a:gd name="T35" fmla="*/ 289 h 400"/>
                <a:gd name="T36" fmla="*/ 137 w 185"/>
                <a:gd name="T37" fmla="*/ 256 h 400"/>
                <a:gd name="T38" fmla="*/ 108 w 185"/>
                <a:gd name="T39" fmla="*/ 221 h 400"/>
                <a:gd name="T40" fmla="*/ 104 w 185"/>
                <a:gd name="T41" fmla="*/ 194 h 400"/>
                <a:gd name="T42" fmla="*/ 104 w 185"/>
                <a:gd name="T43" fmla="*/ 185 h 400"/>
                <a:gd name="T44" fmla="*/ 96 w 185"/>
                <a:gd name="T45" fmla="*/ 150 h 400"/>
                <a:gd name="T46" fmla="*/ 62 w 185"/>
                <a:gd name="T47" fmla="*/ 123 h 400"/>
                <a:gd name="T48" fmla="*/ 55 w 185"/>
                <a:gd name="T49" fmla="*/ 102 h 400"/>
                <a:gd name="T50" fmla="*/ 1 w 185"/>
                <a:gd name="T5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400">
                  <a:moveTo>
                    <a:pt x="1" y="0"/>
                  </a:moveTo>
                  <a:cubicBezTo>
                    <a:pt x="0" y="4"/>
                    <a:pt x="0" y="7"/>
                    <a:pt x="0" y="10"/>
                  </a:cubicBezTo>
                  <a:cubicBezTo>
                    <a:pt x="0" y="41"/>
                    <a:pt x="8" y="71"/>
                    <a:pt x="22" y="98"/>
                  </a:cubicBezTo>
                  <a:cubicBezTo>
                    <a:pt x="28" y="110"/>
                    <a:pt x="36" y="122"/>
                    <a:pt x="38" y="135"/>
                  </a:cubicBezTo>
                  <a:cubicBezTo>
                    <a:pt x="38" y="138"/>
                    <a:pt x="39" y="140"/>
                    <a:pt x="39" y="143"/>
                  </a:cubicBezTo>
                  <a:cubicBezTo>
                    <a:pt x="39" y="158"/>
                    <a:pt x="33" y="174"/>
                    <a:pt x="33" y="188"/>
                  </a:cubicBezTo>
                  <a:cubicBezTo>
                    <a:pt x="33" y="192"/>
                    <a:pt x="34" y="196"/>
                    <a:pt x="35" y="200"/>
                  </a:cubicBezTo>
                  <a:cubicBezTo>
                    <a:pt x="41" y="225"/>
                    <a:pt x="68" y="241"/>
                    <a:pt x="69" y="266"/>
                  </a:cubicBezTo>
                  <a:cubicBezTo>
                    <a:pt x="69" y="267"/>
                    <a:pt x="69" y="268"/>
                    <a:pt x="69" y="268"/>
                  </a:cubicBezTo>
                  <a:cubicBezTo>
                    <a:pt x="69" y="288"/>
                    <a:pt x="53" y="305"/>
                    <a:pt x="53" y="325"/>
                  </a:cubicBezTo>
                  <a:cubicBezTo>
                    <a:pt x="53" y="326"/>
                    <a:pt x="53" y="327"/>
                    <a:pt x="53" y="327"/>
                  </a:cubicBezTo>
                  <a:cubicBezTo>
                    <a:pt x="54" y="336"/>
                    <a:pt x="58" y="345"/>
                    <a:pt x="63" y="353"/>
                  </a:cubicBezTo>
                  <a:cubicBezTo>
                    <a:pt x="79" y="379"/>
                    <a:pt x="103" y="398"/>
                    <a:pt x="138" y="398"/>
                  </a:cubicBezTo>
                  <a:cubicBezTo>
                    <a:pt x="139" y="398"/>
                    <a:pt x="139" y="398"/>
                    <a:pt x="140" y="398"/>
                  </a:cubicBezTo>
                  <a:cubicBezTo>
                    <a:pt x="185" y="400"/>
                    <a:pt x="185" y="400"/>
                    <a:pt x="185" y="400"/>
                  </a:cubicBezTo>
                  <a:cubicBezTo>
                    <a:pt x="154" y="296"/>
                    <a:pt x="154" y="296"/>
                    <a:pt x="154" y="296"/>
                  </a:cubicBezTo>
                  <a:cubicBezTo>
                    <a:pt x="154" y="296"/>
                    <a:pt x="154" y="296"/>
                    <a:pt x="154" y="296"/>
                  </a:cubicBezTo>
                  <a:cubicBezTo>
                    <a:pt x="155" y="294"/>
                    <a:pt x="155" y="292"/>
                    <a:pt x="155" y="289"/>
                  </a:cubicBezTo>
                  <a:cubicBezTo>
                    <a:pt x="155" y="277"/>
                    <a:pt x="147" y="265"/>
                    <a:pt x="137" y="256"/>
                  </a:cubicBezTo>
                  <a:cubicBezTo>
                    <a:pt x="127" y="245"/>
                    <a:pt x="114" y="236"/>
                    <a:pt x="108" y="221"/>
                  </a:cubicBezTo>
                  <a:cubicBezTo>
                    <a:pt x="105" y="213"/>
                    <a:pt x="104" y="203"/>
                    <a:pt x="104" y="194"/>
                  </a:cubicBezTo>
                  <a:cubicBezTo>
                    <a:pt x="104" y="191"/>
                    <a:pt x="104" y="188"/>
                    <a:pt x="104" y="185"/>
                  </a:cubicBezTo>
                  <a:cubicBezTo>
                    <a:pt x="104" y="172"/>
                    <a:pt x="104" y="160"/>
                    <a:pt x="96" y="150"/>
                  </a:cubicBezTo>
                  <a:cubicBezTo>
                    <a:pt x="87" y="139"/>
                    <a:pt x="70" y="135"/>
                    <a:pt x="62" y="123"/>
                  </a:cubicBezTo>
                  <a:cubicBezTo>
                    <a:pt x="58" y="117"/>
                    <a:pt x="56" y="109"/>
                    <a:pt x="55" y="102"/>
                  </a:cubicBezTo>
                  <a:cubicBezTo>
                    <a:pt x="46" y="64"/>
                    <a:pt x="27" y="28"/>
                    <a:pt x="1"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3E253808-AF77-4C88-B91E-FAEF8924931D}"/>
                </a:ext>
              </a:extLst>
            </p:cNvPr>
            <p:cNvSpPr>
              <a:spLocks/>
            </p:cNvSpPr>
            <p:nvPr/>
          </p:nvSpPr>
          <p:spPr bwMode="auto">
            <a:xfrm>
              <a:off x="872" y="2852"/>
              <a:ext cx="425" cy="1320"/>
            </a:xfrm>
            <a:custGeom>
              <a:avLst/>
              <a:gdLst>
                <a:gd name="T0" fmla="*/ 35 w 179"/>
                <a:gd name="T1" fmla="*/ 555 h 556"/>
                <a:gd name="T2" fmla="*/ 68 w 179"/>
                <a:gd name="T3" fmla="*/ 541 h 556"/>
                <a:gd name="T4" fmla="*/ 77 w 179"/>
                <a:gd name="T5" fmla="*/ 518 h 556"/>
                <a:gd name="T6" fmla="*/ 84 w 179"/>
                <a:gd name="T7" fmla="*/ 489 h 556"/>
                <a:gd name="T8" fmla="*/ 99 w 179"/>
                <a:gd name="T9" fmla="*/ 419 h 556"/>
                <a:gd name="T10" fmla="*/ 120 w 179"/>
                <a:gd name="T11" fmla="*/ 334 h 556"/>
                <a:gd name="T12" fmla="*/ 129 w 179"/>
                <a:gd name="T13" fmla="*/ 260 h 556"/>
                <a:gd name="T14" fmla="*/ 153 w 179"/>
                <a:gd name="T15" fmla="*/ 181 h 556"/>
                <a:gd name="T16" fmla="*/ 162 w 179"/>
                <a:gd name="T17" fmla="*/ 124 h 556"/>
                <a:gd name="T18" fmla="*/ 178 w 179"/>
                <a:gd name="T19" fmla="*/ 82 h 556"/>
                <a:gd name="T20" fmla="*/ 178 w 179"/>
                <a:gd name="T21" fmla="*/ 35 h 556"/>
                <a:gd name="T22" fmla="*/ 173 w 179"/>
                <a:gd name="T23" fmla="*/ 3 h 556"/>
                <a:gd name="T24" fmla="*/ 171 w 179"/>
                <a:gd name="T25" fmla="*/ 1 h 556"/>
                <a:gd name="T26" fmla="*/ 132 w 179"/>
                <a:gd name="T27" fmla="*/ 49 h 556"/>
                <a:gd name="T28" fmla="*/ 100 w 179"/>
                <a:gd name="T29" fmla="*/ 162 h 556"/>
                <a:gd name="T30" fmla="*/ 73 w 179"/>
                <a:gd name="T31" fmla="*/ 210 h 556"/>
                <a:gd name="T32" fmla="*/ 70 w 179"/>
                <a:gd name="T33" fmla="*/ 286 h 556"/>
                <a:gd name="T34" fmla="*/ 45 w 179"/>
                <a:gd name="T35" fmla="*/ 327 h 556"/>
                <a:gd name="T36" fmla="*/ 39 w 179"/>
                <a:gd name="T37" fmla="*/ 393 h 556"/>
                <a:gd name="T38" fmla="*/ 12 w 179"/>
                <a:gd name="T39" fmla="*/ 460 h 556"/>
                <a:gd name="T40" fmla="*/ 1 w 179"/>
                <a:gd name="T41" fmla="*/ 488 h 556"/>
                <a:gd name="T42" fmla="*/ 14 w 179"/>
                <a:gd name="T43" fmla="*/ 547 h 556"/>
                <a:gd name="T44" fmla="*/ 20 w 179"/>
                <a:gd name="T45" fmla="*/ 553 h 556"/>
                <a:gd name="T46" fmla="*/ 14 w 179"/>
                <a:gd name="T47" fmla="*/ 546 h 556"/>
                <a:gd name="T48" fmla="*/ 2 w 179"/>
                <a:gd name="T49" fmla="*/ 489 h 556"/>
                <a:gd name="T50" fmla="*/ 13 w 179"/>
                <a:gd name="T51" fmla="*/ 461 h 556"/>
                <a:gd name="T52" fmla="*/ 41 w 179"/>
                <a:gd name="T53" fmla="*/ 393 h 556"/>
                <a:gd name="T54" fmla="*/ 47 w 179"/>
                <a:gd name="T55" fmla="*/ 328 h 556"/>
                <a:gd name="T56" fmla="*/ 72 w 179"/>
                <a:gd name="T57" fmla="*/ 287 h 556"/>
                <a:gd name="T58" fmla="*/ 76 w 179"/>
                <a:gd name="T59" fmla="*/ 211 h 556"/>
                <a:gd name="T60" fmla="*/ 102 w 179"/>
                <a:gd name="T61" fmla="*/ 163 h 556"/>
                <a:gd name="T62" fmla="*/ 135 w 179"/>
                <a:gd name="T63" fmla="*/ 50 h 556"/>
                <a:gd name="T64" fmla="*/ 173 w 179"/>
                <a:gd name="T65" fmla="*/ 4 h 556"/>
                <a:gd name="T66" fmla="*/ 171 w 179"/>
                <a:gd name="T67" fmla="*/ 5 h 556"/>
                <a:gd name="T68" fmla="*/ 176 w 179"/>
                <a:gd name="T69" fmla="*/ 66 h 556"/>
                <a:gd name="T70" fmla="*/ 170 w 179"/>
                <a:gd name="T71" fmla="*/ 95 h 556"/>
                <a:gd name="T72" fmla="*/ 154 w 179"/>
                <a:gd name="T73" fmla="*/ 152 h 556"/>
                <a:gd name="T74" fmla="*/ 140 w 179"/>
                <a:gd name="T75" fmla="*/ 235 h 556"/>
                <a:gd name="T76" fmla="*/ 121 w 179"/>
                <a:gd name="T77" fmla="*/ 284 h 556"/>
                <a:gd name="T78" fmla="*/ 98 w 179"/>
                <a:gd name="T79" fmla="*/ 376 h 556"/>
                <a:gd name="T80" fmla="*/ 99 w 179"/>
                <a:gd name="T81" fmla="*/ 458 h 556"/>
                <a:gd name="T82" fmla="*/ 77 w 179"/>
                <a:gd name="T83" fmla="*/ 503 h 556"/>
                <a:gd name="T84" fmla="*/ 74 w 179"/>
                <a:gd name="T85" fmla="*/ 531 h 556"/>
                <a:gd name="T86" fmla="*/ 49 w 179"/>
                <a:gd name="T87" fmla="*/ 550 h 556"/>
                <a:gd name="T88" fmla="*/ 26 w 179"/>
                <a:gd name="T89" fmla="*/ 55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556">
                  <a:moveTo>
                    <a:pt x="23" y="555"/>
                  </a:moveTo>
                  <a:cubicBezTo>
                    <a:pt x="23" y="555"/>
                    <a:pt x="27" y="556"/>
                    <a:pt x="35" y="555"/>
                  </a:cubicBezTo>
                  <a:cubicBezTo>
                    <a:pt x="39" y="554"/>
                    <a:pt x="44" y="553"/>
                    <a:pt x="50" y="551"/>
                  </a:cubicBezTo>
                  <a:cubicBezTo>
                    <a:pt x="55" y="549"/>
                    <a:pt x="62" y="546"/>
                    <a:pt x="68" y="541"/>
                  </a:cubicBezTo>
                  <a:cubicBezTo>
                    <a:pt x="71" y="539"/>
                    <a:pt x="73" y="535"/>
                    <a:pt x="75" y="531"/>
                  </a:cubicBezTo>
                  <a:cubicBezTo>
                    <a:pt x="77" y="527"/>
                    <a:pt x="77" y="522"/>
                    <a:pt x="77" y="518"/>
                  </a:cubicBezTo>
                  <a:cubicBezTo>
                    <a:pt x="77" y="513"/>
                    <a:pt x="77" y="508"/>
                    <a:pt x="78" y="503"/>
                  </a:cubicBezTo>
                  <a:cubicBezTo>
                    <a:pt x="79" y="498"/>
                    <a:pt x="81" y="494"/>
                    <a:pt x="84" y="489"/>
                  </a:cubicBezTo>
                  <a:cubicBezTo>
                    <a:pt x="89" y="480"/>
                    <a:pt x="98" y="471"/>
                    <a:pt x="100" y="458"/>
                  </a:cubicBezTo>
                  <a:cubicBezTo>
                    <a:pt x="104" y="446"/>
                    <a:pt x="101" y="432"/>
                    <a:pt x="99" y="419"/>
                  </a:cubicBezTo>
                  <a:cubicBezTo>
                    <a:pt x="97" y="406"/>
                    <a:pt x="95" y="391"/>
                    <a:pt x="100" y="377"/>
                  </a:cubicBezTo>
                  <a:cubicBezTo>
                    <a:pt x="105" y="363"/>
                    <a:pt x="115" y="350"/>
                    <a:pt x="120" y="334"/>
                  </a:cubicBezTo>
                  <a:cubicBezTo>
                    <a:pt x="125" y="319"/>
                    <a:pt x="122" y="301"/>
                    <a:pt x="124" y="284"/>
                  </a:cubicBezTo>
                  <a:cubicBezTo>
                    <a:pt x="124" y="276"/>
                    <a:pt x="126" y="267"/>
                    <a:pt x="129" y="260"/>
                  </a:cubicBezTo>
                  <a:cubicBezTo>
                    <a:pt x="133" y="252"/>
                    <a:pt x="138" y="244"/>
                    <a:pt x="142" y="236"/>
                  </a:cubicBezTo>
                  <a:cubicBezTo>
                    <a:pt x="150" y="219"/>
                    <a:pt x="151" y="200"/>
                    <a:pt x="153" y="181"/>
                  </a:cubicBezTo>
                  <a:cubicBezTo>
                    <a:pt x="155" y="172"/>
                    <a:pt x="156" y="162"/>
                    <a:pt x="157" y="152"/>
                  </a:cubicBezTo>
                  <a:cubicBezTo>
                    <a:pt x="158" y="143"/>
                    <a:pt x="159" y="133"/>
                    <a:pt x="162" y="124"/>
                  </a:cubicBezTo>
                  <a:cubicBezTo>
                    <a:pt x="164" y="114"/>
                    <a:pt x="168" y="105"/>
                    <a:pt x="172" y="96"/>
                  </a:cubicBezTo>
                  <a:cubicBezTo>
                    <a:pt x="174" y="91"/>
                    <a:pt x="176" y="87"/>
                    <a:pt x="178" y="82"/>
                  </a:cubicBezTo>
                  <a:cubicBezTo>
                    <a:pt x="178" y="76"/>
                    <a:pt x="179" y="71"/>
                    <a:pt x="179" y="66"/>
                  </a:cubicBezTo>
                  <a:cubicBezTo>
                    <a:pt x="179" y="56"/>
                    <a:pt x="179" y="46"/>
                    <a:pt x="178" y="35"/>
                  </a:cubicBezTo>
                  <a:cubicBezTo>
                    <a:pt x="177" y="25"/>
                    <a:pt x="175" y="15"/>
                    <a:pt x="174" y="4"/>
                  </a:cubicBezTo>
                  <a:cubicBezTo>
                    <a:pt x="174" y="4"/>
                    <a:pt x="173" y="3"/>
                    <a:pt x="173" y="3"/>
                  </a:cubicBezTo>
                  <a:cubicBezTo>
                    <a:pt x="173" y="0"/>
                    <a:pt x="173" y="0"/>
                    <a:pt x="173" y="0"/>
                  </a:cubicBezTo>
                  <a:cubicBezTo>
                    <a:pt x="171" y="1"/>
                    <a:pt x="171" y="1"/>
                    <a:pt x="171" y="1"/>
                  </a:cubicBezTo>
                  <a:cubicBezTo>
                    <a:pt x="162" y="6"/>
                    <a:pt x="154" y="13"/>
                    <a:pt x="147" y="22"/>
                  </a:cubicBezTo>
                  <a:cubicBezTo>
                    <a:pt x="141" y="30"/>
                    <a:pt x="136" y="39"/>
                    <a:pt x="132" y="49"/>
                  </a:cubicBezTo>
                  <a:cubicBezTo>
                    <a:pt x="125" y="68"/>
                    <a:pt x="122" y="88"/>
                    <a:pt x="118" y="108"/>
                  </a:cubicBezTo>
                  <a:cubicBezTo>
                    <a:pt x="115" y="127"/>
                    <a:pt x="110" y="146"/>
                    <a:pt x="100" y="162"/>
                  </a:cubicBezTo>
                  <a:cubicBezTo>
                    <a:pt x="95" y="170"/>
                    <a:pt x="89" y="177"/>
                    <a:pt x="84" y="185"/>
                  </a:cubicBezTo>
                  <a:cubicBezTo>
                    <a:pt x="79" y="193"/>
                    <a:pt x="74" y="201"/>
                    <a:pt x="73" y="210"/>
                  </a:cubicBezTo>
                  <a:cubicBezTo>
                    <a:pt x="70" y="229"/>
                    <a:pt x="81" y="246"/>
                    <a:pt x="79" y="263"/>
                  </a:cubicBezTo>
                  <a:cubicBezTo>
                    <a:pt x="78" y="271"/>
                    <a:pt x="74" y="279"/>
                    <a:pt x="70" y="286"/>
                  </a:cubicBezTo>
                  <a:cubicBezTo>
                    <a:pt x="66" y="293"/>
                    <a:pt x="62" y="300"/>
                    <a:pt x="57" y="306"/>
                  </a:cubicBezTo>
                  <a:cubicBezTo>
                    <a:pt x="52" y="313"/>
                    <a:pt x="48" y="320"/>
                    <a:pt x="45" y="327"/>
                  </a:cubicBezTo>
                  <a:cubicBezTo>
                    <a:pt x="42" y="334"/>
                    <a:pt x="40" y="342"/>
                    <a:pt x="39" y="350"/>
                  </a:cubicBezTo>
                  <a:cubicBezTo>
                    <a:pt x="38" y="365"/>
                    <a:pt x="40" y="379"/>
                    <a:pt x="39" y="393"/>
                  </a:cubicBezTo>
                  <a:cubicBezTo>
                    <a:pt x="38" y="406"/>
                    <a:pt x="34" y="418"/>
                    <a:pt x="28" y="429"/>
                  </a:cubicBezTo>
                  <a:cubicBezTo>
                    <a:pt x="23" y="440"/>
                    <a:pt x="17" y="450"/>
                    <a:pt x="12" y="460"/>
                  </a:cubicBezTo>
                  <a:cubicBezTo>
                    <a:pt x="9" y="465"/>
                    <a:pt x="7" y="470"/>
                    <a:pt x="5" y="474"/>
                  </a:cubicBezTo>
                  <a:cubicBezTo>
                    <a:pt x="3" y="479"/>
                    <a:pt x="2" y="484"/>
                    <a:pt x="1" y="488"/>
                  </a:cubicBezTo>
                  <a:cubicBezTo>
                    <a:pt x="0" y="498"/>
                    <a:pt x="0" y="506"/>
                    <a:pt x="1" y="514"/>
                  </a:cubicBezTo>
                  <a:cubicBezTo>
                    <a:pt x="3" y="529"/>
                    <a:pt x="8" y="540"/>
                    <a:pt x="14" y="547"/>
                  </a:cubicBezTo>
                  <a:cubicBezTo>
                    <a:pt x="15" y="548"/>
                    <a:pt x="16" y="549"/>
                    <a:pt x="17" y="551"/>
                  </a:cubicBezTo>
                  <a:cubicBezTo>
                    <a:pt x="18" y="552"/>
                    <a:pt x="19" y="552"/>
                    <a:pt x="20" y="553"/>
                  </a:cubicBezTo>
                  <a:cubicBezTo>
                    <a:pt x="22" y="554"/>
                    <a:pt x="23" y="555"/>
                    <a:pt x="23" y="555"/>
                  </a:cubicBezTo>
                  <a:cubicBezTo>
                    <a:pt x="23" y="555"/>
                    <a:pt x="19" y="553"/>
                    <a:pt x="14" y="546"/>
                  </a:cubicBezTo>
                  <a:cubicBezTo>
                    <a:pt x="9" y="540"/>
                    <a:pt x="4" y="529"/>
                    <a:pt x="2" y="514"/>
                  </a:cubicBezTo>
                  <a:cubicBezTo>
                    <a:pt x="1" y="506"/>
                    <a:pt x="1" y="498"/>
                    <a:pt x="2" y="489"/>
                  </a:cubicBezTo>
                  <a:cubicBezTo>
                    <a:pt x="3" y="484"/>
                    <a:pt x="4" y="479"/>
                    <a:pt x="6" y="475"/>
                  </a:cubicBezTo>
                  <a:cubicBezTo>
                    <a:pt x="8" y="470"/>
                    <a:pt x="11" y="466"/>
                    <a:pt x="13" y="461"/>
                  </a:cubicBezTo>
                  <a:cubicBezTo>
                    <a:pt x="18" y="451"/>
                    <a:pt x="24" y="441"/>
                    <a:pt x="30" y="430"/>
                  </a:cubicBezTo>
                  <a:cubicBezTo>
                    <a:pt x="35" y="419"/>
                    <a:pt x="40" y="407"/>
                    <a:pt x="41" y="393"/>
                  </a:cubicBezTo>
                  <a:cubicBezTo>
                    <a:pt x="43" y="379"/>
                    <a:pt x="41" y="365"/>
                    <a:pt x="42" y="350"/>
                  </a:cubicBezTo>
                  <a:cubicBezTo>
                    <a:pt x="42" y="342"/>
                    <a:pt x="44" y="335"/>
                    <a:pt x="47" y="328"/>
                  </a:cubicBezTo>
                  <a:cubicBezTo>
                    <a:pt x="50" y="321"/>
                    <a:pt x="54" y="314"/>
                    <a:pt x="59" y="308"/>
                  </a:cubicBezTo>
                  <a:cubicBezTo>
                    <a:pt x="63" y="301"/>
                    <a:pt x="68" y="295"/>
                    <a:pt x="72" y="287"/>
                  </a:cubicBezTo>
                  <a:cubicBezTo>
                    <a:pt x="77" y="280"/>
                    <a:pt x="80" y="272"/>
                    <a:pt x="81" y="263"/>
                  </a:cubicBezTo>
                  <a:cubicBezTo>
                    <a:pt x="83" y="245"/>
                    <a:pt x="73" y="228"/>
                    <a:pt x="76" y="211"/>
                  </a:cubicBezTo>
                  <a:cubicBezTo>
                    <a:pt x="77" y="202"/>
                    <a:pt x="81" y="194"/>
                    <a:pt x="86" y="186"/>
                  </a:cubicBezTo>
                  <a:cubicBezTo>
                    <a:pt x="91" y="179"/>
                    <a:pt x="97" y="171"/>
                    <a:pt x="102" y="163"/>
                  </a:cubicBezTo>
                  <a:cubicBezTo>
                    <a:pt x="113" y="147"/>
                    <a:pt x="118" y="128"/>
                    <a:pt x="121" y="108"/>
                  </a:cubicBezTo>
                  <a:cubicBezTo>
                    <a:pt x="125" y="89"/>
                    <a:pt x="128" y="69"/>
                    <a:pt x="135" y="50"/>
                  </a:cubicBezTo>
                  <a:cubicBezTo>
                    <a:pt x="139" y="41"/>
                    <a:pt x="143" y="32"/>
                    <a:pt x="150" y="23"/>
                  </a:cubicBezTo>
                  <a:cubicBezTo>
                    <a:pt x="156" y="15"/>
                    <a:pt x="163" y="9"/>
                    <a:pt x="173" y="4"/>
                  </a:cubicBezTo>
                  <a:cubicBezTo>
                    <a:pt x="171" y="3"/>
                    <a:pt x="171" y="3"/>
                    <a:pt x="171" y="3"/>
                  </a:cubicBezTo>
                  <a:cubicBezTo>
                    <a:pt x="171" y="3"/>
                    <a:pt x="171" y="4"/>
                    <a:pt x="171" y="5"/>
                  </a:cubicBezTo>
                  <a:cubicBezTo>
                    <a:pt x="172" y="15"/>
                    <a:pt x="174" y="25"/>
                    <a:pt x="175" y="36"/>
                  </a:cubicBezTo>
                  <a:cubicBezTo>
                    <a:pt x="176" y="46"/>
                    <a:pt x="177" y="56"/>
                    <a:pt x="176" y="66"/>
                  </a:cubicBezTo>
                  <a:cubicBezTo>
                    <a:pt x="176" y="71"/>
                    <a:pt x="176" y="76"/>
                    <a:pt x="175" y="81"/>
                  </a:cubicBezTo>
                  <a:cubicBezTo>
                    <a:pt x="174" y="86"/>
                    <a:pt x="172" y="90"/>
                    <a:pt x="170" y="95"/>
                  </a:cubicBezTo>
                  <a:cubicBezTo>
                    <a:pt x="166" y="104"/>
                    <a:pt x="162" y="113"/>
                    <a:pt x="159" y="123"/>
                  </a:cubicBezTo>
                  <a:cubicBezTo>
                    <a:pt x="156" y="133"/>
                    <a:pt x="155" y="143"/>
                    <a:pt x="154" y="152"/>
                  </a:cubicBezTo>
                  <a:cubicBezTo>
                    <a:pt x="153" y="162"/>
                    <a:pt x="152" y="171"/>
                    <a:pt x="151" y="181"/>
                  </a:cubicBezTo>
                  <a:cubicBezTo>
                    <a:pt x="149" y="200"/>
                    <a:pt x="147" y="218"/>
                    <a:pt x="140" y="235"/>
                  </a:cubicBezTo>
                  <a:cubicBezTo>
                    <a:pt x="136" y="243"/>
                    <a:pt x="131" y="250"/>
                    <a:pt x="127" y="259"/>
                  </a:cubicBezTo>
                  <a:cubicBezTo>
                    <a:pt x="123" y="267"/>
                    <a:pt x="121" y="276"/>
                    <a:pt x="121" y="284"/>
                  </a:cubicBezTo>
                  <a:cubicBezTo>
                    <a:pt x="120" y="302"/>
                    <a:pt x="122" y="318"/>
                    <a:pt x="118" y="334"/>
                  </a:cubicBezTo>
                  <a:cubicBezTo>
                    <a:pt x="113" y="349"/>
                    <a:pt x="103" y="362"/>
                    <a:pt x="98" y="376"/>
                  </a:cubicBezTo>
                  <a:cubicBezTo>
                    <a:pt x="93" y="391"/>
                    <a:pt x="95" y="406"/>
                    <a:pt x="97" y="419"/>
                  </a:cubicBezTo>
                  <a:cubicBezTo>
                    <a:pt x="99" y="433"/>
                    <a:pt x="102" y="446"/>
                    <a:pt x="99" y="458"/>
                  </a:cubicBezTo>
                  <a:cubicBezTo>
                    <a:pt x="96" y="470"/>
                    <a:pt x="88" y="479"/>
                    <a:pt x="82" y="488"/>
                  </a:cubicBezTo>
                  <a:cubicBezTo>
                    <a:pt x="79" y="493"/>
                    <a:pt x="77" y="498"/>
                    <a:pt x="77" y="503"/>
                  </a:cubicBezTo>
                  <a:cubicBezTo>
                    <a:pt x="76" y="508"/>
                    <a:pt x="76" y="513"/>
                    <a:pt x="76" y="518"/>
                  </a:cubicBezTo>
                  <a:cubicBezTo>
                    <a:pt x="75" y="522"/>
                    <a:pt x="75" y="527"/>
                    <a:pt x="74" y="531"/>
                  </a:cubicBezTo>
                  <a:cubicBezTo>
                    <a:pt x="72" y="535"/>
                    <a:pt x="70" y="538"/>
                    <a:pt x="67" y="540"/>
                  </a:cubicBezTo>
                  <a:cubicBezTo>
                    <a:pt x="61" y="545"/>
                    <a:pt x="55" y="548"/>
                    <a:pt x="49" y="550"/>
                  </a:cubicBezTo>
                  <a:cubicBezTo>
                    <a:pt x="44" y="552"/>
                    <a:pt x="39" y="553"/>
                    <a:pt x="35" y="554"/>
                  </a:cubicBezTo>
                  <a:cubicBezTo>
                    <a:pt x="31" y="555"/>
                    <a:pt x="28" y="555"/>
                    <a:pt x="26" y="555"/>
                  </a:cubicBezTo>
                  <a:cubicBezTo>
                    <a:pt x="24" y="555"/>
                    <a:pt x="23" y="555"/>
                    <a:pt x="23" y="55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29F03C3A-0A59-4A61-81F9-23B7640EEA1D}"/>
                </a:ext>
              </a:extLst>
            </p:cNvPr>
            <p:cNvSpPr>
              <a:spLocks/>
            </p:cNvSpPr>
            <p:nvPr/>
          </p:nvSpPr>
          <p:spPr bwMode="auto">
            <a:xfrm>
              <a:off x="926" y="2916"/>
              <a:ext cx="335" cy="1254"/>
            </a:xfrm>
            <a:custGeom>
              <a:avLst/>
              <a:gdLst>
                <a:gd name="T0" fmla="*/ 141 w 141"/>
                <a:gd name="T1" fmla="*/ 0 h 528"/>
                <a:gd name="T2" fmla="*/ 141 w 141"/>
                <a:gd name="T3" fmla="*/ 2 h 528"/>
                <a:gd name="T4" fmla="*/ 140 w 141"/>
                <a:gd name="T5" fmla="*/ 6 h 528"/>
                <a:gd name="T6" fmla="*/ 136 w 141"/>
                <a:gd name="T7" fmla="*/ 21 h 528"/>
                <a:gd name="T8" fmla="*/ 127 w 141"/>
                <a:gd name="T9" fmla="*/ 44 h 528"/>
                <a:gd name="T10" fmla="*/ 116 w 141"/>
                <a:gd name="T11" fmla="*/ 76 h 528"/>
                <a:gd name="T12" fmla="*/ 107 w 141"/>
                <a:gd name="T13" fmla="*/ 116 h 528"/>
                <a:gd name="T14" fmla="*/ 92 w 141"/>
                <a:gd name="T15" fmla="*/ 159 h 528"/>
                <a:gd name="T16" fmla="*/ 81 w 141"/>
                <a:gd name="T17" fmla="*/ 182 h 528"/>
                <a:gd name="T18" fmla="*/ 75 w 141"/>
                <a:gd name="T19" fmla="*/ 208 h 528"/>
                <a:gd name="T20" fmla="*/ 65 w 141"/>
                <a:gd name="T21" fmla="*/ 262 h 528"/>
                <a:gd name="T22" fmla="*/ 40 w 141"/>
                <a:gd name="T23" fmla="*/ 365 h 528"/>
                <a:gd name="T24" fmla="*/ 19 w 141"/>
                <a:gd name="T25" fmla="*/ 450 h 528"/>
                <a:gd name="T26" fmla="*/ 5 w 141"/>
                <a:gd name="T27" fmla="*/ 507 h 528"/>
                <a:gd name="T28" fmla="*/ 1 w 141"/>
                <a:gd name="T29" fmla="*/ 522 h 528"/>
                <a:gd name="T30" fmla="*/ 0 w 141"/>
                <a:gd name="T31" fmla="*/ 526 h 528"/>
                <a:gd name="T32" fmla="*/ 0 w 141"/>
                <a:gd name="T33" fmla="*/ 528 h 528"/>
                <a:gd name="T34" fmla="*/ 0 w 141"/>
                <a:gd name="T35" fmla="*/ 526 h 528"/>
                <a:gd name="T36" fmla="*/ 1 w 141"/>
                <a:gd name="T37" fmla="*/ 523 h 528"/>
                <a:gd name="T38" fmla="*/ 6 w 141"/>
                <a:gd name="T39" fmla="*/ 507 h 528"/>
                <a:gd name="T40" fmla="*/ 21 w 141"/>
                <a:gd name="T41" fmla="*/ 450 h 528"/>
                <a:gd name="T42" fmla="*/ 42 w 141"/>
                <a:gd name="T43" fmla="*/ 366 h 528"/>
                <a:gd name="T44" fmla="*/ 68 w 141"/>
                <a:gd name="T45" fmla="*/ 263 h 528"/>
                <a:gd name="T46" fmla="*/ 78 w 141"/>
                <a:gd name="T47" fmla="*/ 208 h 528"/>
                <a:gd name="T48" fmla="*/ 84 w 141"/>
                <a:gd name="T49" fmla="*/ 183 h 528"/>
                <a:gd name="T50" fmla="*/ 95 w 141"/>
                <a:gd name="T51" fmla="*/ 161 h 528"/>
                <a:gd name="T52" fmla="*/ 109 w 141"/>
                <a:gd name="T53" fmla="*/ 116 h 528"/>
                <a:gd name="T54" fmla="*/ 118 w 141"/>
                <a:gd name="T55" fmla="*/ 77 h 528"/>
                <a:gd name="T56" fmla="*/ 128 w 141"/>
                <a:gd name="T57" fmla="*/ 45 h 528"/>
                <a:gd name="T58" fmla="*/ 137 w 141"/>
                <a:gd name="T59" fmla="*/ 21 h 528"/>
                <a:gd name="T60" fmla="*/ 140 w 141"/>
                <a:gd name="T61" fmla="*/ 6 h 528"/>
                <a:gd name="T62" fmla="*/ 141 w 141"/>
                <a:gd name="T63" fmla="*/ 2 h 528"/>
                <a:gd name="T64" fmla="*/ 141 w 141"/>
                <a:gd name="T6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528">
                  <a:moveTo>
                    <a:pt x="141" y="0"/>
                  </a:moveTo>
                  <a:cubicBezTo>
                    <a:pt x="141" y="0"/>
                    <a:pt x="141" y="1"/>
                    <a:pt x="141" y="2"/>
                  </a:cubicBezTo>
                  <a:cubicBezTo>
                    <a:pt x="141" y="3"/>
                    <a:pt x="140" y="4"/>
                    <a:pt x="140" y="6"/>
                  </a:cubicBezTo>
                  <a:cubicBezTo>
                    <a:pt x="139" y="9"/>
                    <a:pt x="138" y="14"/>
                    <a:pt x="136" y="21"/>
                  </a:cubicBezTo>
                  <a:cubicBezTo>
                    <a:pt x="134" y="28"/>
                    <a:pt x="130" y="35"/>
                    <a:pt x="127" y="44"/>
                  </a:cubicBezTo>
                  <a:cubicBezTo>
                    <a:pt x="123" y="54"/>
                    <a:pt x="120" y="64"/>
                    <a:pt x="116" y="76"/>
                  </a:cubicBezTo>
                  <a:cubicBezTo>
                    <a:pt x="113" y="88"/>
                    <a:pt x="110" y="101"/>
                    <a:pt x="107" y="116"/>
                  </a:cubicBezTo>
                  <a:cubicBezTo>
                    <a:pt x="103" y="130"/>
                    <a:pt x="100" y="145"/>
                    <a:pt x="92" y="159"/>
                  </a:cubicBezTo>
                  <a:cubicBezTo>
                    <a:pt x="89" y="167"/>
                    <a:pt x="85" y="174"/>
                    <a:pt x="81" y="182"/>
                  </a:cubicBezTo>
                  <a:cubicBezTo>
                    <a:pt x="78" y="190"/>
                    <a:pt x="76" y="199"/>
                    <a:pt x="75" y="208"/>
                  </a:cubicBezTo>
                  <a:cubicBezTo>
                    <a:pt x="73" y="226"/>
                    <a:pt x="69" y="244"/>
                    <a:pt x="65" y="262"/>
                  </a:cubicBezTo>
                  <a:cubicBezTo>
                    <a:pt x="56" y="299"/>
                    <a:pt x="48" y="334"/>
                    <a:pt x="40" y="365"/>
                  </a:cubicBezTo>
                  <a:cubicBezTo>
                    <a:pt x="32" y="397"/>
                    <a:pt x="25" y="426"/>
                    <a:pt x="19" y="450"/>
                  </a:cubicBezTo>
                  <a:cubicBezTo>
                    <a:pt x="13" y="474"/>
                    <a:pt x="8" y="493"/>
                    <a:pt x="5" y="507"/>
                  </a:cubicBezTo>
                  <a:cubicBezTo>
                    <a:pt x="3" y="513"/>
                    <a:pt x="2" y="519"/>
                    <a:pt x="1" y="522"/>
                  </a:cubicBezTo>
                  <a:cubicBezTo>
                    <a:pt x="0" y="524"/>
                    <a:pt x="0" y="525"/>
                    <a:pt x="0" y="526"/>
                  </a:cubicBezTo>
                  <a:cubicBezTo>
                    <a:pt x="0" y="527"/>
                    <a:pt x="0" y="528"/>
                    <a:pt x="0" y="528"/>
                  </a:cubicBezTo>
                  <a:cubicBezTo>
                    <a:pt x="0" y="528"/>
                    <a:pt x="0" y="527"/>
                    <a:pt x="0" y="526"/>
                  </a:cubicBezTo>
                  <a:cubicBezTo>
                    <a:pt x="1" y="525"/>
                    <a:pt x="1" y="524"/>
                    <a:pt x="1" y="523"/>
                  </a:cubicBezTo>
                  <a:cubicBezTo>
                    <a:pt x="2" y="519"/>
                    <a:pt x="4" y="514"/>
                    <a:pt x="6" y="507"/>
                  </a:cubicBezTo>
                  <a:cubicBezTo>
                    <a:pt x="9" y="493"/>
                    <a:pt x="14" y="474"/>
                    <a:pt x="21" y="450"/>
                  </a:cubicBezTo>
                  <a:cubicBezTo>
                    <a:pt x="27" y="426"/>
                    <a:pt x="34" y="398"/>
                    <a:pt x="42" y="366"/>
                  </a:cubicBezTo>
                  <a:cubicBezTo>
                    <a:pt x="50" y="334"/>
                    <a:pt x="59" y="299"/>
                    <a:pt x="68" y="263"/>
                  </a:cubicBezTo>
                  <a:cubicBezTo>
                    <a:pt x="72" y="244"/>
                    <a:pt x="75" y="226"/>
                    <a:pt x="78" y="208"/>
                  </a:cubicBezTo>
                  <a:cubicBezTo>
                    <a:pt x="79" y="199"/>
                    <a:pt x="81" y="191"/>
                    <a:pt x="84" y="183"/>
                  </a:cubicBezTo>
                  <a:cubicBezTo>
                    <a:pt x="87" y="175"/>
                    <a:pt x="91" y="168"/>
                    <a:pt x="95" y="161"/>
                  </a:cubicBezTo>
                  <a:cubicBezTo>
                    <a:pt x="103" y="146"/>
                    <a:pt x="106" y="130"/>
                    <a:pt x="109" y="116"/>
                  </a:cubicBezTo>
                  <a:cubicBezTo>
                    <a:pt x="112" y="102"/>
                    <a:pt x="115" y="89"/>
                    <a:pt x="118" y="77"/>
                  </a:cubicBezTo>
                  <a:cubicBezTo>
                    <a:pt x="121" y="65"/>
                    <a:pt x="125" y="54"/>
                    <a:pt x="128" y="45"/>
                  </a:cubicBezTo>
                  <a:cubicBezTo>
                    <a:pt x="132" y="36"/>
                    <a:pt x="136" y="28"/>
                    <a:pt x="137" y="21"/>
                  </a:cubicBezTo>
                  <a:cubicBezTo>
                    <a:pt x="139" y="15"/>
                    <a:pt x="140" y="9"/>
                    <a:pt x="140" y="6"/>
                  </a:cubicBezTo>
                  <a:cubicBezTo>
                    <a:pt x="141" y="4"/>
                    <a:pt x="141" y="3"/>
                    <a:pt x="141" y="2"/>
                  </a:cubicBezTo>
                  <a:cubicBezTo>
                    <a:pt x="141" y="1"/>
                    <a:pt x="141" y="0"/>
                    <a:pt x="14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4ABBC7DB-50C3-4935-8ED0-24E0FF67C6B0}"/>
                </a:ext>
              </a:extLst>
            </p:cNvPr>
            <p:cNvSpPr>
              <a:spLocks/>
            </p:cNvSpPr>
            <p:nvPr/>
          </p:nvSpPr>
          <p:spPr bwMode="auto">
            <a:xfrm>
              <a:off x="556" y="2517"/>
              <a:ext cx="477" cy="1653"/>
            </a:xfrm>
            <a:custGeom>
              <a:avLst/>
              <a:gdLst>
                <a:gd name="T0" fmla="*/ 164 w 201"/>
                <a:gd name="T1" fmla="*/ 696 h 696"/>
                <a:gd name="T2" fmla="*/ 189 w 201"/>
                <a:gd name="T3" fmla="*/ 594 h 696"/>
                <a:gd name="T4" fmla="*/ 152 w 201"/>
                <a:gd name="T5" fmla="*/ 499 h 696"/>
                <a:gd name="T6" fmla="*/ 152 w 201"/>
                <a:gd name="T7" fmla="*/ 421 h 696"/>
                <a:gd name="T8" fmla="*/ 111 w 201"/>
                <a:gd name="T9" fmla="*/ 325 h 696"/>
                <a:gd name="T10" fmla="*/ 121 w 201"/>
                <a:gd name="T11" fmla="*/ 267 h 696"/>
                <a:gd name="T12" fmla="*/ 90 w 201"/>
                <a:gd name="T13" fmla="*/ 202 h 696"/>
                <a:gd name="T14" fmla="*/ 65 w 201"/>
                <a:gd name="T15" fmla="*/ 94 h 696"/>
                <a:gd name="T16" fmla="*/ 13 w 201"/>
                <a:gd name="T17" fmla="*/ 0 h 696"/>
                <a:gd name="T18" fmla="*/ 2 w 201"/>
                <a:gd name="T19" fmla="*/ 94 h 696"/>
                <a:gd name="T20" fmla="*/ 23 w 201"/>
                <a:gd name="T21" fmla="*/ 172 h 696"/>
                <a:gd name="T22" fmla="*/ 27 w 201"/>
                <a:gd name="T23" fmla="*/ 231 h 696"/>
                <a:gd name="T24" fmla="*/ 36 w 201"/>
                <a:gd name="T25" fmla="*/ 288 h 696"/>
                <a:gd name="T26" fmla="*/ 54 w 201"/>
                <a:gd name="T27" fmla="*/ 329 h 696"/>
                <a:gd name="T28" fmla="*/ 58 w 201"/>
                <a:gd name="T29" fmla="*/ 413 h 696"/>
                <a:gd name="T30" fmla="*/ 82 w 201"/>
                <a:gd name="T31" fmla="*/ 479 h 696"/>
                <a:gd name="T32" fmla="*/ 76 w 201"/>
                <a:gd name="T33" fmla="*/ 578 h 696"/>
                <a:gd name="T34" fmla="*/ 98 w 201"/>
                <a:gd name="T35" fmla="*/ 622 h 696"/>
                <a:gd name="T36" fmla="*/ 100 w 201"/>
                <a:gd name="T37" fmla="*/ 660 h 696"/>
                <a:gd name="T38" fmla="*/ 164 w 201"/>
                <a:gd name="T39" fmla="*/ 695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696">
                  <a:moveTo>
                    <a:pt x="164" y="696"/>
                  </a:moveTo>
                  <a:cubicBezTo>
                    <a:pt x="193" y="679"/>
                    <a:pt x="201" y="626"/>
                    <a:pt x="189" y="594"/>
                  </a:cubicBezTo>
                  <a:cubicBezTo>
                    <a:pt x="177" y="562"/>
                    <a:pt x="156" y="533"/>
                    <a:pt x="152" y="499"/>
                  </a:cubicBezTo>
                  <a:cubicBezTo>
                    <a:pt x="150" y="473"/>
                    <a:pt x="158" y="447"/>
                    <a:pt x="152" y="421"/>
                  </a:cubicBezTo>
                  <a:cubicBezTo>
                    <a:pt x="144" y="387"/>
                    <a:pt x="110" y="360"/>
                    <a:pt x="111" y="325"/>
                  </a:cubicBezTo>
                  <a:cubicBezTo>
                    <a:pt x="111" y="305"/>
                    <a:pt x="122" y="286"/>
                    <a:pt x="121" y="267"/>
                  </a:cubicBezTo>
                  <a:cubicBezTo>
                    <a:pt x="120" y="242"/>
                    <a:pt x="102" y="223"/>
                    <a:pt x="90" y="202"/>
                  </a:cubicBezTo>
                  <a:cubicBezTo>
                    <a:pt x="72" y="169"/>
                    <a:pt x="71" y="130"/>
                    <a:pt x="65" y="94"/>
                  </a:cubicBezTo>
                  <a:cubicBezTo>
                    <a:pt x="59" y="57"/>
                    <a:pt x="45" y="18"/>
                    <a:pt x="13" y="0"/>
                  </a:cubicBezTo>
                  <a:cubicBezTo>
                    <a:pt x="8" y="31"/>
                    <a:pt x="0" y="52"/>
                    <a:pt x="2" y="94"/>
                  </a:cubicBezTo>
                  <a:cubicBezTo>
                    <a:pt x="3" y="109"/>
                    <a:pt x="21" y="138"/>
                    <a:pt x="23" y="172"/>
                  </a:cubicBezTo>
                  <a:cubicBezTo>
                    <a:pt x="25" y="192"/>
                    <a:pt x="26" y="211"/>
                    <a:pt x="27" y="231"/>
                  </a:cubicBezTo>
                  <a:cubicBezTo>
                    <a:pt x="28" y="251"/>
                    <a:pt x="29" y="270"/>
                    <a:pt x="36" y="288"/>
                  </a:cubicBezTo>
                  <a:cubicBezTo>
                    <a:pt x="42" y="302"/>
                    <a:pt x="50" y="315"/>
                    <a:pt x="54" y="329"/>
                  </a:cubicBezTo>
                  <a:cubicBezTo>
                    <a:pt x="61" y="356"/>
                    <a:pt x="52" y="385"/>
                    <a:pt x="58" y="413"/>
                  </a:cubicBezTo>
                  <a:cubicBezTo>
                    <a:pt x="63" y="436"/>
                    <a:pt x="79" y="456"/>
                    <a:pt x="82" y="479"/>
                  </a:cubicBezTo>
                  <a:cubicBezTo>
                    <a:pt x="87" y="512"/>
                    <a:pt x="65" y="546"/>
                    <a:pt x="76" y="578"/>
                  </a:cubicBezTo>
                  <a:cubicBezTo>
                    <a:pt x="82" y="593"/>
                    <a:pt x="94" y="606"/>
                    <a:pt x="98" y="622"/>
                  </a:cubicBezTo>
                  <a:cubicBezTo>
                    <a:pt x="101" y="634"/>
                    <a:pt x="98" y="647"/>
                    <a:pt x="100" y="660"/>
                  </a:cubicBezTo>
                  <a:cubicBezTo>
                    <a:pt x="105" y="680"/>
                    <a:pt x="143" y="696"/>
                    <a:pt x="164" y="695"/>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A1F54105-3223-46DA-B016-7A4D4D76984D}"/>
                </a:ext>
              </a:extLst>
            </p:cNvPr>
            <p:cNvSpPr>
              <a:spLocks/>
            </p:cNvSpPr>
            <p:nvPr/>
          </p:nvSpPr>
          <p:spPr bwMode="auto">
            <a:xfrm>
              <a:off x="606" y="2588"/>
              <a:ext cx="339" cy="1579"/>
            </a:xfrm>
            <a:custGeom>
              <a:avLst/>
              <a:gdLst>
                <a:gd name="T0" fmla="*/ 0 w 143"/>
                <a:gd name="T1" fmla="*/ 0 h 665"/>
                <a:gd name="T2" fmla="*/ 0 w 143"/>
                <a:gd name="T3" fmla="*/ 2 h 665"/>
                <a:gd name="T4" fmla="*/ 1 w 143"/>
                <a:gd name="T5" fmla="*/ 7 h 665"/>
                <a:gd name="T6" fmla="*/ 4 w 143"/>
                <a:gd name="T7" fmla="*/ 27 h 665"/>
                <a:gd name="T8" fmla="*/ 13 w 143"/>
                <a:gd name="T9" fmla="*/ 57 h 665"/>
                <a:gd name="T10" fmla="*/ 24 w 143"/>
                <a:gd name="T11" fmla="*/ 97 h 665"/>
                <a:gd name="T12" fmla="*/ 33 w 143"/>
                <a:gd name="T13" fmla="*/ 147 h 665"/>
                <a:gd name="T14" fmla="*/ 48 w 143"/>
                <a:gd name="T15" fmla="*/ 202 h 665"/>
                <a:gd name="T16" fmla="*/ 60 w 143"/>
                <a:gd name="T17" fmla="*/ 231 h 665"/>
                <a:gd name="T18" fmla="*/ 66 w 143"/>
                <a:gd name="T19" fmla="*/ 263 h 665"/>
                <a:gd name="T20" fmla="*/ 75 w 143"/>
                <a:gd name="T21" fmla="*/ 331 h 665"/>
                <a:gd name="T22" fmla="*/ 100 w 143"/>
                <a:gd name="T23" fmla="*/ 461 h 665"/>
                <a:gd name="T24" fmla="*/ 122 w 143"/>
                <a:gd name="T25" fmla="*/ 567 h 665"/>
                <a:gd name="T26" fmla="*/ 137 w 143"/>
                <a:gd name="T27" fmla="*/ 639 h 665"/>
                <a:gd name="T28" fmla="*/ 141 w 143"/>
                <a:gd name="T29" fmla="*/ 658 h 665"/>
                <a:gd name="T30" fmla="*/ 142 w 143"/>
                <a:gd name="T31" fmla="*/ 663 h 665"/>
                <a:gd name="T32" fmla="*/ 143 w 143"/>
                <a:gd name="T33" fmla="*/ 665 h 665"/>
                <a:gd name="T34" fmla="*/ 142 w 143"/>
                <a:gd name="T35" fmla="*/ 663 h 665"/>
                <a:gd name="T36" fmla="*/ 142 w 143"/>
                <a:gd name="T37" fmla="*/ 658 h 665"/>
                <a:gd name="T38" fmla="*/ 138 w 143"/>
                <a:gd name="T39" fmla="*/ 638 h 665"/>
                <a:gd name="T40" fmla="*/ 124 w 143"/>
                <a:gd name="T41" fmla="*/ 567 h 665"/>
                <a:gd name="T42" fmla="*/ 103 w 143"/>
                <a:gd name="T43" fmla="*/ 461 h 665"/>
                <a:gd name="T44" fmla="*/ 78 w 143"/>
                <a:gd name="T45" fmla="*/ 330 h 665"/>
                <a:gd name="T46" fmla="*/ 69 w 143"/>
                <a:gd name="T47" fmla="*/ 263 h 665"/>
                <a:gd name="T48" fmla="*/ 63 w 143"/>
                <a:gd name="T49" fmla="*/ 230 h 665"/>
                <a:gd name="T50" fmla="*/ 50 w 143"/>
                <a:gd name="T51" fmla="*/ 201 h 665"/>
                <a:gd name="T52" fmla="*/ 35 w 143"/>
                <a:gd name="T53" fmla="*/ 146 h 665"/>
                <a:gd name="T54" fmla="*/ 26 w 143"/>
                <a:gd name="T55" fmla="*/ 97 h 665"/>
                <a:gd name="T56" fmla="*/ 15 w 143"/>
                <a:gd name="T57" fmla="*/ 56 h 665"/>
                <a:gd name="T58" fmla="*/ 5 w 143"/>
                <a:gd name="T59" fmla="*/ 27 h 665"/>
                <a:gd name="T60" fmla="*/ 1 w 143"/>
                <a:gd name="T61" fmla="*/ 7 h 665"/>
                <a:gd name="T62" fmla="*/ 0 w 143"/>
                <a:gd name="T63" fmla="*/ 2 h 665"/>
                <a:gd name="T64" fmla="*/ 0 w 143"/>
                <a:gd name="T65"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665">
                  <a:moveTo>
                    <a:pt x="0" y="0"/>
                  </a:moveTo>
                  <a:cubicBezTo>
                    <a:pt x="0" y="0"/>
                    <a:pt x="0" y="1"/>
                    <a:pt x="0" y="2"/>
                  </a:cubicBezTo>
                  <a:cubicBezTo>
                    <a:pt x="0" y="4"/>
                    <a:pt x="0" y="5"/>
                    <a:pt x="1" y="7"/>
                  </a:cubicBezTo>
                  <a:cubicBezTo>
                    <a:pt x="1" y="12"/>
                    <a:pt x="2" y="18"/>
                    <a:pt x="4" y="27"/>
                  </a:cubicBezTo>
                  <a:cubicBezTo>
                    <a:pt x="5" y="36"/>
                    <a:pt x="10" y="45"/>
                    <a:pt x="13" y="57"/>
                  </a:cubicBezTo>
                  <a:cubicBezTo>
                    <a:pt x="17" y="69"/>
                    <a:pt x="21" y="82"/>
                    <a:pt x="24" y="97"/>
                  </a:cubicBezTo>
                  <a:cubicBezTo>
                    <a:pt x="27" y="112"/>
                    <a:pt x="30" y="129"/>
                    <a:pt x="33" y="147"/>
                  </a:cubicBezTo>
                  <a:cubicBezTo>
                    <a:pt x="36" y="164"/>
                    <a:pt x="39" y="184"/>
                    <a:pt x="48" y="202"/>
                  </a:cubicBezTo>
                  <a:cubicBezTo>
                    <a:pt x="52" y="212"/>
                    <a:pt x="57" y="221"/>
                    <a:pt x="60" y="231"/>
                  </a:cubicBezTo>
                  <a:cubicBezTo>
                    <a:pt x="64" y="241"/>
                    <a:pt x="65" y="252"/>
                    <a:pt x="66" y="263"/>
                  </a:cubicBezTo>
                  <a:cubicBezTo>
                    <a:pt x="68" y="285"/>
                    <a:pt x="71" y="308"/>
                    <a:pt x="75" y="331"/>
                  </a:cubicBezTo>
                  <a:cubicBezTo>
                    <a:pt x="84" y="377"/>
                    <a:pt x="92" y="421"/>
                    <a:pt x="100" y="461"/>
                  </a:cubicBezTo>
                  <a:cubicBezTo>
                    <a:pt x="108" y="501"/>
                    <a:pt x="116" y="537"/>
                    <a:pt x="122" y="567"/>
                  </a:cubicBezTo>
                  <a:cubicBezTo>
                    <a:pt x="128" y="597"/>
                    <a:pt x="133" y="621"/>
                    <a:pt x="137" y="639"/>
                  </a:cubicBezTo>
                  <a:cubicBezTo>
                    <a:pt x="139" y="647"/>
                    <a:pt x="140" y="653"/>
                    <a:pt x="141" y="658"/>
                  </a:cubicBezTo>
                  <a:cubicBezTo>
                    <a:pt x="141" y="660"/>
                    <a:pt x="142" y="662"/>
                    <a:pt x="142" y="663"/>
                  </a:cubicBezTo>
                  <a:cubicBezTo>
                    <a:pt x="142" y="664"/>
                    <a:pt x="143" y="665"/>
                    <a:pt x="143" y="665"/>
                  </a:cubicBezTo>
                  <a:cubicBezTo>
                    <a:pt x="143" y="665"/>
                    <a:pt x="143" y="664"/>
                    <a:pt x="142" y="663"/>
                  </a:cubicBezTo>
                  <a:cubicBezTo>
                    <a:pt x="142" y="662"/>
                    <a:pt x="142" y="660"/>
                    <a:pt x="142" y="658"/>
                  </a:cubicBezTo>
                  <a:cubicBezTo>
                    <a:pt x="141" y="653"/>
                    <a:pt x="139" y="647"/>
                    <a:pt x="138" y="638"/>
                  </a:cubicBezTo>
                  <a:cubicBezTo>
                    <a:pt x="135" y="621"/>
                    <a:pt x="130" y="597"/>
                    <a:pt x="124" y="567"/>
                  </a:cubicBezTo>
                  <a:cubicBezTo>
                    <a:pt x="118" y="536"/>
                    <a:pt x="111" y="500"/>
                    <a:pt x="103" y="461"/>
                  </a:cubicBezTo>
                  <a:cubicBezTo>
                    <a:pt x="95" y="421"/>
                    <a:pt x="87" y="377"/>
                    <a:pt x="78" y="330"/>
                  </a:cubicBezTo>
                  <a:cubicBezTo>
                    <a:pt x="74" y="307"/>
                    <a:pt x="71" y="285"/>
                    <a:pt x="69" y="263"/>
                  </a:cubicBezTo>
                  <a:cubicBezTo>
                    <a:pt x="68" y="251"/>
                    <a:pt x="66" y="240"/>
                    <a:pt x="63" y="230"/>
                  </a:cubicBezTo>
                  <a:cubicBezTo>
                    <a:pt x="59" y="220"/>
                    <a:pt x="54" y="211"/>
                    <a:pt x="50" y="201"/>
                  </a:cubicBezTo>
                  <a:cubicBezTo>
                    <a:pt x="42" y="183"/>
                    <a:pt x="38" y="164"/>
                    <a:pt x="35" y="146"/>
                  </a:cubicBezTo>
                  <a:cubicBezTo>
                    <a:pt x="32" y="128"/>
                    <a:pt x="29" y="112"/>
                    <a:pt x="26" y="97"/>
                  </a:cubicBezTo>
                  <a:cubicBezTo>
                    <a:pt x="22" y="82"/>
                    <a:pt x="19" y="68"/>
                    <a:pt x="15" y="56"/>
                  </a:cubicBezTo>
                  <a:cubicBezTo>
                    <a:pt x="11" y="45"/>
                    <a:pt x="6" y="35"/>
                    <a:pt x="5" y="27"/>
                  </a:cubicBezTo>
                  <a:cubicBezTo>
                    <a:pt x="3" y="18"/>
                    <a:pt x="2" y="12"/>
                    <a:pt x="1" y="7"/>
                  </a:cubicBezTo>
                  <a:cubicBezTo>
                    <a:pt x="1" y="5"/>
                    <a:pt x="0" y="3"/>
                    <a:pt x="0" y="2"/>
                  </a:cubicBezTo>
                  <a:cubicBezTo>
                    <a:pt x="0" y="1"/>
                    <a:pt x="0" y="0"/>
                    <a:pt x="0"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17515078-1C1B-4148-AC1C-68F77C487F05}"/>
                </a:ext>
              </a:extLst>
            </p:cNvPr>
            <p:cNvSpPr>
              <a:spLocks/>
            </p:cNvSpPr>
            <p:nvPr/>
          </p:nvSpPr>
          <p:spPr bwMode="auto">
            <a:xfrm>
              <a:off x="3814" y="487"/>
              <a:ext cx="142" cy="190"/>
            </a:xfrm>
            <a:custGeom>
              <a:avLst/>
              <a:gdLst>
                <a:gd name="T0" fmla="*/ 59 w 60"/>
                <a:gd name="T1" fmla="*/ 50 h 80"/>
                <a:gd name="T2" fmla="*/ 44 w 60"/>
                <a:gd name="T3" fmla="*/ 50 h 80"/>
                <a:gd name="T4" fmla="*/ 30 w 60"/>
                <a:gd name="T5" fmla="*/ 63 h 80"/>
                <a:gd name="T6" fmla="*/ 17 w 60"/>
                <a:gd name="T7" fmla="*/ 55 h 80"/>
                <a:gd name="T8" fmla="*/ 18 w 60"/>
                <a:gd name="T9" fmla="*/ 42 h 80"/>
                <a:gd name="T10" fmla="*/ 38 w 60"/>
                <a:gd name="T11" fmla="*/ 36 h 80"/>
                <a:gd name="T12" fmla="*/ 38 w 60"/>
                <a:gd name="T13" fmla="*/ 0 h 80"/>
                <a:gd name="T14" fmla="*/ 22 w 60"/>
                <a:gd name="T15" fmla="*/ 0 h 80"/>
                <a:gd name="T16" fmla="*/ 22 w 60"/>
                <a:gd name="T17" fmla="*/ 21 h 80"/>
                <a:gd name="T18" fmla="*/ 0 w 60"/>
                <a:gd name="T19" fmla="*/ 51 h 80"/>
                <a:gd name="T20" fmla="*/ 30 w 60"/>
                <a:gd name="T21" fmla="*/ 80 h 80"/>
                <a:gd name="T22" fmla="*/ 59 w 60"/>
                <a:gd name="T23"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80">
                  <a:moveTo>
                    <a:pt x="59" y="50"/>
                  </a:moveTo>
                  <a:cubicBezTo>
                    <a:pt x="44" y="50"/>
                    <a:pt x="44" y="50"/>
                    <a:pt x="44" y="50"/>
                  </a:cubicBezTo>
                  <a:cubicBezTo>
                    <a:pt x="44" y="50"/>
                    <a:pt x="44" y="63"/>
                    <a:pt x="30" y="63"/>
                  </a:cubicBezTo>
                  <a:cubicBezTo>
                    <a:pt x="22" y="64"/>
                    <a:pt x="19" y="59"/>
                    <a:pt x="17" y="55"/>
                  </a:cubicBezTo>
                  <a:cubicBezTo>
                    <a:pt x="15" y="51"/>
                    <a:pt x="16" y="46"/>
                    <a:pt x="18" y="42"/>
                  </a:cubicBezTo>
                  <a:cubicBezTo>
                    <a:pt x="21" y="38"/>
                    <a:pt x="27" y="34"/>
                    <a:pt x="38" y="36"/>
                  </a:cubicBezTo>
                  <a:cubicBezTo>
                    <a:pt x="38" y="0"/>
                    <a:pt x="38" y="0"/>
                    <a:pt x="38" y="0"/>
                  </a:cubicBezTo>
                  <a:cubicBezTo>
                    <a:pt x="22" y="0"/>
                    <a:pt x="22" y="0"/>
                    <a:pt x="22" y="0"/>
                  </a:cubicBezTo>
                  <a:cubicBezTo>
                    <a:pt x="22" y="21"/>
                    <a:pt x="22" y="21"/>
                    <a:pt x="22" y="21"/>
                  </a:cubicBezTo>
                  <a:cubicBezTo>
                    <a:pt x="22" y="21"/>
                    <a:pt x="0" y="27"/>
                    <a:pt x="0" y="51"/>
                  </a:cubicBezTo>
                  <a:cubicBezTo>
                    <a:pt x="0" y="74"/>
                    <a:pt x="21" y="80"/>
                    <a:pt x="30" y="80"/>
                  </a:cubicBezTo>
                  <a:cubicBezTo>
                    <a:pt x="36" y="80"/>
                    <a:pt x="60" y="78"/>
                    <a:pt x="59" y="50"/>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7">
              <a:extLst>
                <a:ext uri="{FF2B5EF4-FFF2-40B4-BE49-F238E27FC236}">
                  <a16:creationId xmlns:a16="http://schemas.microsoft.com/office/drawing/2014/main" id="{7781530B-B421-45EE-AB52-A3754DA4B7EB}"/>
                </a:ext>
              </a:extLst>
            </p:cNvPr>
            <p:cNvSpPr>
              <a:spLocks noChangeArrowheads="1"/>
            </p:cNvSpPr>
            <p:nvPr/>
          </p:nvSpPr>
          <p:spPr bwMode="auto">
            <a:xfrm>
              <a:off x="3866" y="435"/>
              <a:ext cx="38" cy="33"/>
            </a:xfrm>
            <a:prstGeom prst="rect">
              <a:avLst/>
            </a:prstGeom>
            <a:solidFill>
              <a:srgbClr val="FB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E464E816-8094-4A7A-818B-AE60D897A372}"/>
                </a:ext>
              </a:extLst>
            </p:cNvPr>
            <p:cNvSpPr>
              <a:spLocks/>
            </p:cNvSpPr>
            <p:nvPr/>
          </p:nvSpPr>
          <p:spPr bwMode="auto">
            <a:xfrm>
              <a:off x="3605" y="276"/>
              <a:ext cx="558" cy="558"/>
            </a:xfrm>
            <a:custGeom>
              <a:avLst/>
              <a:gdLst>
                <a:gd name="T0" fmla="*/ 235 w 235"/>
                <a:gd name="T1" fmla="*/ 116 h 235"/>
                <a:gd name="T2" fmla="*/ 234 w 235"/>
                <a:gd name="T3" fmla="*/ 105 h 235"/>
                <a:gd name="T4" fmla="*/ 233 w 235"/>
                <a:gd name="T5" fmla="*/ 94 h 235"/>
                <a:gd name="T6" fmla="*/ 217 w 235"/>
                <a:gd name="T7" fmla="*/ 54 h 235"/>
                <a:gd name="T8" fmla="*/ 129 w 235"/>
                <a:gd name="T9" fmla="*/ 1 h 235"/>
                <a:gd name="T10" fmla="*/ 105 w 235"/>
                <a:gd name="T11" fmla="*/ 1 h 235"/>
                <a:gd name="T12" fmla="*/ 64 w 235"/>
                <a:gd name="T13" fmla="*/ 13 h 235"/>
                <a:gd name="T14" fmla="*/ 13 w 235"/>
                <a:gd name="T15" fmla="*/ 65 h 235"/>
                <a:gd name="T16" fmla="*/ 1 w 235"/>
                <a:gd name="T17" fmla="*/ 112 h 235"/>
                <a:gd name="T18" fmla="*/ 3 w 235"/>
                <a:gd name="T19" fmla="*/ 142 h 235"/>
                <a:gd name="T20" fmla="*/ 20 w 235"/>
                <a:gd name="T21" fmla="*/ 181 h 235"/>
                <a:gd name="T22" fmla="*/ 3 w 235"/>
                <a:gd name="T23" fmla="*/ 224 h 235"/>
                <a:gd name="T24" fmla="*/ 49 w 235"/>
                <a:gd name="T25" fmla="*/ 212 h 235"/>
                <a:gd name="T26" fmla="*/ 97 w 235"/>
                <a:gd name="T27" fmla="*/ 233 h 235"/>
                <a:gd name="T28" fmla="*/ 135 w 235"/>
                <a:gd name="T29" fmla="*/ 234 h 235"/>
                <a:gd name="T30" fmla="*/ 147 w 235"/>
                <a:gd name="T31" fmla="*/ 231 h 235"/>
                <a:gd name="T32" fmla="*/ 228 w 235"/>
                <a:gd name="T33" fmla="*/ 159 h 235"/>
                <a:gd name="T34" fmla="*/ 231 w 235"/>
                <a:gd name="T35" fmla="*/ 147 h 235"/>
                <a:gd name="T36" fmla="*/ 233 w 235"/>
                <a:gd name="T37" fmla="*/ 137 h 235"/>
                <a:gd name="T38" fmla="*/ 235 w 235"/>
                <a:gd name="T39" fmla="*/ 122 h 235"/>
                <a:gd name="T40" fmla="*/ 235 w 235"/>
                <a:gd name="T41" fmla="*/ 118 h 235"/>
                <a:gd name="T42" fmla="*/ 234 w 235"/>
                <a:gd name="T43" fmla="*/ 122 h 235"/>
                <a:gd name="T44" fmla="*/ 233 w 235"/>
                <a:gd name="T45" fmla="*/ 137 h 235"/>
                <a:gd name="T46" fmla="*/ 147 w 235"/>
                <a:gd name="T47" fmla="*/ 229 h 235"/>
                <a:gd name="T48" fmla="*/ 135 w 235"/>
                <a:gd name="T49" fmla="*/ 232 h 235"/>
                <a:gd name="T50" fmla="*/ 98 w 235"/>
                <a:gd name="T51" fmla="*/ 231 h 235"/>
                <a:gd name="T52" fmla="*/ 49 w 235"/>
                <a:gd name="T53" fmla="*/ 209 h 235"/>
                <a:gd name="T54" fmla="*/ 4 w 235"/>
                <a:gd name="T55" fmla="*/ 221 h 235"/>
                <a:gd name="T56" fmla="*/ 22 w 235"/>
                <a:gd name="T57" fmla="*/ 182 h 235"/>
                <a:gd name="T58" fmla="*/ 22 w 235"/>
                <a:gd name="T59" fmla="*/ 181 h 235"/>
                <a:gd name="T60" fmla="*/ 3 w 235"/>
                <a:gd name="T61" fmla="*/ 122 h 235"/>
                <a:gd name="T62" fmla="*/ 4 w 235"/>
                <a:gd name="T63" fmla="*/ 103 h 235"/>
                <a:gd name="T64" fmla="*/ 37 w 235"/>
                <a:gd name="T65" fmla="*/ 36 h 235"/>
                <a:gd name="T66" fmla="*/ 97 w 235"/>
                <a:gd name="T67" fmla="*/ 4 h 235"/>
                <a:gd name="T68" fmla="*/ 113 w 235"/>
                <a:gd name="T69" fmla="*/ 3 h 235"/>
                <a:gd name="T70" fmla="*/ 182 w 235"/>
                <a:gd name="T71" fmla="*/ 22 h 235"/>
                <a:gd name="T72" fmla="*/ 230 w 235"/>
                <a:gd name="T73" fmla="*/ 87 h 235"/>
                <a:gd name="T74" fmla="*/ 233 w 235"/>
                <a:gd name="T75" fmla="*/ 100 h 235"/>
                <a:gd name="T76" fmla="*/ 234 w 235"/>
                <a:gd name="T77" fmla="*/ 110 h 235"/>
                <a:gd name="T78" fmla="*/ 235 w 235"/>
                <a:gd name="T79"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 h="235">
                  <a:moveTo>
                    <a:pt x="235" y="118"/>
                  </a:moveTo>
                  <a:cubicBezTo>
                    <a:pt x="235" y="118"/>
                    <a:pt x="235" y="117"/>
                    <a:pt x="235" y="116"/>
                  </a:cubicBezTo>
                  <a:cubicBezTo>
                    <a:pt x="235" y="114"/>
                    <a:pt x="235" y="112"/>
                    <a:pt x="235" y="110"/>
                  </a:cubicBezTo>
                  <a:cubicBezTo>
                    <a:pt x="234" y="108"/>
                    <a:pt x="234" y="107"/>
                    <a:pt x="234" y="105"/>
                  </a:cubicBezTo>
                  <a:cubicBezTo>
                    <a:pt x="234" y="104"/>
                    <a:pt x="234" y="102"/>
                    <a:pt x="234" y="100"/>
                  </a:cubicBezTo>
                  <a:cubicBezTo>
                    <a:pt x="233" y="98"/>
                    <a:pt x="233" y="96"/>
                    <a:pt x="233" y="94"/>
                  </a:cubicBezTo>
                  <a:cubicBezTo>
                    <a:pt x="232" y="92"/>
                    <a:pt x="232" y="90"/>
                    <a:pt x="231" y="87"/>
                  </a:cubicBezTo>
                  <a:cubicBezTo>
                    <a:pt x="229" y="78"/>
                    <a:pt x="224" y="66"/>
                    <a:pt x="217" y="54"/>
                  </a:cubicBezTo>
                  <a:cubicBezTo>
                    <a:pt x="209" y="42"/>
                    <a:pt x="198" y="30"/>
                    <a:pt x="183" y="20"/>
                  </a:cubicBezTo>
                  <a:cubicBezTo>
                    <a:pt x="169" y="10"/>
                    <a:pt x="150" y="3"/>
                    <a:pt x="129" y="1"/>
                  </a:cubicBezTo>
                  <a:cubicBezTo>
                    <a:pt x="124" y="0"/>
                    <a:pt x="119" y="0"/>
                    <a:pt x="113" y="0"/>
                  </a:cubicBezTo>
                  <a:cubicBezTo>
                    <a:pt x="110" y="0"/>
                    <a:pt x="108" y="0"/>
                    <a:pt x="105" y="1"/>
                  </a:cubicBezTo>
                  <a:cubicBezTo>
                    <a:pt x="102" y="1"/>
                    <a:pt x="100" y="2"/>
                    <a:pt x="97" y="2"/>
                  </a:cubicBezTo>
                  <a:cubicBezTo>
                    <a:pt x="86" y="4"/>
                    <a:pt x="75" y="8"/>
                    <a:pt x="64" y="13"/>
                  </a:cubicBezTo>
                  <a:cubicBezTo>
                    <a:pt x="54" y="19"/>
                    <a:pt x="44" y="26"/>
                    <a:pt x="35" y="34"/>
                  </a:cubicBezTo>
                  <a:cubicBezTo>
                    <a:pt x="26" y="43"/>
                    <a:pt x="19" y="53"/>
                    <a:pt x="13" y="65"/>
                  </a:cubicBezTo>
                  <a:cubicBezTo>
                    <a:pt x="7" y="76"/>
                    <a:pt x="3" y="89"/>
                    <a:pt x="2" y="102"/>
                  </a:cubicBezTo>
                  <a:cubicBezTo>
                    <a:pt x="1" y="105"/>
                    <a:pt x="1" y="109"/>
                    <a:pt x="1" y="112"/>
                  </a:cubicBezTo>
                  <a:cubicBezTo>
                    <a:pt x="1" y="115"/>
                    <a:pt x="0" y="119"/>
                    <a:pt x="1" y="122"/>
                  </a:cubicBezTo>
                  <a:cubicBezTo>
                    <a:pt x="1" y="129"/>
                    <a:pt x="2" y="136"/>
                    <a:pt x="3" y="142"/>
                  </a:cubicBezTo>
                  <a:cubicBezTo>
                    <a:pt x="6" y="157"/>
                    <a:pt x="12" y="170"/>
                    <a:pt x="20" y="182"/>
                  </a:cubicBezTo>
                  <a:cubicBezTo>
                    <a:pt x="20" y="181"/>
                    <a:pt x="20" y="181"/>
                    <a:pt x="20" y="181"/>
                  </a:cubicBezTo>
                  <a:cubicBezTo>
                    <a:pt x="14" y="195"/>
                    <a:pt x="9" y="209"/>
                    <a:pt x="4" y="222"/>
                  </a:cubicBezTo>
                  <a:cubicBezTo>
                    <a:pt x="3" y="224"/>
                    <a:pt x="3" y="224"/>
                    <a:pt x="3" y="224"/>
                  </a:cubicBezTo>
                  <a:cubicBezTo>
                    <a:pt x="5" y="224"/>
                    <a:pt x="5" y="224"/>
                    <a:pt x="5" y="224"/>
                  </a:cubicBezTo>
                  <a:cubicBezTo>
                    <a:pt x="20" y="220"/>
                    <a:pt x="35" y="216"/>
                    <a:pt x="49" y="212"/>
                  </a:cubicBezTo>
                  <a:cubicBezTo>
                    <a:pt x="48" y="211"/>
                    <a:pt x="48" y="211"/>
                    <a:pt x="48" y="211"/>
                  </a:cubicBezTo>
                  <a:cubicBezTo>
                    <a:pt x="63" y="223"/>
                    <a:pt x="80" y="230"/>
                    <a:pt x="97" y="233"/>
                  </a:cubicBezTo>
                  <a:cubicBezTo>
                    <a:pt x="106" y="235"/>
                    <a:pt x="115" y="235"/>
                    <a:pt x="123" y="235"/>
                  </a:cubicBezTo>
                  <a:cubicBezTo>
                    <a:pt x="127" y="235"/>
                    <a:pt x="131" y="234"/>
                    <a:pt x="135" y="234"/>
                  </a:cubicBezTo>
                  <a:cubicBezTo>
                    <a:pt x="137" y="233"/>
                    <a:pt x="139" y="233"/>
                    <a:pt x="141" y="233"/>
                  </a:cubicBezTo>
                  <a:cubicBezTo>
                    <a:pt x="143" y="232"/>
                    <a:pt x="145" y="232"/>
                    <a:pt x="147" y="231"/>
                  </a:cubicBezTo>
                  <a:cubicBezTo>
                    <a:pt x="178" y="223"/>
                    <a:pt x="200" y="205"/>
                    <a:pt x="213" y="186"/>
                  </a:cubicBezTo>
                  <a:cubicBezTo>
                    <a:pt x="220" y="176"/>
                    <a:pt x="225" y="167"/>
                    <a:pt x="228" y="159"/>
                  </a:cubicBezTo>
                  <a:cubicBezTo>
                    <a:pt x="228" y="157"/>
                    <a:pt x="229" y="155"/>
                    <a:pt x="230" y="153"/>
                  </a:cubicBezTo>
                  <a:cubicBezTo>
                    <a:pt x="230" y="151"/>
                    <a:pt x="231" y="149"/>
                    <a:pt x="231" y="147"/>
                  </a:cubicBezTo>
                  <a:cubicBezTo>
                    <a:pt x="232" y="145"/>
                    <a:pt x="232" y="143"/>
                    <a:pt x="233" y="142"/>
                  </a:cubicBezTo>
                  <a:cubicBezTo>
                    <a:pt x="233" y="140"/>
                    <a:pt x="233" y="138"/>
                    <a:pt x="233" y="137"/>
                  </a:cubicBezTo>
                  <a:cubicBezTo>
                    <a:pt x="234" y="134"/>
                    <a:pt x="234" y="131"/>
                    <a:pt x="234" y="128"/>
                  </a:cubicBezTo>
                  <a:cubicBezTo>
                    <a:pt x="235" y="126"/>
                    <a:pt x="235" y="124"/>
                    <a:pt x="235" y="122"/>
                  </a:cubicBezTo>
                  <a:cubicBezTo>
                    <a:pt x="235" y="121"/>
                    <a:pt x="235" y="120"/>
                    <a:pt x="235" y="119"/>
                  </a:cubicBezTo>
                  <a:cubicBezTo>
                    <a:pt x="235" y="118"/>
                    <a:pt x="235" y="118"/>
                    <a:pt x="235" y="118"/>
                  </a:cubicBezTo>
                  <a:cubicBezTo>
                    <a:pt x="235" y="118"/>
                    <a:pt x="235" y="118"/>
                    <a:pt x="234" y="119"/>
                  </a:cubicBezTo>
                  <a:cubicBezTo>
                    <a:pt x="234" y="120"/>
                    <a:pt x="234" y="121"/>
                    <a:pt x="234" y="122"/>
                  </a:cubicBezTo>
                  <a:cubicBezTo>
                    <a:pt x="234" y="124"/>
                    <a:pt x="234" y="126"/>
                    <a:pt x="234" y="128"/>
                  </a:cubicBezTo>
                  <a:cubicBezTo>
                    <a:pt x="234" y="131"/>
                    <a:pt x="233" y="133"/>
                    <a:pt x="233" y="137"/>
                  </a:cubicBezTo>
                  <a:cubicBezTo>
                    <a:pt x="230" y="149"/>
                    <a:pt x="226" y="167"/>
                    <a:pt x="212" y="185"/>
                  </a:cubicBezTo>
                  <a:cubicBezTo>
                    <a:pt x="199" y="203"/>
                    <a:pt x="177" y="222"/>
                    <a:pt x="147" y="229"/>
                  </a:cubicBezTo>
                  <a:cubicBezTo>
                    <a:pt x="145" y="230"/>
                    <a:pt x="143" y="230"/>
                    <a:pt x="141" y="231"/>
                  </a:cubicBezTo>
                  <a:cubicBezTo>
                    <a:pt x="139" y="231"/>
                    <a:pt x="137" y="231"/>
                    <a:pt x="135" y="232"/>
                  </a:cubicBezTo>
                  <a:cubicBezTo>
                    <a:pt x="131" y="232"/>
                    <a:pt x="127" y="232"/>
                    <a:pt x="123" y="233"/>
                  </a:cubicBezTo>
                  <a:cubicBezTo>
                    <a:pt x="115" y="233"/>
                    <a:pt x="106" y="232"/>
                    <a:pt x="98" y="231"/>
                  </a:cubicBezTo>
                  <a:cubicBezTo>
                    <a:pt x="81" y="228"/>
                    <a:pt x="64" y="221"/>
                    <a:pt x="49" y="209"/>
                  </a:cubicBezTo>
                  <a:cubicBezTo>
                    <a:pt x="49" y="209"/>
                    <a:pt x="49" y="209"/>
                    <a:pt x="49" y="209"/>
                  </a:cubicBezTo>
                  <a:cubicBezTo>
                    <a:pt x="48" y="209"/>
                    <a:pt x="48" y="209"/>
                    <a:pt x="48" y="209"/>
                  </a:cubicBezTo>
                  <a:cubicBezTo>
                    <a:pt x="34" y="213"/>
                    <a:pt x="19" y="217"/>
                    <a:pt x="4" y="221"/>
                  </a:cubicBezTo>
                  <a:cubicBezTo>
                    <a:pt x="6" y="223"/>
                    <a:pt x="6" y="223"/>
                    <a:pt x="6" y="223"/>
                  </a:cubicBezTo>
                  <a:cubicBezTo>
                    <a:pt x="11" y="210"/>
                    <a:pt x="17" y="196"/>
                    <a:pt x="22" y="182"/>
                  </a:cubicBezTo>
                  <a:cubicBezTo>
                    <a:pt x="23" y="181"/>
                    <a:pt x="23" y="181"/>
                    <a:pt x="23" y="181"/>
                  </a:cubicBezTo>
                  <a:cubicBezTo>
                    <a:pt x="22" y="181"/>
                    <a:pt x="22" y="181"/>
                    <a:pt x="22" y="181"/>
                  </a:cubicBezTo>
                  <a:cubicBezTo>
                    <a:pt x="15" y="169"/>
                    <a:pt x="9" y="156"/>
                    <a:pt x="6" y="142"/>
                  </a:cubicBezTo>
                  <a:cubicBezTo>
                    <a:pt x="4" y="135"/>
                    <a:pt x="4" y="129"/>
                    <a:pt x="3" y="122"/>
                  </a:cubicBezTo>
                  <a:cubicBezTo>
                    <a:pt x="3" y="119"/>
                    <a:pt x="3" y="116"/>
                    <a:pt x="3" y="112"/>
                  </a:cubicBezTo>
                  <a:cubicBezTo>
                    <a:pt x="4" y="109"/>
                    <a:pt x="4" y="106"/>
                    <a:pt x="4" y="103"/>
                  </a:cubicBezTo>
                  <a:cubicBezTo>
                    <a:pt x="6" y="90"/>
                    <a:pt x="10" y="77"/>
                    <a:pt x="15" y="66"/>
                  </a:cubicBezTo>
                  <a:cubicBezTo>
                    <a:pt x="21" y="55"/>
                    <a:pt x="28" y="45"/>
                    <a:pt x="37" y="36"/>
                  </a:cubicBezTo>
                  <a:cubicBezTo>
                    <a:pt x="45" y="28"/>
                    <a:pt x="55" y="21"/>
                    <a:pt x="65" y="15"/>
                  </a:cubicBezTo>
                  <a:cubicBezTo>
                    <a:pt x="76" y="10"/>
                    <a:pt x="86" y="7"/>
                    <a:pt x="97" y="4"/>
                  </a:cubicBezTo>
                  <a:cubicBezTo>
                    <a:pt x="100" y="4"/>
                    <a:pt x="103" y="4"/>
                    <a:pt x="105" y="3"/>
                  </a:cubicBezTo>
                  <a:cubicBezTo>
                    <a:pt x="108" y="3"/>
                    <a:pt x="111" y="3"/>
                    <a:pt x="113" y="3"/>
                  </a:cubicBezTo>
                  <a:cubicBezTo>
                    <a:pt x="119" y="2"/>
                    <a:pt x="124" y="3"/>
                    <a:pt x="129" y="3"/>
                  </a:cubicBezTo>
                  <a:cubicBezTo>
                    <a:pt x="149" y="5"/>
                    <a:pt x="168" y="12"/>
                    <a:pt x="182" y="22"/>
                  </a:cubicBezTo>
                  <a:cubicBezTo>
                    <a:pt x="197" y="31"/>
                    <a:pt x="208" y="43"/>
                    <a:pt x="215" y="55"/>
                  </a:cubicBezTo>
                  <a:cubicBezTo>
                    <a:pt x="223" y="67"/>
                    <a:pt x="227" y="78"/>
                    <a:pt x="230" y="87"/>
                  </a:cubicBezTo>
                  <a:cubicBezTo>
                    <a:pt x="231" y="90"/>
                    <a:pt x="231" y="92"/>
                    <a:pt x="232" y="94"/>
                  </a:cubicBezTo>
                  <a:cubicBezTo>
                    <a:pt x="232" y="96"/>
                    <a:pt x="233" y="98"/>
                    <a:pt x="233" y="100"/>
                  </a:cubicBezTo>
                  <a:cubicBezTo>
                    <a:pt x="233" y="102"/>
                    <a:pt x="233" y="104"/>
                    <a:pt x="234" y="105"/>
                  </a:cubicBezTo>
                  <a:cubicBezTo>
                    <a:pt x="234" y="107"/>
                    <a:pt x="234" y="108"/>
                    <a:pt x="234" y="110"/>
                  </a:cubicBezTo>
                  <a:cubicBezTo>
                    <a:pt x="234" y="112"/>
                    <a:pt x="234" y="114"/>
                    <a:pt x="234" y="116"/>
                  </a:cubicBezTo>
                  <a:cubicBezTo>
                    <a:pt x="235" y="117"/>
                    <a:pt x="235" y="118"/>
                    <a:pt x="235" y="11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F9C8024B-5967-4971-A31A-76D32015B73A}"/>
                </a:ext>
              </a:extLst>
            </p:cNvPr>
            <p:cNvSpPr>
              <a:spLocks/>
            </p:cNvSpPr>
            <p:nvPr/>
          </p:nvSpPr>
          <p:spPr bwMode="auto">
            <a:xfrm>
              <a:off x="1323" y="637"/>
              <a:ext cx="2061" cy="2761"/>
            </a:xfrm>
            <a:custGeom>
              <a:avLst/>
              <a:gdLst>
                <a:gd name="T0" fmla="*/ 3 w 868"/>
                <a:gd name="T1" fmla="*/ 437 h 1163"/>
                <a:gd name="T2" fmla="*/ 234 w 868"/>
                <a:gd name="T3" fmla="*/ 437 h 1163"/>
                <a:gd name="T4" fmla="*/ 435 w 868"/>
                <a:gd name="T5" fmla="*/ 240 h 1163"/>
                <a:gd name="T6" fmla="*/ 616 w 868"/>
                <a:gd name="T7" fmla="*/ 359 h 1163"/>
                <a:gd name="T8" fmla="*/ 600 w 868"/>
                <a:gd name="T9" fmla="*/ 546 h 1163"/>
                <a:gd name="T10" fmla="*/ 321 w 868"/>
                <a:gd name="T11" fmla="*/ 648 h 1163"/>
                <a:gd name="T12" fmla="*/ 319 w 868"/>
                <a:gd name="T13" fmla="*/ 1163 h 1163"/>
                <a:gd name="T14" fmla="*/ 548 w 868"/>
                <a:gd name="T15" fmla="*/ 1163 h 1163"/>
                <a:gd name="T16" fmla="*/ 548 w 868"/>
                <a:gd name="T17" fmla="*/ 858 h 1163"/>
                <a:gd name="T18" fmla="*/ 868 w 868"/>
                <a:gd name="T19" fmla="*/ 422 h 1163"/>
                <a:gd name="T20" fmla="*/ 448 w 868"/>
                <a:gd name="T21" fmla="*/ 7 h 1163"/>
                <a:gd name="T22" fmla="*/ 236 w 868"/>
                <a:gd name="T23" fmla="*/ 15 h 1163"/>
                <a:gd name="T24" fmla="*/ 3 w 868"/>
                <a:gd name="T25" fmla="*/ 43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8" h="1163">
                  <a:moveTo>
                    <a:pt x="3" y="437"/>
                  </a:moveTo>
                  <a:cubicBezTo>
                    <a:pt x="234" y="437"/>
                    <a:pt x="234" y="437"/>
                    <a:pt x="234" y="437"/>
                  </a:cubicBezTo>
                  <a:cubicBezTo>
                    <a:pt x="234" y="437"/>
                    <a:pt x="234" y="243"/>
                    <a:pt x="435" y="240"/>
                  </a:cubicBezTo>
                  <a:cubicBezTo>
                    <a:pt x="540" y="238"/>
                    <a:pt x="594" y="307"/>
                    <a:pt x="616" y="359"/>
                  </a:cubicBezTo>
                  <a:cubicBezTo>
                    <a:pt x="642" y="420"/>
                    <a:pt x="634" y="490"/>
                    <a:pt x="600" y="546"/>
                  </a:cubicBezTo>
                  <a:cubicBezTo>
                    <a:pt x="561" y="611"/>
                    <a:pt x="476" y="676"/>
                    <a:pt x="321" y="648"/>
                  </a:cubicBezTo>
                  <a:cubicBezTo>
                    <a:pt x="319" y="1163"/>
                    <a:pt x="319" y="1163"/>
                    <a:pt x="319" y="1163"/>
                  </a:cubicBezTo>
                  <a:cubicBezTo>
                    <a:pt x="548" y="1163"/>
                    <a:pt x="548" y="1163"/>
                    <a:pt x="548" y="1163"/>
                  </a:cubicBezTo>
                  <a:cubicBezTo>
                    <a:pt x="548" y="858"/>
                    <a:pt x="548" y="858"/>
                    <a:pt x="548" y="858"/>
                  </a:cubicBezTo>
                  <a:cubicBezTo>
                    <a:pt x="548" y="858"/>
                    <a:pt x="868" y="775"/>
                    <a:pt x="868" y="422"/>
                  </a:cubicBezTo>
                  <a:cubicBezTo>
                    <a:pt x="868" y="84"/>
                    <a:pt x="595" y="11"/>
                    <a:pt x="448" y="7"/>
                  </a:cubicBezTo>
                  <a:cubicBezTo>
                    <a:pt x="366" y="4"/>
                    <a:pt x="337" y="0"/>
                    <a:pt x="236" y="15"/>
                  </a:cubicBezTo>
                  <a:cubicBezTo>
                    <a:pt x="107" y="33"/>
                    <a:pt x="0" y="183"/>
                    <a:pt x="3" y="437"/>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0">
              <a:extLst>
                <a:ext uri="{FF2B5EF4-FFF2-40B4-BE49-F238E27FC236}">
                  <a16:creationId xmlns:a16="http://schemas.microsoft.com/office/drawing/2014/main" id="{5F176A88-B71C-4E1B-AEAA-37E85AC1DA53}"/>
                </a:ext>
              </a:extLst>
            </p:cNvPr>
            <p:cNvSpPr>
              <a:spLocks noChangeArrowheads="1"/>
            </p:cNvSpPr>
            <p:nvPr/>
          </p:nvSpPr>
          <p:spPr bwMode="auto">
            <a:xfrm>
              <a:off x="2081" y="3652"/>
              <a:ext cx="548" cy="515"/>
            </a:xfrm>
            <a:prstGeom prst="rect">
              <a:avLst/>
            </a:prstGeom>
            <a:solidFill>
              <a:srgbClr val="E8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1">
              <a:extLst>
                <a:ext uri="{FF2B5EF4-FFF2-40B4-BE49-F238E27FC236}">
                  <a16:creationId xmlns:a16="http://schemas.microsoft.com/office/drawing/2014/main" id="{53C383CC-C284-4188-8D7F-AE6C092E7952}"/>
                </a:ext>
              </a:extLst>
            </p:cNvPr>
            <p:cNvSpPr>
              <a:spLocks noChangeArrowheads="1"/>
            </p:cNvSpPr>
            <p:nvPr/>
          </p:nvSpPr>
          <p:spPr bwMode="auto">
            <a:xfrm>
              <a:off x="2081" y="3652"/>
              <a:ext cx="548"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a:extLst>
                <a:ext uri="{FF2B5EF4-FFF2-40B4-BE49-F238E27FC236}">
                  <a16:creationId xmlns:a16="http://schemas.microsoft.com/office/drawing/2014/main" id="{1C385365-A7ED-4F53-A2BD-4DAC3834F805}"/>
                </a:ext>
              </a:extLst>
            </p:cNvPr>
            <p:cNvSpPr>
              <a:spLocks/>
            </p:cNvSpPr>
            <p:nvPr/>
          </p:nvSpPr>
          <p:spPr bwMode="auto">
            <a:xfrm>
              <a:off x="2081" y="3652"/>
              <a:ext cx="548" cy="515"/>
            </a:xfrm>
            <a:custGeom>
              <a:avLst/>
              <a:gdLst>
                <a:gd name="T0" fmla="*/ 548 w 548"/>
                <a:gd name="T1" fmla="*/ 0 h 515"/>
                <a:gd name="T2" fmla="*/ 322 w 548"/>
                <a:gd name="T3" fmla="*/ 0 h 515"/>
                <a:gd name="T4" fmla="*/ 322 w 548"/>
                <a:gd name="T5" fmla="*/ 515 h 515"/>
                <a:gd name="T6" fmla="*/ 0 w 548"/>
                <a:gd name="T7" fmla="*/ 515 h 515"/>
                <a:gd name="T8" fmla="*/ 548 w 548"/>
                <a:gd name="T9" fmla="*/ 515 h 515"/>
                <a:gd name="T10" fmla="*/ 548 w 548"/>
                <a:gd name="T11" fmla="*/ 375 h 515"/>
                <a:gd name="T12" fmla="*/ 548 w 548"/>
                <a:gd name="T13" fmla="*/ 375 h 515"/>
                <a:gd name="T14" fmla="*/ 548 w 548"/>
                <a:gd name="T15" fmla="*/ 363 h 515"/>
                <a:gd name="T16" fmla="*/ 548 w 548"/>
                <a:gd name="T17" fmla="*/ 328 h 515"/>
                <a:gd name="T18" fmla="*/ 548 w 548"/>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15">
                  <a:moveTo>
                    <a:pt x="548" y="0"/>
                  </a:moveTo>
                  <a:lnTo>
                    <a:pt x="322" y="0"/>
                  </a:lnTo>
                  <a:lnTo>
                    <a:pt x="322" y="515"/>
                  </a:lnTo>
                  <a:lnTo>
                    <a:pt x="0" y="515"/>
                  </a:lnTo>
                  <a:lnTo>
                    <a:pt x="548" y="515"/>
                  </a:lnTo>
                  <a:lnTo>
                    <a:pt x="548" y="375"/>
                  </a:lnTo>
                  <a:lnTo>
                    <a:pt x="548" y="375"/>
                  </a:lnTo>
                  <a:lnTo>
                    <a:pt x="548" y="363"/>
                  </a:lnTo>
                  <a:lnTo>
                    <a:pt x="548" y="328"/>
                  </a:lnTo>
                  <a:lnTo>
                    <a:pt x="548" y="0"/>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4BD49338-4261-49E2-885D-E80D9C68651B}"/>
                </a:ext>
              </a:extLst>
            </p:cNvPr>
            <p:cNvSpPr>
              <a:spLocks/>
            </p:cNvSpPr>
            <p:nvPr/>
          </p:nvSpPr>
          <p:spPr bwMode="auto">
            <a:xfrm>
              <a:off x="2081" y="3652"/>
              <a:ext cx="548" cy="515"/>
            </a:xfrm>
            <a:custGeom>
              <a:avLst/>
              <a:gdLst>
                <a:gd name="T0" fmla="*/ 548 w 548"/>
                <a:gd name="T1" fmla="*/ 0 h 515"/>
                <a:gd name="T2" fmla="*/ 322 w 548"/>
                <a:gd name="T3" fmla="*/ 0 h 515"/>
                <a:gd name="T4" fmla="*/ 322 w 548"/>
                <a:gd name="T5" fmla="*/ 515 h 515"/>
                <a:gd name="T6" fmla="*/ 0 w 548"/>
                <a:gd name="T7" fmla="*/ 515 h 515"/>
                <a:gd name="T8" fmla="*/ 548 w 548"/>
                <a:gd name="T9" fmla="*/ 515 h 515"/>
                <a:gd name="T10" fmla="*/ 548 w 548"/>
                <a:gd name="T11" fmla="*/ 375 h 515"/>
                <a:gd name="T12" fmla="*/ 548 w 548"/>
                <a:gd name="T13" fmla="*/ 375 h 515"/>
                <a:gd name="T14" fmla="*/ 548 w 548"/>
                <a:gd name="T15" fmla="*/ 363 h 515"/>
                <a:gd name="T16" fmla="*/ 548 w 548"/>
                <a:gd name="T17" fmla="*/ 328 h 515"/>
                <a:gd name="T18" fmla="*/ 548 w 548"/>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15">
                  <a:moveTo>
                    <a:pt x="548" y="0"/>
                  </a:moveTo>
                  <a:lnTo>
                    <a:pt x="322" y="0"/>
                  </a:lnTo>
                  <a:lnTo>
                    <a:pt x="322" y="515"/>
                  </a:lnTo>
                  <a:lnTo>
                    <a:pt x="0" y="515"/>
                  </a:lnTo>
                  <a:lnTo>
                    <a:pt x="548" y="515"/>
                  </a:lnTo>
                  <a:lnTo>
                    <a:pt x="548" y="375"/>
                  </a:lnTo>
                  <a:lnTo>
                    <a:pt x="548" y="375"/>
                  </a:lnTo>
                  <a:lnTo>
                    <a:pt x="548" y="363"/>
                  </a:lnTo>
                  <a:lnTo>
                    <a:pt x="548" y="328"/>
                  </a:lnTo>
                  <a:lnTo>
                    <a:pt x="5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4427D34B-7107-4FBE-ABCC-8154149D0C27}"/>
                </a:ext>
              </a:extLst>
            </p:cNvPr>
            <p:cNvSpPr>
              <a:spLocks noEditPoints="1"/>
            </p:cNvSpPr>
            <p:nvPr/>
          </p:nvSpPr>
          <p:spPr bwMode="auto">
            <a:xfrm>
              <a:off x="1330" y="646"/>
              <a:ext cx="2030" cy="2752"/>
            </a:xfrm>
            <a:custGeom>
              <a:avLst/>
              <a:gdLst>
                <a:gd name="T0" fmla="*/ 318 w 855"/>
                <a:gd name="T1" fmla="*/ 644 h 1159"/>
                <a:gd name="T2" fmla="*/ 318 w 855"/>
                <a:gd name="T3" fmla="*/ 644 h 1159"/>
                <a:gd name="T4" fmla="*/ 318 w 855"/>
                <a:gd name="T5" fmla="*/ 644 h 1159"/>
                <a:gd name="T6" fmla="*/ 318 w 855"/>
                <a:gd name="T7" fmla="*/ 644 h 1159"/>
                <a:gd name="T8" fmla="*/ 760 w 855"/>
                <a:gd name="T9" fmla="*/ 520 h 1159"/>
                <a:gd name="T10" fmla="*/ 449 w 855"/>
                <a:gd name="T11" fmla="*/ 854 h 1159"/>
                <a:gd name="T12" fmla="*/ 449 w 855"/>
                <a:gd name="T13" fmla="*/ 1159 h 1159"/>
                <a:gd name="T14" fmla="*/ 316 w 855"/>
                <a:gd name="T15" fmla="*/ 1159 h 1159"/>
                <a:gd name="T16" fmla="*/ 545 w 855"/>
                <a:gd name="T17" fmla="*/ 1159 h 1159"/>
                <a:gd name="T18" fmla="*/ 545 w 855"/>
                <a:gd name="T19" fmla="*/ 1116 h 1159"/>
                <a:gd name="T20" fmla="*/ 545 w 855"/>
                <a:gd name="T21" fmla="*/ 1114 h 1159"/>
                <a:gd name="T22" fmla="*/ 545 w 855"/>
                <a:gd name="T23" fmla="*/ 854 h 1159"/>
                <a:gd name="T24" fmla="*/ 545 w 855"/>
                <a:gd name="T25" fmla="*/ 854 h 1159"/>
                <a:gd name="T26" fmla="*/ 855 w 855"/>
                <a:gd name="T27" fmla="*/ 522 h 1159"/>
                <a:gd name="T28" fmla="*/ 764 w 855"/>
                <a:gd name="T29" fmla="*/ 521 h 1159"/>
                <a:gd name="T30" fmla="*/ 760 w 855"/>
                <a:gd name="T31" fmla="*/ 520 h 1159"/>
                <a:gd name="T32" fmla="*/ 341 w 855"/>
                <a:gd name="T33" fmla="*/ 236 h 1159"/>
                <a:gd name="T34" fmla="*/ 337 w 855"/>
                <a:gd name="T35" fmla="*/ 236 h 1159"/>
                <a:gd name="T36" fmla="*/ 135 w 855"/>
                <a:gd name="T37" fmla="*/ 433 h 1159"/>
                <a:gd name="T38" fmla="*/ 135 w 855"/>
                <a:gd name="T39" fmla="*/ 433 h 1159"/>
                <a:gd name="T40" fmla="*/ 135 w 855"/>
                <a:gd name="T41" fmla="*/ 433 h 1159"/>
                <a:gd name="T42" fmla="*/ 135 w 855"/>
                <a:gd name="T43" fmla="*/ 433 h 1159"/>
                <a:gd name="T44" fmla="*/ 135 w 855"/>
                <a:gd name="T45" fmla="*/ 433 h 1159"/>
                <a:gd name="T46" fmla="*/ 135 w 855"/>
                <a:gd name="T47" fmla="*/ 433 h 1159"/>
                <a:gd name="T48" fmla="*/ 0 w 855"/>
                <a:gd name="T49" fmla="*/ 433 h 1159"/>
                <a:gd name="T50" fmla="*/ 0 w 855"/>
                <a:gd name="T51" fmla="*/ 433 h 1159"/>
                <a:gd name="T52" fmla="*/ 231 w 855"/>
                <a:gd name="T53" fmla="*/ 433 h 1159"/>
                <a:gd name="T54" fmla="*/ 231 w 855"/>
                <a:gd name="T55" fmla="*/ 433 h 1159"/>
                <a:gd name="T56" fmla="*/ 231 w 855"/>
                <a:gd name="T57" fmla="*/ 433 h 1159"/>
                <a:gd name="T58" fmla="*/ 231 w 855"/>
                <a:gd name="T59" fmla="*/ 433 h 1159"/>
                <a:gd name="T60" fmla="*/ 386 w 855"/>
                <a:gd name="T61" fmla="*/ 241 h 1159"/>
                <a:gd name="T62" fmla="*/ 341 w 855"/>
                <a:gd name="T63" fmla="*/ 236 h 1159"/>
                <a:gd name="T64" fmla="*/ 233 w 855"/>
                <a:gd name="T65" fmla="*/ 11 h 1159"/>
                <a:gd name="T66" fmla="*/ 213 w 855"/>
                <a:gd name="T67" fmla="*/ 15 h 1159"/>
                <a:gd name="T68" fmla="*/ 233 w 855"/>
                <a:gd name="T69" fmla="*/ 11 h 1159"/>
                <a:gd name="T70" fmla="*/ 360 w 855"/>
                <a:gd name="T71" fmla="*/ 0 h 1159"/>
                <a:gd name="T72" fmla="*/ 298 w 855"/>
                <a:gd name="T73" fmla="*/ 3 h 1159"/>
                <a:gd name="T74" fmla="*/ 337 w 855"/>
                <a:gd name="T75" fmla="*/ 2 h 1159"/>
                <a:gd name="T76" fmla="*/ 337 w 855"/>
                <a:gd name="T77" fmla="*/ 2 h 1159"/>
                <a:gd name="T78" fmla="*/ 717 w 855"/>
                <a:gd name="T79" fmla="*/ 206 h 1159"/>
                <a:gd name="T80" fmla="*/ 735 w 855"/>
                <a:gd name="T81" fmla="*/ 193 h 1159"/>
                <a:gd name="T82" fmla="*/ 752 w 855"/>
                <a:gd name="T83" fmla="*/ 184 h 1159"/>
                <a:gd name="T84" fmla="*/ 778 w 855"/>
                <a:gd name="T85" fmla="*/ 172 h 1159"/>
                <a:gd name="T86" fmla="*/ 781 w 855"/>
                <a:gd name="T87" fmla="*/ 177 h 1159"/>
                <a:gd name="T88" fmla="*/ 799 w 855"/>
                <a:gd name="T89" fmla="*/ 176 h 1159"/>
                <a:gd name="T90" fmla="*/ 445 w 855"/>
                <a:gd name="T91" fmla="*/ 3 h 1159"/>
                <a:gd name="T92" fmla="*/ 360 w 855"/>
                <a:gd name="T9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1159">
                  <a:moveTo>
                    <a:pt x="318" y="644"/>
                  </a:moveTo>
                  <a:cubicBezTo>
                    <a:pt x="318" y="644"/>
                    <a:pt x="318" y="644"/>
                    <a:pt x="318" y="644"/>
                  </a:cubicBezTo>
                  <a:cubicBezTo>
                    <a:pt x="318" y="644"/>
                    <a:pt x="318" y="644"/>
                    <a:pt x="318" y="644"/>
                  </a:cubicBezTo>
                  <a:cubicBezTo>
                    <a:pt x="318" y="644"/>
                    <a:pt x="318" y="644"/>
                    <a:pt x="318" y="644"/>
                  </a:cubicBezTo>
                  <a:moveTo>
                    <a:pt x="760" y="520"/>
                  </a:moveTo>
                  <a:cubicBezTo>
                    <a:pt x="706" y="787"/>
                    <a:pt x="449" y="854"/>
                    <a:pt x="449" y="854"/>
                  </a:cubicBezTo>
                  <a:cubicBezTo>
                    <a:pt x="449" y="1159"/>
                    <a:pt x="449" y="1159"/>
                    <a:pt x="449" y="1159"/>
                  </a:cubicBezTo>
                  <a:cubicBezTo>
                    <a:pt x="316" y="1159"/>
                    <a:pt x="316" y="1159"/>
                    <a:pt x="316" y="1159"/>
                  </a:cubicBezTo>
                  <a:cubicBezTo>
                    <a:pt x="545" y="1159"/>
                    <a:pt x="545" y="1159"/>
                    <a:pt x="545" y="1159"/>
                  </a:cubicBezTo>
                  <a:cubicBezTo>
                    <a:pt x="545" y="1116"/>
                    <a:pt x="545" y="1116"/>
                    <a:pt x="545" y="1116"/>
                  </a:cubicBezTo>
                  <a:cubicBezTo>
                    <a:pt x="545" y="1114"/>
                    <a:pt x="545" y="1114"/>
                    <a:pt x="545" y="1114"/>
                  </a:cubicBezTo>
                  <a:cubicBezTo>
                    <a:pt x="545" y="854"/>
                    <a:pt x="545" y="854"/>
                    <a:pt x="545" y="854"/>
                  </a:cubicBezTo>
                  <a:cubicBezTo>
                    <a:pt x="545" y="854"/>
                    <a:pt x="545" y="854"/>
                    <a:pt x="545" y="854"/>
                  </a:cubicBezTo>
                  <a:cubicBezTo>
                    <a:pt x="545" y="854"/>
                    <a:pt x="801" y="788"/>
                    <a:pt x="855" y="522"/>
                  </a:cubicBezTo>
                  <a:cubicBezTo>
                    <a:pt x="764" y="521"/>
                    <a:pt x="764" y="521"/>
                    <a:pt x="764" y="521"/>
                  </a:cubicBezTo>
                  <a:cubicBezTo>
                    <a:pt x="762" y="520"/>
                    <a:pt x="761" y="520"/>
                    <a:pt x="760" y="520"/>
                  </a:cubicBezTo>
                  <a:moveTo>
                    <a:pt x="341" y="236"/>
                  </a:moveTo>
                  <a:cubicBezTo>
                    <a:pt x="339" y="236"/>
                    <a:pt x="338" y="236"/>
                    <a:pt x="337" y="236"/>
                  </a:cubicBezTo>
                  <a:cubicBezTo>
                    <a:pt x="136" y="239"/>
                    <a:pt x="135" y="432"/>
                    <a:pt x="135" y="433"/>
                  </a:cubicBezTo>
                  <a:cubicBezTo>
                    <a:pt x="135" y="433"/>
                    <a:pt x="135" y="433"/>
                    <a:pt x="135" y="433"/>
                  </a:cubicBezTo>
                  <a:cubicBezTo>
                    <a:pt x="135" y="433"/>
                    <a:pt x="135" y="433"/>
                    <a:pt x="135" y="433"/>
                  </a:cubicBezTo>
                  <a:cubicBezTo>
                    <a:pt x="135" y="433"/>
                    <a:pt x="135" y="433"/>
                    <a:pt x="135" y="433"/>
                  </a:cubicBezTo>
                  <a:cubicBezTo>
                    <a:pt x="135" y="433"/>
                    <a:pt x="135" y="433"/>
                    <a:pt x="135" y="433"/>
                  </a:cubicBezTo>
                  <a:cubicBezTo>
                    <a:pt x="135" y="433"/>
                    <a:pt x="135" y="433"/>
                    <a:pt x="135" y="433"/>
                  </a:cubicBezTo>
                  <a:cubicBezTo>
                    <a:pt x="0" y="433"/>
                    <a:pt x="0" y="433"/>
                    <a:pt x="0" y="433"/>
                  </a:cubicBezTo>
                  <a:cubicBezTo>
                    <a:pt x="0" y="433"/>
                    <a:pt x="0" y="433"/>
                    <a:pt x="0" y="433"/>
                  </a:cubicBezTo>
                  <a:cubicBezTo>
                    <a:pt x="231" y="433"/>
                    <a:pt x="231" y="433"/>
                    <a:pt x="231" y="433"/>
                  </a:cubicBezTo>
                  <a:cubicBezTo>
                    <a:pt x="231" y="433"/>
                    <a:pt x="231" y="433"/>
                    <a:pt x="231" y="433"/>
                  </a:cubicBezTo>
                  <a:cubicBezTo>
                    <a:pt x="231" y="433"/>
                    <a:pt x="231" y="433"/>
                    <a:pt x="231" y="433"/>
                  </a:cubicBezTo>
                  <a:cubicBezTo>
                    <a:pt x="231" y="433"/>
                    <a:pt x="231" y="433"/>
                    <a:pt x="231" y="433"/>
                  </a:cubicBezTo>
                  <a:cubicBezTo>
                    <a:pt x="231" y="432"/>
                    <a:pt x="231" y="271"/>
                    <a:pt x="386" y="241"/>
                  </a:cubicBezTo>
                  <a:cubicBezTo>
                    <a:pt x="372" y="238"/>
                    <a:pt x="357" y="236"/>
                    <a:pt x="341" y="236"/>
                  </a:cubicBezTo>
                  <a:moveTo>
                    <a:pt x="233" y="11"/>
                  </a:moveTo>
                  <a:cubicBezTo>
                    <a:pt x="226" y="12"/>
                    <a:pt x="219" y="13"/>
                    <a:pt x="213" y="15"/>
                  </a:cubicBezTo>
                  <a:cubicBezTo>
                    <a:pt x="219" y="13"/>
                    <a:pt x="226" y="12"/>
                    <a:pt x="233" y="11"/>
                  </a:cubicBezTo>
                  <a:moveTo>
                    <a:pt x="360" y="0"/>
                  </a:moveTo>
                  <a:cubicBezTo>
                    <a:pt x="341" y="0"/>
                    <a:pt x="321" y="1"/>
                    <a:pt x="298" y="3"/>
                  </a:cubicBezTo>
                  <a:cubicBezTo>
                    <a:pt x="313" y="2"/>
                    <a:pt x="326" y="2"/>
                    <a:pt x="337" y="2"/>
                  </a:cubicBezTo>
                  <a:cubicBezTo>
                    <a:pt x="337" y="2"/>
                    <a:pt x="337" y="2"/>
                    <a:pt x="337" y="2"/>
                  </a:cubicBezTo>
                  <a:cubicBezTo>
                    <a:pt x="433" y="2"/>
                    <a:pt x="625" y="45"/>
                    <a:pt x="717" y="206"/>
                  </a:cubicBezTo>
                  <a:cubicBezTo>
                    <a:pt x="724" y="201"/>
                    <a:pt x="731" y="197"/>
                    <a:pt x="735" y="193"/>
                  </a:cubicBezTo>
                  <a:cubicBezTo>
                    <a:pt x="741" y="190"/>
                    <a:pt x="746" y="187"/>
                    <a:pt x="752" y="184"/>
                  </a:cubicBezTo>
                  <a:cubicBezTo>
                    <a:pt x="778" y="172"/>
                    <a:pt x="778" y="172"/>
                    <a:pt x="778" y="172"/>
                  </a:cubicBezTo>
                  <a:cubicBezTo>
                    <a:pt x="781" y="177"/>
                    <a:pt x="781" y="177"/>
                    <a:pt x="781" y="177"/>
                  </a:cubicBezTo>
                  <a:cubicBezTo>
                    <a:pt x="799" y="176"/>
                    <a:pt x="799" y="176"/>
                    <a:pt x="799" y="176"/>
                  </a:cubicBezTo>
                  <a:cubicBezTo>
                    <a:pt x="709" y="42"/>
                    <a:pt x="547" y="6"/>
                    <a:pt x="445" y="3"/>
                  </a:cubicBezTo>
                  <a:cubicBezTo>
                    <a:pt x="410" y="1"/>
                    <a:pt x="385" y="0"/>
                    <a:pt x="360" y="0"/>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02F5DD19-3543-4AA4-A4F0-A1CC4388A549}"/>
                </a:ext>
              </a:extLst>
            </p:cNvPr>
            <p:cNvSpPr>
              <a:spLocks/>
            </p:cNvSpPr>
            <p:nvPr/>
          </p:nvSpPr>
          <p:spPr bwMode="auto">
            <a:xfrm>
              <a:off x="1093" y="651"/>
              <a:ext cx="2063" cy="2747"/>
            </a:xfrm>
            <a:custGeom>
              <a:avLst/>
              <a:gdLst>
                <a:gd name="T0" fmla="*/ 4 w 869"/>
                <a:gd name="T1" fmla="*/ 431 h 1157"/>
                <a:gd name="T2" fmla="*/ 235 w 869"/>
                <a:gd name="T3" fmla="*/ 431 h 1157"/>
                <a:gd name="T4" fmla="*/ 437 w 869"/>
                <a:gd name="T5" fmla="*/ 234 h 1157"/>
                <a:gd name="T6" fmla="*/ 618 w 869"/>
                <a:gd name="T7" fmla="*/ 353 h 1157"/>
                <a:gd name="T8" fmla="*/ 601 w 869"/>
                <a:gd name="T9" fmla="*/ 540 h 1157"/>
                <a:gd name="T10" fmla="*/ 321 w 869"/>
                <a:gd name="T11" fmla="*/ 636 h 1157"/>
                <a:gd name="T12" fmla="*/ 321 w 869"/>
                <a:gd name="T13" fmla="*/ 1157 h 1157"/>
                <a:gd name="T14" fmla="*/ 549 w 869"/>
                <a:gd name="T15" fmla="*/ 1157 h 1157"/>
                <a:gd name="T16" fmla="*/ 549 w 869"/>
                <a:gd name="T17" fmla="*/ 852 h 1157"/>
                <a:gd name="T18" fmla="*/ 869 w 869"/>
                <a:gd name="T19" fmla="*/ 416 h 1157"/>
                <a:gd name="T20" fmla="*/ 437 w 869"/>
                <a:gd name="T21" fmla="*/ 0 h 1157"/>
                <a:gd name="T22" fmla="*/ 4 w 869"/>
                <a:gd name="T23" fmla="*/ 431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9" h="1157">
                  <a:moveTo>
                    <a:pt x="4" y="431"/>
                  </a:moveTo>
                  <a:cubicBezTo>
                    <a:pt x="235" y="431"/>
                    <a:pt x="235" y="431"/>
                    <a:pt x="235" y="431"/>
                  </a:cubicBezTo>
                  <a:cubicBezTo>
                    <a:pt x="235" y="431"/>
                    <a:pt x="235" y="237"/>
                    <a:pt x="437" y="234"/>
                  </a:cubicBezTo>
                  <a:cubicBezTo>
                    <a:pt x="541" y="232"/>
                    <a:pt x="596" y="301"/>
                    <a:pt x="618" y="353"/>
                  </a:cubicBezTo>
                  <a:cubicBezTo>
                    <a:pt x="643" y="414"/>
                    <a:pt x="636" y="484"/>
                    <a:pt x="601" y="540"/>
                  </a:cubicBezTo>
                  <a:cubicBezTo>
                    <a:pt x="562" y="605"/>
                    <a:pt x="476" y="664"/>
                    <a:pt x="321" y="636"/>
                  </a:cubicBezTo>
                  <a:cubicBezTo>
                    <a:pt x="321" y="1157"/>
                    <a:pt x="321" y="1157"/>
                    <a:pt x="321" y="1157"/>
                  </a:cubicBezTo>
                  <a:cubicBezTo>
                    <a:pt x="549" y="1157"/>
                    <a:pt x="549" y="1157"/>
                    <a:pt x="549" y="1157"/>
                  </a:cubicBezTo>
                  <a:cubicBezTo>
                    <a:pt x="549" y="852"/>
                    <a:pt x="549" y="852"/>
                    <a:pt x="549" y="852"/>
                  </a:cubicBezTo>
                  <a:cubicBezTo>
                    <a:pt x="549" y="852"/>
                    <a:pt x="869" y="769"/>
                    <a:pt x="869" y="416"/>
                  </a:cubicBezTo>
                  <a:cubicBezTo>
                    <a:pt x="869" y="78"/>
                    <a:pt x="566" y="0"/>
                    <a:pt x="437" y="0"/>
                  </a:cubicBezTo>
                  <a:cubicBezTo>
                    <a:pt x="338" y="0"/>
                    <a:pt x="0" y="24"/>
                    <a:pt x="4" y="431"/>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46">
              <a:extLst>
                <a:ext uri="{FF2B5EF4-FFF2-40B4-BE49-F238E27FC236}">
                  <a16:creationId xmlns:a16="http://schemas.microsoft.com/office/drawing/2014/main" id="{0CF18D3C-2CCB-430F-9E38-2C38E8737003}"/>
                </a:ext>
              </a:extLst>
            </p:cNvPr>
            <p:cNvSpPr>
              <a:spLocks noChangeArrowheads="1"/>
            </p:cNvSpPr>
            <p:nvPr/>
          </p:nvSpPr>
          <p:spPr bwMode="auto">
            <a:xfrm>
              <a:off x="2085" y="2175"/>
              <a:ext cx="1" cy="1"/>
            </a:xfrm>
            <a:prstGeom prst="ellipse">
              <a:avLst/>
            </a:prstGeom>
            <a:solidFill>
              <a:srgbClr val="913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8C024D4D-5AB9-4C99-BEE4-FF30380E8157}"/>
                </a:ext>
              </a:extLst>
            </p:cNvPr>
            <p:cNvSpPr>
              <a:spLocks/>
            </p:cNvSpPr>
            <p:nvPr/>
          </p:nvSpPr>
          <p:spPr bwMode="auto">
            <a:xfrm>
              <a:off x="1102" y="651"/>
              <a:ext cx="2033" cy="2747"/>
            </a:xfrm>
            <a:custGeom>
              <a:avLst/>
              <a:gdLst>
                <a:gd name="T0" fmla="*/ 433 w 856"/>
                <a:gd name="T1" fmla="*/ 0 h 1157"/>
                <a:gd name="T2" fmla="*/ 433 w 856"/>
                <a:gd name="T3" fmla="*/ 0 h 1157"/>
                <a:gd name="T4" fmla="*/ 0 w 856"/>
                <a:gd name="T5" fmla="*/ 424 h 1157"/>
                <a:gd name="T6" fmla="*/ 0 w 856"/>
                <a:gd name="T7" fmla="*/ 431 h 1157"/>
                <a:gd name="T8" fmla="*/ 231 w 856"/>
                <a:gd name="T9" fmla="*/ 431 h 1157"/>
                <a:gd name="T10" fmla="*/ 231 w 856"/>
                <a:gd name="T11" fmla="*/ 431 h 1157"/>
                <a:gd name="T12" fmla="*/ 231 w 856"/>
                <a:gd name="T13" fmla="*/ 431 h 1157"/>
                <a:gd name="T14" fmla="*/ 231 w 856"/>
                <a:gd name="T15" fmla="*/ 431 h 1157"/>
                <a:gd name="T16" fmla="*/ 433 w 856"/>
                <a:gd name="T17" fmla="*/ 234 h 1157"/>
                <a:gd name="T18" fmla="*/ 437 w 856"/>
                <a:gd name="T19" fmla="*/ 234 h 1157"/>
                <a:gd name="T20" fmla="*/ 614 w 856"/>
                <a:gd name="T21" fmla="*/ 353 h 1157"/>
                <a:gd name="T22" fmla="*/ 629 w 856"/>
                <a:gd name="T23" fmla="*/ 429 h 1157"/>
                <a:gd name="T24" fmla="*/ 597 w 856"/>
                <a:gd name="T25" fmla="*/ 540 h 1157"/>
                <a:gd name="T26" fmla="*/ 414 w 856"/>
                <a:gd name="T27" fmla="*/ 642 h 1157"/>
                <a:gd name="T28" fmla="*/ 414 w 856"/>
                <a:gd name="T29" fmla="*/ 642 h 1157"/>
                <a:gd name="T30" fmla="*/ 391 w 856"/>
                <a:gd name="T31" fmla="*/ 643 h 1157"/>
                <a:gd name="T32" fmla="*/ 317 w 856"/>
                <a:gd name="T33" fmla="*/ 636 h 1157"/>
                <a:gd name="T34" fmla="*/ 317 w 856"/>
                <a:gd name="T35" fmla="*/ 1157 h 1157"/>
                <a:gd name="T36" fmla="*/ 545 w 856"/>
                <a:gd name="T37" fmla="*/ 1157 h 1157"/>
                <a:gd name="T38" fmla="*/ 545 w 856"/>
                <a:gd name="T39" fmla="*/ 852 h 1157"/>
                <a:gd name="T40" fmla="*/ 545 w 856"/>
                <a:gd name="T41" fmla="*/ 852 h 1157"/>
                <a:gd name="T42" fmla="*/ 856 w 856"/>
                <a:gd name="T43" fmla="*/ 518 h 1157"/>
                <a:gd name="T44" fmla="*/ 841 w 856"/>
                <a:gd name="T45" fmla="*/ 497 h 1157"/>
                <a:gd name="T46" fmla="*/ 850 w 856"/>
                <a:gd name="T47" fmla="*/ 484 h 1157"/>
                <a:gd name="T48" fmla="*/ 826 w 856"/>
                <a:gd name="T49" fmla="*/ 419 h 1157"/>
                <a:gd name="T50" fmla="*/ 824 w 856"/>
                <a:gd name="T51" fmla="*/ 420 h 1157"/>
                <a:gd name="T52" fmla="*/ 814 w 856"/>
                <a:gd name="T53" fmla="*/ 420 h 1157"/>
                <a:gd name="T54" fmla="*/ 797 w 856"/>
                <a:gd name="T55" fmla="*/ 418 h 1157"/>
                <a:gd name="T56" fmla="*/ 777 w 856"/>
                <a:gd name="T57" fmla="*/ 405 h 1157"/>
                <a:gd name="T58" fmla="*/ 776 w 856"/>
                <a:gd name="T59" fmla="*/ 406 h 1157"/>
                <a:gd name="T60" fmla="*/ 764 w 856"/>
                <a:gd name="T61" fmla="*/ 260 h 1157"/>
                <a:gd name="T62" fmla="*/ 813 w 856"/>
                <a:gd name="T63" fmla="*/ 204 h 1157"/>
                <a:gd name="T64" fmla="*/ 433 w 856"/>
                <a:gd name="T65"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6" h="1157">
                  <a:moveTo>
                    <a:pt x="433" y="0"/>
                  </a:moveTo>
                  <a:cubicBezTo>
                    <a:pt x="433" y="0"/>
                    <a:pt x="433" y="0"/>
                    <a:pt x="433" y="0"/>
                  </a:cubicBezTo>
                  <a:cubicBezTo>
                    <a:pt x="334" y="0"/>
                    <a:pt x="0" y="23"/>
                    <a:pt x="0" y="424"/>
                  </a:cubicBezTo>
                  <a:cubicBezTo>
                    <a:pt x="0" y="426"/>
                    <a:pt x="0" y="429"/>
                    <a:pt x="0" y="431"/>
                  </a:cubicBezTo>
                  <a:cubicBezTo>
                    <a:pt x="231" y="431"/>
                    <a:pt x="231" y="431"/>
                    <a:pt x="231" y="431"/>
                  </a:cubicBezTo>
                  <a:cubicBezTo>
                    <a:pt x="231" y="431"/>
                    <a:pt x="231" y="431"/>
                    <a:pt x="231" y="431"/>
                  </a:cubicBezTo>
                  <a:cubicBezTo>
                    <a:pt x="231" y="431"/>
                    <a:pt x="231" y="431"/>
                    <a:pt x="231" y="431"/>
                  </a:cubicBezTo>
                  <a:cubicBezTo>
                    <a:pt x="231" y="431"/>
                    <a:pt x="231" y="431"/>
                    <a:pt x="231" y="431"/>
                  </a:cubicBezTo>
                  <a:cubicBezTo>
                    <a:pt x="231" y="430"/>
                    <a:pt x="232" y="237"/>
                    <a:pt x="433" y="234"/>
                  </a:cubicBezTo>
                  <a:cubicBezTo>
                    <a:pt x="434" y="234"/>
                    <a:pt x="435" y="234"/>
                    <a:pt x="437" y="234"/>
                  </a:cubicBezTo>
                  <a:cubicBezTo>
                    <a:pt x="539" y="234"/>
                    <a:pt x="592" y="301"/>
                    <a:pt x="614" y="353"/>
                  </a:cubicBezTo>
                  <a:cubicBezTo>
                    <a:pt x="624" y="378"/>
                    <a:pt x="629" y="403"/>
                    <a:pt x="629" y="429"/>
                  </a:cubicBezTo>
                  <a:cubicBezTo>
                    <a:pt x="629" y="468"/>
                    <a:pt x="618" y="506"/>
                    <a:pt x="597" y="540"/>
                  </a:cubicBezTo>
                  <a:cubicBezTo>
                    <a:pt x="567" y="590"/>
                    <a:pt x="509" y="636"/>
                    <a:pt x="414" y="642"/>
                  </a:cubicBezTo>
                  <a:cubicBezTo>
                    <a:pt x="414" y="642"/>
                    <a:pt x="414" y="642"/>
                    <a:pt x="414" y="642"/>
                  </a:cubicBezTo>
                  <a:cubicBezTo>
                    <a:pt x="406" y="643"/>
                    <a:pt x="399" y="643"/>
                    <a:pt x="391" y="643"/>
                  </a:cubicBezTo>
                  <a:cubicBezTo>
                    <a:pt x="368" y="643"/>
                    <a:pt x="344" y="641"/>
                    <a:pt x="317" y="636"/>
                  </a:cubicBezTo>
                  <a:cubicBezTo>
                    <a:pt x="317" y="1157"/>
                    <a:pt x="317" y="1157"/>
                    <a:pt x="317" y="1157"/>
                  </a:cubicBezTo>
                  <a:cubicBezTo>
                    <a:pt x="545" y="1157"/>
                    <a:pt x="545" y="1157"/>
                    <a:pt x="545" y="1157"/>
                  </a:cubicBezTo>
                  <a:cubicBezTo>
                    <a:pt x="545" y="852"/>
                    <a:pt x="545" y="852"/>
                    <a:pt x="545" y="852"/>
                  </a:cubicBezTo>
                  <a:cubicBezTo>
                    <a:pt x="545" y="852"/>
                    <a:pt x="545" y="852"/>
                    <a:pt x="545" y="852"/>
                  </a:cubicBezTo>
                  <a:cubicBezTo>
                    <a:pt x="545" y="852"/>
                    <a:pt x="802" y="785"/>
                    <a:pt x="856" y="518"/>
                  </a:cubicBezTo>
                  <a:cubicBezTo>
                    <a:pt x="845" y="514"/>
                    <a:pt x="841" y="505"/>
                    <a:pt x="841" y="497"/>
                  </a:cubicBezTo>
                  <a:cubicBezTo>
                    <a:pt x="842" y="489"/>
                    <a:pt x="850" y="484"/>
                    <a:pt x="850" y="484"/>
                  </a:cubicBezTo>
                  <a:cubicBezTo>
                    <a:pt x="826" y="419"/>
                    <a:pt x="826" y="419"/>
                    <a:pt x="826" y="419"/>
                  </a:cubicBezTo>
                  <a:cubicBezTo>
                    <a:pt x="825" y="420"/>
                    <a:pt x="824" y="420"/>
                    <a:pt x="824" y="420"/>
                  </a:cubicBezTo>
                  <a:cubicBezTo>
                    <a:pt x="820" y="420"/>
                    <a:pt x="817" y="420"/>
                    <a:pt x="814" y="420"/>
                  </a:cubicBezTo>
                  <a:cubicBezTo>
                    <a:pt x="808" y="420"/>
                    <a:pt x="802" y="419"/>
                    <a:pt x="797" y="418"/>
                  </a:cubicBezTo>
                  <a:cubicBezTo>
                    <a:pt x="790" y="416"/>
                    <a:pt x="779" y="411"/>
                    <a:pt x="777" y="405"/>
                  </a:cubicBezTo>
                  <a:cubicBezTo>
                    <a:pt x="776" y="406"/>
                    <a:pt x="776" y="406"/>
                    <a:pt x="776" y="406"/>
                  </a:cubicBezTo>
                  <a:cubicBezTo>
                    <a:pt x="776" y="406"/>
                    <a:pt x="746" y="329"/>
                    <a:pt x="764" y="260"/>
                  </a:cubicBezTo>
                  <a:cubicBezTo>
                    <a:pt x="770" y="238"/>
                    <a:pt x="794" y="218"/>
                    <a:pt x="813" y="204"/>
                  </a:cubicBezTo>
                  <a:cubicBezTo>
                    <a:pt x="721" y="43"/>
                    <a:pt x="529" y="0"/>
                    <a:pt x="433"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8">
              <a:extLst>
                <a:ext uri="{FF2B5EF4-FFF2-40B4-BE49-F238E27FC236}">
                  <a16:creationId xmlns:a16="http://schemas.microsoft.com/office/drawing/2014/main" id="{720AA291-6254-44AB-96A4-024E1FBBD7FE}"/>
                </a:ext>
              </a:extLst>
            </p:cNvPr>
            <p:cNvSpPr>
              <a:spLocks noChangeArrowheads="1"/>
            </p:cNvSpPr>
            <p:nvPr/>
          </p:nvSpPr>
          <p:spPr bwMode="auto">
            <a:xfrm>
              <a:off x="1853" y="3652"/>
              <a:ext cx="550" cy="515"/>
            </a:xfrm>
            <a:prstGeom prst="rect">
              <a:avLst/>
            </a:prstGeom>
            <a:solidFill>
              <a:srgbClr val="E8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9">
              <a:extLst>
                <a:ext uri="{FF2B5EF4-FFF2-40B4-BE49-F238E27FC236}">
                  <a16:creationId xmlns:a16="http://schemas.microsoft.com/office/drawing/2014/main" id="{66A65B76-F636-4FDA-A5A8-73F577ECA878}"/>
                </a:ext>
              </a:extLst>
            </p:cNvPr>
            <p:cNvSpPr>
              <a:spLocks noChangeArrowheads="1"/>
            </p:cNvSpPr>
            <p:nvPr/>
          </p:nvSpPr>
          <p:spPr bwMode="auto">
            <a:xfrm>
              <a:off x="1853" y="3652"/>
              <a:ext cx="550"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AE4AAC32-B9B0-4D73-944B-BF168ECFDE50}"/>
                </a:ext>
              </a:extLst>
            </p:cNvPr>
            <p:cNvSpPr>
              <a:spLocks/>
            </p:cNvSpPr>
            <p:nvPr/>
          </p:nvSpPr>
          <p:spPr bwMode="auto">
            <a:xfrm>
              <a:off x="1853" y="3652"/>
              <a:ext cx="550" cy="515"/>
            </a:xfrm>
            <a:custGeom>
              <a:avLst/>
              <a:gdLst>
                <a:gd name="T0" fmla="*/ 550 w 550"/>
                <a:gd name="T1" fmla="*/ 0 h 515"/>
                <a:gd name="T2" fmla="*/ 237 w 550"/>
                <a:gd name="T3" fmla="*/ 0 h 515"/>
                <a:gd name="T4" fmla="*/ 232 w 550"/>
                <a:gd name="T5" fmla="*/ 0 h 515"/>
                <a:gd name="T6" fmla="*/ 0 w 550"/>
                <a:gd name="T7" fmla="*/ 0 h 515"/>
                <a:gd name="T8" fmla="*/ 0 w 550"/>
                <a:gd name="T9" fmla="*/ 515 h 515"/>
                <a:gd name="T10" fmla="*/ 550 w 550"/>
                <a:gd name="T11" fmla="*/ 515 h 515"/>
                <a:gd name="T12" fmla="*/ 550 w 550"/>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550" h="515">
                  <a:moveTo>
                    <a:pt x="550" y="0"/>
                  </a:moveTo>
                  <a:lnTo>
                    <a:pt x="237" y="0"/>
                  </a:lnTo>
                  <a:lnTo>
                    <a:pt x="232" y="0"/>
                  </a:lnTo>
                  <a:lnTo>
                    <a:pt x="0" y="0"/>
                  </a:lnTo>
                  <a:lnTo>
                    <a:pt x="0" y="515"/>
                  </a:lnTo>
                  <a:lnTo>
                    <a:pt x="550" y="515"/>
                  </a:lnTo>
                  <a:lnTo>
                    <a:pt x="550" y="0"/>
                  </a:lnTo>
                  <a:close/>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2BD1AA48-2DDD-4F25-8C0E-6689CDAA820A}"/>
                </a:ext>
              </a:extLst>
            </p:cNvPr>
            <p:cNvSpPr>
              <a:spLocks/>
            </p:cNvSpPr>
            <p:nvPr/>
          </p:nvSpPr>
          <p:spPr bwMode="auto">
            <a:xfrm>
              <a:off x="1853" y="3652"/>
              <a:ext cx="550" cy="515"/>
            </a:xfrm>
            <a:custGeom>
              <a:avLst/>
              <a:gdLst>
                <a:gd name="T0" fmla="*/ 550 w 550"/>
                <a:gd name="T1" fmla="*/ 0 h 515"/>
                <a:gd name="T2" fmla="*/ 237 w 550"/>
                <a:gd name="T3" fmla="*/ 0 h 515"/>
                <a:gd name="T4" fmla="*/ 232 w 550"/>
                <a:gd name="T5" fmla="*/ 0 h 515"/>
                <a:gd name="T6" fmla="*/ 0 w 550"/>
                <a:gd name="T7" fmla="*/ 0 h 515"/>
                <a:gd name="T8" fmla="*/ 0 w 550"/>
                <a:gd name="T9" fmla="*/ 515 h 515"/>
                <a:gd name="T10" fmla="*/ 550 w 550"/>
                <a:gd name="T11" fmla="*/ 515 h 515"/>
                <a:gd name="T12" fmla="*/ 550 w 550"/>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550" h="515">
                  <a:moveTo>
                    <a:pt x="550" y="0"/>
                  </a:moveTo>
                  <a:lnTo>
                    <a:pt x="237" y="0"/>
                  </a:lnTo>
                  <a:lnTo>
                    <a:pt x="232" y="0"/>
                  </a:lnTo>
                  <a:lnTo>
                    <a:pt x="0" y="0"/>
                  </a:lnTo>
                  <a:lnTo>
                    <a:pt x="0" y="515"/>
                  </a:lnTo>
                  <a:lnTo>
                    <a:pt x="550" y="515"/>
                  </a:lnTo>
                  <a:lnTo>
                    <a:pt x="5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E27E1E0A-D35D-45FF-AC36-D7AF7BFC30FE}"/>
                </a:ext>
              </a:extLst>
            </p:cNvPr>
            <p:cNvSpPr>
              <a:spLocks/>
            </p:cNvSpPr>
            <p:nvPr/>
          </p:nvSpPr>
          <p:spPr bwMode="auto">
            <a:xfrm>
              <a:off x="1648" y="1202"/>
              <a:ext cx="544" cy="465"/>
            </a:xfrm>
            <a:custGeom>
              <a:avLst/>
              <a:gdLst>
                <a:gd name="T0" fmla="*/ 229 w 229"/>
                <a:gd name="T1" fmla="*/ 3 h 196"/>
                <a:gd name="T2" fmla="*/ 225 w 229"/>
                <a:gd name="T3" fmla="*/ 3 h 196"/>
                <a:gd name="T4" fmla="*/ 216 w 229"/>
                <a:gd name="T5" fmla="*/ 2 h 196"/>
                <a:gd name="T6" fmla="*/ 179 w 229"/>
                <a:gd name="T7" fmla="*/ 3 h 196"/>
                <a:gd name="T8" fmla="*/ 127 w 229"/>
                <a:gd name="T9" fmla="*/ 16 h 196"/>
                <a:gd name="T10" fmla="*/ 98 w 229"/>
                <a:gd name="T11" fmla="*/ 28 h 196"/>
                <a:gd name="T12" fmla="*/ 69 w 229"/>
                <a:gd name="T13" fmla="*/ 47 h 196"/>
                <a:gd name="T14" fmla="*/ 46 w 229"/>
                <a:gd name="T15" fmla="*/ 71 h 196"/>
                <a:gd name="T16" fmla="*/ 29 w 229"/>
                <a:gd name="T17" fmla="*/ 98 h 196"/>
                <a:gd name="T18" fmla="*/ 8 w 229"/>
                <a:gd name="T19" fmla="*/ 147 h 196"/>
                <a:gd name="T20" fmla="*/ 1 w 229"/>
                <a:gd name="T21" fmla="*/ 183 h 196"/>
                <a:gd name="T22" fmla="*/ 0 w 229"/>
                <a:gd name="T23" fmla="*/ 193 h 196"/>
                <a:gd name="T24" fmla="*/ 0 w 229"/>
                <a:gd name="T25" fmla="*/ 196 h 196"/>
                <a:gd name="T26" fmla="*/ 0 w 229"/>
                <a:gd name="T27" fmla="*/ 193 h 196"/>
                <a:gd name="T28" fmla="*/ 0 w 229"/>
                <a:gd name="T29" fmla="*/ 183 h 196"/>
                <a:gd name="T30" fmla="*/ 6 w 229"/>
                <a:gd name="T31" fmla="*/ 147 h 196"/>
                <a:gd name="T32" fmla="*/ 27 w 229"/>
                <a:gd name="T33" fmla="*/ 97 h 196"/>
                <a:gd name="T34" fmla="*/ 44 w 229"/>
                <a:gd name="T35" fmla="*/ 70 h 196"/>
                <a:gd name="T36" fmla="*/ 68 w 229"/>
                <a:gd name="T37" fmla="*/ 45 h 196"/>
                <a:gd name="T38" fmla="*/ 97 w 229"/>
                <a:gd name="T39" fmla="*/ 26 h 196"/>
                <a:gd name="T40" fmla="*/ 126 w 229"/>
                <a:gd name="T41" fmla="*/ 14 h 196"/>
                <a:gd name="T42" fmla="*/ 179 w 229"/>
                <a:gd name="T43" fmla="*/ 2 h 196"/>
                <a:gd name="T44" fmla="*/ 216 w 229"/>
                <a:gd name="T45" fmla="*/ 1 h 196"/>
                <a:gd name="T46" fmla="*/ 225 w 229"/>
                <a:gd name="T47" fmla="*/ 2 h 196"/>
                <a:gd name="T48" fmla="*/ 229 w 229"/>
                <a:gd name="T49" fmla="*/ 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196">
                  <a:moveTo>
                    <a:pt x="229" y="3"/>
                  </a:moveTo>
                  <a:cubicBezTo>
                    <a:pt x="229" y="3"/>
                    <a:pt x="228" y="3"/>
                    <a:pt x="225" y="3"/>
                  </a:cubicBezTo>
                  <a:cubicBezTo>
                    <a:pt x="223" y="3"/>
                    <a:pt x="220" y="2"/>
                    <a:pt x="216" y="2"/>
                  </a:cubicBezTo>
                  <a:cubicBezTo>
                    <a:pt x="207" y="1"/>
                    <a:pt x="194" y="2"/>
                    <a:pt x="179" y="3"/>
                  </a:cubicBezTo>
                  <a:cubicBezTo>
                    <a:pt x="164" y="5"/>
                    <a:pt x="146" y="9"/>
                    <a:pt x="127" y="16"/>
                  </a:cubicBezTo>
                  <a:cubicBezTo>
                    <a:pt x="117" y="19"/>
                    <a:pt x="108" y="23"/>
                    <a:pt x="98" y="28"/>
                  </a:cubicBezTo>
                  <a:cubicBezTo>
                    <a:pt x="88" y="33"/>
                    <a:pt x="78" y="39"/>
                    <a:pt x="69" y="47"/>
                  </a:cubicBezTo>
                  <a:cubicBezTo>
                    <a:pt x="60" y="54"/>
                    <a:pt x="53" y="63"/>
                    <a:pt x="46" y="71"/>
                  </a:cubicBezTo>
                  <a:cubicBezTo>
                    <a:pt x="39" y="80"/>
                    <a:pt x="34" y="89"/>
                    <a:pt x="29" y="98"/>
                  </a:cubicBezTo>
                  <a:cubicBezTo>
                    <a:pt x="19" y="116"/>
                    <a:pt x="12" y="133"/>
                    <a:pt x="8" y="147"/>
                  </a:cubicBezTo>
                  <a:cubicBezTo>
                    <a:pt x="4" y="162"/>
                    <a:pt x="2" y="174"/>
                    <a:pt x="1" y="183"/>
                  </a:cubicBezTo>
                  <a:cubicBezTo>
                    <a:pt x="0" y="187"/>
                    <a:pt x="0" y="191"/>
                    <a:pt x="0" y="193"/>
                  </a:cubicBezTo>
                  <a:cubicBezTo>
                    <a:pt x="0" y="195"/>
                    <a:pt x="0" y="196"/>
                    <a:pt x="0" y="196"/>
                  </a:cubicBezTo>
                  <a:cubicBezTo>
                    <a:pt x="0" y="196"/>
                    <a:pt x="0" y="195"/>
                    <a:pt x="0" y="193"/>
                  </a:cubicBezTo>
                  <a:cubicBezTo>
                    <a:pt x="0" y="191"/>
                    <a:pt x="0" y="187"/>
                    <a:pt x="0" y="183"/>
                  </a:cubicBezTo>
                  <a:cubicBezTo>
                    <a:pt x="1" y="174"/>
                    <a:pt x="2" y="162"/>
                    <a:pt x="6" y="147"/>
                  </a:cubicBezTo>
                  <a:cubicBezTo>
                    <a:pt x="10" y="132"/>
                    <a:pt x="17" y="115"/>
                    <a:pt x="27" y="97"/>
                  </a:cubicBezTo>
                  <a:cubicBezTo>
                    <a:pt x="32" y="88"/>
                    <a:pt x="38" y="79"/>
                    <a:pt x="44" y="70"/>
                  </a:cubicBezTo>
                  <a:cubicBezTo>
                    <a:pt x="51" y="61"/>
                    <a:pt x="59" y="53"/>
                    <a:pt x="68" y="45"/>
                  </a:cubicBezTo>
                  <a:cubicBezTo>
                    <a:pt x="77" y="38"/>
                    <a:pt x="87" y="31"/>
                    <a:pt x="97" y="26"/>
                  </a:cubicBezTo>
                  <a:cubicBezTo>
                    <a:pt x="107" y="21"/>
                    <a:pt x="117" y="17"/>
                    <a:pt x="126" y="14"/>
                  </a:cubicBezTo>
                  <a:cubicBezTo>
                    <a:pt x="146" y="7"/>
                    <a:pt x="164" y="4"/>
                    <a:pt x="179" y="2"/>
                  </a:cubicBezTo>
                  <a:cubicBezTo>
                    <a:pt x="194" y="0"/>
                    <a:pt x="207" y="0"/>
                    <a:pt x="216" y="1"/>
                  </a:cubicBezTo>
                  <a:cubicBezTo>
                    <a:pt x="220" y="1"/>
                    <a:pt x="223" y="2"/>
                    <a:pt x="225" y="2"/>
                  </a:cubicBezTo>
                  <a:cubicBezTo>
                    <a:pt x="228" y="3"/>
                    <a:pt x="229" y="3"/>
                    <a:pt x="229" y="3"/>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D67D43D8-83E7-422C-AE6C-E774E9E85736}"/>
                </a:ext>
              </a:extLst>
            </p:cNvPr>
            <p:cNvSpPr>
              <a:spLocks/>
            </p:cNvSpPr>
            <p:nvPr/>
          </p:nvSpPr>
          <p:spPr bwMode="auto">
            <a:xfrm>
              <a:off x="2092" y="651"/>
              <a:ext cx="926" cy="461"/>
            </a:xfrm>
            <a:custGeom>
              <a:avLst/>
              <a:gdLst>
                <a:gd name="T0" fmla="*/ 390 w 390"/>
                <a:gd name="T1" fmla="*/ 194 h 194"/>
                <a:gd name="T2" fmla="*/ 389 w 390"/>
                <a:gd name="T3" fmla="*/ 193 h 194"/>
                <a:gd name="T4" fmla="*/ 387 w 390"/>
                <a:gd name="T5" fmla="*/ 190 h 194"/>
                <a:gd name="T6" fmla="*/ 380 w 390"/>
                <a:gd name="T7" fmla="*/ 179 h 194"/>
                <a:gd name="T8" fmla="*/ 374 w 390"/>
                <a:gd name="T9" fmla="*/ 171 h 194"/>
                <a:gd name="T10" fmla="*/ 367 w 390"/>
                <a:gd name="T11" fmla="*/ 163 h 194"/>
                <a:gd name="T12" fmla="*/ 359 w 390"/>
                <a:gd name="T13" fmla="*/ 153 h 194"/>
                <a:gd name="T14" fmla="*/ 348 w 390"/>
                <a:gd name="T15" fmla="*/ 142 h 194"/>
                <a:gd name="T16" fmla="*/ 337 w 390"/>
                <a:gd name="T17" fmla="*/ 131 h 194"/>
                <a:gd name="T18" fmla="*/ 324 w 390"/>
                <a:gd name="T19" fmla="*/ 119 h 194"/>
                <a:gd name="T20" fmla="*/ 318 w 390"/>
                <a:gd name="T21" fmla="*/ 113 h 194"/>
                <a:gd name="T22" fmla="*/ 310 w 390"/>
                <a:gd name="T23" fmla="*/ 107 h 194"/>
                <a:gd name="T24" fmla="*/ 294 w 390"/>
                <a:gd name="T25" fmla="*/ 95 h 194"/>
                <a:gd name="T26" fmla="*/ 219 w 390"/>
                <a:gd name="T27" fmla="*/ 50 h 194"/>
                <a:gd name="T28" fmla="*/ 198 w 390"/>
                <a:gd name="T29" fmla="*/ 41 h 194"/>
                <a:gd name="T30" fmla="*/ 177 w 390"/>
                <a:gd name="T31" fmla="*/ 32 h 194"/>
                <a:gd name="T32" fmla="*/ 156 w 390"/>
                <a:gd name="T33" fmla="*/ 25 h 194"/>
                <a:gd name="T34" fmla="*/ 136 w 390"/>
                <a:gd name="T35" fmla="*/ 19 h 194"/>
                <a:gd name="T36" fmla="*/ 117 w 390"/>
                <a:gd name="T37" fmla="*/ 14 h 194"/>
                <a:gd name="T38" fmla="*/ 99 w 390"/>
                <a:gd name="T39" fmla="*/ 10 h 194"/>
                <a:gd name="T40" fmla="*/ 82 w 390"/>
                <a:gd name="T41" fmla="*/ 7 h 194"/>
                <a:gd name="T42" fmla="*/ 66 w 390"/>
                <a:gd name="T43" fmla="*/ 5 h 194"/>
                <a:gd name="T44" fmla="*/ 39 w 390"/>
                <a:gd name="T45" fmla="*/ 2 h 194"/>
                <a:gd name="T46" fmla="*/ 27 w 390"/>
                <a:gd name="T47" fmla="*/ 1 h 194"/>
                <a:gd name="T48" fmla="*/ 18 w 390"/>
                <a:gd name="T49" fmla="*/ 1 h 194"/>
                <a:gd name="T50" fmla="*/ 4 w 390"/>
                <a:gd name="T51" fmla="*/ 0 h 194"/>
                <a:gd name="T52" fmla="*/ 1 w 390"/>
                <a:gd name="T53" fmla="*/ 0 h 194"/>
                <a:gd name="T54" fmla="*/ 0 w 390"/>
                <a:gd name="T55" fmla="*/ 0 h 194"/>
                <a:gd name="T56" fmla="*/ 1 w 390"/>
                <a:gd name="T57" fmla="*/ 0 h 194"/>
                <a:gd name="T58" fmla="*/ 4 w 390"/>
                <a:gd name="T59" fmla="*/ 0 h 194"/>
                <a:gd name="T60" fmla="*/ 18 w 390"/>
                <a:gd name="T61" fmla="*/ 0 h 194"/>
                <a:gd name="T62" fmla="*/ 27 w 390"/>
                <a:gd name="T63" fmla="*/ 0 h 194"/>
                <a:gd name="T64" fmla="*/ 39 w 390"/>
                <a:gd name="T65" fmla="*/ 1 h 194"/>
                <a:gd name="T66" fmla="*/ 66 w 390"/>
                <a:gd name="T67" fmla="*/ 3 h 194"/>
                <a:gd name="T68" fmla="*/ 82 w 390"/>
                <a:gd name="T69" fmla="*/ 6 h 194"/>
                <a:gd name="T70" fmla="*/ 99 w 390"/>
                <a:gd name="T71" fmla="*/ 9 h 194"/>
                <a:gd name="T72" fmla="*/ 118 w 390"/>
                <a:gd name="T73" fmla="*/ 12 h 194"/>
                <a:gd name="T74" fmla="*/ 137 w 390"/>
                <a:gd name="T75" fmla="*/ 17 h 194"/>
                <a:gd name="T76" fmla="*/ 157 w 390"/>
                <a:gd name="T77" fmla="*/ 23 h 194"/>
                <a:gd name="T78" fmla="*/ 177 w 390"/>
                <a:gd name="T79" fmla="*/ 30 h 194"/>
                <a:gd name="T80" fmla="*/ 198 w 390"/>
                <a:gd name="T81" fmla="*/ 39 h 194"/>
                <a:gd name="T82" fmla="*/ 220 w 390"/>
                <a:gd name="T83" fmla="*/ 48 h 194"/>
                <a:gd name="T84" fmla="*/ 296 w 390"/>
                <a:gd name="T85" fmla="*/ 93 h 194"/>
                <a:gd name="T86" fmla="*/ 311 w 390"/>
                <a:gd name="T87" fmla="*/ 105 h 194"/>
                <a:gd name="T88" fmla="*/ 319 w 390"/>
                <a:gd name="T89" fmla="*/ 111 h 194"/>
                <a:gd name="T90" fmla="*/ 326 w 390"/>
                <a:gd name="T91" fmla="*/ 118 h 194"/>
                <a:gd name="T92" fmla="*/ 338 w 390"/>
                <a:gd name="T93" fmla="*/ 129 h 194"/>
                <a:gd name="T94" fmla="*/ 350 w 390"/>
                <a:gd name="T95" fmla="*/ 141 h 194"/>
                <a:gd name="T96" fmla="*/ 360 w 390"/>
                <a:gd name="T97" fmla="*/ 152 h 194"/>
                <a:gd name="T98" fmla="*/ 368 w 390"/>
                <a:gd name="T99" fmla="*/ 162 h 194"/>
                <a:gd name="T100" fmla="*/ 375 w 390"/>
                <a:gd name="T101" fmla="*/ 171 h 194"/>
                <a:gd name="T102" fmla="*/ 380 w 390"/>
                <a:gd name="T103" fmla="*/ 179 h 194"/>
                <a:gd name="T104" fmla="*/ 387 w 390"/>
                <a:gd name="T105" fmla="*/ 190 h 194"/>
                <a:gd name="T106" fmla="*/ 389 w 390"/>
                <a:gd name="T107" fmla="*/ 193 h 194"/>
                <a:gd name="T108" fmla="*/ 390 w 390"/>
                <a:gd name="T10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0" h="194">
                  <a:moveTo>
                    <a:pt x="390" y="194"/>
                  </a:moveTo>
                  <a:cubicBezTo>
                    <a:pt x="390" y="194"/>
                    <a:pt x="390" y="193"/>
                    <a:pt x="389" y="193"/>
                  </a:cubicBezTo>
                  <a:cubicBezTo>
                    <a:pt x="389" y="192"/>
                    <a:pt x="388" y="191"/>
                    <a:pt x="387" y="190"/>
                  </a:cubicBezTo>
                  <a:cubicBezTo>
                    <a:pt x="385" y="187"/>
                    <a:pt x="383" y="184"/>
                    <a:pt x="380" y="179"/>
                  </a:cubicBezTo>
                  <a:cubicBezTo>
                    <a:pt x="378" y="177"/>
                    <a:pt x="376" y="174"/>
                    <a:pt x="374" y="171"/>
                  </a:cubicBezTo>
                  <a:cubicBezTo>
                    <a:pt x="372" y="169"/>
                    <a:pt x="369" y="166"/>
                    <a:pt x="367" y="163"/>
                  </a:cubicBezTo>
                  <a:cubicBezTo>
                    <a:pt x="364" y="160"/>
                    <a:pt x="361" y="156"/>
                    <a:pt x="359" y="153"/>
                  </a:cubicBezTo>
                  <a:cubicBezTo>
                    <a:pt x="356" y="149"/>
                    <a:pt x="352" y="146"/>
                    <a:pt x="348" y="142"/>
                  </a:cubicBezTo>
                  <a:cubicBezTo>
                    <a:pt x="345" y="138"/>
                    <a:pt x="341" y="134"/>
                    <a:pt x="337" y="131"/>
                  </a:cubicBezTo>
                  <a:cubicBezTo>
                    <a:pt x="333" y="127"/>
                    <a:pt x="329" y="123"/>
                    <a:pt x="324" y="119"/>
                  </a:cubicBezTo>
                  <a:cubicBezTo>
                    <a:pt x="322" y="117"/>
                    <a:pt x="320" y="115"/>
                    <a:pt x="318" y="113"/>
                  </a:cubicBezTo>
                  <a:cubicBezTo>
                    <a:pt x="315" y="111"/>
                    <a:pt x="313" y="109"/>
                    <a:pt x="310" y="107"/>
                  </a:cubicBezTo>
                  <a:cubicBezTo>
                    <a:pt x="305" y="103"/>
                    <a:pt x="300" y="99"/>
                    <a:pt x="294" y="95"/>
                  </a:cubicBezTo>
                  <a:cubicBezTo>
                    <a:pt x="273" y="79"/>
                    <a:pt x="247" y="64"/>
                    <a:pt x="219" y="50"/>
                  </a:cubicBezTo>
                  <a:cubicBezTo>
                    <a:pt x="212" y="47"/>
                    <a:pt x="205" y="44"/>
                    <a:pt x="198" y="41"/>
                  </a:cubicBezTo>
                  <a:cubicBezTo>
                    <a:pt x="191" y="38"/>
                    <a:pt x="184" y="35"/>
                    <a:pt x="177" y="32"/>
                  </a:cubicBezTo>
                  <a:cubicBezTo>
                    <a:pt x="170" y="30"/>
                    <a:pt x="163" y="28"/>
                    <a:pt x="156" y="25"/>
                  </a:cubicBezTo>
                  <a:cubicBezTo>
                    <a:pt x="149" y="23"/>
                    <a:pt x="143" y="21"/>
                    <a:pt x="136" y="19"/>
                  </a:cubicBezTo>
                  <a:cubicBezTo>
                    <a:pt x="130" y="18"/>
                    <a:pt x="123" y="16"/>
                    <a:pt x="117" y="14"/>
                  </a:cubicBezTo>
                  <a:cubicBezTo>
                    <a:pt x="111" y="13"/>
                    <a:pt x="105" y="12"/>
                    <a:pt x="99" y="10"/>
                  </a:cubicBezTo>
                  <a:cubicBezTo>
                    <a:pt x="93" y="9"/>
                    <a:pt x="87" y="8"/>
                    <a:pt x="82" y="7"/>
                  </a:cubicBezTo>
                  <a:cubicBezTo>
                    <a:pt x="76" y="6"/>
                    <a:pt x="71" y="6"/>
                    <a:pt x="66" y="5"/>
                  </a:cubicBezTo>
                  <a:cubicBezTo>
                    <a:pt x="56" y="3"/>
                    <a:pt x="47" y="3"/>
                    <a:pt x="39" y="2"/>
                  </a:cubicBezTo>
                  <a:cubicBezTo>
                    <a:pt x="34" y="2"/>
                    <a:pt x="31" y="1"/>
                    <a:pt x="27" y="1"/>
                  </a:cubicBezTo>
                  <a:cubicBezTo>
                    <a:pt x="24" y="1"/>
                    <a:pt x="21" y="1"/>
                    <a:pt x="18" y="1"/>
                  </a:cubicBezTo>
                  <a:cubicBezTo>
                    <a:pt x="12" y="1"/>
                    <a:pt x="8" y="0"/>
                    <a:pt x="4" y="0"/>
                  </a:cubicBezTo>
                  <a:cubicBezTo>
                    <a:pt x="3" y="0"/>
                    <a:pt x="2" y="0"/>
                    <a:pt x="1" y="0"/>
                  </a:cubicBezTo>
                  <a:cubicBezTo>
                    <a:pt x="0" y="0"/>
                    <a:pt x="0" y="0"/>
                    <a:pt x="0" y="0"/>
                  </a:cubicBezTo>
                  <a:cubicBezTo>
                    <a:pt x="0" y="0"/>
                    <a:pt x="0" y="0"/>
                    <a:pt x="1" y="0"/>
                  </a:cubicBezTo>
                  <a:cubicBezTo>
                    <a:pt x="2" y="0"/>
                    <a:pt x="3" y="0"/>
                    <a:pt x="4" y="0"/>
                  </a:cubicBezTo>
                  <a:cubicBezTo>
                    <a:pt x="8" y="0"/>
                    <a:pt x="12" y="0"/>
                    <a:pt x="18" y="0"/>
                  </a:cubicBezTo>
                  <a:cubicBezTo>
                    <a:pt x="21" y="0"/>
                    <a:pt x="24" y="0"/>
                    <a:pt x="27" y="0"/>
                  </a:cubicBezTo>
                  <a:cubicBezTo>
                    <a:pt x="31" y="0"/>
                    <a:pt x="35" y="0"/>
                    <a:pt x="39" y="1"/>
                  </a:cubicBezTo>
                  <a:cubicBezTo>
                    <a:pt x="47" y="1"/>
                    <a:pt x="56" y="2"/>
                    <a:pt x="66" y="3"/>
                  </a:cubicBezTo>
                  <a:cubicBezTo>
                    <a:pt x="71" y="4"/>
                    <a:pt x="77" y="5"/>
                    <a:pt x="82" y="6"/>
                  </a:cubicBezTo>
                  <a:cubicBezTo>
                    <a:pt x="88" y="6"/>
                    <a:pt x="93" y="8"/>
                    <a:pt x="99" y="9"/>
                  </a:cubicBezTo>
                  <a:cubicBezTo>
                    <a:pt x="105" y="10"/>
                    <a:pt x="111" y="11"/>
                    <a:pt x="118" y="12"/>
                  </a:cubicBezTo>
                  <a:cubicBezTo>
                    <a:pt x="124" y="14"/>
                    <a:pt x="130" y="16"/>
                    <a:pt x="137" y="17"/>
                  </a:cubicBezTo>
                  <a:cubicBezTo>
                    <a:pt x="144" y="19"/>
                    <a:pt x="150" y="21"/>
                    <a:pt x="157" y="23"/>
                  </a:cubicBezTo>
                  <a:cubicBezTo>
                    <a:pt x="164" y="26"/>
                    <a:pt x="171" y="28"/>
                    <a:pt x="177" y="30"/>
                  </a:cubicBezTo>
                  <a:cubicBezTo>
                    <a:pt x="184" y="33"/>
                    <a:pt x="191" y="36"/>
                    <a:pt x="198" y="39"/>
                  </a:cubicBezTo>
                  <a:cubicBezTo>
                    <a:pt x="205" y="42"/>
                    <a:pt x="213" y="45"/>
                    <a:pt x="220" y="48"/>
                  </a:cubicBezTo>
                  <a:cubicBezTo>
                    <a:pt x="248" y="62"/>
                    <a:pt x="274" y="77"/>
                    <a:pt x="296" y="93"/>
                  </a:cubicBezTo>
                  <a:cubicBezTo>
                    <a:pt x="301" y="97"/>
                    <a:pt x="306" y="102"/>
                    <a:pt x="311" y="105"/>
                  </a:cubicBezTo>
                  <a:cubicBezTo>
                    <a:pt x="314" y="107"/>
                    <a:pt x="316" y="109"/>
                    <a:pt x="319" y="111"/>
                  </a:cubicBezTo>
                  <a:cubicBezTo>
                    <a:pt x="321" y="113"/>
                    <a:pt x="323" y="116"/>
                    <a:pt x="326" y="118"/>
                  </a:cubicBezTo>
                  <a:cubicBezTo>
                    <a:pt x="330" y="122"/>
                    <a:pt x="334" y="126"/>
                    <a:pt x="338" y="129"/>
                  </a:cubicBezTo>
                  <a:cubicBezTo>
                    <a:pt x="342" y="133"/>
                    <a:pt x="346" y="137"/>
                    <a:pt x="350" y="141"/>
                  </a:cubicBezTo>
                  <a:cubicBezTo>
                    <a:pt x="353" y="145"/>
                    <a:pt x="357" y="148"/>
                    <a:pt x="360" y="152"/>
                  </a:cubicBezTo>
                  <a:cubicBezTo>
                    <a:pt x="362" y="155"/>
                    <a:pt x="365" y="159"/>
                    <a:pt x="368" y="162"/>
                  </a:cubicBezTo>
                  <a:cubicBezTo>
                    <a:pt x="370" y="165"/>
                    <a:pt x="373" y="168"/>
                    <a:pt x="375" y="171"/>
                  </a:cubicBezTo>
                  <a:cubicBezTo>
                    <a:pt x="377" y="174"/>
                    <a:pt x="379" y="176"/>
                    <a:pt x="380" y="179"/>
                  </a:cubicBezTo>
                  <a:cubicBezTo>
                    <a:pt x="383" y="183"/>
                    <a:pt x="386" y="187"/>
                    <a:pt x="387" y="190"/>
                  </a:cubicBezTo>
                  <a:cubicBezTo>
                    <a:pt x="388" y="191"/>
                    <a:pt x="389" y="192"/>
                    <a:pt x="389" y="193"/>
                  </a:cubicBezTo>
                  <a:cubicBezTo>
                    <a:pt x="390" y="193"/>
                    <a:pt x="390" y="194"/>
                    <a:pt x="390" y="19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FB32D823-B65A-4ED1-B816-E81B03D720F0}"/>
                </a:ext>
              </a:extLst>
            </p:cNvPr>
            <p:cNvSpPr>
              <a:spLocks/>
            </p:cNvSpPr>
            <p:nvPr/>
          </p:nvSpPr>
          <p:spPr bwMode="auto">
            <a:xfrm>
              <a:off x="2399" y="2289"/>
              <a:ext cx="562" cy="387"/>
            </a:xfrm>
            <a:custGeom>
              <a:avLst/>
              <a:gdLst>
                <a:gd name="T0" fmla="*/ 237 w 237"/>
                <a:gd name="T1" fmla="*/ 0 h 163"/>
                <a:gd name="T2" fmla="*/ 235 w 237"/>
                <a:gd name="T3" fmla="*/ 2 h 163"/>
                <a:gd name="T4" fmla="*/ 230 w 237"/>
                <a:gd name="T5" fmla="*/ 9 h 163"/>
                <a:gd name="T6" fmla="*/ 221 w 237"/>
                <a:gd name="T7" fmla="*/ 19 h 163"/>
                <a:gd name="T8" fmla="*/ 209 w 237"/>
                <a:gd name="T9" fmla="*/ 32 h 163"/>
                <a:gd name="T10" fmla="*/ 194 w 237"/>
                <a:gd name="T11" fmla="*/ 47 h 163"/>
                <a:gd name="T12" fmla="*/ 175 w 237"/>
                <a:gd name="T13" fmla="*/ 64 h 163"/>
                <a:gd name="T14" fmla="*/ 131 w 237"/>
                <a:gd name="T15" fmla="*/ 99 h 163"/>
                <a:gd name="T16" fmla="*/ 82 w 237"/>
                <a:gd name="T17" fmla="*/ 129 h 163"/>
                <a:gd name="T18" fmla="*/ 60 w 237"/>
                <a:gd name="T19" fmla="*/ 140 h 163"/>
                <a:gd name="T20" fmla="*/ 40 w 237"/>
                <a:gd name="T21" fmla="*/ 149 h 163"/>
                <a:gd name="T22" fmla="*/ 24 w 237"/>
                <a:gd name="T23" fmla="*/ 155 h 163"/>
                <a:gd name="T24" fmla="*/ 11 w 237"/>
                <a:gd name="T25" fmla="*/ 160 h 163"/>
                <a:gd name="T26" fmla="*/ 3 w 237"/>
                <a:gd name="T27" fmla="*/ 162 h 163"/>
                <a:gd name="T28" fmla="*/ 0 w 237"/>
                <a:gd name="T29" fmla="*/ 163 h 163"/>
                <a:gd name="T30" fmla="*/ 3 w 237"/>
                <a:gd name="T31" fmla="*/ 162 h 163"/>
                <a:gd name="T32" fmla="*/ 11 w 237"/>
                <a:gd name="T33" fmla="*/ 159 h 163"/>
                <a:gd name="T34" fmla="*/ 23 w 237"/>
                <a:gd name="T35" fmla="*/ 154 h 163"/>
                <a:gd name="T36" fmla="*/ 40 w 237"/>
                <a:gd name="T37" fmla="*/ 147 h 163"/>
                <a:gd name="T38" fmla="*/ 59 w 237"/>
                <a:gd name="T39" fmla="*/ 138 h 163"/>
                <a:gd name="T40" fmla="*/ 81 w 237"/>
                <a:gd name="T41" fmla="*/ 127 h 163"/>
                <a:gd name="T42" fmla="*/ 129 w 237"/>
                <a:gd name="T43" fmla="*/ 97 h 163"/>
                <a:gd name="T44" fmla="*/ 174 w 237"/>
                <a:gd name="T45" fmla="*/ 63 h 163"/>
                <a:gd name="T46" fmla="*/ 193 w 237"/>
                <a:gd name="T47" fmla="*/ 46 h 163"/>
                <a:gd name="T48" fmla="*/ 208 w 237"/>
                <a:gd name="T49" fmla="*/ 31 h 163"/>
                <a:gd name="T50" fmla="*/ 220 w 237"/>
                <a:gd name="T51" fmla="*/ 18 h 163"/>
                <a:gd name="T52" fmla="*/ 229 w 237"/>
                <a:gd name="T53" fmla="*/ 8 h 163"/>
                <a:gd name="T54" fmla="*/ 235 w 237"/>
                <a:gd name="T55" fmla="*/ 2 h 163"/>
                <a:gd name="T56" fmla="*/ 237 w 237"/>
                <a:gd name="T5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163">
                  <a:moveTo>
                    <a:pt x="237" y="0"/>
                  </a:moveTo>
                  <a:cubicBezTo>
                    <a:pt x="237" y="0"/>
                    <a:pt x="236" y="1"/>
                    <a:pt x="235" y="2"/>
                  </a:cubicBezTo>
                  <a:cubicBezTo>
                    <a:pt x="234" y="4"/>
                    <a:pt x="232" y="6"/>
                    <a:pt x="230" y="9"/>
                  </a:cubicBezTo>
                  <a:cubicBezTo>
                    <a:pt x="227" y="12"/>
                    <a:pt x="225" y="15"/>
                    <a:pt x="221" y="19"/>
                  </a:cubicBezTo>
                  <a:cubicBezTo>
                    <a:pt x="218" y="23"/>
                    <a:pt x="214" y="27"/>
                    <a:pt x="209" y="32"/>
                  </a:cubicBezTo>
                  <a:cubicBezTo>
                    <a:pt x="204" y="37"/>
                    <a:pt x="199" y="42"/>
                    <a:pt x="194" y="47"/>
                  </a:cubicBezTo>
                  <a:cubicBezTo>
                    <a:pt x="188" y="53"/>
                    <a:pt x="182" y="58"/>
                    <a:pt x="175" y="64"/>
                  </a:cubicBezTo>
                  <a:cubicBezTo>
                    <a:pt x="162" y="76"/>
                    <a:pt x="147" y="88"/>
                    <a:pt x="131" y="99"/>
                  </a:cubicBezTo>
                  <a:cubicBezTo>
                    <a:pt x="114" y="110"/>
                    <a:pt x="97" y="120"/>
                    <a:pt x="82" y="129"/>
                  </a:cubicBezTo>
                  <a:cubicBezTo>
                    <a:pt x="74" y="133"/>
                    <a:pt x="67" y="137"/>
                    <a:pt x="60" y="140"/>
                  </a:cubicBezTo>
                  <a:cubicBezTo>
                    <a:pt x="53" y="143"/>
                    <a:pt x="46" y="146"/>
                    <a:pt x="40" y="149"/>
                  </a:cubicBezTo>
                  <a:cubicBezTo>
                    <a:pt x="34" y="151"/>
                    <a:pt x="28" y="153"/>
                    <a:pt x="24" y="155"/>
                  </a:cubicBezTo>
                  <a:cubicBezTo>
                    <a:pt x="19" y="157"/>
                    <a:pt x="14" y="158"/>
                    <a:pt x="11" y="160"/>
                  </a:cubicBezTo>
                  <a:cubicBezTo>
                    <a:pt x="8" y="161"/>
                    <a:pt x="5" y="162"/>
                    <a:pt x="3" y="162"/>
                  </a:cubicBezTo>
                  <a:cubicBezTo>
                    <a:pt x="1" y="163"/>
                    <a:pt x="0" y="163"/>
                    <a:pt x="0" y="163"/>
                  </a:cubicBezTo>
                  <a:cubicBezTo>
                    <a:pt x="0" y="163"/>
                    <a:pt x="1" y="163"/>
                    <a:pt x="3" y="162"/>
                  </a:cubicBezTo>
                  <a:cubicBezTo>
                    <a:pt x="5" y="161"/>
                    <a:pt x="7" y="160"/>
                    <a:pt x="11" y="159"/>
                  </a:cubicBezTo>
                  <a:cubicBezTo>
                    <a:pt x="14" y="158"/>
                    <a:pt x="18" y="156"/>
                    <a:pt x="23" y="154"/>
                  </a:cubicBezTo>
                  <a:cubicBezTo>
                    <a:pt x="28" y="152"/>
                    <a:pt x="34" y="150"/>
                    <a:pt x="40" y="147"/>
                  </a:cubicBezTo>
                  <a:cubicBezTo>
                    <a:pt x="46" y="145"/>
                    <a:pt x="52" y="142"/>
                    <a:pt x="59" y="138"/>
                  </a:cubicBezTo>
                  <a:cubicBezTo>
                    <a:pt x="66" y="135"/>
                    <a:pt x="73" y="131"/>
                    <a:pt x="81" y="127"/>
                  </a:cubicBezTo>
                  <a:cubicBezTo>
                    <a:pt x="96" y="119"/>
                    <a:pt x="113" y="109"/>
                    <a:pt x="129" y="97"/>
                  </a:cubicBezTo>
                  <a:cubicBezTo>
                    <a:pt x="146" y="86"/>
                    <a:pt x="161" y="74"/>
                    <a:pt x="174" y="63"/>
                  </a:cubicBezTo>
                  <a:cubicBezTo>
                    <a:pt x="181" y="57"/>
                    <a:pt x="187" y="52"/>
                    <a:pt x="193" y="46"/>
                  </a:cubicBezTo>
                  <a:cubicBezTo>
                    <a:pt x="198" y="41"/>
                    <a:pt x="203" y="36"/>
                    <a:pt x="208" y="31"/>
                  </a:cubicBezTo>
                  <a:cubicBezTo>
                    <a:pt x="213" y="26"/>
                    <a:pt x="217" y="22"/>
                    <a:pt x="220" y="18"/>
                  </a:cubicBezTo>
                  <a:cubicBezTo>
                    <a:pt x="224" y="14"/>
                    <a:pt x="227" y="11"/>
                    <a:pt x="229" y="8"/>
                  </a:cubicBezTo>
                  <a:cubicBezTo>
                    <a:pt x="231" y="6"/>
                    <a:pt x="233" y="3"/>
                    <a:pt x="235" y="2"/>
                  </a:cubicBezTo>
                  <a:cubicBezTo>
                    <a:pt x="236" y="0"/>
                    <a:pt x="237" y="0"/>
                    <a:pt x="237"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55">
              <a:extLst>
                <a:ext uri="{FF2B5EF4-FFF2-40B4-BE49-F238E27FC236}">
                  <a16:creationId xmlns:a16="http://schemas.microsoft.com/office/drawing/2014/main" id="{B82EFE85-7D5A-438F-B94D-20394FFA0A52}"/>
                </a:ext>
              </a:extLst>
            </p:cNvPr>
            <p:cNvSpPr>
              <a:spLocks noChangeArrowheads="1"/>
            </p:cNvSpPr>
            <p:nvPr/>
          </p:nvSpPr>
          <p:spPr bwMode="auto">
            <a:xfrm>
              <a:off x="2384" y="2674"/>
              <a:ext cx="5" cy="681"/>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56">
              <a:extLst>
                <a:ext uri="{FF2B5EF4-FFF2-40B4-BE49-F238E27FC236}">
                  <a16:creationId xmlns:a16="http://schemas.microsoft.com/office/drawing/2014/main" id="{1C4E19E5-7390-44B8-89D8-82173C206427}"/>
                </a:ext>
              </a:extLst>
            </p:cNvPr>
            <p:cNvSpPr>
              <a:spLocks noChangeArrowheads="1"/>
            </p:cNvSpPr>
            <p:nvPr/>
          </p:nvSpPr>
          <p:spPr bwMode="auto">
            <a:xfrm>
              <a:off x="2406" y="3654"/>
              <a:ext cx="5" cy="478"/>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81C9B18E-5F5D-46E5-82F7-311458C4C272}"/>
                </a:ext>
              </a:extLst>
            </p:cNvPr>
            <p:cNvSpPr>
              <a:spLocks/>
            </p:cNvSpPr>
            <p:nvPr/>
          </p:nvSpPr>
          <p:spPr bwMode="auto">
            <a:xfrm>
              <a:off x="2938" y="1504"/>
              <a:ext cx="278" cy="144"/>
            </a:xfrm>
            <a:custGeom>
              <a:avLst/>
              <a:gdLst>
                <a:gd name="T0" fmla="*/ 4 w 117"/>
                <a:gd name="T1" fmla="*/ 42 h 61"/>
                <a:gd name="T2" fmla="*/ 24 w 117"/>
                <a:gd name="T3" fmla="*/ 59 h 61"/>
                <a:gd name="T4" fmla="*/ 51 w 117"/>
                <a:gd name="T5" fmla="*/ 61 h 61"/>
                <a:gd name="T6" fmla="*/ 85 w 117"/>
                <a:gd name="T7" fmla="*/ 53 h 61"/>
                <a:gd name="T8" fmla="*/ 106 w 117"/>
                <a:gd name="T9" fmla="*/ 30 h 61"/>
                <a:gd name="T10" fmla="*/ 117 w 117"/>
                <a:gd name="T11" fmla="*/ 0 h 61"/>
                <a:gd name="T12" fmla="*/ 4 w 117"/>
                <a:gd name="T13" fmla="*/ 42 h 61"/>
              </a:gdLst>
              <a:ahLst/>
              <a:cxnLst>
                <a:cxn ang="0">
                  <a:pos x="T0" y="T1"/>
                </a:cxn>
                <a:cxn ang="0">
                  <a:pos x="T2" y="T3"/>
                </a:cxn>
                <a:cxn ang="0">
                  <a:pos x="T4" y="T5"/>
                </a:cxn>
                <a:cxn ang="0">
                  <a:pos x="T6" y="T7"/>
                </a:cxn>
                <a:cxn ang="0">
                  <a:pos x="T8" y="T9"/>
                </a:cxn>
                <a:cxn ang="0">
                  <a:pos x="T10" y="T11"/>
                </a:cxn>
                <a:cxn ang="0">
                  <a:pos x="T12" y="T13"/>
                </a:cxn>
              </a:cxnLst>
              <a:rect l="0" t="0" r="r" b="b"/>
              <a:pathLst>
                <a:path w="117" h="61">
                  <a:moveTo>
                    <a:pt x="4" y="42"/>
                  </a:moveTo>
                  <a:cubicBezTo>
                    <a:pt x="0" y="50"/>
                    <a:pt x="15" y="56"/>
                    <a:pt x="24" y="59"/>
                  </a:cubicBezTo>
                  <a:cubicBezTo>
                    <a:pt x="32" y="61"/>
                    <a:pt x="42" y="61"/>
                    <a:pt x="51" y="61"/>
                  </a:cubicBezTo>
                  <a:cubicBezTo>
                    <a:pt x="62" y="60"/>
                    <a:pt x="75" y="59"/>
                    <a:pt x="85" y="53"/>
                  </a:cubicBezTo>
                  <a:cubicBezTo>
                    <a:pt x="94" y="48"/>
                    <a:pt x="101" y="39"/>
                    <a:pt x="106" y="30"/>
                  </a:cubicBezTo>
                  <a:cubicBezTo>
                    <a:pt x="111" y="20"/>
                    <a:pt x="114" y="10"/>
                    <a:pt x="117" y="0"/>
                  </a:cubicBezTo>
                  <a:cubicBezTo>
                    <a:pt x="117" y="0"/>
                    <a:pt x="22" y="6"/>
                    <a:pt x="4" y="42"/>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2D904C6B-CEE9-4EB4-B8F0-7DDD0FAADA6B}"/>
                </a:ext>
              </a:extLst>
            </p:cNvPr>
            <p:cNvSpPr>
              <a:spLocks/>
            </p:cNvSpPr>
            <p:nvPr/>
          </p:nvSpPr>
          <p:spPr bwMode="auto">
            <a:xfrm>
              <a:off x="2947" y="1553"/>
              <a:ext cx="117" cy="95"/>
            </a:xfrm>
            <a:custGeom>
              <a:avLst/>
              <a:gdLst>
                <a:gd name="T0" fmla="*/ 34 w 49"/>
                <a:gd name="T1" fmla="*/ 0 h 40"/>
                <a:gd name="T2" fmla="*/ 19 w 49"/>
                <a:gd name="T3" fmla="*/ 11 h 40"/>
                <a:gd name="T4" fmla="*/ 0 w 49"/>
                <a:gd name="T5" fmla="*/ 25 h 40"/>
                <a:gd name="T6" fmla="*/ 20 w 49"/>
                <a:gd name="T7" fmla="*/ 38 h 40"/>
                <a:gd name="T8" fmla="*/ 37 w 49"/>
                <a:gd name="T9" fmla="*/ 40 h 40"/>
                <a:gd name="T10" fmla="*/ 47 w 49"/>
                <a:gd name="T11" fmla="*/ 40 h 40"/>
                <a:gd name="T12" fmla="*/ 49 w 49"/>
                <a:gd name="T13" fmla="*/ 39 h 40"/>
                <a:gd name="T14" fmla="*/ 34 w 49"/>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0">
                  <a:moveTo>
                    <a:pt x="34" y="0"/>
                  </a:moveTo>
                  <a:cubicBezTo>
                    <a:pt x="29" y="3"/>
                    <a:pt x="24" y="7"/>
                    <a:pt x="19" y="11"/>
                  </a:cubicBezTo>
                  <a:cubicBezTo>
                    <a:pt x="0" y="25"/>
                    <a:pt x="0" y="25"/>
                    <a:pt x="0" y="25"/>
                  </a:cubicBezTo>
                  <a:cubicBezTo>
                    <a:pt x="2" y="31"/>
                    <a:pt x="13" y="36"/>
                    <a:pt x="20" y="38"/>
                  </a:cubicBezTo>
                  <a:cubicBezTo>
                    <a:pt x="25" y="39"/>
                    <a:pt x="31" y="40"/>
                    <a:pt x="37" y="40"/>
                  </a:cubicBezTo>
                  <a:cubicBezTo>
                    <a:pt x="40" y="40"/>
                    <a:pt x="43" y="40"/>
                    <a:pt x="47" y="40"/>
                  </a:cubicBezTo>
                  <a:cubicBezTo>
                    <a:pt x="47" y="40"/>
                    <a:pt x="48" y="40"/>
                    <a:pt x="49" y="39"/>
                  </a:cubicBezTo>
                  <a:cubicBezTo>
                    <a:pt x="34" y="0"/>
                    <a:pt x="34" y="0"/>
                    <a:pt x="34" y="0"/>
                  </a:cubicBezTo>
                </a:path>
              </a:pathLst>
            </a:custGeom>
            <a:solidFill>
              <a:srgbClr val="8B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7C7E1198-0EA9-452A-81A2-9228203E4647}"/>
                </a:ext>
              </a:extLst>
            </p:cNvPr>
            <p:cNvSpPr>
              <a:spLocks/>
            </p:cNvSpPr>
            <p:nvPr/>
          </p:nvSpPr>
          <p:spPr bwMode="auto">
            <a:xfrm>
              <a:off x="3567" y="1475"/>
              <a:ext cx="247" cy="107"/>
            </a:xfrm>
            <a:custGeom>
              <a:avLst/>
              <a:gdLst>
                <a:gd name="T0" fmla="*/ 6 w 104"/>
                <a:gd name="T1" fmla="*/ 28 h 45"/>
                <a:gd name="T2" fmla="*/ 59 w 104"/>
                <a:gd name="T3" fmla="*/ 45 h 45"/>
                <a:gd name="T4" fmla="*/ 85 w 104"/>
                <a:gd name="T5" fmla="*/ 37 h 45"/>
                <a:gd name="T6" fmla="*/ 93 w 104"/>
                <a:gd name="T7" fmla="*/ 28 h 45"/>
                <a:gd name="T8" fmla="*/ 100 w 104"/>
                <a:gd name="T9" fmla="*/ 22 h 45"/>
                <a:gd name="T10" fmla="*/ 103 w 104"/>
                <a:gd name="T11" fmla="*/ 15 h 45"/>
                <a:gd name="T12" fmla="*/ 98 w 104"/>
                <a:gd name="T13" fmla="*/ 6 h 45"/>
                <a:gd name="T14" fmla="*/ 61 w 104"/>
                <a:gd name="T15" fmla="*/ 0 h 45"/>
                <a:gd name="T16" fmla="*/ 25 w 104"/>
                <a:gd name="T17" fmla="*/ 8 h 45"/>
                <a:gd name="T18" fmla="*/ 0 w 104"/>
                <a:gd name="T19" fmla="*/ 24 h 45"/>
                <a:gd name="T20" fmla="*/ 6 w 104"/>
                <a:gd name="T21"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5">
                  <a:moveTo>
                    <a:pt x="6" y="28"/>
                  </a:moveTo>
                  <a:cubicBezTo>
                    <a:pt x="22" y="39"/>
                    <a:pt x="41" y="45"/>
                    <a:pt x="59" y="45"/>
                  </a:cubicBezTo>
                  <a:cubicBezTo>
                    <a:pt x="69" y="45"/>
                    <a:pt x="78" y="43"/>
                    <a:pt x="85" y="37"/>
                  </a:cubicBezTo>
                  <a:cubicBezTo>
                    <a:pt x="88" y="34"/>
                    <a:pt x="90" y="30"/>
                    <a:pt x="93" y="28"/>
                  </a:cubicBezTo>
                  <a:cubicBezTo>
                    <a:pt x="96" y="26"/>
                    <a:pt x="98" y="24"/>
                    <a:pt x="100" y="22"/>
                  </a:cubicBezTo>
                  <a:cubicBezTo>
                    <a:pt x="102" y="20"/>
                    <a:pt x="104" y="18"/>
                    <a:pt x="103" y="15"/>
                  </a:cubicBezTo>
                  <a:cubicBezTo>
                    <a:pt x="102" y="12"/>
                    <a:pt x="100" y="7"/>
                    <a:pt x="98" y="6"/>
                  </a:cubicBezTo>
                  <a:cubicBezTo>
                    <a:pt x="87" y="0"/>
                    <a:pt x="74" y="0"/>
                    <a:pt x="61" y="0"/>
                  </a:cubicBezTo>
                  <a:cubicBezTo>
                    <a:pt x="49" y="1"/>
                    <a:pt x="37" y="4"/>
                    <a:pt x="25" y="8"/>
                  </a:cubicBezTo>
                  <a:cubicBezTo>
                    <a:pt x="15" y="11"/>
                    <a:pt x="5" y="15"/>
                    <a:pt x="0" y="24"/>
                  </a:cubicBezTo>
                  <a:cubicBezTo>
                    <a:pt x="6" y="28"/>
                    <a:pt x="6" y="28"/>
                    <a:pt x="6" y="28"/>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3">
              <a:extLst>
                <a:ext uri="{FF2B5EF4-FFF2-40B4-BE49-F238E27FC236}">
                  <a16:creationId xmlns:a16="http://schemas.microsoft.com/office/drawing/2014/main" id="{D5206EB6-E2F5-45C6-9555-4093DC23BD44}"/>
                </a:ext>
              </a:extLst>
            </p:cNvPr>
            <p:cNvSpPr>
              <a:spLocks/>
            </p:cNvSpPr>
            <p:nvPr/>
          </p:nvSpPr>
          <p:spPr bwMode="auto">
            <a:xfrm>
              <a:off x="3166" y="1720"/>
              <a:ext cx="403" cy="64"/>
            </a:xfrm>
            <a:custGeom>
              <a:avLst/>
              <a:gdLst>
                <a:gd name="T0" fmla="*/ 42 w 170"/>
                <a:gd name="T1" fmla="*/ 0 h 27"/>
                <a:gd name="T2" fmla="*/ 28 w 170"/>
                <a:gd name="T3" fmla="*/ 2 h 27"/>
                <a:gd name="T4" fmla="*/ 0 w 170"/>
                <a:gd name="T5" fmla="*/ 23 h 27"/>
                <a:gd name="T6" fmla="*/ 3 w 170"/>
                <a:gd name="T7" fmla="*/ 25 h 27"/>
                <a:gd name="T8" fmla="*/ 13 w 170"/>
                <a:gd name="T9" fmla="*/ 27 h 27"/>
                <a:gd name="T10" fmla="*/ 53 w 170"/>
                <a:gd name="T11" fmla="*/ 19 h 27"/>
                <a:gd name="T12" fmla="*/ 59 w 170"/>
                <a:gd name="T13" fmla="*/ 18 h 27"/>
                <a:gd name="T14" fmla="*/ 86 w 170"/>
                <a:gd name="T15" fmla="*/ 22 h 27"/>
                <a:gd name="T16" fmla="*/ 126 w 170"/>
                <a:gd name="T17" fmla="*/ 25 h 27"/>
                <a:gd name="T18" fmla="*/ 154 w 170"/>
                <a:gd name="T19" fmla="*/ 23 h 27"/>
                <a:gd name="T20" fmla="*/ 164 w 170"/>
                <a:gd name="T21" fmla="*/ 21 h 27"/>
                <a:gd name="T22" fmla="*/ 169 w 170"/>
                <a:gd name="T23" fmla="*/ 11 h 27"/>
                <a:gd name="T24" fmla="*/ 56 w 170"/>
                <a:gd name="T25" fmla="*/ 1 h 27"/>
                <a:gd name="T26" fmla="*/ 42 w 170"/>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7">
                  <a:moveTo>
                    <a:pt x="42" y="0"/>
                  </a:moveTo>
                  <a:cubicBezTo>
                    <a:pt x="37" y="0"/>
                    <a:pt x="33" y="0"/>
                    <a:pt x="28" y="2"/>
                  </a:cubicBezTo>
                  <a:cubicBezTo>
                    <a:pt x="17" y="5"/>
                    <a:pt x="8" y="14"/>
                    <a:pt x="0" y="23"/>
                  </a:cubicBezTo>
                  <a:cubicBezTo>
                    <a:pt x="3" y="25"/>
                    <a:pt x="3" y="25"/>
                    <a:pt x="3" y="25"/>
                  </a:cubicBezTo>
                  <a:cubicBezTo>
                    <a:pt x="6" y="26"/>
                    <a:pt x="9" y="27"/>
                    <a:pt x="13" y="27"/>
                  </a:cubicBezTo>
                  <a:cubicBezTo>
                    <a:pt x="26" y="27"/>
                    <a:pt x="39" y="20"/>
                    <a:pt x="53" y="19"/>
                  </a:cubicBezTo>
                  <a:cubicBezTo>
                    <a:pt x="55" y="18"/>
                    <a:pt x="57" y="18"/>
                    <a:pt x="59" y="18"/>
                  </a:cubicBezTo>
                  <a:cubicBezTo>
                    <a:pt x="68" y="18"/>
                    <a:pt x="77" y="20"/>
                    <a:pt x="86" y="22"/>
                  </a:cubicBezTo>
                  <a:cubicBezTo>
                    <a:pt x="99" y="24"/>
                    <a:pt x="113" y="25"/>
                    <a:pt x="126" y="25"/>
                  </a:cubicBezTo>
                  <a:cubicBezTo>
                    <a:pt x="136" y="25"/>
                    <a:pt x="145" y="24"/>
                    <a:pt x="154" y="23"/>
                  </a:cubicBezTo>
                  <a:cubicBezTo>
                    <a:pt x="158" y="23"/>
                    <a:pt x="161" y="23"/>
                    <a:pt x="164" y="21"/>
                  </a:cubicBezTo>
                  <a:cubicBezTo>
                    <a:pt x="167" y="19"/>
                    <a:pt x="170" y="14"/>
                    <a:pt x="169" y="11"/>
                  </a:cubicBezTo>
                  <a:cubicBezTo>
                    <a:pt x="132" y="7"/>
                    <a:pt x="94" y="5"/>
                    <a:pt x="56" y="1"/>
                  </a:cubicBezTo>
                  <a:cubicBezTo>
                    <a:pt x="52" y="0"/>
                    <a:pt x="47" y="0"/>
                    <a:pt x="42" y="0"/>
                  </a:cubicBezTo>
                </a:path>
              </a:pathLst>
            </a:custGeom>
            <a:solidFill>
              <a:srgbClr val="8B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5">
              <a:extLst>
                <a:ext uri="{FF2B5EF4-FFF2-40B4-BE49-F238E27FC236}">
                  <a16:creationId xmlns:a16="http://schemas.microsoft.com/office/drawing/2014/main" id="{35DD6DC3-5F6E-4333-9D28-5EEAA3E36379}"/>
                </a:ext>
              </a:extLst>
            </p:cNvPr>
            <p:cNvSpPr>
              <a:spLocks/>
            </p:cNvSpPr>
            <p:nvPr/>
          </p:nvSpPr>
          <p:spPr bwMode="auto">
            <a:xfrm>
              <a:off x="3132" y="1318"/>
              <a:ext cx="34" cy="114"/>
            </a:xfrm>
            <a:custGeom>
              <a:avLst/>
              <a:gdLst>
                <a:gd name="T0" fmla="*/ 13 w 14"/>
                <a:gd name="T1" fmla="*/ 48 h 48"/>
                <a:gd name="T2" fmla="*/ 6 w 14"/>
                <a:gd name="T3" fmla="*/ 24 h 48"/>
                <a:gd name="T4" fmla="*/ 1 w 14"/>
                <a:gd name="T5" fmla="*/ 0 h 48"/>
                <a:gd name="T6" fmla="*/ 8 w 14"/>
                <a:gd name="T7" fmla="*/ 24 h 48"/>
                <a:gd name="T8" fmla="*/ 13 w 14"/>
                <a:gd name="T9" fmla="*/ 48 h 48"/>
              </a:gdLst>
              <a:ahLst/>
              <a:cxnLst>
                <a:cxn ang="0">
                  <a:pos x="T0" y="T1"/>
                </a:cxn>
                <a:cxn ang="0">
                  <a:pos x="T2" y="T3"/>
                </a:cxn>
                <a:cxn ang="0">
                  <a:pos x="T4" y="T5"/>
                </a:cxn>
                <a:cxn ang="0">
                  <a:pos x="T6" y="T7"/>
                </a:cxn>
                <a:cxn ang="0">
                  <a:pos x="T8" y="T9"/>
                </a:cxn>
              </a:cxnLst>
              <a:rect l="0" t="0" r="r" b="b"/>
              <a:pathLst>
                <a:path w="14" h="48">
                  <a:moveTo>
                    <a:pt x="13" y="48"/>
                  </a:moveTo>
                  <a:cubicBezTo>
                    <a:pt x="13" y="48"/>
                    <a:pt x="10" y="38"/>
                    <a:pt x="6" y="24"/>
                  </a:cubicBezTo>
                  <a:cubicBezTo>
                    <a:pt x="2" y="11"/>
                    <a:pt x="0" y="0"/>
                    <a:pt x="1" y="0"/>
                  </a:cubicBezTo>
                  <a:cubicBezTo>
                    <a:pt x="1" y="0"/>
                    <a:pt x="4" y="10"/>
                    <a:pt x="8" y="24"/>
                  </a:cubicBezTo>
                  <a:cubicBezTo>
                    <a:pt x="12" y="37"/>
                    <a:pt x="14" y="48"/>
                    <a:pt x="13" y="4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6">
              <a:extLst>
                <a:ext uri="{FF2B5EF4-FFF2-40B4-BE49-F238E27FC236}">
                  <a16:creationId xmlns:a16="http://schemas.microsoft.com/office/drawing/2014/main" id="{50EC8B1D-8306-400F-B0AF-A2A8D44A1E97}"/>
                </a:ext>
              </a:extLst>
            </p:cNvPr>
            <p:cNvSpPr>
              <a:spLocks/>
            </p:cNvSpPr>
            <p:nvPr/>
          </p:nvSpPr>
          <p:spPr bwMode="auto">
            <a:xfrm>
              <a:off x="3510" y="1266"/>
              <a:ext cx="88" cy="299"/>
            </a:xfrm>
            <a:custGeom>
              <a:avLst/>
              <a:gdLst>
                <a:gd name="T0" fmla="*/ 0 w 37"/>
                <a:gd name="T1" fmla="*/ 0 h 126"/>
                <a:gd name="T2" fmla="*/ 4 w 37"/>
                <a:gd name="T3" fmla="*/ 3 h 126"/>
                <a:gd name="T4" fmla="*/ 14 w 37"/>
                <a:gd name="T5" fmla="*/ 14 h 126"/>
                <a:gd name="T6" fmla="*/ 35 w 37"/>
                <a:gd name="T7" fmla="*/ 58 h 126"/>
                <a:gd name="T8" fmla="*/ 36 w 37"/>
                <a:gd name="T9" fmla="*/ 84 h 126"/>
                <a:gd name="T10" fmla="*/ 33 w 37"/>
                <a:gd name="T11" fmla="*/ 106 h 126"/>
                <a:gd name="T12" fmla="*/ 31 w 37"/>
                <a:gd name="T13" fmla="*/ 120 h 126"/>
                <a:gd name="T14" fmla="*/ 30 w 37"/>
                <a:gd name="T15" fmla="*/ 126 h 126"/>
                <a:gd name="T16" fmla="*/ 30 w 37"/>
                <a:gd name="T17" fmla="*/ 120 h 126"/>
                <a:gd name="T18" fmla="*/ 31 w 37"/>
                <a:gd name="T19" fmla="*/ 106 h 126"/>
                <a:gd name="T20" fmla="*/ 34 w 37"/>
                <a:gd name="T21" fmla="*/ 84 h 126"/>
                <a:gd name="T22" fmla="*/ 33 w 37"/>
                <a:gd name="T23" fmla="*/ 58 h 126"/>
                <a:gd name="T24" fmla="*/ 13 w 37"/>
                <a:gd name="T25" fmla="*/ 15 h 126"/>
                <a:gd name="T26" fmla="*/ 0 w 37"/>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26">
                  <a:moveTo>
                    <a:pt x="0" y="0"/>
                  </a:moveTo>
                  <a:cubicBezTo>
                    <a:pt x="0" y="0"/>
                    <a:pt x="1" y="1"/>
                    <a:pt x="4" y="3"/>
                  </a:cubicBezTo>
                  <a:cubicBezTo>
                    <a:pt x="6" y="6"/>
                    <a:pt x="10" y="9"/>
                    <a:pt x="14" y="14"/>
                  </a:cubicBezTo>
                  <a:cubicBezTo>
                    <a:pt x="22" y="24"/>
                    <a:pt x="31" y="39"/>
                    <a:pt x="35" y="58"/>
                  </a:cubicBezTo>
                  <a:cubicBezTo>
                    <a:pt x="37" y="67"/>
                    <a:pt x="37" y="76"/>
                    <a:pt x="36" y="84"/>
                  </a:cubicBezTo>
                  <a:cubicBezTo>
                    <a:pt x="35" y="93"/>
                    <a:pt x="34" y="100"/>
                    <a:pt x="33" y="106"/>
                  </a:cubicBezTo>
                  <a:cubicBezTo>
                    <a:pt x="32" y="112"/>
                    <a:pt x="31" y="117"/>
                    <a:pt x="31" y="120"/>
                  </a:cubicBezTo>
                  <a:cubicBezTo>
                    <a:pt x="30" y="124"/>
                    <a:pt x="30" y="126"/>
                    <a:pt x="30" y="126"/>
                  </a:cubicBezTo>
                  <a:cubicBezTo>
                    <a:pt x="30" y="126"/>
                    <a:pt x="30" y="124"/>
                    <a:pt x="30" y="120"/>
                  </a:cubicBezTo>
                  <a:cubicBezTo>
                    <a:pt x="30" y="117"/>
                    <a:pt x="30" y="112"/>
                    <a:pt x="31" y="106"/>
                  </a:cubicBezTo>
                  <a:cubicBezTo>
                    <a:pt x="32" y="100"/>
                    <a:pt x="34" y="92"/>
                    <a:pt x="34" y="84"/>
                  </a:cubicBezTo>
                  <a:cubicBezTo>
                    <a:pt x="35" y="76"/>
                    <a:pt x="35" y="67"/>
                    <a:pt x="33" y="58"/>
                  </a:cubicBezTo>
                  <a:cubicBezTo>
                    <a:pt x="29" y="40"/>
                    <a:pt x="20" y="25"/>
                    <a:pt x="13" y="15"/>
                  </a:cubicBezTo>
                  <a:cubicBezTo>
                    <a:pt x="5" y="5"/>
                    <a:pt x="0" y="0"/>
                    <a:pt x="0"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7">
              <a:extLst>
                <a:ext uri="{FF2B5EF4-FFF2-40B4-BE49-F238E27FC236}">
                  <a16:creationId xmlns:a16="http://schemas.microsoft.com/office/drawing/2014/main" id="{06B8E566-F31F-4221-A276-02202D4DE934}"/>
                </a:ext>
              </a:extLst>
            </p:cNvPr>
            <p:cNvSpPr>
              <a:spLocks/>
            </p:cNvSpPr>
            <p:nvPr/>
          </p:nvSpPr>
          <p:spPr bwMode="auto">
            <a:xfrm>
              <a:off x="3166" y="1784"/>
              <a:ext cx="247" cy="85"/>
            </a:xfrm>
            <a:custGeom>
              <a:avLst/>
              <a:gdLst>
                <a:gd name="T0" fmla="*/ 104 w 104"/>
                <a:gd name="T1" fmla="*/ 33 h 36"/>
                <a:gd name="T2" fmla="*/ 100 w 104"/>
                <a:gd name="T3" fmla="*/ 34 h 36"/>
                <a:gd name="T4" fmla="*/ 95 w 104"/>
                <a:gd name="T5" fmla="*/ 35 h 36"/>
                <a:gd name="T6" fmla="*/ 88 w 104"/>
                <a:gd name="T7" fmla="*/ 36 h 36"/>
                <a:gd name="T8" fmla="*/ 69 w 104"/>
                <a:gd name="T9" fmla="*/ 36 h 36"/>
                <a:gd name="T10" fmla="*/ 47 w 104"/>
                <a:gd name="T11" fmla="*/ 31 h 36"/>
                <a:gd name="T12" fmla="*/ 27 w 104"/>
                <a:gd name="T13" fmla="*/ 23 h 36"/>
                <a:gd name="T14" fmla="*/ 11 w 104"/>
                <a:gd name="T15" fmla="*/ 12 h 36"/>
                <a:gd name="T16" fmla="*/ 6 w 104"/>
                <a:gd name="T17" fmla="*/ 8 h 36"/>
                <a:gd name="T18" fmla="*/ 2 w 104"/>
                <a:gd name="T19" fmla="*/ 4 h 36"/>
                <a:gd name="T20" fmla="*/ 0 w 104"/>
                <a:gd name="T21" fmla="*/ 0 h 36"/>
                <a:gd name="T22" fmla="*/ 12 w 104"/>
                <a:gd name="T23" fmla="*/ 11 h 36"/>
                <a:gd name="T24" fmla="*/ 28 w 104"/>
                <a:gd name="T25" fmla="*/ 21 h 36"/>
                <a:gd name="T26" fmla="*/ 48 w 104"/>
                <a:gd name="T27" fmla="*/ 29 h 36"/>
                <a:gd name="T28" fmla="*/ 69 w 104"/>
                <a:gd name="T29" fmla="*/ 34 h 36"/>
                <a:gd name="T30" fmla="*/ 87 w 104"/>
                <a:gd name="T31" fmla="*/ 35 h 36"/>
                <a:gd name="T32" fmla="*/ 104 w 104"/>
                <a:gd name="T3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36">
                  <a:moveTo>
                    <a:pt x="104" y="33"/>
                  </a:moveTo>
                  <a:cubicBezTo>
                    <a:pt x="104" y="33"/>
                    <a:pt x="103" y="33"/>
                    <a:pt x="100" y="34"/>
                  </a:cubicBezTo>
                  <a:cubicBezTo>
                    <a:pt x="98" y="34"/>
                    <a:pt x="97" y="35"/>
                    <a:pt x="95" y="35"/>
                  </a:cubicBezTo>
                  <a:cubicBezTo>
                    <a:pt x="93" y="35"/>
                    <a:pt x="90" y="36"/>
                    <a:pt x="88" y="36"/>
                  </a:cubicBezTo>
                  <a:cubicBezTo>
                    <a:pt x="82" y="36"/>
                    <a:pt x="76" y="36"/>
                    <a:pt x="69" y="36"/>
                  </a:cubicBezTo>
                  <a:cubicBezTo>
                    <a:pt x="62" y="35"/>
                    <a:pt x="55" y="34"/>
                    <a:pt x="47" y="31"/>
                  </a:cubicBezTo>
                  <a:cubicBezTo>
                    <a:pt x="40" y="29"/>
                    <a:pt x="33" y="26"/>
                    <a:pt x="27" y="23"/>
                  </a:cubicBezTo>
                  <a:cubicBezTo>
                    <a:pt x="21" y="19"/>
                    <a:pt x="15" y="16"/>
                    <a:pt x="11" y="12"/>
                  </a:cubicBezTo>
                  <a:cubicBezTo>
                    <a:pt x="9" y="11"/>
                    <a:pt x="8" y="9"/>
                    <a:pt x="6" y="8"/>
                  </a:cubicBezTo>
                  <a:cubicBezTo>
                    <a:pt x="5" y="6"/>
                    <a:pt x="3" y="5"/>
                    <a:pt x="2" y="4"/>
                  </a:cubicBezTo>
                  <a:cubicBezTo>
                    <a:pt x="1" y="2"/>
                    <a:pt x="0" y="1"/>
                    <a:pt x="0" y="0"/>
                  </a:cubicBezTo>
                  <a:cubicBezTo>
                    <a:pt x="0" y="0"/>
                    <a:pt x="4" y="5"/>
                    <a:pt x="12" y="11"/>
                  </a:cubicBezTo>
                  <a:cubicBezTo>
                    <a:pt x="16" y="14"/>
                    <a:pt x="22" y="18"/>
                    <a:pt x="28" y="21"/>
                  </a:cubicBezTo>
                  <a:cubicBezTo>
                    <a:pt x="34" y="24"/>
                    <a:pt x="40" y="27"/>
                    <a:pt x="48" y="29"/>
                  </a:cubicBezTo>
                  <a:cubicBezTo>
                    <a:pt x="55" y="32"/>
                    <a:pt x="63" y="33"/>
                    <a:pt x="69" y="34"/>
                  </a:cubicBezTo>
                  <a:cubicBezTo>
                    <a:pt x="76" y="35"/>
                    <a:pt x="82" y="35"/>
                    <a:pt x="87" y="35"/>
                  </a:cubicBezTo>
                  <a:cubicBezTo>
                    <a:pt x="98" y="34"/>
                    <a:pt x="104" y="32"/>
                    <a:pt x="104" y="33"/>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8">
              <a:extLst>
                <a:ext uri="{FF2B5EF4-FFF2-40B4-BE49-F238E27FC236}">
                  <a16:creationId xmlns:a16="http://schemas.microsoft.com/office/drawing/2014/main" id="{8153F4D3-62A4-4D2D-983B-5132B183E412}"/>
                </a:ext>
              </a:extLst>
            </p:cNvPr>
            <p:cNvSpPr>
              <a:spLocks/>
            </p:cNvSpPr>
            <p:nvPr/>
          </p:nvSpPr>
          <p:spPr bwMode="auto">
            <a:xfrm>
              <a:off x="3529" y="1807"/>
              <a:ext cx="36" cy="86"/>
            </a:xfrm>
            <a:custGeom>
              <a:avLst/>
              <a:gdLst>
                <a:gd name="T0" fmla="*/ 13 w 15"/>
                <a:gd name="T1" fmla="*/ 0 h 36"/>
                <a:gd name="T2" fmla="*/ 14 w 15"/>
                <a:gd name="T3" fmla="*/ 6 h 36"/>
                <a:gd name="T4" fmla="*/ 13 w 15"/>
                <a:gd name="T5" fmla="*/ 20 h 36"/>
                <a:gd name="T6" fmla="*/ 5 w 15"/>
                <a:gd name="T7" fmla="*/ 33 h 36"/>
                <a:gd name="T8" fmla="*/ 0 w 15"/>
                <a:gd name="T9" fmla="*/ 36 h 36"/>
                <a:gd name="T10" fmla="*/ 4 w 15"/>
                <a:gd name="T11" fmla="*/ 32 h 36"/>
                <a:gd name="T12" fmla="*/ 11 w 15"/>
                <a:gd name="T13" fmla="*/ 20 h 36"/>
                <a:gd name="T14" fmla="*/ 13 w 1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6">
                  <a:moveTo>
                    <a:pt x="13" y="0"/>
                  </a:moveTo>
                  <a:cubicBezTo>
                    <a:pt x="13" y="0"/>
                    <a:pt x="14" y="2"/>
                    <a:pt x="14" y="6"/>
                  </a:cubicBezTo>
                  <a:cubicBezTo>
                    <a:pt x="15" y="10"/>
                    <a:pt x="15" y="15"/>
                    <a:pt x="13" y="20"/>
                  </a:cubicBezTo>
                  <a:cubicBezTo>
                    <a:pt x="12" y="26"/>
                    <a:pt x="8" y="30"/>
                    <a:pt x="5" y="33"/>
                  </a:cubicBezTo>
                  <a:cubicBezTo>
                    <a:pt x="2" y="35"/>
                    <a:pt x="0" y="36"/>
                    <a:pt x="0" y="36"/>
                  </a:cubicBezTo>
                  <a:cubicBezTo>
                    <a:pt x="0" y="36"/>
                    <a:pt x="2" y="34"/>
                    <a:pt x="4" y="32"/>
                  </a:cubicBezTo>
                  <a:cubicBezTo>
                    <a:pt x="7" y="29"/>
                    <a:pt x="10" y="25"/>
                    <a:pt x="11" y="20"/>
                  </a:cubicBezTo>
                  <a:cubicBezTo>
                    <a:pt x="14" y="9"/>
                    <a:pt x="12" y="0"/>
                    <a:pt x="13"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9">
              <a:extLst>
                <a:ext uri="{FF2B5EF4-FFF2-40B4-BE49-F238E27FC236}">
                  <a16:creationId xmlns:a16="http://schemas.microsoft.com/office/drawing/2014/main" id="{1E333612-9C42-4993-963A-822C6843ECFF}"/>
                </a:ext>
              </a:extLst>
            </p:cNvPr>
            <p:cNvSpPr>
              <a:spLocks/>
            </p:cNvSpPr>
            <p:nvPr/>
          </p:nvSpPr>
          <p:spPr bwMode="auto">
            <a:xfrm>
              <a:off x="3512" y="1841"/>
              <a:ext cx="24" cy="54"/>
            </a:xfrm>
            <a:custGeom>
              <a:avLst/>
              <a:gdLst>
                <a:gd name="T0" fmla="*/ 9 w 10"/>
                <a:gd name="T1" fmla="*/ 0 h 23"/>
                <a:gd name="T2" fmla="*/ 8 w 10"/>
                <a:gd name="T3" fmla="*/ 12 h 23"/>
                <a:gd name="T4" fmla="*/ 0 w 10"/>
                <a:gd name="T5" fmla="*/ 22 h 23"/>
                <a:gd name="T6" fmla="*/ 6 w 10"/>
                <a:gd name="T7" fmla="*/ 12 h 23"/>
                <a:gd name="T8" fmla="*/ 9 w 10"/>
                <a:gd name="T9" fmla="*/ 0 h 23"/>
              </a:gdLst>
              <a:ahLst/>
              <a:cxnLst>
                <a:cxn ang="0">
                  <a:pos x="T0" y="T1"/>
                </a:cxn>
                <a:cxn ang="0">
                  <a:pos x="T2" y="T3"/>
                </a:cxn>
                <a:cxn ang="0">
                  <a:pos x="T4" y="T5"/>
                </a:cxn>
                <a:cxn ang="0">
                  <a:pos x="T6" y="T7"/>
                </a:cxn>
                <a:cxn ang="0">
                  <a:pos x="T8" y="T9"/>
                </a:cxn>
              </a:cxnLst>
              <a:rect l="0" t="0" r="r" b="b"/>
              <a:pathLst>
                <a:path w="10" h="23">
                  <a:moveTo>
                    <a:pt x="9" y="0"/>
                  </a:moveTo>
                  <a:cubicBezTo>
                    <a:pt x="9" y="0"/>
                    <a:pt x="10" y="6"/>
                    <a:pt x="8" y="12"/>
                  </a:cubicBezTo>
                  <a:cubicBezTo>
                    <a:pt x="5" y="19"/>
                    <a:pt x="1" y="23"/>
                    <a:pt x="0" y="22"/>
                  </a:cubicBezTo>
                  <a:cubicBezTo>
                    <a:pt x="0" y="22"/>
                    <a:pt x="4" y="18"/>
                    <a:pt x="6" y="12"/>
                  </a:cubicBezTo>
                  <a:cubicBezTo>
                    <a:pt x="8" y="6"/>
                    <a:pt x="8" y="0"/>
                    <a:pt x="9"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0">
              <a:extLst>
                <a:ext uri="{FF2B5EF4-FFF2-40B4-BE49-F238E27FC236}">
                  <a16:creationId xmlns:a16="http://schemas.microsoft.com/office/drawing/2014/main" id="{8602BDD5-1998-49D3-B5BD-97C052259481}"/>
                </a:ext>
              </a:extLst>
            </p:cNvPr>
            <p:cNvSpPr>
              <a:spLocks/>
            </p:cNvSpPr>
            <p:nvPr/>
          </p:nvSpPr>
          <p:spPr bwMode="auto">
            <a:xfrm>
              <a:off x="3415" y="1527"/>
              <a:ext cx="36" cy="50"/>
            </a:xfrm>
            <a:custGeom>
              <a:avLst/>
              <a:gdLst>
                <a:gd name="T0" fmla="*/ 14 w 15"/>
                <a:gd name="T1" fmla="*/ 1 h 21"/>
                <a:gd name="T2" fmla="*/ 7 w 15"/>
                <a:gd name="T3" fmla="*/ 11 h 21"/>
                <a:gd name="T4" fmla="*/ 0 w 15"/>
                <a:gd name="T5" fmla="*/ 21 h 21"/>
                <a:gd name="T6" fmla="*/ 5 w 15"/>
                <a:gd name="T7" fmla="*/ 10 h 21"/>
                <a:gd name="T8" fmla="*/ 14 w 15"/>
                <a:gd name="T9" fmla="*/ 1 h 21"/>
              </a:gdLst>
              <a:ahLst/>
              <a:cxnLst>
                <a:cxn ang="0">
                  <a:pos x="T0" y="T1"/>
                </a:cxn>
                <a:cxn ang="0">
                  <a:pos x="T2" y="T3"/>
                </a:cxn>
                <a:cxn ang="0">
                  <a:pos x="T4" y="T5"/>
                </a:cxn>
                <a:cxn ang="0">
                  <a:pos x="T6" y="T7"/>
                </a:cxn>
                <a:cxn ang="0">
                  <a:pos x="T8" y="T9"/>
                </a:cxn>
              </a:cxnLst>
              <a:rect l="0" t="0" r="r" b="b"/>
              <a:pathLst>
                <a:path w="15" h="21">
                  <a:moveTo>
                    <a:pt x="14" y="1"/>
                  </a:moveTo>
                  <a:cubicBezTo>
                    <a:pt x="15" y="1"/>
                    <a:pt x="11" y="5"/>
                    <a:pt x="7" y="11"/>
                  </a:cubicBezTo>
                  <a:cubicBezTo>
                    <a:pt x="3" y="16"/>
                    <a:pt x="1" y="21"/>
                    <a:pt x="0" y="21"/>
                  </a:cubicBezTo>
                  <a:cubicBezTo>
                    <a:pt x="0" y="21"/>
                    <a:pt x="1" y="15"/>
                    <a:pt x="5" y="10"/>
                  </a:cubicBezTo>
                  <a:cubicBezTo>
                    <a:pt x="9" y="4"/>
                    <a:pt x="14" y="0"/>
                    <a:pt x="14" y="1"/>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1">
              <a:extLst>
                <a:ext uri="{FF2B5EF4-FFF2-40B4-BE49-F238E27FC236}">
                  <a16:creationId xmlns:a16="http://schemas.microsoft.com/office/drawing/2014/main" id="{1872A725-2994-414F-A04E-51C3D8715060}"/>
                </a:ext>
              </a:extLst>
            </p:cNvPr>
            <p:cNvSpPr>
              <a:spLocks/>
            </p:cNvSpPr>
            <p:nvPr/>
          </p:nvSpPr>
          <p:spPr bwMode="auto">
            <a:xfrm>
              <a:off x="2966" y="1238"/>
              <a:ext cx="157" cy="61"/>
            </a:xfrm>
            <a:custGeom>
              <a:avLst/>
              <a:gdLst>
                <a:gd name="T0" fmla="*/ 66 w 66"/>
                <a:gd name="T1" fmla="*/ 26 h 26"/>
                <a:gd name="T2" fmla="*/ 57 w 66"/>
                <a:gd name="T3" fmla="*/ 20 h 26"/>
                <a:gd name="T4" fmla="*/ 35 w 66"/>
                <a:gd name="T5" fmla="*/ 8 h 26"/>
                <a:gd name="T6" fmla="*/ 10 w 66"/>
                <a:gd name="T7" fmla="*/ 2 h 26"/>
                <a:gd name="T8" fmla="*/ 0 w 66"/>
                <a:gd name="T9" fmla="*/ 1 h 26"/>
                <a:gd name="T10" fmla="*/ 10 w 66"/>
                <a:gd name="T11" fmla="*/ 1 h 26"/>
                <a:gd name="T12" fmla="*/ 36 w 66"/>
                <a:gd name="T13" fmla="*/ 6 h 26"/>
                <a:gd name="T14" fmla="*/ 58 w 66"/>
                <a:gd name="T15" fmla="*/ 19 h 26"/>
                <a:gd name="T16" fmla="*/ 66 w 66"/>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6">
                  <a:moveTo>
                    <a:pt x="66" y="26"/>
                  </a:moveTo>
                  <a:cubicBezTo>
                    <a:pt x="66" y="26"/>
                    <a:pt x="63" y="23"/>
                    <a:pt x="57" y="20"/>
                  </a:cubicBezTo>
                  <a:cubicBezTo>
                    <a:pt x="52" y="16"/>
                    <a:pt x="44" y="12"/>
                    <a:pt x="35" y="8"/>
                  </a:cubicBezTo>
                  <a:cubicBezTo>
                    <a:pt x="26" y="5"/>
                    <a:pt x="17" y="3"/>
                    <a:pt x="10" y="2"/>
                  </a:cubicBezTo>
                  <a:cubicBezTo>
                    <a:pt x="4" y="1"/>
                    <a:pt x="0" y="1"/>
                    <a:pt x="0" y="1"/>
                  </a:cubicBezTo>
                  <a:cubicBezTo>
                    <a:pt x="0" y="1"/>
                    <a:pt x="4" y="0"/>
                    <a:pt x="10" y="1"/>
                  </a:cubicBezTo>
                  <a:cubicBezTo>
                    <a:pt x="17" y="1"/>
                    <a:pt x="26" y="3"/>
                    <a:pt x="36" y="6"/>
                  </a:cubicBezTo>
                  <a:cubicBezTo>
                    <a:pt x="45" y="10"/>
                    <a:pt x="53" y="15"/>
                    <a:pt x="58" y="19"/>
                  </a:cubicBezTo>
                  <a:cubicBezTo>
                    <a:pt x="64" y="23"/>
                    <a:pt x="66" y="25"/>
                    <a:pt x="66" y="2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2">
              <a:extLst>
                <a:ext uri="{FF2B5EF4-FFF2-40B4-BE49-F238E27FC236}">
                  <a16:creationId xmlns:a16="http://schemas.microsoft.com/office/drawing/2014/main" id="{B112776C-5001-4860-A44D-38E36CC9143B}"/>
                </a:ext>
              </a:extLst>
            </p:cNvPr>
            <p:cNvSpPr>
              <a:spLocks/>
            </p:cNvSpPr>
            <p:nvPr/>
          </p:nvSpPr>
          <p:spPr bwMode="auto">
            <a:xfrm>
              <a:off x="3539" y="1147"/>
              <a:ext cx="85" cy="103"/>
            </a:xfrm>
            <a:custGeom>
              <a:avLst/>
              <a:gdLst>
                <a:gd name="T0" fmla="*/ 36 w 36"/>
                <a:gd name="T1" fmla="*/ 0 h 43"/>
                <a:gd name="T2" fmla="*/ 15 w 36"/>
                <a:gd name="T3" fmla="*/ 19 h 43"/>
                <a:gd name="T4" fmla="*/ 0 w 36"/>
                <a:gd name="T5" fmla="*/ 42 h 43"/>
                <a:gd name="T6" fmla="*/ 3 w 36"/>
                <a:gd name="T7" fmla="*/ 35 h 43"/>
                <a:gd name="T8" fmla="*/ 14 w 36"/>
                <a:gd name="T9" fmla="*/ 18 h 43"/>
                <a:gd name="T10" fmla="*/ 28 w 36"/>
                <a:gd name="T11" fmla="*/ 4 h 43"/>
                <a:gd name="T12" fmla="*/ 36 w 3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36" y="0"/>
                  </a:moveTo>
                  <a:cubicBezTo>
                    <a:pt x="36" y="1"/>
                    <a:pt x="25" y="7"/>
                    <a:pt x="15" y="19"/>
                  </a:cubicBezTo>
                  <a:cubicBezTo>
                    <a:pt x="6" y="31"/>
                    <a:pt x="1" y="43"/>
                    <a:pt x="0" y="42"/>
                  </a:cubicBezTo>
                  <a:cubicBezTo>
                    <a:pt x="0" y="42"/>
                    <a:pt x="1" y="39"/>
                    <a:pt x="3" y="35"/>
                  </a:cubicBezTo>
                  <a:cubicBezTo>
                    <a:pt x="5" y="30"/>
                    <a:pt x="9" y="24"/>
                    <a:pt x="14" y="18"/>
                  </a:cubicBezTo>
                  <a:cubicBezTo>
                    <a:pt x="19" y="12"/>
                    <a:pt x="24" y="7"/>
                    <a:pt x="28" y="4"/>
                  </a:cubicBezTo>
                  <a:cubicBezTo>
                    <a:pt x="33" y="1"/>
                    <a:pt x="36" y="0"/>
                    <a:pt x="36"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3">
              <a:extLst>
                <a:ext uri="{FF2B5EF4-FFF2-40B4-BE49-F238E27FC236}">
                  <a16:creationId xmlns:a16="http://schemas.microsoft.com/office/drawing/2014/main" id="{653CC321-D1F5-4E42-98A4-C6BBF5ED652E}"/>
                </a:ext>
              </a:extLst>
            </p:cNvPr>
            <p:cNvSpPr>
              <a:spLocks/>
            </p:cNvSpPr>
            <p:nvPr/>
          </p:nvSpPr>
          <p:spPr bwMode="auto">
            <a:xfrm>
              <a:off x="3154" y="1069"/>
              <a:ext cx="285" cy="166"/>
            </a:xfrm>
            <a:custGeom>
              <a:avLst/>
              <a:gdLst>
                <a:gd name="T0" fmla="*/ 115 w 120"/>
                <a:gd name="T1" fmla="*/ 0 h 70"/>
                <a:gd name="T2" fmla="*/ 116 w 120"/>
                <a:gd name="T3" fmla="*/ 2 h 70"/>
                <a:gd name="T4" fmla="*/ 118 w 120"/>
                <a:gd name="T5" fmla="*/ 8 h 70"/>
                <a:gd name="T6" fmla="*/ 118 w 120"/>
                <a:gd name="T7" fmla="*/ 29 h 70"/>
                <a:gd name="T8" fmla="*/ 102 w 120"/>
                <a:gd name="T9" fmla="*/ 57 h 70"/>
                <a:gd name="T10" fmla="*/ 65 w 120"/>
                <a:gd name="T11" fmla="*/ 70 h 70"/>
                <a:gd name="T12" fmla="*/ 28 w 120"/>
                <a:gd name="T13" fmla="*/ 58 h 70"/>
                <a:gd name="T14" fmla="*/ 7 w 120"/>
                <a:gd name="T15" fmla="*/ 33 h 70"/>
                <a:gd name="T16" fmla="*/ 0 w 120"/>
                <a:gd name="T17" fmla="*/ 12 h 70"/>
                <a:gd name="T18" fmla="*/ 0 w 120"/>
                <a:gd name="T19" fmla="*/ 6 h 70"/>
                <a:gd name="T20" fmla="*/ 0 w 120"/>
                <a:gd name="T21" fmla="*/ 4 h 70"/>
                <a:gd name="T22" fmla="*/ 1 w 120"/>
                <a:gd name="T23" fmla="*/ 12 h 70"/>
                <a:gd name="T24" fmla="*/ 9 w 120"/>
                <a:gd name="T25" fmla="*/ 32 h 70"/>
                <a:gd name="T26" fmla="*/ 29 w 120"/>
                <a:gd name="T27" fmla="*/ 56 h 70"/>
                <a:gd name="T28" fmla="*/ 65 w 120"/>
                <a:gd name="T29" fmla="*/ 68 h 70"/>
                <a:gd name="T30" fmla="*/ 100 w 120"/>
                <a:gd name="T31" fmla="*/ 55 h 70"/>
                <a:gd name="T32" fmla="*/ 117 w 120"/>
                <a:gd name="T33" fmla="*/ 29 h 70"/>
                <a:gd name="T34" fmla="*/ 117 w 120"/>
                <a:gd name="T35" fmla="*/ 8 h 70"/>
                <a:gd name="T36" fmla="*/ 115 w 120"/>
                <a:gd name="T3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70">
                  <a:moveTo>
                    <a:pt x="115" y="0"/>
                  </a:moveTo>
                  <a:cubicBezTo>
                    <a:pt x="115" y="0"/>
                    <a:pt x="116" y="1"/>
                    <a:pt x="116" y="2"/>
                  </a:cubicBezTo>
                  <a:cubicBezTo>
                    <a:pt x="117" y="3"/>
                    <a:pt x="117" y="5"/>
                    <a:pt x="118" y="8"/>
                  </a:cubicBezTo>
                  <a:cubicBezTo>
                    <a:pt x="119" y="13"/>
                    <a:pt x="120" y="20"/>
                    <a:pt x="118" y="29"/>
                  </a:cubicBezTo>
                  <a:cubicBezTo>
                    <a:pt x="116" y="38"/>
                    <a:pt x="111" y="49"/>
                    <a:pt x="102" y="57"/>
                  </a:cubicBezTo>
                  <a:cubicBezTo>
                    <a:pt x="93" y="65"/>
                    <a:pt x="79" y="70"/>
                    <a:pt x="65" y="70"/>
                  </a:cubicBezTo>
                  <a:cubicBezTo>
                    <a:pt x="51" y="70"/>
                    <a:pt x="37" y="65"/>
                    <a:pt x="28" y="58"/>
                  </a:cubicBezTo>
                  <a:cubicBezTo>
                    <a:pt x="18" y="50"/>
                    <a:pt x="11" y="41"/>
                    <a:pt x="7" y="33"/>
                  </a:cubicBezTo>
                  <a:cubicBezTo>
                    <a:pt x="3" y="25"/>
                    <a:pt x="1" y="17"/>
                    <a:pt x="0" y="12"/>
                  </a:cubicBezTo>
                  <a:cubicBezTo>
                    <a:pt x="0" y="10"/>
                    <a:pt x="0" y="8"/>
                    <a:pt x="0" y="6"/>
                  </a:cubicBezTo>
                  <a:cubicBezTo>
                    <a:pt x="0" y="5"/>
                    <a:pt x="0" y="4"/>
                    <a:pt x="0" y="4"/>
                  </a:cubicBezTo>
                  <a:cubicBezTo>
                    <a:pt x="0" y="4"/>
                    <a:pt x="0" y="7"/>
                    <a:pt x="1" y="12"/>
                  </a:cubicBezTo>
                  <a:cubicBezTo>
                    <a:pt x="2" y="17"/>
                    <a:pt x="4" y="24"/>
                    <a:pt x="9" y="32"/>
                  </a:cubicBezTo>
                  <a:cubicBezTo>
                    <a:pt x="13" y="40"/>
                    <a:pt x="19" y="49"/>
                    <a:pt x="29" y="56"/>
                  </a:cubicBezTo>
                  <a:cubicBezTo>
                    <a:pt x="38" y="63"/>
                    <a:pt x="51" y="68"/>
                    <a:pt x="65" y="68"/>
                  </a:cubicBezTo>
                  <a:cubicBezTo>
                    <a:pt x="79" y="68"/>
                    <a:pt x="92" y="63"/>
                    <a:pt x="100" y="55"/>
                  </a:cubicBezTo>
                  <a:cubicBezTo>
                    <a:pt x="109" y="48"/>
                    <a:pt x="114" y="38"/>
                    <a:pt x="117" y="29"/>
                  </a:cubicBezTo>
                  <a:cubicBezTo>
                    <a:pt x="119" y="20"/>
                    <a:pt x="118" y="13"/>
                    <a:pt x="117" y="8"/>
                  </a:cubicBezTo>
                  <a:cubicBezTo>
                    <a:pt x="116" y="3"/>
                    <a:pt x="115" y="0"/>
                    <a:pt x="115"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4">
              <a:extLst>
                <a:ext uri="{FF2B5EF4-FFF2-40B4-BE49-F238E27FC236}">
                  <a16:creationId xmlns:a16="http://schemas.microsoft.com/office/drawing/2014/main" id="{01852479-EDB0-4B51-A420-6B41B4AD5434}"/>
                </a:ext>
              </a:extLst>
            </p:cNvPr>
            <p:cNvSpPr>
              <a:spLocks/>
            </p:cNvSpPr>
            <p:nvPr/>
          </p:nvSpPr>
          <p:spPr bwMode="auto">
            <a:xfrm>
              <a:off x="3415" y="1532"/>
              <a:ext cx="48" cy="48"/>
            </a:xfrm>
            <a:custGeom>
              <a:avLst/>
              <a:gdLst>
                <a:gd name="T0" fmla="*/ 16 w 20"/>
                <a:gd name="T1" fmla="*/ 0 h 20"/>
                <a:gd name="T2" fmla="*/ 14 w 20"/>
                <a:gd name="T3" fmla="*/ 0 h 20"/>
                <a:gd name="T4" fmla="*/ 13 w 20"/>
                <a:gd name="T5" fmla="*/ 1 h 20"/>
                <a:gd name="T6" fmla="*/ 7 w 20"/>
                <a:gd name="T7" fmla="*/ 9 h 20"/>
                <a:gd name="T8" fmla="*/ 0 w 20"/>
                <a:gd name="T9" fmla="*/ 19 h 20"/>
                <a:gd name="T10" fmla="*/ 0 w 20"/>
                <a:gd name="T11" fmla="*/ 20 h 20"/>
                <a:gd name="T12" fmla="*/ 20 w 20"/>
                <a:gd name="T13" fmla="*/ 18 h 20"/>
                <a:gd name="T14" fmla="*/ 19 w 20"/>
                <a:gd name="T15" fmla="*/ 6 h 20"/>
                <a:gd name="T16" fmla="*/ 17 w 20"/>
                <a:gd name="T17" fmla="*/ 0 h 20"/>
                <a:gd name="T18" fmla="*/ 16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6" y="0"/>
                  </a:moveTo>
                  <a:cubicBezTo>
                    <a:pt x="15" y="0"/>
                    <a:pt x="14" y="0"/>
                    <a:pt x="14" y="0"/>
                  </a:cubicBezTo>
                  <a:cubicBezTo>
                    <a:pt x="13" y="0"/>
                    <a:pt x="13" y="1"/>
                    <a:pt x="13" y="1"/>
                  </a:cubicBezTo>
                  <a:cubicBezTo>
                    <a:pt x="12" y="3"/>
                    <a:pt x="9" y="5"/>
                    <a:pt x="7" y="9"/>
                  </a:cubicBezTo>
                  <a:cubicBezTo>
                    <a:pt x="4" y="14"/>
                    <a:pt x="1" y="18"/>
                    <a:pt x="0" y="19"/>
                  </a:cubicBezTo>
                  <a:cubicBezTo>
                    <a:pt x="0" y="19"/>
                    <a:pt x="0" y="20"/>
                    <a:pt x="0" y="20"/>
                  </a:cubicBezTo>
                  <a:cubicBezTo>
                    <a:pt x="20" y="18"/>
                    <a:pt x="20" y="18"/>
                    <a:pt x="20" y="18"/>
                  </a:cubicBezTo>
                  <a:cubicBezTo>
                    <a:pt x="20" y="14"/>
                    <a:pt x="19" y="10"/>
                    <a:pt x="19" y="6"/>
                  </a:cubicBezTo>
                  <a:cubicBezTo>
                    <a:pt x="19" y="4"/>
                    <a:pt x="19" y="1"/>
                    <a:pt x="17" y="0"/>
                  </a:cubicBezTo>
                  <a:cubicBezTo>
                    <a:pt x="17" y="0"/>
                    <a:pt x="16" y="0"/>
                    <a:pt x="16"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5">
              <a:extLst>
                <a:ext uri="{FF2B5EF4-FFF2-40B4-BE49-F238E27FC236}">
                  <a16:creationId xmlns:a16="http://schemas.microsoft.com/office/drawing/2014/main" id="{FCACBEA6-0A03-43BA-9F33-631A340F0709}"/>
                </a:ext>
              </a:extLst>
            </p:cNvPr>
            <p:cNvSpPr>
              <a:spLocks/>
            </p:cNvSpPr>
            <p:nvPr/>
          </p:nvSpPr>
          <p:spPr bwMode="auto">
            <a:xfrm>
              <a:off x="3415" y="1534"/>
              <a:ext cx="31" cy="43"/>
            </a:xfrm>
            <a:custGeom>
              <a:avLst/>
              <a:gdLst>
                <a:gd name="T0" fmla="*/ 13 w 13"/>
                <a:gd name="T1" fmla="*/ 0 h 18"/>
                <a:gd name="T2" fmla="*/ 11 w 13"/>
                <a:gd name="T3" fmla="*/ 2 h 18"/>
                <a:gd name="T4" fmla="*/ 0 w 13"/>
                <a:gd name="T5" fmla="*/ 18 h 18"/>
                <a:gd name="T6" fmla="*/ 7 w 13"/>
                <a:gd name="T7" fmla="*/ 8 h 18"/>
                <a:gd name="T8" fmla="*/ 13 w 13"/>
                <a:gd name="T9" fmla="*/ 0 h 18"/>
              </a:gdLst>
              <a:ahLst/>
              <a:cxnLst>
                <a:cxn ang="0">
                  <a:pos x="T0" y="T1"/>
                </a:cxn>
                <a:cxn ang="0">
                  <a:pos x="T2" y="T3"/>
                </a:cxn>
                <a:cxn ang="0">
                  <a:pos x="T4" y="T5"/>
                </a:cxn>
                <a:cxn ang="0">
                  <a:pos x="T6" y="T7"/>
                </a:cxn>
                <a:cxn ang="0">
                  <a:pos x="T8" y="T9"/>
                </a:cxn>
              </a:cxnLst>
              <a:rect l="0" t="0" r="r" b="b"/>
              <a:pathLst>
                <a:path w="13" h="18">
                  <a:moveTo>
                    <a:pt x="13" y="0"/>
                  </a:moveTo>
                  <a:cubicBezTo>
                    <a:pt x="12" y="0"/>
                    <a:pt x="11" y="1"/>
                    <a:pt x="11" y="2"/>
                  </a:cubicBezTo>
                  <a:cubicBezTo>
                    <a:pt x="6" y="7"/>
                    <a:pt x="3" y="12"/>
                    <a:pt x="0" y="18"/>
                  </a:cubicBezTo>
                  <a:cubicBezTo>
                    <a:pt x="1" y="17"/>
                    <a:pt x="4" y="13"/>
                    <a:pt x="7" y="8"/>
                  </a:cubicBezTo>
                  <a:cubicBezTo>
                    <a:pt x="9" y="4"/>
                    <a:pt x="12" y="2"/>
                    <a:pt x="13"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6">
              <a:extLst>
                <a:ext uri="{FF2B5EF4-FFF2-40B4-BE49-F238E27FC236}">
                  <a16:creationId xmlns:a16="http://schemas.microsoft.com/office/drawing/2014/main" id="{A274CAE4-BBEB-44B7-BAE5-7E1C8B39AF54}"/>
                </a:ext>
              </a:extLst>
            </p:cNvPr>
            <p:cNvSpPr>
              <a:spLocks/>
            </p:cNvSpPr>
            <p:nvPr/>
          </p:nvSpPr>
          <p:spPr bwMode="auto">
            <a:xfrm>
              <a:off x="3588" y="1385"/>
              <a:ext cx="31" cy="128"/>
            </a:xfrm>
            <a:custGeom>
              <a:avLst/>
              <a:gdLst>
                <a:gd name="T0" fmla="*/ 0 w 13"/>
                <a:gd name="T1" fmla="*/ 0 h 54"/>
                <a:gd name="T2" fmla="*/ 2 w 13"/>
                <a:gd name="T3" fmla="*/ 8 h 54"/>
                <a:gd name="T4" fmla="*/ 3 w 13"/>
                <a:gd name="T5" fmla="*/ 34 h 54"/>
                <a:gd name="T6" fmla="*/ 0 w 13"/>
                <a:gd name="T7" fmla="*/ 54 h 54"/>
                <a:gd name="T8" fmla="*/ 11 w 13"/>
                <a:gd name="T9" fmla="*/ 26 h 54"/>
                <a:gd name="T10" fmla="*/ 0 w 13"/>
                <a:gd name="T11" fmla="*/ 0 h 54"/>
              </a:gdLst>
              <a:ahLst/>
              <a:cxnLst>
                <a:cxn ang="0">
                  <a:pos x="T0" y="T1"/>
                </a:cxn>
                <a:cxn ang="0">
                  <a:pos x="T2" y="T3"/>
                </a:cxn>
                <a:cxn ang="0">
                  <a:pos x="T4" y="T5"/>
                </a:cxn>
                <a:cxn ang="0">
                  <a:pos x="T6" y="T7"/>
                </a:cxn>
                <a:cxn ang="0">
                  <a:pos x="T8" y="T9"/>
                </a:cxn>
                <a:cxn ang="0">
                  <a:pos x="T10" y="T11"/>
                </a:cxn>
              </a:cxnLst>
              <a:rect l="0" t="0" r="r" b="b"/>
              <a:pathLst>
                <a:path w="13" h="54">
                  <a:moveTo>
                    <a:pt x="0" y="0"/>
                  </a:moveTo>
                  <a:cubicBezTo>
                    <a:pt x="1" y="2"/>
                    <a:pt x="1" y="5"/>
                    <a:pt x="2" y="8"/>
                  </a:cubicBezTo>
                  <a:cubicBezTo>
                    <a:pt x="4" y="17"/>
                    <a:pt x="4" y="26"/>
                    <a:pt x="3" y="34"/>
                  </a:cubicBezTo>
                  <a:cubicBezTo>
                    <a:pt x="2" y="42"/>
                    <a:pt x="1" y="48"/>
                    <a:pt x="0" y="54"/>
                  </a:cubicBezTo>
                  <a:cubicBezTo>
                    <a:pt x="6" y="44"/>
                    <a:pt x="13" y="37"/>
                    <a:pt x="11" y="26"/>
                  </a:cubicBezTo>
                  <a:cubicBezTo>
                    <a:pt x="10" y="17"/>
                    <a:pt x="6" y="8"/>
                    <a:pt x="0"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7">
              <a:extLst>
                <a:ext uri="{FF2B5EF4-FFF2-40B4-BE49-F238E27FC236}">
                  <a16:creationId xmlns:a16="http://schemas.microsoft.com/office/drawing/2014/main" id="{D55014E8-9C3B-48AB-81F5-BF2DBFF235E2}"/>
                </a:ext>
              </a:extLst>
            </p:cNvPr>
            <p:cNvSpPr>
              <a:spLocks/>
            </p:cNvSpPr>
            <p:nvPr/>
          </p:nvSpPr>
          <p:spPr bwMode="auto">
            <a:xfrm>
              <a:off x="3581" y="1375"/>
              <a:ext cx="22" cy="148"/>
            </a:xfrm>
            <a:custGeom>
              <a:avLst/>
              <a:gdLst>
                <a:gd name="T0" fmla="*/ 0 w 9"/>
                <a:gd name="T1" fmla="*/ 0 h 62"/>
                <a:gd name="T2" fmla="*/ 1 w 9"/>
                <a:gd name="T3" fmla="*/ 62 h 62"/>
                <a:gd name="T4" fmla="*/ 2 w 9"/>
                <a:gd name="T5" fmla="*/ 60 h 62"/>
                <a:gd name="T6" fmla="*/ 3 w 9"/>
                <a:gd name="T7" fmla="*/ 58 h 62"/>
                <a:gd name="T8" fmla="*/ 6 w 9"/>
                <a:gd name="T9" fmla="*/ 38 h 62"/>
                <a:gd name="T10" fmla="*/ 5 w 9"/>
                <a:gd name="T11" fmla="*/ 12 h 62"/>
                <a:gd name="T12" fmla="*/ 3 w 9"/>
                <a:gd name="T13" fmla="*/ 4 h 62"/>
                <a:gd name="T14" fmla="*/ 0 w 9"/>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2">
                  <a:moveTo>
                    <a:pt x="0" y="0"/>
                  </a:moveTo>
                  <a:cubicBezTo>
                    <a:pt x="9" y="28"/>
                    <a:pt x="6" y="43"/>
                    <a:pt x="1" y="62"/>
                  </a:cubicBezTo>
                  <a:cubicBezTo>
                    <a:pt x="2" y="60"/>
                    <a:pt x="2" y="60"/>
                    <a:pt x="2" y="60"/>
                  </a:cubicBezTo>
                  <a:cubicBezTo>
                    <a:pt x="2" y="59"/>
                    <a:pt x="3" y="58"/>
                    <a:pt x="3" y="58"/>
                  </a:cubicBezTo>
                  <a:cubicBezTo>
                    <a:pt x="4" y="52"/>
                    <a:pt x="5" y="46"/>
                    <a:pt x="6" y="38"/>
                  </a:cubicBezTo>
                  <a:cubicBezTo>
                    <a:pt x="7" y="30"/>
                    <a:pt x="7" y="21"/>
                    <a:pt x="5" y="12"/>
                  </a:cubicBezTo>
                  <a:cubicBezTo>
                    <a:pt x="4" y="9"/>
                    <a:pt x="4" y="6"/>
                    <a:pt x="3" y="4"/>
                  </a:cubicBezTo>
                  <a:cubicBezTo>
                    <a:pt x="2" y="3"/>
                    <a:pt x="1" y="1"/>
                    <a:pt x="0"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9CEDB61C-9002-41D3-B572-547B37B22F4E}"/>
                </a:ext>
              </a:extLst>
            </p:cNvPr>
            <p:cNvSpPr>
              <a:spLocks/>
            </p:cNvSpPr>
            <p:nvPr/>
          </p:nvSpPr>
          <p:spPr bwMode="auto">
            <a:xfrm>
              <a:off x="3330" y="4060"/>
              <a:ext cx="35" cy="38"/>
            </a:xfrm>
            <a:custGeom>
              <a:avLst/>
              <a:gdLst>
                <a:gd name="T0" fmla="*/ 6 w 15"/>
                <a:gd name="T1" fmla="*/ 2 h 16"/>
                <a:gd name="T2" fmla="*/ 1 w 15"/>
                <a:gd name="T3" fmla="*/ 10 h 16"/>
                <a:gd name="T4" fmla="*/ 9 w 15"/>
                <a:gd name="T5" fmla="*/ 15 h 16"/>
                <a:gd name="T6" fmla="*/ 14 w 15"/>
                <a:gd name="T7" fmla="*/ 6 h 16"/>
                <a:gd name="T8" fmla="*/ 5 w 15"/>
                <a:gd name="T9" fmla="*/ 2 h 16"/>
              </a:gdLst>
              <a:ahLst/>
              <a:cxnLst>
                <a:cxn ang="0">
                  <a:pos x="T0" y="T1"/>
                </a:cxn>
                <a:cxn ang="0">
                  <a:pos x="T2" y="T3"/>
                </a:cxn>
                <a:cxn ang="0">
                  <a:pos x="T4" y="T5"/>
                </a:cxn>
                <a:cxn ang="0">
                  <a:pos x="T6" y="T7"/>
                </a:cxn>
                <a:cxn ang="0">
                  <a:pos x="T8" y="T9"/>
                </a:cxn>
              </a:cxnLst>
              <a:rect l="0" t="0" r="r" b="b"/>
              <a:pathLst>
                <a:path w="15" h="16">
                  <a:moveTo>
                    <a:pt x="6" y="2"/>
                  </a:moveTo>
                  <a:cubicBezTo>
                    <a:pt x="3" y="3"/>
                    <a:pt x="0" y="7"/>
                    <a:pt x="1" y="10"/>
                  </a:cubicBezTo>
                  <a:cubicBezTo>
                    <a:pt x="2" y="13"/>
                    <a:pt x="6" y="16"/>
                    <a:pt x="9" y="15"/>
                  </a:cubicBezTo>
                  <a:cubicBezTo>
                    <a:pt x="12" y="14"/>
                    <a:pt x="15" y="10"/>
                    <a:pt x="14" y="6"/>
                  </a:cubicBezTo>
                  <a:cubicBezTo>
                    <a:pt x="13" y="3"/>
                    <a:pt x="8" y="0"/>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E5CE6CC5-4996-4D74-9F52-6BA9068C7E5D}"/>
                </a:ext>
              </a:extLst>
            </p:cNvPr>
            <p:cNvSpPr>
              <a:spLocks/>
            </p:cNvSpPr>
            <p:nvPr/>
          </p:nvSpPr>
          <p:spPr bwMode="auto">
            <a:xfrm>
              <a:off x="3463" y="4034"/>
              <a:ext cx="38" cy="29"/>
            </a:xfrm>
            <a:custGeom>
              <a:avLst/>
              <a:gdLst>
                <a:gd name="T0" fmla="*/ 16 w 16"/>
                <a:gd name="T1" fmla="*/ 2 h 12"/>
                <a:gd name="T2" fmla="*/ 8 w 16"/>
                <a:gd name="T3" fmla="*/ 6 h 12"/>
                <a:gd name="T4" fmla="*/ 0 w 16"/>
                <a:gd name="T5" fmla="*/ 12 h 12"/>
                <a:gd name="T6" fmla="*/ 6 w 16"/>
                <a:gd name="T7" fmla="*/ 3 h 12"/>
                <a:gd name="T8" fmla="*/ 16 w 16"/>
                <a:gd name="T9" fmla="*/ 2 h 12"/>
              </a:gdLst>
              <a:ahLst/>
              <a:cxnLst>
                <a:cxn ang="0">
                  <a:pos x="T0" y="T1"/>
                </a:cxn>
                <a:cxn ang="0">
                  <a:pos x="T2" y="T3"/>
                </a:cxn>
                <a:cxn ang="0">
                  <a:pos x="T4" y="T5"/>
                </a:cxn>
                <a:cxn ang="0">
                  <a:pos x="T6" y="T7"/>
                </a:cxn>
                <a:cxn ang="0">
                  <a:pos x="T8" y="T9"/>
                </a:cxn>
              </a:cxnLst>
              <a:rect l="0" t="0" r="r" b="b"/>
              <a:pathLst>
                <a:path w="16" h="12">
                  <a:moveTo>
                    <a:pt x="16" y="2"/>
                  </a:moveTo>
                  <a:cubicBezTo>
                    <a:pt x="16" y="3"/>
                    <a:pt x="12" y="3"/>
                    <a:pt x="8" y="6"/>
                  </a:cubicBezTo>
                  <a:cubicBezTo>
                    <a:pt x="3" y="8"/>
                    <a:pt x="1" y="12"/>
                    <a:pt x="0" y="12"/>
                  </a:cubicBezTo>
                  <a:cubicBezTo>
                    <a:pt x="0" y="11"/>
                    <a:pt x="1" y="6"/>
                    <a:pt x="6" y="3"/>
                  </a:cubicBezTo>
                  <a:cubicBezTo>
                    <a:pt x="11" y="0"/>
                    <a:pt x="16" y="1"/>
                    <a:pt x="16" y="2"/>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BF78CB90-47EA-4CFD-A0D8-702E28AB439D}"/>
                </a:ext>
              </a:extLst>
            </p:cNvPr>
            <p:cNvSpPr>
              <a:spLocks/>
            </p:cNvSpPr>
            <p:nvPr/>
          </p:nvSpPr>
          <p:spPr bwMode="auto">
            <a:xfrm>
              <a:off x="3515" y="4056"/>
              <a:ext cx="31" cy="33"/>
            </a:xfrm>
            <a:custGeom>
              <a:avLst/>
              <a:gdLst>
                <a:gd name="T0" fmla="*/ 12 w 13"/>
                <a:gd name="T1" fmla="*/ 0 h 14"/>
                <a:gd name="T2" fmla="*/ 6 w 13"/>
                <a:gd name="T3" fmla="*/ 6 h 14"/>
                <a:gd name="T4" fmla="*/ 1 w 13"/>
                <a:gd name="T5" fmla="*/ 14 h 14"/>
                <a:gd name="T6" fmla="*/ 4 w 13"/>
                <a:gd name="T7" fmla="*/ 4 h 14"/>
                <a:gd name="T8" fmla="*/ 12 w 13"/>
                <a:gd name="T9" fmla="*/ 0 h 14"/>
              </a:gdLst>
              <a:ahLst/>
              <a:cxnLst>
                <a:cxn ang="0">
                  <a:pos x="T0" y="T1"/>
                </a:cxn>
                <a:cxn ang="0">
                  <a:pos x="T2" y="T3"/>
                </a:cxn>
                <a:cxn ang="0">
                  <a:pos x="T4" y="T5"/>
                </a:cxn>
                <a:cxn ang="0">
                  <a:pos x="T6" y="T7"/>
                </a:cxn>
                <a:cxn ang="0">
                  <a:pos x="T8" y="T9"/>
                </a:cxn>
              </a:cxnLst>
              <a:rect l="0" t="0" r="r" b="b"/>
              <a:pathLst>
                <a:path w="13" h="14">
                  <a:moveTo>
                    <a:pt x="12" y="0"/>
                  </a:moveTo>
                  <a:cubicBezTo>
                    <a:pt x="13" y="1"/>
                    <a:pt x="9" y="3"/>
                    <a:pt x="6" y="6"/>
                  </a:cubicBezTo>
                  <a:cubicBezTo>
                    <a:pt x="3" y="10"/>
                    <a:pt x="2" y="14"/>
                    <a:pt x="1" y="14"/>
                  </a:cubicBezTo>
                  <a:cubicBezTo>
                    <a:pt x="1" y="14"/>
                    <a:pt x="0" y="9"/>
                    <a:pt x="4" y="4"/>
                  </a:cubicBezTo>
                  <a:cubicBezTo>
                    <a:pt x="7" y="0"/>
                    <a:pt x="12" y="0"/>
                    <a:pt x="12"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0104D882-F3FA-41B4-AE0D-D43F4CE09CE8}"/>
                </a:ext>
              </a:extLst>
            </p:cNvPr>
            <p:cNvSpPr>
              <a:spLocks/>
            </p:cNvSpPr>
            <p:nvPr/>
          </p:nvSpPr>
          <p:spPr bwMode="auto">
            <a:xfrm>
              <a:off x="3565" y="4072"/>
              <a:ext cx="21" cy="38"/>
            </a:xfrm>
            <a:custGeom>
              <a:avLst/>
              <a:gdLst>
                <a:gd name="T0" fmla="*/ 2 w 9"/>
                <a:gd name="T1" fmla="*/ 15 h 16"/>
                <a:gd name="T2" fmla="*/ 2 w 9"/>
                <a:gd name="T3" fmla="*/ 7 h 16"/>
                <a:gd name="T4" fmla="*/ 9 w 9"/>
                <a:gd name="T5" fmla="*/ 1 h 16"/>
                <a:gd name="T6" fmla="*/ 5 w 9"/>
                <a:gd name="T7" fmla="*/ 8 h 16"/>
                <a:gd name="T8" fmla="*/ 2 w 9"/>
                <a:gd name="T9" fmla="*/ 15 h 16"/>
              </a:gdLst>
              <a:ahLst/>
              <a:cxnLst>
                <a:cxn ang="0">
                  <a:pos x="T0" y="T1"/>
                </a:cxn>
                <a:cxn ang="0">
                  <a:pos x="T2" y="T3"/>
                </a:cxn>
                <a:cxn ang="0">
                  <a:pos x="T4" y="T5"/>
                </a:cxn>
                <a:cxn ang="0">
                  <a:pos x="T6" y="T7"/>
                </a:cxn>
                <a:cxn ang="0">
                  <a:pos x="T8" y="T9"/>
                </a:cxn>
              </a:cxnLst>
              <a:rect l="0" t="0" r="r" b="b"/>
              <a:pathLst>
                <a:path w="9" h="16">
                  <a:moveTo>
                    <a:pt x="2" y="15"/>
                  </a:moveTo>
                  <a:cubicBezTo>
                    <a:pt x="1" y="16"/>
                    <a:pt x="0" y="11"/>
                    <a:pt x="2" y="7"/>
                  </a:cubicBezTo>
                  <a:cubicBezTo>
                    <a:pt x="4" y="2"/>
                    <a:pt x="8" y="0"/>
                    <a:pt x="9" y="1"/>
                  </a:cubicBezTo>
                  <a:cubicBezTo>
                    <a:pt x="9" y="2"/>
                    <a:pt x="6" y="4"/>
                    <a:pt x="5" y="8"/>
                  </a:cubicBezTo>
                  <a:cubicBezTo>
                    <a:pt x="3" y="12"/>
                    <a:pt x="3" y="15"/>
                    <a:pt x="2" y="1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7">
              <a:extLst>
                <a:ext uri="{FF2B5EF4-FFF2-40B4-BE49-F238E27FC236}">
                  <a16:creationId xmlns:a16="http://schemas.microsoft.com/office/drawing/2014/main" id="{4A66FD00-E98F-4811-B0AC-3752AB5328BF}"/>
                </a:ext>
              </a:extLst>
            </p:cNvPr>
            <p:cNvSpPr>
              <a:spLocks/>
            </p:cNvSpPr>
            <p:nvPr/>
          </p:nvSpPr>
          <p:spPr bwMode="auto">
            <a:xfrm>
              <a:off x="3391" y="708"/>
              <a:ext cx="29" cy="29"/>
            </a:xfrm>
            <a:custGeom>
              <a:avLst/>
              <a:gdLst>
                <a:gd name="T0" fmla="*/ 11 w 12"/>
                <a:gd name="T1" fmla="*/ 5 h 12"/>
                <a:gd name="T2" fmla="*/ 7 w 12"/>
                <a:gd name="T3" fmla="*/ 11 h 12"/>
                <a:gd name="T4" fmla="*/ 0 w 12"/>
                <a:gd name="T5" fmla="*/ 8 h 12"/>
                <a:gd name="T6" fmla="*/ 5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1"/>
                  </a:cubicBezTo>
                  <a:cubicBezTo>
                    <a:pt x="4" y="12"/>
                    <a:pt x="1" y="10"/>
                    <a:pt x="0" y="8"/>
                  </a:cubicBezTo>
                  <a:cubicBezTo>
                    <a:pt x="0" y="5"/>
                    <a:pt x="2" y="2"/>
                    <a:pt x="5" y="1"/>
                  </a:cubicBezTo>
                  <a:cubicBezTo>
                    <a:pt x="8" y="0"/>
                    <a:pt x="11" y="2"/>
                    <a:pt x="11"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9">
              <a:extLst>
                <a:ext uri="{FF2B5EF4-FFF2-40B4-BE49-F238E27FC236}">
                  <a16:creationId xmlns:a16="http://schemas.microsoft.com/office/drawing/2014/main" id="{24805E67-2806-48A8-9C14-41D6A2800F9A}"/>
                </a:ext>
              </a:extLst>
            </p:cNvPr>
            <p:cNvSpPr>
              <a:spLocks/>
            </p:cNvSpPr>
            <p:nvPr/>
          </p:nvSpPr>
          <p:spPr bwMode="auto">
            <a:xfrm>
              <a:off x="3254" y="739"/>
              <a:ext cx="28" cy="29"/>
            </a:xfrm>
            <a:custGeom>
              <a:avLst/>
              <a:gdLst>
                <a:gd name="T0" fmla="*/ 11 w 12"/>
                <a:gd name="T1" fmla="*/ 5 h 12"/>
                <a:gd name="T2" fmla="*/ 7 w 12"/>
                <a:gd name="T3" fmla="*/ 12 h 12"/>
                <a:gd name="T4" fmla="*/ 1 w 12"/>
                <a:gd name="T5" fmla="*/ 8 h 12"/>
                <a:gd name="T6" fmla="*/ 5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1" y="8"/>
                  </a:cubicBezTo>
                  <a:cubicBezTo>
                    <a:pt x="0" y="5"/>
                    <a:pt x="2" y="2"/>
                    <a:pt x="5" y="1"/>
                  </a:cubicBezTo>
                  <a:cubicBezTo>
                    <a:pt x="8" y="0"/>
                    <a:pt x="11" y="2"/>
                    <a:pt x="11"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0">
              <a:extLst>
                <a:ext uri="{FF2B5EF4-FFF2-40B4-BE49-F238E27FC236}">
                  <a16:creationId xmlns:a16="http://schemas.microsoft.com/office/drawing/2014/main" id="{FE87BDA6-5462-41CF-9074-78A4D5A41EAC}"/>
                </a:ext>
              </a:extLst>
            </p:cNvPr>
            <p:cNvSpPr>
              <a:spLocks/>
            </p:cNvSpPr>
            <p:nvPr/>
          </p:nvSpPr>
          <p:spPr bwMode="auto">
            <a:xfrm>
              <a:off x="3220" y="722"/>
              <a:ext cx="55" cy="22"/>
            </a:xfrm>
            <a:custGeom>
              <a:avLst/>
              <a:gdLst>
                <a:gd name="T0" fmla="*/ 23 w 23"/>
                <a:gd name="T1" fmla="*/ 4 h 9"/>
                <a:gd name="T2" fmla="*/ 11 w 23"/>
                <a:gd name="T3" fmla="*/ 4 h 9"/>
                <a:gd name="T4" fmla="*/ 1 w 23"/>
                <a:gd name="T5" fmla="*/ 9 h 9"/>
                <a:gd name="T6" fmla="*/ 2 w 23"/>
                <a:gd name="T7" fmla="*/ 5 h 9"/>
                <a:gd name="T8" fmla="*/ 11 w 23"/>
                <a:gd name="T9" fmla="*/ 1 h 9"/>
                <a:gd name="T10" fmla="*/ 20 w 23"/>
                <a:gd name="T11" fmla="*/ 2 h 9"/>
                <a:gd name="T12" fmla="*/ 23 w 23"/>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3" h="9">
                  <a:moveTo>
                    <a:pt x="23" y="4"/>
                  </a:moveTo>
                  <a:cubicBezTo>
                    <a:pt x="22" y="5"/>
                    <a:pt x="17" y="3"/>
                    <a:pt x="11" y="4"/>
                  </a:cubicBezTo>
                  <a:cubicBezTo>
                    <a:pt x="5" y="5"/>
                    <a:pt x="2" y="9"/>
                    <a:pt x="1" y="9"/>
                  </a:cubicBezTo>
                  <a:cubicBezTo>
                    <a:pt x="0" y="8"/>
                    <a:pt x="1" y="7"/>
                    <a:pt x="2" y="5"/>
                  </a:cubicBezTo>
                  <a:cubicBezTo>
                    <a:pt x="4" y="3"/>
                    <a:pt x="7" y="1"/>
                    <a:pt x="11" y="1"/>
                  </a:cubicBezTo>
                  <a:cubicBezTo>
                    <a:pt x="14" y="0"/>
                    <a:pt x="18" y="1"/>
                    <a:pt x="20" y="2"/>
                  </a:cubicBezTo>
                  <a:cubicBezTo>
                    <a:pt x="22" y="3"/>
                    <a:pt x="23" y="4"/>
                    <a:pt x="23"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2">
              <a:extLst>
                <a:ext uri="{FF2B5EF4-FFF2-40B4-BE49-F238E27FC236}">
                  <a16:creationId xmlns:a16="http://schemas.microsoft.com/office/drawing/2014/main" id="{4F838D81-2E8A-4F61-9F15-621EF46F4966}"/>
                </a:ext>
              </a:extLst>
            </p:cNvPr>
            <p:cNvSpPr>
              <a:spLocks/>
            </p:cNvSpPr>
            <p:nvPr/>
          </p:nvSpPr>
          <p:spPr bwMode="auto">
            <a:xfrm>
              <a:off x="3246" y="979"/>
              <a:ext cx="150" cy="64"/>
            </a:xfrm>
            <a:custGeom>
              <a:avLst/>
              <a:gdLst>
                <a:gd name="T0" fmla="*/ 61 w 63"/>
                <a:gd name="T1" fmla="*/ 3 h 27"/>
                <a:gd name="T2" fmla="*/ 0 w 63"/>
                <a:gd name="T3" fmla="*/ 0 h 27"/>
                <a:gd name="T4" fmla="*/ 63 w 63"/>
                <a:gd name="T5" fmla="*/ 14 h 27"/>
                <a:gd name="T6" fmla="*/ 61 w 63"/>
                <a:gd name="T7" fmla="*/ 3 h 27"/>
              </a:gdLst>
              <a:ahLst/>
              <a:cxnLst>
                <a:cxn ang="0">
                  <a:pos x="T0" y="T1"/>
                </a:cxn>
                <a:cxn ang="0">
                  <a:pos x="T2" y="T3"/>
                </a:cxn>
                <a:cxn ang="0">
                  <a:pos x="T4" y="T5"/>
                </a:cxn>
                <a:cxn ang="0">
                  <a:pos x="T6" y="T7"/>
                </a:cxn>
              </a:cxnLst>
              <a:rect l="0" t="0" r="r" b="b"/>
              <a:pathLst>
                <a:path w="63" h="27">
                  <a:moveTo>
                    <a:pt x="61" y="3"/>
                  </a:moveTo>
                  <a:cubicBezTo>
                    <a:pt x="61" y="3"/>
                    <a:pt x="32" y="11"/>
                    <a:pt x="0" y="0"/>
                  </a:cubicBezTo>
                  <a:cubicBezTo>
                    <a:pt x="0" y="0"/>
                    <a:pt x="21" y="27"/>
                    <a:pt x="63" y="14"/>
                  </a:cubicBezTo>
                  <a:lnTo>
                    <a:pt x="61" y="3"/>
                  </a:ln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3">
              <a:extLst>
                <a:ext uri="{FF2B5EF4-FFF2-40B4-BE49-F238E27FC236}">
                  <a16:creationId xmlns:a16="http://schemas.microsoft.com/office/drawing/2014/main" id="{6916B5D6-4990-4E4C-89CC-84D3E2A3E713}"/>
                </a:ext>
              </a:extLst>
            </p:cNvPr>
            <p:cNvSpPr>
              <a:spLocks/>
            </p:cNvSpPr>
            <p:nvPr/>
          </p:nvSpPr>
          <p:spPr bwMode="auto">
            <a:xfrm>
              <a:off x="3211" y="703"/>
              <a:ext cx="66" cy="29"/>
            </a:xfrm>
            <a:custGeom>
              <a:avLst/>
              <a:gdLst>
                <a:gd name="T0" fmla="*/ 28 w 28"/>
                <a:gd name="T1" fmla="*/ 4 h 12"/>
                <a:gd name="T2" fmla="*/ 14 w 28"/>
                <a:gd name="T3" fmla="*/ 7 h 12"/>
                <a:gd name="T4" fmla="*/ 1 w 28"/>
                <a:gd name="T5" fmla="*/ 10 h 12"/>
                <a:gd name="T6" fmla="*/ 3 w 28"/>
                <a:gd name="T7" fmla="*/ 6 h 12"/>
                <a:gd name="T8" fmla="*/ 13 w 28"/>
                <a:gd name="T9" fmla="*/ 1 h 12"/>
                <a:gd name="T10" fmla="*/ 24 w 28"/>
                <a:gd name="T11" fmla="*/ 1 h 12"/>
                <a:gd name="T12" fmla="*/ 28 w 28"/>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8" y="4"/>
                  </a:moveTo>
                  <a:cubicBezTo>
                    <a:pt x="27" y="5"/>
                    <a:pt x="21" y="5"/>
                    <a:pt x="14" y="7"/>
                  </a:cubicBezTo>
                  <a:cubicBezTo>
                    <a:pt x="7" y="9"/>
                    <a:pt x="2" y="12"/>
                    <a:pt x="1" y="10"/>
                  </a:cubicBezTo>
                  <a:cubicBezTo>
                    <a:pt x="0" y="9"/>
                    <a:pt x="1" y="8"/>
                    <a:pt x="3" y="6"/>
                  </a:cubicBezTo>
                  <a:cubicBezTo>
                    <a:pt x="5" y="4"/>
                    <a:pt x="9" y="2"/>
                    <a:pt x="13" y="1"/>
                  </a:cubicBezTo>
                  <a:cubicBezTo>
                    <a:pt x="17" y="0"/>
                    <a:pt x="21" y="0"/>
                    <a:pt x="24" y="1"/>
                  </a:cubicBezTo>
                  <a:cubicBezTo>
                    <a:pt x="26" y="2"/>
                    <a:pt x="28" y="3"/>
                    <a:pt x="28"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4">
              <a:extLst>
                <a:ext uri="{FF2B5EF4-FFF2-40B4-BE49-F238E27FC236}">
                  <a16:creationId xmlns:a16="http://schemas.microsoft.com/office/drawing/2014/main" id="{250DF00B-F43B-4DFE-8E31-705B53B16D3E}"/>
                </a:ext>
              </a:extLst>
            </p:cNvPr>
            <p:cNvSpPr>
              <a:spLocks/>
            </p:cNvSpPr>
            <p:nvPr/>
          </p:nvSpPr>
          <p:spPr bwMode="auto">
            <a:xfrm>
              <a:off x="3346" y="644"/>
              <a:ext cx="60" cy="24"/>
            </a:xfrm>
            <a:custGeom>
              <a:avLst/>
              <a:gdLst>
                <a:gd name="T0" fmla="*/ 25 w 25"/>
                <a:gd name="T1" fmla="*/ 4 h 10"/>
                <a:gd name="T2" fmla="*/ 13 w 25"/>
                <a:gd name="T3" fmla="*/ 7 h 10"/>
                <a:gd name="T4" fmla="*/ 1 w 25"/>
                <a:gd name="T5" fmla="*/ 9 h 10"/>
                <a:gd name="T6" fmla="*/ 3 w 25"/>
                <a:gd name="T7" fmla="*/ 5 h 10"/>
                <a:gd name="T8" fmla="*/ 12 w 25"/>
                <a:gd name="T9" fmla="*/ 1 h 10"/>
                <a:gd name="T10" fmla="*/ 22 w 25"/>
                <a:gd name="T11" fmla="*/ 1 h 10"/>
                <a:gd name="T12" fmla="*/ 25 w 25"/>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25" y="4"/>
                  </a:moveTo>
                  <a:cubicBezTo>
                    <a:pt x="24" y="6"/>
                    <a:pt x="19" y="5"/>
                    <a:pt x="13" y="7"/>
                  </a:cubicBezTo>
                  <a:cubicBezTo>
                    <a:pt x="7" y="8"/>
                    <a:pt x="2" y="10"/>
                    <a:pt x="1" y="9"/>
                  </a:cubicBezTo>
                  <a:cubicBezTo>
                    <a:pt x="0" y="8"/>
                    <a:pt x="1" y="7"/>
                    <a:pt x="3" y="5"/>
                  </a:cubicBezTo>
                  <a:cubicBezTo>
                    <a:pt x="4" y="3"/>
                    <a:pt x="8" y="1"/>
                    <a:pt x="12" y="1"/>
                  </a:cubicBezTo>
                  <a:cubicBezTo>
                    <a:pt x="16" y="0"/>
                    <a:pt x="20" y="0"/>
                    <a:pt x="22" y="1"/>
                  </a:cubicBezTo>
                  <a:cubicBezTo>
                    <a:pt x="24" y="2"/>
                    <a:pt x="25" y="3"/>
                    <a:pt x="25"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7">
              <a:extLst>
                <a:ext uri="{FF2B5EF4-FFF2-40B4-BE49-F238E27FC236}">
                  <a16:creationId xmlns:a16="http://schemas.microsoft.com/office/drawing/2014/main" id="{EBFBDA27-7EB6-4018-9494-9DF1CE913740}"/>
                </a:ext>
              </a:extLst>
            </p:cNvPr>
            <p:cNvSpPr>
              <a:spLocks/>
            </p:cNvSpPr>
            <p:nvPr/>
          </p:nvSpPr>
          <p:spPr bwMode="auto">
            <a:xfrm>
              <a:off x="3085" y="791"/>
              <a:ext cx="81" cy="121"/>
            </a:xfrm>
            <a:custGeom>
              <a:avLst/>
              <a:gdLst>
                <a:gd name="T0" fmla="*/ 27 w 34"/>
                <a:gd name="T1" fmla="*/ 13 h 51"/>
                <a:gd name="T2" fmla="*/ 7 w 34"/>
                <a:gd name="T3" fmla="*/ 6 h 51"/>
                <a:gd name="T4" fmla="*/ 3 w 34"/>
                <a:gd name="T5" fmla="*/ 25 h 51"/>
                <a:gd name="T6" fmla="*/ 34 w 34"/>
                <a:gd name="T7" fmla="*/ 38 h 51"/>
                <a:gd name="T8" fmla="*/ 27 w 34"/>
                <a:gd name="T9" fmla="*/ 13 h 51"/>
              </a:gdLst>
              <a:ahLst/>
              <a:cxnLst>
                <a:cxn ang="0">
                  <a:pos x="T0" y="T1"/>
                </a:cxn>
                <a:cxn ang="0">
                  <a:pos x="T2" y="T3"/>
                </a:cxn>
                <a:cxn ang="0">
                  <a:pos x="T4" y="T5"/>
                </a:cxn>
                <a:cxn ang="0">
                  <a:pos x="T6" y="T7"/>
                </a:cxn>
                <a:cxn ang="0">
                  <a:pos x="T8" y="T9"/>
                </a:cxn>
              </a:cxnLst>
              <a:rect l="0" t="0" r="r" b="b"/>
              <a:pathLst>
                <a:path w="34" h="51">
                  <a:moveTo>
                    <a:pt x="27" y="13"/>
                  </a:moveTo>
                  <a:cubicBezTo>
                    <a:pt x="25" y="4"/>
                    <a:pt x="14" y="0"/>
                    <a:pt x="7" y="6"/>
                  </a:cubicBezTo>
                  <a:cubicBezTo>
                    <a:pt x="3" y="9"/>
                    <a:pt x="0" y="15"/>
                    <a:pt x="3" y="25"/>
                  </a:cubicBezTo>
                  <a:cubicBezTo>
                    <a:pt x="9" y="51"/>
                    <a:pt x="34" y="39"/>
                    <a:pt x="34" y="38"/>
                  </a:cubicBezTo>
                  <a:cubicBezTo>
                    <a:pt x="34" y="38"/>
                    <a:pt x="30" y="24"/>
                    <a:pt x="27" y="13"/>
                  </a:cubicBezTo>
                  <a:close/>
                </a:path>
              </a:pathLst>
            </a:custGeom>
            <a:solidFill>
              <a:srgbClr val="FF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8">
              <a:extLst>
                <a:ext uri="{FF2B5EF4-FFF2-40B4-BE49-F238E27FC236}">
                  <a16:creationId xmlns:a16="http://schemas.microsoft.com/office/drawing/2014/main" id="{18472F5B-C7DE-4B64-962E-2AA53BF932B7}"/>
                </a:ext>
              </a:extLst>
            </p:cNvPr>
            <p:cNvSpPr>
              <a:spLocks/>
            </p:cNvSpPr>
            <p:nvPr/>
          </p:nvSpPr>
          <p:spPr bwMode="auto">
            <a:xfrm>
              <a:off x="3106" y="817"/>
              <a:ext cx="34" cy="55"/>
            </a:xfrm>
            <a:custGeom>
              <a:avLst/>
              <a:gdLst>
                <a:gd name="T0" fmla="*/ 14 w 14"/>
                <a:gd name="T1" fmla="*/ 19 h 23"/>
                <a:gd name="T2" fmla="*/ 13 w 14"/>
                <a:gd name="T3" fmla="*/ 20 h 23"/>
                <a:gd name="T4" fmla="*/ 10 w 14"/>
                <a:gd name="T5" fmla="*/ 21 h 23"/>
                <a:gd name="T6" fmla="*/ 2 w 14"/>
                <a:gd name="T7" fmla="*/ 13 h 23"/>
                <a:gd name="T8" fmla="*/ 2 w 14"/>
                <a:gd name="T9" fmla="*/ 6 h 23"/>
                <a:gd name="T10" fmla="*/ 4 w 14"/>
                <a:gd name="T11" fmla="*/ 2 h 23"/>
                <a:gd name="T12" fmla="*/ 7 w 14"/>
                <a:gd name="T13" fmla="*/ 2 h 23"/>
                <a:gd name="T14" fmla="*/ 8 w 14"/>
                <a:gd name="T15" fmla="*/ 3 h 23"/>
                <a:gd name="T16" fmla="*/ 8 w 14"/>
                <a:gd name="T17" fmla="*/ 2 h 23"/>
                <a:gd name="T18" fmla="*/ 7 w 14"/>
                <a:gd name="T19" fmla="*/ 0 h 23"/>
                <a:gd name="T20" fmla="*/ 4 w 14"/>
                <a:gd name="T21" fmla="*/ 0 h 23"/>
                <a:gd name="T22" fmla="*/ 0 w 14"/>
                <a:gd name="T23" fmla="*/ 5 h 23"/>
                <a:gd name="T24" fmla="*/ 1 w 14"/>
                <a:gd name="T25" fmla="*/ 13 h 23"/>
                <a:gd name="T26" fmla="*/ 10 w 14"/>
                <a:gd name="T27" fmla="*/ 23 h 23"/>
                <a:gd name="T28" fmla="*/ 14 w 14"/>
                <a:gd name="T29" fmla="*/ 21 h 23"/>
                <a:gd name="T30" fmla="*/ 14 w 14"/>
                <a:gd name="T3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14" y="19"/>
                  </a:moveTo>
                  <a:cubicBezTo>
                    <a:pt x="14" y="19"/>
                    <a:pt x="14" y="20"/>
                    <a:pt x="13" y="20"/>
                  </a:cubicBezTo>
                  <a:cubicBezTo>
                    <a:pt x="13" y="21"/>
                    <a:pt x="11" y="21"/>
                    <a:pt x="10" y="21"/>
                  </a:cubicBezTo>
                  <a:cubicBezTo>
                    <a:pt x="7" y="21"/>
                    <a:pt x="4" y="17"/>
                    <a:pt x="2" y="13"/>
                  </a:cubicBezTo>
                  <a:cubicBezTo>
                    <a:pt x="2" y="10"/>
                    <a:pt x="2" y="8"/>
                    <a:pt x="2" y="6"/>
                  </a:cubicBezTo>
                  <a:cubicBezTo>
                    <a:pt x="2" y="4"/>
                    <a:pt x="3" y="2"/>
                    <a:pt x="4" y="2"/>
                  </a:cubicBezTo>
                  <a:cubicBezTo>
                    <a:pt x="6" y="1"/>
                    <a:pt x="7" y="1"/>
                    <a:pt x="7" y="2"/>
                  </a:cubicBezTo>
                  <a:cubicBezTo>
                    <a:pt x="8" y="3"/>
                    <a:pt x="8" y="3"/>
                    <a:pt x="8" y="3"/>
                  </a:cubicBezTo>
                  <a:cubicBezTo>
                    <a:pt x="8" y="3"/>
                    <a:pt x="9" y="3"/>
                    <a:pt x="8" y="2"/>
                  </a:cubicBezTo>
                  <a:cubicBezTo>
                    <a:pt x="8" y="1"/>
                    <a:pt x="7" y="1"/>
                    <a:pt x="7" y="0"/>
                  </a:cubicBezTo>
                  <a:cubicBezTo>
                    <a:pt x="6" y="0"/>
                    <a:pt x="5" y="0"/>
                    <a:pt x="4" y="0"/>
                  </a:cubicBezTo>
                  <a:cubicBezTo>
                    <a:pt x="2" y="1"/>
                    <a:pt x="1" y="3"/>
                    <a:pt x="0" y="5"/>
                  </a:cubicBezTo>
                  <a:cubicBezTo>
                    <a:pt x="0" y="8"/>
                    <a:pt x="0" y="10"/>
                    <a:pt x="1" y="13"/>
                  </a:cubicBezTo>
                  <a:cubicBezTo>
                    <a:pt x="2" y="18"/>
                    <a:pt x="6" y="22"/>
                    <a:pt x="10" y="23"/>
                  </a:cubicBezTo>
                  <a:cubicBezTo>
                    <a:pt x="12" y="23"/>
                    <a:pt x="13" y="22"/>
                    <a:pt x="14" y="21"/>
                  </a:cubicBezTo>
                  <a:cubicBezTo>
                    <a:pt x="14" y="20"/>
                    <a:pt x="14" y="19"/>
                    <a:pt x="14" y="19"/>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9">
              <a:extLst>
                <a:ext uri="{FF2B5EF4-FFF2-40B4-BE49-F238E27FC236}">
                  <a16:creationId xmlns:a16="http://schemas.microsoft.com/office/drawing/2014/main" id="{301E61D6-6A8B-485D-9935-58D31848CE52}"/>
                </a:ext>
              </a:extLst>
            </p:cNvPr>
            <p:cNvSpPr>
              <a:spLocks/>
            </p:cNvSpPr>
            <p:nvPr/>
          </p:nvSpPr>
          <p:spPr bwMode="auto">
            <a:xfrm>
              <a:off x="3182" y="554"/>
              <a:ext cx="333" cy="183"/>
            </a:xfrm>
            <a:custGeom>
              <a:avLst/>
              <a:gdLst>
                <a:gd name="T0" fmla="*/ 124 w 140"/>
                <a:gd name="T1" fmla="*/ 77 h 77"/>
                <a:gd name="T2" fmla="*/ 130 w 140"/>
                <a:gd name="T3" fmla="*/ 71 h 77"/>
                <a:gd name="T4" fmla="*/ 138 w 140"/>
                <a:gd name="T5" fmla="*/ 51 h 77"/>
                <a:gd name="T6" fmla="*/ 136 w 140"/>
                <a:gd name="T7" fmla="*/ 36 h 77"/>
                <a:gd name="T8" fmla="*/ 127 w 140"/>
                <a:gd name="T9" fmla="*/ 22 h 77"/>
                <a:gd name="T10" fmla="*/ 91 w 140"/>
                <a:gd name="T11" fmla="*/ 15 h 77"/>
                <a:gd name="T12" fmla="*/ 87 w 140"/>
                <a:gd name="T13" fmla="*/ 16 h 77"/>
                <a:gd name="T14" fmla="*/ 84 w 140"/>
                <a:gd name="T15" fmla="*/ 18 h 77"/>
                <a:gd name="T16" fmla="*/ 82 w 140"/>
                <a:gd name="T17" fmla="*/ 19 h 77"/>
                <a:gd name="T18" fmla="*/ 82 w 140"/>
                <a:gd name="T19" fmla="*/ 17 h 77"/>
                <a:gd name="T20" fmla="*/ 79 w 140"/>
                <a:gd name="T21" fmla="*/ 9 h 77"/>
                <a:gd name="T22" fmla="*/ 72 w 140"/>
                <a:gd name="T23" fmla="*/ 4 h 77"/>
                <a:gd name="T24" fmla="*/ 55 w 140"/>
                <a:gd name="T25" fmla="*/ 2 h 77"/>
                <a:gd name="T26" fmla="*/ 25 w 140"/>
                <a:gd name="T27" fmla="*/ 11 h 77"/>
                <a:gd name="T28" fmla="*/ 5 w 140"/>
                <a:gd name="T29" fmla="*/ 7 h 77"/>
                <a:gd name="T30" fmla="*/ 1 w 140"/>
                <a:gd name="T31" fmla="*/ 3 h 77"/>
                <a:gd name="T32" fmla="*/ 1 w 140"/>
                <a:gd name="T33" fmla="*/ 1 h 77"/>
                <a:gd name="T34" fmla="*/ 6 w 140"/>
                <a:gd name="T35" fmla="*/ 6 h 77"/>
                <a:gd name="T36" fmla="*/ 25 w 140"/>
                <a:gd name="T37" fmla="*/ 10 h 77"/>
                <a:gd name="T38" fmla="*/ 39 w 140"/>
                <a:gd name="T39" fmla="*/ 6 h 77"/>
                <a:gd name="T40" fmla="*/ 54 w 140"/>
                <a:gd name="T41" fmla="*/ 1 h 77"/>
                <a:gd name="T42" fmla="*/ 63 w 140"/>
                <a:gd name="T43" fmla="*/ 0 h 77"/>
                <a:gd name="T44" fmla="*/ 73 w 140"/>
                <a:gd name="T45" fmla="*/ 2 h 77"/>
                <a:gd name="T46" fmla="*/ 81 w 140"/>
                <a:gd name="T47" fmla="*/ 8 h 77"/>
                <a:gd name="T48" fmla="*/ 84 w 140"/>
                <a:gd name="T49" fmla="*/ 17 h 77"/>
                <a:gd name="T50" fmla="*/ 83 w 140"/>
                <a:gd name="T51" fmla="*/ 16 h 77"/>
                <a:gd name="T52" fmla="*/ 86 w 140"/>
                <a:gd name="T53" fmla="*/ 15 h 77"/>
                <a:gd name="T54" fmla="*/ 90 w 140"/>
                <a:gd name="T55" fmla="*/ 13 h 77"/>
                <a:gd name="T56" fmla="*/ 129 w 140"/>
                <a:gd name="T57" fmla="*/ 21 h 77"/>
                <a:gd name="T58" fmla="*/ 138 w 140"/>
                <a:gd name="T59" fmla="*/ 36 h 77"/>
                <a:gd name="T60" fmla="*/ 139 w 140"/>
                <a:gd name="T61" fmla="*/ 51 h 77"/>
                <a:gd name="T62" fmla="*/ 130 w 140"/>
                <a:gd name="T63" fmla="*/ 72 h 77"/>
                <a:gd name="T64" fmla="*/ 126 w 140"/>
                <a:gd name="T65" fmla="*/ 76 h 77"/>
                <a:gd name="T66" fmla="*/ 124 w 140"/>
                <a:gd name="T6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77">
                  <a:moveTo>
                    <a:pt x="124" y="77"/>
                  </a:moveTo>
                  <a:cubicBezTo>
                    <a:pt x="124" y="77"/>
                    <a:pt x="127" y="75"/>
                    <a:pt x="130" y="71"/>
                  </a:cubicBezTo>
                  <a:cubicBezTo>
                    <a:pt x="133" y="67"/>
                    <a:pt x="137" y="60"/>
                    <a:pt x="138" y="51"/>
                  </a:cubicBezTo>
                  <a:cubicBezTo>
                    <a:pt x="138" y="47"/>
                    <a:pt x="138" y="41"/>
                    <a:pt x="136" y="36"/>
                  </a:cubicBezTo>
                  <a:cubicBezTo>
                    <a:pt x="135" y="31"/>
                    <a:pt x="132" y="26"/>
                    <a:pt x="127" y="22"/>
                  </a:cubicBezTo>
                  <a:cubicBezTo>
                    <a:pt x="118" y="14"/>
                    <a:pt x="104" y="10"/>
                    <a:pt x="91" y="15"/>
                  </a:cubicBezTo>
                  <a:cubicBezTo>
                    <a:pt x="89" y="15"/>
                    <a:pt x="88" y="16"/>
                    <a:pt x="87" y="16"/>
                  </a:cubicBezTo>
                  <a:cubicBezTo>
                    <a:pt x="86" y="17"/>
                    <a:pt x="85" y="18"/>
                    <a:pt x="84" y="18"/>
                  </a:cubicBezTo>
                  <a:cubicBezTo>
                    <a:pt x="82" y="19"/>
                    <a:pt x="82" y="19"/>
                    <a:pt x="82" y="19"/>
                  </a:cubicBezTo>
                  <a:cubicBezTo>
                    <a:pt x="82" y="17"/>
                    <a:pt x="82" y="17"/>
                    <a:pt x="82" y="17"/>
                  </a:cubicBezTo>
                  <a:cubicBezTo>
                    <a:pt x="82" y="14"/>
                    <a:pt x="81" y="11"/>
                    <a:pt x="79" y="9"/>
                  </a:cubicBezTo>
                  <a:cubicBezTo>
                    <a:pt x="77" y="7"/>
                    <a:pt x="75" y="5"/>
                    <a:pt x="72" y="4"/>
                  </a:cubicBezTo>
                  <a:cubicBezTo>
                    <a:pt x="66" y="1"/>
                    <a:pt x="60" y="1"/>
                    <a:pt x="55" y="2"/>
                  </a:cubicBezTo>
                  <a:cubicBezTo>
                    <a:pt x="44" y="5"/>
                    <a:pt x="34" y="10"/>
                    <a:pt x="25" y="11"/>
                  </a:cubicBezTo>
                  <a:cubicBezTo>
                    <a:pt x="17" y="12"/>
                    <a:pt x="9" y="10"/>
                    <a:pt x="5" y="7"/>
                  </a:cubicBezTo>
                  <a:cubicBezTo>
                    <a:pt x="3" y="6"/>
                    <a:pt x="2" y="4"/>
                    <a:pt x="1" y="3"/>
                  </a:cubicBezTo>
                  <a:cubicBezTo>
                    <a:pt x="1" y="2"/>
                    <a:pt x="0" y="1"/>
                    <a:pt x="1" y="1"/>
                  </a:cubicBezTo>
                  <a:cubicBezTo>
                    <a:pt x="1" y="1"/>
                    <a:pt x="2" y="4"/>
                    <a:pt x="6" y="6"/>
                  </a:cubicBezTo>
                  <a:cubicBezTo>
                    <a:pt x="10" y="9"/>
                    <a:pt x="17" y="11"/>
                    <a:pt x="25" y="10"/>
                  </a:cubicBezTo>
                  <a:cubicBezTo>
                    <a:pt x="29" y="9"/>
                    <a:pt x="34" y="7"/>
                    <a:pt x="39" y="6"/>
                  </a:cubicBezTo>
                  <a:cubicBezTo>
                    <a:pt x="43" y="4"/>
                    <a:pt x="48" y="2"/>
                    <a:pt x="54" y="1"/>
                  </a:cubicBezTo>
                  <a:cubicBezTo>
                    <a:pt x="57" y="0"/>
                    <a:pt x="60" y="0"/>
                    <a:pt x="63" y="0"/>
                  </a:cubicBezTo>
                  <a:cubicBezTo>
                    <a:pt x="66" y="0"/>
                    <a:pt x="70" y="1"/>
                    <a:pt x="73" y="2"/>
                  </a:cubicBezTo>
                  <a:cubicBezTo>
                    <a:pt x="76" y="3"/>
                    <a:pt x="78" y="5"/>
                    <a:pt x="81" y="8"/>
                  </a:cubicBezTo>
                  <a:cubicBezTo>
                    <a:pt x="83" y="10"/>
                    <a:pt x="84" y="14"/>
                    <a:pt x="84" y="17"/>
                  </a:cubicBezTo>
                  <a:cubicBezTo>
                    <a:pt x="83" y="16"/>
                    <a:pt x="83" y="16"/>
                    <a:pt x="83" y="16"/>
                  </a:cubicBezTo>
                  <a:cubicBezTo>
                    <a:pt x="84" y="16"/>
                    <a:pt x="85" y="15"/>
                    <a:pt x="86" y="15"/>
                  </a:cubicBezTo>
                  <a:cubicBezTo>
                    <a:pt x="87" y="14"/>
                    <a:pt x="89" y="13"/>
                    <a:pt x="90" y="13"/>
                  </a:cubicBezTo>
                  <a:cubicBezTo>
                    <a:pt x="104" y="8"/>
                    <a:pt x="119" y="12"/>
                    <a:pt x="129" y="21"/>
                  </a:cubicBezTo>
                  <a:cubicBezTo>
                    <a:pt x="133" y="25"/>
                    <a:pt x="136" y="30"/>
                    <a:pt x="138" y="36"/>
                  </a:cubicBezTo>
                  <a:cubicBezTo>
                    <a:pt x="140" y="41"/>
                    <a:pt x="140" y="47"/>
                    <a:pt x="139" y="51"/>
                  </a:cubicBezTo>
                  <a:cubicBezTo>
                    <a:pt x="138" y="61"/>
                    <a:pt x="134" y="68"/>
                    <a:pt x="130" y="72"/>
                  </a:cubicBezTo>
                  <a:cubicBezTo>
                    <a:pt x="129" y="74"/>
                    <a:pt x="127" y="75"/>
                    <a:pt x="126" y="76"/>
                  </a:cubicBezTo>
                  <a:cubicBezTo>
                    <a:pt x="125" y="77"/>
                    <a:pt x="124" y="77"/>
                    <a:pt x="124" y="77"/>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0">
              <a:extLst>
                <a:ext uri="{FF2B5EF4-FFF2-40B4-BE49-F238E27FC236}">
                  <a16:creationId xmlns:a16="http://schemas.microsoft.com/office/drawing/2014/main" id="{6A14DDB2-5DA0-44BC-B93A-4008BF0305B3}"/>
                </a:ext>
              </a:extLst>
            </p:cNvPr>
            <p:cNvSpPr>
              <a:spLocks/>
            </p:cNvSpPr>
            <p:nvPr/>
          </p:nvSpPr>
          <p:spPr bwMode="auto">
            <a:xfrm>
              <a:off x="3192" y="485"/>
              <a:ext cx="273" cy="52"/>
            </a:xfrm>
            <a:custGeom>
              <a:avLst/>
              <a:gdLst>
                <a:gd name="T0" fmla="*/ 115 w 115"/>
                <a:gd name="T1" fmla="*/ 16 h 22"/>
                <a:gd name="T2" fmla="*/ 107 w 115"/>
                <a:gd name="T3" fmla="*/ 13 h 22"/>
                <a:gd name="T4" fmla="*/ 97 w 115"/>
                <a:gd name="T5" fmla="*/ 14 h 22"/>
                <a:gd name="T6" fmla="*/ 87 w 115"/>
                <a:gd name="T7" fmla="*/ 21 h 22"/>
                <a:gd name="T8" fmla="*/ 86 w 115"/>
                <a:gd name="T9" fmla="*/ 22 h 22"/>
                <a:gd name="T10" fmla="*/ 85 w 115"/>
                <a:gd name="T11" fmla="*/ 21 h 22"/>
                <a:gd name="T12" fmla="*/ 61 w 115"/>
                <a:gd name="T13" fmla="*/ 3 h 22"/>
                <a:gd name="T14" fmla="*/ 37 w 115"/>
                <a:gd name="T15" fmla="*/ 9 h 22"/>
                <a:gd name="T16" fmla="*/ 19 w 115"/>
                <a:gd name="T17" fmla="*/ 19 h 22"/>
                <a:gd name="T18" fmla="*/ 5 w 115"/>
                <a:gd name="T19" fmla="*/ 21 h 22"/>
                <a:gd name="T20" fmla="*/ 1 w 115"/>
                <a:gd name="T21" fmla="*/ 20 h 22"/>
                <a:gd name="T22" fmla="*/ 0 w 115"/>
                <a:gd name="T23" fmla="*/ 19 h 22"/>
                <a:gd name="T24" fmla="*/ 5 w 115"/>
                <a:gd name="T25" fmla="*/ 20 h 22"/>
                <a:gd name="T26" fmla="*/ 18 w 115"/>
                <a:gd name="T27" fmla="*/ 18 h 22"/>
                <a:gd name="T28" fmla="*/ 36 w 115"/>
                <a:gd name="T29" fmla="*/ 8 h 22"/>
                <a:gd name="T30" fmla="*/ 48 w 115"/>
                <a:gd name="T31" fmla="*/ 2 h 22"/>
                <a:gd name="T32" fmla="*/ 61 w 115"/>
                <a:gd name="T33" fmla="*/ 1 h 22"/>
                <a:gd name="T34" fmla="*/ 87 w 115"/>
                <a:gd name="T35" fmla="*/ 20 h 22"/>
                <a:gd name="T36" fmla="*/ 85 w 115"/>
                <a:gd name="T37" fmla="*/ 20 h 22"/>
                <a:gd name="T38" fmla="*/ 96 w 115"/>
                <a:gd name="T39" fmla="*/ 12 h 22"/>
                <a:gd name="T40" fmla="*/ 107 w 115"/>
                <a:gd name="T41" fmla="*/ 12 h 22"/>
                <a:gd name="T42" fmla="*/ 113 w 115"/>
                <a:gd name="T43" fmla="*/ 14 h 22"/>
                <a:gd name="T44" fmla="*/ 115 w 115"/>
                <a:gd name="T4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22">
                  <a:moveTo>
                    <a:pt x="115" y="16"/>
                  </a:moveTo>
                  <a:cubicBezTo>
                    <a:pt x="115" y="16"/>
                    <a:pt x="112" y="14"/>
                    <a:pt x="107" y="13"/>
                  </a:cubicBezTo>
                  <a:cubicBezTo>
                    <a:pt x="104" y="12"/>
                    <a:pt x="101" y="12"/>
                    <a:pt x="97" y="14"/>
                  </a:cubicBezTo>
                  <a:cubicBezTo>
                    <a:pt x="93" y="15"/>
                    <a:pt x="89" y="17"/>
                    <a:pt x="87" y="21"/>
                  </a:cubicBezTo>
                  <a:cubicBezTo>
                    <a:pt x="86" y="22"/>
                    <a:pt x="86" y="22"/>
                    <a:pt x="86" y="22"/>
                  </a:cubicBezTo>
                  <a:cubicBezTo>
                    <a:pt x="85" y="21"/>
                    <a:pt x="85" y="21"/>
                    <a:pt x="85" y="21"/>
                  </a:cubicBezTo>
                  <a:cubicBezTo>
                    <a:pt x="82" y="12"/>
                    <a:pt x="72" y="4"/>
                    <a:pt x="61" y="3"/>
                  </a:cubicBezTo>
                  <a:cubicBezTo>
                    <a:pt x="52" y="2"/>
                    <a:pt x="44" y="6"/>
                    <a:pt x="37" y="9"/>
                  </a:cubicBezTo>
                  <a:cubicBezTo>
                    <a:pt x="31" y="13"/>
                    <a:pt x="24" y="17"/>
                    <a:pt x="19" y="19"/>
                  </a:cubicBezTo>
                  <a:cubicBezTo>
                    <a:pt x="13" y="21"/>
                    <a:pt x="8" y="21"/>
                    <a:pt x="5" y="21"/>
                  </a:cubicBezTo>
                  <a:cubicBezTo>
                    <a:pt x="3" y="20"/>
                    <a:pt x="2" y="20"/>
                    <a:pt x="1" y="20"/>
                  </a:cubicBezTo>
                  <a:cubicBezTo>
                    <a:pt x="0" y="19"/>
                    <a:pt x="0" y="19"/>
                    <a:pt x="0" y="19"/>
                  </a:cubicBezTo>
                  <a:cubicBezTo>
                    <a:pt x="0" y="19"/>
                    <a:pt x="2" y="20"/>
                    <a:pt x="5" y="20"/>
                  </a:cubicBezTo>
                  <a:cubicBezTo>
                    <a:pt x="8" y="20"/>
                    <a:pt x="13" y="20"/>
                    <a:pt x="18" y="18"/>
                  </a:cubicBezTo>
                  <a:cubicBezTo>
                    <a:pt x="24" y="16"/>
                    <a:pt x="30" y="12"/>
                    <a:pt x="36" y="8"/>
                  </a:cubicBezTo>
                  <a:cubicBezTo>
                    <a:pt x="40" y="6"/>
                    <a:pt x="43" y="4"/>
                    <a:pt x="48" y="2"/>
                  </a:cubicBezTo>
                  <a:cubicBezTo>
                    <a:pt x="52" y="1"/>
                    <a:pt x="56" y="0"/>
                    <a:pt x="61" y="1"/>
                  </a:cubicBezTo>
                  <a:cubicBezTo>
                    <a:pt x="74" y="2"/>
                    <a:pt x="84" y="11"/>
                    <a:pt x="87" y="20"/>
                  </a:cubicBezTo>
                  <a:cubicBezTo>
                    <a:pt x="85" y="20"/>
                    <a:pt x="85" y="20"/>
                    <a:pt x="85" y="20"/>
                  </a:cubicBezTo>
                  <a:cubicBezTo>
                    <a:pt x="88" y="16"/>
                    <a:pt x="93" y="13"/>
                    <a:pt x="96" y="12"/>
                  </a:cubicBezTo>
                  <a:cubicBezTo>
                    <a:pt x="100" y="11"/>
                    <a:pt x="104" y="11"/>
                    <a:pt x="107" y="12"/>
                  </a:cubicBezTo>
                  <a:cubicBezTo>
                    <a:pt x="110" y="12"/>
                    <a:pt x="112" y="13"/>
                    <a:pt x="113" y="14"/>
                  </a:cubicBezTo>
                  <a:cubicBezTo>
                    <a:pt x="114" y="15"/>
                    <a:pt x="115" y="15"/>
                    <a:pt x="115" y="16"/>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1">
              <a:extLst>
                <a:ext uri="{FF2B5EF4-FFF2-40B4-BE49-F238E27FC236}">
                  <a16:creationId xmlns:a16="http://schemas.microsoft.com/office/drawing/2014/main" id="{33A46371-2E8D-4089-87E3-6A59B078EB04}"/>
                </a:ext>
              </a:extLst>
            </p:cNvPr>
            <p:cNvSpPr>
              <a:spLocks/>
            </p:cNvSpPr>
            <p:nvPr/>
          </p:nvSpPr>
          <p:spPr bwMode="auto">
            <a:xfrm>
              <a:off x="3306" y="844"/>
              <a:ext cx="40" cy="38"/>
            </a:xfrm>
            <a:custGeom>
              <a:avLst/>
              <a:gdLst>
                <a:gd name="T0" fmla="*/ 14 w 17"/>
                <a:gd name="T1" fmla="*/ 3 h 16"/>
                <a:gd name="T2" fmla="*/ 7 w 17"/>
                <a:gd name="T3" fmla="*/ 1 h 16"/>
                <a:gd name="T4" fmla="*/ 1 w 17"/>
                <a:gd name="T5" fmla="*/ 6 h 16"/>
                <a:gd name="T6" fmla="*/ 1 w 17"/>
                <a:gd name="T7" fmla="*/ 6 h 16"/>
                <a:gd name="T8" fmla="*/ 0 w 17"/>
                <a:gd name="T9" fmla="*/ 6 h 16"/>
                <a:gd name="T10" fmla="*/ 0 w 17"/>
                <a:gd name="T11" fmla="*/ 6 h 16"/>
                <a:gd name="T12" fmla="*/ 0 w 17"/>
                <a:gd name="T13" fmla="*/ 9 h 16"/>
                <a:gd name="T14" fmla="*/ 4 w 17"/>
                <a:gd name="T15" fmla="*/ 14 h 16"/>
                <a:gd name="T16" fmla="*/ 14 w 17"/>
                <a:gd name="T17" fmla="*/ 13 h 16"/>
                <a:gd name="T18" fmla="*/ 14 w 17"/>
                <a:gd name="T1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14" y="3"/>
                  </a:moveTo>
                  <a:cubicBezTo>
                    <a:pt x="13" y="1"/>
                    <a:pt x="10" y="0"/>
                    <a:pt x="7" y="1"/>
                  </a:cubicBezTo>
                  <a:cubicBezTo>
                    <a:pt x="5" y="1"/>
                    <a:pt x="2" y="3"/>
                    <a:pt x="1" y="6"/>
                  </a:cubicBezTo>
                  <a:cubicBezTo>
                    <a:pt x="1" y="6"/>
                    <a:pt x="1" y="6"/>
                    <a:pt x="1" y="6"/>
                  </a:cubicBezTo>
                  <a:cubicBezTo>
                    <a:pt x="0" y="6"/>
                    <a:pt x="0" y="6"/>
                    <a:pt x="0" y="6"/>
                  </a:cubicBezTo>
                  <a:cubicBezTo>
                    <a:pt x="0" y="6"/>
                    <a:pt x="0" y="6"/>
                    <a:pt x="0" y="6"/>
                  </a:cubicBezTo>
                  <a:cubicBezTo>
                    <a:pt x="0" y="7"/>
                    <a:pt x="0" y="8"/>
                    <a:pt x="0" y="9"/>
                  </a:cubicBezTo>
                  <a:cubicBezTo>
                    <a:pt x="0" y="11"/>
                    <a:pt x="2" y="13"/>
                    <a:pt x="4" y="14"/>
                  </a:cubicBezTo>
                  <a:cubicBezTo>
                    <a:pt x="7" y="16"/>
                    <a:pt x="12" y="16"/>
                    <a:pt x="14" y="13"/>
                  </a:cubicBezTo>
                  <a:cubicBezTo>
                    <a:pt x="17" y="10"/>
                    <a:pt x="17" y="5"/>
                    <a:pt x="14" y="3"/>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3">
              <a:extLst>
                <a:ext uri="{FF2B5EF4-FFF2-40B4-BE49-F238E27FC236}">
                  <a16:creationId xmlns:a16="http://schemas.microsoft.com/office/drawing/2014/main" id="{767136E6-7ADD-479B-9260-338DA18ECD2B}"/>
                </a:ext>
              </a:extLst>
            </p:cNvPr>
            <p:cNvSpPr>
              <a:spLocks/>
            </p:cNvSpPr>
            <p:nvPr/>
          </p:nvSpPr>
          <p:spPr bwMode="auto">
            <a:xfrm>
              <a:off x="3113" y="877"/>
              <a:ext cx="41" cy="38"/>
            </a:xfrm>
            <a:custGeom>
              <a:avLst/>
              <a:gdLst>
                <a:gd name="T0" fmla="*/ 16 w 17"/>
                <a:gd name="T1" fmla="*/ 6 h 16"/>
                <a:gd name="T2" fmla="*/ 15 w 17"/>
                <a:gd name="T3" fmla="*/ 11 h 16"/>
                <a:gd name="T4" fmla="*/ 11 w 17"/>
                <a:gd name="T5" fmla="*/ 15 h 16"/>
                <a:gd name="T6" fmla="*/ 4 w 17"/>
                <a:gd name="T7" fmla="*/ 14 h 16"/>
                <a:gd name="T8" fmla="*/ 0 w 17"/>
                <a:gd name="T9" fmla="*/ 8 h 16"/>
                <a:gd name="T10" fmla="*/ 2 w 17"/>
                <a:gd name="T11" fmla="*/ 3 h 16"/>
                <a:gd name="T12" fmla="*/ 6 w 17"/>
                <a:gd name="T13" fmla="*/ 0 h 16"/>
                <a:gd name="T14" fmla="*/ 3 w 17"/>
                <a:gd name="T15" fmla="*/ 3 h 16"/>
                <a:gd name="T16" fmla="*/ 2 w 17"/>
                <a:gd name="T17" fmla="*/ 8 h 16"/>
                <a:gd name="T18" fmla="*/ 5 w 17"/>
                <a:gd name="T19" fmla="*/ 12 h 16"/>
                <a:gd name="T20" fmla="*/ 10 w 17"/>
                <a:gd name="T21" fmla="*/ 13 h 16"/>
                <a:gd name="T22" fmla="*/ 14 w 17"/>
                <a:gd name="T23" fmla="*/ 10 h 16"/>
                <a:gd name="T24" fmla="*/ 16 w 17"/>
                <a:gd name="T2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6" y="6"/>
                  </a:moveTo>
                  <a:cubicBezTo>
                    <a:pt x="16" y="6"/>
                    <a:pt x="17" y="8"/>
                    <a:pt x="15" y="11"/>
                  </a:cubicBezTo>
                  <a:cubicBezTo>
                    <a:pt x="15" y="13"/>
                    <a:pt x="13" y="14"/>
                    <a:pt x="11" y="15"/>
                  </a:cubicBezTo>
                  <a:cubicBezTo>
                    <a:pt x="9" y="16"/>
                    <a:pt x="6" y="16"/>
                    <a:pt x="4" y="14"/>
                  </a:cubicBezTo>
                  <a:cubicBezTo>
                    <a:pt x="2" y="13"/>
                    <a:pt x="0" y="10"/>
                    <a:pt x="0" y="8"/>
                  </a:cubicBezTo>
                  <a:cubicBezTo>
                    <a:pt x="0" y="6"/>
                    <a:pt x="1" y="4"/>
                    <a:pt x="2" y="3"/>
                  </a:cubicBezTo>
                  <a:cubicBezTo>
                    <a:pt x="4" y="0"/>
                    <a:pt x="6" y="0"/>
                    <a:pt x="6" y="0"/>
                  </a:cubicBezTo>
                  <a:cubicBezTo>
                    <a:pt x="6" y="0"/>
                    <a:pt x="5" y="1"/>
                    <a:pt x="3" y="3"/>
                  </a:cubicBezTo>
                  <a:cubicBezTo>
                    <a:pt x="2" y="5"/>
                    <a:pt x="2" y="6"/>
                    <a:pt x="2" y="8"/>
                  </a:cubicBezTo>
                  <a:cubicBezTo>
                    <a:pt x="2" y="10"/>
                    <a:pt x="3" y="11"/>
                    <a:pt x="5" y="12"/>
                  </a:cubicBezTo>
                  <a:cubicBezTo>
                    <a:pt x="7" y="13"/>
                    <a:pt x="9" y="14"/>
                    <a:pt x="10" y="13"/>
                  </a:cubicBezTo>
                  <a:cubicBezTo>
                    <a:pt x="12" y="13"/>
                    <a:pt x="13" y="11"/>
                    <a:pt x="14" y="10"/>
                  </a:cubicBezTo>
                  <a:cubicBezTo>
                    <a:pt x="16" y="8"/>
                    <a:pt x="15" y="6"/>
                    <a:pt x="16" y="6"/>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4">
              <a:extLst>
                <a:ext uri="{FF2B5EF4-FFF2-40B4-BE49-F238E27FC236}">
                  <a16:creationId xmlns:a16="http://schemas.microsoft.com/office/drawing/2014/main" id="{D0F9405F-7F63-49E4-877E-5D383DBA1F9D}"/>
                </a:ext>
              </a:extLst>
            </p:cNvPr>
            <p:cNvSpPr>
              <a:spLocks/>
            </p:cNvSpPr>
            <p:nvPr/>
          </p:nvSpPr>
          <p:spPr bwMode="auto">
            <a:xfrm>
              <a:off x="3097" y="870"/>
              <a:ext cx="21" cy="23"/>
            </a:xfrm>
            <a:custGeom>
              <a:avLst/>
              <a:gdLst>
                <a:gd name="T0" fmla="*/ 9 w 9"/>
                <a:gd name="T1" fmla="*/ 8 h 10"/>
                <a:gd name="T2" fmla="*/ 7 w 9"/>
                <a:gd name="T3" fmla="*/ 10 h 10"/>
                <a:gd name="T4" fmla="*/ 4 w 9"/>
                <a:gd name="T5" fmla="*/ 10 h 10"/>
                <a:gd name="T6" fmla="*/ 1 w 9"/>
                <a:gd name="T7" fmla="*/ 7 h 10"/>
                <a:gd name="T8" fmla="*/ 0 w 9"/>
                <a:gd name="T9" fmla="*/ 3 h 10"/>
                <a:gd name="T10" fmla="*/ 2 w 9"/>
                <a:gd name="T11" fmla="*/ 1 h 10"/>
                <a:gd name="T12" fmla="*/ 5 w 9"/>
                <a:gd name="T13" fmla="*/ 0 h 10"/>
                <a:gd name="T14" fmla="*/ 3 w 9"/>
                <a:gd name="T15" fmla="*/ 2 h 10"/>
                <a:gd name="T16" fmla="*/ 3 w 9"/>
                <a:gd name="T17" fmla="*/ 6 h 10"/>
                <a:gd name="T18" fmla="*/ 7 w 9"/>
                <a:gd name="T19" fmla="*/ 8 h 10"/>
                <a:gd name="T20" fmla="*/ 9 w 9"/>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0">
                  <a:moveTo>
                    <a:pt x="9" y="8"/>
                  </a:moveTo>
                  <a:cubicBezTo>
                    <a:pt x="9" y="8"/>
                    <a:pt x="9" y="9"/>
                    <a:pt x="7" y="10"/>
                  </a:cubicBezTo>
                  <a:cubicBezTo>
                    <a:pt x="7" y="10"/>
                    <a:pt x="5" y="10"/>
                    <a:pt x="4" y="10"/>
                  </a:cubicBezTo>
                  <a:cubicBezTo>
                    <a:pt x="3" y="10"/>
                    <a:pt x="1" y="9"/>
                    <a:pt x="1" y="7"/>
                  </a:cubicBezTo>
                  <a:cubicBezTo>
                    <a:pt x="0" y="6"/>
                    <a:pt x="0" y="5"/>
                    <a:pt x="0" y="3"/>
                  </a:cubicBezTo>
                  <a:cubicBezTo>
                    <a:pt x="1" y="2"/>
                    <a:pt x="2" y="1"/>
                    <a:pt x="2" y="1"/>
                  </a:cubicBezTo>
                  <a:cubicBezTo>
                    <a:pt x="4" y="0"/>
                    <a:pt x="5" y="0"/>
                    <a:pt x="5" y="0"/>
                  </a:cubicBezTo>
                  <a:cubicBezTo>
                    <a:pt x="5" y="1"/>
                    <a:pt x="4" y="1"/>
                    <a:pt x="3" y="2"/>
                  </a:cubicBezTo>
                  <a:cubicBezTo>
                    <a:pt x="2" y="3"/>
                    <a:pt x="2" y="5"/>
                    <a:pt x="3" y="6"/>
                  </a:cubicBezTo>
                  <a:cubicBezTo>
                    <a:pt x="4" y="8"/>
                    <a:pt x="6" y="9"/>
                    <a:pt x="7" y="8"/>
                  </a:cubicBezTo>
                  <a:cubicBezTo>
                    <a:pt x="8" y="8"/>
                    <a:pt x="9" y="7"/>
                    <a:pt x="9" y="8"/>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6">
              <a:extLst>
                <a:ext uri="{FF2B5EF4-FFF2-40B4-BE49-F238E27FC236}">
                  <a16:creationId xmlns:a16="http://schemas.microsoft.com/office/drawing/2014/main" id="{20D417AC-3888-4EDC-A447-AB9FAAF2F7B8}"/>
                </a:ext>
              </a:extLst>
            </p:cNvPr>
            <p:cNvSpPr>
              <a:spLocks/>
            </p:cNvSpPr>
            <p:nvPr/>
          </p:nvSpPr>
          <p:spPr bwMode="auto">
            <a:xfrm>
              <a:off x="3600" y="1561"/>
              <a:ext cx="81" cy="56"/>
            </a:xfrm>
            <a:custGeom>
              <a:avLst/>
              <a:gdLst>
                <a:gd name="T0" fmla="*/ 34 w 34"/>
                <a:gd name="T1" fmla="*/ 24 h 24"/>
                <a:gd name="T2" fmla="*/ 19 w 34"/>
                <a:gd name="T3" fmla="*/ 9 h 24"/>
                <a:gd name="T4" fmla="*/ 0 w 34"/>
                <a:gd name="T5" fmla="*/ 1 h 24"/>
                <a:gd name="T6" fmla="*/ 6 w 34"/>
                <a:gd name="T7" fmla="*/ 1 h 24"/>
                <a:gd name="T8" fmla="*/ 20 w 34"/>
                <a:gd name="T9" fmla="*/ 7 h 24"/>
                <a:gd name="T10" fmla="*/ 31 w 34"/>
                <a:gd name="T11" fmla="*/ 18 h 24"/>
                <a:gd name="T12" fmla="*/ 34 w 3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4" h="24">
                  <a:moveTo>
                    <a:pt x="34" y="24"/>
                  </a:moveTo>
                  <a:cubicBezTo>
                    <a:pt x="33" y="24"/>
                    <a:pt x="29" y="16"/>
                    <a:pt x="19" y="9"/>
                  </a:cubicBezTo>
                  <a:cubicBezTo>
                    <a:pt x="9" y="2"/>
                    <a:pt x="0" y="1"/>
                    <a:pt x="0" y="1"/>
                  </a:cubicBezTo>
                  <a:cubicBezTo>
                    <a:pt x="0" y="0"/>
                    <a:pt x="2" y="0"/>
                    <a:pt x="6" y="1"/>
                  </a:cubicBezTo>
                  <a:cubicBezTo>
                    <a:pt x="10" y="2"/>
                    <a:pt x="15" y="4"/>
                    <a:pt x="20" y="7"/>
                  </a:cubicBezTo>
                  <a:cubicBezTo>
                    <a:pt x="25" y="11"/>
                    <a:pt x="29" y="15"/>
                    <a:pt x="31" y="18"/>
                  </a:cubicBezTo>
                  <a:cubicBezTo>
                    <a:pt x="33" y="21"/>
                    <a:pt x="34" y="24"/>
                    <a:pt x="34" y="24"/>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8">
              <a:extLst>
                <a:ext uri="{FF2B5EF4-FFF2-40B4-BE49-F238E27FC236}">
                  <a16:creationId xmlns:a16="http://schemas.microsoft.com/office/drawing/2014/main" id="{D23CDEBC-95D7-4795-AD5E-2D42BF3BB521}"/>
                </a:ext>
              </a:extLst>
            </p:cNvPr>
            <p:cNvSpPr>
              <a:spLocks/>
            </p:cNvSpPr>
            <p:nvPr/>
          </p:nvSpPr>
          <p:spPr bwMode="auto">
            <a:xfrm>
              <a:off x="3211" y="939"/>
              <a:ext cx="228" cy="329"/>
            </a:xfrm>
            <a:custGeom>
              <a:avLst/>
              <a:gdLst>
                <a:gd name="T0" fmla="*/ 11 w 96"/>
                <a:gd name="T1" fmla="*/ 104 h 139"/>
                <a:gd name="T2" fmla="*/ 13 w 96"/>
                <a:gd name="T3" fmla="*/ 57 h 139"/>
                <a:gd name="T4" fmla="*/ 1 w 96"/>
                <a:gd name="T5" fmla="*/ 9 h 139"/>
                <a:gd name="T6" fmla="*/ 2 w 96"/>
                <a:gd name="T7" fmla="*/ 2 h 139"/>
                <a:gd name="T8" fmla="*/ 9 w 96"/>
                <a:gd name="T9" fmla="*/ 2 h 139"/>
                <a:gd name="T10" fmla="*/ 28 w 96"/>
                <a:gd name="T11" fmla="*/ 47 h 139"/>
                <a:gd name="T12" fmla="*/ 57 w 96"/>
                <a:gd name="T13" fmla="*/ 32 h 139"/>
                <a:gd name="T14" fmla="*/ 67 w 96"/>
                <a:gd name="T15" fmla="*/ 45 h 139"/>
                <a:gd name="T16" fmla="*/ 67 w 96"/>
                <a:gd name="T17" fmla="*/ 54 h 139"/>
                <a:gd name="T18" fmla="*/ 84 w 96"/>
                <a:gd name="T19" fmla="*/ 57 h 139"/>
                <a:gd name="T20" fmla="*/ 85 w 96"/>
                <a:gd name="T21" fmla="*/ 69 h 139"/>
                <a:gd name="T22" fmla="*/ 93 w 96"/>
                <a:gd name="T23" fmla="*/ 76 h 139"/>
                <a:gd name="T24" fmla="*/ 93 w 96"/>
                <a:gd name="T25" fmla="*/ 91 h 139"/>
                <a:gd name="T26" fmla="*/ 83 w 96"/>
                <a:gd name="T27" fmla="*/ 96 h 139"/>
                <a:gd name="T28" fmla="*/ 80 w 96"/>
                <a:gd name="T29" fmla="*/ 123 h 139"/>
                <a:gd name="T30" fmla="*/ 65 w 96"/>
                <a:gd name="T31" fmla="*/ 139 h 139"/>
                <a:gd name="T32" fmla="*/ 11 w 96"/>
                <a:gd name="T33"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9">
                  <a:moveTo>
                    <a:pt x="11" y="104"/>
                  </a:moveTo>
                  <a:cubicBezTo>
                    <a:pt x="13" y="57"/>
                    <a:pt x="13" y="57"/>
                    <a:pt x="13" y="57"/>
                  </a:cubicBezTo>
                  <a:cubicBezTo>
                    <a:pt x="1" y="9"/>
                    <a:pt x="1" y="9"/>
                    <a:pt x="1" y="9"/>
                  </a:cubicBezTo>
                  <a:cubicBezTo>
                    <a:pt x="0" y="7"/>
                    <a:pt x="0" y="3"/>
                    <a:pt x="2" y="2"/>
                  </a:cubicBezTo>
                  <a:cubicBezTo>
                    <a:pt x="4" y="0"/>
                    <a:pt x="7" y="0"/>
                    <a:pt x="9" y="2"/>
                  </a:cubicBezTo>
                  <a:cubicBezTo>
                    <a:pt x="12" y="5"/>
                    <a:pt x="28" y="47"/>
                    <a:pt x="28" y="47"/>
                  </a:cubicBezTo>
                  <a:cubicBezTo>
                    <a:pt x="28" y="47"/>
                    <a:pt x="53" y="33"/>
                    <a:pt x="57" y="32"/>
                  </a:cubicBezTo>
                  <a:cubicBezTo>
                    <a:pt x="61" y="31"/>
                    <a:pt x="67" y="44"/>
                    <a:pt x="67" y="45"/>
                  </a:cubicBezTo>
                  <a:cubicBezTo>
                    <a:pt x="67" y="47"/>
                    <a:pt x="67" y="54"/>
                    <a:pt x="67" y="54"/>
                  </a:cubicBezTo>
                  <a:cubicBezTo>
                    <a:pt x="67" y="54"/>
                    <a:pt x="82" y="55"/>
                    <a:pt x="84" y="57"/>
                  </a:cubicBezTo>
                  <a:cubicBezTo>
                    <a:pt x="85" y="59"/>
                    <a:pt x="85" y="69"/>
                    <a:pt x="85" y="69"/>
                  </a:cubicBezTo>
                  <a:cubicBezTo>
                    <a:pt x="85" y="69"/>
                    <a:pt x="92" y="72"/>
                    <a:pt x="93" y="76"/>
                  </a:cubicBezTo>
                  <a:cubicBezTo>
                    <a:pt x="94" y="81"/>
                    <a:pt x="96" y="89"/>
                    <a:pt x="93" y="91"/>
                  </a:cubicBezTo>
                  <a:cubicBezTo>
                    <a:pt x="90" y="93"/>
                    <a:pt x="83" y="96"/>
                    <a:pt x="83" y="96"/>
                  </a:cubicBezTo>
                  <a:cubicBezTo>
                    <a:pt x="83" y="96"/>
                    <a:pt x="81" y="121"/>
                    <a:pt x="80" y="123"/>
                  </a:cubicBezTo>
                  <a:cubicBezTo>
                    <a:pt x="80" y="125"/>
                    <a:pt x="65" y="139"/>
                    <a:pt x="65" y="139"/>
                  </a:cubicBezTo>
                  <a:lnTo>
                    <a:pt x="11" y="104"/>
                  </a:lnTo>
                  <a:close/>
                </a:path>
              </a:pathLst>
            </a:custGeom>
            <a:solidFill>
              <a:srgbClr val="FF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0">
              <a:extLst>
                <a:ext uri="{FF2B5EF4-FFF2-40B4-BE49-F238E27FC236}">
                  <a16:creationId xmlns:a16="http://schemas.microsoft.com/office/drawing/2014/main" id="{D674E906-7320-4FF9-9A7E-3007E2F0E0B0}"/>
                </a:ext>
              </a:extLst>
            </p:cNvPr>
            <p:cNvSpPr>
              <a:spLocks/>
            </p:cNvSpPr>
            <p:nvPr/>
          </p:nvSpPr>
          <p:spPr bwMode="auto">
            <a:xfrm>
              <a:off x="3320" y="1064"/>
              <a:ext cx="50" cy="22"/>
            </a:xfrm>
            <a:custGeom>
              <a:avLst/>
              <a:gdLst>
                <a:gd name="T0" fmla="*/ 21 w 21"/>
                <a:gd name="T1" fmla="*/ 1 h 9"/>
                <a:gd name="T2" fmla="*/ 18 w 21"/>
                <a:gd name="T3" fmla="*/ 2 h 9"/>
                <a:gd name="T4" fmla="*/ 10 w 21"/>
                <a:gd name="T5" fmla="*/ 3 h 9"/>
                <a:gd name="T6" fmla="*/ 3 w 21"/>
                <a:gd name="T7" fmla="*/ 6 h 9"/>
                <a:gd name="T8" fmla="*/ 1 w 21"/>
                <a:gd name="T9" fmla="*/ 9 h 9"/>
                <a:gd name="T10" fmla="*/ 2 w 21"/>
                <a:gd name="T11" fmla="*/ 5 h 9"/>
                <a:gd name="T12" fmla="*/ 9 w 21"/>
                <a:gd name="T13" fmla="*/ 1 h 9"/>
                <a:gd name="T14" fmla="*/ 18 w 21"/>
                <a:gd name="T15" fmla="*/ 0 h 9"/>
                <a:gd name="T16" fmla="*/ 21 w 21"/>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21" y="1"/>
                  </a:moveTo>
                  <a:cubicBezTo>
                    <a:pt x="21" y="1"/>
                    <a:pt x="20" y="2"/>
                    <a:pt x="18" y="2"/>
                  </a:cubicBezTo>
                  <a:cubicBezTo>
                    <a:pt x="16" y="2"/>
                    <a:pt x="13" y="2"/>
                    <a:pt x="10" y="3"/>
                  </a:cubicBezTo>
                  <a:cubicBezTo>
                    <a:pt x="7" y="3"/>
                    <a:pt x="4" y="5"/>
                    <a:pt x="3" y="6"/>
                  </a:cubicBezTo>
                  <a:cubicBezTo>
                    <a:pt x="1" y="8"/>
                    <a:pt x="1" y="9"/>
                    <a:pt x="1" y="9"/>
                  </a:cubicBezTo>
                  <a:cubicBezTo>
                    <a:pt x="0" y="9"/>
                    <a:pt x="0" y="7"/>
                    <a:pt x="2" y="5"/>
                  </a:cubicBezTo>
                  <a:cubicBezTo>
                    <a:pt x="3" y="3"/>
                    <a:pt x="6" y="2"/>
                    <a:pt x="9" y="1"/>
                  </a:cubicBezTo>
                  <a:cubicBezTo>
                    <a:pt x="13" y="0"/>
                    <a:pt x="16" y="0"/>
                    <a:pt x="18" y="0"/>
                  </a:cubicBezTo>
                  <a:cubicBezTo>
                    <a:pt x="20" y="1"/>
                    <a:pt x="21" y="1"/>
                    <a:pt x="21" y="1"/>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1">
              <a:extLst>
                <a:ext uri="{FF2B5EF4-FFF2-40B4-BE49-F238E27FC236}">
                  <a16:creationId xmlns:a16="http://schemas.microsoft.com/office/drawing/2014/main" id="{3DE4E734-8156-4620-BEF2-8C46D9A469A6}"/>
                </a:ext>
              </a:extLst>
            </p:cNvPr>
            <p:cNvSpPr>
              <a:spLocks/>
            </p:cNvSpPr>
            <p:nvPr/>
          </p:nvSpPr>
          <p:spPr bwMode="auto">
            <a:xfrm>
              <a:off x="3341" y="1057"/>
              <a:ext cx="8" cy="12"/>
            </a:xfrm>
            <a:custGeom>
              <a:avLst/>
              <a:gdLst>
                <a:gd name="T0" fmla="*/ 0 w 3"/>
                <a:gd name="T1" fmla="*/ 5 h 5"/>
                <a:gd name="T2" fmla="*/ 0 w 3"/>
                <a:gd name="T3" fmla="*/ 2 h 5"/>
                <a:gd name="T4" fmla="*/ 2 w 3"/>
                <a:gd name="T5" fmla="*/ 0 h 5"/>
                <a:gd name="T6" fmla="*/ 2 w 3"/>
                <a:gd name="T7" fmla="*/ 3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4"/>
                    <a:pt x="0" y="3"/>
                    <a:pt x="0" y="2"/>
                  </a:cubicBezTo>
                  <a:cubicBezTo>
                    <a:pt x="1" y="1"/>
                    <a:pt x="2" y="0"/>
                    <a:pt x="2" y="0"/>
                  </a:cubicBezTo>
                  <a:cubicBezTo>
                    <a:pt x="3" y="0"/>
                    <a:pt x="3" y="1"/>
                    <a:pt x="2" y="3"/>
                  </a:cubicBezTo>
                  <a:cubicBezTo>
                    <a:pt x="2" y="4"/>
                    <a:pt x="1" y="5"/>
                    <a:pt x="0" y="5"/>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2">
              <a:extLst>
                <a:ext uri="{FF2B5EF4-FFF2-40B4-BE49-F238E27FC236}">
                  <a16:creationId xmlns:a16="http://schemas.microsoft.com/office/drawing/2014/main" id="{12035BF1-8FCD-4877-AC79-3F92E1C450C7}"/>
                </a:ext>
              </a:extLst>
            </p:cNvPr>
            <p:cNvSpPr>
              <a:spLocks/>
            </p:cNvSpPr>
            <p:nvPr/>
          </p:nvSpPr>
          <p:spPr bwMode="auto">
            <a:xfrm>
              <a:off x="3365" y="1100"/>
              <a:ext cx="50" cy="21"/>
            </a:xfrm>
            <a:custGeom>
              <a:avLst/>
              <a:gdLst>
                <a:gd name="T0" fmla="*/ 21 w 21"/>
                <a:gd name="T1" fmla="*/ 1 h 9"/>
                <a:gd name="T2" fmla="*/ 9 w 21"/>
                <a:gd name="T3" fmla="*/ 3 h 9"/>
                <a:gd name="T4" fmla="*/ 2 w 21"/>
                <a:gd name="T5" fmla="*/ 6 h 9"/>
                <a:gd name="T6" fmla="*/ 1 w 21"/>
                <a:gd name="T7" fmla="*/ 9 h 9"/>
                <a:gd name="T8" fmla="*/ 1 w 21"/>
                <a:gd name="T9" fmla="*/ 5 h 9"/>
                <a:gd name="T10" fmla="*/ 4 w 21"/>
                <a:gd name="T11" fmla="*/ 2 h 9"/>
                <a:gd name="T12" fmla="*/ 9 w 21"/>
                <a:gd name="T13" fmla="*/ 1 h 9"/>
                <a:gd name="T14" fmla="*/ 21 w 21"/>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
                  <a:moveTo>
                    <a:pt x="21" y="1"/>
                  </a:moveTo>
                  <a:cubicBezTo>
                    <a:pt x="21" y="2"/>
                    <a:pt x="16" y="2"/>
                    <a:pt x="9" y="3"/>
                  </a:cubicBezTo>
                  <a:cubicBezTo>
                    <a:pt x="6" y="3"/>
                    <a:pt x="3" y="4"/>
                    <a:pt x="2" y="6"/>
                  </a:cubicBezTo>
                  <a:cubicBezTo>
                    <a:pt x="1" y="8"/>
                    <a:pt x="2" y="9"/>
                    <a:pt x="1" y="9"/>
                  </a:cubicBezTo>
                  <a:cubicBezTo>
                    <a:pt x="1" y="9"/>
                    <a:pt x="0" y="8"/>
                    <a:pt x="1" y="5"/>
                  </a:cubicBezTo>
                  <a:cubicBezTo>
                    <a:pt x="2" y="4"/>
                    <a:pt x="3" y="3"/>
                    <a:pt x="4" y="2"/>
                  </a:cubicBezTo>
                  <a:cubicBezTo>
                    <a:pt x="5" y="1"/>
                    <a:pt x="7" y="1"/>
                    <a:pt x="9" y="1"/>
                  </a:cubicBezTo>
                  <a:cubicBezTo>
                    <a:pt x="15" y="0"/>
                    <a:pt x="21" y="1"/>
                    <a:pt x="21" y="1"/>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3">
              <a:extLst>
                <a:ext uri="{FF2B5EF4-FFF2-40B4-BE49-F238E27FC236}">
                  <a16:creationId xmlns:a16="http://schemas.microsoft.com/office/drawing/2014/main" id="{15CBB57C-FEE4-4F17-9A46-84B74DCB7EF5}"/>
                </a:ext>
              </a:extLst>
            </p:cNvPr>
            <p:cNvSpPr>
              <a:spLocks/>
            </p:cNvSpPr>
            <p:nvPr/>
          </p:nvSpPr>
          <p:spPr bwMode="auto">
            <a:xfrm>
              <a:off x="3406" y="1138"/>
              <a:ext cx="4" cy="31"/>
            </a:xfrm>
            <a:custGeom>
              <a:avLst/>
              <a:gdLst>
                <a:gd name="T0" fmla="*/ 1 w 2"/>
                <a:gd name="T1" fmla="*/ 0 h 13"/>
                <a:gd name="T2" fmla="*/ 2 w 2"/>
                <a:gd name="T3" fmla="*/ 6 h 13"/>
                <a:gd name="T4" fmla="*/ 1 w 2"/>
                <a:gd name="T5" fmla="*/ 13 h 13"/>
                <a:gd name="T6" fmla="*/ 0 w 2"/>
                <a:gd name="T7" fmla="*/ 6 h 13"/>
                <a:gd name="T8" fmla="*/ 1 w 2"/>
                <a:gd name="T9" fmla="*/ 0 h 13"/>
              </a:gdLst>
              <a:ahLst/>
              <a:cxnLst>
                <a:cxn ang="0">
                  <a:pos x="T0" y="T1"/>
                </a:cxn>
                <a:cxn ang="0">
                  <a:pos x="T2" y="T3"/>
                </a:cxn>
                <a:cxn ang="0">
                  <a:pos x="T4" y="T5"/>
                </a:cxn>
                <a:cxn ang="0">
                  <a:pos x="T6" y="T7"/>
                </a:cxn>
                <a:cxn ang="0">
                  <a:pos x="T8" y="T9"/>
                </a:cxn>
              </a:cxnLst>
              <a:rect l="0" t="0" r="r" b="b"/>
              <a:pathLst>
                <a:path w="2" h="13">
                  <a:moveTo>
                    <a:pt x="1" y="0"/>
                  </a:moveTo>
                  <a:cubicBezTo>
                    <a:pt x="2" y="0"/>
                    <a:pt x="2" y="3"/>
                    <a:pt x="2" y="6"/>
                  </a:cubicBezTo>
                  <a:cubicBezTo>
                    <a:pt x="2" y="10"/>
                    <a:pt x="1" y="13"/>
                    <a:pt x="1" y="13"/>
                  </a:cubicBezTo>
                  <a:cubicBezTo>
                    <a:pt x="0" y="13"/>
                    <a:pt x="0" y="10"/>
                    <a:pt x="0" y="6"/>
                  </a:cubicBezTo>
                  <a:cubicBezTo>
                    <a:pt x="0" y="2"/>
                    <a:pt x="1" y="0"/>
                    <a:pt x="1" y="0"/>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4">
              <a:extLst>
                <a:ext uri="{FF2B5EF4-FFF2-40B4-BE49-F238E27FC236}">
                  <a16:creationId xmlns:a16="http://schemas.microsoft.com/office/drawing/2014/main" id="{C52236F3-0002-4CE9-8D29-641D4C7E0356}"/>
                </a:ext>
              </a:extLst>
            </p:cNvPr>
            <p:cNvSpPr>
              <a:spLocks/>
            </p:cNvSpPr>
            <p:nvPr/>
          </p:nvSpPr>
          <p:spPr bwMode="auto">
            <a:xfrm>
              <a:off x="3448" y="1335"/>
              <a:ext cx="69" cy="57"/>
            </a:xfrm>
            <a:custGeom>
              <a:avLst/>
              <a:gdLst>
                <a:gd name="T0" fmla="*/ 0 w 29"/>
                <a:gd name="T1" fmla="*/ 24 h 24"/>
                <a:gd name="T2" fmla="*/ 3 w 29"/>
                <a:gd name="T3" fmla="*/ 12 h 24"/>
                <a:gd name="T4" fmla="*/ 9 w 29"/>
                <a:gd name="T5" fmla="*/ 11 h 24"/>
                <a:gd name="T6" fmla="*/ 14 w 29"/>
                <a:gd name="T7" fmla="*/ 15 h 24"/>
                <a:gd name="T8" fmla="*/ 17 w 29"/>
                <a:gd name="T9" fmla="*/ 4 h 24"/>
                <a:gd name="T10" fmla="*/ 23 w 29"/>
                <a:gd name="T11" fmla="*/ 3 h 24"/>
                <a:gd name="T12" fmla="*/ 29 w 29"/>
                <a:gd name="T13" fmla="*/ 17 h 24"/>
                <a:gd name="T14" fmla="*/ 0 w 2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4">
                  <a:moveTo>
                    <a:pt x="0" y="24"/>
                  </a:moveTo>
                  <a:cubicBezTo>
                    <a:pt x="3" y="12"/>
                    <a:pt x="3" y="12"/>
                    <a:pt x="3" y="12"/>
                  </a:cubicBezTo>
                  <a:cubicBezTo>
                    <a:pt x="4" y="10"/>
                    <a:pt x="7" y="9"/>
                    <a:pt x="9" y="11"/>
                  </a:cubicBezTo>
                  <a:cubicBezTo>
                    <a:pt x="14" y="15"/>
                    <a:pt x="14" y="15"/>
                    <a:pt x="14" y="15"/>
                  </a:cubicBezTo>
                  <a:cubicBezTo>
                    <a:pt x="17" y="4"/>
                    <a:pt x="17" y="4"/>
                    <a:pt x="17" y="4"/>
                  </a:cubicBezTo>
                  <a:cubicBezTo>
                    <a:pt x="17" y="1"/>
                    <a:pt x="21" y="0"/>
                    <a:pt x="23" y="3"/>
                  </a:cubicBezTo>
                  <a:cubicBezTo>
                    <a:pt x="29" y="17"/>
                    <a:pt x="29" y="17"/>
                    <a:pt x="29" y="17"/>
                  </a:cubicBez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5">
              <a:extLst>
                <a:ext uri="{FF2B5EF4-FFF2-40B4-BE49-F238E27FC236}">
                  <a16:creationId xmlns:a16="http://schemas.microsoft.com/office/drawing/2014/main" id="{0C0BB37A-83C0-417C-B0D5-555BFDC20A74}"/>
                </a:ext>
              </a:extLst>
            </p:cNvPr>
            <p:cNvSpPr>
              <a:spLocks/>
            </p:cNvSpPr>
            <p:nvPr/>
          </p:nvSpPr>
          <p:spPr bwMode="auto">
            <a:xfrm>
              <a:off x="3451" y="1387"/>
              <a:ext cx="69" cy="19"/>
            </a:xfrm>
            <a:custGeom>
              <a:avLst/>
              <a:gdLst>
                <a:gd name="T0" fmla="*/ 28 w 29"/>
                <a:gd name="T1" fmla="*/ 0 h 8"/>
                <a:gd name="T2" fmla="*/ 14 w 29"/>
                <a:gd name="T3" fmla="*/ 5 h 8"/>
                <a:gd name="T4" fmla="*/ 0 w 29"/>
                <a:gd name="T5" fmla="*/ 7 h 8"/>
                <a:gd name="T6" fmla="*/ 14 w 29"/>
                <a:gd name="T7" fmla="*/ 3 h 8"/>
                <a:gd name="T8" fmla="*/ 28 w 29"/>
                <a:gd name="T9" fmla="*/ 0 h 8"/>
              </a:gdLst>
              <a:ahLst/>
              <a:cxnLst>
                <a:cxn ang="0">
                  <a:pos x="T0" y="T1"/>
                </a:cxn>
                <a:cxn ang="0">
                  <a:pos x="T2" y="T3"/>
                </a:cxn>
                <a:cxn ang="0">
                  <a:pos x="T4" y="T5"/>
                </a:cxn>
                <a:cxn ang="0">
                  <a:pos x="T6" y="T7"/>
                </a:cxn>
                <a:cxn ang="0">
                  <a:pos x="T8" y="T9"/>
                </a:cxn>
              </a:cxnLst>
              <a:rect l="0" t="0" r="r" b="b"/>
              <a:pathLst>
                <a:path w="29" h="8">
                  <a:moveTo>
                    <a:pt x="28" y="0"/>
                  </a:moveTo>
                  <a:cubicBezTo>
                    <a:pt x="29" y="1"/>
                    <a:pt x="22" y="3"/>
                    <a:pt x="14" y="5"/>
                  </a:cubicBezTo>
                  <a:cubicBezTo>
                    <a:pt x="6" y="7"/>
                    <a:pt x="0" y="8"/>
                    <a:pt x="0" y="7"/>
                  </a:cubicBezTo>
                  <a:cubicBezTo>
                    <a:pt x="0" y="7"/>
                    <a:pt x="6" y="5"/>
                    <a:pt x="14" y="3"/>
                  </a:cubicBezTo>
                  <a:cubicBezTo>
                    <a:pt x="22" y="1"/>
                    <a:pt x="28"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6">
              <a:extLst>
                <a:ext uri="{FF2B5EF4-FFF2-40B4-BE49-F238E27FC236}">
                  <a16:creationId xmlns:a16="http://schemas.microsoft.com/office/drawing/2014/main" id="{E58EECD8-245D-423F-AB6A-A8661794CB72}"/>
                </a:ext>
              </a:extLst>
            </p:cNvPr>
            <p:cNvSpPr>
              <a:spLocks/>
            </p:cNvSpPr>
            <p:nvPr/>
          </p:nvSpPr>
          <p:spPr bwMode="auto">
            <a:xfrm>
              <a:off x="2928" y="1226"/>
              <a:ext cx="41" cy="349"/>
            </a:xfrm>
            <a:custGeom>
              <a:avLst/>
              <a:gdLst>
                <a:gd name="T0" fmla="*/ 11 w 17"/>
                <a:gd name="T1" fmla="*/ 0 h 147"/>
                <a:gd name="T2" fmla="*/ 7 w 17"/>
                <a:gd name="T3" fmla="*/ 4 h 147"/>
                <a:gd name="T4" fmla="*/ 2 w 17"/>
                <a:gd name="T5" fmla="*/ 20 h 147"/>
                <a:gd name="T6" fmla="*/ 1 w 17"/>
                <a:gd name="T7" fmla="*/ 44 h 147"/>
                <a:gd name="T8" fmla="*/ 3 w 17"/>
                <a:gd name="T9" fmla="*/ 73 h 147"/>
                <a:gd name="T10" fmla="*/ 12 w 17"/>
                <a:gd name="T11" fmla="*/ 126 h 147"/>
                <a:gd name="T12" fmla="*/ 15 w 17"/>
                <a:gd name="T13" fmla="*/ 142 h 147"/>
                <a:gd name="T14" fmla="*/ 16 w 17"/>
                <a:gd name="T15" fmla="*/ 146 h 147"/>
                <a:gd name="T16" fmla="*/ 17 w 17"/>
                <a:gd name="T17" fmla="*/ 147 h 147"/>
                <a:gd name="T18" fmla="*/ 16 w 17"/>
                <a:gd name="T19" fmla="*/ 146 h 147"/>
                <a:gd name="T20" fmla="*/ 15 w 17"/>
                <a:gd name="T21" fmla="*/ 142 h 147"/>
                <a:gd name="T22" fmla="*/ 11 w 17"/>
                <a:gd name="T23" fmla="*/ 126 h 147"/>
                <a:gd name="T24" fmla="*/ 2 w 17"/>
                <a:gd name="T25" fmla="*/ 73 h 147"/>
                <a:gd name="T26" fmla="*/ 0 w 17"/>
                <a:gd name="T27" fmla="*/ 44 h 147"/>
                <a:gd name="T28" fmla="*/ 1 w 17"/>
                <a:gd name="T29" fmla="*/ 19 h 147"/>
                <a:gd name="T30" fmla="*/ 7 w 17"/>
                <a:gd name="T31" fmla="*/ 4 h 147"/>
                <a:gd name="T32" fmla="*/ 11 w 17"/>
                <a:gd name="T3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47">
                  <a:moveTo>
                    <a:pt x="11" y="0"/>
                  </a:moveTo>
                  <a:cubicBezTo>
                    <a:pt x="11" y="0"/>
                    <a:pt x="9" y="1"/>
                    <a:pt x="7" y="4"/>
                  </a:cubicBezTo>
                  <a:cubicBezTo>
                    <a:pt x="5" y="8"/>
                    <a:pt x="3" y="13"/>
                    <a:pt x="2" y="20"/>
                  </a:cubicBezTo>
                  <a:cubicBezTo>
                    <a:pt x="0" y="26"/>
                    <a:pt x="0" y="34"/>
                    <a:pt x="1" y="44"/>
                  </a:cubicBezTo>
                  <a:cubicBezTo>
                    <a:pt x="1" y="53"/>
                    <a:pt x="2" y="63"/>
                    <a:pt x="3" y="73"/>
                  </a:cubicBezTo>
                  <a:cubicBezTo>
                    <a:pt x="5" y="94"/>
                    <a:pt x="9" y="112"/>
                    <a:pt x="12" y="126"/>
                  </a:cubicBezTo>
                  <a:cubicBezTo>
                    <a:pt x="13" y="132"/>
                    <a:pt x="14" y="138"/>
                    <a:pt x="15" y="142"/>
                  </a:cubicBezTo>
                  <a:cubicBezTo>
                    <a:pt x="16" y="143"/>
                    <a:pt x="16" y="145"/>
                    <a:pt x="16" y="146"/>
                  </a:cubicBezTo>
                  <a:cubicBezTo>
                    <a:pt x="16" y="147"/>
                    <a:pt x="17" y="147"/>
                    <a:pt x="17" y="147"/>
                  </a:cubicBezTo>
                  <a:cubicBezTo>
                    <a:pt x="17" y="147"/>
                    <a:pt x="16" y="147"/>
                    <a:pt x="16" y="146"/>
                  </a:cubicBezTo>
                  <a:cubicBezTo>
                    <a:pt x="16" y="145"/>
                    <a:pt x="15" y="143"/>
                    <a:pt x="15" y="142"/>
                  </a:cubicBezTo>
                  <a:cubicBezTo>
                    <a:pt x="14" y="138"/>
                    <a:pt x="13" y="133"/>
                    <a:pt x="11" y="126"/>
                  </a:cubicBezTo>
                  <a:cubicBezTo>
                    <a:pt x="8" y="113"/>
                    <a:pt x="5" y="94"/>
                    <a:pt x="2" y="73"/>
                  </a:cubicBezTo>
                  <a:cubicBezTo>
                    <a:pt x="1" y="63"/>
                    <a:pt x="1" y="53"/>
                    <a:pt x="0" y="44"/>
                  </a:cubicBezTo>
                  <a:cubicBezTo>
                    <a:pt x="0" y="34"/>
                    <a:pt x="0" y="26"/>
                    <a:pt x="1" y="19"/>
                  </a:cubicBezTo>
                  <a:cubicBezTo>
                    <a:pt x="2" y="13"/>
                    <a:pt x="5" y="7"/>
                    <a:pt x="7" y="4"/>
                  </a:cubicBezTo>
                  <a:cubicBezTo>
                    <a:pt x="9" y="1"/>
                    <a:pt x="11" y="0"/>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7">
              <a:extLst>
                <a:ext uri="{FF2B5EF4-FFF2-40B4-BE49-F238E27FC236}">
                  <a16:creationId xmlns:a16="http://schemas.microsoft.com/office/drawing/2014/main" id="{BFCFEBF9-E276-4489-97CD-E4D772C96247}"/>
                </a:ext>
              </a:extLst>
            </p:cNvPr>
            <p:cNvSpPr>
              <a:spLocks/>
            </p:cNvSpPr>
            <p:nvPr/>
          </p:nvSpPr>
          <p:spPr bwMode="auto">
            <a:xfrm>
              <a:off x="2954" y="1095"/>
              <a:ext cx="200" cy="131"/>
            </a:xfrm>
            <a:custGeom>
              <a:avLst/>
              <a:gdLst>
                <a:gd name="T0" fmla="*/ 84 w 84"/>
                <a:gd name="T1" fmla="*/ 0 h 55"/>
                <a:gd name="T2" fmla="*/ 83 w 84"/>
                <a:gd name="T3" fmla="*/ 1 h 55"/>
                <a:gd name="T4" fmla="*/ 80 w 84"/>
                <a:gd name="T5" fmla="*/ 2 h 55"/>
                <a:gd name="T6" fmla="*/ 71 w 84"/>
                <a:gd name="T7" fmla="*/ 7 h 55"/>
                <a:gd name="T8" fmla="*/ 41 w 84"/>
                <a:gd name="T9" fmla="*/ 26 h 55"/>
                <a:gd name="T10" fmla="*/ 12 w 84"/>
                <a:gd name="T11" fmla="*/ 46 h 55"/>
                <a:gd name="T12" fmla="*/ 3 w 84"/>
                <a:gd name="T13" fmla="*/ 53 h 55"/>
                <a:gd name="T14" fmla="*/ 0 w 84"/>
                <a:gd name="T15" fmla="*/ 54 h 55"/>
                <a:gd name="T16" fmla="*/ 0 w 84"/>
                <a:gd name="T17" fmla="*/ 55 h 55"/>
                <a:gd name="T18" fmla="*/ 0 w 84"/>
                <a:gd name="T19" fmla="*/ 54 h 55"/>
                <a:gd name="T20" fmla="*/ 3 w 84"/>
                <a:gd name="T21" fmla="*/ 52 h 55"/>
                <a:gd name="T22" fmla="*/ 11 w 84"/>
                <a:gd name="T23" fmla="*/ 46 h 55"/>
                <a:gd name="T24" fmla="*/ 40 w 84"/>
                <a:gd name="T25" fmla="*/ 25 h 55"/>
                <a:gd name="T26" fmla="*/ 70 w 84"/>
                <a:gd name="T27" fmla="*/ 6 h 55"/>
                <a:gd name="T28" fmla="*/ 80 w 84"/>
                <a:gd name="T29" fmla="*/ 2 h 55"/>
                <a:gd name="T30" fmla="*/ 83 w 84"/>
                <a:gd name="T31" fmla="*/ 1 h 55"/>
                <a:gd name="T32" fmla="*/ 84 w 8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55">
                  <a:moveTo>
                    <a:pt x="84" y="0"/>
                  </a:moveTo>
                  <a:cubicBezTo>
                    <a:pt x="84" y="0"/>
                    <a:pt x="83" y="1"/>
                    <a:pt x="83" y="1"/>
                  </a:cubicBezTo>
                  <a:cubicBezTo>
                    <a:pt x="82" y="1"/>
                    <a:pt x="81" y="2"/>
                    <a:pt x="80" y="2"/>
                  </a:cubicBezTo>
                  <a:cubicBezTo>
                    <a:pt x="78" y="3"/>
                    <a:pt x="75" y="5"/>
                    <a:pt x="71" y="7"/>
                  </a:cubicBezTo>
                  <a:cubicBezTo>
                    <a:pt x="63" y="11"/>
                    <a:pt x="52" y="18"/>
                    <a:pt x="41" y="26"/>
                  </a:cubicBezTo>
                  <a:cubicBezTo>
                    <a:pt x="29" y="34"/>
                    <a:pt x="19" y="41"/>
                    <a:pt x="12" y="46"/>
                  </a:cubicBezTo>
                  <a:cubicBezTo>
                    <a:pt x="8" y="49"/>
                    <a:pt x="5" y="51"/>
                    <a:pt x="3" y="53"/>
                  </a:cubicBezTo>
                  <a:cubicBezTo>
                    <a:pt x="2" y="53"/>
                    <a:pt x="1" y="54"/>
                    <a:pt x="0" y="54"/>
                  </a:cubicBezTo>
                  <a:cubicBezTo>
                    <a:pt x="0" y="55"/>
                    <a:pt x="0" y="55"/>
                    <a:pt x="0" y="55"/>
                  </a:cubicBezTo>
                  <a:cubicBezTo>
                    <a:pt x="0" y="55"/>
                    <a:pt x="0" y="54"/>
                    <a:pt x="0" y="54"/>
                  </a:cubicBezTo>
                  <a:cubicBezTo>
                    <a:pt x="1" y="53"/>
                    <a:pt x="2" y="53"/>
                    <a:pt x="3" y="52"/>
                  </a:cubicBezTo>
                  <a:cubicBezTo>
                    <a:pt x="5" y="50"/>
                    <a:pt x="8" y="48"/>
                    <a:pt x="11" y="46"/>
                  </a:cubicBezTo>
                  <a:cubicBezTo>
                    <a:pt x="19" y="40"/>
                    <a:pt x="29" y="33"/>
                    <a:pt x="40" y="25"/>
                  </a:cubicBezTo>
                  <a:cubicBezTo>
                    <a:pt x="52" y="17"/>
                    <a:pt x="62" y="11"/>
                    <a:pt x="70" y="6"/>
                  </a:cubicBezTo>
                  <a:cubicBezTo>
                    <a:pt x="74" y="4"/>
                    <a:pt x="78" y="3"/>
                    <a:pt x="80" y="2"/>
                  </a:cubicBezTo>
                  <a:cubicBezTo>
                    <a:pt x="81" y="1"/>
                    <a:pt x="82" y="1"/>
                    <a:pt x="83" y="1"/>
                  </a:cubicBezTo>
                  <a:cubicBezTo>
                    <a:pt x="83" y="0"/>
                    <a:pt x="84" y="0"/>
                    <a:pt x="8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8">
              <a:extLst>
                <a:ext uri="{FF2B5EF4-FFF2-40B4-BE49-F238E27FC236}">
                  <a16:creationId xmlns:a16="http://schemas.microsoft.com/office/drawing/2014/main" id="{D428C13E-FB7D-421C-A4DE-DB4201E037B4}"/>
                </a:ext>
              </a:extLst>
            </p:cNvPr>
            <p:cNvSpPr>
              <a:spLocks/>
            </p:cNvSpPr>
            <p:nvPr/>
          </p:nvSpPr>
          <p:spPr bwMode="auto">
            <a:xfrm>
              <a:off x="3429" y="1081"/>
              <a:ext cx="178" cy="76"/>
            </a:xfrm>
            <a:custGeom>
              <a:avLst/>
              <a:gdLst>
                <a:gd name="T0" fmla="*/ 75 w 75"/>
                <a:gd name="T1" fmla="*/ 32 h 32"/>
                <a:gd name="T2" fmla="*/ 74 w 75"/>
                <a:gd name="T3" fmla="*/ 32 h 32"/>
                <a:gd name="T4" fmla="*/ 72 w 75"/>
                <a:gd name="T5" fmla="*/ 30 h 32"/>
                <a:gd name="T6" fmla="*/ 65 w 75"/>
                <a:gd name="T7" fmla="*/ 25 h 32"/>
                <a:gd name="T8" fmla="*/ 39 w 75"/>
                <a:gd name="T9" fmla="*/ 12 h 32"/>
                <a:gd name="T10" fmla="*/ 12 w 75"/>
                <a:gd name="T11" fmla="*/ 3 h 32"/>
                <a:gd name="T12" fmla="*/ 3 w 75"/>
                <a:gd name="T13" fmla="*/ 1 h 32"/>
                <a:gd name="T14" fmla="*/ 1 w 75"/>
                <a:gd name="T15" fmla="*/ 0 h 32"/>
                <a:gd name="T16" fmla="*/ 0 w 75"/>
                <a:gd name="T17" fmla="*/ 0 h 32"/>
                <a:gd name="T18" fmla="*/ 1 w 75"/>
                <a:gd name="T19" fmla="*/ 0 h 32"/>
                <a:gd name="T20" fmla="*/ 3 w 75"/>
                <a:gd name="T21" fmla="*/ 0 h 32"/>
                <a:gd name="T22" fmla="*/ 12 w 75"/>
                <a:gd name="T23" fmla="*/ 2 h 32"/>
                <a:gd name="T24" fmla="*/ 40 w 75"/>
                <a:gd name="T25" fmla="*/ 11 h 32"/>
                <a:gd name="T26" fmla="*/ 65 w 75"/>
                <a:gd name="T27" fmla="*/ 25 h 32"/>
                <a:gd name="T28" fmla="*/ 75 w 75"/>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32">
                  <a:moveTo>
                    <a:pt x="75" y="32"/>
                  </a:moveTo>
                  <a:cubicBezTo>
                    <a:pt x="74" y="32"/>
                    <a:pt x="74" y="32"/>
                    <a:pt x="74" y="32"/>
                  </a:cubicBezTo>
                  <a:cubicBezTo>
                    <a:pt x="73" y="31"/>
                    <a:pt x="73" y="31"/>
                    <a:pt x="72" y="30"/>
                  </a:cubicBezTo>
                  <a:cubicBezTo>
                    <a:pt x="70" y="29"/>
                    <a:pt x="68" y="27"/>
                    <a:pt x="65" y="25"/>
                  </a:cubicBezTo>
                  <a:cubicBezTo>
                    <a:pt x="59" y="21"/>
                    <a:pt x="50" y="16"/>
                    <a:pt x="39" y="12"/>
                  </a:cubicBezTo>
                  <a:cubicBezTo>
                    <a:pt x="29" y="8"/>
                    <a:pt x="19" y="5"/>
                    <a:pt x="12" y="3"/>
                  </a:cubicBezTo>
                  <a:cubicBezTo>
                    <a:pt x="8" y="2"/>
                    <a:pt x="5" y="1"/>
                    <a:pt x="3" y="1"/>
                  </a:cubicBezTo>
                  <a:cubicBezTo>
                    <a:pt x="3" y="0"/>
                    <a:pt x="2" y="0"/>
                    <a:pt x="1" y="0"/>
                  </a:cubicBezTo>
                  <a:cubicBezTo>
                    <a:pt x="1" y="0"/>
                    <a:pt x="0" y="0"/>
                    <a:pt x="0" y="0"/>
                  </a:cubicBezTo>
                  <a:cubicBezTo>
                    <a:pt x="0" y="0"/>
                    <a:pt x="1" y="0"/>
                    <a:pt x="1" y="0"/>
                  </a:cubicBezTo>
                  <a:cubicBezTo>
                    <a:pt x="2" y="0"/>
                    <a:pt x="3" y="0"/>
                    <a:pt x="3" y="0"/>
                  </a:cubicBezTo>
                  <a:cubicBezTo>
                    <a:pt x="6" y="1"/>
                    <a:pt x="8" y="1"/>
                    <a:pt x="12" y="2"/>
                  </a:cubicBezTo>
                  <a:cubicBezTo>
                    <a:pt x="19" y="4"/>
                    <a:pt x="29" y="7"/>
                    <a:pt x="40" y="11"/>
                  </a:cubicBezTo>
                  <a:cubicBezTo>
                    <a:pt x="50" y="15"/>
                    <a:pt x="59" y="20"/>
                    <a:pt x="65" y="25"/>
                  </a:cubicBezTo>
                  <a:cubicBezTo>
                    <a:pt x="71" y="29"/>
                    <a:pt x="75" y="32"/>
                    <a:pt x="75"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9">
              <a:extLst>
                <a:ext uri="{FF2B5EF4-FFF2-40B4-BE49-F238E27FC236}">
                  <a16:creationId xmlns:a16="http://schemas.microsoft.com/office/drawing/2014/main" id="{BC532C13-2CB8-4777-BA27-8CF279A79033}"/>
                </a:ext>
              </a:extLst>
            </p:cNvPr>
            <p:cNvSpPr>
              <a:spLocks/>
            </p:cNvSpPr>
            <p:nvPr/>
          </p:nvSpPr>
          <p:spPr bwMode="auto">
            <a:xfrm>
              <a:off x="3118" y="1800"/>
              <a:ext cx="38" cy="83"/>
            </a:xfrm>
            <a:custGeom>
              <a:avLst/>
              <a:gdLst>
                <a:gd name="T0" fmla="*/ 16 w 16"/>
                <a:gd name="T1" fmla="*/ 35 h 35"/>
                <a:gd name="T2" fmla="*/ 14 w 16"/>
                <a:gd name="T3" fmla="*/ 34 h 35"/>
                <a:gd name="T4" fmla="*/ 10 w 16"/>
                <a:gd name="T5" fmla="*/ 32 h 35"/>
                <a:gd name="T6" fmla="*/ 2 w 16"/>
                <a:gd name="T7" fmla="*/ 20 h 35"/>
                <a:gd name="T8" fmla="*/ 3 w 16"/>
                <a:gd name="T9" fmla="*/ 6 h 35"/>
                <a:gd name="T10" fmla="*/ 6 w 16"/>
                <a:gd name="T11" fmla="*/ 2 h 35"/>
                <a:gd name="T12" fmla="*/ 7 w 16"/>
                <a:gd name="T13" fmla="*/ 0 h 35"/>
                <a:gd name="T14" fmla="*/ 4 w 16"/>
                <a:gd name="T15" fmla="*/ 6 h 35"/>
                <a:gd name="T16" fmla="*/ 2 w 16"/>
                <a:gd name="T17" fmla="*/ 20 h 35"/>
                <a:gd name="T18" fmla="*/ 11 w 16"/>
                <a:gd name="T19" fmla="*/ 32 h 35"/>
                <a:gd name="T20" fmla="*/ 16 w 16"/>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6" y="35"/>
                  </a:moveTo>
                  <a:cubicBezTo>
                    <a:pt x="16" y="35"/>
                    <a:pt x="15" y="35"/>
                    <a:pt x="14" y="34"/>
                  </a:cubicBezTo>
                  <a:cubicBezTo>
                    <a:pt x="13" y="34"/>
                    <a:pt x="12" y="33"/>
                    <a:pt x="10" y="32"/>
                  </a:cubicBezTo>
                  <a:cubicBezTo>
                    <a:pt x="7" y="30"/>
                    <a:pt x="3" y="26"/>
                    <a:pt x="2" y="20"/>
                  </a:cubicBezTo>
                  <a:cubicBezTo>
                    <a:pt x="0" y="14"/>
                    <a:pt x="2" y="9"/>
                    <a:pt x="3" y="6"/>
                  </a:cubicBezTo>
                  <a:cubicBezTo>
                    <a:pt x="4" y="4"/>
                    <a:pt x="5" y="3"/>
                    <a:pt x="6" y="2"/>
                  </a:cubicBezTo>
                  <a:cubicBezTo>
                    <a:pt x="6" y="1"/>
                    <a:pt x="7" y="0"/>
                    <a:pt x="7" y="0"/>
                  </a:cubicBezTo>
                  <a:cubicBezTo>
                    <a:pt x="7" y="1"/>
                    <a:pt x="5" y="2"/>
                    <a:pt x="4" y="6"/>
                  </a:cubicBezTo>
                  <a:cubicBezTo>
                    <a:pt x="2" y="9"/>
                    <a:pt x="1" y="14"/>
                    <a:pt x="2" y="20"/>
                  </a:cubicBezTo>
                  <a:cubicBezTo>
                    <a:pt x="4" y="26"/>
                    <a:pt x="8" y="29"/>
                    <a:pt x="11" y="32"/>
                  </a:cubicBezTo>
                  <a:cubicBezTo>
                    <a:pt x="14" y="34"/>
                    <a:pt x="16" y="35"/>
                    <a:pt x="1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0">
              <a:extLst>
                <a:ext uri="{FF2B5EF4-FFF2-40B4-BE49-F238E27FC236}">
                  <a16:creationId xmlns:a16="http://schemas.microsoft.com/office/drawing/2014/main" id="{C0B1AE4F-3B79-41BF-A4C8-C4D6662DE06B}"/>
                </a:ext>
              </a:extLst>
            </p:cNvPr>
            <p:cNvSpPr>
              <a:spLocks/>
            </p:cNvSpPr>
            <p:nvPr/>
          </p:nvSpPr>
          <p:spPr bwMode="auto">
            <a:xfrm>
              <a:off x="3125" y="1779"/>
              <a:ext cx="7" cy="26"/>
            </a:xfrm>
            <a:custGeom>
              <a:avLst/>
              <a:gdLst>
                <a:gd name="T0" fmla="*/ 0 w 3"/>
                <a:gd name="T1" fmla="*/ 0 h 11"/>
                <a:gd name="T2" fmla="*/ 2 w 3"/>
                <a:gd name="T3" fmla="*/ 5 h 11"/>
                <a:gd name="T4" fmla="*/ 3 w 3"/>
                <a:gd name="T5" fmla="*/ 11 h 11"/>
                <a:gd name="T6" fmla="*/ 1 w 3"/>
                <a:gd name="T7" fmla="*/ 6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0"/>
                    <a:pt x="1" y="3"/>
                    <a:pt x="2" y="5"/>
                  </a:cubicBezTo>
                  <a:cubicBezTo>
                    <a:pt x="3" y="8"/>
                    <a:pt x="3" y="11"/>
                    <a:pt x="3" y="11"/>
                  </a:cubicBezTo>
                  <a:cubicBezTo>
                    <a:pt x="3" y="11"/>
                    <a:pt x="2" y="8"/>
                    <a:pt x="1" y="6"/>
                  </a:cubicBezTo>
                  <a:cubicBezTo>
                    <a:pt x="0" y="3"/>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4">
              <a:extLst>
                <a:ext uri="{FF2B5EF4-FFF2-40B4-BE49-F238E27FC236}">
                  <a16:creationId xmlns:a16="http://schemas.microsoft.com/office/drawing/2014/main" id="{E44CC511-EA75-462F-BBDA-D4A283BBF8B5}"/>
                </a:ext>
              </a:extLst>
            </p:cNvPr>
            <p:cNvSpPr>
              <a:spLocks/>
            </p:cNvSpPr>
            <p:nvPr/>
          </p:nvSpPr>
          <p:spPr bwMode="auto">
            <a:xfrm>
              <a:off x="3501" y="1905"/>
              <a:ext cx="14" cy="244"/>
            </a:xfrm>
            <a:custGeom>
              <a:avLst/>
              <a:gdLst>
                <a:gd name="T0" fmla="*/ 1 w 6"/>
                <a:gd name="T1" fmla="*/ 0 h 103"/>
                <a:gd name="T2" fmla="*/ 2 w 6"/>
                <a:gd name="T3" fmla="*/ 4 h 103"/>
                <a:gd name="T4" fmla="*/ 3 w 6"/>
                <a:gd name="T5" fmla="*/ 15 h 103"/>
                <a:gd name="T6" fmla="*/ 6 w 6"/>
                <a:gd name="T7" fmla="*/ 52 h 103"/>
                <a:gd name="T8" fmla="*/ 6 w 6"/>
                <a:gd name="T9" fmla="*/ 88 h 103"/>
                <a:gd name="T10" fmla="*/ 6 w 6"/>
                <a:gd name="T11" fmla="*/ 99 h 103"/>
                <a:gd name="T12" fmla="*/ 5 w 6"/>
                <a:gd name="T13" fmla="*/ 103 h 103"/>
                <a:gd name="T14" fmla="*/ 5 w 6"/>
                <a:gd name="T15" fmla="*/ 88 h 103"/>
                <a:gd name="T16" fmla="*/ 4 w 6"/>
                <a:gd name="T17" fmla="*/ 52 h 103"/>
                <a:gd name="T18" fmla="*/ 2 w 6"/>
                <a:gd name="T19" fmla="*/ 15 h 103"/>
                <a:gd name="T20" fmla="*/ 1 w 6"/>
                <a:gd name="T2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3">
                  <a:moveTo>
                    <a:pt x="1" y="0"/>
                  </a:moveTo>
                  <a:cubicBezTo>
                    <a:pt x="1" y="0"/>
                    <a:pt x="1" y="2"/>
                    <a:pt x="2" y="4"/>
                  </a:cubicBezTo>
                  <a:cubicBezTo>
                    <a:pt x="2" y="7"/>
                    <a:pt x="2" y="11"/>
                    <a:pt x="3" y="15"/>
                  </a:cubicBezTo>
                  <a:cubicBezTo>
                    <a:pt x="4" y="25"/>
                    <a:pt x="5" y="37"/>
                    <a:pt x="6" y="52"/>
                  </a:cubicBezTo>
                  <a:cubicBezTo>
                    <a:pt x="6" y="66"/>
                    <a:pt x="6" y="79"/>
                    <a:pt x="6" y="88"/>
                  </a:cubicBezTo>
                  <a:cubicBezTo>
                    <a:pt x="6" y="93"/>
                    <a:pt x="6" y="96"/>
                    <a:pt x="6" y="99"/>
                  </a:cubicBezTo>
                  <a:cubicBezTo>
                    <a:pt x="6" y="102"/>
                    <a:pt x="5" y="103"/>
                    <a:pt x="5" y="103"/>
                  </a:cubicBezTo>
                  <a:cubicBezTo>
                    <a:pt x="5" y="103"/>
                    <a:pt x="5" y="97"/>
                    <a:pt x="5" y="88"/>
                  </a:cubicBezTo>
                  <a:cubicBezTo>
                    <a:pt x="5" y="79"/>
                    <a:pt x="4" y="66"/>
                    <a:pt x="4" y="52"/>
                  </a:cubicBezTo>
                  <a:cubicBezTo>
                    <a:pt x="3" y="38"/>
                    <a:pt x="2" y="25"/>
                    <a:pt x="2" y="15"/>
                  </a:cubicBezTo>
                  <a:cubicBezTo>
                    <a:pt x="1" y="6"/>
                    <a:pt x="0" y="0"/>
                    <a:pt x="1" y="0"/>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5">
              <a:extLst>
                <a:ext uri="{FF2B5EF4-FFF2-40B4-BE49-F238E27FC236}">
                  <a16:creationId xmlns:a16="http://schemas.microsoft.com/office/drawing/2014/main" id="{9FB097C9-EC49-492C-AA4D-5D399C4B31C5}"/>
                </a:ext>
              </a:extLst>
            </p:cNvPr>
            <p:cNvSpPr>
              <a:spLocks/>
            </p:cNvSpPr>
            <p:nvPr/>
          </p:nvSpPr>
          <p:spPr bwMode="auto">
            <a:xfrm>
              <a:off x="3427" y="1921"/>
              <a:ext cx="36" cy="36"/>
            </a:xfrm>
            <a:custGeom>
              <a:avLst/>
              <a:gdLst>
                <a:gd name="T0" fmla="*/ 5 w 15"/>
                <a:gd name="T1" fmla="*/ 2 h 15"/>
                <a:gd name="T2" fmla="*/ 2 w 15"/>
                <a:gd name="T3" fmla="*/ 6 h 15"/>
                <a:gd name="T4" fmla="*/ 4 w 15"/>
                <a:gd name="T5" fmla="*/ 11 h 15"/>
                <a:gd name="T6" fmla="*/ 10 w 15"/>
                <a:gd name="T7" fmla="*/ 12 h 15"/>
                <a:gd name="T8" fmla="*/ 13 w 15"/>
                <a:gd name="T9" fmla="*/ 7 h 15"/>
                <a:gd name="T10" fmla="*/ 10 w 15"/>
                <a:gd name="T11" fmla="*/ 3 h 15"/>
                <a:gd name="T12" fmla="*/ 5 w 15"/>
                <a:gd name="T13" fmla="*/ 2 h 15"/>
                <a:gd name="T14" fmla="*/ 6 w 15"/>
                <a:gd name="T15" fmla="*/ 1 h 15"/>
                <a:gd name="T16" fmla="*/ 11 w 15"/>
                <a:gd name="T17" fmla="*/ 1 h 15"/>
                <a:gd name="T18" fmla="*/ 15 w 15"/>
                <a:gd name="T19" fmla="*/ 7 h 15"/>
                <a:gd name="T20" fmla="*/ 11 w 15"/>
                <a:gd name="T21" fmla="*/ 14 h 15"/>
                <a:gd name="T22" fmla="*/ 2 w 15"/>
                <a:gd name="T23" fmla="*/ 12 h 15"/>
                <a:gd name="T24" fmla="*/ 1 w 15"/>
                <a:gd name="T25" fmla="*/ 6 h 15"/>
                <a:gd name="T26" fmla="*/ 3 w 15"/>
                <a:gd name="T27" fmla="*/ 2 h 15"/>
                <a:gd name="T28" fmla="*/ 5 w 15"/>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5">
                  <a:moveTo>
                    <a:pt x="5" y="2"/>
                  </a:moveTo>
                  <a:cubicBezTo>
                    <a:pt x="5" y="2"/>
                    <a:pt x="3" y="3"/>
                    <a:pt x="2" y="6"/>
                  </a:cubicBezTo>
                  <a:cubicBezTo>
                    <a:pt x="2" y="8"/>
                    <a:pt x="2" y="10"/>
                    <a:pt x="4" y="11"/>
                  </a:cubicBezTo>
                  <a:cubicBezTo>
                    <a:pt x="5" y="12"/>
                    <a:pt x="8" y="13"/>
                    <a:pt x="10" y="12"/>
                  </a:cubicBezTo>
                  <a:cubicBezTo>
                    <a:pt x="12" y="11"/>
                    <a:pt x="13" y="9"/>
                    <a:pt x="13" y="7"/>
                  </a:cubicBezTo>
                  <a:cubicBezTo>
                    <a:pt x="13" y="5"/>
                    <a:pt x="11" y="3"/>
                    <a:pt x="10" y="3"/>
                  </a:cubicBezTo>
                  <a:cubicBezTo>
                    <a:pt x="7" y="1"/>
                    <a:pt x="5" y="2"/>
                    <a:pt x="5" y="2"/>
                  </a:cubicBezTo>
                  <a:cubicBezTo>
                    <a:pt x="5" y="2"/>
                    <a:pt x="5" y="1"/>
                    <a:pt x="6" y="1"/>
                  </a:cubicBezTo>
                  <a:cubicBezTo>
                    <a:pt x="7" y="1"/>
                    <a:pt x="9" y="0"/>
                    <a:pt x="11" y="1"/>
                  </a:cubicBezTo>
                  <a:cubicBezTo>
                    <a:pt x="13" y="2"/>
                    <a:pt x="15" y="4"/>
                    <a:pt x="15" y="7"/>
                  </a:cubicBezTo>
                  <a:cubicBezTo>
                    <a:pt x="15" y="10"/>
                    <a:pt x="14" y="13"/>
                    <a:pt x="11" y="14"/>
                  </a:cubicBezTo>
                  <a:cubicBezTo>
                    <a:pt x="7" y="15"/>
                    <a:pt x="4" y="14"/>
                    <a:pt x="2" y="12"/>
                  </a:cubicBezTo>
                  <a:cubicBezTo>
                    <a:pt x="0" y="11"/>
                    <a:pt x="0" y="8"/>
                    <a:pt x="1" y="6"/>
                  </a:cubicBezTo>
                  <a:cubicBezTo>
                    <a:pt x="1" y="4"/>
                    <a:pt x="2" y="3"/>
                    <a:pt x="3" y="2"/>
                  </a:cubicBezTo>
                  <a:cubicBezTo>
                    <a:pt x="4" y="2"/>
                    <a:pt x="5" y="2"/>
                    <a:pt x="5" y="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6">
              <a:extLst>
                <a:ext uri="{FF2B5EF4-FFF2-40B4-BE49-F238E27FC236}">
                  <a16:creationId xmlns:a16="http://schemas.microsoft.com/office/drawing/2014/main" id="{A95528C6-1947-4654-A3C6-5CE96C1A72A1}"/>
                </a:ext>
              </a:extLst>
            </p:cNvPr>
            <p:cNvSpPr>
              <a:spLocks/>
            </p:cNvSpPr>
            <p:nvPr/>
          </p:nvSpPr>
          <p:spPr bwMode="auto">
            <a:xfrm>
              <a:off x="3135" y="1907"/>
              <a:ext cx="157" cy="128"/>
            </a:xfrm>
            <a:custGeom>
              <a:avLst/>
              <a:gdLst>
                <a:gd name="T0" fmla="*/ 64 w 66"/>
                <a:gd name="T1" fmla="*/ 0 h 54"/>
                <a:gd name="T2" fmla="*/ 65 w 66"/>
                <a:gd name="T3" fmla="*/ 4 h 54"/>
                <a:gd name="T4" fmla="*/ 65 w 66"/>
                <a:gd name="T5" fmla="*/ 15 h 54"/>
                <a:gd name="T6" fmla="*/ 61 w 66"/>
                <a:gd name="T7" fmla="*/ 31 h 54"/>
                <a:gd name="T8" fmla="*/ 48 w 66"/>
                <a:gd name="T9" fmla="*/ 46 h 54"/>
                <a:gd name="T10" fmla="*/ 29 w 66"/>
                <a:gd name="T11" fmla="*/ 53 h 54"/>
                <a:gd name="T12" fmla="*/ 13 w 66"/>
                <a:gd name="T13" fmla="*/ 52 h 54"/>
                <a:gd name="T14" fmla="*/ 3 w 66"/>
                <a:gd name="T15" fmla="*/ 49 h 54"/>
                <a:gd name="T16" fmla="*/ 0 w 66"/>
                <a:gd name="T17" fmla="*/ 46 h 54"/>
                <a:gd name="T18" fmla="*/ 14 w 66"/>
                <a:gd name="T19" fmla="*/ 51 h 54"/>
                <a:gd name="T20" fmla="*/ 47 w 66"/>
                <a:gd name="T21" fmla="*/ 44 h 54"/>
                <a:gd name="T22" fmla="*/ 64 w 66"/>
                <a:gd name="T23" fmla="*/ 15 h 54"/>
                <a:gd name="T24" fmla="*/ 64 w 66"/>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4">
                  <a:moveTo>
                    <a:pt x="64" y="0"/>
                  </a:moveTo>
                  <a:cubicBezTo>
                    <a:pt x="64" y="0"/>
                    <a:pt x="64" y="2"/>
                    <a:pt x="65" y="4"/>
                  </a:cubicBezTo>
                  <a:cubicBezTo>
                    <a:pt x="65" y="7"/>
                    <a:pt x="66" y="11"/>
                    <a:pt x="65" y="15"/>
                  </a:cubicBezTo>
                  <a:cubicBezTo>
                    <a:pt x="65" y="20"/>
                    <a:pt x="63" y="25"/>
                    <a:pt x="61" y="31"/>
                  </a:cubicBezTo>
                  <a:cubicBezTo>
                    <a:pt x="58" y="36"/>
                    <a:pt x="54" y="42"/>
                    <a:pt x="48" y="46"/>
                  </a:cubicBezTo>
                  <a:cubicBezTo>
                    <a:pt x="42" y="50"/>
                    <a:pt x="35" y="52"/>
                    <a:pt x="29" y="53"/>
                  </a:cubicBezTo>
                  <a:cubicBezTo>
                    <a:pt x="23" y="54"/>
                    <a:pt x="18" y="54"/>
                    <a:pt x="13" y="52"/>
                  </a:cubicBezTo>
                  <a:cubicBezTo>
                    <a:pt x="9" y="51"/>
                    <a:pt x="5" y="50"/>
                    <a:pt x="3" y="49"/>
                  </a:cubicBezTo>
                  <a:cubicBezTo>
                    <a:pt x="1" y="47"/>
                    <a:pt x="0" y="46"/>
                    <a:pt x="0" y="46"/>
                  </a:cubicBezTo>
                  <a:cubicBezTo>
                    <a:pt x="0" y="46"/>
                    <a:pt x="5" y="49"/>
                    <a:pt x="14" y="51"/>
                  </a:cubicBezTo>
                  <a:cubicBezTo>
                    <a:pt x="22" y="53"/>
                    <a:pt x="35" y="52"/>
                    <a:pt x="47" y="44"/>
                  </a:cubicBezTo>
                  <a:cubicBezTo>
                    <a:pt x="58" y="36"/>
                    <a:pt x="63" y="24"/>
                    <a:pt x="64" y="15"/>
                  </a:cubicBezTo>
                  <a:cubicBezTo>
                    <a:pt x="65" y="6"/>
                    <a:pt x="63" y="0"/>
                    <a:pt x="64" y="0"/>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7">
              <a:extLst>
                <a:ext uri="{FF2B5EF4-FFF2-40B4-BE49-F238E27FC236}">
                  <a16:creationId xmlns:a16="http://schemas.microsoft.com/office/drawing/2014/main" id="{E6C85169-31A7-48E3-96F4-F4DC23A00ECB}"/>
                </a:ext>
              </a:extLst>
            </p:cNvPr>
            <p:cNvSpPr>
              <a:spLocks/>
            </p:cNvSpPr>
            <p:nvPr/>
          </p:nvSpPr>
          <p:spPr bwMode="auto">
            <a:xfrm>
              <a:off x="3581" y="1907"/>
              <a:ext cx="79" cy="86"/>
            </a:xfrm>
            <a:custGeom>
              <a:avLst/>
              <a:gdLst>
                <a:gd name="T0" fmla="*/ 33 w 33"/>
                <a:gd name="T1" fmla="*/ 35 h 36"/>
                <a:gd name="T2" fmla="*/ 25 w 33"/>
                <a:gd name="T3" fmla="*/ 35 h 36"/>
                <a:gd name="T4" fmla="*/ 9 w 33"/>
                <a:gd name="T5" fmla="*/ 24 h 36"/>
                <a:gd name="T6" fmla="*/ 1 w 33"/>
                <a:gd name="T7" fmla="*/ 8 h 36"/>
                <a:gd name="T8" fmla="*/ 1 w 33"/>
                <a:gd name="T9" fmla="*/ 0 h 36"/>
                <a:gd name="T10" fmla="*/ 2 w 33"/>
                <a:gd name="T11" fmla="*/ 7 h 36"/>
                <a:gd name="T12" fmla="*/ 11 w 33"/>
                <a:gd name="T13" fmla="*/ 23 h 36"/>
                <a:gd name="T14" fmla="*/ 26 w 33"/>
                <a:gd name="T15" fmla="*/ 33 h 36"/>
                <a:gd name="T16" fmla="*/ 33 w 33"/>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33" y="35"/>
                  </a:moveTo>
                  <a:cubicBezTo>
                    <a:pt x="33" y="36"/>
                    <a:pt x="30" y="36"/>
                    <a:pt x="25" y="35"/>
                  </a:cubicBezTo>
                  <a:cubicBezTo>
                    <a:pt x="20" y="33"/>
                    <a:pt x="14" y="30"/>
                    <a:pt x="9" y="24"/>
                  </a:cubicBezTo>
                  <a:cubicBezTo>
                    <a:pt x="4" y="19"/>
                    <a:pt x="2" y="13"/>
                    <a:pt x="1" y="8"/>
                  </a:cubicBezTo>
                  <a:cubicBezTo>
                    <a:pt x="0" y="3"/>
                    <a:pt x="0" y="0"/>
                    <a:pt x="1" y="0"/>
                  </a:cubicBezTo>
                  <a:cubicBezTo>
                    <a:pt x="1" y="0"/>
                    <a:pt x="1" y="3"/>
                    <a:pt x="2" y="7"/>
                  </a:cubicBezTo>
                  <a:cubicBezTo>
                    <a:pt x="3" y="12"/>
                    <a:pt x="6" y="18"/>
                    <a:pt x="11" y="23"/>
                  </a:cubicBezTo>
                  <a:cubicBezTo>
                    <a:pt x="16" y="28"/>
                    <a:pt x="21" y="32"/>
                    <a:pt x="26" y="33"/>
                  </a:cubicBezTo>
                  <a:cubicBezTo>
                    <a:pt x="30" y="35"/>
                    <a:pt x="33" y="35"/>
                    <a:pt x="33" y="35"/>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8">
              <a:extLst>
                <a:ext uri="{FF2B5EF4-FFF2-40B4-BE49-F238E27FC236}">
                  <a16:creationId xmlns:a16="http://schemas.microsoft.com/office/drawing/2014/main" id="{CA268E98-652D-465F-8396-C04AD9406EDF}"/>
                </a:ext>
              </a:extLst>
            </p:cNvPr>
            <p:cNvSpPr>
              <a:spLocks/>
            </p:cNvSpPr>
            <p:nvPr/>
          </p:nvSpPr>
          <p:spPr bwMode="auto">
            <a:xfrm>
              <a:off x="3652" y="2897"/>
              <a:ext cx="122" cy="55"/>
            </a:xfrm>
            <a:custGeom>
              <a:avLst/>
              <a:gdLst>
                <a:gd name="T0" fmla="*/ 50 w 51"/>
                <a:gd name="T1" fmla="*/ 12 h 23"/>
                <a:gd name="T2" fmla="*/ 43 w 51"/>
                <a:gd name="T3" fmla="*/ 18 h 23"/>
                <a:gd name="T4" fmla="*/ 34 w 51"/>
                <a:gd name="T5" fmla="*/ 22 h 23"/>
                <a:gd name="T6" fmla="*/ 22 w 51"/>
                <a:gd name="T7" fmla="*/ 22 h 23"/>
                <a:gd name="T8" fmla="*/ 5 w 51"/>
                <a:gd name="T9" fmla="*/ 8 h 23"/>
                <a:gd name="T10" fmla="*/ 0 w 51"/>
                <a:gd name="T11" fmla="*/ 0 h 23"/>
                <a:gd name="T12" fmla="*/ 6 w 51"/>
                <a:gd name="T13" fmla="*/ 7 h 23"/>
                <a:gd name="T14" fmla="*/ 23 w 51"/>
                <a:gd name="T15" fmla="*/ 20 h 23"/>
                <a:gd name="T16" fmla="*/ 43 w 51"/>
                <a:gd name="T17" fmla="*/ 17 h 23"/>
                <a:gd name="T18" fmla="*/ 50 w 51"/>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3">
                  <a:moveTo>
                    <a:pt x="50" y="12"/>
                  </a:moveTo>
                  <a:cubicBezTo>
                    <a:pt x="51" y="13"/>
                    <a:pt x="48" y="15"/>
                    <a:pt x="43" y="18"/>
                  </a:cubicBezTo>
                  <a:cubicBezTo>
                    <a:pt x="41" y="20"/>
                    <a:pt x="38" y="21"/>
                    <a:pt x="34" y="22"/>
                  </a:cubicBezTo>
                  <a:cubicBezTo>
                    <a:pt x="31" y="23"/>
                    <a:pt x="26" y="23"/>
                    <a:pt x="22" y="22"/>
                  </a:cubicBezTo>
                  <a:cubicBezTo>
                    <a:pt x="13" y="19"/>
                    <a:pt x="8" y="13"/>
                    <a:pt x="5" y="8"/>
                  </a:cubicBezTo>
                  <a:cubicBezTo>
                    <a:pt x="2" y="4"/>
                    <a:pt x="0" y="1"/>
                    <a:pt x="0" y="0"/>
                  </a:cubicBezTo>
                  <a:cubicBezTo>
                    <a:pt x="0" y="0"/>
                    <a:pt x="3" y="3"/>
                    <a:pt x="6" y="7"/>
                  </a:cubicBezTo>
                  <a:cubicBezTo>
                    <a:pt x="10" y="11"/>
                    <a:pt x="15" y="17"/>
                    <a:pt x="23" y="20"/>
                  </a:cubicBezTo>
                  <a:cubicBezTo>
                    <a:pt x="30" y="22"/>
                    <a:pt x="38" y="19"/>
                    <a:pt x="43" y="17"/>
                  </a:cubicBezTo>
                  <a:cubicBezTo>
                    <a:pt x="47" y="14"/>
                    <a:pt x="50" y="12"/>
                    <a:pt x="50" y="1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9">
              <a:extLst>
                <a:ext uri="{FF2B5EF4-FFF2-40B4-BE49-F238E27FC236}">
                  <a16:creationId xmlns:a16="http://schemas.microsoft.com/office/drawing/2014/main" id="{08FB040F-51C4-4278-80F0-A653D2EF8740}"/>
                </a:ext>
              </a:extLst>
            </p:cNvPr>
            <p:cNvSpPr>
              <a:spLocks/>
            </p:cNvSpPr>
            <p:nvPr/>
          </p:nvSpPr>
          <p:spPr bwMode="auto">
            <a:xfrm>
              <a:off x="3643" y="2902"/>
              <a:ext cx="57" cy="81"/>
            </a:xfrm>
            <a:custGeom>
              <a:avLst/>
              <a:gdLst>
                <a:gd name="T0" fmla="*/ 24 w 24"/>
                <a:gd name="T1" fmla="*/ 34 h 34"/>
                <a:gd name="T2" fmla="*/ 11 w 24"/>
                <a:gd name="T3" fmla="*/ 18 h 34"/>
                <a:gd name="T4" fmla="*/ 0 w 24"/>
                <a:gd name="T5" fmla="*/ 1 h 34"/>
                <a:gd name="T6" fmla="*/ 13 w 24"/>
                <a:gd name="T7" fmla="*/ 17 h 34"/>
                <a:gd name="T8" fmla="*/ 24 w 24"/>
                <a:gd name="T9" fmla="*/ 34 h 34"/>
              </a:gdLst>
              <a:ahLst/>
              <a:cxnLst>
                <a:cxn ang="0">
                  <a:pos x="T0" y="T1"/>
                </a:cxn>
                <a:cxn ang="0">
                  <a:pos x="T2" y="T3"/>
                </a:cxn>
                <a:cxn ang="0">
                  <a:pos x="T4" y="T5"/>
                </a:cxn>
                <a:cxn ang="0">
                  <a:pos x="T6" y="T7"/>
                </a:cxn>
                <a:cxn ang="0">
                  <a:pos x="T8" y="T9"/>
                </a:cxn>
              </a:cxnLst>
              <a:rect l="0" t="0" r="r" b="b"/>
              <a:pathLst>
                <a:path w="24" h="34">
                  <a:moveTo>
                    <a:pt x="24" y="34"/>
                  </a:moveTo>
                  <a:cubicBezTo>
                    <a:pt x="23" y="34"/>
                    <a:pt x="18" y="27"/>
                    <a:pt x="11" y="18"/>
                  </a:cubicBezTo>
                  <a:cubicBezTo>
                    <a:pt x="5" y="9"/>
                    <a:pt x="0" y="1"/>
                    <a:pt x="0" y="1"/>
                  </a:cubicBezTo>
                  <a:cubicBezTo>
                    <a:pt x="1" y="0"/>
                    <a:pt x="6" y="8"/>
                    <a:pt x="13" y="17"/>
                  </a:cubicBezTo>
                  <a:cubicBezTo>
                    <a:pt x="19" y="26"/>
                    <a:pt x="24" y="33"/>
                    <a:pt x="24" y="34"/>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0">
              <a:extLst>
                <a:ext uri="{FF2B5EF4-FFF2-40B4-BE49-F238E27FC236}">
                  <a16:creationId xmlns:a16="http://schemas.microsoft.com/office/drawing/2014/main" id="{267DB50D-E214-4182-907E-78A6FBB36310}"/>
                </a:ext>
              </a:extLst>
            </p:cNvPr>
            <p:cNvSpPr>
              <a:spLocks/>
            </p:cNvSpPr>
            <p:nvPr/>
          </p:nvSpPr>
          <p:spPr bwMode="auto">
            <a:xfrm>
              <a:off x="3201" y="2187"/>
              <a:ext cx="12" cy="26"/>
            </a:xfrm>
            <a:custGeom>
              <a:avLst/>
              <a:gdLst>
                <a:gd name="T0" fmla="*/ 5 w 5"/>
                <a:gd name="T1" fmla="*/ 11 h 11"/>
                <a:gd name="T2" fmla="*/ 2 w 5"/>
                <a:gd name="T3" fmla="*/ 6 h 11"/>
                <a:gd name="T4" fmla="*/ 0 w 5"/>
                <a:gd name="T5" fmla="*/ 0 h 11"/>
                <a:gd name="T6" fmla="*/ 4 w 5"/>
                <a:gd name="T7" fmla="*/ 5 h 11"/>
                <a:gd name="T8" fmla="*/ 5 w 5"/>
                <a:gd name="T9" fmla="*/ 11 h 11"/>
              </a:gdLst>
              <a:ahLst/>
              <a:cxnLst>
                <a:cxn ang="0">
                  <a:pos x="T0" y="T1"/>
                </a:cxn>
                <a:cxn ang="0">
                  <a:pos x="T2" y="T3"/>
                </a:cxn>
                <a:cxn ang="0">
                  <a:pos x="T4" y="T5"/>
                </a:cxn>
                <a:cxn ang="0">
                  <a:pos x="T6" y="T7"/>
                </a:cxn>
                <a:cxn ang="0">
                  <a:pos x="T8" y="T9"/>
                </a:cxn>
              </a:cxnLst>
              <a:rect l="0" t="0" r="r" b="b"/>
              <a:pathLst>
                <a:path w="5" h="11">
                  <a:moveTo>
                    <a:pt x="5" y="11"/>
                  </a:moveTo>
                  <a:cubicBezTo>
                    <a:pt x="4" y="11"/>
                    <a:pt x="3" y="9"/>
                    <a:pt x="2" y="6"/>
                  </a:cubicBezTo>
                  <a:cubicBezTo>
                    <a:pt x="0" y="3"/>
                    <a:pt x="0" y="0"/>
                    <a:pt x="0" y="0"/>
                  </a:cubicBezTo>
                  <a:cubicBezTo>
                    <a:pt x="1" y="0"/>
                    <a:pt x="2" y="2"/>
                    <a:pt x="4" y="5"/>
                  </a:cubicBezTo>
                  <a:cubicBezTo>
                    <a:pt x="5" y="8"/>
                    <a:pt x="5" y="11"/>
                    <a:pt x="5"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131">
              <a:extLst>
                <a:ext uri="{FF2B5EF4-FFF2-40B4-BE49-F238E27FC236}">
                  <a16:creationId xmlns:a16="http://schemas.microsoft.com/office/drawing/2014/main" id="{EA251702-7F39-42B5-9305-EB43E241DD5A}"/>
                </a:ext>
              </a:extLst>
            </p:cNvPr>
            <p:cNvSpPr>
              <a:spLocks noChangeArrowheads="1"/>
            </p:cNvSpPr>
            <p:nvPr/>
          </p:nvSpPr>
          <p:spPr bwMode="auto">
            <a:xfrm>
              <a:off x="3394" y="2218"/>
              <a:ext cx="4" cy="21"/>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2">
              <a:extLst>
                <a:ext uri="{FF2B5EF4-FFF2-40B4-BE49-F238E27FC236}">
                  <a16:creationId xmlns:a16="http://schemas.microsoft.com/office/drawing/2014/main" id="{670780AC-89C3-4F9D-BD92-CDCD540CF367}"/>
                </a:ext>
              </a:extLst>
            </p:cNvPr>
            <p:cNvSpPr>
              <a:spLocks/>
            </p:cNvSpPr>
            <p:nvPr/>
          </p:nvSpPr>
          <p:spPr bwMode="auto">
            <a:xfrm>
              <a:off x="3318" y="2313"/>
              <a:ext cx="4" cy="26"/>
            </a:xfrm>
            <a:custGeom>
              <a:avLst/>
              <a:gdLst>
                <a:gd name="T0" fmla="*/ 1 w 2"/>
                <a:gd name="T1" fmla="*/ 11 h 11"/>
                <a:gd name="T2" fmla="*/ 0 w 2"/>
                <a:gd name="T3" fmla="*/ 6 h 11"/>
                <a:gd name="T4" fmla="*/ 1 w 2"/>
                <a:gd name="T5" fmla="*/ 0 h 11"/>
                <a:gd name="T6" fmla="*/ 2 w 2"/>
                <a:gd name="T7" fmla="*/ 5 h 11"/>
                <a:gd name="T8" fmla="*/ 1 w 2"/>
                <a:gd name="T9" fmla="*/ 11 h 11"/>
              </a:gdLst>
              <a:ahLst/>
              <a:cxnLst>
                <a:cxn ang="0">
                  <a:pos x="T0" y="T1"/>
                </a:cxn>
                <a:cxn ang="0">
                  <a:pos x="T2" y="T3"/>
                </a:cxn>
                <a:cxn ang="0">
                  <a:pos x="T4" y="T5"/>
                </a:cxn>
                <a:cxn ang="0">
                  <a:pos x="T6" y="T7"/>
                </a:cxn>
                <a:cxn ang="0">
                  <a:pos x="T8" y="T9"/>
                </a:cxn>
              </a:cxnLst>
              <a:rect l="0" t="0" r="r" b="b"/>
              <a:pathLst>
                <a:path w="2" h="11">
                  <a:moveTo>
                    <a:pt x="1" y="11"/>
                  </a:moveTo>
                  <a:cubicBezTo>
                    <a:pt x="1" y="11"/>
                    <a:pt x="0" y="9"/>
                    <a:pt x="0" y="6"/>
                  </a:cubicBezTo>
                  <a:cubicBezTo>
                    <a:pt x="0" y="2"/>
                    <a:pt x="0" y="0"/>
                    <a:pt x="1" y="0"/>
                  </a:cubicBezTo>
                  <a:cubicBezTo>
                    <a:pt x="1" y="0"/>
                    <a:pt x="2" y="2"/>
                    <a:pt x="2" y="5"/>
                  </a:cubicBezTo>
                  <a:cubicBezTo>
                    <a:pt x="2" y="8"/>
                    <a:pt x="2" y="11"/>
                    <a:pt x="1"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3">
              <a:extLst>
                <a:ext uri="{FF2B5EF4-FFF2-40B4-BE49-F238E27FC236}">
                  <a16:creationId xmlns:a16="http://schemas.microsoft.com/office/drawing/2014/main" id="{B0EB08FB-3A0A-483D-BC05-E75119E2F012}"/>
                </a:ext>
              </a:extLst>
            </p:cNvPr>
            <p:cNvSpPr>
              <a:spLocks/>
            </p:cNvSpPr>
            <p:nvPr/>
          </p:nvSpPr>
          <p:spPr bwMode="auto">
            <a:xfrm>
              <a:off x="3163" y="2399"/>
              <a:ext cx="22" cy="14"/>
            </a:xfrm>
            <a:custGeom>
              <a:avLst/>
              <a:gdLst>
                <a:gd name="T0" fmla="*/ 8 w 9"/>
                <a:gd name="T1" fmla="*/ 6 h 6"/>
                <a:gd name="T2" fmla="*/ 4 w 9"/>
                <a:gd name="T3" fmla="*/ 3 h 6"/>
                <a:gd name="T4" fmla="*/ 0 w 9"/>
                <a:gd name="T5" fmla="*/ 0 h 6"/>
                <a:gd name="T6" fmla="*/ 5 w 9"/>
                <a:gd name="T7" fmla="*/ 2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8" y="6"/>
                    <a:pt x="6" y="5"/>
                    <a:pt x="4" y="3"/>
                  </a:cubicBezTo>
                  <a:cubicBezTo>
                    <a:pt x="2" y="2"/>
                    <a:pt x="0" y="1"/>
                    <a:pt x="0" y="0"/>
                  </a:cubicBezTo>
                  <a:cubicBezTo>
                    <a:pt x="0" y="0"/>
                    <a:pt x="3" y="0"/>
                    <a:pt x="5" y="2"/>
                  </a:cubicBezTo>
                  <a:cubicBezTo>
                    <a:pt x="8" y="3"/>
                    <a:pt x="9" y="6"/>
                    <a:pt x="8"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4">
              <a:extLst>
                <a:ext uri="{FF2B5EF4-FFF2-40B4-BE49-F238E27FC236}">
                  <a16:creationId xmlns:a16="http://schemas.microsoft.com/office/drawing/2014/main" id="{E73A3453-8A8D-49CB-ADC9-3DB2D19E564B}"/>
                </a:ext>
              </a:extLst>
            </p:cNvPr>
            <p:cNvSpPr>
              <a:spLocks/>
            </p:cNvSpPr>
            <p:nvPr/>
          </p:nvSpPr>
          <p:spPr bwMode="auto">
            <a:xfrm>
              <a:off x="3425" y="2489"/>
              <a:ext cx="14" cy="16"/>
            </a:xfrm>
            <a:custGeom>
              <a:avLst/>
              <a:gdLst>
                <a:gd name="T0" fmla="*/ 1 w 6"/>
                <a:gd name="T1" fmla="*/ 7 h 7"/>
                <a:gd name="T2" fmla="*/ 2 w 6"/>
                <a:gd name="T3" fmla="*/ 3 h 7"/>
                <a:gd name="T4" fmla="*/ 5 w 6"/>
                <a:gd name="T5" fmla="*/ 0 h 7"/>
                <a:gd name="T6" fmla="*/ 4 w 6"/>
                <a:gd name="T7" fmla="*/ 4 h 7"/>
                <a:gd name="T8" fmla="*/ 1 w 6"/>
                <a:gd name="T9" fmla="*/ 7 h 7"/>
              </a:gdLst>
              <a:ahLst/>
              <a:cxnLst>
                <a:cxn ang="0">
                  <a:pos x="T0" y="T1"/>
                </a:cxn>
                <a:cxn ang="0">
                  <a:pos x="T2" y="T3"/>
                </a:cxn>
                <a:cxn ang="0">
                  <a:pos x="T4" y="T5"/>
                </a:cxn>
                <a:cxn ang="0">
                  <a:pos x="T6" y="T7"/>
                </a:cxn>
                <a:cxn ang="0">
                  <a:pos x="T8" y="T9"/>
                </a:cxn>
              </a:cxnLst>
              <a:rect l="0" t="0" r="r" b="b"/>
              <a:pathLst>
                <a:path w="6" h="7">
                  <a:moveTo>
                    <a:pt x="1" y="7"/>
                  </a:moveTo>
                  <a:cubicBezTo>
                    <a:pt x="0" y="7"/>
                    <a:pt x="1" y="5"/>
                    <a:pt x="2" y="3"/>
                  </a:cubicBezTo>
                  <a:cubicBezTo>
                    <a:pt x="3" y="1"/>
                    <a:pt x="5" y="0"/>
                    <a:pt x="5" y="0"/>
                  </a:cubicBezTo>
                  <a:cubicBezTo>
                    <a:pt x="6" y="1"/>
                    <a:pt x="5" y="2"/>
                    <a:pt x="4" y="4"/>
                  </a:cubicBezTo>
                  <a:cubicBezTo>
                    <a:pt x="3" y="6"/>
                    <a:pt x="1" y="7"/>
                    <a:pt x="1"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35">
              <a:extLst>
                <a:ext uri="{FF2B5EF4-FFF2-40B4-BE49-F238E27FC236}">
                  <a16:creationId xmlns:a16="http://schemas.microsoft.com/office/drawing/2014/main" id="{3BDF8FE9-D5C9-4A6A-BF27-B21F73319356}"/>
                </a:ext>
              </a:extLst>
            </p:cNvPr>
            <p:cNvSpPr>
              <a:spLocks noChangeArrowheads="1"/>
            </p:cNvSpPr>
            <p:nvPr/>
          </p:nvSpPr>
          <p:spPr bwMode="auto">
            <a:xfrm>
              <a:off x="3273" y="2496"/>
              <a:ext cx="4" cy="36"/>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6">
              <a:extLst>
                <a:ext uri="{FF2B5EF4-FFF2-40B4-BE49-F238E27FC236}">
                  <a16:creationId xmlns:a16="http://schemas.microsoft.com/office/drawing/2014/main" id="{B0F3E417-2141-4E4A-9F09-DC9626914966}"/>
                </a:ext>
              </a:extLst>
            </p:cNvPr>
            <p:cNvSpPr>
              <a:spLocks/>
            </p:cNvSpPr>
            <p:nvPr/>
          </p:nvSpPr>
          <p:spPr bwMode="auto">
            <a:xfrm>
              <a:off x="3206" y="2624"/>
              <a:ext cx="21" cy="14"/>
            </a:xfrm>
            <a:custGeom>
              <a:avLst/>
              <a:gdLst>
                <a:gd name="T0" fmla="*/ 9 w 9"/>
                <a:gd name="T1" fmla="*/ 6 h 6"/>
                <a:gd name="T2" fmla="*/ 4 w 9"/>
                <a:gd name="T3" fmla="*/ 4 h 6"/>
                <a:gd name="T4" fmla="*/ 1 w 9"/>
                <a:gd name="T5" fmla="*/ 0 h 6"/>
                <a:gd name="T6" fmla="*/ 5 w 9"/>
                <a:gd name="T7" fmla="*/ 2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cubicBezTo>
                    <a:pt x="9" y="6"/>
                    <a:pt x="6" y="5"/>
                    <a:pt x="4" y="4"/>
                  </a:cubicBezTo>
                  <a:cubicBezTo>
                    <a:pt x="2" y="2"/>
                    <a:pt x="0" y="1"/>
                    <a:pt x="1" y="0"/>
                  </a:cubicBezTo>
                  <a:cubicBezTo>
                    <a:pt x="1" y="0"/>
                    <a:pt x="3" y="1"/>
                    <a:pt x="5" y="2"/>
                  </a:cubicBezTo>
                  <a:cubicBezTo>
                    <a:pt x="8" y="4"/>
                    <a:pt x="9" y="6"/>
                    <a:pt x="9"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7">
              <a:extLst>
                <a:ext uri="{FF2B5EF4-FFF2-40B4-BE49-F238E27FC236}">
                  <a16:creationId xmlns:a16="http://schemas.microsoft.com/office/drawing/2014/main" id="{F9C43D40-A83C-4B21-9302-DE2E9DCB0437}"/>
                </a:ext>
              </a:extLst>
            </p:cNvPr>
            <p:cNvSpPr>
              <a:spLocks/>
            </p:cNvSpPr>
            <p:nvPr/>
          </p:nvSpPr>
          <p:spPr bwMode="auto">
            <a:xfrm>
              <a:off x="3363" y="2674"/>
              <a:ext cx="16" cy="9"/>
            </a:xfrm>
            <a:custGeom>
              <a:avLst/>
              <a:gdLst>
                <a:gd name="T0" fmla="*/ 7 w 7"/>
                <a:gd name="T1" fmla="*/ 1 h 4"/>
                <a:gd name="T2" fmla="*/ 4 w 7"/>
                <a:gd name="T3" fmla="*/ 3 h 4"/>
                <a:gd name="T4" fmla="*/ 0 w 7"/>
                <a:gd name="T5" fmla="*/ 4 h 4"/>
                <a:gd name="T6" fmla="*/ 3 w 7"/>
                <a:gd name="T7" fmla="*/ 1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cubicBezTo>
                    <a:pt x="7" y="1"/>
                    <a:pt x="6" y="2"/>
                    <a:pt x="4" y="3"/>
                  </a:cubicBezTo>
                  <a:cubicBezTo>
                    <a:pt x="2" y="4"/>
                    <a:pt x="1" y="4"/>
                    <a:pt x="0" y="4"/>
                  </a:cubicBezTo>
                  <a:cubicBezTo>
                    <a:pt x="0" y="3"/>
                    <a:pt x="1" y="2"/>
                    <a:pt x="3" y="1"/>
                  </a:cubicBezTo>
                  <a:cubicBezTo>
                    <a:pt x="5" y="0"/>
                    <a:pt x="7" y="0"/>
                    <a:pt x="7"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8">
              <a:extLst>
                <a:ext uri="{FF2B5EF4-FFF2-40B4-BE49-F238E27FC236}">
                  <a16:creationId xmlns:a16="http://schemas.microsoft.com/office/drawing/2014/main" id="{3B824944-46EF-4F1C-B8FE-F95252AA1C82}"/>
                </a:ext>
              </a:extLst>
            </p:cNvPr>
            <p:cNvSpPr>
              <a:spLocks/>
            </p:cNvSpPr>
            <p:nvPr/>
          </p:nvSpPr>
          <p:spPr bwMode="auto">
            <a:xfrm>
              <a:off x="3258" y="2814"/>
              <a:ext cx="19" cy="36"/>
            </a:xfrm>
            <a:custGeom>
              <a:avLst/>
              <a:gdLst>
                <a:gd name="T0" fmla="*/ 7 w 8"/>
                <a:gd name="T1" fmla="*/ 15 h 15"/>
                <a:gd name="T2" fmla="*/ 3 w 8"/>
                <a:gd name="T3" fmla="*/ 8 h 15"/>
                <a:gd name="T4" fmla="*/ 0 w 8"/>
                <a:gd name="T5" fmla="*/ 0 h 15"/>
                <a:gd name="T6" fmla="*/ 5 w 8"/>
                <a:gd name="T7" fmla="*/ 7 h 15"/>
                <a:gd name="T8" fmla="*/ 7 w 8"/>
                <a:gd name="T9" fmla="*/ 15 h 15"/>
              </a:gdLst>
              <a:ahLst/>
              <a:cxnLst>
                <a:cxn ang="0">
                  <a:pos x="T0" y="T1"/>
                </a:cxn>
                <a:cxn ang="0">
                  <a:pos x="T2" y="T3"/>
                </a:cxn>
                <a:cxn ang="0">
                  <a:pos x="T4" y="T5"/>
                </a:cxn>
                <a:cxn ang="0">
                  <a:pos x="T6" y="T7"/>
                </a:cxn>
                <a:cxn ang="0">
                  <a:pos x="T8" y="T9"/>
                </a:cxn>
              </a:cxnLst>
              <a:rect l="0" t="0" r="r" b="b"/>
              <a:pathLst>
                <a:path w="8" h="15">
                  <a:moveTo>
                    <a:pt x="7" y="15"/>
                  </a:moveTo>
                  <a:cubicBezTo>
                    <a:pt x="7" y="15"/>
                    <a:pt x="5" y="12"/>
                    <a:pt x="3" y="8"/>
                  </a:cubicBezTo>
                  <a:cubicBezTo>
                    <a:pt x="1" y="4"/>
                    <a:pt x="0" y="0"/>
                    <a:pt x="0" y="0"/>
                  </a:cubicBezTo>
                  <a:cubicBezTo>
                    <a:pt x="1" y="0"/>
                    <a:pt x="3" y="3"/>
                    <a:pt x="5" y="7"/>
                  </a:cubicBezTo>
                  <a:cubicBezTo>
                    <a:pt x="7" y="11"/>
                    <a:pt x="8" y="14"/>
                    <a:pt x="7" y="1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9">
              <a:extLst>
                <a:ext uri="{FF2B5EF4-FFF2-40B4-BE49-F238E27FC236}">
                  <a16:creationId xmlns:a16="http://schemas.microsoft.com/office/drawing/2014/main" id="{33D47C80-CE0A-4D87-949D-69152D84EA0A}"/>
                </a:ext>
              </a:extLst>
            </p:cNvPr>
            <p:cNvSpPr>
              <a:spLocks/>
            </p:cNvSpPr>
            <p:nvPr/>
          </p:nvSpPr>
          <p:spPr bwMode="auto">
            <a:xfrm>
              <a:off x="3444" y="2807"/>
              <a:ext cx="16" cy="26"/>
            </a:xfrm>
            <a:custGeom>
              <a:avLst/>
              <a:gdLst>
                <a:gd name="T0" fmla="*/ 0 w 7"/>
                <a:gd name="T1" fmla="*/ 11 h 11"/>
                <a:gd name="T2" fmla="*/ 2 w 7"/>
                <a:gd name="T3" fmla="*/ 5 h 11"/>
                <a:gd name="T4" fmla="*/ 6 w 7"/>
                <a:gd name="T5" fmla="*/ 0 h 11"/>
                <a:gd name="T6" fmla="*/ 4 w 7"/>
                <a:gd name="T7" fmla="*/ 6 h 11"/>
                <a:gd name="T8" fmla="*/ 0 w 7"/>
                <a:gd name="T9" fmla="*/ 11 h 11"/>
              </a:gdLst>
              <a:ahLst/>
              <a:cxnLst>
                <a:cxn ang="0">
                  <a:pos x="T0" y="T1"/>
                </a:cxn>
                <a:cxn ang="0">
                  <a:pos x="T2" y="T3"/>
                </a:cxn>
                <a:cxn ang="0">
                  <a:pos x="T4" y="T5"/>
                </a:cxn>
                <a:cxn ang="0">
                  <a:pos x="T6" y="T7"/>
                </a:cxn>
                <a:cxn ang="0">
                  <a:pos x="T8" y="T9"/>
                </a:cxn>
              </a:cxnLst>
              <a:rect l="0" t="0" r="r" b="b"/>
              <a:pathLst>
                <a:path w="7" h="11">
                  <a:moveTo>
                    <a:pt x="0" y="11"/>
                  </a:moveTo>
                  <a:cubicBezTo>
                    <a:pt x="0" y="11"/>
                    <a:pt x="1" y="8"/>
                    <a:pt x="2" y="5"/>
                  </a:cubicBezTo>
                  <a:cubicBezTo>
                    <a:pt x="4" y="2"/>
                    <a:pt x="6" y="0"/>
                    <a:pt x="6" y="0"/>
                  </a:cubicBezTo>
                  <a:cubicBezTo>
                    <a:pt x="7" y="0"/>
                    <a:pt x="6" y="3"/>
                    <a:pt x="4" y="6"/>
                  </a:cubicBezTo>
                  <a:cubicBezTo>
                    <a:pt x="2" y="9"/>
                    <a:pt x="1" y="11"/>
                    <a:pt x="0"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0">
              <a:extLst>
                <a:ext uri="{FF2B5EF4-FFF2-40B4-BE49-F238E27FC236}">
                  <a16:creationId xmlns:a16="http://schemas.microsoft.com/office/drawing/2014/main" id="{802EC777-949B-4E15-B055-7EF59FC47D0C}"/>
                </a:ext>
              </a:extLst>
            </p:cNvPr>
            <p:cNvSpPr>
              <a:spLocks/>
            </p:cNvSpPr>
            <p:nvPr/>
          </p:nvSpPr>
          <p:spPr bwMode="auto">
            <a:xfrm>
              <a:off x="3365" y="2947"/>
              <a:ext cx="10" cy="33"/>
            </a:xfrm>
            <a:custGeom>
              <a:avLst/>
              <a:gdLst>
                <a:gd name="T0" fmla="*/ 2 w 4"/>
                <a:gd name="T1" fmla="*/ 14 h 14"/>
                <a:gd name="T2" fmla="*/ 1 w 4"/>
                <a:gd name="T3" fmla="*/ 7 h 14"/>
                <a:gd name="T4" fmla="*/ 0 w 4"/>
                <a:gd name="T5" fmla="*/ 0 h 14"/>
                <a:gd name="T6" fmla="*/ 3 w 4"/>
                <a:gd name="T7" fmla="*/ 7 h 14"/>
                <a:gd name="T8" fmla="*/ 2 w 4"/>
                <a:gd name="T9" fmla="*/ 14 h 14"/>
              </a:gdLst>
              <a:ahLst/>
              <a:cxnLst>
                <a:cxn ang="0">
                  <a:pos x="T0" y="T1"/>
                </a:cxn>
                <a:cxn ang="0">
                  <a:pos x="T2" y="T3"/>
                </a:cxn>
                <a:cxn ang="0">
                  <a:pos x="T4" y="T5"/>
                </a:cxn>
                <a:cxn ang="0">
                  <a:pos x="T6" y="T7"/>
                </a:cxn>
                <a:cxn ang="0">
                  <a:pos x="T8" y="T9"/>
                </a:cxn>
              </a:cxnLst>
              <a:rect l="0" t="0" r="r" b="b"/>
              <a:pathLst>
                <a:path w="4" h="14">
                  <a:moveTo>
                    <a:pt x="2" y="14"/>
                  </a:moveTo>
                  <a:cubicBezTo>
                    <a:pt x="2" y="14"/>
                    <a:pt x="2" y="11"/>
                    <a:pt x="1" y="7"/>
                  </a:cubicBezTo>
                  <a:cubicBezTo>
                    <a:pt x="1" y="3"/>
                    <a:pt x="0" y="0"/>
                    <a:pt x="0" y="0"/>
                  </a:cubicBezTo>
                  <a:cubicBezTo>
                    <a:pt x="1" y="0"/>
                    <a:pt x="3" y="2"/>
                    <a:pt x="3" y="7"/>
                  </a:cubicBezTo>
                  <a:cubicBezTo>
                    <a:pt x="4" y="11"/>
                    <a:pt x="3" y="14"/>
                    <a:pt x="2"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1">
              <a:extLst>
                <a:ext uri="{FF2B5EF4-FFF2-40B4-BE49-F238E27FC236}">
                  <a16:creationId xmlns:a16="http://schemas.microsoft.com/office/drawing/2014/main" id="{DFB49929-4491-4A10-8164-B935CF8870EF}"/>
                </a:ext>
              </a:extLst>
            </p:cNvPr>
            <p:cNvSpPr>
              <a:spLocks/>
            </p:cNvSpPr>
            <p:nvPr/>
          </p:nvSpPr>
          <p:spPr bwMode="auto">
            <a:xfrm>
              <a:off x="3273" y="3044"/>
              <a:ext cx="19" cy="22"/>
            </a:xfrm>
            <a:custGeom>
              <a:avLst/>
              <a:gdLst>
                <a:gd name="T0" fmla="*/ 8 w 8"/>
                <a:gd name="T1" fmla="*/ 8 h 9"/>
                <a:gd name="T2" fmla="*/ 4 w 8"/>
                <a:gd name="T3" fmla="*/ 5 h 9"/>
                <a:gd name="T4" fmla="*/ 1 w 8"/>
                <a:gd name="T5" fmla="*/ 0 h 9"/>
                <a:gd name="T6" fmla="*/ 5 w 8"/>
                <a:gd name="T7" fmla="*/ 4 h 9"/>
                <a:gd name="T8" fmla="*/ 8 w 8"/>
                <a:gd name="T9" fmla="*/ 8 h 9"/>
              </a:gdLst>
              <a:ahLst/>
              <a:cxnLst>
                <a:cxn ang="0">
                  <a:pos x="T0" y="T1"/>
                </a:cxn>
                <a:cxn ang="0">
                  <a:pos x="T2" y="T3"/>
                </a:cxn>
                <a:cxn ang="0">
                  <a:pos x="T4" y="T5"/>
                </a:cxn>
                <a:cxn ang="0">
                  <a:pos x="T6" y="T7"/>
                </a:cxn>
                <a:cxn ang="0">
                  <a:pos x="T8" y="T9"/>
                </a:cxn>
              </a:cxnLst>
              <a:rect l="0" t="0" r="r" b="b"/>
              <a:pathLst>
                <a:path w="8" h="9">
                  <a:moveTo>
                    <a:pt x="8" y="8"/>
                  </a:moveTo>
                  <a:cubicBezTo>
                    <a:pt x="8" y="9"/>
                    <a:pt x="6" y="7"/>
                    <a:pt x="4" y="5"/>
                  </a:cubicBezTo>
                  <a:cubicBezTo>
                    <a:pt x="2" y="3"/>
                    <a:pt x="0" y="1"/>
                    <a:pt x="1" y="0"/>
                  </a:cubicBezTo>
                  <a:cubicBezTo>
                    <a:pt x="1" y="0"/>
                    <a:pt x="3" y="1"/>
                    <a:pt x="5" y="4"/>
                  </a:cubicBezTo>
                  <a:cubicBezTo>
                    <a:pt x="7" y="6"/>
                    <a:pt x="8" y="8"/>
                    <a:pt x="8"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2">
              <a:extLst>
                <a:ext uri="{FF2B5EF4-FFF2-40B4-BE49-F238E27FC236}">
                  <a16:creationId xmlns:a16="http://schemas.microsoft.com/office/drawing/2014/main" id="{D5321FA1-4635-4909-9D60-4597333AB534}"/>
                </a:ext>
              </a:extLst>
            </p:cNvPr>
            <p:cNvSpPr>
              <a:spLocks/>
            </p:cNvSpPr>
            <p:nvPr/>
          </p:nvSpPr>
          <p:spPr bwMode="auto">
            <a:xfrm>
              <a:off x="3482" y="3075"/>
              <a:ext cx="21" cy="22"/>
            </a:xfrm>
            <a:custGeom>
              <a:avLst/>
              <a:gdLst>
                <a:gd name="T0" fmla="*/ 1 w 9"/>
                <a:gd name="T1" fmla="*/ 9 h 9"/>
                <a:gd name="T2" fmla="*/ 4 w 9"/>
                <a:gd name="T3" fmla="*/ 4 h 9"/>
                <a:gd name="T4" fmla="*/ 9 w 9"/>
                <a:gd name="T5" fmla="*/ 1 h 9"/>
                <a:gd name="T6" fmla="*/ 5 w 9"/>
                <a:gd name="T7" fmla="*/ 5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cubicBezTo>
                    <a:pt x="0" y="8"/>
                    <a:pt x="2" y="6"/>
                    <a:pt x="4" y="4"/>
                  </a:cubicBezTo>
                  <a:cubicBezTo>
                    <a:pt x="6" y="2"/>
                    <a:pt x="8" y="0"/>
                    <a:pt x="9" y="1"/>
                  </a:cubicBezTo>
                  <a:cubicBezTo>
                    <a:pt x="9" y="1"/>
                    <a:pt x="8" y="3"/>
                    <a:pt x="5" y="5"/>
                  </a:cubicBezTo>
                  <a:cubicBezTo>
                    <a:pt x="3" y="8"/>
                    <a:pt x="1" y="9"/>
                    <a:pt x="1" y="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3">
              <a:extLst>
                <a:ext uri="{FF2B5EF4-FFF2-40B4-BE49-F238E27FC236}">
                  <a16:creationId xmlns:a16="http://schemas.microsoft.com/office/drawing/2014/main" id="{735403F5-BCE0-46F5-A649-EE14C5D3D02D}"/>
                </a:ext>
              </a:extLst>
            </p:cNvPr>
            <p:cNvSpPr>
              <a:spLocks/>
            </p:cNvSpPr>
            <p:nvPr/>
          </p:nvSpPr>
          <p:spPr bwMode="auto">
            <a:xfrm>
              <a:off x="3372" y="3189"/>
              <a:ext cx="7" cy="33"/>
            </a:xfrm>
            <a:custGeom>
              <a:avLst/>
              <a:gdLst>
                <a:gd name="T0" fmla="*/ 0 w 3"/>
                <a:gd name="T1" fmla="*/ 14 h 14"/>
                <a:gd name="T2" fmla="*/ 0 w 3"/>
                <a:gd name="T3" fmla="*/ 7 h 14"/>
                <a:gd name="T4" fmla="*/ 2 w 3"/>
                <a:gd name="T5" fmla="*/ 0 h 14"/>
                <a:gd name="T6" fmla="*/ 2 w 3"/>
                <a:gd name="T7" fmla="*/ 7 h 14"/>
                <a:gd name="T8" fmla="*/ 0 w 3"/>
                <a:gd name="T9" fmla="*/ 14 h 14"/>
              </a:gdLst>
              <a:ahLst/>
              <a:cxnLst>
                <a:cxn ang="0">
                  <a:pos x="T0" y="T1"/>
                </a:cxn>
                <a:cxn ang="0">
                  <a:pos x="T2" y="T3"/>
                </a:cxn>
                <a:cxn ang="0">
                  <a:pos x="T4" y="T5"/>
                </a:cxn>
                <a:cxn ang="0">
                  <a:pos x="T6" y="T7"/>
                </a:cxn>
                <a:cxn ang="0">
                  <a:pos x="T8" y="T9"/>
                </a:cxn>
              </a:cxnLst>
              <a:rect l="0" t="0" r="r" b="b"/>
              <a:pathLst>
                <a:path w="3" h="14">
                  <a:moveTo>
                    <a:pt x="0" y="14"/>
                  </a:moveTo>
                  <a:cubicBezTo>
                    <a:pt x="0" y="14"/>
                    <a:pt x="0" y="11"/>
                    <a:pt x="0" y="7"/>
                  </a:cubicBezTo>
                  <a:cubicBezTo>
                    <a:pt x="1" y="3"/>
                    <a:pt x="2" y="0"/>
                    <a:pt x="2" y="0"/>
                  </a:cubicBezTo>
                  <a:cubicBezTo>
                    <a:pt x="3" y="1"/>
                    <a:pt x="3" y="4"/>
                    <a:pt x="2" y="7"/>
                  </a:cubicBezTo>
                  <a:cubicBezTo>
                    <a:pt x="2" y="11"/>
                    <a:pt x="1" y="14"/>
                    <a:pt x="0"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4">
              <a:extLst>
                <a:ext uri="{FF2B5EF4-FFF2-40B4-BE49-F238E27FC236}">
                  <a16:creationId xmlns:a16="http://schemas.microsoft.com/office/drawing/2014/main" id="{275A1F17-BFB5-4668-9E76-592949490F2C}"/>
                </a:ext>
              </a:extLst>
            </p:cNvPr>
            <p:cNvSpPr>
              <a:spLocks/>
            </p:cNvSpPr>
            <p:nvPr/>
          </p:nvSpPr>
          <p:spPr bwMode="auto">
            <a:xfrm>
              <a:off x="3284" y="3258"/>
              <a:ext cx="17" cy="26"/>
            </a:xfrm>
            <a:custGeom>
              <a:avLst/>
              <a:gdLst>
                <a:gd name="T0" fmla="*/ 6 w 7"/>
                <a:gd name="T1" fmla="*/ 10 h 11"/>
                <a:gd name="T2" fmla="*/ 2 w 7"/>
                <a:gd name="T3" fmla="*/ 6 h 11"/>
                <a:gd name="T4" fmla="*/ 0 w 7"/>
                <a:gd name="T5" fmla="*/ 0 h 11"/>
                <a:gd name="T6" fmla="*/ 4 w 7"/>
                <a:gd name="T7" fmla="*/ 5 h 11"/>
                <a:gd name="T8" fmla="*/ 6 w 7"/>
                <a:gd name="T9" fmla="*/ 10 h 11"/>
              </a:gdLst>
              <a:ahLst/>
              <a:cxnLst>
                <a:cxn ang="0">
                  <a:pos x="T0" y="T1"/>
                </a:cxn>
                <a:cxn ang="0">
                  <a:pos x="T2" y="T3"/>
                </a:cxn>
                <a:cxn ang="0">
                  <a:pos x="T4" y="T5"/>
                </a:cxn>
                <a:cxn ang="0">
                  <a:pos x="T6" y="T7"/>
                </a:cxn>
                <a:cxn ang="0">
                  <a:pos x="T8" y="T9"/>
                </a:cxn>
              </a:cxnLst>
              <a:rect l="0" t="0" r="r" b="b"/>
              <a:pathLst>
                <a:path w="7" h="11">
                  <a:moveTo>
                    <a:pt x="6" y="10"/>
                  </a:moveTo>
                  <a:cubicBezTo>
                    <a:pt x="6" y="11"/>
                    <a:pt x="4" y="9"/>
                    <a:pt x="2" y="6"/>
                  </a:cubicBezTo>
                  <a:cubicBezTo>
                    <a:pt x="1" y="3"/>
                    <a:pt x="0" y="1"/>
                    <a:pt x="0" y="0"/>
                  </a:cubicBezTo>
                  <a:cubicBezTo>
                    <a:pt x="1" y="0"/>
                    <a:pt x="2" y="2"/>
                    <a:pt x="4" y="5"/>
                  </a:cubicBezTo>
                  <a:cubicBezTo>
                    <a:pt x="6" y="8"/>
                    <a:pt x="7" y="10"/>
                    <a:pt x="6"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5">
              <a:extLst>
                <a:ext uri="{FF2B5EF4-FFF2-40B4-BE49-F238E27FC236}">
                  <a16:creationId xmlns:a16="http://schemas.microsoft.com/office/drawing/2014/main" id="{FBDE3AB0-52C3-4C0E-898B-55A680DA9D10}"/>
                </a:ext>
              </a:extLst>
            </p:cNvPr>
            <p:cNvSpPr>
              <a:spLocks/>
            </p:cNvSpPr>
            <p:nvPr/>
          </p:nvSpPr>
          <p:spPr bwMode="auto">
            <a:xfrm>
              <a:off x="3453" y="3358"/>
              <a:ext cx="26" cy="21"/>
            </a:xfrm>
            <a:custGeom>
              <a:avLst/>
              <a:gdLst>
                <a:gd name="T0" fmla="*/ 10 w 11"/>
                <a:gd name="T1" fmla="*/ 1 h 9"/>
                <a:gd name="T2" fmla="*/ 6 w 11"/>
                <a:gd name="T3" fmla="*/ 5 h 9"/>
                <a:gd name="T4" fmla="*/ 0 w 11"/>
                <a:gd name="T5" fmla="*/ 8 h 9"/>
                <a:gd name="T6" fmla="*/ 4 w 11"/>
                <a:gd name="T7" fmla="*/ 4 h 9"/>
                <a:gd name="T8" fmla="*/ 10 w 11"/>
                <a:gd name="T9" fmla="*/ 1 h 9"/>
              </a:gdLst>
              <a:ahLst/>
              <a:cxnLst>
                <a:cxn ang="0">
                  <a:pos x="T0" y="T1"/>
                </a:cxn>
                <a:cxn ang="0">
                  <a:pos x="T2" y="T3"/>
                </a:cxn>
                <a:cxn ang="0">
                  <a:pos x="T4" y="T5"/>
                </a:cxn>
                <a:cxn ang="0">
                  <a:pos x="T6" y="T7"/>
                </a:cxn>
                <a:cxn ang="0">
                  <a:pos x="T8" y="T9"/>
                </a:cxn>
              </a:cxnLst>
              <a:rect l="0" t="0" r="r" b="b"/>
              <a:pathLst>
                <a:path w="11" h="9">
                  <a:moveTo>
                    <a:pt x="10" y="1"/>
                  </a:moveTo>
                  <a:cubicBezTo>
                    <a:pt x="11" y="1"/>
                    <a:pt x="9" y="3"/>
                    <a:pt x="6" y="5"/>
                  </a:cubicBezTo>
                  <a:cubicBezTo>
                    <a:pt x="3" y="8"/>
                    <a:pt x="0" y="9"/>
                    <a:pt x="0" y="8"/>
                  </a:cubicBezTo>
                  <a:cubicBezTo>
                    <a:pt x="0" y="8"/>
                    <a:pt x="2" y="6"/>
                    <a:pt x="4" y="4"/>
                  </a:cubicBezTo>
                  <a:cubicBezTo>
                    <a:pt x="7" y="2"/>
                    <a:pt x="10" y="0"/>
                    <a:pt x="10"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6">
              <a:extLst>
                <a:ext uri="{FF2B5EF4-FFF2-40B4-BE49-F238E27FC236}">
                  <a16:creationId xmlns:a16="http://schemas.microsoft.com/office/drawing/2014/main" id="{733C55E0-7BE9-4EBC-B8D6-C6B2F9EDB245}"/>
                </a:ext>
              </a:extLst>
            </p:cNvPr>
            <p:cNvSpPr>
              <a:spLocks/>
            </p:cNvSpPr>
            <p:nvPr/>
          </p:nvSpPr>
          <p:spPr bwMode="auto">
            <a:xfrm>
              <a:off x="3327" y="3424"/>
              <a:ext cx="10" cy="36"/>
            </a:xfrm>
            <a:custGeom>
              <a:avLst/>
              <a:gdLst>
                <a:gd name="T0" fmla="*/ 1 w 4"/>
                <a:gd name="T1" fmla="*/ 15 h 15"/>
                <a:gd name="T2" fmla="*/ 1 w 4"/>
                <a:gd name="T3" fmla="*/ 8 h 15"/>
                <a:gd name="T4" fmla="*/ 2 w 4"/>
                <a:gd name="T5" fmla="*/ 0 h 15"/>
                <a:gd name="T6" fmla="*/ 3 w 4"/>
                <a:gd name="T7" fmla="*/ 8 h 15"/>
                <a:gd name="T8" fmla="*/ 1 w 4"/>
                <a:gd name="T9" fmla="*/ 15 h 15"/>
              </a:gdLst>
              <a:ahLst/>
              <a:cxnLst>
                <a:cxn ang="0">
                  <a:pos x="T0" y="T1"/>
                </a:cxn>
                <a:cxn ang="0">
                  <a:pos x="T2" y="T3"/>
                </a:cxn>
                <a:cxn ang="0">
                  <a:pos x="T4" y="T5"/>
                </a:cxn>
                <a:cxn ang="0">
                  <a:pos x="T6" y="T7"/>
                </a:cxn>
                <a:cxn ang="0">
                  <a:pos x="T8" y="T9"/>
                </a:cxn>
              </a:cxnLst>
              <a:rect l="0" t="0" r="r" b="b"/>
              <a:pathLst>
                <a:path w="4" h="15">
                  <a:moveTo>
                    <a:pt x="1" y="15"/>
                  </a:moveTo>
                  <a:cubicBezTo>
                    <a:pt x="0" y="15"/>
                    <a:pt x="1" y="12"/>
                    <a:pt x="1" y="8"/>
                  </a:cubicBezTo>
                  <a:cubicBezTo>
                    <a:pt x="2" y="4"/>
                    <a:pt x="1" y="0"/>
                    <a:pt x="2" y="0"/>
                  </a:cubicBezTo>
                  <a:cubicBezTo>
                    <a:pt x="3" y="0"/>
                    <a:pt x="4" y="4"/>
                    <a:pt x="3" y="8"/>
                  </a:cubicBezTo>
                  <a:cubicBezTo>
                    <a:pt x="3" y="12"/>
                    <a:pt x="1" y="15"/>
                    <a:pt x="1" y="1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7">
              <a:extLst>
                <a:ext uri="{FF2B5EF4-FFF2-40B4-BE49-F238E27FC236}">
                  <a16:creationId xmlns:a16="http://schemas.microsoft.com/office/drawing/2014/main" id="{FD9293F5-7711-4614-8970-559FB5F673BD}"/>
                </a:ext>
              </a:extLst>
            </p:cNvPr>
            <p:cNvSpPr>
              <a:spLocks/>
            </p:cNvSpPr>
            <p:nvPr/>
          </p:nvSpPr>
          <p:spPr bwMode="auto">
            <a:xfrm>
              <a:off x="3372" y="3586"/>
              <a:ext cx="17" cy="19"/>
            </a:xfrm>
            <a:custGeom>
              <a:avLst/>
              <a:gdLst>
                <a:gd name="T0" fmla="*/ 7 w 7"/>
                <a:gd name="T1" fmla="*/ 8 h 8"/>
                <a:gd name="T2" fmla="*/ 3 w 7"/>
                <a:gd name="T3" fmla="*/ 4 h 8"/>
                <a:gd name="T4" fmla="*/ 1 w 7"/>
                <a:gd name="T5" fmla="*/ 0 h 8"/>
                <a:gd name="T6" fmla="*/ 4 w 7"/>
                <a:gd name="T7" fmla="*/ 3 h 8"/>
                <a:gd name="T8" fmla="*/ 7 w 7"/>
                <a:gd name="T9" fmla="*/ 8 h 8"/>
              </a:gdLst>
              <a:ahLst/>
              <a:cxnLst>
                <a:cxn ang="0">
                  <a:pos x="T0" y="T1"/>
                </a:cxn>
                <a:cxn ang="0">
                  <a:pos x="T2" y="T3"/>
                </a:cxn>
                <a:cxn ang="0">
                  <a:pos x="T4" y="T5"/>
                </a:cxn>
                <a:cxn ang="0">
                  <a:pos x="T6" y="T7"/>
                </a:cxn>
                <a:cxn ang="0">
                  <a:pos x="T8" y="T9"/>
                </a:cxn>
              </a:cxnLst>
              <a:rect l="0" t="0" r="r" b="b"/>
              <a:pathLst>
                <a:path w="7" h="8">
                  <a:moveTo>
                    <a:pt x="7" y="8"/>
                  </a:moveTo>
                  <a:cubicBezTo>
                    <a:pt x="6" y="8"/>
                    <a:pt x="4" y="7"/>
                    <a:pt x="3" y="4"/>
                  </a:cubicBezTo>
                  <a:cubicBezTo>
                    <a:pt x="1" y="2"/>
                    <a:pt x="0" y="1"/>
                    <a:pt x="1" y="0"/>
                  </a:cubicBezTo>
                  <a:cubicBezTo>
                    <a:pt x="1" y="0"/>
                    <a:pt x="3" y="1"/>
                    <a:pt x="4" y="3"/>
                  </a:cubicBezTo>
                  <a:cubicBezTo>
                    <a:pt x="6" y="5"/>
                    <a:pt x="7" y="7"/>
                    <a:pt x="7"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8">
              <a:extLst>
                <a:ext uri="{FF2B5EF4-FFF2-40B4-BE49-F238E27FC236}">
                  <a16:creationId xmlns:a16="http://schemas.microsoft.com/office/drawing/2014/main" id="{5701E409-C003-46A1-BCE9-E5E88ECE69E6}"/>
                </a:ext>
              </a:extLst>
            </p:cNvPr>
            <p:cNvSpPr>
              <a:spLocks/>
            </p:cNvSpPr>
            <p:nvPr/>
          </p:nvSpPr>
          <p:spPr bwMode="auto">
            <a:xfrm>
              <a:off x="3303" y="3671"/>
              <a:ext cx="22" cy="29"/>
            </a:xfrm>
            <a:custGeom>
              <a:avLst/>
              <a:gdLst>
                <a:gd name="T0" fmla="*/ 8 w 9"/>
                <a:gd name="T1" fmla="*/ 12 h 12"/>
                <a:gd name="T2" fmla="*/ 3 w 9"/>
                <a:gd name="T3" fmla="*/ 7 h 12"/>
                <a:gd name="T4" fmla="*/ 0 w 9"/>
                <a:gd name="T5" fmla="*/ 0 h 12"/>
                <a:gd name="T6" fmla="*/ 5 w 9"/>
                <a:gd name="T7" fmla="*/ 6 h 12"/>
                <a:gd name="T8" fmla="*/ 8 w 9"/>
                <a:gd name="T9" fmla="*/ 12 h 12"/>
              </a:gdLst>
              <a:ahLst/>
              <a:cxnLst>
                <a:cxn ang="0">
                  <a:pos x="T0" y="T1"/>
                </a:cxn>
                <a:cxn ang="0">
                  <a:pos x="T2" y="T3"/>
                </a:cxn>
                <a:cxn ang="0">
                  <a:pos x="T4" y="T5"/>
                </a:cxn>
                <a:cxn ang="0">
                  <a:pos x="T6" y="T7"/>
                </a:cxn>
                <a:cxn ang="0">
                  <a:pos x="T8" y="T9"/>
                </a:cxn>
              </a:cxnLst>
              <a:rect l="0" t="0" r="r" b="b"/>
              <a:pathLst>
                <a:path w="9" h="12">
                  <a:moveTo>
                    <a:pt x="8" y="12"/>
                  </a:moveTo>
                  <a:cubicBezTo>
                    <a:pt x="8" y="12"/>
                    <a:pt x="6" y="10"/>
                    <a:pt x="3" y="7"/>
                  </a:cubicBezTo>
                  <a:cubicBezTo>
                    <a:pt x="1" y="4"/>
                    <a:pt x="0" y="1"/>
                    <a:pt x="0" y="0"/>
                  </a:cubicBezTo>
                  <a:cubicBezTo>
                    <a:pt x="1" y="0"/>
                    <a:pt x="3" y="2"/>
                    <a:pt x="5" y="6"/>
                  </a:cubicBezTo>
                  <a:cubicBezTo>
                    <a:pt x="7" y="9"/>
                    <a:pt x="9" y="12"/>
                    <a:pt x="8"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9">
              <a:extLst>
                <a:ext uri="{FF2B5EF4-FFF2-40B4-BE49-F238E27FC236}">
                  <a16:creationId xmlns:a16="http://schemas.microsoft.com/office/drawing/2014/main" id="{5CCD8D2B-0E88-4EDB-88F8-7DAD504BCE43}"/>
                </a:ext>
              </a:extLst>
            </p:cNvPr>
            <p:cNvSpPr>
              <a:spLocks/>
            </p:cNvSpPr>
            <p:nvPr/>
          </p:nvSpPr>
          <p:spPr bwMode="auto">
            <a:xfrm>
              <a:off x="3501" y="3564"/>
              <a:ext cx="7" cy="14"/>
            </a:xfrm>
            <a:custGeom>
              <a:avLst/>
              <a:gdLst>
                <a:gd name="T0" fmla="*/ 1 w 3"/>
                <a:gd name="T1" fmla="*/ 6 h 6"/>
                <a:gd name="T2" fmla="*/ 1 w 3"/>
                <a:gd name="T3" fmla="*/ 3 h 6"/>
                <a:gd name="T4" fmla="*/ 3 w 3"/>
                <a:gd name="T5" fmla="*/ 0 h 6"/>
                <a:gd name="T6" fmla="*/ 3 w 3"/>
                <a:gd name="T7" fmla="*/ 4 h 6"/>
                <a:gd name="T8" fmla="*/ 1 w 3"/>
                <a:gd name="T9" fmla="*/ 6 h 6"/>
              </a:gdLst>
              <a:ahLst/>
              <a:cxnLst>
                <a:cxn ang="0">
                  <a:pos x="T0" y="T1"/>
                </a:cxn>
                <a:cxn ang="0">
                  <a:pos x="T2" y="T3"/>
                </a:cxn>
                <a:cxn ang="0">
                  <a:pos x="T4" y="T5"/>
                </a:cxn>
                <a:cxn ang="0">
                  <a:pos x="T6" y="T7"/>
                </a:cxn>
                <a:cxn ang="0">
                  <a:pos x="T8" y="T9"/>
                </a:cxn>
              </a:cxnLst>
              <a:rect l="0" t="0" r="r" b="b"/>
              <a:pathLst>
                <a:path w="3" h="6">
                  <a:moveTo>
                    <a:pt x="1" y="6"/>
                  </a:moveTo>
                  <a:cubicBezTo>
                    <a:pt x="0" y="6"/>
                    <a:pt x="0" y="5"/>
                    <a:pt x="1" y="3"/>
                  </a:cubicBezTo>
                  <a:cubicBezTo>
                    <a:pt x="1" y="1"/>
                    <a:pt x="2" y="0"/>
                    <a:pt x="3" y="0"/>
                  </a:cubicBezTo>
                  <a:cubicBezTo>
                    <a:pt x="3" y="1"/>
                    <a:pt x="3" y="2"/>
                    <a:pt x="3" y="4"/>
                  </a:cubicBezTo>
                  <a:cubicBezTo>
                    <a:pt x="2" y="5"/>
                    <a:pt x="1" y="6"/>
                    <a:pt x="1"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0">
              <a:extLst>
                <a:ext uri="{FF2B5EF4-FFF2-40B4-BE49-F238E27FC236}">
                  <a16:creationId xmlns:a16="http://schemas.microsoft.com/office/drawing/2014/main" id="{72DD6896-E6D0-4C47-B073-C14E4FD7F205}"/>
                </a:ext>
              </a:extLst>
            </p:cNvPr>
            <p:cNvSpPr>
              <a:spLocks/>
            </p:cNvSpPr>
            <p:nvPr/>
          </p:nvSpPr>
          <p:spPr bwMode="auto">
            <a:xfrm>
              <a:off x="3422" y="3778"/>
              <a:ext cx="12" cy="31"/>
            </a:xfrm>
            <a:custGeom>
              <a:avLst/>
              <a:gdLst>
                <a:gd name="T0" fmla="*/ 0 w 5"/>
                <a:gd name="T1" fmla="*/ 13 h 13"/>
                <a:gd name="T2" fmla="*/ 2 w 5"/>
                <a:gd name="T3" fmla="*/ 6 h 13"/>
                <a:gd name="T4" fmla="*/ 3 w 5"/>
                <a:gd name="T5" fmla="*/ 0 h 13"/>
                <a:gd name="T6" fmla="*/ 4 w 5"/>
                <a:gd name="T7" fmla="*/ 7 h 13"/>
                <a:gd name="T8" fmla="*/ 0 w 5"/>
                <a:gd name="T9" fmla="*/ 13 h 13"/>
              </a:gdLst>
              <a:ahLst/>
              <a:cxnLst>
                <a:cxn ang="0">
                  <a:pos x="T0" y="T1"/>
                </a:cxn>
                <a:cxn ang="0">
                  <a:pos x="T2" y="T3"/>
                </a:cxn>
                <a:cxn ang="0">
                  <a:pos x="T4" y="T5"/>
                </a:cxn>
                <a:cxn ang="0">
                  <a:pos x="T6" y="T7"/>
                </a:cxn>
                <a:cxn ang="0">
                  <a:pos x="T8" y="T9"/>
                </a:cxn>
              </a:cxnLst>
              <a:rect l="0" t="0" r="r" b="b"/>
              <a:pathLst>
                <a:path w="5" h="13">
                  <a:moveTo>
                    <a:pt x="0" y="13"/>
                  </a:moveTo>
                  <a:cubicBezTo>
                    <a:pt x="0" y="13"/>
                    <a:pt x="1" y="10"/>
                    <a:pt x="2" y="6"/>
                  </a:cubicBezTo>
                  <a:cubicBezTo>
                    <a:pt x="2" y="3"/>
                    <a:pt x="3" y="0"/>
                    <a:pt x="3" y="0"/>
                  </a:cubicBezTo>
                  <a:cubicBezTo>
                    <a:pt x="4" y="0"/>
                    <a:pt x="5" y="3"/>
                    <a:pt x="4" y="7"/>
                  </a:cubicBezTo>
                  <a:cubicBezTo>
                    <a:pt x="3" y="10"/>
                    <a:pt x="1" y="13"/>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1">
              <a:extLst>
                <a:ext uri="{FF2B5EF4-FFF2-40B4-BE49-F238E27FC236}">
                  <a16:creationId xmlns:a16="http://schemas.microsoft.com/office/drawing/2014/main" id="{B08ED966-3B12-45E5-9823-075D7929C5C1}"/>
                </a:ext>
              </a:extLst>
            </p:cNvPr>
            <p:cNvSpPr>
              <a:spLocks/>
            </p:cNvSpPr>
            <p:nvPr/>
          </p:nvSpPr>
          <p:spPr bwMode="auto">
            <a:xfrm>
              <a:off x="3465" y="2320"/>
              <a:ext cx="9" cy="22"/>
            </a:xfrm>
            <a:custGeom>
              <a:avLst/>
              <a:gdLst>
                <a:gd name="T0" fmla="*/ 4 w 4"/>
                <a:gd name="T1" fmla="*/ 9 h 9"/>
                <a:gd name="T2" fmla="*/ 1 w 4"/>
                <a:gd name="T3" fmla="*/ 5 h 9"/>
                <a:gd name="T4" fmla="*/ 0 w 4"/>
                <a:gd name="T5" fmla="*/ 1 h 9"/>
                <a:gd name="T6" fmla="*/ 3 w 4"/>
                <a:gd name="T7" fmla="*/ 4 h 9"/>
                <a:gd name="T8" fmla="*/ 4 w 4"/>
                <a:gd name="T9" fmla="*/ 9 h 9"/>
              </a:gdLst>
              <a:ahLst/>
              <a:cxnLst>
                <a:cxn ang="0">
                  <a:pos x="T0" y="T1"/>
                </a:cxn>
                <a:cxn ang="0">
                  <a:pos x="T2" y="T3"/>
                </a:cxn>
                <a:cxn ang="0">
                  <a:pos x="T4" y="T5"/>
                </a:cxn>
                <a:cxn ang="0">
                  <a:pos x="T6" y="T7"/>
                </a:cxn>
                <a:cxn ang="0">
                  <a:pos x="T8" y="T9"/>
                </a:cxn>
              </a:cxnLst>
              <a:rect l="0" t="0" r="r" b="b"/>
              <a:pathLst>
                <a:path w="4" h="9">
                  <a:moveTo>
                    <a:pt x="4" y="9"/>
                  </a:moveTo>
                  <a:cubicBezTo>
                    <a:pt x="3" y="9"/>
                    <a:pt x="2" y="7"/>
                    <a:pt x="1" y="5"/>
                  </a:cubicBezTo>
                  <a:cubicBezTo>
                    <a:pt x="0" y="3"/>
                    <a:pt x="0" y="1"/>
                    <a:pt x="0" y="1"/>
                  </a:cubicBezTo>
                  <a:cubicBezTo>
                    <a:pt x="1" y="0"/>
                    <a:pt x="2" y="2"/>
                    <a:pt x="3" y="4"/>
                  </a:cubicBezTo>
                  <a:cubicBezTo>
                    <a:pt x="4" y="6"/>
                    <a:pt x="4" y="8"/>
                    <a:pt x="4" y="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2">
              <a:extLst>
                <a:ext uri="{FF2B5EF4-FFF2-40B4-BE49-F238E27FC236}">
                  <a16:creationId xmlns:a16="http://schemas.microsoft.com/office/drawing/2014/main" id="{004AB1DA-B998-450B-AFDE-A913191EEBE4}"/>
                </a:ext>
              </a:extLst>
            </p:cNvPr>
            <p:cNvSpPr>
              <a:spLocks/>
            </p:cNvSpPr>
            <p:nvPr/>
          </p:nvSpPr>
          <p:spPr bwMode="auto">
            <a:xfrm>
              <a:off x="3315" y="2045"/>
              <a:ext cx="29" cy="28"/>
            </a:xfrm>
            <a:custGeom>
              <a:avLst/>
              <a:gdLst>
                <a:gd name="T0" fmla="*/ 11 w 12"/>
                <a:gd name="T1" fmla="*/ 0 h 12"/>
                <a:gd name="T2" fmla="*/ 6 w 12"/>
                <a:gd name="T3" fmla="*/ 6 h 12"/>
                <a:gd name="T4" fmla="*/ 0 w 12"/>
                <a:gd name="T5" fmla="*/ 12 h 12"/>
                <a:gd name="T6" fmla="*/ 4 w 12"/>
                <a:gd name="T7" fmla="*/ 5 h 12"/>
                <a:gd name="T8" fmla="*/ 11 w 12"/>
                <a:gd name="T9" fmla="*/ 0 h 12"/>
              </a:gdLst>
              <a:ahLst/>
              <a:cxnLst>
                <a:cxn ang="0">
                  <a:pos x="T0" y="T1"/>
                </a:cxn>
                <a:cxn ang="0">
                  <a:pos x="T2" y="T3"/>
                </a:cxn>
                <a:cxn ang="0">
                  <a:pos x="T4" y="T5"/>
                </a:cxn>
                <a:cxn ang="0">
                  <a:pos x="T6" y="T7"/>
                </a:cxn>
                <a:cxn ang="0">
                  <a:pos x="T8" y="T9"/>
                </a:cxn>
              </a:cxnLst>
              <a:rect l="0" t="0" r="r" b="b"/>
              <a:pathLst>
                <a:path w="12" h="12">
                  <a:moveTo>
                    <a:pt x="11" y="0"/>
                  </a:moveTo>
                  <a:cubicBezTo>
                    <a:pt x="12" y="1"/>
                    <a:pt x="9" y="3"/>
                    <a:pt x="6" y="6"/>
                  </a:cubicBezTo>
                  <a:cubicBezTo>
                    <a:pt x="3" y="9"/>
                    <a:pt x="1" y="12"/>
                    <a:pt x="0" y="12"/>
                  </a:cubicBezTo>
                  <a:cubicBezTo>
                    <a:pt x="0" y="12"/>
                    <a:pt x="1" y="8"/>
                    <a:pt x="4" y="5"/>
                  </a:cubicBezTo>
                  <a:cubicBezTo>
                    <a:pt x="8" y="1"/>
                    <a:pt x="11" y="0"/>
                    <a:pt x="11"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3">
              <a:extLst>
                <a:ext uri="{FF2B5EF4-FFF2-40B4-BE49-F238E27FC236}">
                  <a16:creationId xmlns:a16="http://schemas.microsoft.com/office/drawing/2014/main" id="{B8B8F57F-3EC0-41B4-BD10-FCA960F04DDE}"/>
                </a:ext>
              </a:extLst>
            </p:cNvPr>
            <p:cNvSpPr>
              <a:spLocks/>
            </p:cNvSpPr>
            <p:nvPr/>
          </p:nvSpPr>
          <p:spPr bwMode="auto">
            <a:xfrm>
              <a:off x="3446" y="2016"/>
              <a:ext cx="14" cy="26"/>
            </a:xfrm>
            <a:custGeom>
              <a:avLst/>
              <a:gdLst>
                <a:gd name="T0" fmla="*/ 6 w 6"/>
                <a:gd name="T1" fmla="*/ 11 h 11"/>
                <a:gd name="T2" fmla="*/ 3 w 6"/>
                <a:gd name="T3" fmla="*/ 6 h 11"/>
                <a:gd name="T4" fmla="*/ 1 w 6"/>
                <a:gd name="T5" fmla="*/ 0 h 11"/>
                <a:gd name="T6" fmla="*/ 5 w 6"/>
                <a:gd name="T7" fmla="*/ 5 h 11"/>
                <a:gd name="T8" fmla="*/ 6 w 6"/>
                <a:gd name="T9" fmla="*/ 11 h 11"/>
              </a:gdLst>
              <a:ahLst/>
              <a:cxnLst>
                <a:cxn ang="0">
                  <a:pos x="T0" y="T1"/>
                </a:cxn>
                <a:cxn ang="0">
                  <a:pos x="T2" y="T3"/>
                </a:cxn>
                <a:cxn ang="0">
                  <a:pos x="T4" y="T5"/>
                </a:cxn>
                <a:cxn ang="0">
                  <a:pos x="T6" y="T7"/>
                </a:cxn>
                <a:cxn ang="0">
                  <a:pos x="T8" y="T9"/>
                </a:cxn>
              </a:cxnLst>
              <a:rect l="0" t="0" r="r" b="b"/>
              <a:pathLst>
                <a:path w="6" h="11">
                  <a:moveTo>
                    <a:pt x="6" y="11"/>
                  </a:moveTo>
                  <a:cubicBezTo>
                    <a:pt x="5" y="11"/>
                    <a:pt x="4" y="8"/>
                    <a:pt x="3" y="6"/>
                  </a:cubicBezTo>
                  <a:cubicBezTo>
                    <a:pt x="2" y="3"/>
                    <a:pt x="0" y="1"/>
                    <a:pt x="1" y="0"/>
                  </a:cubicBezTo>
                  <a:cubicBezTo>
                    <a:pt x="1" y="0"/>
                    <a:pt x="3" y="2"/>
                    <a:pt x="5" y="5"/>
                  </a:cubicBezTo>
                  <a:cubicBezTo>
                    <a:pt x="6" y="8"/>
                    <a:pt x="6" y="10"/>
                    <a:pt x="6"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4">
              <a:extLst>
                <a:ext uri="{FF2B5EF4-FFF2-40B4-BE49-F238E27FC236}">
                  <a16:creationId xmlns:a16="http://schemas.microsoft.com/office/drawing/2014/main" id="{8C63FA77-71D2-4778-A1B2-CD37203AF922}"/>
                </a:ext>
              </a:extLst>
            </p:cNvPr>
            <p:cNvSpPr>
              <a:spLocks/>
            </p:cNvSpPr>
            <p:nvPr/>
          </p:nvSpPr>
          <p:spPr bwMode="auto">
            <a:xfrm>
              <a:off x="3092" y="2111"/>
              <a:ext cx="14" cy="26"/>
            </a:xfrm>
            <a:custGeom>
              <a:avLst/>
              <a:gdLst>
                <a:gd name="T0" fmla="*/ 1 w 6"/>
                <a:gd name="T1" fmla="*/ 11 h 11"/>
                <a:gd name="T2" fmla="*/ 2 w 6"/>
                <a:gd name="T3" fmla="*/ 5 h 11"/>
                <a:gd name="T4" fmla="*/ 5 w 6"/>
                <a:gd name="T5" fmla="*/ 0 h 11"/>
                <a:gd name="T6" fmla="*/ 4 w 6"/>
                <a:gd name="T7" fmla="*/ 6 h 11"/>
                <a:gd name="T8" fmla="*/ 1 w 6"/>
                <a:gd name="T9" fmla="*/ 11 h 11"/>
              </a:gdLst>
              <a:ahLst/>
              <a:cxnLst>
                <a:cxn ang="0">
                  <a:pos x="T0" y="T1"/>
                </a:cxn>
                <a:cxn ang="0">
                  <a:pos x="T2" y="T3"/>
                </a:cxn>
                <a:cxn ang="0">
                  <a:pos x="T4" y="T5"/>
                </a:cxn>
                <a:cxn ang="0">
                  <a:pos x="T6" y="T7"/>
                </a:cxn>
                <a:cxn ang="0">
                  <a:pos x="T8" y="T9"/>
                </a:cxn>
              </a:cxnLst>
              <a:rect l="0" t="0" r="r" b="b"/>
              <a:pathLst>
                <a:path w="6" h="11">
                  <a:moveTo>
                    <a:pt x="1" y="11"/>
                  </a:moveTo>
                  <a:cubicBezTo>
                    <a:pt x="0" y="11"/>
                    <a:pt x="1" y="8"/>
                    <a:pt x="2" y="5"/>
                  </a:cubicBezTo>
                  <a:cubicBezTo>
                    <a:pt x="3" y="2"/>
                    <a:pt x="5" y="0"/>
                    <a:pt x="5" y="0"/>
                  </a:cubicBezTo>
                  <a:cubicBezTo>
                    <a:pt x="6" y="0"/>
                    <a:pt x="5" y="3"/>
                    <a:pt x="4" y="6"/>
                  </a:cubicBezTo>
                  <a:cubicBezTo>
                    <a:pt x="3" y="9"/>
                    <a:pt x="1" y="11"/>
                    <a:pt x="1"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5">
              <a:extLst>
                <a:ext uri="{FF2B5EF4-FFF2-40B4-BE49-F238E27FC236}">
                  <a16:creationId xmlns:a16="http://schemas.microsoft.com/office/drawing/2014/main" id="{56E0BED6-3D90-49DE-BFB1-9AAD4808F851}"/>
                </a:ext>
              </a:extLst>
            </p:cNvPr>
            <p:cNvSpPr>
              <a:spLocks/>
            </p:cNvSpPr>
            <p:nvPr/>
          </p:nvSpPr>
          <p:spPr bwMode="auto">
            <a:xfrm>
              <a:off x="3085" y="2263"/>
              <a:ext cx="21" cy="19"/>
            </a:xfrm>
            <a:custGeom>
              <a:avLst/>
              <a:gdLst>
                <a:gd name="T0" fmla="*/ 9 w 9"/>
                <a:gd name="T1" fmla="*/ 8 h 8"/>
                <a:gd name="T2" fmla="*/ 4 w 9"/>
                <a:gd name="T3" fmla="*/ 5 h 8"/>
                <a:gd name="T4" fmla="*/ 0 w 9"/>
                <a:gd name="T5" fmla="*/ 0 h 8"/>
                <a:gd name="T6" fmla="*/ 5 w 9"/>
                <a:gd name="T7" fmla="*/ 3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cubicBezTo>
                    <a:pt x="8" y="8"/>
                    <a:pt x="6" y="7"/>
                    <a:pt x="4" y="5"/>
                  </a:cubicBezTo>
                  <a:cubicBezTo>
                    <a:pt x="1" y="3"/>
                    <a:pt x="0" y="1"/>
                    <a:pt x="0" y="0"/>
                  </a:cubicBezTo>
                  <a:cubicBezTo>
                    <a:pt x="0" y="0"/>
                    <a:pt x="3" y="1"/>
                    <a:pt x="5" y="3"/>
                  </a:cubicBezTo>
                  <a:cubicBezTo>
                    <a:pt x="8" y="5"/>
                    <a:pt x="9" y="7"/>
                    <a:pt x="9"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6">
              <a:extLst>
                <a:ext uri="{FF2B5EF4-FFF2-40B4-BE49-F238E27FC236}">
                  <a16:creationId xmlns:a16="http://schemas.microsoft.com/office/drawing/2014/main" id="{AC9E37B1-EEF5-425B-BCA5-402A2CB81465}"/>
                </a:ext>
              </a:extLst>
            </p:cNvPr>
            <p:cNvSpPr>
              <a:spLocks/>
            </p:cNvSpPr>
            <p:nvPr/>
          </p:nvSpPr>
          <p:spPr bwMode="auto">
            <a:xfrm>
              <a:off x="3337" y="1914"/>
              <a:ext cx="9" cy="17"/>
            </a:xfrm>
            <a:custGeom>
              <a:avLst/>
              <a:gdLst>
                <a:gd name="T0" fmla="*/ 4 w 4"/>
                <a:gd name="T1" fmla="*/ 7 h 7"/>
                <a:gd name="T2" fmla="*/ 1 w 4"/>
                <a:gd name="T3" fmla="*/ 4 h 7"/>
                <a:gd name="T4" fmla="*/ 1 w 4"/>
                <a:gd name="T5" fmla="*/ 0 h 7"/>
                <a:gd name="T6" fmla="*/ 3 w 4"/>
                <a:gd name="T7" fmla="*/ 3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3" y="7"/>
                    <a:pt x="2" y="6"/>
                    <a:pt x="1" y="4"/>
                  </a:cubicBezTo>
                  <a:cubicBezTo>
                    <a:pt x="1" y="2"/>
                    <a:pt x="0" y="0"/>
                    <a:pt x="1" y="0"/>
                  </a:cubicBezTo>
                  <a:cubicBezTo>
                    <a:pt x="2" y="0"/>
                    <a:pt x="3" y="1"/>
                    <a:pt x="3" y="3"/>
                  </a:cubicBezTo>
                  <a:cubicBezTo>
                    <a:pt x="4" y="5"/>
                    <a:pt x="4" y="7"/>
                    <a:pt x="4"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58">
              <a:extLst>
                <a:ext uri="{FF2B5EF4-FFF2-40B4-BE49-F238E27FC236}">
                  <a16:creationId xmlns:a16="http://schemas.microsoft.com/office/drawing/2014/main" id="{F3C34B0A-7C8D-4390-8027-3E6807B26243}"/>
                </a:ext>
              </a:extLst>
            </p:cNvPr>
            <p:cNvSpPr>
              <a:spLocks/>
            </p:cNvSpPr>
            <p:nvPr/>
          </p:nvSpPr>
          <p:spPr bwMode="auto">
            <a:xfrm>
              <a:off x="3629" y="2080"/>
              <a:ext cx="14" cy="31"/>
            </a:xfrm>
            <a:custGeom>
              <a:avLst/>
              <a:gdLst>
                <a:gd name="T0" fmla="*/ 0 w 6"/>
                <a:gd name="T1" fmla="*/ 12 h 13"/>
                <a:gd name="T2" fmla="*/ 2 w 6"/>
                <a:gd name="T3" fmla="*/ 6 h 13"/>
                <a:gd name="T4" fmla="*/ 6 w 6"/>
                <a:gd name="T5" fmla="*/ 0 h 13"/>
                <a:gd name="T6" fmla="*/ 4 w 6"/>
                <a:gd name="T7" fmla="*/ 6 h 13"/>
                <a:gd name="T8" fmla="*/ 0 w 6"/>
                <a:gd name="T9" fmla="*/ 12 h 13"/>
              </a:gdLst>
              <a:ahLst/>
              <a:cxnLst>
                <a:cxn ang="0">
                  <a:pos x="T0" y="T1"/>
                </a:cxn>
                <a:cxn ang="0">
                  <a:pos x="T2" y="T3"/>
                </a:cxn>
                <a:cxn ang="0">
                  <a:pos x="T4" y="T5"/>
                </a:cxn>
                <a:cxn ang="0">
                  <a:pos x="T6" y="T7"/>
                </a:cxn>
                <a:cxn ang="0">
                  <a:pos x="T8" y="T9"/>
                </a:cxn>
              </a:cxnLst>
              <a:rect l="0" t="0" r="r" b="b"/>
              <a:pathLst>
                <a:path w="6" h="13">
                  <a:moveTo>
                    <a:pt x="0" y="12"/>
                  </a:moveTo>
                  <a:cubicBezTo>
                    <a:pt x="0" y="12"/>
                    <a:pt x="1" y="9"/>
                    <a:pt x="2" y="6"/>
                  </a:cubicBezTo>
                  <a:cubicBezTo>
                    <a:pt x="3" y="2"/>
                    <a:pt x="5" y="0"/>
                    <a:pt x="6" y="0"/>
                  </a:cubicBezTo>
                  <a:cubicBezTo>
                    <a:pt x="6" y="0"/>
                    <a:pt x="5" y="3"/>
                    <a:pt x="4" y="6"/>
                  </a:cubicBezTo>
                  <a:cubicBezTo>
                    <a:pt x="3" y="10"/>
                    <a:pt x="1" y="13"/>
                    <a:pt x="0"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59">
              <a:extLst>
                <a:ext uri="{FF2B5EF4-FFF2-40B4-BE49-F238E27FC236}">
                  <a16:creationId xmlns:a16="http://schemas.microsoft.com/office/drawing/2014/main" id="{194A1182-0CD4-41ED-982B-F2DB433E2E3F}"/>
                </a:ext>
              </a:extLst>
            </p:cNvPr>
            <p:cNvSpPr>
              <a:spLocks/>
            </p:cNvSpPr>
            <p:nvPr/>
          </p:nvSpPr>
          <p:spPr bwMode="auto">
            <a:xfrm>
              <a:off x="3574" y="2166"/>
              <a:ext cx="19" cy="31"/>
            </a:xfrm>
            <a:custGeom>
              <a:avLst/>
              <a:gdLst>
                <a:gd name="T0" fmla="*/ 7 w 8"/>
                <a:gd name="T1" fmla="*/ 13 h 13"/>
                <a:gd name="T2" fmla="*/ 3 w 8"/>
                <a:gd name="T3" fmla="*/ 7 h 13"/>
                <a:gd name="T4" fmla="*/ 1 w 8"/>
                <a:gd name="T5" fmla="*/ 0 h 13"/>
                <a:gd name="T6" fmla="*/ 5 w 8"/>
                <a:gd name="T7" fmla="*/ 6 h 13"/>
                <a:gd name="T8" fmla="*/ 7 w 8"/>
                <a:gd name="T9" fmla="*/ 13 h 13"/>
              </a:gdLst>
              <a:ahLst/>
              <a:cxnLst>
                <a:cxn ang="0">
                  <a:pos x="T0" y="T1"/>
                </a:cxn>
                <a:cxn ang="0">
                  <a:pos x="T2" y="T3"/>
                </a:cxn>
                <a:cxn ang="0">
                  <a:pos x="T4" y="T5"/>
                </a:cxn>
                <a:cxn ang="0">
                  <a:pos x="T6" y="T7"/>
                </a:cxn>
                <a:cxn ang="0">
                  <a:pos x="T8" y="T9"/>
                </a:cxn>
              </a:cxnLst>
              <a:rect l="0" t="0" r="r" b="b"/>
              <a:pathLst>
                <a:path w="8" h="13">
                  <a:moveTo>
                    <a:pt x="7" y="13"/>
                  </a:moveTo>
                  <a:cubicBezTo>
                    <a:pt x="7" y="13"/>
                    <a:pt x="5" y="11"/>
                    <a:pt x="3" y="7"/>
                  </a:cubicBezTo>
                  <a:cubicBezTo>
                    <a:pt x="1" y="3"/>
                    <a:pt x="0" y="0"/>
                    <a:pt x="1" y="0"/>
                  </a:cubicBezTo>
                  <a:cubicBezTo>
                    <a:pt x="1" y="0"/>
                    <a:pt x="3" y="2"/>
                    <a:pt x="5" y="6"/>
                  </a:cubicBezTo>
                  <a:cubicBezTo>
                    <a:pt x="7" y="10"/>
                    <a:pt x="8" y="13"/>
                    <a:pt x="7"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0">
              <a:extLst>
                <a:ext uri="{FF2B5EF4-FFF2-40B4-BE49-F238E27FC236}">
                  <a16:creationId xmlns:a16="http://schemas.microsoft.com/office/drawing/2014/main" id="{0A12EB76-1C5D-4778-AC32-7D7E1285003F}"/>
                </a:ext>
              </a:extLst>
            </p:cNvPr>
            <p:cNvSpPr>
              <a:spLocks/>
            </p:cNvSpPr>
            <p:nvPr/>
          </p:nvSpPr>
          <p:spPr bwMode="auto">
            <a:xfrm>
              <a:off x="3671" y="2261"/>
              <a:ext cx="12" cy="24"/>
            </a:xfrm>
            <a:custGeom>
              <a:avLst/>
              <a:gdLst>
                <a:gd name="T0" fmla="*/ 1 w 5"/>
                <a:gd name="T1" fmla="*/ 10 h 10"/>
                <a:gd name="T2" fmla="*/ 2 w 5"/>
                <a:gd name="T3" fmla="*/ 5 h 10"/>
                <a:gd name="T4" fmla="*/ 5 w 5"/>
                <a:gd name="T5" fmla="*/ 1 h 10"/>
                <a:gd name="T6" fmla="*/ 4 w 5"/>
                <a:gd name="T7" fmla="*/ 6 h 10"/>
                <a:gd name="T8" fmla="*/ 1 w 5"/>
                <a:gd name="T9" fmla="*/ 10 h 10"/>
              </a:gdLst>
              <a:ahLst/>
              <a:cxnLst>
                <a:cxn ang="0">
                  <a:pos x="T0" y="T1"/>
                </a:cxn>
                <a:cxn ang="0">
                  <a:pos x="T2" y="T3"/>
                </a:cxn>
                <a:cxn ang="0">
                  <a:pos x="T4" y="T5"/>
                </a:cxn>
                <a:cxn ang="0">
                  <a:pos x="T6" y="T7"/>
                </a:cxn>
                <a:cxn ang="0">
                  <a:pos x="T8" y="T9"/>
                </a:cxn>
              </a:cxnLst>
              <a:rect l="0" t="0" r="r" b="b"/>
              <a:pathLst>
                <a:path w="5" h="10">
                  <a:moveTo>
                    <a:pt x="1" y="10"/>
                  </a:moveTo>
                  <a:cubicBezTo>
                    <a:pt x="0" y="10"/>
                    <a:pt x="1" y="8"/>
                    <a:pt x="2" y="5"/>
                  </a:cubicBezTo>
                  <a:cubicBezTo>
                    <a:pt x="3" y="2"/>
                    <a:pt x="4" y="0"/>
                    <a:pt x="5" y="1"/>
                  </a:cubicBezTo>
                  <a:cubicBezTo>
                    <a:pt x="5" y="1"/>
                    <a:pt x="5" y="3"/>
                    <a:pt x="4" y="6"/>
                  </a:cubicBezTo>
                  <a:cubicBezTo>
                    <a:pt x="3" y="8"/>
                    <a:pt x="1" y="10"/>
                    <a:pt x="1"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1">
              <a:extLst>
                <a:ext uri="{FF2B5EF4-FFF2-40B4-BE49-F238E27FC236}">
                  <a16:creationId xmlns:a16="http://schemas.microsoft.com/office/drawing/2014/main" id="{0BEAB922-DF27-4D67-876C-121C2DF3512A}"/>
                </a:ext>
              </a:extLst>
            </p:cNvPr>
            <p:cNvSpPr>
              <a:spLocks/>
            </p:cNvSpPr>
            <p:nvPr/>
          </p:nvSpPr>
          <p:spPr bwMode="auto">
            <a:xfrm>
              <a:off x="3591" y="2356"/>
              <a:ext cx="9" cy="16"/>
            </a:xfrm>
            <a:custGeom>
              <a:avLst/>
              <a:gdLst>
                <a:gd name="T0" fmla="*/ 4 w 4"/>
                <a:gd name="T1" fmla="*/ 6 h 7"/>
                <a:gd name="T2" fmla="*/ 1 w 4"/>
                <a:gd name="T3" fmla="*/ 4 h 7"/>
                <a:gd name="T4" fmla="*/ 0 w 4"/>
                <a:gd name="T5" fmla="*/ 0 h 7"/>
                <a:gd name="T6" fmla="*/ 3 w 4"/>
                <a:gd name="T7" fmla="*/ 3 h 7"/>
                <a:gd name="T8" fmla="*/ 4 w 4"/>
                <a:gd name="T9" fmla="*/ 6 h 7"/>
              </a:gdLst>
              <a:ahLst/>
              <a:cxnLst>
                <a:cxn ang="0">
                  <a:pos x="T0" y="T1"/>
                </a:cxn>
                <a:cxn ang="0">
                  <a:pos x="T2" y="T3"/>
                </a:cxn>
                <a:cxn ang="0">
                  <a:pos x="T4" y="T5"/>
                </a:cxn>
                <a:cxn ang="0">
                  <a:pos x="T6" y="T7"/>
                </a:cxn>
                <a:cxn ang="0">
                  <a:pos x="T8" y="T9"/>
                </a:cxn>
              </a:cxnLst>
              <a:rect l="0" t="0" r="r" b="b"/>
              <a:pathLst>
                <a:path w="4" h="7">
                  <a:moveTo>
                    <a:pt x="4" y="6"/>
                  </a:moveTo>
                  <a:cubicBezTo>
                    <a:pt x="3" y="7"/>
                    <a:pt x="2" y="5"/>
                    <a:pt x="1" y="4"/>
                  </a:cubicBezTo>
                  <a:cubicBezTo>
                    <a:pt x="0" y="2"/>
                    <a:pt x="0" y="1"/>
                    <a:pt x="0" y="0"/>
                  </a:cubicBezTo>
                  <a:cubicBezTo>
                    <a:pt x="1" y="0"/>
                    <a:pt x="2" y="1"/>
                    <a:pt x="3" y="3"/>
                  </a:cubicBezTo>
                  <a:cubicBezTo>
                    <a:pt x="4" y="4"/>
                    <a:pt x="4" y="6"/>
                    <a:pt x="4"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2">
              <a:extLst>
                <a:ext uri="{FF2B5EF4-FFF2-40B4-BE49-F238E27FC236}">
                  <a16:creationId xmlns:a16="http://schemas.microsoft.com/office/drawing/2014/main" id="{B68D5273-358D-478E-BFDF-0B710B65A578}"/>
                </a:ext>
              </a:extLst>
            </p:cNvPr>
            <p:cNvSpPr>
              <a:spLocks/>
            </p:cNvSpPr>
            <p:nvPr/>
          </p:nvSpPr>
          <p:spPr bwMode="auto">
            <a:xfrm>
              <a:off x="3591" y="2522"/>
              <a:ext cx="26" cy="26"/>
            </a:xfrm>
            <a:custGeom>
              <a:avLst/>
              <a:gdLst>
                <a:gd name="T0" fmla="*/ 10 w 11"/>
                <a:gd name="T1" fmla="*/ 11 h 11"/>
                <a:gd name="T2" fmla="*/ 5 w 11"/>
                <a:gd name="T3" fmla="*/ 6 h 11"/>
                <a:gd name="T4" fmla="*/ 1 w 11"/>
                <a:gd name="T5" fmla="*/ 0 h 11"/>
                <a:gd name="T6" fmla="*/ 6 w 11"/>
                <a:gd name="T7" fmla="*/ 5 h 11"/>
                <a:gd name="T8" fmla="*/ 10 w 11"/>
                <a:gd name="T9" fmla="*/ 11 h 11"/>
              </a:gdLst>
              <a:ahLst/>
              <a:cxnLst>
                <a:cxn ang="0">
                  <a:pos x="T0" y="T1"/>
                </a:cxn>
                <a:cxn ang="0">
                  <a:pos x="T2" y="T3"/>
                </a:cxn>
                <a:cxn ang="0">
                  <a:pos x="T4" y="T5"/>
                </a:cxn>
                <a:cxn ang="0">
                  <a:pos x="T6" y="T7"/>
                </a:cxn>
                <a:cxn ang="0">
                  <a:pos x="T8" y="T9"/>
                </a:cxn>
              </a:cxnLst>
              <a:rect l="0" t="0" r="r" b="b"/>
              <a:pathLst>
                <a:path w="11" h="11">
                  <a:moveTo>
                    <a:pt x="10" y="11"/>
                  </a:moveTo>
                  <a:cubicBezTo>
                    <a:pt x="10" y="11"/>
                    <a:pt x="8" y="9"/>
                    <a:pt x="5" y="6"/>
                  </a:cubicBezTo>
                  <a:cubicBezTo>
                    <a:pt x="2" y="3"/>
                    <a:pt x="0" y="1"/>
                    <a:pt x="1" y="0"/>
                  </a:cubicBezTo>
                  <a:cubicBezTo>
                    <a:pt x="1" y="0"/>
                    <a:pt x="4" y="2"/>
                    <a:pt x="6" y="5"/>
                  </a:cubicBezTo>
                  <a:cubicBezTo>
                    <a:pt x="9" y="8"/>
                    <a:pt x="11" y="10"/>
                    <a:pt x="10"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3">
              <a:extLst>
                <a:ext uri="{FF2B5EF4-FFF2-40B4-BE49-F238E27FC236}">
                  <a16:creationId xmlns:a16="http://schemas.microsoft.com/office/drawing/2014/main" id="{07822A51-8C5D-43FE-8611-ABD7A7B1671E}"/>
                </a:ext>
              </a:extLst>
            </p:cNvPr>
            <p:cNvSpPr>
              <a:spLocks/>
            </p:cNvSpPr>
            <p:nvPr/>
          </p:nvSpPr>
          <p:spPr bwMode="auto">
            <a:xfrm>
              <a:off x="3693" y="2420"/>
              <a:ext cx="21" cy="26"/>
            </a:xfrm>
            <a:custGeom>
              <a:avLst/>
              <a:gdLst>
                <a:gd name="T0" fmla="*/ 8 w 9"/>
                <a:gd name="T1" fmla="*/ 11 h 11"/>
                <a:gd name="T2" fmla="*/ 3 w 9"/>
                <a:gd name="T3" fmla="*/ 6 h 11"/>
                <a:gd name="T4" fmla="*/ 0 w 9"/>
                <a:gd name="T5" fmla="*/ 1 h 11"/>
                <a:gd name="T6" fmla="*/ 5 w 9"/>
                <a:gd name="T7" fmla="*/ 5 h 11"/>
                <a:gd name="T8" fmla="*/ 8 w 9"/>
                <a:gd name="T9" fmla="*/ 11 h 11"/>
              </a:gdLst>
              <a:ahLst/>
              <a:cxnLst>
                <a:cxn ang="0">
                  <a:pos x="T0" y="T1"/>
                </a:cxn>
                <a:cxn ang="0">
                  <a:pos x="T2" y="T3"/>
                </a:cxn>
                <a:cxn ang="0">
                  <a:pos x="T4" y="T5"/>
                </a:cxn>
                <a:cxn ang="0">
                  <a:pos x="T6" y="T7"/>
                </a:cxn>
                <a:cxn ang="0">
                  <a:pos x="T8" y="T9"/>
                </a:cxn>
              </a:cxnLst>
              <a:rect l="0" t="0" r="r" b="b"/>
              <a:pathLst>
                <a:path w="9" h="11">
                  <a:moveTo>
                    <a:pt x="8" y="11"/>
                  </a:moveTo>
                  <a:cubicBezTo>
                    <a:pt x="8" y="11"/>
                    <a:pt x="5" y="9"/>
                    <a:pt x="3" y="6"/>
                  </a:cubicBezTo>
                  <a:cubicBezTo>
                    <a:pt x="1" y="4"/>
                    <a:pt x="0" y="1"/>
                    <a:pt x="0" y="1"/>
                  </a:cubicBezTo>
                  <a:cubicBezTo>
                    <a:pt x="0" y="0"/>
                    <a:pt x="3" y="2"/>
                    <a:pt x="5" y="5"/>
                  </a:cubicBezTo>
                  <a:cubicBezTo>
                    <a:pt x="7" y="8"/>
                    <a:pt x="9" y="11"/>
                    <a:pt x="8"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4">
              <a:extLst>
                <a:ext uri="{FF2B5EF4-FFF2-40B4-BE49-F238E27FC236}">
                  <a16:creationId xmlns:a16="http://schemas.microsoft.com/office/drawing/2014/main" id="{C1AB8CA0-55B6-4F5D-B300-948AA05233BC}"/>
                </a:ext>
              </a:extLst>
            </p:cNvPr>
            <p:cNvSpPr>
              <a:spLocks/>
            </p:cNvSpPr>
            <p:nvPr/>
          </p:nvSpPr>
          <p:spPr bwMode="auto">
            <a:xfrm>
              <a:off x="3764" y="2555"/>
              <a:ext cx="17" cy="31"/>
            </a:xfrm>
            <a:custGeom>
              <a:avLst/>
              <a:gdLst>
                <a:gd name="T0" fmla="*/ 0 w 7"/>
                <a:gd name="T1" fmla="*/ 13 h 13"/>
                <a:gd name="T2" fmla="*/ 2 w 7"/>
                <a:gd name="T3" fmla="*/ 6 h 13"/>
                <a:gd name="T4" fmla="*/ 6 w 7"/>
                <a:gd name="T5" fmla="*/ 1 h 13"/>
                <a:gd name="T6" fmla="*/ 4 w 7"/>
                <a:gd name="T7" fmla="*/ 7 h 13"/>
                <a:gd name="T8" fmla="*/ 0 w 7"/>
                <a:gd name="T9" fmla="*/ 13 h 13"/>
              </a:gdLst>
              <a:ahLst/>
              <a:cxnLst>
                <a:cxn ang="0">
                  <a:pos x="T0" y="T1"/>
                </a:cxn>
                <a:cxn ang="0">
                  <a:pos x="T2" y="T3"/>
                </a:cxn>
                <a:cxn ang="0">
                  <a:pos x="T4" y="T5"/>
                </a:cxn>
                <a:cxn ang="0">
                  <a:pos x="T6" y="T7"/>
                </a:cxn>
                <a:cxn ang="0">
                  <a:pos x="T8" y="T9"/>
                </a:cxn>
              </a:cxnLst>
              <a:rect l="0" t="0" r="r" b="b"/>
              <a:pathLst>
                <a:path w="7" h="13">
                  <a:moveTo>
                    <a:pt x="0" y="13"/>
                  </a:moveTo>
                  <a:cubicBezTo>
                    <a:pt x="0" y="13"/>
                    <a:pt x="1" y="10"/>
                    <a:pt x="2" y="6"/>
                  </a:cubicBezTo>
                  <a:cubicBezTo>
                    <a:pt x="4" y="3"/>
                    <a:pt x="6" y="0"/>
                    <a:pt x="6" y="1"/>
                  </a:cubicBezTo>
                  <a:cubicBezTo>
                    <a:pt x="7" y="1"/>
                    <a:pt x="6" y="4"/>
                    <a:pt x="4" y="7"/>
                  </a:cubicBezTo>
                  <a:cubicBezTo>
                    <a:pt x="3" y="11"/>
                    <a:pt x="1" y="13"/>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5">
              <a:extLst>
                <a:ext uri="{FF2B5EF4-FFF2-40B4-BE49-F238E27FC236}">
                  <a16:creationId xmlns:a16="http://schemas.microsoft.com/office/drawing/2014/main" id="{AE8E8CCD-4DF2-4531-90B3-0B7F226CC407}"/>
                </a:ext>
              </a:extLst>
            </p:cNvPr>
            <p:cNvSpPr>
              <a:spLocks/>
            </p:cNvSpPr>
            <p:nvPr/>
          </p:nvSpPr>
          <p:spPr bwMode="auto">
            <a:xfrm>
              <a:off x="3629" y="2679"/>
              <a:ext cx="23" cy="23"/>
            </a:xfrm>
            <a:custGeom>
              <a:avLst/>
              <a:gdLst>
                <a:gd name="T0" fmla="*/ 10 w 10"/>
                <a:gd name="T1" fmla="*/ 10 h 10"/>
                <a:gd name="T2" fmla="*/ 5 w 10"/>
                <a:gd name="T3" fmla="*/ 5 h 10"/>
                <a:gd name="T4" fmla="*/ 0 w 10"/>
                <a:gd name="T5" fmla="*/ 1 h 10"/>
                <a:gd name="T6" fmla="*/ 6 w 10"/>
                <a:gd name="T7" fmla="*/ 4 h 10"/>
                <a:gd name="T8" fmla="*/ 10 w 10"/>
                <a:gd name="T9" fmla="*/ 10 h 10"/>
              </a:gdLst>
              <a:ahLst/>
              <a:cxnLst>
                <a:cxn ang="0">
                  <a:pos x="T0" y="T1"/>
                </a:cxn>
                <a:cxn ang="0">
                  <a:pos x="T2" y="T3"/>
                </a:cxn>
                <a:cxn ang="0">
                  <a:pos x="T4" y="T5"/>
                </a:cxn>
                <a:cxn ang="0">
                  <a:pos x="T6" y="T7"/>
                </a:cxn>
                <a:cxn ang="0">
                  <a:pos x="T8" y="T9"/>
                </a:cxn>
              </a:cxnLst>
              <a:rect l="0" t="0" r="r" b="b"/>
              <a:pathLst>
                <a:path w="10" h="10">
                  <a:moveTo>
                    <a:pt x="10" y="10"/>
                  </a:moveTo>
                  <a:cubicBezTo>
                    <a:pt x="9" y="10"/>
                    <a:pt x="8" y="8"/>
                    <a:pt x="5" y="5"/>
                  </a:cubicBezTo>
                  <a:cubicBezTo>
                    <a:pt x="3" y="3"/>
                    <a:pt x="0" y="1"/>
                    <a:pt x="0" y="1"/>
                  </a:cubicBezTo>
                  <a:cubicBezTo>
                    <a:pt x="1" y="0"/>
                    <a:pt x="4" y="1"/>
                    <a:pt x="6" y="4"/>
                  </a:cubicBezTo>
                  <a:cubicBezTo>
                    <a:pt x="9" y="6"/>
                    <a:pt x="10" y="9"/>
                    <a:pt x="10"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166">
              <a:extLst>
                <a:ext uri="{FF2B5EF4-FFF2-40B4-BE49-F238E27FC236}">
                  <a16:creationId xmlns:a16="http://schemas.microsoft.com/office/drawing/2014/main" id="{05B2F7EF-708B-4236-A736-D2F9D4D2881E}"/>
                </a:ext>
              </a:extLst>
            </p:cNvPr>
            <p:cNvSpPr>
              <a:spLocks noChangeArrowheads="1"/>
            </p:cNvSpPr>
            <p:nvPr/>
          </p:nvSpPr>
          <p:spPr bwMode="auto">
            <a:xfrm>
              <a:off x="3638" y="2819"/>
              <a:ext cx="22" cy="5"/>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7">
              <a:extLst>
                <a:ext uri="{FF2B5EF4-FFF2-40B4-BE49-F238E27FC236}">
                  <a16:creationId xmlns:a16="http://schemas.microsoft.com/office/drawing/2014/main" id="{51D78ED3-A71F-4E4B-B60D-F28FC28CC69A}"/>
                </a:ext>
              </a:extLst>
            </p:cNvPr>
            <p:cNvSpPr>
              <a:spLocks/>
            </p:cNvSpPr>
            <p:nvPr/>
          </p:nvSpPr>
          <p:spPr bwMode="auto">
            <a:xfrm>
              <a:off x="3774" y="2759"/>
              <a:ext cx="11" cy="29"/>
            </a:xfrm>
            <a:custGeom>
              <a:avLst/>
              <a:gdLst>
                <a:gd name="T0" fmla="*/ 1 w 5"/>
                <a:gd name="T1" fmla="*/ 12 h 12"/>
                <a:gd name="T2" fmla="*/ 2 w 5"/>
                <a:gd name="T3" fmla="*/ 6 h 12"/>
                <a:gd name="T4" fmla="*/ 4 w 5"/>
                <a:gd name="T5" fmla="*/ 0 h 12"/>
                <a:gd name="T6" fmla="*/ 4 w 5"/>
                <a:gd name="T7" fmla="*/ 6 h 12"/>
                <a:gd name="T8" fmla="*/ 1 w 5"/>
                <a:gd name="T9" fmla="*/ 12 h 12"/>
              </a:gdLst>
              <a:ahLst/>
              <a:cxnLst>
                <a:cxn ang="0">
                  <a:pos x="T0" y="T1"/>
                </a:cxn>
                <a:cxn ang="0">
                  <a:pos x="T2" y="T3"/>
                </a:cxn>
                <a:cxn ang="0">
                  <a:pos x="T4" y="T5"/>
                </a:cxn>
                <a:cxn ang="0">
                  <a:pos x="T6" y="T7"/>
                </a:cxn>
                <a:cxn ang="0">
                  <a:pos x="T8" y="T9"/>
                </a:cxn>
              </a:cxnLst>
              <a:rect l="0" t="0" r="r" b="b"/>
              <a:pathLst>
                <a:path w="5" h="12">
                  <a:moveTo>
                    <a:pt x="1" y="12"/>
                  </a:moveTo>
                  <a:cubicBezTo>
                    <a:pt x="0" y="11"/>
                    <a:pt x="1" y="9"/>
                    <a:pt x="2" y="6"/>
                  </a:cubicBezTo>
                  <a:cubicBezTo>
                    <a:pt x="3" y="3"/>
                    <a:pt x="3" y="0"/>
                    <a:pt x="4" y="0"/>
                  </a:cubicBezTo>
                  <a:cubicBezTo>
                    <a:pt x="4" y="0"/>
                    <a:pt x="5" y="3"/>
                    <a:pt x="4" y="6"/>
                  </a:cubicBezTo>
                  <a:cubicBezTo>
                    <a:pt x="3" y="10"/>
                    <a:pt x="1" y="12"/>
                    <a:pt x="1"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8">
              <a:extLst>
                <a:ext uri="{FF2B5EF4-FFF2-40B4-BE49-F238E27FC236}">
                  <a16:creationId xmlns:a16="http://schemas.microsoft.com/office/drawing/2014/main" id="{320931F5-9B96-48C1-8EB5-797BE079570C}"/>
                </a:ext>
              </a:extLst>
            </p:cNvPr>
            <p:cNvSpPr>
              <a:spLocks/>
            </p:cNvSpPr>
            <p:nvPr/>
          </p:nvSpPr>
          <p:spPr bwMode="auto">
            <a:xfrm>
              <a:off x="3878" y="2795"/>
              <a:ext cx="14" cy="33"/>
            </a:xfrm>
            <a:custGeom>
              <a:avLst/>
              <a:gdLst>
                <a:gd name="T0" fmla="*/ 5 w 6"/>
                <a:gd name="T1" fmla="*/ 14 h 14"/>
                <a:gd name="T2" fmla="*/ 2 w 6"/>
                <a:gd name="T3" fmla="*/ 7 h 14"/>
                <a:gd name="T4" fmla="*/ 0 w 6"/>
                <a:gd name="T5" fmla="*/ 0 h 14"/>
                <a:gd name="T6" fmla="*/ 4 w 6"/>
                <a:gd name="T7" fmla="*/ 7 h 14"/>
                <a:gd name="T8" fmla="*/ 5 w 6"/>
                <a:gd name="T9" fmla="*/ 14 h 14"/>
              </a:gdLst>
              <a:ahLst/>
              <a:cxnLst>
                <a:cxn ang="0">
                  <a:pos x="T0" y="T1"/>
                </a:cxn>
                <a:cxn ang="0">
                  <a:pos x="T2" y="T3"/>
                </a:cxn>
                <a:cxn ang="0">
                  <a:pos x="T4" y="T5"/>
                </a:cxn>
                <a:cxn ang="0">
                  <a:pos x="T6" y="T7"/>
                </a:cxn>
                <a:cxn ang="0">
                  <a:pos x="T8" y="T9"/>
                </a:cxn>
              </a:cxnLst>
              <a:rect l="0" t="0" r="r" b="b"/>
              <a:pathLst>
                <a:path w="6" h="14">
                  <a:moveTo>
                    <a:pt x="5" y="14"/>
                  </a:moveTo>
                  <a:cubicBezTo>
                    <a:pt x="4" y="14"/>
                    <a:pt x="3" y="11"/>
                    <a:pt x="2" y="7"/>
                  </a:cubicBezTo>
                  <a:cubicBezTo>
                    <a:pt x="0" y="4"/>
                    <a:pt x="0" y="1"/>
                    <a:pt x="0" y="0"/>
                  </a:cubicBezTo>
                  <a:cubicBezTo>
                    <a:pt x="1" y="0"/>
                    <a:pt x="2" y="3"/>
                    <a:pt x="4" y="7"/>
                  </a:cubicBezTo>
                  <a:cubicBezTo>
                    <a:pt x="5" y="10"/>
                    <a:pt x="6" y="13"/>
                    <a:pt x="5"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9">
              <a:extLst>
                <a:ext uri="{FF2B5EF4-FFF2-40B4-BE49-F238E27FC236}">
                  <a16:creationId xmlns:a16="http://schemas.microsoft.com/office/drawing/2014/main" id="{E75C23AE-1A92-4C6E-876B-D11334A4817D}"/>
                </a:ext>
              </a:extLst>
            </p:cNvPr>
            <p:cNvSpPr>
              <a:spLocks/>
            </p:cNvSpPr>
            <p:nvPr/>
          </p:nvSpPr>
          <p:spPr bwMode="auto">
            <a:xfrm>
              <a:off x="3871" y="2956"/>
              <a:ext cx="19" cy="36"/>
            </a:xfrm>
            <a:custGeom>
              <a:avLst/>
              <a:gdLst>
                <a:gd name="T0" fmla="*/ 0 w 8"/>
                <a:gd name="T1" fmla="*/ 14 h 15"/>
                <a:gd name="T2" fmla="*/ 3 w 8"/>
                <a:gd name="T3" fmla="*/ 7 h 15"/>
                <a:gd name="T4" fmla="*/ 8 w 8"/>
                <a:gd name="T5" fmla="*/ 0 h 15"/>
                <a:gd name="T6" fmla="*/ 5 w 8"/>
                <a:gd name="T7" fmla="*/ 8 h 15"/>
                <a:gd name="T8" fmla="*/ 0 w 8"/>
                <a:gd name="T9" fmla="*/ 14 h 15"/>
              </a:gdLst>
              <a:ahLst/>
              <a:cxnLst>
                <a:cxn ang="0">
                  <a:pos x="T0" y="T1"/>
                </a:cxn>
                <a:cxn ang="0">
                  <a:pos x="T2" y="T3"/>
                </a:cxn>
                <a:cxn ang="0">
                  <a:pos x="T4" y="T5"/>
                </a:cxn>
                <a:cxn ang="0">
                  <a:pos x="T6" y="T7"/>
                </a:cxn>
                <a:cxn ang="0">
                  <a:pos x="T8" y="T9"/>
                </a:cxn>
              </a:cxnLst>
              <a:rect l="0" t="0" r="r" b="b"/>
              <a:pathLst>
                <a:path w="8" h="15">
                  <a:moveTo>
                    <a:pt x="0" y="14"/>
                  </a:moveTo>
                  <a:cubicBezTo>
                    <a:pt x="0" y="14"/>
                    <a:pt x="1" y="11"/>
                    <a:pt x="3" y="7"/>
                  </a:cubicBezTo>
                  <a:cubicBezTo>
                    <a:pt x="5" y="3"/>
                    <a:pt x="7" y="0"/>
                    <a:pt x="8" y="0"/>
                  </a:cubicBezTo>
                  <a:cubicBezTo>
                    <a:pt x="8" y="1"/>
                    <a:pt x="7" y="4"/>
                    <a:pt x="5" y="8"/>
                  </a:cubicBezTo>
                  <a:cubicBezTo>
                    <a:pt x="3" y="12"/>
                    <a:pt x="1" y="15"/>
                    <a:pt x="0"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0">
              <a:extLst>
                <a:ext uri="{FF2B5EF4-FFF2-40B4-BE49-F238E27FC236}">
                  <a16:creationId xmlns:a16="http://schemas.microsoft.com/office/drawing/2014/main" id="{DFF22927-0C73-40AA-8124-69E929B17F8B}"/>
                </a:ext>
              </a:extLst>
            </p:cNvPr>
            <p:cNvSpPr>
              <a:spLocks/>
            </p:cNvSpPr>
            <p:nvPr/>
          </p:nvSpPr>
          <p:spPr bwMode="auto">
            <a:xfrm>
              <a:off x="3752" y="3054"/>
              <a:ext cx="17" cy="33"/>
            </a:xfrm>
            <a:custGeom>
              <a:avLst/>
              <a:gdLst>
                <a:gd name="T0" fmla="*/ 6 w 7"/>
                <a:gd name="T1" fmla="*/ 14 h 14"/>
                <a:gd name="T2" fmla="*/ 2 w 7"/>
                <a:gd name="T3" fmla="*/ 8 h 14"/>
                <a:gd name="T4" fmla="*/ 1 w 7"/>
                <a:gd name="T5" fmla="*/ 1 h 14"/>
                <a:gd name="T6" fmla="*/ 4 w 7"/>
                <a:gd name="T7" fmla="*/ 7 h 14"/>
                <a:gd name="T8" fmla="*/ 6 w 7"/>
                <a:gd name="T9" fmla="*/ 14 h 14"/>
              </a:gdLst>
              <a:ahLst/>
              <a:cxnLst>
                <a:cxn ang="0">
                  <a:pos x="T0" y="T1"/>
                </a:cxn>
                <a:cxn ang="0">
                  <a:pos x="T2" y="T3"/>
                </a:cxn>
                <a:cxn ang="0">
                  <a:pos x="T4" y="T5"/>
                </a:cxn>
                <a:cxn ang="0">
                  <a:pos x="T6" y="T7"/>
                </a:cxn>
                <a:cxn ang="0">
                  <a:pos x="T8" y="T9"/>
                </a:cxn>
              </a:cxnLst>
              <a:rect l="0" t="0" r="r" b="b"/>
              <a:pathLst>
                <a:path w="7" h="14">
                  <a:moveTo>
                    <a:pt x="6" y="14"/>
                  </a:moveTo>
                  <a:cubicBezTo>
                    <a:pt x="6" y="14"/>
                    <a:pt x="4" y="11"/>
                    <a:pt x="2" y="8"/>
                  </a:cubicBezTo>
                  <a:cubicBezTo>
                    <a:pt x="1" y="4"/>
                    <a:pt x="0" y="1"/>
                    <a:pt x="1" y="1"/>
                  </a:cubicBezTo>
                  <a:cubicBezTo>
                    <a:pt x="1" y="0"/>
                    <a:pt x="3" y="3"/>
                    <a:pt x="4" y="7"/>
                  </a:cubicBezTo>
                  <a:cubicBezTo>
                    <a:pt x="6" y="10"/>
                    <a:pt x="7" y="14"/>
                    <a:pt x="6"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71">
              <a:extLst>
                <a:ext uri="{FF2B5EF4-FFF2-40B4-BE49-F238E27FC236}">
                  <a16:creationId xmlns:a16="http://schemas.microsoft.com/office/drawing/2014/main" id="{36BA3BB4-872B-401E-8C3D-B42838ABCEC6}"/>
                </a:ext>
              </a:extLst>
            </p:cNvPr>
            <p:cNvSpPr>
              <a:spLocks noChangeArrowheads="1"/>
            </p:cNvSpPr>
            <p:nvPr/>
          </p:nvSpPr>
          <p:spPr bwMode="auto">
            <a:xfrm>
              <a:off x="3633" y="3120"/>
              <a:ext cx="17" cy="5"/>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2">
              <a:extLst>
                <a:ext uri="{FF2B5EF4-FFF2-40B4-BE49-F238E27FC236}">
                  <a16:creationId xmlns:a16="http://schemas.microsoft.com/office/drawing/2014/main" id="{80D920FE-8E59-4D3B-AB77-DEAB28D1082D}"/>
                </a:ext>
              </a:extLst>
            </p:cNvPr>
            <p:cNvSpPr>
              <a:spLocks/>
            </p:cNvSpPr>
            <p:nvPr/>
          </p:nvSpPr>
          <p:spPr bwMode="auto">
            <a:xfrm>
              <a:off x="3709" y="3248"/>
              <a:ext cx="10" cy="29"/>
            </a:xfrm>
            <a:custGeom>
              <a:avLst/>
              <a:gdLst>
                <a:gd name="T0" fmla="*/ 3 w 4"/>
                <a:gd name="T1" fmla="*/ 12 h 12"/>
                <a:gd name="T2" fmla="*/ 1 w 4"/>
                <a:gd name="T3" fmla="*/ 6 h 12"/>
                <a:gd name="T4" fmla="*/ 0 w 4"/>
                <a:gd name="T5" fmla="*/ 1 h 12"/>
                <a:gd name="T6" fmla="*/ 3 w 4"/>
                <a:gd name="T7" fmla="*/ 6 h 12"/>
                <a:gd name="T8" fmla="*/ 3 w 4"/>
                <a:gd name="T9" fmla="*/ 12 h 12"/>
              </a:gdLst>
              <a:ahLst/>
              <a:cxnLst>
                <a:cxn ang="0">
                  <a:pos x="T0" y="T1"/>
                </a:cxn>
                <a:cxn ang="0">
                  <a:pos x="T2" y="T3"/>
                </a:cxn>
                <a:cxn ang="0">
                  <a:pos x="T4" y="T5"/>
                </a:cxn>
                <a:cxn ang="0">
                  <a:pos x="T6" y="T7"/>
                </a:cxn>
                <a:cxn ang="0">
                  <a:pos x="T8" y="T9"/>
                </a:cxn>
              </a:cxnLst>
              <a:rect l="0" t="0" r="r" b="b"/>
              <a:pathLst>
                <a:path w="4" h="12">
                  <a:moveTo>
                    <a:pt x="3" y="12"/>
                  </a:moveTo>
                  <a:cubicBezTo>
                    <a:pt x="3" y="12"/>
                    <a:pt x="2" y="9"/>
                    <a:pt x="1" y="6"/>
                  </a:cubicBezTo>
                  <a:cubicBezTo>
                    <a:pt x="0" y="3"/>
                    <a:pt x="0" y="1"/>
                    <a:pt x="0" y="1"/>
                  </a:cubicBezTo>
                  <a:cubicBezTo>
                    <a:pt x="1" y="0"/>
                    <a:pt x="2" y="3"/>
                    <a:pt x="3" y="6"/>
                  </a:cubicBezTo>
                  <a:cubicBezTo>
                    <a:pt x="4" y="9"/>
                    <a:pt x="4" y="11"/>
                    <a:pt x="3"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3">
              <a:extLst>
                <a:ext uri="{FF2B5EF4-FFF2-40B4-BE49-F238E27FC236}">
                  <a16:creationId xmlns:a16="http://schemas.microsoft.com/office/drawing/2014/main" id="{B72EBADF-E09E-4A5A-8877-58ACD2190BF1}"/>
                </a:ext>
              </a:extLst>
            </p:cNvPr>
            <p:cNvSpPr>
              <a:spLocks/>
            </p:cNvSpPr>
            <p:nvPr/>
          </p:nvSpPr>
          <p:spPr bwMode="auto">
            <a:xfrm>
              <a:off x="3631" y="3208"/>
              <a:ext cx="14" cy="17"/>
            </a:xfrm>
            <a:custGeom>
              <a:avLst/>
              <a:gdLst>
                <a:gd name="T0" fmla="*/ 1 w 6"/>
                <a:gd name="T1" fmla="*/ 7 h 7"/>
                <a:gd name="T2" fmla="*/ 2 w 6"/>
                <a:gd name="T3" fmla="*/ 3 h 7"/>
                <a:gd name="T4" fmla="*/ 5 w 6"/>
                <a:gd name="T5" fmla="*/ 0 h 7"/>
                <a:gd name="T6" fmla="*/ 4 w 6"/>
                <a:gd name="T7" fmla="*/ 4 h 7"/>
                <a:gd name="T8" fmla="*/ 1 w 6"/>
                <a:gd name="T9" fmla="*/ 7 h 7"/>
              </a:gdLst>
              <a:ahLst/>
              <a:cxnLst>
                <a:cxn ang="0">
                  <a:pos x="T0" y="T1"/>
                </a:cxn>
                <a:cxn ang="0">
                  <a:pos x="T2" y="T3"/>
                </a:cxn>
                <a:cxn ang="0">
                  <a:pos x="T4" y="T5"/>
                </a:cxn>
                <a:cxn ang="0">
                  <a:pos x="T6" y="T7"/>
                </a:cxn>
                <a:cxn ang="0">
                  <a:pos x="T8" y="T9"/>
                </a:cxn>
              </a:cxnLst>
              <a:rect l="0" t="0" r="r" b="b"/>
              <a:pathLst>
                <a:path w="6" h="7">
                  <a:moveTo>
                    <a:pt x="1" y="7"/>
                  </a:moveTo>
                  <a:cubicBezTo>
                    <a:pt x="0" y="7"/>
                    <a:pt x="1" y="5"/>
                    <a:pt x="2" y="3"/>
                  </a:cubicBezTo>
                  <a:cubicBezTo>
                    <a:pt x="3" y="1"/>
                    <a:pt x="5" y="0"/>
                    <a:pt x="5" y="0"/>
                  </a:cubicBezTo>
                  <a:cubicBezTo>
                    <a:pt x="6" y="0"/>
                    <a:pt x="5" y="2"/>
                    <a:pt x="4" y="4"/>
                  </a:cubicBezTo>
                  <a:cubicBezTo>
                    <a:pt x="3" y="6"/>
                    <a:pt x="1" y="7"/>
                    <a:pt x="1"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4">
              <a:extLst>
                <a:ext uri="{FF2B5EF4-FFF2-40B4-BE49-F238E27FC236}">
                  <a16:creationId xmlns:a16="http://schemas.microsoft.com/office/drawing/2014/main" id="{9984A3FC-55AD-4686-9B61-BBB15FE7BC8F}"/>
                </a:ext>
              </a:extLst>
            </p:cNvPr>
            <p:cNvSpPr>
              <a:spLocks/>
            </p:cNvSpPr>
            <p:nvPr/>
          </p:nvSpPr>
          <p:spPr bwMode="auto">
            <a:xfrm>
              <a:off x="3626" y="3362"/>
              <a:ext cx="7" cy="31"/>
            </a:xfrm>
            <a:custGeom>
              <a:avLst/>
              <a:gdLst>
                <a:gd name="T0" fmla="*/ 2 w 3"/>
                <a:gd name="T1" fmla="*/ 13 h 13"/>
                <a:gd name="T2" fmla="*/ 0 w 3"/>
                <a:gd name="T3" fmla="*/ 7 h 13"/>
                <a:gd name="T4" fmla="*/ 1 w 3"/>
                <a:gd name="T5" fmla="*/ 0 h 13"/>
                <a:gd name="T6" fmla="*/ 2 w 3"/>
                <a:gd name="T7" fmla="*/ 7 h 13"/>
                <a:gd name="T8" fmla="*/ 2 w 3"/>
                <a:gd name="T9" fmla="*/ 13 h 13"/>
              </a:gdLst>
              <a:ahLst/>
              <a:cxnLst>
                <a:cxn ang="0">
                  <a:pos x="T0" y="T1"/>
                </a:cxn>
                <a:cxn ang="0">
                  <a:pos x="T2" y="T3"/>
                </a:cxn>
                <a:cxn ang="0">
                  <a:pos x="T4" y="T5"/>
                </a:cxn>
                <a:cxn ang="0">
                  <a:pos x="T6" y="T7"/>
                </a:cxn>
                <a:cxn ang="0">
                  <a:pos x="T8" y="T9"/>
                </a:cxn>
              </a:cxnLst>
              <a:rect l="0" t="0" r="r" b="b"/>
              <a:pathLst>
                <a:path w="3" h="13">
                  <a:moveTo>
                    <a:pt x="2" y="13"/>
                  </a:moveTo>
                  <a:cubicBezTo>
                    <a:pt x="2" y="13"/>
                    <a:pt x="1" y="10"/>
                    <a:pt x="0" y="7"/>
                  </a:cubicBezTo>
                  <a:cubicBezTo>
                    <a:pt x="0" y="3"/>
                    <a:pt x="0" y="1"/>
                    <a:pt x="1" y="0"/>
                  </a:cubicBezTo>
                  <a:cubicBezTo>
                    <a:pt x="1" y="0"/>
                    <a:pt x="2" y="3"/>
                    <a:pt x="2" y="7"/>
                  </a:cubicBezTo>
                  <a:cubicBezTo>
                    <a:pt x="3" y="10"/>
                    <a:pt x="3" y="13"/>
                    <a:pt x="2"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62563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291298" y="217516"/>
            <a:ext cx="11900702" cy="6047233"/>
          </a:xfrm>
          <a:prstGeom prst="rect">
            <a:avLst/>
          </a:prstGeom>
        </p:spPr>
        <p:txBody>
          <a:bodyPr wrap="square" lIns="0" tIns="0" rIns="0" bIns="0">
            <a:spAutoFit/>
          </a:bodyPr>
          <a:lstStyle/>
          <a:p>
            <a:pPr marL="457200" lvl="0" indent="-457200" algn="just">
              <a:lnSpc>
                <a:spcPct val="150000"/>
              </a:lnSpc>
              <a:spcAft>
                <a:spcPts val="1000"/>
              </a:spcAft>
              <a:buAutoNum type="arabicPeriod"/>
            </a:pPr>
            <a:r>
              <a:rPr lang="id-ID" sz="2000">
                <a:effectLst/>
                <a:latin typeface="Arial" panose="020B0604020202020204" pitchFamily="34" charset="0"/>
                <a:ea typeface="Calibri" panose="020F0502020204030204" pitchFamily="34" charset="0"/>
                <a:cs typeface="Arial" panose="020B0604020202020204" pitchFamily="34" charset="0"/>
              </a:rPr>
              <a:t>Berdasarkan gambar berikut, Deskripsikan dengan sederhana pendapat Anda masing – masing mengenai Bahasa yang mungkin dapat diterima.</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spcAft>
                <a:spcPts val="1000"/>
              </a:spcAft>
              <a:buAutoNum type="arabicPeriod"/>
            </a:pPr>
            <a:endParaRPr lang="en-US" sz="2000">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spcAft>
                <a:spcPts val="1000"/>
              </a:spcAft>
              <a:buAutoNum type="arabicPeriod"/>
            </a:pPr>
            <a:endParaRPr lang="en-US" sz="2000">
              <a:effectLst/>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spcAft>
                <a:spcPts val="1000"/>
              </a:spcAft>
              <a:buAutoNum type="arabicPeriod"/>
            </a:pPr>
            <a:endParaRPr lang="en-US" sz="2000">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spcAft>
                <a:spcPts val="1000"/>
              </a:spcAft>
              <a:buAutoNum type="arabicPeriod"/>
            </a:pPr>
            <a:endParaRPr lang="en-US" sz="2000">
              <a:effectLst/>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spcAft>
                <a:spcPts val="1000"/>
              </a:spcAft>
              <a:buAutoNum type="arabicPeriod"/>
            </a:pPr>
            <a:r>
              <a:rPr lang="id-ID" sz="2000">
                <a:latin typeface="Arial" panose="020B0604020202020204" pitchFamily="34" charset="0"/>
                <a:cs typeface="Arial" panose="020B0604020202020204" pitchFamily="34" charset="0"/>
              </a:rPr>
              <a:t>Coba gambarkan Mesin otomata dengan kondisi mampu menerima hanya bahasa antara {a,b} berikut :</a:t>
            </a:r>
            <a:endParaRPr lang="en-ID" sz="2000">
              <a:latin typeface="Arial" panose="020B0604020202020204" pitchFamily="34" charset="0"/>
              <a:cs typeface="Arial" panose="020B0604020202020204" pitchFamily="34" charset="0"/>
            </a:endParaRPr>
          </a:p>
          <a:p>
            <a:pPr lvl="1" algn="just">
              <a:lnSpc>
                <a:spcPct val="150000"/>
              </a:lnSpc>
              <a:spcAft>
                <a:spcPts val="1000"/>
              </a:spcAft>
            </a:pPr>
            <a:r>
              <a:rPr lang="en-ID" sz="2000">
                <a:latin typeface="Arial" panose="020B0604020202020204" pitchFamily="34" charset="0"/>
                <a:cs typeface="Arial" panose="020B0604020202020204" pitchFamily="34" charset="0"/>
              </a:rPr>
              <a:t>2.1. </a:t>
            </a:r>
            <a:r>
              <a:rPr lang="id-ID" sz="2000">
                <a:latin typeface="Arial" panose="020B0604020202020204" pitchFamily="34" charset="0"/>
                <a:cs typeface="Arial" panose="020B0604020202020204" pitchFamily="34" charset="0"/>
              </a:rPr>
              <a:t>FA yang mampu menerima string aabb</a:t>
            </a:r>
            <a:endParaRPr lang="en-ID" sz="2000">
              <a:latin typeface="Arial" panose="020B0604020202020204" pitchFamily="34" charset="0"/>
              <a:cs typeface="Arial" panose="020B0604020202020204" pitchFamily="34" charset="0"/>
            </a:endParaRPr>
          </a:p>
          <a:p>
            <a:pPr lvl="1" algn="just">
              <a:lnSpc>
                <a:spcPct val="150000"/>
              </a:lnSpc>
              <a:spcAft>
                <a:spcPts val="1000"/>
              </a:spcAft>
            </a:pPr>
            <a:r>
              <a:rPr lang="en-ID" sz="2000">
                <a:latin typeface="Arial" panose="020B0604020202020204" pitchFamily="34" charset="0"/>
                <a:cs typeface="Arial" panose="020B0604020202020204" pitchFamily="34" charset="0"/>
              </a:rPr>
              <a:t>2.2. </a:t>
            </a:r>
            <a:r>
              <a:rPr lang="id-ID" sz="2000">
                <a:latin typeface="Arial" panose="020B0604020202020204" pitchFamily="34" charset="0"/>
                <a:cs typeface="Arial" panose="020B0604020202020204" pitchFamily="34" charset="0"/>
              </a:rPr>
              <a:t>FA yang mampu menerima string abaa</a:t>
            </a:r>
            <a:endParaRPr lang="en-ID" sz="2000">
              <a:latin typeface="Arial" panose="020B0604020202020204" pitchFamily="34" charset="0"/>
              <a:cs typeface="Arial" panose="020B0604020202020204" pitchFamily="34" charset="0"/>
            </a:endParaRPr>
          </a:p>
          <a:p>
            <a:pPr lvl="1" algn="just">
              <a:lnSpc>
                <a:spcPct val="150000"/>
              </a:lnSpc>
              <a:spcAft>
                <a:spcPts val="1000"/>
              </a:spcAft>
            </a:pPr>
            <a:r>
              <a:rPr lang="en-ID" sz="2000">
                <a:latin typeface="Arial" panose="020B0604020202020204" pitchFamily="34" charset="0"/>
                <a:cs typeface="Arial" panose="020B0604020202020204" pitchFamily="34" charset="0"/>
              </a:rPr>
              <a:t>2.3. </a:t>
            </a:r>
            <a:r>
              <a:rPr lang="id-ID" sz="2000">
                <a:latin typeface="Arial" panose="020B0604020202020204" pitchFamily="34" charset="0"/>
                <a:cs typeface="Arial" panose="020B0604020202020204" pitchFamily="34" charset="0"/>
              </a:rPr>
              <a:t>FA yang mampu menerima string bbaa</a:t>
            </a:r>
            <a:endParaRPr lang="en-ID" sz="20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6459AA8-FA99-4EF4-9AC2-0556849CF636}"/>
              </a:ext>
            </a:extLst>
          </p:cNvPr>
          <p:cNvPicPr/>
          <p:nvPr/>
        </p:nvPicPr>
        <p:blipFill>
          <a:blip r:embed="rId3"/>
          <a:srcRect/>
          <a:stretch>
            <a:fillRect/>
          </a:stretch>
        </p:blipFill>
        <p:spPr bwMode="auto">
          <a:xfrm>
            <a:off x="1801091" y="1392242"/>
            <a:ext cx="4829840" cy="1832957"/>
          </a:xfrm>
          <a:prstGeom prst="rect">
            <a:avLst/>
          </a:prstGeom>
          <a:noFill/>
          <a:ln w="9525">
            <a:noFill/>
            <a:miter lim="800000"/>
            <a:headEnd/>
            <a:tailEnd/>
          </a:ln>
        </p:spPr>
      </p:pic>
    </p:spTree>
    <p:extLst>
      <p:ext uri="{BB962C8B-B14F-4D97-AF65-F5344CB8AC3E}">
        <p14:creationId xmlns:p14="http://schemas.microsoft.com/office/powerpoint/2010/main" val="1557922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291298" y="217516"/>
            <a:ext cx="11900702" cy="5539978"/>
          </a:xfrm>
          <a:prstGeom prst="rect">
            <a:avLst/>
          </a:prstGeom>
        </p:spPr>
        <p:txBody>
          <a:bodyPr wrap="square" lIns="0" tIns="0" rIns="0" bIns="0">
            <a:spAutoFit/>
          </a:bodyPr>
          <a:lstStyle/>
          <a:p>
            <a:pPr marL="457200" indent="-457200" algn="l">
              <a:buFont typeface="+mj-lt"/>
              <a:buAutoNum type="arabicPeriod" startAt="3"/>
            </a:pPr>
            <a:r>
              <a:rPr lang="en-ID" sz="2000">
                <a:latin typeface="Arial" panose="020B0604020202020204" pitchFamily="34" charset="0"/>
                <a:cs typeface="Arial" panose="020B0604020202020204" pitchFamily="34" charset="0"/>
              </a:rPr>
              <a:t>Konsep FSA Dalam Suatu Komputasi:</a:t>
            </a:r>
          </a:p>
          <a:p>
            <a:pPr lvl="1"/>
            <a:r>
              <a:rPr lang="en-ID" sz="2000">
                <a:latin typeface="Arial" panose="020B0604020202020204" pitchFamily="34" charset="0"/>
                <a:cs typeface="Arial" panose="020B0604020202020204" pitchFamily="34" charset="0"/>
              </a:rPr>
              <a:t>3.1. Apa yang dimaksud dengan FSA dalam konteks komputasi?</a:t>
            </a:r>
          </a:p>
          <a:p>
            <a:pPr lvl="1"/>
            <a:r>
              <a:rPr lang="en-ID" sz="2000">
                <a:latin typeface="Arial" panose="020B0604020202020204" pitchFamily="34" charset="0"/>
                <a:cs typeface="Arial" panose="020B0604020202020204" pitchFamily="34" charset="0"/>
              </a:rPr>
              <a:t>3.2. Bagaimana FSA digunakan untuk memodelkan proses komputasi sederhana?</a:t>
            </a:r>
          </a:p>
          <a:p>
            <a:pPr lvl="1"/>
            <a:r>
              <a:rPr lang="en-ID" sz="2000">
                <a:latin typeface="Arial" panose="020B0604020202020204" pitchFamily="34" charset="0"/>
                <a:cs typeface="Arial" panose="020B0604020202020204" pitchFamily="34" charset="0"/>
              </a:rPr>
              <a:t>3.3. Apa peran utama dari state dalam FSA dalam suatu komputasi?</a:t>
            </a:r>
          </a:p>
          <a:p>
            <a:pPr marL="457200" indent="-457200">
              <a:buAutoNum type="arabicPeriod" startAt="4"/>
            </a:pPr>
            <a:r>
              <a:rPr lang="en-ID" sz="2000">
                <a:latin typeface="Arial" panose="020B0604020202020204" pitchFamily="34" charset="0"/>
                <a:cs typeface="Arial" panose="020B0604020202020204" pitchFamily="34" charset="0"/>
              </a:rPr>
              <a:t>Definisi dari FSA:</a:t>
            </a:r>
          </a:p>
          <a:p>
            <a:pPr lvl="1"/>
            <a:r>
              <a:rPr lang="en-ID" sz="2000">
                <a:latin typeface="Arial" panose="020B0604020202020204" pitchFamily="34" charset="0"/>
                <a:cs typeface="Arial" panose="020B0604020202020204" pitchFamily="34" charset="0"/>
              </a:rPr>
              <a:t>4.1. Apa arti singkatan FSA dalam teori bahasa formal?</a:t>
            </a:r>
          </a:p>
          <a:p>
            <a:pPr lvl="1"/>
            <a:r>
              <a:rPr lang="en-ID" sz="2000">
                <a:latin typeface="Arial" panose="020B0604020202020204" pitchFamily="34" charset="0"/>
                <a:cs typeface="Arial" panose="020B0604020202020204" pitchFamily="34" charset="0"/>
              </a:rPr>
              <a:t>4.2. Bagaimana definisi formal dari FSA?</a:t>
            </a:r>
          </a:p>
          <a:p>
            <a:pPr lvl="1"/>
            <a:r>
              <a:rPr lang="en-ID" sz="2000">
                <a:latin typeface="Arial" panose="020B0604020202020204" pitchFamily="34" charset="0"/>
                <a:cs typeface="Arial" panose="020B0604020202020204" pitchFamily="34" charset="0"/>
              </a:rPr>
              <a:t>4.3. Apa perbedaan antara otomata berhingga dan otomata turing?</a:t>
            </a:r>
          </a:p>
          <a:p>
            <a:r>
              <a:rPr lang="en-ID" sz="2000">
                <a:latin typeface="Arial" panose="020B0604020202020204" pitchFamily="34" charset="0"/>
                <a:cs typeface="Arial" panose="020B0604020202020204" pitchFamily="34" charset="0"/>
              </a:rPr>
              <a:t>5. Perbedaan Antara String satu dengan String lainnya:</a:t>
            </a:r>
          </a:p>
          <a:p>
            <a:pPr lvl="1"/>
            <a:r>
              <a:rPr lang="en-ID" sz="2000">
                <a:latin typeface="Arial" panose="020B0604020202020204" pitchFamily="34" charset="0"/>
                <a:cs typeface="Arial" panose="020B0604020202020204" pitchFamily="34" charset="0"/>
              </a:rPr>
              <a:t>5.1. Bagaimana Anda akan menjelaskan perbedaan antara dua string dalam konteks teori bahasa </a:t>
            </a:r>
          </a:p>
          <a:p>
            <a:pPr lvl="1"/>
            <a:r>
              <a:rPr lang="en-ID" sz="2000">
                <a:latin typeface="Arial" panose="020B0604020202020204" pitchFamily="34" charset="0"/>
                <a:cs typeface="Arial" panose="020B0604020202020204" pitchFamily="34" charset="0"/>
              </a:rPr>
              <a:t>       formal?</a:t>
            </a:r>
          </a:p>
          <a:p>
            <a:pPr lvl="1"/>
            <a:r>
              <a:rPr lang="en-ID" sz="2000">
                <a:latin typeface="Arial" panose="020B0604020202020204" pitchFamily="34" charset="0"/>
                <a:cs typeface="Arial" panose="020B0604020202020204" pitchFamily="34" charset="0"/>
              </a:rPr>
              <a:t>5.2. Apa yang dimaksud dengan urutan simbol dalam suatu string?</a:t>
            </a:r>
          </a:p>
          <a:p>
            <a:pPr lvl="1"/>
            <a:r>
              <a:rPr lang="en-ID" sz="2000">
                <a:latin typeface="Arial" panose="020B0604020202020204" pitchFamily="34" charset="0"/>
                <a:cs typeface="Arial" panose="020B0604020202020204" pitchFamily="34" charset="0"/>
              </a:rPr>
              <a:t>5.3. Berikan contoh konkrit dari dua string yang berbeda.</a:t>
            </a:r>
          </a:p>
          <a:p>
            <a:r>
              <a:rPr lang="en-ID" sz="2000">
                <a:latin typeface="Arial" panose="020B0604020202020204" pitchFamily="34" charset="0"/>
                <a:cs typeface="Arial" panose="020B0604020202020204" pitchFamily="34" charset="0"/>
              </a:rPr>
              <a:t>6. Lemma Pemompaan:</a:t>
            </a:r>
          </a:p>
          <a:p>
            <a:pPr lvl="1"/>
            <a:r>
              <a:rPr lang="en-ID" sz="2000">
                <a:latin typeface="Arial" panose="020B0604020202020204" pitchFamily="34" charset="0"/>
                <a:cs typeface="Arial" panose="020B0604020202020204" pitchFamily="34" charset="0"/>
              </a:rPr>
              <a:t>10.1. Apa itu Lemma Pemompaan dalam teori bahasa formal?</a:t>
            </a:r>
          </a:p>
          <a:p>
            <a:pPr lvl="1"/>
            <a:r>
              <a:rPr lang="en-ID" sz="2000">
                <a:latin typeface="Arial" panose="020B0604020202020204" pitchFamily="34" charset="0"/>
                <a:cs typeface="Arial" panose="020B0604020202020204" pitchFamily="34" charset="0"/>
              </a:rPr>
              <a:t>10.2. Bagaimana Lemma Pemompaan digunakan untuk membuktikan sesuatu tentang bahasa yang  </a:t>
            </a:r>
          </a:p>
          <a:p>
            <a:pPr lvl="1"/>
            <a:r>
              <a:rPr lang="en-ID" sz="2000">
                <a:latin typeface="Arial" panose="020B0604020202020204" pitchFamily="34" charset="0"/>
                <a:cs typeface="Arial" panose="020B0604020202020204" pitchFamily="34" charset="0"/>
              </a:rPr>
              <a:t>         tidak dapat diakui oleh otomata?</a:t>
            </a:r>
          </a:p>
          <a:p>
            <a:pPr lvl="1"/>
            <a:r>
              <a:rPr lang="en-ID" sz="2000">
                <a:latin typeface="Arial" panose="020B0604020202020204" pitchFamily="34" charset="0"/>
                <a:cs typeface="Arial" panose="020B0604020202020204" pitchFamily="34" charset="0"/>
              </a:rPr>
              <a:t>10.3. Apa arti dari istilah "memompa" dalam Lemma Pemompaan?</a:t>
            </a:r>
          </a:p>
        </p:txBody>
      </p:sp>
    </p:spTree>
    <p:extLst>
      <p:ext uri="{BB962C8B-B14F-4D97-AF65-F5344CB8AC3E}">
        <p14:creationId xmlns:p14="http://schemas.microsoft.com/office/powerpoint/2010/main" val="2402779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855501-3DB7-419E-BAF3-C8DEFA8D0D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7" name="Object 6" hidden="1">
                        <a:extLst>
                          <a:ext uri="{FF2B5EF4-FFF2-40B4-BE49-F238E27FC236}">
                            <a16:creationId xmlns:a16="http://schemas.microsoft.com/office/drawing/2014/main" id="{D1855501-3DB7-419E-BAF3-C8DEFA8D0D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reeform 5">
            <a:extLst>
              <a:ext uri="{FF2B5EF4-FFF2-40B4-BE49-F238E27FC236}">
                <a16:creationId xmlns:a16="http://schemas.microsoft.com/office/drawing/2014/main" id="{98F4FA47-5043-4AF9-B59E-FE6D0CE4384A}"/>
              </a:ext>
            </a:extLst>
          </p:cNvPr>
          <p:cNvSpPr>
            <a:spLocks/>
          </p:cNvSpPr>
          <p:nvPr/>
        </p:nvSpPr>
        <p:spPr bwMode="auto">
          <a:xfrm>
            <a:off x="5820229" y="1548157"/>
            <a:ext cx="6382249" cy="5309844"/>
          </a:xfrm>
          <a:custGeom>
            <a:avLst/>
            <a:gdLst>
              <a:gd name="T0" fmla="*/ 1301 w 1301"/>
              <a:gd name="T1" fmla="*/ 0 h 1083"/>
              <a:gd name="T2" fmla="*/ 1301 w 1301"/>
              <a:gd name="T3" fmla="*/ 1083 h 1083"/>
              <a:gd name="T4" fmla="*/ 0 w 1301"/>
              <a:gd name="T5" fmla="*/ 1083 h 1083"/>
              <a:gd name="T6" fmla="*/ 344 w 1301"/>
              <a:gd name="T7" fmla="*/ 897 h 1083"/>
              <a:gd name="T8" fmla="*/ 1047 w 1301"/>
              <a:gd name="T9" fmla="*/ 467 h 1083"/>
              <a:gd name="T10" fmla="*/ 1301 w 1301"/>
              <a:gd name="T11" fmla="*/ 0 h 1083"/>
            </a:gdLst>
            <a:ahLst/>
            <a:cxnLst>
              <a:cxn ang="0">
                <a:pos x="T0" y="T1"/>
              </a:cxn>
              <a:cxn ang="0">
                <a:pos x="T2" y="T3"/>
              </a:cxn>
              <a:cxn ang="0">
                <a:pos x="T4" y="T5"/>
              </a:cxn>
              <a:cxn ang="0">
                <a:pos x="T6" y="T7"/>
              </a:cxn>
              <a:cxn ang="0">
                <a:pos x="T8" y="T9"/>
              </a:cxn>
              <a:cxn ang="0">
                <a:pos x="T10" y="T11"/>
              </a:cxn>
            </a:cxnLst>
            <a:rect l="0" t="0" r="r" b="b"/>
            <a:pathLst>
              <a:path w="1301" h="1083">
                <a:moveTo>
                  <a:pt x="1301" y="0"/>
                </a:moveTo>
                <a:cubicBezTo>
                  <a:pt x="1301" y="1083"/>
                  <a:pt x="1301" y="1083"/>
                  <a:pt x="1301" y="1083"/>
                </a:cubicBezTo>
                <a:cubicBezTo>
                  <a:pt x="0" y="1083"/>
                  <a:pt x="0" y="1083"/>
                  <a:pt x="0" y="1083"/>
                </a:cubicBezTo>
                <a:cubicBezTo>
                  <a:pt x="0" y="1083"/>
                  <a:pt x="94" y="911"/>
                  <a:pt x="344" y="897"/>
                </a:cubicBezTo>
                <a:cubicBezTo>
                  <a:pt x="594" y="882"/>
                  <a:pt x="900" y="894"/>
                  <a:pt x="1047" y="467"/>
                </a:cubicBezTo>
                <a:cubicBezTo>
                  <a:pt x="1194" y="41"/>
                  <a:pt x="1177" y="113"/>
                  <a:pt x="1301" y="0"/>
                </a:cubicBez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EquipExtended-Light"/>
              <a:ea typeface="+mn-ea"/>
              <a:cs typeface="+mn-cs"/>
            </a:endParaRPr>
          </a:p>
        </p:txBody>
      </p:sp>
      <p:sp>
        <p:nvSpPr>
          <p:cNvPr id="5" name="Freeform 5">
            <a:extLst>
              <a:ext uri="{FF2B5EF4-FFF2-40B4-BE49-F238E27FC236}">
                <a16:creationId xmlns:a16="http://schemas.microsoft.com/office/drawing/2014/main" id="{19255547-7D91-45B4-9F68-C855C7143EA2}"/>
              </a:ext>
            </a:extLst>
          </p:cNvPr>
          <p:cNvSpPr>
            <a:spLocks/>
          </p:cNvSpPr>
          <p:nvPr/>
        </p:nvSpPr>
        <p:spPr bwMode="auto">
          <a:xfrm>
            <a:off x="7039429" y="2571213"/>
            <a:ext cx="5152571" cy="4286788"/>
          </a:xfrm>
          <a:custGeom>
            <a:avLst/>
            <a:gdLst>
              <a:gd name="T0" fmla="*/ 1301 w 1301"/>
              <a:gd name="T1" fmla="*/ 0 h 1083"/>
              <a:gd name="T2" fmla="*/ 1301 w 1301"/>
              <a:gd name="T3" fmla="*/ 1083 h 1083"/>
              <a:gd name="T4" fmla="*/ 0 w 1301"/>
              <a:gd name="T5" fmla="*/ 1083 h 1083"/>
              <a:gd name="T6" fmla="*/ 344 w 1301"/>
              <a:gd name="T7" fmla="*/ 897 h 1083"/>
              <a:gd name="T8" fmla="*/ 1047 w 1301"/>
              <a:gd name="T9" fmla="*/ 467 h 1083"/>
              <a:gd name="T10" fmla="*/ 1301 w 1301"/>
              <a:gd name="T11" fmla="*/ 0 h 1083"/>
            </a:gdLst>
            <a:ahLst/>
            <a:cxnLst>
              <a:cxn ang="0">
                <a:pos x="T0" y="T1"/>
              </a:cxn>
              <a:cxn ang="0">
                <a:pos x="T2" y="T3"/>
              </a:cxn>
              <a:cxn ang="0">
                <a:pos x="T4" y="T5"/>
              </a:cxn>
              <a:cxn ang="0">
                <a:pos x="T6" y="T7"/>
              </a:cxn>
              <a:cxn ang="0">
                <a:pos x="T8" y="T9"/>
              </a:cxn>
              <a:cxn ang="0">
                <a:pos x="T10" y="T11"/>
              </a:cxn>
            </a:cxnLst>
            <a:rect l="0" t="0" r="r" b="b"/>
            <a:pathLst>
              <a:path w="1301" h="1083">
                <a:moveTo>
                  <a:pt x="1301" y="0"/>
                </a:moveTo>
                <a:cubicBezTo>
                  <a:pt x="1301" y="1083"/>
                  <a:pt x="1301" y="1083"/>
                  <a:pt x="1301" y="1083"/>
                </a:cubicBezTo>
                <a:cubicBezTo>
                  <a:pt x="0" y="1083"/>
                  <a:pt x="0" y="1083"/>
                  <a:pt x="0" y="1083"/>
                </a:cubicBezTo>
                <a:cubicBezTo>
                  <a:pt x="0" y="1083"/>
                  <a:pt x="94" y="911"/>
                  <a:pt x="344" y="897"/>
                </a:cubicBezTo>
                <a:cubicBezTo>
                  <a:pt x="594" y="882"/>
                  <a:pt x="900" y="894"/>
                  <a:pt x="1047" y="467"/>
                </a:cubicBezTo>
                <a:cubicBezTo>
                  <a:pt x="1194" y="41"/>
                  <a:pt x="1177" y="113"/>
                  <a:pt x="1301" y="0"/>
                </a:cubicBezTo>
                <a:close/>
              </a:path>
            </a:pathLst>
          </a:custGeom>
          <a:gradFill>
            <a:gsLst>
              <a:gs pos="100000">
                <a:srgbClr val="006496"/>
              </a:gs>
              <a:gs pos="62000">
                <a:srgbClr val="0077B5"/>
              </a:gs>
            </a:gsLst>
            <a:lin ang="5400000" scaled="1"/>
          </a:gradFill>
          <a:ln w="11113" cap="flat">
            <a:noFill/>
            <a:prstDash val="solid"/>
            <a:miter lim="800000"/>
            <a:headEnd/>
            <a:tailEnd/>
          </a:ln>
          <a:effectLst>
            <a:innerShdw blurRad="63500" dist="50800" dir="13500000">
              <a:prstClr val="black">
                <a:alpha val="20000"/>
              </a:prstClr>
            </a:inn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EquipExtended-Light"/>
              <a:ea typeface="+mn-ea"/>
              <a:cs typeface="+mn-cs"/>
            </a:endParaRPr>
          </a:p>
        </p:txBody>
      </p:sp>
      <p:sp>
        <p:nvSpPr>
          <p:cNvPr id="8" name="TextBox 7">
            <a:extLst>
              <a:ext uri="{FF2B5EF4-FFF2-40B4-BE49-F238E27FC236}">
                <a16:creationId xmlns:a16="http://schemas.microsoft.com/office/drawing/2014/main" id="{0F588944-14FA-4D6E-95DB-89D3F0072D5F}"/>
              </a:ext>
            </a:extLst>
          </p:cNvPr>
          <p:cNvSpPr txBox="1"/>
          <p:nvPr/>
        </p:nvSpPr>
        <p:spPr>
          <a:xfrm>
            <a:off x="6340873" y="2743910"/>
            <a:ext cx="5576293" cy="553998"/>
          </a:xfrm>
          <a:prstGeom prst="rect">
            <a:avLst/>
          </a:prstGeom>
          <a:noFill/>
        </p:spPr>
        <p:txBody>
          <a:bodyPr wrap="square" lIns="0" tIns="0" rIns="0" bIns="0" rtlCol="0" anchor="b" anchorCtr="0">
            <a:spAutoFit/>
          </a:bodyPr>
          <a:lstStyle/>
          <a:p>
            <a:r>
              <a:rPr lang="en-US" sz="3600" b="1" dirty="0" err="1">
                <a:solidFill>
                  <a:srgbClr val="FB5252"/>
                </a:solidFill>
                <a:latin typeface="Arial Black" panose="020B0A04020102020204" pitchFamily="34" charset="0"/>
              </a:rPr>
              <a:t>Penerapan</a:t>
            </a:r>
            <a:r>
              <a:rPr lang="en-US" sz="3600" b="1" dirty="0">
                <a:solidFill>
                  <a:srgbClr val="FB5252"/>
                </a:solidFill>
                <a:latin typeface="Arial Black" panose="020B0A04020102020204" pitchFamily="34" charset="0"/>
              </a:rPr>
              <a:t> FSA</a:t>
            </a:r>
            <a:endParaRPr lang="en-US" sz="2000" b="1" dirty="0">
              <a:solidFill>
                <a:srgbClr val="FB5252"/>
              </a:solidFill>
              <a:latin typeface="Arial Black" panose="020B0A04020102020204" pitchFamily="34" charset="0"/>
            </a:endParaRPr>
          </a:p>
        </p:txBody>
      </p:sp>
      <p:sp>
        <p:nvSpPr>
          <p:cNvPr id="6" name="Freeform 6">
            <a:extLst>
              <a:ext uri="{FF2B5EF4-FFF2-40B4-BE49-F238E27FC236}">
                <a16:creationId xmlns:a16="http://schemas.microsoft.com/office/drawing/2014/main" id="{075C8E7E-3F82-43AA-96B0-09C6E9BF0640}"/>
              </a:ext>
            </a:extLst>
          </p:cNvPr>
          <p:cNvSpPr>
            <a:spLocks/>
          </p:cNvSpPr>
          <p:nvPr/>
        </p:nvSpPr>
        <p:spPr bwMode="auto">
          <a:xfrm>
            <a:off x="-29028" y="-55419"/>
            <a:ext cx="4523223" cy="3038439"/>
          </a:xfrm>
          <a:custGeom>
            <a:avLst/>
            <a:gdLst>
              <a:gd name="T0" fmla="*/ 2 w 873"/>
              <a:gd name="T1" fmla="*/ 457 h 587"/>
              <a:gd name="T2" fmla="*/ 362 w 873"/>
              <a:gd name="T3" fmla="*/ 508 h 587"/>
              <a:gd name="T4" fmla="*/ 726 w 873"/>
              <a:gd name="T5" fmla="*/ 103 h 587"/>
              <a:gd name="T6" fmla="*/ 873 w 873"/>
              <a:gd name="T7" fmla="*/ 0 h 587"/>
              <a:gd name="T8" fmla="*/ 0 w 873"/>
              <a:gd name="T9" fmla="*/ 0 h 587"/>
              <a:gd name="T10" fmla="*/ 2 w 873"/>
              <a:gd name="T11" fmla="*/ 457 h 587"/>
            </a:gdLst>
            <a:ahLst/>
            <a:cxnLst>
              <a:cxn ang="0">
                <a:pos x="T0" y="T1"/>
              </a:cxn>
              <a:cxn ang="0">
                <a:pos x="T2" y="T3"/>
              </a:cxn>
              <a:cxn ang="0">
                <a:pos x="T4" y="T5"/>
              </a:cxn>
              <a:cxn ang="0">
                <a:pos x="T6" y="T7"/>
              </a:cxn>
              <a:cxn ang="0">
                <a:pos x="T8" y="T9"/>
              </a:cxn>
              <a:cxn ang="0">
                <a:pos x="T10" y="T11"/>
              </a:cxn>
            </a:cxnLst>
            <a:rect l="0" t="0" r="r" b="b"/>
            <a:pathLst>
              <a:path w="873" h="587">
                <a:moveTo>
                  <a:pt x="2" y="457"/>
                </a:moveTo>
                <a:cubicBezTo>
                  <a:pt x="2" y="457"/>
                  <a:pt x="119" y="587"/>
                  <a:pt x="362" y="508"/>
                </a:cubicBezTo>
                <a:cubicBezTo>
                  <a:pt x="604" y="429"/>
                  <a:pt x="612" y="203"/>
                  <a:pt x="726" y="103"/>
                </a:cubicBezTo>
                <a:cubicBezTo>
                  <a:pt x="840" y="3"/>
                  <a:pt x="873" y="0"/>
                  <a:pt x="873" y="0"/>
                </a:cubicBezTo>
                <a:cubicBezTo>
                  <a:pt x="0" y="0"/>
                  <a:pt x="0" y="0"/>
                  <a:pt x="0" y="0"/>
                </a:cubicBezTo>
                <a:cubicBezTo>
                  <a:pt x="0" y="0"/>
                  <a:pt x="3" y="456"/>
                  <a:pt x="2" y="457"/>
                </a:cubicBezTo>
                <a:close/>
              </a:path>
            </a:pathLst>
          </a:custGeom>
          <a:gradFill>
            <a:gsLst>
              <a:gs pos="100000">
                <a:srgbClr val="006496"/>
              </a:gs>
              <a:gs pos="49000">
                <a:srgbClr val="0077B5"/>
              </a:gs>
            </a:gsLst>
            <a:lin ang="5400000" scaled="1"/>
          </a:gradFill>
          <a:ln w="11113" cap="flat">
            <a:noFill/>
            <a:prstDash val="solid"/>
            <a:miter lim="800000"/>
            <a:headEnd/>
            <a:tailEnd/>
          </a:ln>
          <a:effectLst>
            <a:innerShdw blurRad="63500" dist="50800" dir="2700000">
              <a:prstClr val="black">
                <a:alpha val="20000"/>
              </a:prstClr>
            </a:innerShdw>
          </a:effectLst>
        </p:spPr>
        <p:txBody>
          <a:bodyPr vert="horz" wrap="square" lIns="91440" tIns="45720" rIns="91440" bIns="45720" numCol="1" anchor="t" anchorCtr="0" compatLnSpc="1">
            <a:prstTxWarp prst="textNoShape">
              <a:avLst/>
            </a:prstTxWarp>
            <a:noAutofit/>
          </a:bodyPr>
          <a:lstStyle/>
          <a:p>
            <a:endParaRPr lang="en-US">
              <a:solidFill>
                <a:prstClr val="black"/>
              </a:solidFill>
              <a:latin typeface="EquipExtended-Light"/>
            </a:endParaRPr>
          </a:p>
        </p:txBody>
      </p:sp>
      <p:grpSp>
        <p:nvGrpSpPr>
          <p:cNvPr id="13" name="Group 5">
            <a:extLst>
              <a:ext uri="{FF2B5EF4-FFF2-40B4-BE49-F238E27FC236}">
                <a16:creationId xmlns:a16="http://schemas.microsoft.com/office/drawing/2014/main" id="{6C95C814-A58F-424A-85DC-DC66D2B1D697}"/>
              </a:ext>
            </a:extLst>
          </p:cNvPr>
          <p:cNvGrpSpPr>
            <a:grpSpLocks noChangeAspect="1"/>
          </p:cNvGrpSpPr>
          <p:nvPr/>
        </p:nvGrpSpPr>
        <p:grpSpPr bwMode="auto">
          <a:xfrm>
            <a:off x="357848" y="617153"/>
            <a:ext cx="5410608" cy="5387835"/>
            <a:chOff x="357" y="150"/>
            <a:chExt cx="4039" cy="4022"/>
          </a:xfrm>
        </p:grpSpPr>
        <p:sp>
          <p:nvSpPr>
            <p:cNvPr id="15" name="Freeform 6">
              <a:extLst>
                <a:ext uri="{FF2B5EF4-FFF2-40B4-BE49-F238E27FC236}">
                  <a16:creationId xmlns:a16="http://schemas.microsoft.com/office/drawing/2014/main" id="{5B71BE0A-0C38-4318-8953-91F1621A24A2}"/>
                </a:ext>
              </a:extLst>
            </p:cNvPr>
            <p:cNvSpPr>
              <a:spLocks/>
            </p:cNvSpPr>
            <p:nvPr/>
          </p:nvSpPr>
          <p:spPr bwMode="auto">
            <a:xfrm>
              <a:off x="2332" y="3044"/>
              <a:ext cx="767" cy="1123"/>
            </a:xfrm>
            <a:custGeom>
              <a:avLst/>
              <a:gdLst>
                <a:gd name="T0" fmla="*/ 111 w 323"/>
                <a:gd name="T1" fmla="*/ 466 h 473"/>
                <a:gd name="T2" fmla="*/ 5 w 323"/>
                <a:gd name="T3" fmla="*/ 284 h 473"/>
                <a:gd name="T4" fmla="*/ 4 w 323"/>
                <a:gd name="T5" fmla="*/ 248 h 473"/>
                <a:gd name="T6" fmla="*/ 32 w 323"/>
                <a:gd name="T7" fmla="*/ 230 h 473"/>
                <a:gd name="T8" fmla="*/ 53 w 323"/>
                <a:gd name="T9" fmla="*/ 250 h 473"/>
                <a:gd name="T10" fmla="*/ 86 w 323"/>
                <a:gd name="T11" fmla="*/ 272 h 473"/>
                <a:gd name="T12" fmla="*/ 111 w 323"/>
                <a:gd name="T13" fmla="*/ 270 h 473"/>
                <a:gd name="T14" fmla="*/ 117 w 323"/>
                <a:gd name="T15" fmla="*/ 236 h 473"/>
                <a:gd name="T16" fmla="*/ 105 w 323"/>
                <a:gd name="T17" fmla="*/ 170 h 473"/>
                <a:gd name="T18" fmla="*/ 103 w 323"/>
                <a:gd name="T19" fmla="*/ 134 h 473"/>
                <a:gd name="T20" fmla="*/ 122 w 323"/>
                <a:gd name="T21" fmla="*/ 105 h 473"/>
                <a:gd name="T22" fmla="*/ 152 w 323"/>
                <a:gd name="T23" fmla="*/ 115 h 473"/>
                <a:gd name="T24" fmla="*/ 155 w 323"/>
                <a:gd name="T25" fmla="*/ 130 h 473"/>
                <a:gd name="T26" fmla="*/ 165 w 323"/>
                <a:gd name="T27" fmla="*/ 140 h 473"/>
                <a:gd name="T28" fmla="*/ 177 w 323"/>
                <a:gd name="T29" fmla="*/ 133 h 473"/>
                <a:gd name="T30" fmla="*/ 198 w 323"/>
                <a:gd name="T31" fmla="*/ 85 h 473"/>
                <a:gd name="T32" fmla="*/ 217 w 323"/>
                <a:gd name="T33" fmla="*/ 36 h 473"/>
                <a:gd name="T34" fmla="*/ 257 w 323"/>
                <a:gd name="T35" fmla="*/ 4 h 473"/>
                <a:gd name="T36" fmla="*/ 301 w 323"/>
                <a:gd name="T37" fmla="*/ 24 h 473"/>
                <a:gd name="T38" fmla="*/ 292 w 323"/>
                <a:gd name="T39" fmla="*/ 74 h 473"/>
                <a:gd name="T40" fmla="*/ 246 w 323"/>
                <a:gd name="T41" fmla="*/ 136 h 473"/>
                <a:gd name="T42" fmla="*/ 238 w 323"/>
                <a:gd name="T43" fmla="*/ 148 h 473"/>
                <a:gd name="T44" fmla="*/ 254 w 323"/>
                <a:gd name="T45" fmla="*/ 164 h 473"/>
                <a:gd name="T46" fmla="*/ 283 w 323"/>
                <a:gd name="T47" fmla="*/ 162 h 473"/>
                <a:gd name="T48" fmla="*/ 308 w 323"/>
                <a:gd name="T49" fmla="*/ 173 h 473"/>
                <a:gd name="T50" fmla="*/ 298 w 323"/>
                <a:gd name="T51" fmla="*/ 208 h 473"/>
                <a:gd name="T52" fmla="*/ 237 w 323"/>
                <a:gd name="T53" fmla="*/ 259 h 473"/>
                <a:gd name="T54" fmla="*/ 214 w 323"/>
                <a:gd name="T55" fmla="*/ 275 h 473"/>
                <a:gd name="T56" fmla="*/ 211 w 323"/>
                <a:gd name="T57" fmla="*/ 302 h 473"/>
                <a:gd name="T58" fmla="*/ 238 w 323"/>
                <a:gd name="T59" fmla="*/ 307 h 473"/>
                <a:gd name="T60" fmla="*/ 262 w 323"/>
                <a:gd name="T61" fmla="*/ 293 h 473"/>
                <a:gd name="T62" fmla="*/ 312 w 323"/>
                <a:gd name="T63" fmla="*/ 294 h 473"/>
                <a:gd name="T64" fmla="*/ 321 w 323"/>
                <a:gd name="T65" fmla="*/ 326 h 473"/>
                <a:gd name="T66" fmla="*/ 308 w 323"/>
                <a:gd name="T67" fmla="*/ 359 h 473"/>
                <a:gd name="T68" fmla="*/ 222 w 323"/>
                <a:gd name="T69" fmla="*/ 444 h 473"/>
                <a:gd name="T70" fmla="*/ 111 w 323"/>
                <a:gd name="T71" fmla="*/ 46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3" h="473">
                  <a:moveTo>
                    <a:pt x="111" y="466"/>
                  </a:moveTo>
                  <a:cubicBezTo>
                    <a:pt x="42" y="433"/>
                    <a:pt x="15" y="356"/>
                    <a:pt x="5" y="284"/>
                  </a:cubicBezTo>
                  <a:cubicBezTo>
                    <a:pt x="4" y="271"/>
                    <a:pt x="0" y="259"/>
                    <a:pt x="4" y="248"/>
                  </a:cubicBezTo>
                  <a:cubicBezTo>
                    <a:pt x="8" y="236"/>
                    <a:pt x="20" y="227"/>
                    <a:pt x="32" y="230"/>
                  </a:cubicBezTo>
                  <a:cubicBezTo>
                    <a:pt x="41" y="233"/>
                    <a:pt x="47" y="242"/>
                    <a:pt x="53" y="250"/>
                  </a:cubicBezTo>
                  <a:cubicBezTo>
                    <a:pt x="62" y="260"/>
                    <a:pt x="73" y="268"/>
                    <a:pt x="86" y="272"/>
                  </a:cubicBezTo>
                  <a:cubicBezTo>
                    <a:pt x="94" y="275"/>
                    <a:pt x="104" y="276"/>
                    <a:pt x="111" y="270"/>
                  </a:cubicBezTo>
                  <a:cubicBezTo>
                    <a:pt x="120" y="263"/>
                    <a:pt x="119" y="248"/>
                    <a:pt x="117" y="236"/>
                  </a:cubicBezTo>
                  <a:cubicBezTo>
                    <a:pt x="113" y="214"/>
                    <a:pt x="109" y="192"/>
                    <a:pt x="105" y="170"/>
                  </a:cubicBezTo>
                  <a:cubicBezTo>
                    <a:pt x="103" y="158"/>
                    <a:pt x="101" y="146"/>
                    <a:pt x="103" y="134"/>
                  </a:cubicBezTo>
                  <a:cubicBezTo>
                    <a:pt x="105" y="122"/>
                    <a:pt x="111" y="110"/>
                    <a:pt x="122" y="105"/>
                  </a:cubicBezTo>
                  <a:cubicBezTo>
                    <a:pt x="133" y="100"/>
                    <a:pt x="148" y="104"/>
                    <a:pt x="152" y="115"/>
                  </a:cubicBezTo>
                  <a:cubicBezTo>
                    <a:pt x="154" y="120"/>
                    <a:pt x="154" y="125"/>
                    <a:pt x="155" y="130"/>
                  </a:cubicBezTo>
                  <a:cubicBezTo>
                    <a:pt x="156" y="135"/>
                    <a:pt x="160" y="140"/>
                    <a:pt x="165" y="140"/>
                  </a:cubicBezTo>
                  <a:cubicBezTo>
                    <a:pt x="170" y="141"/>
                    <a:pt x="174" y="137"/>
                    <a:pt x="177" y="133"/>
                  </a:cubicBezTo>
                  <a:cubicBezTo>
                    <a:pt x="187" y="119"/>
                    <a:pt x="193" y="102"/>
                    <a:pt x="198" y="85"/>
                  </a:cubicBezTo>
                  <a:cubicBezTo>
                    <a:pt x="203" y="68"/>
                    <a:pt x="208" y="51"/>
                    <a:pt x="217" y="36"/>
                  </a:cubicBezTo>
                  <a:cubicBezTo>
                    <a:pt x="226" y="21"/>
                    <a:pt x="240" y="8"/>
                    <a:pt x="257" y="4"/>
                  </a:cubicBezTo>
                  <a:cubicBezTo>
                    <a:pt x="273" y="0"/>
                    <a:pt x="293" y="8"/>
                    <a:pt x="301" y="24"/>
                  </a:cubicBezTo>
                  <a:cubicBezTo>
                    <a:pt x="308" y="40"/>
                    <a:pt x="301" y="59"/>
                    <a:pt x="292" y="74"/>
                  </a:cubicBezTo>
                  <a:cubicBezTo>
                    <a:pt x="280" y="97"/>
                    <a:pt x="264" y="118"/>
                    <a:pt x="246" y="136"/>
                  </a:cubicBezTo>
                  <a:cubicBezTo>
                    <a:pt x="243" y="139"/>
                    <a:pt x="239" y="143"/>
                    <a:pt x="238" y="148"/>
                  </a:cubicBezTo>
                  <a:cubicBezTo>
                    <a:pt x="237" y="156"/>
                    <a:pt x="246" y="163"/>
                    <a:pt x="254" y="164"/>
                  </a:cubicBezTo>
                  <a:cubicBezTo>
                    <a:pt x="264" y="165"/>
                    <a:pt x="273" y="163"/>
                    <a:pt x="283" y="162"/>
                  </a:cubicBezTo>
                  <a:cubicBezTo>
                    <a:pt x="292" y="162"/>
                    <a:pt x="303" y="164"/>
                    <a:pt x="308" y="173"/>
                  </a:cubicBezTo>
                  <a:cubicBezTo>
                    <a:pt x="315" y="184"/>
                    <a:pt x="307" y="198"/>
                    <a:pt x="298" y="208"/>
                  </a:cubicBezTo>
                  <a:cubicBezTo>
                    <a:pt x="281" y="229"/>
                    <a:pt x="260" y="246"/>
                    <a:pt x="237" y="259"/>
                  </a:cubicBezTo>
                  <a:cubicBezTo>
                    <a:pt x="229" y="264"/>
                    <a:pt x="220" y="268"/>
                    <a:pt x="214" y="275"/>
                  </a:cubicBezTo>
                  <a:cubicBezTo>
                    <a:pt x="208" y="283"/>
                    <a:pt x="206" y="294"/>
                    <a:pt x="211" y="302"/>
                  </a:cubicBezTo>
                  <a:cubicBezTo>
                    <a:pt x="217" y="310"/>
                    <a:pt x="229" y="310"/>
                    <a:pt x="238" y="307"/>
                  </a:cubicBezTo>
                  <a:cubicBezTo>
                    <a:pt x="246" y="304"/>
                    <a:pt x="254" y="297"/>
                    <a:pt x="262" y="293"/>
                  </a:cubicBezTo>
                  <a:cubicBezTo>
                    <a:pt x="277" y="284"/>
                    <a:pt x="299" y="281"/>
                    <a:pt x="312" y="294"/>
                  </a:cubicBezTo>
                  <a:cubicBezTo>
                    <a:pt x="320" y="302"/>
                    <a:pt x="323" y="315"/>
                    <a:pt x="321" y="326"/>
                  </a:cubicBezTo>
                  <a:cubicBezTo>
                    <a:pt x="320" y="338"/>
                    <a:pt x="314" y="349"/>
                    <a:pt x="308" y="359"/>
                  </a:cubicBezTo>
                  <a:cubicBezTo>
                    <a:pt x="287" y="394"/>
                    <a:pt x="258" y="425"/>
                    <a:pt x="222" y="444"/>
                  </a:cubicBezTo>
                  <a:cubicBezTo>
                    <a:pt x="186" y="464"/>
                    <a:pt x="151" y="473"/>
                    <a:pt x="111" y="466"/>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16CE7F70-9E80-46FF-9BB3-7BAA90576561}"/>
                </a:ext>
              </a:extLst>
            </p:cNvPr>
            <p:cNvSpPr>
              <a:spLocks/>
            </p:cNvSpPr>
            <p:nvPr/>
          </p:nvSpPr>
          <p:spPr bwMode="auto">
            <a:xfrm>
              <a:off x="2622" y="3068"/>
              <a:ext cx="377" cy="969"/>
            </a:xfrm>
            <a:custGeom>
              <a:avLst/>
              <a:gdLst>
                <a:gd name="T0" fmla="*/ 0 w 159"/>
                <a:gd name="T1" fmla="*/ 408 h 408"/>
                <a:gd name="T2" fmla="*/ 23 w 159"/>
                <a:gd name="T3" fmla="*/ 286 h 408"/>
                <a:gd name="T4" fmla="*/ 31 w 159"/>
                <a:gd name="T5" fmla="*/ 254 h 408"/>
                <a:gd name="T6" fmla="*/ 39 w 159"/>
                <a:gd name="T7" fmla="*/ 223 h 408"/>
                <a:gd name="T8" fmla="*/ 60 w 159"/>
                <a:gd name="T9" fmla="*/ 167 h 408"/>
                <a:gd name="T10" fmla="*/ 83 w 159"/>
                <a:gd name="T11" fmla="*/ 118 h 408"/>
                <a:gd name="T12" fmla="*/ 105 w 159"/>
                <a:gd name="T13" fmla="*/ 76 h 408"/>
                <a:gd name="T14" fmla="*/ 142 w 159"/>
                <a:gd name="T15" fmla="*/ 19 h 408"/>
                <a:gd name="T16" fmla="*/ 154 w 159"/>
                <a:gd name="T17" fmla="*/ 5 h 408"/>
                <a:gd name="T18" fmla="*/ 157 w 159"/>
                <a:gd name="T19" fmla="*/ 1 h 408"/>
                <a:gd name="T20" fmla="*/ 159 w 159"/>
                <a:gd name="T21" fmla="*/ 0 h 408"/>
                <a:gd name="T22" fmla="*/ 158 w 159"/>
                <a:gd name="T23" fmla="*/ 2 h 408"/>
                <a:gd name="T24" fmla="*/ 155 w 159"/>
                <a:gd name="T25" fmla="*/ 5 h 408"/>
                <a:gd name="T26" fmla="*/ 143 w 159"/>
                <a:gd name="T27" fmla="*/ 20 h 408"/>
                <a:gd name="T28" fmla="*/ 106 w 159"/>
                <a:gd name="T29" fmla="*/ 77 h 408"/>
                <a:gd name="T30" fmla="*/ 84 w 159"/>
                <a:gd name="T31" fmla="*/ 119 h 408"/>
                <a:gd name="T32" fmla="*/ 62 w 159"/>
                <a:gd name="T33" fmla="*/ 168 h 408"/>
                <a:gd name="T34" fmla="*/ 41 w 159"/>
                <a:gd name="T35" fmla="*/ 224 h 408"/>
                <a:gd name="T36" fmla="*/ 33 w 159"/>
                <a:gd name="T37" fmla="*/ 254 h 408"/>
                <a:gd name="T38" fmla="*/ 25 w 159"/>
                <a:gd name="T39" fmla="*/ 286 h 408"/>
                <a:gd name="T40" fmla="*/ 2 w 159"/>
                <a:gd name="T41" fmla="*/ 408 h 408"/>
                <a:gd name="T42" fmla="*/ 0 w 159"/>
                <a:gd name="T43"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408">
                  <a:moveTo>
                    <a:pt x="0" y="408"/>
                  </a:moveTo>
                  <a:cubicBezTo>
                    <a:pt x="5" y="370"/>
                    <a:pt x="13" y="328"/>
                    <a:pt x="23" y="286"/>
                  </a:cubicBezTo>
                  <a:cubicBezTo>
                    <a:pt x="26" y="275"/>
                    <a:pt x="28" y="264"/>
                    <a:pt x="31" y="254"/>
                  </a:cubicBezTo>
                  <a:cubicBezTo>
                    <a:pt x="33" y="243"/>
                    <a:pt x="36" y="233"/>
                    <a:pt x="39" y="223"/>
                  </a:cubicBezTo>
                  <a:cubicBezTo>
                    <a:pt x="45" y="203"/>
                    <a:pt x="52" y="185"/>
                    <a:pt x="60" y="167"/>
                  </a:cubicBezTo>
                  <a:cubicBezTo>
                    <a:pt x="68" y="149"/>
                    <a:pt x="75" y="133"/>
                    <a:pt x="83" y="118"/>
                  </a:cubicBezTo>
                  <a:cubicBezTo>
                    <a:pt x="90" y="103"/>
                    <a:pt x="97" y="89"/>
                    <a:pt x="105" y="76"/>
                  </a:cubicBezTo>
                  <a:cubicBezTo>
                    <a:pt x="119" y="51"/>
                    <a:pt x="132" y="32"/>
                    <a:pt x="142" y="19"/>
                  </a:cubicBezTo>
                  <a:cubicBezTo>
                    <a:pt x="147" y="13"/>
                    <a:pt x="152" y="8"/>
                    <a:pt x="154" y="5"/>
                  </a:cubicBezTo>
                  <a:cubicBezTo>
                    <a:pt x="156" y="4"/>
                    <a:pt x="157" y="2"/>
                    <a:pt x="157" y="1"/>
                  </a:cubicBezTo>
                  <a:cubicBezTo>
                    <a:pt x="158" y="1"/>
                    <a:pt x="159" y="0"/>
                    <a:pt x="159" y="0"/>
                  </a:cubicBezTo>
                  <a:cubicBezTo>
                    <a:pt x="159" y="0"/>
                    <a:pt x="158" y="1"/>
                    <a:pt x="158" y="2"/>
                  </a:cubicBezTo>
                  <a:cubicBezTo>
                    <a:pt x="157" y="3"/>
                    <a:pt x="156" y="4"/>
                    <a:pt x="155" y="5"/>
                  </a:cubicBezTo>
                  <a:cubicBezTo>
                    <a:pt x="152" y="9"/>
                    <a:pt x="148" y="13"/>
                    <a:pt x="143" y="20"/>
                  </a:cubicBezTo>
                  <a:cubicBezTo>
                    <a:pt x="133" y="33"/>
                    <a:pt x="120" y="52"/>
                    <a:pt x="106" y="77"/>
                  </a:cubicBezTo>
                  <a:cubicBezTo>
                    <a:pt x="99" y="89"/>
                    <a:pt x="92" y="103"/>
                    <a:pt x="84" y="119"/>
                  </a:cubicBezTo>
                  <a:cubicBezTo>
                    <a:pt x="77" y="134"/>
                    <a:pt x="69" y="150"/>
                    <a:pt x="62" y="168"/>
                  </a:cubicBezTo>
                  <a:cubicBezTo>
                    <a:pt x="54" y="185"/>
                    <a:pt x="47" y="204"/>
                    <a:pt x="41" y="224"/>
                  </a:cubicBezTo>
                  <a:cubicBezTo>
                    <a:pt x="38" y="234"/>
                    <a:pt x="36" y="244"/>
                    <a:pt x="33" y="254"/>
                  </a:cubicBezTo>
                  <a:cubicBezTo>
                    <a:pt x="31" y="265"/>
                    <a:pt x="28" y="275"/>
                    <a:pt x="25" y="286"/>
                  </a:cubicBezTo>
                  <a:cubicBezTo>
                    <a:pt x="15" y="329"/>
                    <a:pt x="7" y="370"/>
                    <a:pt x="2" y="408"/>
                  </a:cubicBezTo>
                  <a:cubicBezTo>
                    <a:pt x="0" y="408"/>
                    <a:pt x="0" y="408"/>
                    <a:pt x="0" y="40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3D57E5F5-E299-42E6-8100-CE7E95379456}"/>
                </a:ext>
              </a:extLst>
            </p:cNvPr>
            <p:cNvSpPr>
              <a:spLocks/>
            </p:cNvSpPr>
            <p:nvPr/>
          </p:nvSpPr>
          <p:spPr bwMode="auto">
            <a:xfrm>
              <a:off x="2622" y="3294"/>
              <a:ext cx="95" cy="303"/>
            </a:xfrm>
            <a:custGeom>
              <a:avLst/>
              <a:gdLst>
                <a:gd name="T0" fmla="*/ 40 w 40"/>
                <a:gd name="T1" fmla="*/ 128 h 128"/>
                <a:gd name="T2" fmla="*/ 38 w 40"/>
                <a:gd name="T3" fmla="*/ 123 h 128"/>
                <a:gd name="T4" fmla="*/ 33 w 40"/>
                <a:gd name="T5" fmla="*/ 109 h 128"/>
                <a:gd name="T6" fmla="*/ 20 w 40"/>
                <a:gd name="T7" fmla="*/ 64 h 128"/>
                <a:gd name="T8" fmla="*/ 6 w 40"/>
                <a:gd name="T9" fmla="*/ 18 h 128"/>
                <a:gd name="T10" fmla="*/ 2 w 40"/>
                <a:gd name="T11" fmla="*/ 5 h 128"/>
                <a:gd name="T12" fmla="*/ 0 w 40"/>
                <a:gd name="T13" fmla="*/ 0 h 128"/>
                <a:gd name="T14" fmla="*/ 2 w 40"/>
                <a:gd name="T15" fmla="*/ 4 h 128"/>
                <a:gd name="T16" fmla="*/ 8 w 40"/>
                <a:gd name="T17" fmla="*/ 18 h 128"/>
                <a:gd name="T18" fmla="*/ 22 w 40"/>
                <a:gd name="T19" fmla="*/ 63 h 128"/>
                <a:gd name="T20" fmla="*/ 35 w 40"/>
                <a:gd name="T21" fmla="*/ 109 h 128"/>
                <a:gd name="T22" fmla="*/ 38 w 40"/>
                <a:gd name="T23" fmla="*/ 123 h 128"/>
                <a:gd name="T24" fmla="*/ 40 w 40"/>
                <a:gd name="T2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8">
                  <a:moveTo>
                    <a:pt x="40" y="128"/>
                  </a:moveTo>
                  <a:cubicBezTo>
                    <a:pt x="39" y="128"/>
                    <a:pt x="39" y="126"/>
                    <a:pt x="38" y="123"/>
                  </a:cubicBezTo>
                  <a:cubicBezTo>
                    <a:pt x="36" y="120"/>
                    <a:pt x="35" y="115"/>
                    <a:pt x="33" y="109"/>
                  </a:cubicBezTo>
                  <a:cubicBezTo>
                    <a:pt x="29" y="98"/>
                    <a:pt x="25" y="82"/>
                    <a:pt x="20" y="64"/>
                  </a:cubicBezTo>
                  <a:cubicBezTo>
                    <a:pt x="15" y="46"/>
                    <a:pt x="10" y="30"/>
                    <a:pt x="6" y="18"/>
                  </a:cubicBezTo>
                  <a:cubicBezTo>
                    <a:pt x="4" y="13"/>
                    <a:pt x="3" y="8"/>
                    <a:pt x="2" y="5"/>
                  </a:cubicBezTo>
                  <a:cubicBezTo>
                    <a:pt x="0" y="1"/>
                    <a:pt x="0" y="0"/>
                    <a:pt x="0" y="0"/>
                  </a:cubicBezTo>
                  <a:cubicBezTo>
                    <a:pt x="0" y="0"/>
                    <a:pt x="1" y="1"/>
                    <a:pt x="2" y="4"/>
                  </a:cubicBezTo>
                  <a:cubicBezTo>
                    <a:pt x="4" y="7"/>
                    <a:pt x="6" y="12"/>
                    <a:pt x="8" y="18"/>
                  </a:cubicBezTo>
                  <a:cubicBezTo>
                    <a:pt x="12" y="29"/>
                    <a:pt x="17" y="45"/>
                    <a:pt x="22" y="63"/>
                  </a:cubicBezTo>
                  <a:cubicBezTo>
                    <a:pt x="27" y="81"/>
                    <a:pt x="31" y="97"/>
                    <a:pt x="35" y="109"/>
                  </a:cubicBezTo>
                  <a:cubicBezTo>
                    <a:pt x="36" y="114"/>
                    <a:pt x="37" y="119"/>
                    <a:pt x="38" y="123"/>
                  </a:cubicBezTo>
                  <a:cubicBezTo>
                    <a:pt x="39" y="126"/>
                    <a:pt x="40" y="128"/>
                    <a:pt x="40" y="12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C4DA9EB3-8ED1-415F-BEC2-366678C7099A}"/>
                </a:ext>
              </a:extLst>
            </p:cNvPr>
            <p:cNvSpPr>
              <a:spLocks/>
            </p:cNvSpPr>
            <p:nvPr/>
          </p:nvSpPr>
          <p:spPr bwMode="auto">
            <a:xfrm>
              <a:off x="2717" y="3467"/>
              <a:ext cx="351" cy="130"/>
            </a:xfrm>
            <a:custGeom>
              <a:avLst/>
              <a:gdLst>
                <a:gd name="T0" fmla="*/ 148 w 148"/>
                <a:gd name="T1" fmla="*/ 0 h 55"/>
                <a:gd name="T2" fmla="*/ 142 w 148"/>
                <a:gd name="T3" fmla="*/ 2 h 55"/>
                <a:gd name="T4" fmla="*/ 126 w 148"/>
                <a:gd name="T5" fmla="*/ 7 h 55"/>
                <a:gd name="T6" fmla="*/ 73 w 148"/>
                <a:gd name="T7" fmla="*/ 24 h 55"/>
                <a:gd name="T8" fmla="*/ 21 w 148"/>
                <a:gd name="T9" fmla="*/ 45 h 55"/>
                <a:gd name="T10" fmla="*/ 5 w 148"/>
                <a:gd name="T11" fmla="*/ 52 h 55"/>
                <a:gd name="T12" fmla="*/ 0 w 148"/>
                <a:gd name="T13" fmla="*/ 55 h 55"/>
                <a:gd name="T14" fmla="*/ 5 w 148"/>
                <a:gd name="T15" fmla="*/ 52 h 55"/>
                <a:gd name="T16" fmla="*/ 20 w 148"/>
                <a:gd name="T17" fmla="*/ 44 h 55"/>
                <a:gd name="T18" fmla="*/ 72 w 148"/>
                <a:gd name="T19" fmla="*/ 22 h 55"/>
                <a:gd name="T20" fmla="*/ 125 w 148"/>
                <a:gd name="T21" fmla="*/ 5 h 55"/>
                <a:gd name="T22" fmla="*/ 142 w 148"/>
                <a:gd name="T23" fmla="*/ 1 h 55"/>
                <a:gd name="T24" fmla="*/ 148 w 148"/>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55">
                  <a:moveTo>
                    <a:pt x="148" y="0"/>
                  </a:moveTo>
                  <a:cubicBezTo>
                    <a:pt x="148" y="0"/>
                    <a:pt x="146" y="1"/>
                    <a:pt x="142" y="2"/>
                  </a:cubicBezTo>
                  <a:cubicBezTo>
                    <a:pt x="138" y="3"/>
                    <a:pt x="133" y="5"/>
                    <a:pt x="126" y="7"/>
                  </a:cubicBezTo>
                  <a:cubicBezTo>
                    <a:pt x="112" y="10"/>
                    <a:pt x="93" y="16"/>
                    <a:pt x="73" y="24"/>
                  </a:cubicBezTo>
                  <a:cubicBezTo>
                    <a:pt x="52" y="32"/>
                    <a:pt x="34" y="39"/>
                    <a:pt x="21" y="45"/>
                  </a:cubicBezTo>
                  <a:cubicBezTo>
                    <a:pt x="14" y="48"/>
                    <a:pt x="9" y="51"/>
                    <a:pt x="5" y="52"/>
                  </a:cubicBezTo>
                  <a:cubicBezTo>
                    <a:pt x="2" y="54"/>
                    <a:pt x="0" y="55"/>
                    <a:pt x="0" y="55"/>
                  </a:cubicBezTo>
                  <a:cubicBezTo>
                    <a:pt x="0" y="55"/>
                    <a:pt x="1" y="54"/>
                    <a:pt x="5" y="52"/>
                  </a:cubicBezTo>
                  <a:cubicBezTo>
                    <a:pt x="8" y="50"/>
                    <a:pt x="14" y="47"/>
                    <a:pt x="20" y="44"/>
                  </a:cubicBezTo>
                  <a:cubicBezTo>
                    <a:pt x="33" y="38"/>
                    <a:pt x="51" y="30"/>
                    <a:pt x="72" y="22"/>
                  </a:cubicBezTo>
                  <a:cubicBezTo>
                    <a:pt x="92" y="14"/>
                    <a:pt x="111" y="9"/>
                    <a:pt x="125" y="5"/>
                  </a:cubicBezTo>
                  <a:cubicBezTo>
                    <a:pt x="132" y="3"/>
                    <a:pt x="138" y="2"/>
                    <a:pt x="142" y="1"/>
                  </a:cubicBezTo>
                  <a:cubicBezTo>
                    <a:pt x="146" y="0"/>
                    <a:pt x="148" y="0"/>
                    <a:pt x="148"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E4294955-8F75-4B60-ACE3-25EF4A193160}"/>
                </a:ext>
              </a:extLst>
            </p:cNvPr>
            <p:cNvSpPr>
              <a:spLocks/>
            </p:cNvSpPr>
            <p:nvPr/>
          </p:nvSpPr>
          <p:spPr bwMode="auto">
            <a:xfrm>
              <a:off x="2363" y="3595"/>
              <a:ext cx="264" cy="435"/>
            </a:xfrm>
            <a:custGeom>
              <a:avLst/>
              <a:gdLst>
                <a:gd name="T0" fmla="*/ 111 w 111"/>
                <a:gd name="T1" fmla="*/ 183 h 183"/>
                <a:gd name="T2" fmla="*/ 109 w 111"/>
                <a:gd name="T3" fmla="*/ 181 h 183"/>
                <a:gd name="T4" fmla="*/ 106 w 111"/>
                <a:gd name="T5" fmla="*/ 176 h 183"/>
                <a:gd name="T6" fmla="*/ 93 w 111"/>
                <a:gd name="T7" fmla="*/ 157 h 183"/>
                <a:gd name="T8" fmla="*/ 55 w 111"/>
                <a:gd name="T9" fmla="*/ 92 h 183"/>
                <a:gd name="T10" fmla="*/ 16 w 111"/>
                <a:gd name="T11" fmla="*/ 27 h 183"/>
                <a:gd name="T12" fmla="*/ 4 w 111"/>
                <a:gd name="T13" fmla="*/ 7 h 183"/>
                <a:gd name="T14" fmla="*/ 1 w 111"/>
                <a:gd name="T15" fmla="*/ 2 h 183"/>
                <a:gd name="T16" fmla="*/ 0 w 111"/>
                <a:gd name="T17" fmla="*/ 0 h 183"/>
                <a:gd name="T18" fmla="*/ 2 w 111"/>
                <a:gd name="T19" fmla="*/ 2 h 183"/>
                <a:gd name="T20" fmla="*/ 5 w 111"/>
                <a:gd name="T21" fmla="*/ 7 h 183"/>
                <a:gd name="T22" fmla="*/ 18 w 111"/>
                <a:gd name="T23" fmla="*/ 26 h 183"/>
                <a:gd name="T24" fmla="*/ 56 w 111"/>
                <a:gd name="T25" fmla="*/ 91 h 183"/>
                <a:gd name="T26" fmla="*/ 95 w 111"/>
                <a:gd name="T27" fmla="*/ 156 h 183"/>
                <a:gd name="T28" fmla="*/ 106 w 111"/>
                <a:gd name="T29" fmla="*/ 175 h 183"/>
                <a:gd name="T30" fmla="*/ 110 w 111"/>
                <a:gd name="T31" fmla="*/ 181 h 183"/>
                <a:gd name="T32" fmla="*/ 111 w 111"/>
                <a:gd name="T3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83">
                  <a:moveTo>
                    <a:pt x="111" y="183"/>
                  </a:moveTo>
                  <a:cubicBezTo>
                    <a:pt x="111" y="183"/>
                    <a:pt x="110" y="182"/>
                    <a:pt x="109" y="181"/>
                  </a:cubicBezTo>
                  <a:cubicBezTo>
                    <a:pt x="108" y="180"/>
                    <a:pt x="107" y="178"/>
                    <a:pt x="106" y="176"/>
                  </a:cubicBezTo>
                  <a:cubicBezTo>
                    <a:pt x="103" y="171"/>
                    <a:pt x="98" y="165"/>
                    <a:pt x="93" y="157"/>
                  </a:cubicBezTo>
                  <a:cubicBezTo>
                    <a:pt x="83" y="140"/>
                    <a:pt x="69" y="117"/>
                    <a:pt x="55" y="92"/>
                  </a:cubicBezTo>
                  <a:cubicBezTo>
                    <a:pt x="40" y="66"/>
                    <a:pt x="26" y="43"/>
                    <a:pt x="16" y="27"/>
                  </a:cubicBezTo>
                  <a:cubicBezTo>
                    <a:pt x="12" y="19"/>
                    <a:pt x="7" y="12"/>
                    <a:pt x="4" y="7"/>
                  </a:cubicBezTo>
                  <a:cubicBezTo>
                    <a:pt x="3" y="5"/>
                    <a:pt x="2" y="3"/>
                    <a:pt x="1" y="2"/>
                  </a:cubicBezTo>
                  <a:cubicBezTo>
                    <a:pt x="1" y="1"/>
                    <a:pt x="0" y="0"/>
                    <a:pt x="0" y="0"/>
                  </a:cubicBezTo>
                  <a:cubicBezTo>
                    <a:pt x="0" y="0"/>
                    <a:pt x="1" y="0"/>
                    <a:pt x="2" y="2"/>
                  </a:cubicBezTo>
                  <a:cubicBezTo>
                    <a:pt x="3" y="3"/>
                    <a:pt x="4" y="5"/>
                    <a:pt x="5" y="7"/>
                  </a:cubicBezTo>
                  <a:cubicBezTo>
                    <a:pt x="8" y="11"/>
                    <a:pt x="13" y="18"/>
                    <a:pt x="18" y="26"/>
                  </a:cubicBezTo>
                  <a:cubicBezTo>
                    <a:pt x="28" y="42"/>
                    <a:pt x="42" y="65"/>
                    <a:pt x="56" y="91"/>
                  </a:cubicBezTo>
                  <a:cubicBezTo>
                    <a:pt x="71" y="116"/>
                    <a:pt x="85" y="139"/>
                    <a:pt x="95" y="156"/>
                  </a:cubicBezTo>
                  <a:cubicBezTo>
                    <a:pt x="99" y="164"/>
                    <a:pt x="103" y="171"/>
                    <a:pt x="106" y="175"/>
                  </a:cubicBezTo>
                  <a:cubicBezTo>
                    <a:pt x="108" y="178"/>
                    <a:pt x="109" y="179"/>
                    <a:pt x="110" y="181"/>
                  </a:cubicBezTo>
                  <a:cubicBezTo>
                    <a:pt x="110" y="182"/>
                    <a:pt x="111" y="183"/>
                    <a:pt x="111" y="183"/>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903D304B-250C-483D-A6C2-6906D2DEE9F1}"/>
                </a:ext>
              </a:extLst>
            </p:cNvPr>
            <p:cNvSpPr>
              <a:spLocks/>
            </p:cNvSpPr>
            <p:nvPr/>
          </p:nvSpPr>
          <p:spPr bwMode="auto">
            <a:xfrm>
              <a:off x="2627" y="3790"/>
              <a:ext cx="456" cy="240"/>
            </a:xfrm>
            <a:custGeom>
              <a:avLst/>
              <a:gdLst>
                <a:gd name="T0" fmla="*/ 192 w 192"/>
                <a:gd name="T1" fmla="*/ 1 h 101"/>
                <a:gd name="T2" fmla="*/ 190 w 192"/>
                <a:gd name="T3" fmla="*/ 2 h 101"/>
                <a:gd name="T4" fmla="*/ 185 w 192"/>
                <a:gd name="T5" fmla="*/ 5 h 101"/>
                <a:gd name="T6" fmla="*/ 164 w 192"/>
                <a:gd name="T7" fmla="*/ 15 h 101"/>
                <a:gd name="T8" fmla="*/ 97 w 192"/>
                <a:gd name="T9" fmla="*/ 52 h 101"/>
                <a:gd name="T10" fmla="*/ 28 w 192"/>
                <a:gd name="T11" fmla="*/ 87 h 101"/>
                <a:gd name="T12" fmla="*/ 7 w 192"/>
                <a:gd name="T13" fmla="*/ 97 h 101"/>
                <a:gd name="T14" fmla="*/ 2 w 192"/>
                <a:gd name="T15" fmla="*/ 100 h 101"/>
                <a:gd name="T16" fmla="*/ 0 w 192"/>
                <a:gd name="T17" fmla="*/ 101 h 101"/>
                <a:gd name="T18" fmla="*/ 2 w 192"/>
                <a:gd name="T19" fmla="*/ 100 h 101"/>
                <a:gd name="T20" fmla="*/ 7 w 192"/>
                <a:gd name="T21" fmla="*/ 97 h 101"/>
                <a:gd name="T22" fmla="*/ 28 w 192"/>
                <a:gd name="T23" fmla="*/ 86 h 101"/>
                <a:gd name="T24" fmla="*/ 95 w 192"/>
                <a:gd name="T25" fmla="*/ 50 h 101"/>
                <a:gd name="T26" fmla="*/ 164 w 192"/>
                <a:gd name="T27" fmla="*/ 14 h 101"/>
                <a:gd name="T28" fmla="*/ 185 w 192"/>
                <a:gd name="T29" fmla="*/ 4 h 101"/>
                <a:gd name="T30" fmla="*/ 190 w 192"/>
                <a:gd name="T31" fmla="*/ 1 h 101"/>
                <a:gd name="T32" fmla="*/ 192 w 192"/>
                <a:gd name="T33" fmla="*/ 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01">
                  <a:moveTo>
                    <a:pt x="192" y="1"/>
                  </a:moveTo>
                  <a:cubicBezTo>
                    <a:pt x="192" y="1"/>
                    <a:pt x="192" y="1"/>
                    <a:pt x="190" y="2"/>
                  </a:cubicBezTo>
                  <a:cubicBezTo>
                    <a:pt x="189" y="2"/>
                    <a:pt x="187" y="3"/>
                    <a:pt x="185" y="5"/>
                  </a:cubicBezTo>
                  <a:cubicBezTo>
                    <a:pt x="180" y="7"/>
                    <a:pt x="173" y="11"/>
                    <a:pt x="164" y="15"/>
                  </a:cubicBezTo>
                  <a:cubicBezTo>
                    <a:pt x="147" y="25"/>
                    <a:pt x="123" y="37"/>
                    <a:pt x="97" y="52"/>
                  </a:cubicBezTo>
                  <a:cubicBezTo>
                    <a:pt x="70" y="66"/>
                    <a:pt x="46" y="78"/>
                    <a:pt x="28" y="87"/>
                  </a:cubicBezTo>
                  <a:cubicBezTo>
                    <a:pt x="20" y="92"/>
                    <a:pt x="12" y="95"/>
                    <a:pt x="7" y="97"/>
                  </a:cubicBezTo>
                  <a:cubicBezTo>
                    <a:pt x="5" y="98"/>
                    <a:pt x="3" y="99"/>
                    <a:pt x="2" y="100"/>
                  </a:cubicBezTo>
                  <a:cubicBezTo>
                    <a:pt x="0" y="100"/>
                    <a:pt x="0" y="101"/>
                    <a:pt x="0" y="101"/>
                  </a:cubicBezTo>
                  <a:cubicBezTo>
                    <a:pt x="0" y="101"/>
                    <a:pt x="0" y="100"/>
                    <a:pt x="2" y="100"/>
                  </a:cubicBezTo>
                  <a:cubicBezTo>
                    <a:pt x="3" y="99"/>
                    <a:pt x="5" y="98"/>
                    <a:pt x="7" y="97"/>
                  </a:cubicBezTo>
                  <a:cubicBezTo>
                    <a:pt x="12" y="94"/>
                    <a:pt x="19" y="90"/>
                    <a:pt x="28" y="86"/>
                  </a:cubicBezTo>
                  <a:cubicBezTo>
                    <a:pt x="45" y="77"/>
                    <a:pt x="69" y="64"/>
                    <a:pt x="95" y="50"/>
                  </a:cubicBezTo>
                  <a:cubicBezTo>
                    <a:pt x="122" y="35"/>
                    <a:pt x="146" y="23"/>
                    <a:pt x="164" y="14"/>
                  </a:cubicBezTo>
                  <a:cubicBezTo>
                    <a:pt x="172" y="10"/>
                    <a:pt x="180" y="6"/>
                    <a:pt x="185" y="4"/>
                  </a:cubicBezTo>
                  <a:cubicBezTo>
                    <a:pt x="187" y="3"/>
                    <a:pt x="189" y="2"/>
                    <a:pt x="190" y="1"/>
                  </a:cubicBezTo>
                  <a:cubicBezTo>
                    <a:pt x="192" y="1"/>
                    <a:pt x="192" y="0"/>
                    <a:pt x="192"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FB114A70-2C77-4EAE-B7F4-55A81934FCCB}"/>
                </a:ext>
              </a:extLst>
            </p:cNvPr>
            <p:cNvSpPr>
              <a:spLocks/>
            </p:cNvSpPr>
            <p:nvPr/>
          </p:nvSpPr>
          <p:spPr bwMode="auto">
            <a:xfrm>
              <a:off x="1240" y="2069"/>
              <a:ext cx="1083" cy="2006"/>
            </a:xfrm>
            <a:custGeom>
              <a:avLst/>
              <a:gdLst>
                <a:gd name="T0" fmla="*/ 71 w 456"/>
                <a:gd name="T1" fmla="*/ 18 h 845"/>
                <a:gd name="T2" fmla="*/ 50 w 456"/>
                <a:gd name="T3" fmla="*/ 129 h 845"/>
                <a:gd name="T4" fmla="*/ 100 w 456"/>
                <a:gd name="T5" fmla="*/ 287 h 845"/>
                <a:gd name="T6" fmla="*/ 84 w 456"/>
                <a:gd name="T7" fmla="*/ 310 h 845"/>
                <a:gd name="T8" fmla="*/ 13 w 456"/>
                <a:gd name="T9" fmla="*/ 314 h 845"/>
                <a:gd name="T10" fmla="*/ 41 w 456"/>
                <a:gd name="T11" fmla="*/ 388 h 845"/>
                <a:gd name="T12" fmla="*/ 140 w 456"/>
                <a:gd name="T13" fmla="*/ 481 h 845"/>
                <a:gd name="T14" fmla="*/ 137 w 456"/>
                <a:gd name="T15" fmla="*/ 500 h 845"/>
                <a:gd name="T16" fmla="*/ 123 w 456"/>
                <a:gd name="T17" fmla="*/ 500 h 845"/>
                <a:gd name="T18" fmla="*/ 29 w 456"/>
                <a:gd name="T19" fmla="*/ 535 h 845"/>
                <a:gd name="T20" fmla="*/ 132 w 456"/>
                <a:gd name="T21" fmla="*/ 647 h 845"/>
                <a:gd name="T22" fmla="*/ 141 w 456"/>
                <a:gd name="T23" fmla="*/ 665 h 845"/>
                <a:gd name="T24" fmla="*/ 82 w 456"/>
                <a:gd name="T25" fmla="*/ 663 h 845"/>
                <a:gd name="T26" fmla="*/ 25 w 456"/>
                <a:gd name="T27" fmla="*/ 689 h 845"/>
                <a:gd name="T28" fmla="*/ 222 w 456"/>
                <a:gd name="T29" fmla="*/ 827 h 845"/>
                <a:gd name="T30" fmla="*/ 291 w 456"/>
                <a:gd name="T31" fmla="*/ 845 h 845"/>
                <a:gd name="T32" fmla="*/ 342 w 456"/>
                <a:gd name="T33" fmla="*/ 795 h 845"/>
                <a:gd name="T34" fmla="*/ 444 w 456"/>
                <a:gd name="T35" fmla="*/ 577 h 845"/>
                <a:gd name="T36" fmla="*/ 382 w 456"/>
                <a:gd name="T37" fmla="*/ 582 h 845"/>
                <a:gd name="T38" fmla="*/ 332 w 456"/>
                <a:gd name="T39" fmla="*/ 614 h 845"/>
                <a:gd name="T40" fmla="*/ 331 w 456"/>
                <a:gd name="T41" fmla="*/ 594 h 845"/>
                <a:gd name="T42" fmla="*/ 365 w 456"/>
                <a:gd name="T43" fmla="*/ 445 h 845"/>
                <a:gd name="T44" fmla="*/ 253 w 456"/>
                <a:gd name="T45" fmla="*/ 468 h 845"/>
                <a:gd name="T46" fmla="*/ 241 w 456"/>
                <a:gd name="T47" fmla="*/ 454 h 845"/>
                <a:gd name="T48" fmla="*/ 281 w 456"/>
                <a:gd name="T49" fmla="*/ 324 h 845"/>
                <a:gd name="T50" fmla="*/ 268 w 456"/>
                <a:gd name="T51" fmla="*/ 246 h 845"/>
                <a:gd name="T52" fmla="*/ 205 w 456"/>
                <a:gd name="T53" fmla="*/ 277 h 845"/>
                <a:gd name="T54" fmla="*/ 180 w 456"/>
                <a:gd name="T55" fmla="*/ 265 h 845"/>
                <a:gd name="T56" fmla="*/ 144 w 456"/>
                <a:gd name="T57" fmla="*/ 104 h 845"/>
                <a:gd name="T58" fmla="*/ 70 w 456"/>
                <a:gd name="T59" fmla="*/ 19 h 845"/>
                <a:gd name="T60" fmla="*/ 71 w 456"/>
                <a:gd name="T61" fmla="*/ 1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6" h="845">
                  <a:moveTo>
                    <a:pt x="71" y="18"/>
                  </a:moveTo>
                  <a:cubicBezTo>
                    <a:pt x="71" y="18"/>
                    <a:pt x="24" y="25"/>
                    <a:pt x="50" y="129"/>
                  </a:cubicBezTo>
                  <a:cubicBezTo>
                    <a:pt x="77" y="233"/>
                    <a:pt x="100" y="287"/>
                    <a:pt x="100" y="287"/>
                  </a:cubicBezTo>
                  <a:cubicBezTo>
                    <a:pt x="100" y="287"/>
                    <a:pt x="103" y="310"/>
                    <a:pt x="84" y="310"/>
                  </a:cubicBezTo>
                  <a:cubicBezTo>
                    <a:pt x="65" y="309"/>
                    <a:pt x="26" y="294"/>
                    <a:pt x="13" y="314"/>
                  </a:cubicBezTo>
                  <a:cubicBezTo>
                    <a:pt x="0" y="335"/>
                    <a:pt x="12" y="361"/>
                    <a:pt x="41" y="388"/>
                  </a:cubicBezTo>
                  <a:cubicBezTo>
                    <a:pt x="71" y="415"/>
                    <a:pt x="134" y="476"/>
                    <a:pt x="140" y="481"/>
                  </a:cubicBezTo>
                  <a:cubicBezTo>
                    <a:pt x="146" y="487"/>
                    <a:pt x="150" y="498"/>
                    <a:pt x="137" y="500"/>
                  </a:cubicBezTo>
                  <a:cubicBezTo>
                    <a:pt x="134" y="500"/>
                    <a:pt x="129" y="500"/>
                    <a:pt x="123" y="500"/>
                  </a:cubicBezTo>
                  <a:cubicBezTo>
                    <a:pt x="93" y="499"/>
                    <a:pt x="31" y="499"/>
                    <a:pt x="29" y="535"/>
                  </a:cubicBezTo>
                  <a:cubicBezTo>
                    <a:pt x="26" y="579"/>
                    <a:pt x="122" y="640"/>
                    <a:pt x="132" y="647"/>
                  </a:cubicBezTo>
                  <a:cubicBezTo>
                    <a:pt x="142" y="654"/>
                    <a:pt x="144" y="659"/>
                    <a:pt x="141" y="665"/>
                  </a:cubicBezTo>
                  <a:cubicBezTo>
                    <a:pt x="139" y="671"/>
                    <a:pt x="108" y="665"/>
                    <a:pt x="82" y="663"/>
                  </a:cubicBezTo>
                  <a:cubicBezTo>
                    <a:pt x="56" y="661"/>
                    <a:pt x="25" y="663"/>
                    <a:pt x="25" y="689"/>
                  </a:cubicBezTo>
                  <a:cubicBezTo>
                    <a:pt x="26" y="714"/>
                    <a:pt x="76" y="779"/>
                    <a:pt x="222" y="827"/>
                  </a:cubicBezTo>
                  <a:cubicBezTo>
                    <a:pt x="291" y="845"/>
                    <a:pt x="291" y="845"/>
                    <a:pt x="291" y="845"/>
                  </a:cubicBezTo>
                  <a:cubicBezTo>
                    <a:pt x="342" y="795"/>
                    <a:pt x="342" y="795"/>
                    <a:pt x="342" y="795"/>
                  </a:cubicBezTo>
                  <a:cubicBezTo>
                    <a:pt x="445" y="680"/>
                    <a:pt x="456" y="599"/>
                    <a:pt x="444" y="577"/>
                  </a:cubicBezTo>
                  <a:cubicBezTo>
                    <a:pt x="432" y="554"/>
                    <a:pt x="404" y="567"/>
                    <a:pt x="382" y="582"/>
                  </a:cubicBezTo>
                  <a:cubicBezTo>
                    <a:pt x="360" y="597"/>
                    <a:pt x="337" y="618"/>
                    <a:pt x="332" y="614"/>
                  </a:cubicBezTo>
                  <a:cubicBezTo>
                    <a:pt x="327" y="610"/>
                    <a:pt x="325" y="605"/>
                    <a:pt x="331" y="594"/>
                  </a:cubicBezTo>
                  <a:cubicBezTo>
                    <a:pt x="336" y="583"/>
                    <a:pt x="389" y="482"/>
                    <a:pt x="365" y="445"/>
                  </a:cubicBezTo>
                  <a:cubicBezTo>
                    <a:pt x="340" y="408"/>
                    <a:pt x="266" y="463"/>
                    <a:pt x="253" y="468"/>
                  </a:cubicBezTo>
                  <a:cubicBezTo>
                    <a:pt x="241" y="474"/>
                    <a:pt x="239" y="461"/>
                    <a:pt x="241" y="454"/>
                  </a:cubicBezTo>
                  <a:cubicBezTo>
                    <a:pt x="244" y="446"/>
                    <a:pt x="268" y="362"/>
                    <a:pt x="281" y="324"/>
                  </a:cubicBezTo>
                  <a:cubicBezTo>
                    <a:pt x="293" y="286"/>
                    <a:pt x="291" y="257"/>
                    <a:pt x="268" y="246"/>
                  </a:cubicBezTo>
                  <a:cubicBezTo>
                    <a:pt x="247" y="234"/>
                    <a:pt x="221" y="267"/>
                    <a:pt x="205" y="277"/>
                  </a:cubicBezTo>
                  <a:cubicBezTo>
                    <a:pt x="189" y="287"/>
                    <a:pt x="180" y="265"/>
                    <a:pt x="180" y="265"/>
                  </a:cubicBezTo>
                  <a:cubicBezTo>
                    <a:pt x="180" y="265"/>
                    <a:pt x="173" y="207"/>
                    <a:pt x="144" y="104"/>
                  </a:cubicBezTo>
                  <a:cubicBezTo>
                    <a:pt x="116" y="0"/>
                    <a:pt x="70" y="19"/>
                    <a:pt x="70" y="19"/>
                  </a:cubicBezTo>
                  <a:cubicBezTo>
                    <a:pt x="71" y="18"/>
                    <a:pt x="71" y="18"/>
                    <a:pt x="71" y="18"/>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AB0E59D2-1E05-4644-9D18-ABB9ECDA390E}"/>
                </a:ext>
              </a:extLst>
            </p:cNvPr>
            <p:cNvSpPr>
              <a:spLocks/>
            </p:cNvSpPr>
            <p:nvPr/>
          </p:nvSpPr>
          <p:spPr bwMode="auto">
            <a:xfrm>
              <a:off x="1465" y="2334"/>
              <a:ext cx="471" cy="1781"/>
            </a:xfrm>
            <a:custGeom>
              <a:avLst/>
              <a:gdLst>
                <a:gd name="T0" fmla="*/ 196 w 198"/>
                <a:gd name="T1" fmla="*/ 750 h 750"/>
                <a:gd name="T2" fmla="*/ 111 w 198"/>
                <a:gd name="T3" fmla="*/ 421 h 750"/>
                <a:gd name="T4" fmla="*/ 33 w 198"/>
                <a:gd name="T5" fmla="*/ 123 h 750"/>
                <a:gd name="T6" fmla="*/ 9 w 198"/>
                <a:gd name="T7" fmla="*/ 33 h 750"/>
                <a:gd name="T8" fmla="*/ 2 w 198"/>
                <a:gd name="T9" fmla="*/ 8 h 750"/>
                <a:gd name="T10" fmla="*/ 0 w 198"/>
                <a:gd name="T11" fmla="*/ 2 h 750"/>
                <a:gd name="T12" fmla="*/ 0 w 198"/>
                <a:gd name="T13" fmla="*/ 0 h 750"/>
                <a:gd name="T14" fmla="*/ 1 w 198"/>
                <a:gd name="T15" fmla="*/ 2 h 750"/>
                <a:gd name="T16" fmla="*/ 2 w 198"/>
                <a:gd name="T17" fmla="*/ 8 h 750"/>
                <a:gd name="T18" fmla="*/ 9 w 198"/>
                <a:gd name="T19" fmla="*/ 33 h 750"/>
                <a:gd name="T20" fmla="*/ 34 w 198"/>
                <a:gd name="T21" fmla="*/ 123 h 750"/>
                <a:gd name="T22" fmla="*/ 113 w 198"/>
                <a:gd name="T23" fmla="*/ 421 h 750"/>
                <a:gd name="T24" fmla="*/ 198 w 198"/>
                <a:gd name="T25" fmla="*/ 750 h 750"/>
                <a:gd name="T26" fmla="*/ 196 w 198"/>
                <a:gd name="T27"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750">
                  <a:moveTo>
                    <a:pt x="196" y="750"/>
                  </a:moveTo>
                  <a:cubicBezTo>
                    <a:pt x="175" y="674"/>
                    <a:pt x="141" y="538"/>
                    <a:pt x="111" y="421"/>
                  </a:cubicBezTo>
                  <a:cubicBezTo>
                    <a:pt x="80" y="305"/>
                    <a:pt x="53" y="199"/>
                    <a:pt x="33" y="123"/>
                  </a:cubicBezTo>
                  <a:cubicBezTo>
                    <a:pt x="23" y="85"/>
                    <a:pt x="14" y="54"/>
                    <a:pt x="9" y="33"/>
                  </a:cubicBezTo>
                  <a:cubicBezTo>
                    <a:pt x="6" y="22"/>
                    <a:pt x="4" y="14"/>
                    <a:pt x="2" y="8"/>
                  </a:cubicBezTo>
                  <a:cubicBezTo>
                    <a:pt x="1" y="6"/>
                    <a:pt x="1" y="3"/>
                    <a:pt x="0" y="2"/>
                  </a:cubicBezTo>
                  <a:cubicBezTo>
                    <a:pt x="0" y="0"/>
                    <a:pt x="0" y="0"/>
                    <a:pt x="0" y="0"/>
                  </a:cubicBezTo>
                  <a:cubicBezTo>
                    <a:pt x="0" y="0"/>
                    <a:pt x="0" y="0"/>
                    <a:pt x="1" y="2"/>
                  </a:cubicBezTo>
                  <a:cubicBezTo>
                    <a:pt x="1" y="3"/>
                    <a:pt x="2" y="5"/>
                    <a:pt x="2" y="8"/>
                  </a:cubicBezTo>
                  <a:cubicBezTo>
                    <a:pt x="4" y="14"/>
                    <a:pt x="6" y="22"/>
                    <a:pt x="9" y="33"/>
                  </a:cubicBezTo>
                  <a:cubicBezTo>
                    <a:pt x="15" y="54"/>
                    <a:pt x="24" y="85"/>
                    <a:pt x="34" y="123"/>
                  </a:cubicBezTo>
                  <a:cubicBezTo>
                    <a:pt x="55" y="199"/>
                    <a:pt x="83" y="304"/>
                    <a:pt x="113" y="421"/>
                  </a:cubicBezTo>
                  <a:cubicBezTo>
                    <a:pt x="143" y="537"/>
                    <a:pt x="177" y="674"/>
                    <a:pt x="198" y="750"/>
                  </a:cubicBezTo>
                  <a:cubicBezTo>
                    <a:pt x="196" y="750"/>
                    <a:pt x="196" y="750"/>
                    <a:pt x="196" y="750"/>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5D7ED8F9-4C6E-47FD-8019-18612A9523F6}"/>
                </a:ext>
              </a:extLst>
            </p:cNvPr>
            <p:cNvSpPr>
              <a:spLocks/>
            </p:cNvSpPr>
            <p:nvPr/>
          </p:nvSpPr>
          <p:spPr bwMode="auto">
            <a:xfrm>
              <a:off x="1399" y="2871"/>
              <a:ext cx="256" cy="176"/>
            </a:xfrm>
            <a:custGeom>
              <a:avLst/>
              <a:gdLst>
                <a:gd name="T0" fmla="*/ 0 w 108"/>
                <a:gd name="T1" fmla="*/ 0 h 74"/>
                <a:gd name="T2" fmla="*/ 4 w 108"/>
                <a:gd name="T3" fmla="*/ 2 h 74"/>
                <a:gd name="T4" fmla="*/ 16 w 108"/>
                <a:gd name="T5" fmla="*/ 10 h 74"/>
                <a:gd name="T6" fmla="*/ 54 w 108"/>
                <a:gd name="T7" fmla="*/ 36 h 74"/>
                <a:gd name="T8" fmla="*/ 92 w 108"/>
                <a:gd name="T9" fmla="*/ 63 h 74"/>
                <a:gd name="T10" fmla="*/ 104 w 108"/>
                <a:gd name="T11" fmla="*/ 71 h 74"/>
                <a:gd name="T12" fmla="*/ 108 w 108"/>
                <a:gd name="T13" fmla="*/ 74 h 74"/>
                <a:gd name="T14" fmla="*/ 103 w 108"/>
                <a:gd name="T15" fmla="*/ 72 h 74"/>
                <a:gd name="T16" fmla="*/ 91 w 108"/>
                <a:gd name="T17" fmla="*/ 64 h 74"/>
                <a:gd name="T18" fmla="*/ 53 w 108"/>
                <a:gd name="T19" fmla="*/ 38 h 74"/>
                <a:gd name="T20" fmla="*/ 15 w 108"/>
                <a:gd name="T21" fmla="*/ 11 h 74"/>
                <a:gd name="T22" fmla="*/ 4 w 108"/>
                <a:gd name="T23" fmla="*/ 3 h 74"/>
                <a:gd name="T24" fmla="*/ 0 w 108"/>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4">
                  <a:moveTo>
                    <a:pt x="0" y="0"/>
                  </a:moveTo>
                  <a:cubicBezTo>
                    <a:pt x="0" y="0"/>
                    <a:pt x="1" y="1"/>
                    <a:pt x="4" y="2"/>
                  </a:cubicBezTo>
                  <a:cubicBezTo>
                    <a:pt x="7" y="4"/>
                    <a:pt x="11" y="7"/>
                    <a:pt x="16" y="10"/>
                  </a:cubicBezTo>
                  <a:cubicBezTo>
                    <a:pt x="26" y="16"/>
                    <a:pt x="40" y="25"/>
                    <a:pt x="54" y="36"/>
                  </a:cubicBezTo>
                  <a:cubicBezTo>
                    <a:pt x="69" y="46"/>
                    <a:pt x="82" y="56"/>
                    <a:pt x="92" y="63"/>
                  </a:cubicBezTo>
                  <a:cubicBezTo>
                    <a:pt x="97" y="66"/>
                    <a:pt x="100" y="69"/>
                    <a:pt x="104" y="71"/>
                  </a:cubicBezTo>
                  <a:cubicBezTo>
                    <a:pt x="106" y="73"/>
                    <a:pt x="108" y="74"/>
                    <a:pt x="108" y="74"/>
                  </a:cubicBezTo>
                  <a:cubicBezTo>
                    <a:pt x="108" y="74"/>
                    <a:pt x="106" y="73"/>
                    <a:pt x="103" y="72"/>
                  </a:cubicBezTo>
                  <a:cubicBezTo>
                    <a:pt x="100" y="70"/>
                    <a:pt x="96" y="67"/>
                    <a:pt x="91" y="64"/>
                  </a:cubicBezTo>
                  <a:cubicBezTo>
                    <a:pt x="81" y="57"/>
                    <a:pt x="68" y="48"/>
                    <a:pt x="53" y="38"/>
                  </a:cubicBezTo>
                  <a:cubicBezTo>
                    <a:pt x="39" y="27"/>
                    <a:pt x="25" y="18"/>
                    <a:pt x="15" y="11"/>
                  </a:cubicBezTo>
                  <a:cubicBezTo>
                    <a:pt x="11" y="8"/>
                    <a:pt x="7" y="5"/>
                    <a:pt x="4" y="3"/>
                  </a:cubicBezTo>
                  <a:cubicBezTo>
                    <a:pt x="1"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48128445-81AF-488D-BD8C-94AE6F4D3E5E}"/>
                </a:ext>
              </a:extLst>
            </p:cNvPr>
            <p:cNvSpPr>
              <a:spLocks/>
            </p:cNvSpPr>
            <p:nvPr/>
          </p:nvSpPr>
          <p:spPr bwMode="auto">
            <a:xfrm>
              <a:off x="1667" y="2736"/>
              <a:ext cx="195" cy="304"/>
            </a:xfrm>
            <a:custGeom>
              <a:avLst/>
              <a:gdLst>
                <a:gd name="T0" fmla="*/ 0 w 82"/>
                <a:gd name="T1" fmla="*/ 128 h 128"/>
                <a:gd name="T2" fmla="*/ 40 w 82"/>
                <a:gd name="T3" fmla="*/ 63 h 128"/>
                <a:gd name="T4" fmla="*/ 82 w 82"/>
                <a:gd name="T5" fmla="*/ 0 h 128"/>
                <a:gd name="T6" fmla="*/ 42 w 82"/>
                <a:gd name="T7" fmla="*/ 64 h 128"/>
                <a:gd name="T8" fmla="*/ 0 w 82"/>
                <a:gd name="T9" fmla="*/ 128 h 128"/>
              </a:gdLst>
              <a:ahLst/>
              <a:cxnLst>
                <a:cxn ang="0">
                  <a:pos x="T0" y="T1"/>
                </a:cxn>
                <a:cxn ang="0">
                  <a:pos x="T2" y="T3"/>
                </a:cxn>
                <a:cxn ang="0">
                  <a:pos x="T4" y="T5"/>
                </a:cxn>
                <a:cxn ang="0">
                  <a:pos x="T6" y="T7"/>
                </a:cxn>
                <a:cxn ang="0">
                  <a:pos x="T8" y="T9"/>
                </a:cxn>
              </a:cxnLst>
              <a:rect l="0" t="0" r="r" b="b"/>
              <a:pathLst>
                <a:path w="82" h="128">
                  <a:moveTo>
                    <a:pt x="0" y="128"/>
                  </a:moveTo>
                  <a:cubicBezTo>
                    <a:pt x="0" y="127"/>
                    <a:pt x="18" y="98"/>
                    <a:pt x="40" y="63"/>
                  </a:cubicBezTo>
                  <a:cubicBezTo>
                    <a:pt x="63" y="28"/>
                    <a:pt x="81" y="0"/>
                    <a:pt x="82" y="0"/>
                  </a:cubicBezTo>
                  <a:cubicBezTo>
                    <a:pt x="82" y="1"/>
                    <a:pt x="65" y="29"/>
                    <a:pt x="42" y="64"/>
                  </a:cubicBezTo>
                  <a:cubicBezTo>
                    <a:pt x="20" y="100"/>
                    <a:pt x="1" y="128"/>
                    <a:pt x="0" y="12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43BE2953-19FA-4FBE-9DFA-03FEA95A13E9}"/>
                </a:ext>
              </a:extLst>
            </p:cNvPr>
            <p:cNvSpPr>
              <a:spLocks/>
            </p:cNvSpPr>
            <p:nvPr/>
          </p:nvSpPr>
          <p:spPr bwMode="auto">
            <a:xfrm>
              <a:off x="1760" y="3248"/>
              <a:ext cx="230" cy="221"/>
            </a:xfrm>
            <a:custGeom>
              <a:avLst/>
              <a:gdLst>
                <a:gd name="T0" fmla="*/ 0 w 97"/>
                <a:gd name="T1" fmla="*/ 93 h 93"/>
                <a:gd name="T2" fmla="*/ 4 w 97"/>
                <a:gd name="T3" fmla="*/ 89 h 93"/>
                <a:gd name="T4" fmla="*/ 14 w 97"/>
                <a:gd name="T5" fmla="*/ 80 h 93"/>
                <a:gd name="T6" fmla="*/ 49 w 97"/>
                <a:gd name="T7" fmla="*/ 48 h 93"/>
                <a:gd name="T8" fmla="*/ 83 w 97"/>
                <a:gd name="T9" fmla="*/ 14 h 93"/>
                <a:gd name="T10" fmla="*/ 93 w 97"/>
                <a:gd name="T11" fmla="*/ 4 h 93"/>
                <a:gd name="T12" fmla="*/ 97 w 97"/>
                <a:gd name="T13" fmla="*/ 1 h 93"/>
                <a:gd name="T14" fmla="*/ 93 w 97"/>
                <a:gd name="T15" fmla="*/ 5 h 93"/>
                <a:gd name="T16" fmla="*/ 84 w 97"/>
                <a:gd name="T17" fmla="*/ 16 h 93"/>
                <a:gd name="T18" fmla="*/ 51 w 97"/>
                <a:gd name="T19" fmla="*/ 49 h 93"/>
                <a:gd name="T20" fmla="*/ 15 w 97"/>
                <a:gd name="T21" fmla="*/ 81 h 93"/>
                <a:gd name="T22" fmla="*/ 4 w 97"/>
                <a:gd name="T23" fmla="*/ 90 h 93"/>
                <a:gd name="T24" fmla="*/ 0 w 97"/>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3">
                  <a:moveTo>
                    <a:pt x="0" y="93"/>
                  </a:moveTo>
                  <a:cubicBezTo>
                    <a:pt x="0" y="93"/>
                    <a:pt x="1" y="91"/>
                    <a:pt x="4" y="89"/>
                  </a:cubicBezTo>
                  <a:cubicBezTo>
                    <a:pt x="6" y="86"/>
                    <a:pt x="10" y="83"/>
                    <a:pt x="14" y="80"/>
                  </a:cubicBezTo>
                  <a:cubicBezTo>
                    <a:pt x="23" y="72"/>
                    <a:pt x="36" y="60"/>
                    <a:pt x="49" y="48"/>
                  </a:cubicBezTo>
                  <a:cubicBezTo>
                    <a:pt x="63" y="35"/>
                    <a:pt x="74" y="23"/>
                    <a:pt x="83" y="14"/>
                  </a:cubicBezTo>
                  <a:cubicBezTo>
                    <a:pt x="87" y="10"/>
                    <a:pt x="90" y="7"/>
                    <a:pt x="93" y="4"/>
                  </a:cubicBezTo>
                  <a:cubicBezTo>
                    <a:pt x="95" y="2"/>
                    <a:pt x="97" y="0"/>
                    <a:pt x="97" y="1"/>
                  </a:cubicBezTo>
                  <a:cubicBezTo>
                    <a:pt x="97" y="1"/>
                    <a:pt x="96" y="2"/>
                    <a:pt x="93" y="5"/>
                  </a:cubicBezTo>
                  <a:cubicBezTo>
                    <a:pt x="91" y="7"/>
                    <a:pt x="88" y="11"/>
                    <a:pt x="84" y="16"/>
                  </a:cubicBezTo>
                  <a:cubicBezTo>
                    <a:pt x="76" y="25"/>
                    <a:pt x="64" y="37"/>
                    <a:pt x="51" y="49"/>
                  </a:cubicBezTo>
                  <a:cubicBezTo>
                    <a:pt x="37" y="62"/>
                    <a:pt x="25" y="73"/>
                    <a:pt x="15" y="81"/>
                  </a:cubicBezTo>
                  <a:cubicBezTo>
                    <a:pt x="11" y="85"/>
                    <a:pt x="7" y="88"/>
                    <a:pt x="4" y="90"/>
                  </a:cubicBezTo>
                  <a:cubicBezTo>
                    <a:pt x="1" y="92"/>
                    <a:pt x="0" y="93"/>
                    <a:pt x="0" y="93"/>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CDAB7DC2-CD91-4932-91D2-E2438C28527B}"/>
                </a:ext>
              </a:extLst>
            </p:cNvPr>
            <p:cNvSpPr>
              <a:spLocks/>
            </p:cNvSpPr>
            <p:nvPr/>
          </p:nvSpPr>
          <p:spPr bwMode="auto">
            <a:xfrm>
              <a:off x="1482" y="3370"/>
              <a:ext cx="278" cy="95"/>
            </a:xfrm>
            <a:custGeom>
              <a:avLst/>
              <a:gdLst>
                <a:gd name="T0" fmla="*/ 0 w 117"/>
                <a:gd name="T1" fmla="*/ 0 h 40"/>
                <a:gd name="T2" fmla="*/ 4 w 117"/>
                <a:gd name="T3" fmla="*/ 1 h 40"/>
                <a:gd name="T4" fmla="*/ 17 w 117"/>
                <a:gd name="T5" fmla="*/ 5 h 40"/>
                <a:gd name="T6" fmla="*/ 59 w 117"/>
                <a:gd name="T7" fmla="*/ 19 h 40"/>
                <a:gd name="T8" fmla="*/ 100 w 117"/>
                <a:gd name="T9" fmla="*/ 33 h 40"/>
                <a:gd name="T10" fmla="*/ 112 w 117"/>
                <a:gd name="T11" fmla="*/ 38 h 40"/>
                <a:gd name="T12" fmla="*/ 117 w 117"/>
                <a:gd name="T13" fmla="*/ 40 h 40"/>
                <a:gd name="T14" fmla="*/ 112 w 117"/>
                <a:gd name="T15" fmla="*/ 39 h 40"/>
                <a:gd name="T16" fmla="*/ 99 w 117"/>
                <a:gd name="T17" fmla="*/ 35 h 40"/>
                <a:gd name="T18" fmla="*/ 58 w 117"/>
                <a:gd name="T19" fmla="*/ 21 h 40"/>
                <a:gd name="T20" fmla="*/ 17 w 117"/>
                <a:gd name="T21" fmla="*/ 7 h 40"/>
                <a:gd name="T22" fmla="*/ 4 w 117"/>
                <a:gd name="T23" fmla="*/ 2 h 40"/>
                <a:gd name="T24" fmla="*/ 0 w 1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40">
                  <a:moveTo>
                    <a:pt x="0" y="0"/>
                  </a:moveTo>
                  <a:cubicBezTo>
                    <a:pt x="0" y="0"/>
                    <a:pt x="1" y="1"/>
                    <a:pt x="4" y="1"/>
                  </a:cubicBezTo>
                  <a:cubicBezTo>
                    <a:pt x="8" y="3"/>
                    <a:pt x="12" y="4"/>
                    <a:pt x="17" y="5"/>
                  </a:cubicBezTo>
                  <a:cubicBezTo>
                    <a:pt x="28" y="9"/>
                    <a:pt x="42" y="14"/>
                    <a:pt x="59" y="19"/>
                  </a:cubicBezTo>
                  <a:cubicBezTo>
                    <a:pt x="75" y="25"/>
                    <a:pt x="89" y="30"/>
                    <a:pt x="100" y="33"/>
                  </a:cubicBezTo>
                  <a:cubicBezTo>
                    <a:pt x="105" y="35"/>
                    <a:pt x="109" y="37"/>
                    <a:pt x="112" y="38"/>
                  </a:cubicBezTo>
                  <a:cubicBezTo>
                    <a:pt x="115" y="39"/>
                    <a:pt x="117" y="40"/>
                    <a:pt x="117" y="40"/>
                  </a:cubicBezTo>
                  <a:cubicBezTo>
                    <a:pt x="117" y="40"/>
                    <a:pt x="115" y="40"/>
                    <a:pt x="112" y="39"/>
                  </a:cubicBezTo>
                  <a:cubicBezTo>
                    <a:pt x="109" y="38"/>
                    <a:pt x="104" y="36"/>
                    <a:pt x="99" y="35"/>
                  </a:cubicBezTo>
                  <a:cubicBezTo>
                    <a:pt x="89" y="32"/>
                    <a:pt x="74" y="27"/>
                    <a:pt x="58" y="21"/>
                  </a:cubicBezTo>
                  <a:cubicBezTo>
                    <a:pt x="42" y="16"/>
                    <a:pt x="27" y="11"/>
                    <a:pt x="17" y="7"/>
                  </a:cubicBezTo>
                  <a:cubicBezTo>
                    <a:pt x="12" y="5"/>
                    <a:pt x="8" y="4"/>
                    <a:pt x="4" y="2"/>
                  </a:cubicBezTo>
                  <a:cubicBezTo>
                    <a:pt x="1"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06A2160D-E934-4BAC-A9FC-2B80ED351029}"/>
                </a:ext>
              </a:extLst>
            </p:cNvPr>
            <p:cNvSpPr>
              <a:spLocks/>
            </p:cNvSpPr>
            <p:nvPr/>
          </p:nvSpPr>
          <p:spPr bwMode="auto">
            <a:xfrm>
              <a:off x="1513" y="3759"/>
              <a:ext cx="359" cy="119"/>
            </a:xfrm>
            <a:custGeom>
              <a:avLst/>
              <a:gdLst>
                <a:gd name="T0" fmla="*/ 0 w 151"/>
                <a:gd name="T1" fmla="*/ 1 h 50"/>
                <a:gd name="T2" fmla="*/ 6 w 151"/>
                <a:gd name="T3" fmla="*/ 2 h 50"/>
                <a:gd name="T4" fmla="*/ 23 w 151"/>
                <a:gd name="T5" fmla="*/ 7 h 50"/>
                <a:gd name="T6" fmla="*/ 76 w 151"/>
                <a:gd name="T7" fmla="*/ 24 h 50"/>
                <a:gd name="T8" fmla="*/ 129 w 151"/>
                <a:gd name="T9" fmla="*/ 42 h 50"/>
                <a:gd name="T10" fmla="*/ 145 w 151"/>
                <a:gd name="T11" fmla="*/ 48 h 50"/>
                <a:gd name="T12" fmla="*/ 151 w 151"/>
                <a:gd name="T13" fmla="*/ 50 h 50"/>
                <a:gd name="T14" fmla="*/ 145 w 151"/>
                <a:gd name="T15" fmla="*/ 48 h 50"/>
                <a:gd name="T16" fmla="*/ 128 w 151"/>
                <a:gd name="T17" fmla="*/ 43 h 50"/>
                <a:gd name="T18" fmla="*/ 75 w 151"/>
                <a:gd name="T19" fmla="*/ 26 h 50"/>
                <a:gd name="T20" fmla="*/ 22 w 151"/>
                <a:gd name="T21" fmla="*/ 8 h 50"/>
                <a:gd name="T22" fmla="*/ 6 w 151"/>
                <a:gd name="T23" fmla="*/ 3 h 50"/>
                <a:gd name="T24" fmla="*/ 0 w 151"/>
                <a:gd name="T25"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50">
                  <a:moveTo>
                    <a:pt x="0" y="1"/>
                  </a:moveTo>
                  <a:cubicBezTo>
                    <a:pt x="0" y="0"/>
                    <a:pt x="2" y="1"/>
                    <a:pt x="6" y="2"/>
                  </a:cubicBezTo>
                  <a:cubicBezTo>
                    <a:pt x="11" y="3"/>
                    <a:pt x="16" y="5"/>
                    <a:pt x="23" y="7"/>
                  </a:cubicBezTo>
                  <a:cubicBezTo>
                    <a:pt x="36" y="11"/>
                    <a:pt x="55" y="17"/>
                    <a:pt x="76" y="24"/>
                  </a:cubicBezTo>
                  <a:cubicBezTo>
                    <a:pt x="97" y="31"/>
                    <a:pt x="115" y="37"/>
                    <a:pt x="129" y="42"/>
                  </a:cubicBezTo>
                  <a:cubicBezTo>
                    <a:pt x="135" y="44"/>
                    <a:pt x="141" y="46"/>
                    <a:pt x="145" y="48"/>
                  </a:cubicBezTo>
                  <a:cubicBezTo>
                    <a:pt x="149" y="49"/>
                    <a:pt x="151" y="50"/>
                    <a:pt x="151" y="50"/>
                  </a:cubicBezTo>
                  <a:cubicBezTo>
                    <a:pt x="151" y="50"/>
                    <a:pt x="149" y="50"/>
                    <a:pt x="145" y="48"/>
                  </a:cubicBezTo>
                  <a:cubicBezTo>
                    <a:pt x="141" y="47"/>
                    <a:pt x="135" y="45"/>
                    <a:pt x="128" y="43"/>
                  </a:cubicBezTo>
                  <a:cubicBezTo>
                    <a:pt x="115" y="39"/>
                    <a:pt x="96" y="33"/>
                    <a:pt x="75" y="26"/>
                  </a:cubicBezTo>
                  <a:cubicBezTo>
                    <a:pt x="54" y="19"/>
                    <a:pt x="36" y="13"/>
                    <a:pt x="22" y="8"/>
                  </a:cubicBezTo>
                  <a:cubicBezTo>
                    <a:pt x="16" y="6"/>
                    <a:pt x="10" y="4"/>
                    <a:pt x="6" y="3"/>
                  </a:cubicBezTo>
                  <a:cubicBezTo>
                    <a:pt x="2" y="1"/>
                    <a:pt x="0" y="1"/>
                    <a:pt x="0"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9AE075B7-2211-420B-913D-B3A8A5A768E6}"/>
                </a:ext>
              </a:extLst>
            </p:cNvPr>
            <p:cNvSpPr>
              <a:spLocks/>
            </p:cNvSpPr>
            <p:nvPr/>
          </p:nvSpPr>
          <p:spPr bwMode="auto">
            <a:xfrm>
              <a:off x="1862" y="3586"/>
              <a:ext cx="285" cy="287"/>
            </a:xfrm>
            <a:custGeom>
              <a:avLst/>
              <a:gdLst>
                <a:gd name="T0" fmla="*/ 1 w 120"/>
                <a:gd name="T1" fmla="*/ 121 h 121"/>
                <a:gd name="T2" fmla="*/ 5 w 120"/>
                <a:gd name="T3" fmla="*/ 116 h 121"/>
                <a:gd name="T4" fmla="*/ 18 w 120"/>
                <a:gd name="T5" fmla="*/ 103 h 121"/>
                <a:gd name="T6" fmla="*/ 61 w 120"/>
                <a:gd name="T7" fmla="*/ 62 h 121"/>
                <a:gd name="T8" fmla="*/ 103 w 120"/>
                <a:gd name="T9" fmla="*/ 19 h 121"/>
                <a:gd name="T10" fmla="*/ 115 w 120"/>
                <a:gd name="T11" fmla="*/ 5 h 121"/>
                <a:gd name="T12" fmla="*/ 120 w 120"/>
                <a:gd name="T13" fmla="*/ 1 h 121"/>
                <a:gd name="T14" fmla="*/ 116 w 120"/>
                <a:gd name="T15" fmla="*/ 6 h 121"/>
                <a:gd name="T16" fmla="*/ 104 w 120"/>
                <a:gd name="T17" fmla="*/ 20 h 121"/>
                <a:gd name="T18" fmla="*/ 63 w 120"/>
                <a:gd name="T19" fmla="*/ 63 h 121"/>
                <a:gd name="T20" fmla="*/ 20 w 120"/>
                <a:gd name="T21" fmla="*/ 105 h 121"/>
                <a:gd name="T22" fmla="*/ 6 w 120"/>
                <a:gd name="T23" fmla="*/ 117 h 121"/>
                <a:gd name="T24" fmla="*/ 1 w 120"/>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 y="121"/>
                  </a:moveTo>
                  <a:cubicBezTo>
                    <a:pt x="0" y="121"/>
                    <a:pt x="2" y="119"/>
                    <a:pt x="5" y="116"/>
                  </a:cubicBezTo>
                  <a:cubicBezTo>
                    <a:pt x="9" y="113"/>
                    <a:pt x="13" y="109"/>
                    <a:pt x="18" y="103"/>
                  </a:cubicBezTo>
                  <a:cubicBezTo>
                    <a:pt x="30" y="93"/>
                    <a:pt x="45" y="78"/>
                    <a:pt x="61" y="62"/>
                  </a:cubicBezTo>
                  <a:cubicBezTo>
                    <a:pt x="78" y="45"/>
                    <a:pt x="93" y="30"/>
                    <a:pt x="103" y="19"/>
                  </a:cubicBezTo>
                  <a:cubicBezTo>
                    <a:pt x="108" y="13"/>
                    <a:pt x="112" y="9"/>
                    <a:pt x="115" y="5"/>
                  </a:cubicBezTo>
                  <a:cubicBezTo>
                    <a:pt x="118" y="2"/>
                    <a:pt x="120" y="0"/>
                    <a:pt x="120" y="1"/>
                  </a:cubicBezTo>
                  <a:cubicBezTo>
                    <a:pt x="120" y="1"/>
                    <a:pt x="119" y="3"/>
                    <a:pt x="116" y="6"/>
                  </a:cubicBezTo>
                  <a:cubicBezTo>
                    <a:pt x="113" y="9"/>
                    <a:pt x="109" y="14"/>
                    <a:pt x="104" y="20"/>
                  </a:cubicBezTo>
                  <a:cubicBezTo>
                    <a:pt x="94" y="31"/>
                    <a:pt x="80" y="47"/>
                    <a:pt x="63" y="63"/>
                  </a:cubicBezTo>
                  <a:cubicBezTo>
                    <a:pt x="47" y="80"/>
                    <a:pt x="31" y="94"/>
                    <a:pt x="20" y="105"/>
                  </a:cubicBezTo>
                  <a:cubicBezTo>
                    <a:pt x="14" y="110"/>
                    <a:pt x="9" y="114"/>
                    <a:pt x="6" y="117"/>
                  </a:cubicBezTo>
                  <a:cubicBezTo>
                    <a:pt x="2" y="119"/>
                    <a:pt x="1" y="121"/>
                    <a:pt x="1" y="12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3307F58-F85C-4AE2-A3BB-80E0E1B48312}"/>
                </a:ext>
              </a:extLst>
            </p:cNvPr>
            <p:cNvSpPr>
              <a:spLocks/>
            </p:cNvSpPr>
            <p:nvPr/>
          </p:nvSpPr>
          <p:spPr bwMode="auto">
            <a:xfrm>
              <a:off x="528" y="279"/>
              <a:ext cx="391" cy="524"/>
            </a:xfrm>
            <a:custGeom>
              <a:avLst/>
              <a:gdLst>
                <a:gd name="T0" fmla="*/ 165 w 165"/>
                <a:gd name="T1" fmla="*/ 152 h 221"/>
                <a:gd name="T2" fmla="*/ 126 w 165"/>
                <a:gd name="T3" fmla="*/ 140 h 221"/>
                <a:gd name="T4" fmla="*/ 81 w 165"/>
                <a:gd name="T5" fmla="*/ 162 h 221"/>
                <a:gd name="T6" fmla="*/ 57 w 165"/>
                <a:gd name="T7" fmla="*/ 133 h 221"/>
                <a:gd name="T8" fmla="*/ 70 w 165"/>
                <a:gd name="T9" fmla="*/ 102 h 221"/>
                <a:gd name="T10" fmla="*/ 122 w 165"/>
                <a:gd name="T11" fmla="*/ 100 h 221"/>
                <a:gd name="T12" fmla="*/ 150 w 165"/>
                <a:gd name="T13" fmla="*/ 12 h 221"/>
                <a:gd name="T14" fmla="*/ 111 w 165"/>
                <a:gd name="T15" fmla="*/ 0 h 221"/>
                <a:gd name="T16" fmla="*/ 95 w 165"/>
                <a:gd name="T17" fmla="*/ 52 h 221"/>
                <a:gd name="T18" fmla="*/ 18 w 165"/>
                <a:gd name="T19" fmla="*/ 109 h 221"/>
                <a:gd name="T20" fmla="*/ 69 w 165"/>
                <a:gd name="T21" fmla="*/ 202 h 221"/>
                <a:gd name="T22" fmla="*/ 165 w 165"/>
                <a:gd name="T23"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21">
                  <a:moveTo>
                    <a:pt x="165" y="152"/>
                  </a:moveTo>
                  <a:cubicBezTo>
                    <a:pt x="126" y="140"/>
                    <a:pt x="126" y="140"/>
                    <a:pt x="126" y="140"/>
                  </a:cubicBezTo>
                  <a:cubicBezTo>
                    <a:pt x="126" y="140"/>
                    <a:pt x="115" y="172"/>
                    <a:pt x="81" y="162"/>
                  </a:cubicBezTo>
                  <a:cubicBezTo>
                    <a:pt x="63" y="157"/>
                    <a:pt x="58" y="143"/>
                    <a:pt x="57" y="133"/>
                  </a:cubicBezTo>
                  <a:cubicBezTo>
                    <a:pt x="56" y="121"/>
                    <a:pt x="61" y="110"/>
                    <a:pt x="70" y="102"/>
                  </a:cubicBezTo>
                  <a:cubicBezTo>
                    <a:pt x="80" y="93"/>
                    <a:pt x="97" y="88"/>
                    <a:pt x="122" y="100"/>
                  </a:cubicBezTo>
                  <a:cubicBezTo>
                    <a:pt x="150" y="12"/>
                    <a:pt x="150" y="12"/>
                    <a:pt x="150" y="12"/>
                  </a:cubicBezTo>
                  <a:cubicBezTo>
                    <a:pt x="111" y="0"/>
                    <a:pt x="111" y="0"/>
                    <a:pt x="111" y="0"/>
                  </a:cubicBezTo>
                  <a:cubicBezTo>
                    <a:pt x="95" y="52"/>
                    <a:pt x="95" y="52"/>
                    <a:pt x="95" y="52"/>
                  </a:cubicBezTo>
                  <a:cubicBezTo>
                    <a:pt x="95" y="52"/>
                    <a:pt x="36" y="49"/>
                    <a:pt x="18" y="109"/>
                  </a:cubicBezTo>
                  <a:cubicBezTo>
                    <a:pt x="0" y="166"/>
                    <a:pt x="47" y="195"/>
                    <a:pt x="69" y="202"/>
                  </a:cubicBezTo>
                  <a:cubicBezTo>
                    <a:pt x="86" y="207"/>
                    <a:pt x="144" y="221"/>
                    <a:pt x="165" y="15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8104D746-B654-440B-AF93-12B62B428C12}"/>
                </a:ext>
              </a:extLst>
            </p:cNvPr>
            <p:cNvSpPr>
              <a:spLocks/>
            </p:cNvSpPr>
            <p:nvPr/>
          </p:nvSpPr>
          <p:spPr bwMode="auto">
            <a:xfrm>
              <a:off x="803" y="150"/>
              <a:ext cx="121" cy="114"/>
            </a:xfrm>
            <a:custGeom>
              <a:avLst/>
              <a:gdLst>
                <a:gd name="T0" fmla="*/ 28 w 121"/>
                <a:gd name="T1" fmla="*/ 0 h 114"/>
                <a:gd name="T2" fmla="*/ 121 w 121"/>
                <a:gd name="T3" fmla="*/ 29 h 114"/>
                <a:gd name="T4" fmla="*/ 93 w 121"/>
                <a:gd name="T5" fmla="*/ 114 h 114"/>
                <a:gd name="T6" fmla="*/ 0 w 121"/>
                <a:gd name="T7" fmla="*/ 86 h 114"/>
                <a:gd name="T8" fmla="*/ 28 w 121"/>
                <a:gd name="T9" fmla="*/ 0 h 114"/>
              </a:gdLst>
              <a:ahLst/>
              <a:cxnLst>
                <a:cxn ang="0">
                  <a:pos x="T0" y="T1"/>
                </a:cxn>
                <a:cxn ang="0">
                  <a:pos x="T2" y="T3"/>
                </a:cxn>
                <a:cxn ang="0">
                  <a:pos x="T4" y="T5"/>
                </a:cxn>
                <a:cxn ang="0">
                  <a:pos x="T6" y="T7"/>
                </a:cxn>
                <a:cxn ang="0">
                  <a:pos x="T8" y="T9"/>
                </a:cxn>
              </a:cxnLst>
              <a:rect l="0" t="0" r="r" b="b"/>
              <a:pathLst>
                <a:path w="121" h="114">
                  <a:moveTo>
                    <a:pt x="28" y="0"/>
                  </a:moveTo>
                  <a:lnTo>
                    <a:pt x="121" y="29"/>
                  </a:lnTo>
                  <a:lnTo>
                    <a:pt x="93" y="114"/>
                  </a:lnTo>
                  <a:lnTo>
                    <a:pt x="0" y="86"/>
                  </a:lnTo>
                  <a:lnTo>
                    <a:pt x="28"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E43CF2B8-150E-4F74-96AF-56A8947BA75E}"/>
                </a:ext>
              </a:extLst>
            </p:cNvPr>
            <p:cNvSpPr>
              <a:spLocks/>
            </p:cNvSpPr>
            <p:nvPr/>
          </p:nvSpPr>
          <p:spPr bwMode="auto">
            <a:xfrm>
              <a:off x="1157" y="309"/>
              <a:ext cx="171" cy="197"/>
            </a:xfrm>
            <a:custGeom>
              <a:avLst/>
              <a:gdLst>
                <a:gd name="T0" fmla="*/ 7 w 72"/>
                <a:gd name="T1" fmla="*/ 39 h 83"/>
                <a:gd name="T2" fmla="*/ 23 w 72"/>
                <a:gd name="T3" fmla="*/ 35 h 83"/>
                <a:gd name="T4" fmla="*/ 33 w 72"/>
                <a:gd name="T5" fmla="*/ 18 h 83"/>
                <a:gd name="T6" fmla="*/ 48 w 72"/>
                <a:gd name="T7" fmla="*/ 23 h 83"/>
                <a:gd name="T8" fmla="*/ 50 w 72"/>
                <a:gd name="T9" fmla="*/ 36 h 83"/>
                <a:gd name="T10" fmla="*/ 33 w 72"/>
                <a:gd name="T11" fmla="*/ 48 h 83"/>
                <a:gd name="T12" fmla="*/ 42 w 72"/>
                <a:gd name="T13" fmla="*/ 83 h 83"/>
                <a:gd name="T14" fmla="*/ 57 w 72"/>
                <a:gd name="T15" fmla="*/ 79 h 83"/>
                <a:gd name="T16" fmla="*/ 52 w 72"/>
                <a:gd name="T17" fmla="*/ 58 h 83"/>
                <a:gd name="T18" fmla="*/ 66 w 72"/>
                <a:gd name="T19" fmla="*/ 23 h 83"/>
                <a:gd name="T20" fmla="*/ 29 w 72"/>
                <a:gd name="T21" fmla="*/ 2 h 83"/>
                <a:gd name="T22" fmla="*/ 7 w 72"/>
                <a:gd name="T23" fmla="*/ 3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3">
                  <a:moveTo>
                    <a:pt x="7" y="39"/>
                  </a:moveTo>
                  <a:cubicBezTo>
                    <a:pt x="23" y="35"/>
                    <a:pt x="23" y="35"/>
                    <a:pt x="23" y="35"/>
                  </a:cubicBezTo>
                  <a:cubicBezTo>
                    <a:pt x="23" y="35"/>
                    <a:pt x="20" y="22"/>
                    <a:pt x="33" y="18"/>
                  </a:cubicBezTo>
                  <a:cubicBezTo>
                    <a:pt x="40" y="16"/>
                    <a:pt x="45" y="20"/>
                    <a:pt x="48" y="23"/>
                  </a:cubicBezTo>
                  <a:cubicBezTo>
                    <a:pt x="50" y="27"/>
                    <a:pt x="51" y="32"/>
                    <a:pt x="50" y="36"/>
                  </a:cubicBezTo>
                  <a:cubicBezTo>
                    <a:pt x="48" y="41"/>
                    <a:pt x="44" y="47"/>
                    <a:pt x="33" y="48"/>
                  </a:cubicBezTo>
                  <a:cubicBezTo>
                    <a:pt x="42" y="83"/>
                    <a:pt x="42" y="83"/>
                    <a:pt x="42" y="83"/>
                  </a:cubicBezTo>
                  <a:cubicBezTo>
                    <a:pt x="57" y="79"/>
                    <a:pt x="57" y="79"/>
                    <a:pt x="57" y="79"/>
                  </a:cubicBezTo>
                  <a:cubicBezTo>
                    <a:pt x="52" y="58"/>
                    <a:pt x="52" y="58"/>
                    <a:pt x="52" y="58"/>
                  </a:cubicBezTo>
                  <a:cubicBezTo>
                    <a:pt x="52" y="58"/>
                    <a:pt x="72" y="47"/>
                    <a:pt x="66" y="23"/>
                  </a:cubicBezTo>
                  <a:cubicBezTo>
                    <a:pt x="60" y="0"/>
                    <a:pt x="38" y="0"/>
                    <a:pt x="29" y="2"/>
                  </a:cubicBezTo>
                  <a:cubicBezTo>
                    <a:pt x="22" y="4"/>
                    <a:pt x="0" y="12"/>
                    <a:pt x="7" y="39"/>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72EF3AE5-2E8E-4939-85A2-A17FA2122BBE}"/>
                </a:ext>
              </a:extLst>
            </p:cNvPr>
            <p:cNvSpPr>
              <a:spLocks/>
            </p:cNvSpPr>
            <p:nvPr/>
          </p:nvSpPr>
          <p:spPr bwMode="auto">
            <a:xfrm>
              <a:off x="1261" y="514"/>
              <a:ext cx="45" cy="45"/>
            </a:xfrm>
            <a:custGeom>
              <a:avLst/>
              <a:gdLst>
                <a:gd name="T0" fmla="*/ 45 w 45"/>
                <a:gd name="T1" fmla="*/ 35 h 45"/>
                <a:gd name="T2" fmla="*/ 10 w 45"/>
                <a:gd name="T3" fmla="*/ 45 h 45"/>
                <a:gd name="T4" fmla="*/ 0 w 45"/>
                <a:gd name="T5" fmla="*/ 9 h 45"/>
                <a:gd name="T6" fmla="*/ 36 w 45"/>
                <a:gd name="T7" fmla="*/ 0 h 45"/>
                <a:gd name="T8" fmla="*/ 45 w 45"/>
                <a:gd name="T9" fmla="*/ 35 h 45"/>
              </a:gdLst>
              <a:ahLst/>
              <a:cxnLst>
                <a:cxn ang="0">
                  <a:pos x="T0" y="T1"/>
                </a:cxn>
                <a:cxn ang="0">
                  <a:pos x="T2" y="T3"/>
                </a:cxn>
                <a:cxn ang="0">
                  <a:pos x="T4" y="T5"/>
                </a:cxn>
                <a:cxn ang="0">
                  <a:pos x="T6" y="T7"/>
                </a:cxn>
                <a:cxn ang="0">
                  <a:pos x="T8" y="T9"/>
                </a:cxn>
              </a:cxnLst>
              <a:rect l="0" t="0" r="r" b="b"/>
              <a:pathLst>
                <a:path w="45" h="45">
                  <a:moveTo>
                    <a:pt x="45" y="35"/>
                  </a:moveTo>
                  <a:lnTo>
                    <a:pt x="10" y="45"/>
                  </a:lnTo>
                  <a:lnTo>
                    <a:pt x="0" y="9"/>
                  </a:lnTo>
                  <a:lnTo>
                    <a:pt x="36" y="0"/>
                  </a:lnTo>
                  <a:lnTo>
                    <a:pt x="45" y="35"/>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EB46D431-9564-4E4C-88CA-F2A9A40BB9E4}"/>
                </a:ext>
              </a:extLst>
            </p:cNvPr>
            <p:cNvSpPr>
              <a:spLocks/>
            </p:cNvSpPr>
            <p:nvPr/>
          </p:nvSpPr>
          <p:spPr bwMode="auto">
            <a:xfrm>
              <a:off x="4241" y="1299"/>
              <a:ext cx="155" cy="209"/>
            </a:xfrm>
            <a:custGeom>
              <a:avLst/>
              <a:gdLst>
                <a:gd name="T0" fmla="*/ 0 w 65"/>
                <a:gd name="T1" fmla="*/ 27 h 88"/>
                <a:gd name="T2" fmla="*/ 15 w 65"/>
                <a:gd name="T3" fmla="*/ 33 h 88"/>
                <a:gd name="T4" fmla="*/ 33 w 65"/>
                <a:gd name="T5" fmla="*/ 25 h 88"/>
                <a:gd name="T6" fmla="*/ 42 w 65"/>
                <a:gd name="T7" fmla="*/ 37 h 88"/>
                <a:gd name="T8" fmla="*/ 36 w 65"/>
                <a:gd name="T9" fmla="*/ 49 h 88"/>
                <a:gd name="T10" fmla="*/ 16 w 65"/>
                <a:gd name="T11" fmla="*/ 48 h 88"/>
                <a:gd name="T12" fmla="*/ 3 w 65"/>
                <a:gd name="T13" fmla="*/ 82 h 88"/>
                <a:gd name="T14" fmla="*/ 18 w 65"/>
                <a:gd name="T15" fmla="*/ 88 h 88"/>
                <a:gd name="T16" fmla="*/ 26 w 65"/>
                <a:gd name="T17" fmla="*/ 68 h 88"/>
                <a:gd name="T18" fmla="*/ 57 w 65"/>
                <a:gd name="T19" fmla="*/ 47 h 88"/>
                <a:gd name="T20" fmla="*/ 38 w 65"/>
                <a:gd name="T21" fmla="*/ 9 h 88"/>
                <a:gd name="T22" fmla="*/ 0 w 65"/>
                <a:gd name="T23" fmla="*/ 2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88">
                  <a:moveTo>
                    <a:pt x="0" y="27"/>
                  </a:moveTo>
                  <a:cubicBezTo>
                    <a:pt x="15" y="33"/>
                    <a:pt x="15" y="33"/>
                    <a:pt x="15" y="33"/>
                  </a:cubicBezTo>
                  <a:cubicBezTo>
                    <a:pt x="15" y="33"/>
                    <a:pt x="20" y="20"/>
                    <a:pt x="33" y="25"/>
                  </a:cubicBezTo>
                  <a:cubicBezTo>
                    <a:pt x="40" y="27"/>
                    <a:pt x="42" y="33"/>
                    <a:pt x="42" y="37"/>
                  </a:cubicBezTo>
                  <a:cubicBezTo>
                    <a:pt x="42" y="41"/>
                    <a:pt x="40" y="46"/>
                    <a:pt x="36" y="49"/>
                  </a:cubicBezTo>
                  <a:cubicBezTo>
                    <a:pt x="32" y="52"/>
                    <a:pt x="25" y="54"/>
                    <a:pt x="16" y="48"/>
                  </a:cubicBezTo>
                  <a:cubicBezTo>
                    <a:pt x="3" y="82"/>
                    <a:pt x="3" y="82"/>
                    <a:pt x="3" y="82"/>
                  </a:cubicBezTo>
                  <a:cubicBezTo>
                    <a:pt x="18" y="88"/>
                    <a:pt x="18" y="88"/>
                    <a:pt x="18" y="88"/>
                  </a:cubicBezTo>
                  <a:cubicBezTo>
                    <a:pt x="26" y="68"/>
                    <a:pt x="26" y="68"/>
                    <a:pt x="26" y="68"/>
                  </a:cubicBezTo>
                  <a:cubicBezTo>
                    <a:pt x="26" y="68"/>
                    <a:pt x="49" y="70"/>
                    <a:pt x="57" y="47"/>
                  </a:cubicBezTo>
                  <a:cubicBezTo>
                    <a:pt x="65" y="25"/>
                    <a:pt x="47" y="12"/>
                    <a:pt x="38" y="9"/>
                  </a:cubicBezTo>
                  <a:cubicBezTo>
                    <a:pt x="32" y="7"/>
                    <a:pt x="9" y="0"/>
                    <a:pt x="0" y="2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9AB47D49-DE5A-47FC-BD7A-3F5289A37E32}"/>
                </a:ext>
              </a:extLst>
            </p:cNvPr>
            <p:cNvSpPr>
              <a:spLocks/>
            </p:cNvSpPr>
            <p:nvPr/>
          </p:nvSpPr>
          <p:spPr bwMode="auto">
            <a:xfrm>
              <a:off x="4230" y="1513"/>
              <a:ext cx="49" cy="45"/>
            </a:xfrm>
            <a:custGeom>
              <a:avLst/>
              <a:gdLst>
                <a:gd name="T0" fmla="*/ 38 w 49"/>
                <a:gd name="T1" fmla="*/ 45 h 45"/>
                <a:gd name="T2" fmla="*/ 0 w 49"/>
                <a:gd name="T3" fmla="*/ 33 h 45"/>
                <a:gd name="T4" fmla="*/ 14 w 49"/>
                <a:gd name="T5" fmla="*/ 0 h 45"/>
                <a:gd name="T6" fmla="*/ 49 w 49"/>
                <a:gd name="T7" fmla="*/ 12 h 45"/>
                <a:gd name="T8" fmla="*/ 38 w 49"/>
                <a:gd name="T9" fmla="*/ 45 h 45"/>
              </a:gdLst>
              <a:ahLst/>
              <a:cxnLst>
                <a:cxn ang="0">
                  <a:pos x="T0" y="T1"/>
                </a:cxn>
                <a:cxn ang="0">
                  <a:pos x="T2" y="T3"/>
                </a:cxn>
                <a:cxn ang="0">
                  <a:pos x="T4" y="T5"/>
                </a:cxn>
                <a:cxn ang="0">
                  <a:pos x="T6" y="T7"/>
                </a:cxn>
                <a:cxn ang="0">
                  <a:pos x="T8" y="T9"/>
                </a:cxn>
              </a:cxnLst>
              <a:rect l="0" t="0" r="r" b="b"/>
              <a:pathLst>
                <a:path w="49" h="45">
                  <a:moveTo>
                    <a:pt x="38" y="45"/>
                  </a:moveTo>
                  <a:lnTo>
                    <a:pt x="0" y="33"/>
                  </a:lnTo>
                  <a:lnTo>
                    <a:pt x="14" y="0"/>
                  </a:lnTo>
                  <a:lnTo>
                    <a:pt x="49" y="12"/>
                  </a:lnTo>
                  <a:lnTo>
                    <a:pt x="38" y="45"/>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D962413C-B9BA-4E86-AEBD-4E9E69EC1818}"/>
                </a:ext>
              </a:extLst>
            </p:cNvPr>
            <p:cNvSpPr>
              <a:spLocks/>
            </p:cNvSpPr>
            <p:nvPr/>
          </p:nvSpPr>
          <p:spPr bwMode="auto">
            <a:xfrm>
              <a:off x="357" y="1551"/>
              <a:ext cx="382" cy="425"/>
            </a:xfrm>
            <a:custGeom>
              <a:avLst/>
              <a:gdLst>
                <a:gd name="T0" fmla="*/ 23 w 161"/>
                <a:gd name="T1" fmla="*/ 95 h 179"/>
                <a:gd name="T2" fmla="*/ 55 w 161"/>
                <a:gd name="T3" fmla="*/ 83 h 179"/>
                <a:gd name="T4" fmla="*/ 72 w 161"/>
                <a:gd name="T5" fmla="*/ 45 h 179"/>
                <a:gd name="T6" fmla="*/ 104 w 161"/>
                <a:gd name="T7" fmla="*/ 52 h 179"/>
                <a:gd name="T8" fmla="*/ 112 w 161"/>
                <a:gd name="T9" fmla="*/ 78 h 179"/>
                <a:gd name="T10" fmla="*/ 78 w 161"/>
                <a:gd name="T11" fmla="*/ 107 h 179"/>
                <a:gd name="T12" fmla="*/ 106 w 161"/>
                <a:gd name="T13" fmla="*/ 179 h 179"/>
                <a:gd name="T14" fmla="*/ 137 w 161"/>
                <a:gd name="T15" fmla="*/ 167 h 179"/>
                <a:gd name="T16" fmla="*/ 121 w 161"/>
                <a:gd name="T17" fmla="*/ 125 h 179"/>
                <a:gd name="T18" fmla="*/ 142 w 161"/>
                <a:gd name="T19" fmla="*/ 47 h 179"/>
                <a:gd name="T20" fmla="*/ 60 w 161"/>
                <a:gd name="T21" fmla="*/ 12 h 179"/>
                <a:gd name="T22" fmla="*/ 23 w 161"/>
                <a:gd name="T23" fmla="*/ 9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79">
                  <a:moveTo>
                    <a:pt x="23" y="95"/>
                  </a:moveTo>
                  <a:cubicBezTo>
                    <a:pt x="55" y="83"/>
                    <a:pt x="55" y="83"/>
                    <a:pt x="55" y="83"/>
                  </a:cubicBezTo>
                  <a:cubicBezTo>
                    <a:pt x="55" y="83"/>
                    <a:pt x="44" y="56"/>
                    <a:pt x="72" y="45"/>
                  </a:cubicBezTo>
                  <a:cubicBezTo>
                    <a:pt x="87" y="39"/>
                    <a:pt x="98" y="45"/>
                    <a:pt x="104" y="52"/>
                  </a:cubicBezTo>
                  <a:cubicBezTo>
                    <a:pt x="111" y="59"/>
                    <a:pt x="113" y="69"/>
                    <a:pt x="112" y="78"/>
                  </a:cubicBezTo>
                  <a:cubicBezTo>
                    <a:pt x="110" y="90"/>
                    <a:pt x="101" y="102"/>
                    <a:pt x="78" y="107"/>
                  </a:cubicBezTo>
                  <a:cubicBezTo>
                    <a:pt x="106" y="179"/>
                    <a:pt x="106" y="179"/>
                    <a:pt x="106" y="179"/>
                  </a:cubicBezTo>
                  <a:cubicBezTo>
                    <a:pt x="137" y="167"/>
                    <a:pt x="137" y="167"/>
                    <a:pt x="137" y="167"/>
                  </a:cubicBezTo>
                  <a:cubicBezTo>
                    <a:pt x="121" y="125"/>
                    <a:pt x="121" y="125"/>
                    <a:pt x="121" y="125"/>
                  </a:cubicBezTo>
                  <a:cubicBezTo>
                    <a:pt x="121" y="125"/>
                    <a:pt x="161" y="96"/>
                    <a:pt x="142" y="47"/>
                  </a:cubicBezTo>
                  <a:cubicBezTo>
                    <a:pt x="124" y="0"/>
                    <a:pt x="78" y="5"/>
                    <a:pt x="60" y="12"/>
                  </a:cubicBezTo>
                  <a:cubicBezTo>
                    <a:pt x="46" y="17"/>
                    <a:pt x="0" y="39"/>
                    <a:pt x="23" y="95"/>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0560E94-1C97-4837-94FB-2A54767202CF}"/>
                </a:ext>
              </a:extLst>
            </p:cNvPr>
            <p:cNvSpPr>
              <a:spLocks/>
            </p:cNvSpPr>
            <p:nvPr/>
          </p:nvSpPr>
          <p:spPr bwMode="auto">
            <a:xfrm>
              <a:off x="620" y="1983"/>
              <a:ext cx="105" cy="102"/>
            </a:xfrm>
            <a:custGeom>
              <a:avLst/>
              <a:gdLst>
                <a:gd name="T0" fmla="*/ 105 w 105"/>
                <a:gd name="T1" fmla="*/ 71 h 102"/>
                <a:gd name="T2" fmla="*/ 29 w 105"/>
                <a:gd name="T3" fmla="*/ 102 h 102"/>
                <a:gd name="T4" fmla="*/ 0 w 105"/>
                <a:gd name="T5" fmla="*/ 29 h 102"/>
                <a:gd name="T6" fmla="*/ 79 w 105"/>
                <a:gd name="T7" fmla="*/ 0 h 102"/>
                <a:gd name="T8" fmla="*/ 105 w 105"/>
                <a:gd name="T9" fmla="*/ 71 h 102"/>
              </a:gdLst>
              <a:ahLst/>
              <a:cxnLst>
                <a:cxn ang="0">
                  <a:pos x="T0" y="T1"/>
                </a:cxn>
                <a:cxn ang="0">
                  <a:pos x="T2" y="T3"/>
                </a:cxn>
                <a:cxn ang="0">
                  <a:pos x="T4" y="T5"/>
                </a:cxn>
                <a:cxn ang="0">
                  <a:pos x="T6" y="T7"/>
                </a:cxn>
                <a:cxn ang="0">
                  <a:pos x="T8" y="T9"/>
                </a:cxn>
              </a:cxnLst>
              <a:rect l="0" t="0" r="r" b="b"/>
              <a:pathLst>
                <a:path w="105" h="102">
                  <a:moveTo>
                    <a:pt x="105" y="71"/>
                  </a:moveTo>
                  <a:lnTo>
                    <a:pt x="29" y="102"/>
                  </a:lnTo>
                  <a:lnTo>
                    <a:pt x="0" y="29"/>
                  </a:lnTo>
                  <a:lnTo>
                    <a:pt x="79" y="0"/>
                  </a:lnTo>
                  <a:lnTo>
                    <a:pt x="105" y="71"/>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6AAF8071-89EE-42EE-B2D0-3D5957593AD2}"/>
                </a:ext>
              </a:extLst>
            </p:cNvPr>
            <p:cNvSpPr>
              <a:spLocks/>
            </p:cNvSpPr>
            <p:nvPr/>
          </p:nvSpPr>
          <p:spPr bwMode="auto">
            <a:xfrm>
              <a:off x="4037" y="1926"/>
              <a:ext cx="271" cy="302"/>
            </a:xfrm>
            <a:custGeom>
              <a:avLst/>
              <a:gdLst>
                <a:gd name="T0" fmla="*/ 98 w 114"/>
                <a:gd name="T1" fmla="*/ 59 h 127"/>
                <a:gd name="T2" fmla="*/ 75 w 114"/>
                <a:gd name="T3" fmla="*/ 68 h 127"/>
                <a:gd name="T4" fmla="*/ 63 w 114"/>
                <a:gd name="T5" fmla="*/ 95 h 127"/>
                <a:gd name="T6" fmla="*/ 41 w 114"/>
                <a:gd name="T7" fmla="*/ 90 h 127"/>
                <a:gd name="T8" fmla="*/ 35 w 114"/>
                <a:gd name="T9" fmla="*/ 71 h 127"/>
                <a:gd name="T10" fmla="*/ 59 w 114"/>
                <a:gd name="T11" fmla="*/ 51 h 127"/>
                <a:gd name="T12" fmla="*/ 39 w 114"/>
                <a:gd name="T13" fmla="*/ 0 h 127"/>
                <a:gd name="T14" fmla="*/ 17 w 114"/>
                <a:gd name="T15" fmla="*/ 8 h 127"/>
                <a:gd name="T16" fmla="*/ 28 w 114"/>
                <a:gd name="T17" fmla="*/ 39 h 127"/>
                <a:gd name="T18" fmla="*/ 13 w 114"/>
                <a:gd name="T19" fmla="*/ 94 h 127"/>
                <a:gd name="T20" fmla="*/ 72 w 114"/>
                <a:gd name="T21" fmla="*/ 118 h 127"/>
                <a:gd name="T22" fmla="*/ 98 w 114"/>
                <a:gd name="T23" fmla="*/ 5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27">
                  <a:moveTo>
                    <a:pt x="98" y="59"/>
                  </a:moveTo>
                  <a:cubicBezTo>
                    <a:pt x="75" y="68"/>
                    <a:pt x="75" y="68"/>
                    <a:pt x="75" y="68"/>
                  </a:cubicBezTo>
                  <a:cubicBezTo>
                    <a:pt x="75" y="68"/>
                    <a:pt x="83" y="87"/>
                    <a:pt x="63" y="95"/>
                  </a:cubicBezTo>
                  <a:cubicBezTo>
                    <a:pt x="53" y="99"/>
                    <a:pt x="45" y="95"/>
                    <a:pt x="41" y="90"/>
                  </a:cubicBezTo>
                  <a:cubicBezTo>
                    <a:pt x="36" y="85"/>
                    <a:pt x="34" y="78"/>
                    <a:pt x="35" y="71"/>
                  </a:cubicBezTo>
                  <a:cubicBezTo>
                    <a:pt x="37" y="63"/>
                    <a:pt x="43" y="54"/>
                    <a:pt x="59" y="51"/>
                  </a:cubicBezTo>
                  <a:cubicBezTo>
                    <a:pt x="39" y="0"/>
                    <a:pt x="39" y="0"/>
                    <a:pt x="39" y="0"/>
                  </a:cubicBezTo>
                  <a:cubicBezTo>
                    <a:pt x="17" y="8"/>
                    <a:pt x="17" y="8"/>
                    <a:pt x="17" y="8"/>
                  </a:cubicBezTo>
                  <a:cubicBezTo>
                    <a:pt x="28" y="39"/>
                    <a:pt x="28" y="39"/>
                    <a:pt x="28" y="39"/>
                  </a:cubicBezTo>
                  <a:cubicBezTo>
                    <a:pt x="28" y="39"/>
                    <a:pt x="0" y="59"/>
                    <a:pt x="13" y="94"/>
                  </a:cubicBezTo>
                  <a:cubicBezTo>
                    <a:pt x="26" y="127"/>
                    <a:pt x="59" y="123"/>
                    <a:pt x="72" y="118"/>
                  </a:cubicBezTo>
                  <a:cubicBezTo>
                    <a:pt x="82" y="115"/>
                    <a:pt x="114" y="99"/>
                    <a:pt x="98" y="5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7160E538-C2EB-485E-AE50-26A1DB9D3832}"/>
                </a:ext>
              </a:extLst>
            </p:cNvPr>
            <p:cNvSpPr>
              <a:spLocks/>
            </p:cNvSpPr>
            <p:nvPr/>
          </p:nvSpPr>
          <p:spPr bwMode="auto">
            <a:xfrm>
              <a:off x="4047" y="1850"/>
              <a:ext cx="73" cy="71"/>
            </a:xfrm>
            <a:custGeom>
              <a:avLst/>
              <a:gdLst>
                <a:gd name="T0" fmla="*/ 0 w 73"/>
                <a:gd name="T1" fmla="*/ 22 h 71"/>
                <a:gd name="T2" fmla="*/ 54 w 73"/>
                <a:gd name="T3" fmla="*/ 0 h 71"/>
                <a:gd name="T4" fmla="*/ 73 w 73"/>
                <a:gd name="T5" fmla="*/ 50 h 71"/>
                <a:gd name="T6" fmla="*/ 21 w 73"/>
                <a:gd name="T7" fmla="*/ 71 h 71"/>
                <a:gd name="T8" fmla="*/ 0 w 73"/>
                <a:gd name="T9" fmla="*/ 22 h 71"/>
              </a:gdLst>
              <a:ahLst/>
              <a:cxnLst>
                <a:cxn ang="0">
                  <a:pos x="T0" y="T1"/>
                </a:cxn>
                <a:cxn ang="0">
                  <a:pos x="T2" y="T3"/>
                </a:cxn>
                <a:cxn ang="0">
                  <a:pos x="T4" y="T5"/>
                </a:cxn>
                <a:cxn ang="0">
                  <a:pos x="T6" y="T7"/>
                </a:cxn>
                <a:cxn ang="0">
                  <a:pos x="T8" y="T9"/>
                </a:cxn>
              </a:cxnLst>
              <a:rect l="0" t="0" r="r" b="b"/>
              <a:pathLst>
                <a:path w="73" h="71">
                  <a:moveTo>
                    <a:pt x="0" y="22"/>
                  </a:moveTo>
                  <a:lnTo>
                    <a:pt x="54" y="0"/>
                  </a:lnTo>
                  <a:lnTo>
                    <a:pt x="73" y="50"/>
                  </a:lnTo>
                  <a:lnTo>
                    <a:pt x="21" y="71"/>
                  </a:lnTo>
                  <a:lnTo>
                    <a:pt x="0" y="22"/>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368664DE-0556-45B6-B683-DC8A2C0EBACE}"/>
                </a:ext>
              </a:extLst>
            </p:cNvPr>
            <p:cNvSpPr>
              <a:spLocks/>
            </p:cNvSpPr>
            <p:nvPr/>
          </p:nvSpPr>
          <p:spPr bwMode="auto">
            <a:xfrm>
              <a:off x="463" y="3218"/>
              <a:ext cx="442" cy="949"/>
            </a:xfrm>
            <a:custGeom>
              <a:avLst/>
              <a:gdLst>
                <a:gd name="T0" fmla="*/ 155 w 186"/>
                <a:gd name="T1" fmla="*/ 296 h 400"/>
                <a:gd name="T2" fmla="*/ 138 w 186"/>
                <a:gd name="T3" fmla="*/ 256 h 400"/>
                <a:gd name="T4" fmla="*/ 109 w 186"/>
                <a:gd name="T5" fmla="*/ 221 h 400"/>
                <a:gd name="T6" fmla="*/ 97 w 186"/>
                <a:gd name="T7" fmla="*/ 150 h 400"/>
                <a:gd name="T8" fmla="*/ 63 w 186"/>
                <a:gd name="T9" fmla="*/ 123 h 400"/>
                <a:gd name="T10" fmla="*/ 56 w 186"/>
                <a:gd name="T11" fmla="*/ 102 h 400"/>
                <a:gd name="T12" fmla="*/ 2 w 186"/>
                <a:gd name="T13" fmla="*/ 0 h 400"/>
                <a:gd name="T14" fmla="*/ 23 w 186"/>
                <a:gd name="T15" fmla="*/ 98 h 400"/>
                <a:gd name="T16" fmla="*/ 39 w 186"/>
                <a:gd name="T17" fmla="*/ 135 h 400"/>
                <a:gd name="T18" fmla="*/ 36 w 186"/>
                <a:gd name="T19" fmla="*/ 200 h 400"/>
                <a:gd name="T20" fmla="*/ 70 w 186"/>
                <a:gd name="T21" fmla="*/ 266 h 400"/>
                <a:gd name="T22" fmla="*/ 54 w 186"/>
                <a:gd name="T23" fmla="*/ 327 h 400"/>
                <a:gd name="T24" fmla="*/ 64 w 186"/>
                <a:gd name="T25" fmla="*/ 353 h 400"/>
                <a:gd name="T26" fmla="*/ 141 w 186"/>
                <a:gd name="T27" fmla="*/ 398 h 400"/>
                <a:gd name="T28" fmla="*/ 186 w 186"/>
                <a:gd name="T29" fmla="*/ 400 h 400"/>
                <a:gd name="T30" fmla="*/ 155 w 186"/>
                <a:gd name="T31" fmla="*/ 2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400">
                  <a:moveTo>
                    <a:pt x="155" y="296"/>
                  </a:moveTo>
                  <a:cubicBezTo>
                    <a:pt x="159" y="281"/>
                    <a:pt x="149" y="267"/>
                    <a:pt x="138" y="256"/>
                  </a:cubicBezTo>
                  <a:cubicBezTo>
                    <a:pt x="128" y="245"/>
                    <a:pt x="115" y="236"/>
                    <a:pt x="109" y="221"/>
                  </a:cubicBezTo>
                  <a:cubicBezTo>
                    <a:pt x="100" y="199"/>
                    <a:pt x="112" y="169"/>
                    <a:pt x="97" y="150"/>
                  </a:cubicBezTo>
                  <a:cubicBezTo>
                    <a:pt x="88" y="139"/>
                    <a:pt x="71" y="135"/>
                    <a:pt x="63" y="123"/>
                  </a:cubicBezTo>
                  <a:cubicBezTo>
                    <a:pt x="59" y="117"/>
                    <a:pt x="57" y="109"/>
                    <a:pt x="56" y="102"/>
                  </a:cubicBezTo>
                  <a:cubicBezTo>
                    <a:pt x="47" y="64"/>
                    <a:pt x="28" y="28"/>
                    <a:pt x="2" y="0"/>
                  </a:cubicBezTo>
                  <a:cubicBezTo>
                    <a:pt x="0" y="34"/>
                    <a:pt x="7" y="68"/>
                    <a:pt x="23" y="98"/>
                  </a:cubicBezTo>
                  <a:cubicBezTo>
                    <a:pt x="29" y="110"/>
                    <a:pt x="37" y="122"/>
                    <a:pt x="39" y="135"/>
                  </a:cubicBezTo>
                  <a:cubicBezTo>
                    <a:pt x="42" y="157"/>
                    <a:pt x="30" y="179"/>
                    <a:pt x="36" y="200"/>
                  </a:cubicBezTo>
                  <a:cubicBezTo>
                    <a:pt x="42" y="225"/>
                    <a:pt x="69" y="241"/>
                    <a:pt x="70" y="266"/>
                  </a:cubicBezTo>
                  <a:cubicBezTo>
                    <a:pt x="71" y="288"/>
                    <a:pt x="53" y="306"/>
                    <a:pt x="54" y="327"/>
                  </a:cubicBezTo>
                  <a:cubicBezTo>
                    <a:pt x="55" y="336"/>
                    <a:pt x="59" y="345"/>
                    <a:pt x="64" y="353"/>
                  </a:cubicBezTo>
                  <a:cubicBezTo>
                    <a:pt x="80" y="380"/>
                    <a:pt x="104" y="399"/>
                    <a:pt x="141" y="398"/>
                  </a:cubicBezTo>
                  <a:cubicBezTo>
                    <a:pt x="186" y="400"/>
                    <a:pt x="186" y="400"/>
                    <a:pt x="186" y="400"/>
                  </a:cubicBezTo>
                  <a:cubicBezTo>
                    <a:pt x="155" y="296"/>
                    <a:pt x="155" y="296"/>
                    <a:pt x="155" y="296"/>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2459B7A6-94C5-434B-9D34-EBDE6C9BB76B}"/>
                </a:ext>
              </a:extLst>
            </p:cNvPr>
            <p:cNvSpPr>
              <a:spLocks/>
            </p:cNvSpPr>
            <p:nvPr/>
          </p:nvSpPr>
          <p:spPr bwMode="auto">
            <a:xfrm>
              <a:off x="466" y="3218"/>
              <a:ext cx="439" cy="949"/>
            </a:xfrm>
            <a:custGeom>
              <a:avLst/>
              <a:gdLst>
                <a:gd name="T0" fmla="*/ 1 w 185"/>
                <a:gd name="T1" fmla="*/ 0 h 400"/>
                <a:gd name="T2" fmla="*/ 0 w 185"/>
                <a:gd name="T3" fmla="*/ 10 h 400"/>
                <a:gd name="T4" fmla="*/ 22 w 185"/>
                <a:gd name="T5" fmla="*/ 98 h 400"/>
                <a:gd name="T6" fmla="*/ 38 w 185"/>
                <a:gd name="T7" fmla="*/ 135 h 400"/>
                <a:gd name="T8" fmla="*/ 39 w 185"/>
                <a:gd name="T9" fmla="*/ 143 h 400"/>
                <a:gd name="T10" fmla="*/ 33 w 185"/>
                <a:gd name="T11" fmla="*/ 188 h 400"/>
                <a:gd name="T12" fmla="*/ 35 w 185"/>
                <a:gd name="T13" fmla="*/ 200 h 400"/>
                <a:gd name="T14" fmla="*/ 69 w 185"/>
                <a:gd name="T15" fmla="*/ 266 h 400"/>
                <a:gd name="T16" fmla="*/ 69 w 185"/>
                <a:gd name="T17" fmla="*/ 268 h 400"/>
                <a:gd name="T18" fmla="*/ 53 w 185"/>
                <a:gd name="T19" fmla="*/ 325 h 400"/>
                <a:gd name="T20" fmla="*/ 53 w 185"/>
                <a:gd name="T21" fmla="*/ 327 h 400"/>
                <a:gd name="T22" fmla="*/ 63 w 185"/>
                <a:gd name="T23" fmla="*/ 353 h 400"/>
                <a:gd name="T24" fmla="*/ 138 w 185"/>
                <a:gd name="T25" fmla="*/ 398 h 400"/>
                <a:gd name="T26" fmla="*/ 140 w 185"/>
                <a:gd name="T27" fmla="*/ 398 h 400"/>
                <a:gd name="T28" fmla="*/ 185 w 185"/>
                <a:gd name="T29" fmla="*/ 400 h 400"/>
                <a:gd name="T30" fmla="*/ 154 w 185"/>
                <a:gd name="T31" fmla="*/ 296 h 400"/>
                <a:gd name="T32" fmla="*/ 154 w 185"/>
                <a:gd name="T33" fmla="*/ 296 h 400"/>
                <a:gd name="T34" fmla="*/ 155 w 185"/>
                <a:gd name="T35" fmla="*/ 289 h 400"/>
                <a:gd name="T36" fmla="*/ 137 w 185"/>
                <a:gd name="T37" fmla="*/ 256 h 400"/>
                <a:gd name="T38" fmla="*/ 108 w 185"/>
                <a:gd name="T39" fmla="*/ 221 h 400"/>
                <a:gd name="T40" fmla="*/ 104 w 185"/>
                <a:gd name="T41" fmla="*/ 194 h 400"/>
                <a:gd name="T42" fmla="*/ 104 w 185"/>
                <a:gd name="T43" fmla="*/ 185 h 400"/>
                <a:gd name="T44" fmla="*/ 96 w 185"/>
                <a:gd name="T45" fmla="*/ 150 h 400"/>
                <a:gd name="T46" fmla="*/ 62 w 185"/>
                <a:gd name="T47" fmla="*/ 123 h 400"/>
                <a:gd name="T48" fmla="*/ 55 w 185"/>
                <a:gd name="T49" fmla="*/ 102 h 400"/>
                <a:gd name="T50" fmla="*/ 1 w 185"/>
                <a:gd name="T5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400">
                  <a:moveTo>
                    <a:pt x="1" y="0"/>
                  </a:moveTo>
                  <a:cubicBezTo>
                    <a:pt x="0" y="4"/>
                    <a:pt x="0" y="7"/>
                    <a:pt x="0" y="10"/>
                  </a:cubicBezTo>
                  <a:cubicBezTo>
                    <a:pt x="0" y="41"/>
                    <a:pt x="8" y="71"/>
                    <a:pt x="22" y="98"/>
                  </a:cubicBezTo>
                  <a:cubicBezTo>
                    <a:pt x="28" y="110"/>
                    <a:pt x="36" y="122"/>
                    <a:pt x="38" y="135"/>
                  </a:cubicBezTo>
                  <a:cubicBezTo>
                    <a:pt x="38" y="138"/>
                    <a:pt x="39" y="140"/>
                    <a:pt x="39" y="143"/>
                  </a:cubicBezTo>
                  <a:cubicBezTo>
                    <a:pt x="39" y="158"/>
                    <a:pt x="33" y="174"/>
                    <a:pt x="33" y="188"/>
                  </a:cubicBezTo>
                  <a:cubicBezTo>
                    <a:pt x="33" y="192"/>
                    <a:pt x="34" y="196"/>
                    <a:pt x="35" y="200"/>
                  </a:cubicBezTo>
                  <a:cubicBezTo>
                    <a:pt x="41" y="225"/>
                    <a:pt x="68" y="241"/>
                    <a:pt x="69" y="266"/>
                  </a:cubicBezTo>
                  <a:cubicBezTo>
                    <a:pt x="69" y="267"/>
                    <a:pt x="69" y="268"/>
                    <a:pt x="69" y="268"/>
                  </a:cubicBezTo>
                  <a:cubicBezTo>
                    <a:pt x="69" y="288"/>
                    <a:pt x="53" y="305"/>
                    <a:pt x="53" y="325"/>
                  </a:cubicBezTo>
                  <a:cubicBezTo>
                    <a:pt x="53" y="326"/>
                    <a:pt x="53" y="327"/>
                    <a:pt x="53" y="327"/>
                  </a:cubicBezTo>
                  <a:cubicBezTo>
                    <a:pt x="54" y="336"/>
                    <a:pt x="58" y="345"/>
                    <a:pt x="63" y="353"/>
                  </a:cubicBezTo>
                  <a:cubicBezTo>
                    <a:pt x="79" y="379"/>
                    <a:pt x="103" y="398"/>
                    <a:pt x="138" y="398"/>
                  </a:cubicBezTo>
                  <a:cubicBezTo>
                    <a:pt x="139" y="398"/>
                    <a:pt x="139" y="398"/>
                    <a:pt x="140" y="398"/>
                  </a:cubicBezTo>
                  <a:cubicBezTo>
                    <a:pt x="185" y="400"/>
                    <a:pt x="185" y="400"/>
                    <a:pt x="185" y="400"/>
                  </a:cubicBezTo>
                  <a:cubicBezTo>
                    <a:pt x="154" y="296"/>
                    <a:pt x="154" y="296"/>
                    <a:pt x="154" y="296"/>
                  </a:cubicBezTo>
                  <a:cubicBezTo>
                    <a:pt x="154" y="296"/>
                    <a:pt x="154" y="296"/>
                    <a:pt x="154" y="296"/>
                  </a:cubicBezTo>
                  <a:cubicBezTo>
                    <a:pt x="155" y="294"/>
                    <a:pt x="155" y="292"/>
                    <a:pt x="155" y="289"/>
                  </a:cubicBezTo>
                  <a:cubicBezTo>
                    <a:pt x="155" y="277"/>
                    <a:pt x="147" y="265"/>
                    <a:pt x="137" y="256"/>
                  </a:cubicBezTo>
                  <a:cubicBezTo>
                    <a:pt x="127" y="245"/>
                    <a:pt x="114" y="236"/>
                    <a:pt x="108" y="221"/>
                  </a:cubicBezTo>
                  <a:cubicBezTo>
                    <a:pt x="105" y="213"/>
                    <a:pt x="104" y="203"/>
                    <a:pt x="104" y="194"/>
                  </a:cubicBezTo>
                  <a:cubicBezTo>
                    <a:pt x="104" y="191"/>
                    <a:pt x="104" y="188"/>
                    <a:pt x="104" y="185"/>
                  </a:cubicBezTo>
                  <a:cubicBezTo>
                    <a:pt x="104" y="172"/>
                    <a:pt x="104" y="160"/>
                    <a:pt x="96" y="150"/>
                  </a:cubicBezTo>
                  <a:cubicBezTo>
                    <a:pt x="87" y="139"/>
                    <a:pt x="70" y="135"/>
                    <a:pt x="62" y="123"/>
                  </a:cubicBezTo>
                  <a:cubicBezTo>
                    <a:pt x="58" y="117"/>
                    <a:pt x="56" y="109"/>
                    <a:pt x="55" y="102"/>
                  </a:cubicBezTo>
                  <a:cubicBezTo>
                    <a:pt x="46" y="64"/>
                    <a:pt x="27" y="28"/>
                    <a:pt x="1"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3E253808-AF77-4C88-B91E-FAEF8924931D}"/>
                </a:ext>
              </a:extLst>
            </p:cNvPr>
            <p:cNvSpPr>
              <a:spLocks/>
            </p:cNvSpPr>
            <p:nvPr/>
          </p:nvSpPr>
          <p:spPr bwMode="auto">
            <a:xfrm>
              <a:off x="872" y="2852"/>
              <a:ext cx="425" cy="1320"/>
            </a:xfrm>
            <a:custGeom>
              <a:avLst/>
              <a:gdLst>
                <a:gd name="T0" fmla="*/ 35 w 179"/>
                <a:gd name="T1" fmla="*/ 555 h 556"/>
                <a:gd name="T2" fmla="*/ 68 w 179"/>
                <a:gd name="T3" fmla="*/ 541 h 556"/>
                <a:gd name="T4" fmla="*/ 77 w 179"/>
                <a:gd name="T5" fmla="*/ 518 h 556"/>
                <a:gd name="T6" fmla="*/ 84 w 179"/>
                <a:gd name="T7" fmla="*/ 489 h 556"/>
                <a:gd name="T8" fmla="*/ 99 w 179"/>
                <a:gd name="T9" fmla="*/ 419 h 556"/>
                <a:gd name="T10" fmla="*/ 120 w 179"/>
                <a:gd name="T11" fmla="*/ 334 h 556"/>
                <a:gd name="T12" fmla="*/ 129 w 179"/>
                <a:gd name="T13" fmla="*/ 260 h 556"/>
                <a:gd name="T14" fmla="*/ 153 w 179"/>
                <a:gd name="T15" fmla="*/ 181 h 556"/>
                <a:gd name="T16" fmla="*/ 162 w 179"/>
                <a:gd name="T17" fmla="*/ 124 h 556"/>
                <a:gd name="T18" fmla="*/ 178 w 179"/>
                <a:gd name="T19" fmla="*/ 82 h 556"/>
                <a:gd name="T20" fmla="*/ 178 w 179"/>
                <a:gd name="T21" fmla="*/ 35 h 556"/>
                <a:gd name="T22" fmla="*/ 173 w 179"/>
                <a:gd name="T23" fmla="*/ 3 h 556"/>
                <a:gd name="T24" fmla="*/ 171 w 179"/>
                <a:gd name="T25" fmla="*/ 1 h 556"/>
                <a:gd name="T26" fmla="*/ 132 w 179"/>
                <a:gd name="T27" fmla="*/ 49 h 556"/>
                <a:gd name="T28" fmla="*/ 100 w 179"/>
                <a:gd name="T29" fmla="*/ 162 h 556"/>
                <a:gd name="T30" fmla="*/ 73 w 179"/>
                <a:gd name="T31" fmla="*/ 210 h 556"/>
                <a:gd name="T32" fmla="*/ 70 w 179"/>
                <a:gd name="T33" fmla="*/ 286 h 556"/>
                <a:gd name="T34" fmla="*/ 45 w 179"/>
                <a:gd name="T35" fmla="*/ 327 h 556"/>
                <a:gd name="T36" fmla="*/ 39 w 179"/>
                <a:gd name="T37" fmla="*/ 393 h 556"/>
                <a:gd name="T38" fmla="*/ 12 w 179"/>
                <a:gd name="T39" fmla="*/ 460 h 556"/>
                <a:gd name="T40" fmla="*/ 1 w 179"/>
                <a:gd name="T41" fmla="*/ 488 h 556"/>
                <a:gd name="T42" fmla="*/ 14 w 179"/>
                <a:gd name="T43" fmla="*/ 547 h 556"/>
                <a:gd name="T44" fmla="*/ 20 w 179"/>
                <a:gd name="T45" fmla="*/ 553 h 556"/>
                <a:gd name="T46" fmla="*/ 14 w 179"/>
                <a:gd name="T47" fmla="*/ 546 h 556"/>
                <a:gd name="T48" fmla="*/ 2 w 179"/>
                <a:gd name="T49" fmla="*/ 489 h 556"/>
                <a:gd name="T50" fmla="*/ 13 w 179"/>
                <a:gd name="T51" fmla="*/ 461 h 556"/>
                <a:gd name="T52" fmla="*/ 41 w 179"/>
                <a:gd name="T53" fmla="*/ 393 h 556"/>
                <a:gd name="T54" fmla="*/ 47 w 179"/>
                <a:gd name="T55" fmla="*/ 328 h 556"/>
                <a:gd name="T56" fmla="*/ 72 w 179"/>
                <a:gd name="T57" fmla="*/ 287 h 556"/>
                <a:gd name="T58" fmla="*/ 76 w 179"/>
                <a:gd name="T59" fmla="*/ 211 h 556"/>
                <a:gd name="T60" fmla="*/ 102 w 179"/>
                <a:gd name="T61" fmla="*/ 163 h 556"/>
                <a:gd name="T62" fmla="*/ 135 w 179"/>
                <a:gd name="T63" fmla="*/ 50 h 556"/>
                <a:gd name="T64" fmla="*/ 173 w 179"/>
                <a:gd name="T65" fmla="*/ 4 h 556"/>
                <a:gd name="T66" fmla="*/ 171 w 179"/>
                <a:gd name="T67" fmla="*/ 5 h 556"/>
                <a:gd name="T68" fmla="*/ 176 w 179"/>
                <a:gd name="T69" fmla="*/ 66 h 556"/>
                <a:gd name="T70" fmla="*/ 170 w 179"/>
                <a:gd name="T71" fmla="*/ 95 h 556"/>
                <a:gd name="T72" fmla="*/ 154 w 179"/>
                <a:gd name="T73" fmla="*/ 152 h 556"/>
                <a:gd name="T74" fmla="*/ 140 w 179"/>
                <a:gd name="T75" fmla="*/ 235 h 556"/>
                <a:gd name="T76" fmla="*/ 121 w 179"/>
                <a:gd name="T77" fmla="*/ 284 h 556"/>
                <a:gd name="T78" fmla="*/ 98 w 179"/>
                <a:gd name="T79" fmla="*/ 376 h 556"/>
                <a:gd name="T80" fmla="*/ 99 w 179"/>
                <a:gd name="T81" fmla="*/ 458 h 556"/>
                <a:gd name="T82" fmla="*/ 77 w 179"/>
                <a:gd name="T83" fmla="*/ 503 h 556"/>
                <a:gd name="T84" fmla="*/ 74 w 179"/>
                <a:gd name="T85" fmla="*/ 531 h 556"/>
                <a:gd name="T86" fmla="*/ 49 w 179"/>
                <a:gd name="T87" fmla="*/ 550 h 556"/>
                <a:gd name="T88" fmla="*/ 26 w 179"/>
                <a:gd name="T89" fmla="*/ 55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556">
                  <a:moveTo>
                    <a:pt x="23" y="555"/>
                  </a:moveTo>
                  <a:cubicBezTo>
                    <a:pt x="23" y="555"/>
                    <a:pt x="27" y="556"/>
                    <a:pt x="35" y="555"/>
                  </a:cubicBezTo>
                  <a:cubicBezTo>
                    <a:pt x="39" y="554"/>
                    <a:pt x="44" y="553"/>
                    <a:pt x="50" y="551"/>
                  </a:cubicBezTo>
                  <a:cubicBezTo>
                    <a:pt x="55" y="549"/>
                    <a:pt x="62" y="546"/>
                    <a:pt x="68" y="541"/>
                  </a:cubicBezTo>
                  <a:cubicBezTo>
                    <a:pt x="71" y="539"/>
                    <a:pt x="73" y="535"/>
                    <a:pt x="75" y="531"/>
                  </a:cubicBezTo>
                  <a:cubicBezTo>
                    <a:pt x="77" y="527"/>
                    <a:pt x="77" y="522"/>
                    <a:pt x="77" y="518"/>
                  </a:cubicBezTo>
                  <a:cubicBezTo>
                    <a:pt x="77" y="513"/>
                    <a:pt x="77" y="508"/>
                    <a:pt x="78" y="503"/>
                  </a:cubicBezTo>
                  <a:cubicBezTo>
                    <a:pt x="79" y="498"/>
                    <a:pt x="81" y="494"/>
                    <a:pt x="84" y="489"/>
                  </a:cubicBezTo>
                  <a:cubicBezTo>
                    <a:pt x="89" y="480"/>
                    <a:pt x="98" y="471"/>
                    <a:pt x="100" y="458"/>
                  </a:cubicBezTo>
                  <a:cubicBezTo>
                    <a:pt x="104" y="446"/>
                    <a:pt x="101" y="432"/>
                    <a:pt x="99" y="419"/>
                  </a:cubicBezTo>
                  <a:cubicBezTo>
                    <a:pt x="97" y="406"/>
                    <a:pt x="95" y="391"/>
                    <a:pt x="100" y="377"/>
                  </a:cubicBezTo>
                  <a:cubicBezTo>
                    <a:pt x="105" y="363"/>
                    <a:pt x="115" y="350"/>
                    <a:pt x="120" y="334"/>
                  </a:cubicBezTo>
                  <a:cubicBezTo>
                    <a:pt x="125" y="319"/>
                    <a:pt x="122" y="301"/>
                    <a:pt x="124" y="284"/>
                  </a:cubicBezTo>
                  <a:cubicBezTo>
                    <a:pt x="124" y="276"/>
                    <a:pt x="126" y="267"/>
                    <a:pt x="129" y="260"/>
                  </a:cubicBezTo>
                  <a:cubicBezTo>
                    <a:pt x="133" y="252"/>
                    <a:pt x="138" y="244"/>
                    <a:pt x="142" y="236"/>
                  </a:cubicBezTo>
                  <a:cubicBezTo>
                    <a:pt x="150" y="219"/>
                    <a:pt x="151" y="200"/>
                    <a:pt x="153" y="181"/>
                  </a:cubicBezTo>
                  <a:cubicBezTo>
                    <a:pt x="155" y="172"/>
                    <a:pt x="156" y="162"/>
                    <a:pt x="157" y="152"/>
                  </a:cubicBezTo>
                  <a:cubicBezTo>
                    <a:pt x="158" y="143"/>
                    <a:pt x="159" y="133"/>
                    <a:pt x="162" y="124"/>
                  </a:cubicBezTo>
                  <a:cubicBezTo>
                    <a:pt x="164" y="114"/>
                    <a:pt x="168" y="105"/>
                    <a:pt x="172" y="96"/>
                  </a:cubicBezTo>
                  <a:cubicBezTo>
                    <a:pt x="174" y="91"/>
                    <a:pt x="176" y="87"/>
                    <a:pt x="178" y="82"/>
                  </a:cubicBezTo>
                  <a:cubicBezTo>
                    <a:pt x="178" y="76"/>
                    <a:pt x="179" y="71"/>
                    <a:pt x="179" y="66"/>
                  </a:cubicBezTo>
                  <a:cubicBezTo>
                    <a:pt x="179" y="56"/>
                    <a:pt x="179" y="46"/>
                    <a:pt x="178" y="35"/>
                  </a:cubicBezTo>
                  <a:cubicBezTo>
                    <a:pt x="177" y="25"/>
                    <a:pt x="175" y="15"/>
                    <a:pt x="174" y="4"/>
                  </a:cubicBezTo>
                  <a:cubicBezTo>
                    <a:pt x="174" y="4"/>
                    <a:pt x="173" y="3"/>
                    <a:pt x="173" y="3"/>
                  </a:cubicBezTo>
                  <a:cubicBezTo>
                    <a:pt x="173" y="0"/>
                    <a:pt x="173" y="0"/>
                    <a:pt x="173" y="0"/>
                  </a:cubicBezTo>
                  <a:cubicBezTo>
                    <a:pt x="171" y="1"/>
                    <a:pt x="171" y="1"/>
                    <a:pt x="171" y="1"/>
                  </a:cubicBezTo>
                  <a:cubicBezTo>
                    <a:pt x="162" y="6"/>
                    <a:pt x="154" y="13"/>
                    <a:pt x="147" y="22"/>
                  </a:cubicBezTo>
                  <a:cubicBezTo>
                    <a:pt x="141" y="30"/>
                    <a:pt x="136" y="39"/>
                    <a:pt x="132" y="49"/>
                  </a:cubicBezTo>
                  <a:cubicBezTo>
                    <a:pt x="125" y="68"/>
                    <a:pt x="122" y="88"/>
                    <a:pt x="118" y="108"/>
                  </a:cubicBezTo>
                  <a:cubicBezTo>
                    <a:pt x="115" y="127"/>
                    <a:pt x="110" y="146"/>
                    <a:pt x="100" y="162"/>
                  </a:cubicBezTo>
                  <a:cubicBezTo>
                    <a:pt x="95" y="170"/>
                    <a:pt x="89" y="177"/>
                    <a:pt x="84" y="185"/>
                  </a:cubicBezTo>
                  <a:cubicBezTo>
                    <a:pt x="79" y="193"/>
                    <a:pt x="74" y="201"/>
                    <a:pt x="73" y="210"/>
                  </a:cubicBezTo>
                  <a:cubicBezTo>
                    <a:pt x="70" y="229"/>
                    <a:pt x="81" y="246"/>
                    <a:pt x="79" y="263"/>
                  </a:cubicBezTo>
                  <a:cubicBezTo>
                    <a:pt x="78" y="271"/>
                    <a:pt x="74" y="279"/>
                    <a:pt x="70" y="286"/>
                  </a:cubicBezTo>
                  <a:cubicBezTo>
                    <a:pt x="66" y="293"/>
                    <a:pt x="62" y="300"/>
                    <a:pt x="57" y="306"/>
                  </a:cubicBezTo>
                  <a:cubicBezTo>
                    <a:pt x="52" y="313"/>
                    <a:pt x="48" y="320"/>
                    <a:pt x="45" y="327"/>
                  </a:cubicBezTo>
                  <a:cubicBezTo>
                    <a:pt x="42" y="334"/>
                    <a:pt x="40" y="342"/>
                    <a:pt x="39" y="350"/>
                  </a:cubicBezTo>
                  <a:cubicBezTo>
                    <a:pt x="38" y="365"/>
                    <a:pt x="40" y="379"/>
                    <a:pt x="39" y="393"/>
                  </a:cubicBezTo>
                  <a:cubicBezTo>
                    <a:pt x="38" y="406"/>
                    <a:pt x="34" y="418"/>
                    <a:pt x="28" y="429"/>
                  </a:cubicBezTo>
                  <a:cubicBezTo>
                    <a:pt x="23" y="440"/>
                    <a:pt x="17" y="450"/>
                    <a:pt x="12" y="460"/>
                  </a:cubicBezTo>
                  <a:cubicBezTo>
                    <a:pt x="9" y="465"/>
                    <a:pt x="7" y="470"/>
                    <a:pt x="5" y="474"/>
                  </a:cubicBezTo>
                  <a:cubicBezTo>
                    <a:pt x="3" y="479"/>
                    <a:pt x="2" y="484"/>
                    <a:pt x="1" y="488"/>
                  </a:cubicBezTo>
                  <a:cubicBezTo>
                    <a:pt x="0" y="498"/>
                    <a:pt x="0" y="506"/>
                    <a:pt x="1" y="514"/>
                  </a:cubicBezTo>
                  <a:cubicBezTo>
                    <a:pt x="3" y="529"/>
                    <a:pt x="8" y="540"/>
                    <a:pt x="14" y="547"/>
                  </a:cubicBezTo>
                  <a:cubicBezTo>
                    <a:pt x="15" y="548"/>
                    <a:pt x="16" y="549"/>
                    <a:pt x="17" y="551"/>
                  </a:cubicBezTo>
                  <a:cubicBezTo>
                    <a:pt x="18" y="552"/>
                    <a:pt x="19" y="552"/>
                    <a:pt x="20" y="553"/>
                  </a:cubicBezTo>
                  <a:cubicBezTo>
                    <a:pt x="22" y="554"/>
                    <a:pt x="23" y="555"/>
                    <a:pt x="23" y="555"/>
                  </a:cubicBezTo>
                  <a:cubicBezTo>
                    <a:pt x="23" y="555"/>
                    <a:pt x="19" y="553"/>
                    <a:pt x="14" y="546"/>
                  </a:cubicBezTo>
                  <a:cubicBezTo>
                    <a:pt x="9" y="540"/>
                    <a:pt x="4" y="529"/>
                    <a:pt x="2" y="514"/>
                  </a:cubicBezTo>
                  <a:cubicBezTo>
                    <a:pt x="1" y="506"/>
                    <a:pt x="1" y="498"/>
                    <a:pt x="2" y="489"/>
                  </a:cubicBezTo>
                  <a:cubicBezTo>
                    <a:pt x="3" y="484"/>
                    <a:pt x="4" y="479"/>
                    <a:pt x="6" y="475"/>
                  </a:cubicBezTo>
                  <a:cubicBezTo>
                    <a:pt x="8" y="470"/>
                    <a:pt x="11" y="466"/>
                    <a:pt x="13" y="461"/>
                  </a:cubicBezTo>
                  <a:cubicBezTo>
                    <a:pt x="18" y="451"/>
                    <a:pt x="24" y="441"/>
                    <a:pt x="30" y="430"/>
                  </a:cubicBezTo>
                  <a:cubicBezTo>
                    <a:pt x="35" y="419"/>
                    <a:pt x="40" y="407"/>
                    <a:pt x="41" y="393"/>
                  </a:cubicBezTo>
                  <a:cubicBezTo>
                    <a:pt x="43" y="379"/>
                    <a:pt x="41" y="365"/>
                    <a:pt x="42" y="350"/>
                  </a:cubicBezTo>
                  <a:cubicBezTo>
                    <a:pt x="42" y="342"/>
                    <a:pt x="44" y="335"/>
                    <a:pt x="47" y="328"/>
                  </a:cubicBezTo>
                  <a:cubicBezTo>
                    <a:pt x="50" y="321"/>
                    <a:pt x="54" y="314"/>
                    <a:pt x="59" y="308"/>
                  </a:cubicBezTo>
                  <a:cubicBezTo>
                    <a:pt x="63" y="301"/>
                    <a:pt x="68" y="295"/>
                    <a:pt x="72" y="287"/>
                  </a:cubicBezTo>
                  <a:cubicBezTo>
                    <a:pt x="77" y="280"/>
                    <a:pt x="80" y="272"/>
                    <a:pt x="81" y="263"/>
                  </a:cubicBezTo>
                  <a:cubicBezTo>
                    <a:pt x="83" y="245"/>
                    <a:pt x="73" y="228"/>
                    <a:pt x="76" y="211"/>
                  </a:cubicBezTo>
                  <a:cubicBezTo>
                    <a:pt x="77" y="202"/>
                    <a:pt x="81" y="194"/>
                    <a:pt x="86" y="186"/>
                  </a:cubicBezTo>
                  <a:cubicBezTo>
                    <a:pt x="91" y="179"/>
                    <a:pt x="97" y="171"/>
                    <a:pt x="102" y="163"/>
                  </a:cubicBezTo>
                  <a:cubicBezTo>
                    <a:pt x="113" y="147"/>
                    <a:pt x="118" y="128"/>
                    <a:pt x="121" y="108"/>
                  </a:cubicBezTo>
                  <a:cubicBezTo>
                    <a:pt x="125" y="89"/>
                    <a:pt x="128" y="69"/>
                    <a:pt x="135" y="50"/>
                  </a:cubicBezTo>
                  <a:cubicBezTo>
                    <a:pt x="139" y="41"/>
                    <a:pt x="143" y="32"/>
                    <a:pt x="150" y="23"/>
                  </a:cubicBezTo>
                  <a:cubicBezTo>
                    <a:pt x="156" y="15"/>
                    <a:pt x="163" y="9"/>
                    <a:pt x="173" y="4"/>
                  </a:cubicBezTo>
                  <a:cubicBezTo>
                    <a:pt x="171" y="3"/>
                    <a:pt x="171" y="3"/>
                    <a:pt x="171" y="3"/>
                  </a:cubicBezTo>
                  <a:cubicBezTo>
                    <a:pt x="171" y="3"/>
                    <a:pt x="171" y="4"/>
                    <a:pt x="171" y="5"/>
                  </a:cubicBezTo>
                  <a:cubicBezTo>
                    <a:pt x="172" y="15"/>
                    <a:pt x="174" y="25"/>
                    <a:pt x="175" y="36"/>
                  </a:cubicBezTo>
                  <a:cubicBezTo>
                    <a:pt x="176" y="46"/>
                    <a:pt x="177" y="56"/>
                    <a:pt x="176" y="66"/>
                  </a:cubicBezTo>
                  <a:cubicBezTo>
                    <a:pt x="176" y="71"/>
                    <a:pt x="176" y="76"/>
                    <a:pt x="175" y="81"/>
                  </a:cubicBezTo>
                  <a:cubicBezTo>
                    <a:pt x="174" y="86"/>
                    <a:pt x="172" y="90"/>
                    <a:pt x="170" y="95"/>
                  </a:cubicBezTo>
                  <a:cubicBezTo>
                    <a:pt x="166" y="104"/>
                    <a:pt x="162" y="113"/>
                    <a:pt x="159" y="123"/>
                  </a:cubicBezTo>
                  <a:cubicBezTo>
                    <a:pt x="156" y="133"/>
                    <a:pt x="155" y="143"/>
                    <a:pt x="154" y="152"/>
                  </a:cubicBezTo>
                  <a:cubicBezTo>
                    <a:pt x="153" y="162"/>
                    <a:pt x="152" y="171"/>
                    <a:pt x="151" y="181"/>
                  </a:cubicBezTo>
                  <a:cubicBezTo>
                    <a:pt x="149" y="200"/>
                    <a:pt x="147" y="218"/>
                    <a:pt x="140" y="235"/>
                  </a:cubicBezTo>
                  <a:cubicBezTo>
                    <a:pt x="136" y="243"/>
                    <a:pt x="131" y="250"/>
                    <a:pt x="127" y="259"/>
                  </a:cubicBezTo>
                  <a:cubicBezTo>
                    <a:pt x="123" y="267"/>
                    <a:pt x="121" y="276"/>
                    <a:pt x="121" y="284"/>
                  </a:cubicBezTo>
                  <a:cubicBezTo>
                    <a:pt x="120" y="302"/>
                    <a:pt x="122" y="318"/>
                    <a:pt x="118" y="334"/>
                  </a:cubicBezTo>
                  <a:cubicBezTo>
                    <a:pt x="113" y="349"/>
                    <a:pt x="103" y="362"/>
                    <a:pt x="98" y="376"/>
                  </a:cubicBezTo>
                  <a:cubicBezTo>
                    <a:pt x="93" y="391"/>
                    <a:pt x="95" y="406"/>
                    <a:pt x="97" y="419"/>
                  </a:cubicBezTo>
                  <a:cubicBezTo>
                    <a:pt x="99" y="433"/>
                    <a:pt x="102" y="446"/>
                    <a:pt x="99" y="458"/>
                  </a:cubicBezTo>
                  <a:cubicBezTo>
                    <a:pt x="96" y="470"/>
                    <a:pt x="88" y="479"/>
                    <a:pt x="82" y="488"/>
                  </a:cubicBezTo>
                  <a:cubicBezTo>
                    <a:pt x="79" y="493"/>
                    <a:pt x="77" y="498"/>
                    <a:pt x="77" y="503"/>
                  </a:cubicBezTo>
                  <a:cubicBezTo>
                    <a:pt x="76" y="508"/>
                    <a:pt x="76" y="513"/>
                    <a:pt x="76" y="518"/>
                  </a:cubicBezTo>
                  <a:cubicBezTo>
                    <a:pt x="75" y="522"/>
                    <a:pt x="75" y="527"/>
                    <a:pt x="74" y="531"/>
                  </a:cubicBezTo>
                  <a:cubicBezTo>
                    <a:pt x="72" y="535"/>
                    <a:pt x="70" y="538"/>
                    <a:pt x="67" y="540"/>
                  </a:cubicBezTo>
                  <a:cubicBezTo>
                    <a:pt x="61" y="545"/>
                    <a:pt x="55" y="548"/>
                    <a:pt x="49" y="550"/>
                  </a:cubicBezTo>
                  <a:cubicBezTo>
                    <a:pt x="44" y="552"/>
                    <a:pt x="39" y="553"/>
                    <a:pt x="35" y="554"/>
                  </a:cubicBezTo>
                  <a:cubicBezTo>
                    <a:pt x="31" y="555"/>
                    <a:pt x="28" y="555"/>
                    <a:pt x="26" y="555"/>
                  </a:cubicBezTo>
                  <a:cubicBezTo>
                    <a:pt x="24" y="555"/>
                    <a:pt x="23" y="555"/>
                    <a:pt x="23" y="55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29F03C3A-0A59-4A61-81F9-23B7640EEA1D}"/>
                </a:ext>
              </a:extLst>
            </p:cNvPr>
            <p:cNvSpPr>
              <a:spLocks/>
            </p:cNvSpPr>
            <p:nvPr/>
          </p:nvSpPr>
          <p:spPr bwMode="auto">
            <a:xfrm>
              <a:off x="926" y="2916"/>
              <a:ext cx="335" cy="1254"/>
            </a:xfrm>
            <a:custGeom>
              <a:avLst/>
              <a:gdLst>
                <a:gd name="T0" fmla="*/ 141 w 141"/>
                <a:gd name="T1" fmla="*/ 0 h 528"/>
                <a:gd name="T2" fmla="*/ 141 w 141"/>
                <a:gd name="T3" fmla="*/ 2 h 528"/>
                <a:gd name="T4" fmla="*/ 140 w 141"/>
                <a:gd name="T5" fmla="*/ 6 h 528"/>
                <a:gd name="T6" fmla="*/ 136 w 141"/>
                <a:gd name="T7" fmla="*/ 21 h 528"/>
                <a:gd name="T8" fmla="*/ 127 w 141"/>
                <a:gd name="T9" fmla="*/ 44 h 528"/>
                <a:gd name="T10" fmla="*/ 116 w 141"/>
                <a:gd name="T11" fmla="*/ 76 h 528"/>
                <a:gd name="T12" fmla="*/ 107 w 141"/>
                <a:gd name="T13" fmla="*/ 116 h 528"/>
                <a:gd name="T14" fmla="*/ 92 w 141"/>
                <a:gd name="T15" fmla="*/ 159 h 528"/>
                <a:gd name="T16" fmla="*/ 81 w 141"/>
                <a:gd name="T17" fmla="*/ 182 h 528"/>
                <a:gd name="T18" fmla="*/ 75 w 141"/>
                <a:gd name="T19" fmla="*/ 208 h 528"/>
                <a:gd name="T20" fmla="*/ 65 w 141"/>
                <a:gd name="T21" fmla="*/ 262 h 528"/>
                <a:gd name="T22" fmla="*/ 40 w 141"/>
                <a:gd name="T23" fmla="*/ 365 h 528"/>
                <a:gd name="T24" fmla="*/ 19 w 141"/>
                <a:gd name="T25" fmla="*/ 450 h 528"/>
                <a:gd name="T26" fmla="*/ 5 w 141"/>
                <a:gd name="T27" fmla="*/ 507 h 528"/>
                <a:gd name="T28" fmla="*/ 1 w 141"/>
                <a:gd name="T29" fmla="*/ 522 h 528"/>
                <a:gd name="T30" fmla="*/ 0 w 141"/>
                <a:gd name="T31" fmla="*/ 526 h 528"/>
                <a:gd name="T32" fmla="*/ 0 w 141"/>
                <a:gd name="T33" fmla="*/ 528 h 528"/>
                <a:gd name="T34" fmla="*/ 0 w 141"/>
                <a:gd name="T35" fmla="*/ 526 h 528"/>
                <a:gd name="T36" fmla="*/ 1 w 141"/>
                <a:gd name="T37" fmla="*/ 523 h 528"/>
                <a:gd name="T38" fmla="*/ 6 w 141"/>
                <a:gd name="T39" fmla="*/ 507 h 528"/>
                <a:gd name="T40" fmla="*/ 21 w 141"/>
                <a:gd name="T41" fmla="*/ 450 h 528"/>
                <a:gd name="T42" fmla="*/ 42 w 141"/>
                <a:gd name="T43" fmla="*/ 366 h 528"/>
                <a:gd name="T44" fmla="*/ 68 w 141"/>
                <a:gd name="T45" fmla="*/ 263 h 528"/>
                <a:gd name="T46" fmla="*/ 78 w 141"/>
                <a:gd name="T47" fmla="*/ 208 h 528"/>
                <a:gd name="T48" fmla="*/ 84 w 141"/>
                <a:gd name="T49" fmla="*/ 183 h 528"/>
                <a:gd name="T50" fmla="*/ 95 w 141"/>
                <a:gd name="T51" fmla="*/ 161 h 528"/>
                <a:gd name="T52" fmla="*/ 109 w 141"/>
                <a:gd name="T53" fmla="*/ 116 h 528"/>
                <a:gd name="T54" fmla="*/ 118 w 141"/>
                <a:gd name="T55" fmla="*/ 77 h 528"/>
                <a:gd name="T56" fmla="*/ 128 w 141"/>
                <a:gd name="T57" fmla="*/ 45 h 528"/>
                <a:gd name="T58" fmla="*/ 137 w 141"/>
                <a:gd name="T59" fmla="*/ 21 h 528"/>
                <a:gd name="T60" fmla="*/ 140 w 141"/>
                <a:gd name="T61" fmla="*/ 6 h 528"/>
                <a:gd name="T62" fmla="*/ 141 w 141"/>
                <a:gd name="T63" fmla="*/ 2 h 528"/>
                <a:gd name="T64" fmla="*/ 141 w 141"/>
                <a:gd name="T6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528">
                  <a:moveTo>
                    <a:pt x="141" y="0"/>
                  </a:moveTo>
                  <a:cubicBezTo>
                    <a:pt x="141" y="0"/>
                    <a:pt x="141" y="1"/>
                    <a:pt x="141" y="2"/>
                  </a:cubicBezTo>
                  <a:cubicBezTo>
                    <a:pt x="141" y="3"/>
                    <a:pt x="140" y="4"/>
                    <a:pt x="140" y="6"/>
                  </a:cubicBezTo>
                  <a:cubicBezTo>
                    <a:pt x="139" y="9"/>
                    <a:pt x="138" y="14"/>
                    <a:pt x="136" y="21"/>
                  </a:cubicBezTo>
                  <a:cubicBezTo>
                    <a:pt x="134" y="28"/>
                    <a:pt x="130" y="35"/>
                    <a:pt x="127" y="44"/>
                  </a:cubicBezTo>
                  <a:cubicBezTo>
                    <a:pt x="123" y="54"/>
                    <a:pt x="120" y="64"/>
                    <a:pt x="116" y="76"/>
                  </a:cubicBezTo>
                  <a:cubicBezTo>
                    <a:pt x="113" y="88"/>
                    <a:pt x="110" y="101"/>
                    <a:pt x="107" y="116"/>
                  </a:cubicBezTo>
                  <a:cubicBezTo>
                    <a:pt x="103" y="130"/>
                    <a:pt x="100" y="145"/>
                    <a:pt x="92" y="159"/>
                  </a:cubicBezTo>
                  <a:cubicBezTo>
                    <a:pt x="89" y="167"/>
                    <a:pt x="85" y="174"/>
                    <a:pt x="81" y="182"/>
                  </a:cubicBezTo>
                  <a:cubicBezTo>
                    <a:pt x="78" y="190"/>
                    <a:pt x="76" y="199"/>
                    <a:pt x="75" y="208"/>
                  </a:cubicBezTo>
                  <a:cubicBezTo>
                    <a:pt x="73" y="226"/>
                    <a:pt x="69" y="244"/>
                    <a:pt x="65" y="262"/>
                  </a:cubicBezTo>
                  <a:cubicBezTo>
                    <a:pt x="56" y="299"/>
                    <a:pt x="48" y="334"/>
                    <a:pt x="40" y="365"/>
                  </a:cubicBezTo>
                  <a:cubicBezTo>
                    <a:pt x="32" y="397"/>
                    <a:pt x="25" y="426"/>
                    <a:pt x="19" y="450"/>
                  </a:cubicBezTo>
                  <a:cubicBezTo>
                    <a:pt x="13" y="474"/>
                    <a:pt x="8" y="493"/>
                    <a:pt x="5" y="507"/>
                  </a:cubicBezTo>
                  <a:cubicBezTo>
                    <a:pt x="3" y="513"/>
                    <a:pt x="2" y="519"/>
                    <a:pt x="1" y="522"/>
                  </a:cubicBezTo>
                  <a:cubicBezTo>
                    <a:pt x="0" y="524"/>
                    <a:pt x="0" y="525"/>
                    <a:pt x="0" y="526"/>
                  </a:cubicBezTo>
                  <a:cubicBezTo>
                    <a:pt x="0" y="527"/>
                    <a:pt x="0" y="528"/>
                    <a:pt x="0" y="528"/>
                  </a:cubicBezTo>
                  <a:cubicBezTo>
                    <a:pt x="0" y="528"/>
                    <a:pt x="0" y="527"/>
                    <a:pt x="0" y="526"/>
                  </a:cubicBezTo>
                  <a:cubicBezTo>
                    <a:pt x="1" y="525"/>
                    <a:pt x="1" y="524"/>
                    <a:pt x="1" y="523"/>
                  </a:cubicBezTo>
                  <a:cubicBezTo>
                    <a:pt x="2" y="519"/>
                    <a:pt x="4" y="514"/>
                    <a:pt x="6" y="507"/>
                  </a:cubicBezTo>
                  <a:cubicBezTo>
                    <a:pt x="9" y="493"/>
                    <a:pt x="14" y="474"/>
                    <a:pt x="21" y="450"/>
                  </a:cubicBezTo>
                  <a:cubicBezTo>
                    <a:pt x="27" y="426"/>
                    <a:pt x="34" y="398"/>
                    <a:pt x="42" y="366"/>
                  </a:cubicBezTo>
                  <a:cubicBezTo>
                    <a:pt x="50" y="334"/>
                    <a:pt x="59" y="299"/>
                    <a:pt x="68" y="263"/>
                  </a:cubicBezTo>
                  <a:cubicBezTo>
                    <a:pt x="72" y="244"/>
                    <a:pt x="75" y="226"/>
                    <a:pt x="78" y="208"/>
                  </a:cubicBezTo>
                  <a:cubicBezTo>
                    <a:pt x="79" y="199"/>
                    <a:pt x="81" y="191"/>
                    <a:pt x="84" y="183"/>
                  </a:cubicBezTo>
                  <a:cubicBezTo>
                    <a:pt x="87" y="175"/>
                    <a:pt x="91" y="168"/>
                    <a:pt x="95" y="161"/>
                  </a:cubicBezTo>
                  <a:cubicBezTo>
                    <a:pt x="103" y="146"/>
                    <a:pt x="106" y="130"/>
                    <a:pt x="109" y="116"/>
                  </a:cubicBezTo>
                  <a:cubicBezTo>
                    <a:pt x="112" y="102"/>
                    <a:pt x="115" y="89"/>
                    <a:pt x="118" y="77"/>
                  </a:cubicBezTo>
                  <a:cubicBezTo>
                    <a:pt x="121" y="65"/>
                    <a:pt x="125" y="54"/>
                    <a:pt x="128" y="45"/>
                  </a:cubicBezTo>
                  <a:cubicBezTo>
                    <a:pt x="132" y="36"/>
                    <a:pt x="136" y="28"/>
                    <a:pt x="137" y="21"/>
                  </a:cubicBezTo>
                  <a:cubicBezTo>
                    <a:pt x="139" y="15"/>
                    <a:pt x="140" y="9"/>
                    <a:pt x="140" y="6"/>
                  </a:cubicBezTo>
                  <a:cubicBezTo>
                    <a:pt x="141" y="4"/>
                    <a:pt x="141" y="3"/>
                    <a:pt x="141" y="2"/>
                  </a:cubicBezTo>
                  <a:cubicBezTo>
                    <a:pt x="141" y="1"/>
                    <a:pt x="141" y="0"/>
                    <a:pt x="14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4ABBC7DB-50C3-4935-8ED0-24E0FF67C6B0}"/>
                </a:ext>
              </a:extLst>
            </p:cNvPr>
            <p:cNvSpPr>
              <a:spLocks/>
            </p:cNvSpPr>
            <p:nvPr/>
          </p:nvSpPr>
          <p:spPr bwMode="auto">
            <a:xfrm>
              <a:off x="556" y="2517"/>
              <a:ext cx="477" cy="1653"/>
            </a:xfrm>
            <a:custGeom>
              <a:avLst/>
              <a:gdLst>
                <a:gd name="T0" fmla="*/ 164 w 201"/>
                <a:gd name="T1" fmla="*/ 696 h 696"/>
                <a:gd name="T2" fmla="*/ 189 w 201"/>
                <a:gd name="T3" fmla="*/ 594 h 696"/>
                <a:gd name="T4" fmla="*/ 152 w 201"/>
                <a:gd name="T5" fmla="*/ 499 h 696"/>
                <a:gd name="T6" fmla="*/ 152 w 201"/>
                <a:gd name="T7" fmla="*/ 421 h 696"/>
                <a:gd name="T8" fmla="*/ 111 w 201"/>
                <a:gd name="T9" fmla="*/ 325 h 696"/>
                <a:gd name="T10" fmla="*/ 121 w 201"/>
                <a:gd name="T11" fmla="*/ 267 h 696"/>
                <a:gd name="T12" fmla="*/ 90 w 201"/>
                <a:gd name="T13" fmla="*/ 202 h 696"/>
                <a:gd name="T14" fmla="*/ 65 w 201"/>
                <a:gd name="T15" fmla="*/ 94 h 696"/>
                <a:gd name="T16" fmla="*/ 13 w 201"/>
                <a:gd name="T17" fmla="*/ 0 h 696"/>
                <a:gd name="T18" fmla="*/ 2 w 201"/>
                <a:gd name="T19" fmla="*/ 94 h 696"/>
                <a:gd name="T20" fmla="*/ 23 w 201"/>
                <a:gd name="T21" fmla="*/ 172 h 696"/>
                <a:gd name="T22" fmla="*/ 27 w 201"/>
                <a:gd name="T23" fmla="*/ 231 h 696"/>
                <a:gd name="T24" fmla="*/ 36 w 201"/>
                <a:gd name="T25" fmla="*/ 288 h 696"/>
                <a:gd name="T26" fmla="*/ 54 w 201"/>
                <a:gd name="T27" fmla="*/ 329 h 696"/>
                <a:gd name="T28" fmla="*/ 58 w 201"/>
                <a:gd name="T29" fmla="*/ 413 h 696"/>
                <a:gd name="T30" fmla="*/ 82 w 201"/>
                <a:gd name="T31" fmla="*/ 479 h 696"/>
                <a:gd name="T32" fmla="*/ 76 w 201"/>
                <a:gd name="T33" fmla="*/ 578 h 696"/>
                <a:gd name="T34" fmla="*/ 98 w 201"/>
                <a:gd name="T35" fmla="*/ 622 h 696"/>
                <a:gd name="T36" fmla="*/ 100 w 201"/>
                <a:gd name="T37" fmla="*/ 660 h 696"/>
                <a:gd name="T38" fmla="*/ 164 w 201"/>
                <a:gd name="T39" fmla="*/ 695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696">
                  <a:moveTo>
                    <a:pt x="164" y="696"/>
                  </a:moveTo>
                  <a:cubicBezTo>
                    <a:pt x="193" y="679"/>
                    <a:pt x="201" y="626"/>
                    <a:pt x="189" y="594"/>
                  </a:cubicBezTo>
                  <a:cubicBezTo>
                    <a:pt x="177" y="562"/>
                    <a:pt x="156" y="533"/>
                    <a:pt x="152" y="499"/>
                  </a:cubicBezTo>
                  <a:cubicBezTo>
                    <a:pt x="150" y="473"/>
                    <a:pt x="158" y="447"/>
                    <a:pt x="152" y="421"/>
                  </a:cubicBezTo>
                  <a:cubicBezTo>
                    <a:pt x="144" y="387"/>
                    <a:pt x="110" y="360"/>
                    <a:pt x="111" y="325"/>
                  </a:cubicBezTo>
                  <a:cubicBezTo>
                    <a:pt x="111" y="305"/>
                    <a:pt x="122" y="286"/>
                    <a:pt x="121" y="267"/>
                  </a:cubicBezTo>
                  <a:cubicBezTo>
                    <a:pt x="120" y="242"/>
                    <a:pt x="102" y="223"/>
                    <a:pt x="90" y="202"/>
                  </a:cubicBezTo>
                  <a:cubicBezTo>
                    <a:pt x="72" y="169"/>
                    <a:pt x="71" y="130"/>
                    <a:pt x="65" y="94"/>
                  </a:cubicBezTo>
                  <a:cubicBezTo>
                    <a:pt x="59" y="57"/>
                    <a:pt x="45" y="18"/>
                    <a:pt x="13" y="0"/>
                  </a:cubicBezTo>
                  <a:cubicBezTo>
                    <a:pt x="8" y="31"/>
                    <a:pt x="0" y="52"/>
                    <a:pt x="2" y="94"/>
                  </a:cubicBezTo>
                  <a:cubicBezTo>
                    <a:pt x="3" y="109"/>
                    <a:pt x="21" y="138"/>
                    <a:pt x="23" y="172"/>
                  </a:cubicBezTo>
                  <a:cubicBezTo>
                    <a:pt x="25" y="192"/>
                    <a:pt x="26" y="211"/>
                    <a:pt x="27" y="231"/>
                  </a:cubicBezTo>
                  <a:cubicBezTo>
                    <a:pt x="28" y="251"/>
                    <a:pt x="29" y="270"/>
                    <a:pt x="36" y="288"/>
                  </a:cubicBezTo>
                  <a:cubicBezTo>
                    <a:pt x="42" y="302"/>
                    <a:pt x="50" y="315"/>
                    <a:pt x="54" y="329"/>
                  </a:cubicBezTo>
                  <a:cubicBezTo>
                    <a:pt x="61" y="356"/>
                    <a:pt x="52" y="385"/>
                    <a:pt x="58" y="413"/>
                  </a:cubicBezTo>
                  <a:cubicBezTo>
                    <a:pt x="63" y="436"/>
                    <a:pt x="79" y="456"/>
                    <a:pt x="82" y="479"/>
                  </a:cubicBezTo>
                  <a:cubicBezTo>
                    <a:pt x="87" y="512"/>
                    <a:pt x="65" y="546"/>
                    <a:pt x="76" y="578"/>
                  </a:cubicBezTo>
                  <a:cubicBezTo>
                    <a:pt x="82" y="593"/>
                    <a:pt x="94" y="606"/>
                    <a:pt x="98" y="622"/>
                  </a:cubicBezTo>
                  <a:cubicBezTo>
                    <a:pt x="101" y="634"/>
                    <a:pt x="98" y="647"/>
                    <a:pt x="100" y="660"/>
                  </a:cubicBezTo>
                  <a:cubicBezTo>
                    <a:pt x="105" y="680"/>
                    <a:pt x="143" y="696"/>
                    <a:pt x="164" y="695"/>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A1F54105-3223-46DA-B016-7A4D4D76984D}"/>
                </a:ext>
              </a:extLst>
            </p:cNvPr>
            <p:cNvSpPr>
              <a:spLocks/>
            </p:cNvSpPr>
            <p:nvPr/>
          </p:nvSpPr>
          <p:spPr bwMode="auto">
            <a:xfrm>
              <a:off x="606" y="2588"/>
              <a:ext cx="339" cy="1579"/>
            </a:xfrm>
            <a:custGeom>
              <a:avLst/>
              <a:gdLst>
                <a:gd name="T0" fmla="*/ 0 w 143"/>
                <a:gd name="T1" fmla="*/ 0 h 665"/>
                <a:gd name="T2" fmla="*/ 0 w 143"/>
                <a:gd name="T3" fmla="*/ 2 h 665"/>
                <a:gd name="T4" fmla="*/ 1 w 143"/>
                <a:gd name="T5" fmla="*/ 7 h 665"/>
                <a:gd name="T6" fmla="*/ 4 w 143"/>
                <a:gd name="T7" fmla="*/ 27 h 665"/>
                <a:gd name="T8" fmla="*/ 13 w 143"/>
                <a:gd name="T9" fmla="*/ 57 h 665"/>
                <a:gd name="T10" fmla="*/ 24 w 143"/>
                <a:gd name="T11" fmla="*/ 97 h 665"/>
                <a:gd name="T12" fmla="*/ 33 w 143"/>
                <a:gd name="T13" fmla="*/ 147 h 665"/>
                <a:gd name="T14" fmla="*/ 48 w 143"/>
                <a:gd name="T15" fmla="*/ 202 h 665"/>
                <a:gd name="T16" fmla="*/ 60 w 143"/>
                <a:gd name="T17" fmla="*/ 231 h 665"/>
                <a:gd name="T18" fmla="*/ 66 w 143"/>
                <a:gd name="T19" fmla="*/ 263 h 665"/>
                <a:gd name="T20" fmla="*/ 75 w 143"/>
                <a:gd name="T21" fmla="*/ 331 h 665"/>
                <a:gd name="T22" fmla="*/ 100 w 143"/>
                <a:gd name="T23" fmla="*/ 461 h 665"/>
                <a:gd name="T24" fmla="*/ 122 w 143"/>
                <a:gd name="T25" fmla="*/ 567 h 665"/>
                <a:gd name="T26" fmla="*/ 137 w 143"/>
                <a:gd name="T27" fmla="*/ 639 h 665"/>
                <a:gd name="T28" fmla="*/ 141 w 143"/>
                <a:gd name="T29" fmla="*/ 658 h 665"/>
                <a:gd name="T30" fmla="*/ 142 w 143"/>
                <a:gd name="T31" fmla="*/ 663 h 665"/>
                <a:gd name="T32" fmla="*/ 143 w 143"/>
                <a:gd name="T33" fmla="*/ 665 h 665"/>
                <a:gd name="T34" fmla="*/ 142 w 143"/>
                <a:gd name="T35" fmla="*/ 663 h 665"/>
                <a:gd name="T36" fmla="*/ 142 w 143"/>
                <a:gd name="T37" fmla="*/ 658 h 665"/>
                <a:gd name="T38" fmla="*/ 138 w 143"/>
                <a:gd name="T39" fmla="*/ 638 h 665"/>
                <a:gd name="T40" fmla="*/ 124 w 143"/>
                <a:gd name="T41" fmla="*/ 567 h 665"/>
                <a:gd name="T42" fmla="*/ 103 w 143"/>
                <a:gd name="T43" fmla="*/ 461 h 665"/>
                <a:gd name="T44" fmla="*/ 78 w 143"/>
                <a:gd name="T45" fmla="*/ 330 h 665"/>
                <a:gd name="T46" fmla="*/ 69 w 143"/>
                <a:gd name="T47" fmla="*/ 263 h 665"/>
                <a:gd name="T48" fmla="*/ 63 w 143"/>
                <a:gd name="T49" fmla="*/ 230 h 665"/>
                <a:gd name="T50" fmla="*/ 50 w 143"/>
                <a:gd name="T51" fmla="*/ 201 h 665"/>
                <a:gd name="T52" fmla="*/ 35 w 143"/>
                <a:gd name="T53" fmla="*/ 146 h 665"/>
                <a:gd name="T54" fmla="*/ 26 w 143"/>
                <a:gd name="T55" fmla="*/ 97 h 665"/>
                <a:gd name="T56" fmla="*/ 15 w 143"/>
                <a:gd name="T57" fmla="*/ 56 h 665"/>
                <a:gd name="T58" fmla="*/ 5 w 143"/>
                <a:gd name="T59" fmla="*/ 27 h 665"/>
                <a:gd name="T60" fmla="*/ 1 w 143"/>
                <a:gd name="T61" fmla="*/ 7 h 665"/>
                <a:gd name="T62" fmla="*/ 0 w 143"/>
                <a:gd name="T63" fmla="*/ 2 h 665"/>
                <a:gd name="T64" fmla="*/ 0 w 143"/>
                <a:gd name="T65"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665">
                  <a:moveTo>
                    <a:pt x="0" y="0"/>
                  </a:moveTo>
                  <a:cubicBezTo>
                    <a:pt x="0" y="0"/>
                    <a:pt x="0" y="1"/>
                    <a:pt x="0" y="2"/>
                  </a:cubicBezTo>
                  <a:cubicBezTo>
                    <a:pt x="0" y="4"/>
                    <a:pt x="0" y="5"/>
                    <a:pt x="1" y="7"/>
                  </a:cubicBezTo>
                  <a:cubicBezTo>
                    <a:pt x="1" y="12"/>
                    <a:pt x="2" y="18"/>
                    <a:pt x="4" y="27"/>
                  </a:cubicBezTo>
                  <a:cubicBezTo>
                    <a:pt x="5" y="36"/>
                    <a:pt x="10" y="45"/>
                    <a:pt x="13" y="57"/>
                  </a:cubicBezTo>
                  <a:cubicBezTo>
                    <a:pt x="17" y="69"/>
                    <a:pt x="21" y="82"/>
                    <a:pt x="24" y="97"/>
                  </a:cubicBezTo>
                  <a:cubicBezTo>
                    <a:pt x="27" y="112"/>
                    <a:pt x="30" y="129"/>
                    <a:pt x="33" y="147"/>
                  </a:cubicBezTo>
                  <a:cubicBezTo>
                    <a:pt x="36" y="164"/>
                    <a:pt x="39" y="184"/>
                    <a:pt x="48" y="202"/>
                  </a:cubicBezTo>
                  <a:cubicBezTo>
                    <a:pt x="52" y="212"/>
                    <a:pt x="57" y="221"/>
                    <a:pt x="60" y="231"/>
                  </a:cubicBezTo>
                  <a:cubicBezTo>
                    <a:pt x="64" y="241"/>
                    <a:pt x="65" y="252"/>
                    <a:pt x="66" y="263"/>
                  </a:cubicBezTo>
                  <a:cubicBezTo>
                    <a:pt x="68" y="285"/>
                    <a:pt x="71" y="308"/>
                    <a:pt x="75" y="331"/>
                  </a:cubicBezTo>
                  <a:cubicBezTo>
                    <a:pt x="84" y="377"/>
                    <a:pt x="92" y="421"/>
                    <a:pt x="100" y="461"/>
                  </a:cubicBezTo>
                  <a:cubicBezTo>
                    <a:pt x="108" y="501"/>
                    <a:pt x="116" y="537"/>
                    <a:pt x="122" y="567"/>
                  </a:cubicBezTo>
                  <a:cubicBezTo>
                    <a:pt x="128" y="597"/>
                    <a:pt x="133" y="621"/>
                    <a:pt x="137" y="639"/>
                  </a:cubicBezTo>
                  <a:cubicBezTo>
                    <a:pt x="139" y="647"/>
                    <a:pt x="140" y="653"/>
                    <a:pt x="141" y="658"/>
                  </a:cubicBezTo>
                  <a:cubicBezTo>
                    <a:pt x="141" y="660"/>
                    <a:pt x="142" y="662"/>
                    <a:pt x="142" y="663"/>
                  </a:cubicBezTo>
                  <a:cubicBezTo>
                    <a:pt x="142" y="664"/>
                    <a:pt x="143" y="665"/>
                    <a:pt x="143" y="665"/>
                  </a:cubicBezTo>
                  <a:cubicBezTo>
                    <a:pt x="143" y="665"/>
                    <a:pt x="143" y="664"/>
                    <a:pt x="142" y="663"/>
                  </a:cubicBezTo>
                  <a:cubicBezTo>
                    <a:pt x="142" y="662"/>
                    <a:pt x="142" y="660"/>
                    <a:pt x="142" y="658"/>
                  </a:cubicBezTo>
                  <a:cubicBezTo>
                    <a:pt x="141" y="653"/>
                    <a:pt x="139" y="647"/>
                    <a:pt x="138" y="638"/>
                  </a:cubicBezTo>
                  <a:cubicBezTo>
                    <a:pt x="135" y="621"/>
                    <a:pt x="130" y="597"/>
                    <a:pt x="124" y="567"/>
                  </a:cubicBezTo>
                  <a:cubicBezTo>
                    <a:pt x="118" y="536"/>
                    <a:pt x="111" y="500"/>
                    <a:pt x="103" y="461"/>
                  </a:cubicBezTo>
                  <a:cubicBezTo>
                    <a:pt x="95" y="421"/>
                    <a:pt x="87" y="377"/>
                    <a:pt x="78" y="330"/>
                  </a:cubicBezTo>
                  <a:cubicBezTo>
                    <a:pt x="74" y="307"/>
                    <a:pt x="71" y="285"/>
                    <a:pt x="69" y="263"/>
                  </a:cubicBezTo>
                  <a:cubicBezTo>
                    <a:pt x="68" y="251"/>
                    <a:pt x="66" y="240"/>
                    <a:pt x="63" y="230"/>
                  </a:cubicBezTo>
                  <a:cubicBezTo>
                    <a:pt x="59" y="220"/>
                    <a:pt x="54" y="211"/>
                    <a:pt x="50" y="201"/>
                  </a:cubicBezTo>
                  <a:cubicBezTo>
                    <a:pt x="42" y="183"/>
                    <a:pt x="38" y="164"/>
                    <a:pt x="35" y="146"/>
                  </a:cubicBezTo>
                  <a:cubicBezTo>
                    <a:pt x="32" y="128"/>
                    <a:pt x="29" y="112"/>
                    <a:pt x="26" y="97"/>
                  </a:cubicBezTo>
                  <a:cubicBezTo>
                    <a:pt x="22" y="82"/>
                    <a:pt x="19" y="68"/>
                    <a:pt x="15" y="56"/>
                  </a:cubicBezTo>
                  <a:cubicBezTo>
                    <a:pt x="11" y="45"/>
                    <a:pt x="6" y="35"/>
                    <a:pt x="5" y="27"/>
                  </a:cubicBezTo>
                  <a:cubicBezTo>
                    <a:pt x="3" y="18"/>
                    <a:pt x="2" y="12"/>
                    <a:pt x="1" y="7"/>
                  </a:cubicBezTo>
                  <a:cubicBezTo>
                    <a:pt x="1" y="5"/>
                    <a:pt x="0" y="3"/>
                    <a:pt x="0" y="2"/>
                  </a:cubicBezTo>
                  <a:cubicBezTo>
                    <a:pt x="0" y="1"/>
                    <a:pt x="0" y="0"/>
                    <a:pt x="0"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17515078-1C1B-4148-AC1C-68F77C487F05}"/>
                </a:ext>
              </a:extLst>
            </p:cNvPr>
            <p:cNvSpPr>
              <a:spLocks/>
            </p:cNvSpPr>
            <p:nvPr/>
          </p:nvSpPr>
          <p:spPr bwMode="auto">
            <a:xfrm>
              <a:off x="3814" y="487"/>
              <a:ext cx="142" cy="190"/>
            </a:xfrm>
            <a:custGeom>
              <a:avLst/>
              <a:gdLst>
                <a:gd name="T0" fmla="*/ 59 w 60"/>
                <a:gd name="T1" fmla="*/ 50 h 80"/>
                <a:gd name="T2" fmla="*/ 44 w 60"/>
                <a:gd name="T3" fmla="*/ 50 h 80"/>
                <a:gd name="T4" fmla="*/ 30 w 60"/>
                <a:gd name="T5" fmla="*/ 63 h 80"/>
                <a:gd name="T6" fmla="*/ 17 w 60"/>
                <a:gd name="T7" fmla="*/ 55 h 80"/>
                <a:gd name="T8" fmla="*/ 18 w 60"/>
                <a:gd name="T9" fmla="*/ 42 h 80"/>
                <a:gd name="T10" fmla="*/ 38 w 60"/>
                <a:gd name="T11" fmla="*/ 36 h 80"/>
                <a:gd name="T12" fmla="*/ 38 w 60"/>
                <a:gd name="T13" fmla="*/ 0 h 80"/>
                <a:gd name="T14" fmla="*/ 22 w 60"/>
                <a:gd name="T15" fmla="*/ 0 h 80"/>
                <a:gd name="T16" fmla="*/ 22 w 60"/>
                <a:gd name="T17" fmla="*/ 21 h 80"/>
                <a:gd name="T18" fmla="*/ 0 w 60"/>
                <a:gd name="T19" fmla="*/ 51 h 80"/>
                <a:gd name="T20" fmla="*/ 30 w 60"/>
                <a:gd name="T21" fmla="*/ 80 h 80"/>
                <a:gd name="T22" fmla="*/ 59 w 60"/>
                <a:gd name="T23"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80">
                  <a:moveTo>
                    <a:pt x="59" y="50"/>
                  </a:moveTo>
                  <a:cubicBezTo>
                    <a:pt x="44" y="50"/>
                    <a:pt x="44" y="50"/>
                    <a:pt x="44" y="50"/>
                  </a:cubicBezTo>
                  <a:cubicBezTo>
                    <a:pt x="44" y="50"/>
                    <a:pt x="44" y="63"/>
                    <a:pt x="30" y="63"/>
                  </a:cubicBezTo>
                  <a:cubicBezTo>
                    <a:pt x="22" y="64"/>
                    <a:pt x="19" y="59"/>
                    <a:pt x="17" y="55"/>
                  </a:cubicBezTo>
                  <a:cubicBezTo>
                    <a:pt x="15" y="51"/>
                    <a:pt x="16" y="46"/>
                    <a:pt x="18" y="42"/>
                  </a:cubicBezTo>
                  <a:cubicBezTo>
                    <a:pt x="21" y="38"/>
                    <a:pt x="27" y="34"/>
                    <a:pt x="38" y="36"/>
                  </a:cubicBezTo>
                  <a:cubicBezTo>
                    <a:pt x="38" y="0"/>
                    <a:pt x="38" y="0"/>
                    <a:pt x="38" y="0"/>
                  </a:cubicBezTo>
                  <a:cubicBezTo>
                    <a:pt x="22" y="0"/>
                    <a:pt x="22" y="0"/>
                    <a:pt x="22" y="0"/>
                  </a:cubicBezTo>
                  <a:cubicBezTo>
                    <a:pt x="22" y="21"/>
                    <a:pt x="22" y="21"/>
                    <a:pt x="22" y="21"/>
                  </a:cubicBezTo>
                  <a:cubicBezTo>
                    <a:pt x="22" y="21"/>
                    <a:pt x="0" y="27"/>
                    <a:pt x="0" y="51"/>
                  </a:cubicBezTo>
                  <a:cubicBezTo>
                    <a:pt x="0" y="74"/>
                    <a:pt x="21" y="80"/>
                    <a:pt x="30" y="80"/>
                  </a:cubicBezTo>
                  <a:cubicBezTo>
                    <a:pt x="36" y="80"/>
                    <a:pt x="60" y="78"/>
                    <a:pt x="59" y="50"/>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7">
              <a:extLst>
                <a:ext uri="{FF2B5EF4-FFF2-40B4-BE49-F238E27FC236}">
                  <a16:creationId xmlns:a16="http://schemas.microsoft.com/office/drawing/2014/main" id="{7781530B-B421-45EE-AB52-A3754DA4B7EB}"/>
                </a:ext>
              </a:extLst>
            </p:cNvPr>
            <p:cNvSpPr>
              <a:spLocks noChangeArrowheads="1"/>
            </p:cNvSpPr>
            <p:nvPr/>
          </p:nvSpPr>
          <p:spPr bwMode="auto">
            <a:xfrm>
              <a:off x="3866" y="435"/>
              <a:ext cx="38" cy="33"/>
            </a:xfrm>
            <a:prstGeom prst="rect">
              <a:avLst/>
            </a:prstGeom>
            <a:solidFill>
              <a:srgbClr val="FB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E464E816-8094-4A7A-818B-AE60D897A372}"/>
                </a:ext>
              </a:extLst>
            </p:cNvPr>
            <p:cNvSpPr>
              <a:spLocks/>
            </p:cNvSpPr>
            <p:nvPr/>
          </p:nvSpPr>
          <p:spPr bwMode="auto">
            <a:xfrm>
              <a:off x="3605" y="276"/>
              <a:ext cx="558" cy="558"/>
            </a:xfrm>
            <a:custGeom>
              <a:avLst/>
              <a:gdLst>
                <a:gd name="T0" fmla="*/ 235 w 235"/>
                <a:gd name="T1" fmla="*/ 116 h 235"/>
                <a:gd name="T2" fmla="*/ 234 w 235"/>
                <a:gd name="T3" fmla="*/ 105 h 235"/>
                <a:gd name="T4" fmla="*/ 233 w 235"/>
                <a:gd name="T5" fmla="*/ 94 h 235"/>
                <a:gd name="T6" fmla="*/ 217 w 235"/>
                <a:gd name="T7" fmla="*/ 54 h 235"/>
                <a:gd name="T8" fmla="*/ 129 w 235"/>
                <a:gd name="T9" fmla="*/ 1 h 235"/>
                <a:gd name="T10" fmla="*/ 105 w 235"/>
                <a:gd name="T11" fmla="*/ 1 h 235"/>
                <a:gd name="T12" fmla="*/ 64 w 235"/>
                <a:gd name="T13" fmla="*/ 13 h 235"/>
                <a:gd name="T14" fmla="*/ 13 w 235"/>
                <a:gd name="T15" fmla="*/ 65 h 235"/>
                <a:gd name="T16" fmla="*/ 1 w 235"/>
                <a:gd name="T17" fmla="*/ 112 h 235"/>
                <a:gd name="T18" fmla="*/ 3 w 235"/>
                <a:gd name="T19" fmla="*/ 142 h 235"/>
                <a:gd name="T20" fmla="*/ 20 w 235"/>
                <a:gd name="T21" fmla="*/ 181 h 235"/>
                <a:gd name="T22" fmla="*/ 3 w 235"/>
                <a:gd name="T23" fmla="*/ 224 h 235"/>
                <a:gd name="T24" fmla="*/ 49 w 235"/>
                <a:gd name="T25" fmla="*/ 212 h 235"/>
                <a:gd name="T26" fmla="*/ 97 w 235"/>
                <a:gd name="T27" fmla="*/ 233 h 235"/>
                <a:gd name="T28" fmla="*/ 135 w 235"/>
                <a:gd name="T29" fmla="*/ 234 h 235"/>
                <a:gd name="T30" fmla="*/ 147 w 235"/>
                <a:gd name="T31" fmla="*/ 231 h 235"/>
                <a:gd name="T32" fmla="*/ 228 w 235"/>
                <a:gd name="T33" fmla="*/ 159 h 235"/>
                <a:gd name="T34" fmla="*/ 231 w 235"/>
                <a:gd name="T35" fmla="*/ 147 h 235"/>
                <a:gd name="T36" fmla="*/ 233 w 235"/>
                <a:gd name="T37" fmla="*/ 137 h 235"/>
                <a:gd name="T38" fmla="*/ 235 w 235"/>
                <a:gd name="T39" fmla="*/ 122 h 235"/>
                <a:gd name="T40" fmla="*/ 235 w 235"/>
                <a:gd name="T41" fmla="*/ 118 h 235"/>
                <a:gd name="T42" fmla="*/ 234 w 235"/>
                <a:gd name="T43" fmla="*/ 122 h 235"/>
                <a:gd name="T44" fmla="*/ 233 w 235"/>
                <a:gd name="T45" fmla="*/ 137 h 235"/>
                <a:gd name="T46" fmla="*/ 147 w 235"/>
                <a:gd name="T47" fmla="*/ 229 h 235"/>
                <a:gd name="T48" fmla="*/ 135 w 235"/>
                <a:gd name="T49" fmla="*/ 232 h 235"/>
                <a:gd name="T50" fmla="*/ 98 w 235"/>
                <a:gd name="T51" fmla="*/ 231 h 235"/>
                <a:gd name="T52" fmla="*/ 49 w 235"/>
                <a:gd name="T53" fmla="*/ 209 h 235"/>
                <a:gd name="T54" fmla="*/ 4 w 235"/>
                <a:gd name="T55" fmla="*/ 221 h 235"/>
                <a:gd name="T56" fmla="*/ 22 w 235"/>
                <a:gd name="T57" fmla="*/ 182 h 235"/>
                <a:gd name="T58" fmla="*/ 22 w 235"/>
                <a:gd name="T59" fmla="*/ 181 h 235"/>
                <a:gd name="T60" fmla="*/ 3 w 235"/>
                <a:gd name="T61" fmla="*/ 122 h 235"/>
                <a:gd name="T62" fmla="*/ 4 w 235"/>
                <a:gd name="T63" fmla="*/ 103 h 235"/>
                <a:gd name="T64" fmla="*/ 37 w 235"/>
                <a:gd name="T65" fmla="*/ 36 h 235"/>
                <a:gd name="T66" fmla="*/ 97 w 235"/>
                <a:gd name="T67" fmla="*/ 4 h 235"/>
                <a:gd name="T68" fmla="*/ 113 w 235"/>
                <a:gd name="T69" fmla="*/ 3 h 235"/>
                <a:gd name="T70" fmla="*/ 182 w 235"/>
                <a:gd name="T71" fmla="*/ 22 h 235"/>
                <a:gd name="T72" fmla="*/ 230 w 235"/>
                <a:gd name="T73" fmla="*/ 87 h 235"/>
                <a:gd name="T74" fmla="*/ 233 w 235"/>
                <a:gd name="T75" fmla="*/ 100 h 235"/>
                <a:gd name="T76" fmla="*/ 234 w 235"/>
                <a:gd name="T77" fmla="*/ 110 h 235"/>
                <a:gd name="T78" fmla="*/ 235 w 235"/>
                <a:gd name="T79"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 h="235">
                  <a:moveTo>
                    <a:pt x="235" y="118"/>
                  </a:moveTo>
                  <a:cubicBezTo>
                    <a:pt x="235" y="118"/>
                    <a:pt x="235" y="117"/>
                    <a:pt x="235" y="116"/>
                  </a:cubicBezTo>
                  <a:cubicBezTo>
                    <a:pt x="235" y="114"/>
                    <a:pt x="235" y="112"/>
                    <a:pt x="235" y="110"/>
                  </a:cubicBezTo>
                  <a:cubicBezTo>
                    <a:pt x="234" y="108"/>
                    <a:pt x="234" y="107"/>
                    <a:pt x="234" y="105"/>
                  </a:cubicBezTo>
                  <a:cubicBezTo>
                    <a:pt x="234" y="104"/>
                    <a:pt x="234" y="102"/>
                    <a:pt x="234" y="100"/>
                  </a:cubicBezTo>
                  <a:cubicBezTo>
                    <a:pt x="233" y="98"/>
                    <a:pt x="233" y="96"/>
                    <a:pt x="233" y="94"/>
                  </a:cubicBezTo>
                  <a:cubicBezTo>
                    <a:pt x="232" y="92"/>
                    <a:pt x="232" y="90"/>
                    <a:pt x="231" y="87"/>
                  </a:cubicBezTo>
                  <a:cubicBezTo>
                    <a:pt x="229" y="78"/>
                    <a:pt x="224" y="66"/>
                    <a:pt x="217" y="54"/>
                  </a:cubicBezTo>
                  <a:cubicBezTo>
                    <a:pt x="209" y="42"/>
                    <a:pt x="198" y="30"/>
                    <a:pt x="183" y="20"/>
                  </a:cubicBezTo>
                  <a:cubicBezTo>
                    <a:pt x="169" y="10"/>
                    <a:pt x="150" y="3"/>
                    <a:pt x="129" y="1"/>
                  </a:cubicBezTo>
                  <a:cubicBezTo>
                    <a:pt x="124" y="0"/>
                    <a:pt x="119" y="0"/>
                    <a:pt x="113" y="0"/>
                  </a:cubicBezTo>
                  <a:cubicBezTo>
                    <a:pt x="110" y="0"/>
                    <a:pt x="108" y="0"/>
                    <a:pt x="105" y="1"/>
                  </a:cubicBezTo>
                  <a:cubicBezTo>
                    <a:pt x="102" y="1"/>
                    <a:pt x="100" y="2"/>
                    <a:pt x="97" y="2"/>
                  </a:cubicBezTo>
                  <a:cubicBezTo>
                    <a:pt x="86" y="4"/>
                    <a:pt x="75" y="8"/>
                    <a:pt x="64" y="13"/>
                  </a:cubicBezTo>
                  <a:cubicBezTo>
                    <a:pt x="54" y="19"/>
                    <a:pt x="44" y="26"/>
                    <a:pt x="35" y="34"/>
                  </a:cubicBezTo>
                  <a:cubicBezTo>
                    <a:pt x="26" y="43"/>
                    <a:pt x="19" y="53"/>
                    <a:pt x="13" y="65"/>
                  </a:cubicBezTo>
                  <a:cubicBezTo>
                    <a:pt x="7" y="76"/>
                    <a:pt x="3" y="89"/>
                    <a:pt x="2" y="102"/>
                  </a:cubicBezTo>
                  <a:cubicBezTo>
                    <a:pt x="1" y="105"/>
                    <a:pt x="1" y="109"/>
                    <a:pt x="1" y="112"/>
                  </a:cubicBezTo>
                  <a:cubicBezTo>
                    <a:pt x="1" y="115"/>
                    <a:pt x="0" y="119"/>
                    <a:pt x="1" y="122"/>
                  </a:cubicBezTo>
                  <a:cubicBezTo>
                    <a:pt x="1" y="129"/>
                    <a:pt x="2" y="136"/>
                    <a:pt x="3" y="142"/>
                  </a:cubicBezTo>
                  <a:cubicBezTo>
                    <a:pt x="6" y="157"/>
                    <a:pt x="12" y="170"/>
                    <a:pt x="20" y="182"/>
                  </a:cubicBezTo>
                  <a:cubicBezTo>
                    <a:pt x="20" y="181"/>
                    <a:pt x="20" y="181"/>
                    <a:pt x="20" y="181"/>
                  </a:cubicBezTo>
                  <a:cubicBezTo>
                    <a:pt x="14" y="195"/>
                    <a:pt x="9" y="209"/>
                    <a:pt x="4" y="222"/>
                  </a:cubicBezTo>
                  <a:cubicBezTo>
                    <a:pt x="3" y="224"/>
                    <a:pt x="3" y="224"/>
                    <a:pt x="3" y="224"/>
                  </a:cubicBezTo>
                  <a:cubicBezTo>
                    <a:pt x="5" y="224"/>
                    <a:pt x="5" y="224"/>
                    <a:pt x="5" y="224"/>
                  </a:cubicBezTo>
                  <a:cubicBezTo>
                    <a:pt x="20" y="220"/>
                    <a:pt x="35" y="216"/>
                    <a:pt x="49" y="212"/>
                  </a:cubicBezTo>
                  <a:cubicBezTo>
                    <a:pt x="48" y="211"/>
                    <a:pt x="48" y="211"/>
                    <a:pt x="48" y="211"/>
                  </a:cubicBezTo>
                  <a:cubicBezTo>
                    <a:pt x="63" y="223"/>
                    <a:pt x="80" y="230"/>
                    <a:pt x="97" y="233"/>
                  </a:cubicBezTo>
                  <a:cubicBezTo>
                    <a:pt x="106" y="235"/>
                    <a:pt x="115" y="235"/>
                    <a:pt x="123" y="235"/>
                  </a:cubicBezTo>
                  <a:cubicBezTo>
                    <a:pt x="127" y="235"/>
                    <a:pt x="131" y="234"/>
                    <a:pt x="135" y="234"/>
                  </a:cubicBezTo>
                  <a:cubicBezTo>
                    <a:pt x="137" y="233"/>
                    <a:pt x="139" y="233"/>
                    <a:pt x="141" y="233"/>
                  </a:cubicBezTo>
                  <a:cubicBezTo>
                    <a:pt x="143" y="232"/>
                    <a:pt x="145" y="232"/>
                    <a:pt x="147" y="231"/>
                  </a:cubicBezTo>
                  <a:cubicBezTo>
                    <a:pt x="178" y="223"/>
                    <a:pt x="200" y="205"/>
                    <a:pt x="213" y="186"/>
                  </a:cubicBezTo>
                  <a:cubicBezTo>
                    <a:pt x="220" y="176"/>
                    <a:pt x="225" y="167"/>
                    <a:pt x="228" y="159"/>
                  </a:cubicBezTo>
                  <a:cubicBezTo>
                    <a:pt x="228" y="157"/>
                    <a:pt x="229" y="155"/>
                    <a:pt x="230" y="153"/>
                  </a:cubicBezTo>
                  <a:cubicBezTo>
                    <a:pt x="230" y="151"/>
                    <a:pt x="231" y="149"/>
                    <a:pt x="231" y="147"/>
                  </a:cubicBezTo>
                  <a:cubicBezTo>
                    <a:pt x="232" y="145"/>
                    <a:pt x="232" y="143"/>
                    <a:pt x="233" y="142"/>
                  </a:cubicBezTo>
                  <a:cubicBezTo>
                    <a:pt x="233" y="140"/>
                    <a:pt x="233" y="138"/>
                    <a:pt x="233" y="137"/>
                  </a:cubicBezTo>
                  <a:cubicBezTo>
                    <a:pt x="234" y="134"/>
                    <a:pt x="234" y="131"/>
                    <a:pt x="234" y="128"/>
                  </a:cubicBezTo>
                  <a:cubicBezTo>
                    <a:pt x="235" y="126"/>
                    <a:pt x="235" y="124"/>
                    <a:pt x="235" y="122"/>
                  </a:cubicBezTo>
                  <a:cubicBezTo>
                    <a:pt x="235" y="121"/>
                    <a:pt x="235" y="120"/>
                    <a:pt x="235" y="119"/>
                  </a:cubicBezTo>
                  <a:cubicBezTo>
                    <a:pt x="235" y="118"/>
                    <a:pt x="235" y="118"/>
                    <a:pt x="235" y="118"/>
                  </a:cubicBezTo>
                  <a:cubicBezTo>
                    <a:pt x="235" y="118"/>
                    <a:pt x="235" y="118"/>
                    <a:pt x="234" y="119"/>
                  </a:cubicBezTo>
                  <a:cubicBezTo>
                    <a:pt x="234" y="120"/>
                    <a:pt x="234" y="121"/>
                    <a:pt x="234" y="122"/>
                  </a:cubicBezTo>
                  <a:cubicBezTo>
                    <a:pt x="234" y="124"/>
                    <a:pt x="234" y="126"/>
                    <a:pt x="234" y="128"/>
                  </a:cubicBezTo>
                  <a:cubicBezTo>
                    <a:pt x="234" y="131"/>
                    <a:pt x="233" y="133"/>
                    <a:pt x="233" y="137"/>
                  </a:cubicBezTo>
                  <a:cubicBezTo>
                    <a:pt x="230" y="149"/>
                    <a:pt x="226" y="167"/>
                    <a:pt x="212" y="185"/>
                  </a:cubicBezTo>
                  <a:cubicBezTo>
                    <a:pt x="199" y="203"/>
                    <a:pt x="177" y="222"/>
                    <a:pt x="147" y="229"/>
                  </a:cubicBezTo>
                  <a:cubicBezTo>
                    <a:pt x="145" y="230"/>
                    <a:pt x="143" y="230"/>
                    <a:pt x="141" y="231"/>
                  </a:cubicBezTo>
                  <a:cubicBezTo>
                    <a:pt x="139" y="231"/>
                    <a:pt x="137" y="231"/>
                    <a:pt x="135" y="232"/>
                  </a:cubicBezTo>
                  <a:cubicBezTo>
                    <a:pt x="131" y="232"/>
                    <a:pt x="127" y="232"/>
                    <a:pt x="123" y="233"/>
                  </a:cubicBezTo>
                  <a:cubicBezTo>
                    <a:pt x="115" y="233"/>
                    <a:pt x="106" y="232"/>
                    <a:pt x="98" y="231"/>
                  </a:cubicBezTo>
                  <a:cubicBezTo>
                    <a:pt x="81" y="228"/>
                    <a:pt x="64" y="221"/>
                    <a:pt x="49" y="209"/>
                  </a:cubicBezTo>
                  <a:cubicBezTo>
                    <a:pt x="49" y="209"/>
                    <a:pt x="49" y="209"/>
                    <a:pt x="49" y="209"/>
                  </a:cubicBezTo>
                  <a:cubicBezTo>
                    <a:pt x="48" y="209"/>
                    <a:pt x="48" y="209"/>
                    <a:pt x="48" y="209"/>
                  </a:cubicBezTo>
                  <a:cubicBezTo>
                    <a:pt x="34" y="213"/>
                    <a:pt x="19" y="217"/>
                    <a:pt x="4" y="221"/>
                  </a:cubicBezTo>
                  <a:cubicBezTo>
                    <a:pt x="6" y="223"/>
                    <a:pt x="6" y="223"/>
                    <a:pt x="6" y="223"/>
                  </a:cubicBezTo>
                  <a:cubicBezTo>
                    <a:pt x="11" y="210"/>
                    <a:pt x="17" y="196"/>
                    <a:pt x="22" y="182"/>
                  </a:cubicBezTo>
                  <a:cubicBezTo>
                    <a:pt x="23" y="181"/>
                    <a:pt x="23" y="181"/>
                    <a:pt x="23" y="181"/>
                  </a:cubicBezTo>
                  <a:cubicBezTo>
                    <a:pt x="22" y="181"/>
                    <a:pt x="22" y="181"/>
                    <a:pt x="22" y="181"/>
                  </a:cubicBezTo>
                  <a:cubicBezTo>
                    <a:pt x="15" y="169"/>
                    <a:pt x="9" y="156"/>
                    <a:pt x="6" y="142"/>
                  </a:cubicBezTo>
                  <a:cubicBezTo>
                    <a:pt x="4" y="135"/>
                    <a:pt x="4" y="129"/>
                    <a:pt x="3" y="122"/>
                  </a:cubicBezTo>
                  <a:cubicBezTo>
                    <a:pt x="3" y="119"/>
                    <a:pt x="3" y="116"/>
                    <a:pt x="3" y="112"/>
                  </a:cubicBezTo>
                  <a:cubicBezTo>
                    <a:pt x="4" y="109"/>
                    <a:pt x="4" y="106"/>
                    <a:pt x="4" y="103"/>
                  </a:cubicBezTo>
                  <a:cubicBezTo>
                    <a:pt x="6" y="90"/>
                    <a:pt x="10" y="77"/>
                    <a:pt x="15" y="66"/>
                  </a:cubicBezTo>
                  <a:cubicBezTo>
                    <a:pt x="21" y="55"/>
                    <a:pt x="28" y="45"/>
                    <a:pt x="37" y="36"/>
                  </a:cubicBezTo>
                  <a:cubicBezTo>
                    <a:pt x="45" y="28"/>
                    <a:pt x="55" y="21"/>
                    <a:pt x="65" y="15"/>
                  </a:cubicBezTo>
                  <a:cubicBezTo>
                    <a:pt x="76" y="10"/>
                    <a:pt x="86" y="7"/>
                    <a:pt x="97" y="4"/>
                  </a:cubicBezTo>
                  <a:cubicBezTo>
                    <a:pt x="100" y="4"/>
                    <a:pt x="103" y="4"/>
                    <a:pt x="105" y="3"/>
                  </a:cubicBezTo>
                  <a:cubicBezTo>
                    <a:pt x="108" y="3"/>
                    <a:pt x="111" y="3"/>
                    <a:pt x="113" y="3"/>
                  </a:cubicBezTo>
                  <a:cubicBezTo>
                    <a:pt x="119" y="2"/>
                    <a:pt x="124" y="3"/>
                    <a:pt x="129" y="3"/>
                  </a:cubicBezTo>
                  <a:cubicBezTo>
                    <a:pt x="149" y="5"/>
                    <a:pt x="168" y="12"/>
                    <a:pt x="182" y="22"/>
                  </a:cubicBezTo>
                  <a:cubicBezTo>
                    <a:pt x="197" y="31"/>
                    <a:pt x="208" y="43"/>
                    <a:pt x="215" y="55"/>
                  </a:cubicBezTo>
                  <a:cubicBezTo>
                    <a:pt x="223" y="67"/>
                    <a:pt x="227" y="78"/>
                    <a:pt x="230" y="87"/>
                  </a:cubicBezTo>
                  <a:cubicBezTo>
                    <a:pt x="231" y="90"/>
                    <a:pt x="231" y="92"/>
                    <a:pt x="232" y="94"/>
                  </a:cubicBezTo>
                  <a:cubicBezTo>
                    <a:pt x="232" y="96"/>
                    <a:pt x="233" y="98"/>
                    <a:pt x="233" y="100"/>
                  </a:cubicBezTo>
                  <a:cubicBezTo>
                    <a:pt x="233" y="102"/>
                    <a:pt x="233" y="104"/>
                    <a:pt x="234" y="105"/>
                  </a:cubicBezTo>
                  <a:cubicBezTo>
                    <a:pt x="234" y="107"/>
                    <a:pt x="234" y="108"/>
                    <a:pt x="234" y="110"/>
                  </a:cubicBezTo>
                  <a:cubicBezTo>
                    <a:pt x="234" y="112"/>
                    <a:pt x="234" y="114"/>
                    <a:pt x="234" y="116"/>
                  </a:cubicBezTo>
                  <a:cubicBezTo>
                    <a:pt x="235" y="117"/>
                    <a:pt x="235" y="118"/>
                    <a:pt x="235" y="11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F9C8024B-5967-4971-A31A-76D32015B73A}"/>
                </a:ext>
              </a:extLst>
            </p:cNvPr>
            <p:cNvSpPr>
              <a:spLocks/>
            </p:cNvSpPr>
            <p:nvPr/>
          </p:nvSpPr>
          <p:spPr bwMode="auto">
            <a:xfrm>
              <a:off x="1323" y="637"/>
              <a:ext cx="2061" cy="2761"/>
            </a:xfrm>
            <a:custGeom>
              <a:avLst/>
              <a:gdLst>
                <a:gd name="T0" fmla="*/ 3 w 868"/>
                <a:gd name="T1" fmla="*/ 437 h 1163"/>
                <a:gd name="T2" fmla="*/ 234 w 868"/>
                <a:gd name="T3" fmla="*/ 437 h 1163"/>
                <a:gd name="T4" fmla="*/ 435 w 868"/>
                <a:gd name="T5" fmla="*/ 240 h 1163"/>
                <a:gd name="T6" fmla="*/ 616 w 868"/>
                <a:gd name="T7" fmla="*/ 359 h 1163"/>
                <a:gd name="T8" fmla="*/ 600 w 868"/>
                <a:gd name="T9" fmla="*/ 546 h 1163"/>
                <a:gd name="T10" fmla="*/ 321 w 868"/>
                <a:gd name="T11" fmla="*/ 648 h 1163"/>
                <a:gd name="T12" fmla="*/ 319 w 868"/>
                <a:gd name="T13" fmla="*/ 1163 h 1163"/>
                <a:gd name="T14" fmla="*/ 548 w 868"/>
                <a:gd name="T15" fmla="*/ 1163 h 1163"/>
                <a:gd name="T16" fmla="*/ 548 w 868"/>
                <a:gd name="T17" fmla="*/ 858 h 1163"/>
                <a:gd name="T18" fmla="*/ 868 w 868"/>
                <a:gd name="T19" fmla="*/ 422 h 1163"/>
                <a:gd name="T20" fmla="*/ 448 w 868"/>
                <a:gd name="T21" fmla="*/ 7 h 1163"/>
                <a:gd name="T22" fmla="*/ 236 w 868"/>
                <a:gd name="T23" fmla="*/ 15 h 1163"/>
                <a:gd name="T24" fmla="*/ 3 w 868"/>
                <a:gd name="T25" fmla="*/ 43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8" h="1163">
                  <a:moveTo>
                    <a:pt x="3" y="437"/>
                  </a:moveTo>
                  <a:cubicBezTo>
                    <a:pt x="234" y="437"/>
                    <a:pt x="234" y="437"/>
                    <a:pt x="234" y="437"/>
                  </a:cubicBezTo>
                  <a:cubicBezTo>
                    <a:pt x="234" y="437"/>
                    <a:pt x="234" y="243"/>
                    <a:pt x="435" y="240"/>
                  </a:cubicBezTo>
                  <a:cubicBezTo>
                    <a:pt x="540" y="238"/>
                    <a:pt x="594" y="307"/>
                    <a:pt x="616" y="359"/>
                  </a:cubicBezTo>
                  <a:cubicBezTo>
                    <a:pt x="642" y="420"/>
                    <a:pt x="634" y="490"/>
                    <a:pt x="600" y="546"/>
                  </a:cubicBezTo>
                  <a:cubicBezTo>
                    <a:pt x="561" y="611"/>
                    <a:pt x="476" y="676"/>
                    <a:pt x="321" y="648"/>
                  </a:cubicBezTo>
                  <a:cubicBezTo>
                    <a:pt x="319" y="1163"/>
                    <a:pt x="319" y="1163"/>
                    <a:pt x="319" y="1163"/>
                  </a:cubicBezTo>
                  <a:cubicBezTo>
                    <a:pt x="548" y="1163"/>
                    <a:pt x="548" y="1163"/>
                    <a:pt x="548" y="1163"/>
                  </a:cubicBezTo>
                  <a:cubicBezTo>
                    <a:pt x="548" y="858"/>
                    <a:pt x="548" y="858"/>
                    <a:pt x="548" y="858"/>
                  </a:cubicBezTo>
                  <a:cubicBezTo>
                    <a:pt x="548" y="858"/>
                    <a:pt x="868" y="775"/>
                    <a:pt x="868" y="422"/>
                  </a:cubicBezTo>
                  <a:cubicBezTo>
                    <a:pt x="868" y="84"/>
                    <a:pt x="595" y="11"/>
                    <a:pt x="448" y="7"/>
                  </a:cubicBezTo>
                  <a:cubicBezTo>
                    <a:pt x="366" y="4"/>
                    <a:pt x="337" y="0"/>
                    <a:pt x="236" y="15"/>
                  </a:cubicBezTo>
                  <a:cubicBezTo>
                    <a:pt x="107" y="33"/>
                    <a:pt x="0" y="183"/>
                    <a:pt x="3" y="437"/>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0">
              <a:extLst>
                <a:ext uri="{FF2B5EF4-FFF2-40B4-BE49-F238E27FC236}">
                  <a16:creationId xmlns:a16="http://schemas.microsoft.com/office/drawing/2014/main" id="{5F176A88-B71C-4E1B-AEAA-37E85AC1DA53}"/>
                </a:ext>
              </a:extLst>
            </p:cNvPr>
            <p:cNvSpPr>
              <a:spLocks noChangeArrowheads="1"/>
            </p:cNvSpPr>
            <p:nvPr/>
          </p:nvSpPr>
          <p:spPr bwMode="auto">
            <a:xfrm>
              <a:off x="2081" y="3652"/>
              <a:ext cx="548" cy="515"/>
            </a:xfrm>
            <a:prstGeom prst="rect">
              <a:avLst/>
            </a:prstGeom>
            <a:solidFill>
              <a:srgbClr val="E8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1">
              <a:extLst>
                <a:ext uri="{FF2B5EF4-FFF2-40B4-BE49-F238E27FC236}">
                  <a16:creationId xmlns:a16="http://schemas.microsoft.com/office/drawing/2014/main" id="{53C383CC-C284-4188-8D7F-AE6C092E7952}"/>
                </a:ext>
              </a:extLst>
            </p:cNvPr>
            <p:cNvSpPr>
              <a:spLocks noChangeArrowheads="1"/>
            </p:cNvSpPr>
            <p:nvPr/>
          </p:nvSpPr>
          <p:spPr bwMode="auto">
            <a:xfrm>
              <a:off x="2081" y="3652"/>
              <a:ext cx="548"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a:extLst>
                <a:ext uri="{FF2B5EF4-FFF2-40B4-BE49-F238E27FC236}">
                  <a16:creationId xmlns:a16="http://schemas.microsoft.com/office/drawing/2014/main" id="{1C385365-A7ED-4F53-A2BD-4DAC3834F805}"/>
                </a:ext>
              </a:extLst>
            </p:cNvPr>
            <p:cNvSpPr>
              <a:spLocks/>
            </p:cNvSpPr>
            <p:nvPr/>
          </p:nvSpPr>
          <p:spPr bwMode="auto">
            <a:xfrm>
              <a:off x="2081" y="3652"/>
              <a:ext cx="548" cy="515"/>
            </a:xfrm>
            <a:custGeom>
              <a:avLst/>
              <a:gdLst>
                <a:gd name="T0" fmla="*/ 548 w 548"/>
                <a:gd name="T1" fmla="*/ 0 h 515"/>
                <a:gd name="T2" fmla="*/ 322 w 548"/>
                <a:gd name="T3" fmla="*/ 0 h 515"/>
                <a:gd name="T4" fmla="*/ 322 w 548"/>
                <a:gd name="T5" fmla="*/ 515 h 515"/>
                <a:gd name="T6" fmla="*/ 0 w 548"/>
                <a:gd name="T7" fmla="*/ 515 h 515"/>
                <a:gd name="T8" fmla="*/ 548 w 548"/>
                <a:gd name="T9" fmla="*/ 515 h 515"/>
                <a:gd name="T10" fmla="*/ 548 w 548"/>
                <a:gd name="T11" fmla="*/ 375 h 515"/>
                <a:gd name="T12" fmla="*/ 548 w 548"/>
                <a:gd name="T13" fmla="*/ 375 h 515"/>
                <a:gd name="T14" fmla="*/ 548 w 548"/>
                <a:gd name="T15" fmla="*/ 363 h 515"/>
                <a:gd name="T16" fmla="*/ 548 w 548"/>
                <a:gd name="T17" fmla="*/ 328 h 515"/>
                <a:gd name="T18" fmla="*/ 548 w 548"/>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15">
                  <a:moveTo>
                    <a:pt x="548" y="0"/>
                  </a:moveTo>
                  <a:lnTo>
                    <a:pt x="322" y="0"/>
                  </a:lnTo>
                  <a:lnTo>
                    <a:pt x="322" y="515"/>
                  </a:lnTo>
                  <a:lnTo>
                    <a:pt x="0" y="515"/>
                  </a:lnTo>
                  <a:lnTo>
                    <a:pt x="548" y="515"/>
                  </a:lnTo>
                  <a:lnTo>
                    <a:pt x="548" y="375"/>
                  </a:lnTo>
                  <a:lnTo>
                    <a:pt x="548" y="375"/>
                  </a:lnTo>
                  <a:lnTo>
                    <a:pt x="548" y="363"/>
                  </a:lnTo>
                  <a:lnTo>
                    <a:pt x="548" y="328"/>
                  </a:lnTo>
                  <a:lnTo>
                    <a:pt x="548" y="0"/>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4BD49338-4261-49E2-885D-E80D9C68651B}"/>
                </a:ext>
              </a:extLst>
            </p:cNvPr>
            <p:cNvSpPr>
              <a:spLocks/>
            </p:cNvSpPr>
            <p:nvPr/>
          </p:nvSpPr>
          <p:spPr bwMode="auto">
            <a:xfrm>
              <a:off x="2081" y="3652"/>
              <a:ext cx="548" cy="515"/>
            </a:xfrm>
            <a:custGeom>
              <a:avLst/>
              <a:gdLst>
                <a:gd name="T0" fmla="*/ 548 w 548"/>
                <a:gd name="T1" fmla="*/ 0 h 515"/>
                <a:gd name="T2" fmla="*/ 322 w 548"/>
                <a:gd name="T3" fmla="*/ 0 h 515"/>
                <a:gd name="T4" fmla="*/ 322 w 548"/>
                <a:gd name="T5" fmla="*/ 515 h 515"/>
                <a:gd name="T6" fmla="*/ 0 w 548"/>
                <a:gd name="T7" fmla="*/ 515 h 515"/>
                <a:gd name="T8" fmla="*/ 548 w 548"/>
                <a:gd name="T9" fmla="*/ 515 h 515"/>
                <a:gd name="T10" fmla="*/ 548 w 548"/>
                <a:gd name="T11" fmla="*/ 375 h 515"/>
                <a:gd name="T12" fmla="*/ 548 w 548"/>
                <a:gd name="T13" fmla="*/ 375 h 515"/>
                <a:gd name="T14" fmla="*/ 548 w 548"/>
                <a:gd name="T15" fmla="*/ 363 h 515"/>
                <a:gd name="T16" fmla="*/ 548 w 548"/>
                <a:gd name="T17" fmla="*/ 328 h 515"/>
                <a:gd name="T18" fmla="*/ 548 w 548"/>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15">
                  <a:moveTo>
                    <a:pt x="548" y="0"/>
                  </a:moveTo>
                  <a:lnTo>
                    <a:pt x="322" y="0"/>
                  </a:lnTo>
                  <a:lnTo>
                    <a:pt x="322" y="515"/>
                  </a:lnTo>
                  <a:lnTo>
                    <a:pt x="0" y="515"/>
                  </a:lnTo>
                  <a:lnTo>
                    <a:pt x="548" y="515"/>
                  </a:lnTo>
                  <a:lnTo>
                    <a:pt x="548" y="375"/>
                  </a:lnTo>
                  <a:lnTo>
                    <a:pt x="548" y="375"/>
                  </a:lnTo>
                  <a:lnTo>
                    <a:pt x="548" y="363"/>
                  </a:lnTo>
                  <a:lnTo>
                    <a:pt x="548" y="328"/>
                  </a:lnTo>
                  <a:lnTo>
                    <a:pt x="5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4427D34B-7107-4FBE-ABCC-8154149D0C27}"/>
                </a:ext>
              </a:extLst>
            </p:cNvPr>
            <p:cNvSpPr>
              <a:spLocks noEditPoints="1"/>
            </p:cNvSpPr>
            <p:nvPr/>
          </p:nvSpPr>
          <p:spPr bwMode="auto">
            <a:xfrm>
              <a:off x="1330" y="646"/>
              <a:ext cx="2030" cy="2752"/>
            </a:xfrm>
            <a:custGeom>
              <a:avLst/>
              <a:gdLst>
                <a:gd name="T0" fmla="*/ 318 w 855"/>
                <a:gd name="T1" fmla="*/ 644 h 1159"/>
                <a:gd name="T2" fmla="*/ 318 w 855"/>
                <a:gd name="T3" fmla="*/ 644 h 1159"/>
                <a:gd name="T4" fmla="*/ 318 w 855"/>
                <a:gd name="T5" fmla="*/ 644 h 1159"/>
                <a:gd name="T6" fmla="*/ 318 w 855"/>
                <a:gd name="T7" fmla="*/ 644 h 1159"/>
                <a:gd name="T8" fmla="*/ 760 w 855"/>
                <a:gd name="T9" fmla="*/ 520 h 1159"/>
                <a:gd name="T10" fmla="*/ 449 w 855"/>
                <a:gd name="T11" fmla="*/ 854 h 1159"/>
                <a:gd name="T12" fmla="*/ 449 w 855"/>
                <a:gd name="T13" fmla="*/ 1159 h 1159"/>
                <a:gd name="T14" fmla="*/ 316 w 855"/>
                <a:gd name="T15" fmla="*/ 1159 h 1159"/>
                <a:gd name="T16" fmla="*/ 545 w 855"/>
                <a:gd name="T17" fmla="*/ 1159 h 1159"/>
                <a:gd name="T18" fmla="*/ 545 w 855"/>
                <a:gd name="T19" fmla="*/ 1116 h 1159"/>
                <a:gd name="T20" fmla="*/ 545 w 855"/>
                <a:gd name="T21" fmla="*/ 1114 h 1159"/>
                <a:gd name="T22" fmla="*/ 545 w 855"/>
                <a:gd name="T23" fmla="*/ 854 h 1159"/>
                <a:gd name="T24" fmla="*/ 545 w 855"/>
                <a:gd name="T25" fmla="*/ 854 h 1159"/>
                <a:gd name="T26" fmla="*/ 855 w 855"/>
                <a:gd name="T27" fmla="*/ 522 h 1159"/>
                <a:gd name="T28" fmla="*/ 764 w 855"/>
                <a:gd name="T29" fmla="*/ 521 h 1159"/>
                <a:gd name="T30" fmla="*/ 760 w 855"/>
                <a:gd name="T31" fmla="*/ 520 h 1159"/>
                <a:gd name="T32" fmla="*/ 341 w 855"/>
                <a:gd name="T33" fmla="*/ 236 h 1159"/>
                <a:gd name="T34" fmla="*/ 337 w 855"/>
                <a:gd name="T35" fmla="*/ 236 h 1159"/>
                <a:gd name="T36" fmla="*/ 135 w 855"/>
                <a:gd name="T37" fmla="*/ 433 h 1159"/>
                <a:gd name="T38" fmla="*/ 135 w 855"/>
                <a:gd name="T39" fmla="*/ 433 h 1159"/>
                <a:gd name="T40" fmla="*/ 135 w 855"/>
                <a:gd name="T41" fmla="*/ 433 h 1159"/>
                <a:gd name="T42" fmla="*/ 135 w 855"/>
                <a:gd name="T43" fmla="*/ 433 h 1159"/>
                <a:gd name="T44" fmla="*/ 135 w 855"/>
                <a:gd name="T45" fmla="*/ 433 h 1159"/>
                <a:gd name="T46" fmla="*/ 135 w 855"/>
                <a:gd name="T47" fmla="*/ 433 h 1159"/>
                <a:gd name="T48" fmla="*/ 0 w 855"/>
                <a:gd name="T49" fmla="*/ 433 h 1159"/>
                <a:gd name="T50" fmla="*/ 0 w 855"/>
                <a:gd name="T51" fmla="*/ 433 h 1159"/>
                <a:gd name="T52" fmla="*/ 231 w 855"/>
                <a:gd name="T53" fmla="*/ 433 h 1159"/>
                <a:gd name="T54" fmla="*/ 231 w 855"/>
                <a:gd name="T55" fmla="*/ 433 h 1159"/>
                <a:gd name="T56" fmla="*/ 231 w 855"/>
                <a:gd name="T57" fmla="*/ 433 h 1159"/>
                <a:gd name="T58" fmla="*/ 231 w 855"/>
                <a:gd name="T59" fmla="*/ 433 h 1159"/>
                <a:gd name="T60" fmla="*/ 386 w 855"/>
                <a:gd name="T61" fmla="*/ 241 h 1159"/>
                <a:gd name="T62" fmla="*/ 341 w 855"/>
                <a:gd name="T63" fmla="*/ 236 h 1159"/>
                <a:gd name="T64" fmla="*/ 233 w 855"/>
                <a:gd name="T65" fmla="*/ 11 h 1159"/>
                <a:gd name="T66" fmla="*/ 213 w 855"/>
                <a:gd name="T67" fmla="*/ 15 h 1159"/>
                <a:gd name="T68" fmla="*/ 233 w 855"/>
                <a:gd name="T69" fmla="*/ 11 h 1159"/>
                <a:gd name="T70" fmla="*/ 360 w 855"/>
                <a:gd name="T71" fmla="*/ 0 h 1159"/>
                <a:gd name="T72" fmla="*/ 298 w 855"/>
                <a:gd name="T73" fmla="*/ 3 h 1159"/>
                <a:gd name="T74" fmla="*/ 337 w 855"/>
                <a:gd name="T75" fmla="*/ 2 h 1159"/>
                <a:gd name="T76" fmla="*/ 337 w 855"/>
                <a:gd name="T77" fmla="*/ 2 h 1159"/>
                <a:gd name="T78" fmla="*/ 717 w 855"/>
                <a:gd name="T79" fmla="*/ 206 h 1159"/>
                <a:gd name="T80" fmla="*/ 735 w 855"/>
                <a:gd name="T81" fmla="*/ 193 h 1159"/>
                <a:gd name="T82" fmla="*/ 752 w 855"/>
                <a:gd name="T83" fmla="*/ 184 h 1159"/>
                <a:gd name="T84" fmla="*/ 778 w 855"/>
                <a:gd name="T85" fmla="*/ 172 h 1159"/>
                <a:gd name="T86" fmla="*/ 781 w 855"/>
                <a:gd name="T87" fmla="*/ 177 h 1159"/>
                <a:gd name="T88" fmla="*/ 799 w 855"/>
                <a:gd name="T89" fmla="*/ 176 h 1159"/>
                <a:gd name="T90" fmla="*/ 445 w 855"/>
                <a:gd name="T91" fmla="*/ 3 h 1159"/>
                <a:gd name="T92" fmla="*/ 360 w 855"/>
                <a:gd name="T9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1159">
                  <a:moveTo>
                    <a:pt x="318" y="644"/>
                  </a:moveTo>
                  <a:cubicBezTo>
                    <a:pt x="318" y="644"/>
                    <a:pt x="318" y="644"/>
                    <a:pt x="318" y="644"/>
                  </a:cubicBezTo>
                  <a:cubicBezTo>
                    <a:pt x="318" y="644"/>
                    <a:pt x="318" y="644"/>
                    <a:pt x="318" y="644"/>
                  </a:cubicBezTo>
                  <a:cubicBezTo>
                    <a:pt x="318" y="644"/>
                    <a:pt x="318" y="644"/>
                    <a:pt x="318" y="644"/>
                  </a:cubicBezTo>
                  <a:moveTo>
                    <a:pt x="760" y="520"/>
                  </a:moveTo>
                  <a:cubicBezTo>
                    <a:pt x="706" y="787"/>
                    <a:pt x="449" y="854"/>
                    <a:pt x="449" y="854"/>
                  </a:cubicBezTo>
                  <a:cubicBezTo>
                    <a:pt x="449" y="1159"/>
                    <a:pt x="449" y="1159"/>
                    <a:pt x="449" y="1159"/>
                  </a:cubicBezTo>
                  <a:cubicBezTo>
                    <a:pt x="316" y="1159"/>
                    <a:pt x="316" y="1159"/>
                    <a:pt x="316" y="1159"/>
                  </a:cubicBezTo>
                  <a:cubicBezTo>
                    <a:pt x="545" y="1159"/>
                    <a:pt x="545" y="1159"/>
                    <a:pt x="545" y="1159"/>
                  </a:cubicBezTo>
                  <a:cubicBezTo>
                    <a:pt x="545" y="1116"/>
                    <a:pt x="545" y="1116"/>
                    <a:pt x="545" y="1116"/>
                  </a:cubicBezTo>
                  <a:cubicBezTo>
                    <a:pt x="545" y="1114"/>
                    <a:pt x="545" y="1114"/>
                    <a:pt x="545" y="1114"/>
                  </a:cubicBezTo>
                  <a:cubicBezTo>
                    <a:pt x="545" y="854"/>
                    <a:pt x="545" y="854"/>
                    <a:pt x="545" y="854"/>
                  </a:cubicBezTo>
                  <a:cubicBezTo>
                    <a:pt x="545" y="854"/>
                    <a:pt x="545" y="854"/>
                    <a:pt x="545" y="854"/>
                  </a:cubicBezTo>
                  <a:cubicBezTo>
                    <a:pt x="545" y="854"/>
                    <a:pt x="801" y="788"/>
                    <a:pt x="855" y="522"/>
                  </a:cubicBezTo>
                  <a:cubicBezTo>
                    <a:pt x="764" y="521"/>
                    <a:pt x="764" y="521"/>
                    <a:pt x="764" y="521"/>
                  </a:cubicBezTo>
                  <a:cubicBezTo>
                    <a:pt x="762" y="520"/>
                    <a:pt x="761" y="520"/>
                    <a:pt x="760" y="520"/>
                  </a:cubicBezTo>
                  <a:moveTo>
                    <a:pt x="341" y="236"/>
                  </a:moveTo>
                  <a:cubicBezTo>
                    <a:pt x="339" y="236"/>
                    <a:pt x="338" y="236"/>
                    <a:pt x="337" y="236"/>
                  </a:cubicBezTo>
                  <a:cubicBezTo>
                    <a:pt x="136" y="239"/>
                    <a:pt x="135" y="432"/>
                    <a:pt x="135" y="433"/>
                  </a:cubicBezTo>
                  <a:cubicBezTo>
                    <a:pt x="135" y="433"/>
                    <a:pt x="135" y="433"/>
                    <a:pt x="135" y="433"/>
                  </a:cubicBezTo>
                  <a:cubicBezTo>
                    <a:pt x="135" y="433"/>
                    <a:pt x="135" y="433"/>
                    <a:pt x="135" y="433"/>
                  </a:cubicBezTo>
                  <a:cubicBezTo>
                    <a:pt x="135" y="433"/>
                    <a:pt x="135" y="433"/>
                    <a:pt x="135" y="433"/>
                  </a:cubicBezTo>
                  <a:cubicBezTo>
                    <a:pt x="135" y="433"/>
                    <a:pt x="135" y="433"/>
                    <a:pt x="135" y="433"/>
                  </a:cubicBezTo>
                  <a:cubicBezTo>
                    <a:pt x="135" y="433"/>
                    <a:pt x="135" y="433"/>
                    <a:pt x="135" y="433"/>
                  </a:cubicBezTo>
                  <a:cubicBezTo>
                    <a:pt x="0" y="433"/>
                    <a:pt x="0" y="433"/>
                    <a:pt x="0" y="433"/>
                  </a:cubicBezTo>
                  <a:cubicBezTo>
                    <a:pt x="0" y="433"/>
                    <a:pt x="0" y="433"/>
                    <a:pt x="0" y="433"/>
                  </a:cubicBezTo>
                  <a:cubicBezTo>
                    <a:pt x="231" y="433"/>
                    <a:pt x="231" y="433"/>
                    <a:pt x="231" y="433"/>
                  </a:cubicBezTo>
                  <a:cubicBezTo>
                    <a:pt x="231" y="433"/>
                    <a:pt x="231" y="433"/>
                    <a:pt x="231" y="433"/>
                  </a:cubicBezTo>
                  <a:cubicBezTo>
                    <a:pt x="231" y="433"/>
                    <a:pt x="231" y="433"/>
                    <a:pt x="231" y="433"/>
                  </a:cubicBezTo>
                  <a:cubicBezTo>
                    <a:pt x="231" y="433"/>
                    <a:pt x="231" y="433"/>
                    <a:pt x="231" y="433"/>
                  </a:cubicBezTo>
                  <a:cubicBezTo>
                    <a:pt x="231" y="432"/>
                    <a:pt x="231" y="271"/>
                    <a:pt x="386" y="241"/>
                  </a:cubicBezTo>
                  <a:cubicBezTo>
                    <a:pt x="372" y="238"/>
                    <a:pt x="357" y="236"/>
                    <a:pt x="341" y="236"/>
                  </a:cubicBezTo>
                  <a:moveTo>
                    <a:pt x="233" y="11"/>
                  </a:moveTo>
                  <a:cubicBezTo>
                    <a:pt x="226" y="12"/>
                    <a:pt x="219" y="13"/>
                    <a:pt x="213" y="15"/>
                  </a:cubicBezTo>
                  <a:cubicBezTo>
                    <a:pt x="219" y="13"/>
                    <a:pt x="226" y="12"/>
                    <a:pt x="233" y="11"/>
                  </a:cubicBezTo>
                  <a:moveTo>
                    <a:pt x="360" y="0"/>
                  </a:moveTo>
                  <a:cubicBezTo>
                    <a:pt x="341" y="0"/>
                    <a:pt x="321" y="1"/>
                    <a:pt x="298" y="3"/>
                  </a:cubicBezTo>
                  <a:cubicBezTo>
                    <a:pt x="313" y="2"/>
                    <a:pt x="326" y="2"/>
                    <a:pt x="337" y="2"/>
                  </a:cubicBezTo>
                  <a:cubicBezTo>
                    <a:pt x="337" y="2"/>
                    <a:pt x="337" y="2"/>
                    <a:pt x="337" y="2"/>
                  </a:cubicBezTo>
                  <a:cubicBezTo>
                    <a:pt x="433" y="2"/>
                    <a:pt x="625" y="45"/>
                    <a:pt x="717" y="206"/>
                  </a:cubicBezTo>
                  <a:cubicBezTo>
                    <a:pt x="724" y="201"/>
                    <a:pt x="731" y="197"/>
                    <a:pt x="735" y="193"/>
                  </a:cubicBezTo>
                  <a:cubicBezTo>
                    <a:pt x="741" y="190"/>
                    <a:pt x="746" y="187"/>
                    <a:pt x="752" y="184"/>
                  </a:cubicBezTo>
                  <a:cubicBezTo>
                    <a:pt x="778" y="172"/>
                    <a:pt x="778" y="172"/>
                    <a:pt x="778" y="172"/>
                  </a:cubicBezTo>
                  <a:cubicBezTo>
                    <a:pt x="781" y="177"/>
                    <a:pt x="781" y="177"/>
                    <a:pt x="781" y="177"/>
                  </a:cubicBezTo>
                  <a:cubicBezTo>
                    <a:pt x="799" y="176"/>
                    <a:pt x="799" y="176"/>
                    <a:pt x="799" y="176"/>
                  </a:cubicBezTo>
                  <a:cubicBezTo>
                    <a:pt x="709" y="42"/>
                    <a:pt x="547" y="6"/>
                    <a:pt x="445" y="3"/>
                  </a:cubicBezTo>
                  <a:cubicBezTo>
                    <a:pt x="410" y="1"/>
                    <a:pt x="385" y="0"/>
                    <a:pt x="360" y="0"/>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02F5DD19-3543-4AA4-A4F0-A1CC4388A549}"/>
                </a:ext>
              </a:extLst>
            </p:cNvPr>
            <p:cNvSpPr>
              <a:spLocks/>
            </p:cNvSpPr>
            <p:nvPr/>
          </p:nvSpPr>
          <p:spPr bwMode="auto">
            <a:xfrm>
              <a:off x="1093" y="651"/>
              <a:ext cx="2063" cy="2747"/>
            </a:xfrm>
            <a:custGeom>
              <a:avLst/>
              <a:gdLst>
                <a:gd name="T0" fmla="*/ 4 w 869"/>
                <a:gd name="T1" fmla="*/ 431 h 1157"/>
                <a:gd name="T2" fmla="*/ 235 w 869"/>
                <a:gd name="T3" fmla="*/ 431 h 1157"/>
                <a:gd name="T4" fmla="*/ 437 w 869"/>
                <a:gd name="T5" fmla="*/ 234 h 1157"/>
                <a:gd name="T6" fmla="*/ 618 w 869"/>
                <a:gd name="T7" fmla="*/ 353 h 1157"/>
                <a:gd name="T8" fmla="*/ 601 w 869"/>
                <a:gd name="T9" fmla="*/ 540 h 1157"/>
                <a:gd name="T10" fmla="*/ 321 w 869"/>
                <a:gd name="T11" fmla="*/ 636 h 1157"/>
                <a:gd name="T12" fmla="*/ 321 w 869"/>
                <a:gd name="T13" fmla="*/ 1157 h 1157"/>
                <a:gd name="T14" fmla="*/ 549 w 869"/>
                <a:gd name="T15" fmla="*/ 1157 h 1157"/>
                <a:gd name="T16" fmla="*/ 549 w 869"/>
                <a:gd name="T17" fmla="*/ 852 h 1157"/>
                <a:gd name="T18" fmla="*/ 869 w 869"/>
                <a:gd name="T19" fmla="*/ 416 h 1157"/>
                <a:gd name="T20" fmla="*/ 437 w 869"/>
                <a:gd name="T21" fmla="*/ 0 h 1157"/>
                <a:gd name="T22" fmla="*/ 4 w 869"/>
                <a:gd name="T23" fmla="*/ 431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9" h="1157">
                  <a:moveTo>
                    <a:pt x="4" y="431"/>
                  </a:moveTo>
                  <a:cubicBezTo>
                    <a:pt x="235" y="431"/>
                    <a:pt x="235" y="431"/>
                    <a:pt x="235" y="431"/>
                  </a:cubicBezTo>
                  <a:cubicBezTo>
                    <a:pt x="235" y="431"/>
                    <a:pt x="235" y="237"/>
                    <a:pt x="437" y="234"/>
                  </a:cubicBezTo>
                  <a:cubicBezTo>
                    <a:pt x="541" y="232"/>
                    <a:pt x="596" y="301"/>
                    <a:pt x="618" y="353"/>
                  </a:cubicBezTo>
                  <a:cubicBezTo>
                    <a:pt x="643" y="414"/>
                    <a:pt x="636" y="484"/>
                    <a:pt x="601" y="540"/>
                  </a:cubicBezTo>
                  <a:cubicBezTo>
                    <a:pt x="562" y="605"/>
                    <a:pt x="476" y="664"/>
                    <a:pt x="321" y="636"/>
                  </a:cubicBezTo>
                  <a:cubicBezTo>
                    <a:pt x="321" y="1157"/>
                    <a:pt x="321" y="1157"/>
                    <a:pt x="321" y="1157"/>
                  </a:cubicBezTo>
                  <a:cubicBezTo>
                    <a:pt x="549" y="1157"/>
                    <a:pt x="549" y="1157"/>
                    <a:pt x="549" y="1157"/>
                  </a:cubicBezTo>
                  <a:cubicBezTo>
                    <a:pt x="549" y="852"/>
                    <a:pt x="549" y="852"/>
                    <a:pt x="549" y="852"/>
                  </a:cubicBezTo>
                  <a:cubicBezTo>
                    <a:pt x="549" y="852"/>
                    <a:pt x="869" y="769"/>
                    <a:pt x="869" y="416"/>
                  </a:cubicBezTo>
                  <a:cubicBezTo>
                    <a:pt x="869" y="78"/>
                    <a:pt x="566" y="0"/>
                    <a:pt x="437" y="0"/>
                  </a:cubicBezTo>
                  <a:cubicBezTo>
                    <a:pt x="338" y="0"/>
                    <a:pt x="0" y="24"/>
                    <a:pt x="4" y="431"/>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46">
              <a:extLst>
                <a:ext uri="{FF2B5EF4-FFF2-40B4-BE49-F238E27FC236}">
                  <a16:creationId xmlns:a16="http://schemas.microsoft.com/office/drawing/2014/main" id="{0CF18D3C-2CCB-430F-9E38-2C38E8737003}"/>
                </a:ext>
              </a:extLst>
            </p:cNvPr>
            <p:cNvSpPr>
              <a:spLocks noChangeArrowheads="1"/>
            </p:cNvSpPr>
            <p:nvPr/>
          </p:nvSpPr>
          <p:spPr bwMode="auto">
            <a:xfrm>
              <a:off x="2085" y="2175"/>
              <a:ext cx="1" cy="1"/>
            </a:xfrm>
            <a:prstGeom prst="ellipse">
              <a:avLst/>
            </a:prstGeom>
            <a:solidFill>
              <a:srgbClr val="913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8C024D4D-5AB9-4C99-BEE4-FF30380E8157}"/>
                </a:ext>
              </a:extLst>
            </p:cNvPr>
            <p:cNvSpPr>
              <a:spLocks/>
            </p:cNvSpPr>
            <p:nvPr/>
          </p:nvSpPr>
          <p:spPr bwMode="auto">
            <a:xfrm>
              <a:off x="1102" y="651"/>
              <a:ext cx="2033" cy="2747"/>
            </a:xfrm>
            <a:custGeom>
              <a:avLst/>
              <a:gdLst>
                <a:gd name="T0" fmla="*/ 433 w 856"/>
                <a:gd name="T1" fmla="*/ 0 h 1157"/>
                <a:gd name="T2" fmla="*/ 433 w 856"/>
                <a:gd name="T3" fmla="*/ 0 h 1157"/>
                <a:gd name="T4" fmla="*/ 0 w 856"/>
                <a:gd name="T5" fmla="*/ 424 h 1157"/>
                <a:gd name="T6" fmla="*/ 0 w 856"/>
                <a:gd name="T7" fmla="*/ 431 h 1157"/>
                <a:gd name="T8" fmla="*/ 231 w 856"/>
                <a:gd name="T9" fmla="*/ 431 h 1157"/>
                <a:gd name="T10" fmla="*/ 231 w 856"/>
                <a:gd name="T11" fmla="*/ 431 h 1157"/>
                <a:gd name="T12" fmla="*/ 231 w 856"/>
                <a:gd name="T13" fmla="*/ 431 h 1157"/>
                <a:gd name="T14" fmla="*/ 231 w 856"/>
                <a:gd name="T15" fmla="*/ 431 h 1157"/>
                <a:gd name="T16" fmla="*/ 433 w 856"/>
                <a:gd name="T17" fmla="*/ 234 h 1157"/>
                <a:gd name="T18" fmla="*/ 437 w 856"/>
                <a:gd name="T19" fmla="*/ 234 h 1157"/>
                <a:gd name="T20" fmla="*/ 614 w 856"/>
                <a:gd name="T21" fmla="*/ 353 h 1157"/>
                <a:gd name="T22" fmla="*/ 629 w 856"/>
                <a:gd name="T23" fmla="*/ 429 h 1157"/>
                <a:gd name="T24" fmla="*/ 597 w 856"/>
                <a:gd name="T25" fmla="*/ 540 h 1157"/>
                <a:gd name="T26" fmla="*/ 414 w 856"/>
                <a:gd name="T27" fmla="*/ 642 h 1157"/>
                <a:gd name="T28" fmla="*/ 414 w 856"/>
                <a:gd name="T29" fmla="*/ 642 h 1157"/>
                <a:gd name="T30" fmla="*/ 391 w 856"/>
                <a:gd name="T31" fmla="*/ 643 h 1157"/>
                <a:gd name="T32" fmla="*/ 317 w 856"/>
                <a:gd name="T33" fmla="*/ 636 h 1157"/>
                <a:gd name="T34" fmla="*/ 317 w 856"/>
                <a:gd name="T35" fmla="*/ 1157 h 1157"/>
                <a:gd name="T36" fmla="*/ 545 w 856"/>
                <a:gd name="T37" fmla="*/ 1157 h 1157"/>
                <a:gd name="T38" fmla="*/ 545 w 856"/>
                <a:gd name="T39" fmla="*/ 852 h 1157"/>
                <a:gd name="T40" fmla="*/ 545 w 856"/>
                <a:gd name="T41" fmla="*/ 852 h 1157"/>
                <a:gd name="T42" fmla="*/ 856 w 856"/>
                <a:gd name="T43" fmla="*/ 518 h 1157"/>
                <a:gd name="T44" fmla="*/ 841 w 856"/>
                <a:gd name="T45" fmla="*/ 497 h 1157"/>
                <a:gd name="T46" fmla="*/ 850 w 856"/>
                <a:gd name="T47" fmla="*/ 484 h 1157"/>
                <a:gd name="T48" fmla="*/ 826 w 856"/>
                <a:gd name="T49" fmla="*/ 419 h 1157"/>
                <a:gd name="T50" fmla="*/ 824 w 856"/>
                <a:gd name="T51" fmla="*/ 420 h 1157"/>
                <a:gd name="T52" fmla="*/ 814 w 856"/>
                <a:gd name="T53" fmla="*/ 420 h 1157"/>
                <a:gd name="T54" fmla="*/ 797 w 856"/>
                <a:gd name="T55" fmla="*/ 418 h 1157"/>
                <a:gd name="T56" fmla="*/ 777 w 856"/>
                <a:gd name="T57" fmla="*/ 405 h 1157"/>
                <a:gd name="T58" fmla="*/ 776 w 856"/>
                <a:gd name="T59" fmla="*/ 406 h 1157"/>
                <a:gd name="T60" fmla="*/ 764 w 856"/>
                <a:gd name="T61" fmla="*/ 260 h 1157"/>
                <a:gd name="T62" fmla="*/ 813 w 856"/>
                <a:gd name="T63" fmla="*/ 204 h 1157"/>
                <a:gd name="T64" fmla="*/ 433 w 856"/>
                <a:gd name="T65"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6" h="1157">
                  <a:moveTo>
                    <a:pt x="433" y="0"/>
                  </a:moveTo>
                  <a:cubicBezTo>
                    <a:pt x="433" y="0"/>
                    <a:pt x="433" y="0"/>
                    <a:pt x="433" y="0"/>
                  </a:cubicBezTo>
                  <a:cubicBezTo>
                    <a:pt x="334" y="0"/>
                    <a:pt x="0" y="23"/>
                    <a:pt x="0" y="424"/>
                  </a:cubicBezTo>
                  <a:cubicBezTo>
                    <a:pt x="0" y="426"/>
                    <a:pt x="0" y="429"/>
                    <a:pt x="0" y="431"/>
                  </a:cubicBezTo>
                  <a:cubicBezTo>
                    <a:pt x="231" y="431"/>
                    <a:pt x="231" y="431"/>
                    <a:pt x="231" y="431"/>
                  </a:cubicBezTo>
                  <a:cubicBezTo>
                    <a:pt x="231" y="431"/>
                    <a:pt x="231" y="431"/>
                    <a:pt x="231" y="431"/>
                  </a:cubicBezTo>
                  <a:cubicBezTo>
                    <a:pt x="231" y="431"/>
                    <a:pt x="231" y="431"/>
                    <a:pt x="231" y="431"/>
                  </a:cubicBezTo>
                  <a:cubicBezTo>
                    <a:pt x="231" y="431"/>
                    <a:pt x="231" y="431"/>
                    <a:pt x="231" y="431"/>
                  </a:cubicBezTo>
                  <a:cubicBezTo>
                    <a:pt x="231" y="430"/>
                    <a:pt x="232" y="237"/>
                    <a:pt x="433" y="234"/>
                  </a:cubicBezTo>
                  <a:cubicBezTo>
                    <a:pt x="434" y="234"/>
                    <a:pt x="435" y="234"/>
                    <a:pt x="437" y="234"/>
                  </a:cubicBezTo>
                  <a:cubicBezTo>
                    <a:pt x="539" y="234"/>
                    <a:pt x="592" y="301"/>
                    <a:pt x="614" y="353"/>
                  </a:cubicBezTo>
                  <a:cubicBezTo>
                    <a:pt x="624" y="378"/>
                    <a:pt x="629" y="403"/>
                    <a:pt x="629" y="429"/>
                  </a:cubicBezTo>
                  <a:cubicBezTo>
                    <a:pt x="629" y="468"/>
                    <a:pt x="618" y="506"/>
                    <a:pt x="597" y="540"/>
                  </a:cubicBezTo>
                  <a:cubicBezTo>
                    <a:pt x="567" y="590"/>
                    <a:pt x="509" y="636"/>
                    <a:pt x="414" y="642"/>
                  </a:cubicBezTo>
                  <a:cubicBezTo>
                    <a:pt x="414" y="642"/>
                    <a:pt x="414" y="642"/>
                    <a:pt x="414" y="642"/>
                  </a:cubicBezTo>
                  <a:cubicBezTo>
                    <a:pt x="406" y="643"/>
                    <a:pt x="399" y="643"/>
                    <a:pt x="391" y="643"/>
                  </a:cubicBezTo>
                  <a:cubicBezTo>
                    <a:pt x="368" y="643"/>
                    <a:pt x="344" y="641"/>
                    <a:pt x="317" y="636"/>
                  </a:cubicBezTo>
                  <a:cubicBezTo>
                    <a:pt x="317" y="1157"/>
                    <a:pt x="317" y="1157"/>
                    <a:pt x="317" y="1157"/>
                  </a:cubicBezTo>
                  <a:cubicBezTo>
                    <a:pt x="545" y="1157"/>
                    <a:pt x="545" y="1157"/>
                    <a:pt x="545" y="1157"/>
                  </a:cubicBezTo>
                  <a:cubicBezTo>
                    <a:pt x="545" y="852"/>
                    <a:pt x="545" y="852"/>
                    <a:pt x="545" y="852"/>
                  </a:cubicBezTo>
                  <a:cubicBezTo>
                    <a:pt x="545" y="852"/>
                    <a:pt x="545" y="852"/>
                    <a:pt x="545" y="852"/>
                  </a:cubicBezTo>
                  <a:cubicBezTo>
                    <a:pt x="545" y="852"/>
                    <a:pt x="802" y="785"/>
                    <a:pt x="856" y="518"/>
                  </a:cubicBezTo>
                  <a:cubicBezTo>
                    <a:pt x="845" y="514"/>
                    <a:pt x="841" y="505"/>
                    <a:pt x="841" y="497"/>
                  </a:cubicBezTo>
                  <a:cubicBezTo>
                    <a:pt x="842" y="489"/>
                    <a:pt x="850" y="484"/>
                    <a:pt x="850" y="484"/>
                  </a:cubicBezTo>
                  <a:cubicBezTo>
                    <a:pt x="826" y="419"/>
                    <a:pt x="826" y="419"/>
                    <a:pt x="826" y="419"/>
                  </a:cubicBezTo>
                  <a:cubicBezTo>
                    <a:pt x="825" y="420"/>
                    <a:pt x="824" y="420"/>
                    <a:pt x="824" y="420"/>
                  </a:cubicBezTo>
                  <a:cubicBezTo>
                    <a:pt x="820" y="420"/>
                    <a:pt x="817" y="420"/>
                    <a:pt x="814" y="420"/>
                  </a:cubicBezTo>
                  <a:cubicBezTo>
                    <a:pt x="808" y="420"/>
                    <a:pt x="802" y="419"/>
                    <a:pt x="797" y="418"/>
                  </a:cubicBezTo>
                  <a:cubicBezTo>
                    <a:pt x="790" y="416"/>
                    <a:pt x="779" y="411"/>
                    <a:pt x="777" y="405"/>
                  </a:cubicBezTo>
                  <a:cubicBezTo>
                    <a:pt x="776" y="406"/>
                    <a:pt x="776" y="406"/>
                    <a:pt x="776" y="406"/>
                  </a:cubicBezTo>
                  <a:cubicBezTo>
                    <a:pt x="776" y="406"/>
                    <a:pt x="746" y="329"/>
                    <a:pt x="764" y="260"/>
                  </a:cubicBezTo>
                  <a:cubicBezTo>
                    <a:pt x="770" y="238"/>
                    <a:pt x="794" y="218"/>
                    <a:pt x="813" y="204"/>
                  </a:cubicBezTo>
                  <a:cubicBezTo>
                    <a:pt x="721" y="43"/>
                    <a:pt x="529" y="0"/>
                    <a:pt x="433"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8">
              <a:extLst>
                <a:ext uri="{FF2B5EF4-FFF2-40B4-BE49-F238E27FC236}">
                  <a16:creationId xmlns:a16="http://schemas.microsoft.com/office/drawing/2014/main" id="{720AA291-6254-44AB-96A4-024E1FBBD7FE}"/>
                </a:ext>
              </a:extLst>
            </p:cNvPr>
            <p:cNvSpPr>
              <a:spLocks noChangeArrowheads="1"/>
            </p:cNvSpPr>
            <p:nvPr/>
          </p:nvSpPr>
          <p:spPr bwMode="auto">
            <a:xfrm>
              <a:off x="1853" y="3652"/>
              <a:ext cx="550" cy="515"/>
            </a:xfrm>
            <a:prstGeom prst="rect">
              <a:avLst/>
            </a:prstGeom>
            <a:solidFill>
              <a:srgbClr val="E8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9">
              <a:extLst>
                <a:ext uri="{FF2B5EF4-FFF2-40B4-BE49-F238E27FC236}">
                  <a16:creationId xmlns:a16="http://schemas.microsoft.com/office/drawing/2014/main" id="{66A65B76-F636-4FDA-A5A8-73F577ECA878}"/>
                </a:ext>
              </a:extLst>
            </p:cNvPr>
            <p:cNvSpPr>
              <a:spLocks noChangeArrowheads="1"/>
            </p:cNvSpPr>
            <p:nvPr/>
          </p:nvSpPr>
          <p:spPr bwMode="auto">
            <a:xfrm>
              <a:off x="1853" y="3652"/>
              <a:ext cx="550"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AE4AAC32-B9B0-4D73-944B-BF168ECFDE50}"/>
                </a:ext>
              </a:extLst>
            </p:cNvPr>
            <p:cNvSpPr>
              <a:spLocks/>
            </p:cNvSpPr>
            <p:nvPr/>
          </p:nvSpPr>
          <p:spPr bwMode="auto">
            <a:xfrm>
              <a:off x="1853" y="3652"/>
              <a:ext cx="550" cy="515"/>
            </a:xfrm>
            <a:custGeom>
              <a:avLst/>
              <a:gdLst>
                <a:gd name="T0" fmla="*/ 550 w 550"/>
                <a:gd name="T1" fmla="*/ 0 h 515"/>
                <a:gd name="T2" fmla="*/ 237 w 550"/>
                <a:gd name="T3" fmla="*/ 0 h 515"/>
                <a:gd name="T4" fmla="*/ 232 w 550"/>
                <a:gd name="T5" fmla="*/ 0 h 515"/>
                <a:gd name="T6" fmla="*/ 0 w 550"/>
                <a:gd name="T7" fmla="*/ 0 h 515"/>
                <a:gd name="T8" fmla="*/ 0 w 550"/>
                <a:gd name="T9" fmla="*/ 515 h 515"/>
                <a:gd name="T10" fmla="*/ 550 w 550"/>
                <a:gd name="T11" fmla="*/ 515 h 515"/>
                <a:gd name="T12" fmla="*/ 550 w 550"/>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550" h="515">
                  <a:moveTo>
                    <a:pt x="550" y="0"/>
                  </a:moveTo>
                  <a:lnTo>
                    <a:pt x="237" y="0"/>
                  </a:lnTo>
                  <a:lnTo>
                    <a:pt x="232" y="0"/>
                  </a:lnTo>
                  <a:lnTo>
                    <a:pt x="0" y="0"/>
                  </a:lnTo>
                  <a:lnTo>
                    <a:pt x="0" y="515"/>
                  </a:lnTo>
                  <a:lnTo>
                    <a:pt x="550" y="515"/>
                  </a:lnTo>
                  <a:lnTo>
                    <a:pt x="550" y="0"/>
                  </a:lnTo>
                  <a:close/>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2BD1AA48-2DDD-4F25-8C0E-6689CDAA820A}"/>
                </a:ext>
              </a:extLst>
            </p:cNvPr>
            <p:cNvSpPr>
              <a:spLocks/>
            </p:cNvSpPr>
            <p:nvPr/>
          </p:nvSpPr>
          <p:spPr bwMode="auto">
            <a:xfrm>
              <a:off x="1853" y="3652"/>
              <a:ext cx="550" cy="515"/>
            </a:xfrm>
            <a:custGeom>
              <a:avLst/>
              <a:gdLst>
                <a:gd name="T0" fmla="*/ 550 w 550"/>
                <a:gd name="T1" fmla="*/ 0 h 515"/>
                <a:gd name="T2" fmla="*/ 237 w 550"/>
                <a:gd name="T3" fmla="*/ 0 h 515"/>
                <a:gd name="T4" fmla="*/ 232 w 550"/>
                <a:gd name="T5" fmla="*/ 0 h 515"/>
                <a:gd name="T6" fmla="*/ 0 w 550"/>
                <a:gd name="T7" fmla="*/ 0 h 515"/>
                <a:gd name="T8" fmla="*/ 0 w 550"/>
                <a:gd name="T9" fmla="*/ 515 h 515"/>
                <a:gd name="T10" fmla="*/ 550 w 550"/>
                <a:gd name="T11" fmla="*/ 515 h 515"/>
                <a:gd name="T12" fmla="*/ 550 w 550"/>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550" h="515">
                  <a:moveTo>
                    <a:pt x="550" y="0"/>
                  </a:moveTo>
                  <a:lnTo>
                    <a:pt x="237" y="0"/>
                  </a:lnTo>
                  <a:lnTo>
                    <a:pt x="232" y="0"/>
                  </a:lnTo>
                  <a:lnTo>
                    <a:pt x="0" y="0"/>
                  </a:lnTo>
                  <a:lnTo>
                    <a:pt x="0" y="515"/>
                  </a:lnTo>
                  <a:lnTo>
                    <a:pt x="550" y="515"/>
                  </a:lnTo>
                  <a:lnTo>
                    <a:pt x="5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E27E1E0A-D35D-45FF-AC36-D7AF7BFC30FE}"/>
                </a:ext>
              </a:extLst>
            </p:cNvPr>
            <p:cNvSpPr>
              <a:spLocks/>
            </p:cNvSpPr>
            <p:nvPr/>
          </p:nvSpPr>
          <p:spPr bwMode="auto">
            <a:xfrm>
              <a:off x="1648" y="1202"/>
              <a:ext cx="544" cy="465"/>
            </a:xfrm>
            <a:custGeom>
              <a:avLst/>
              <a:gdLst>
                <a:gd name="T0" fmla="*/ 229 w 229"/>
                <a:gd name="T1" fmla="*/ 3 h 196"/>
                <a:gd name="T2" fmla="*/ 225 w 229"/>
                <a:gd name="T3" fmla="*/ 3 h 196"/>
                <a:gd name="T4" fmla="*/ 216 w 229"/>
                <a:gd name="T5" fmla="*/ 2 h 196"/>
                <a:gd name="T6" fmla="*/ 179 w 229"/>
                <a:gd name="T7" fmla="*/ 3 h 196"/>
                <a:gd name="T8" fmla="*/ 127 w 229"/>
                <a:gd name="T9" fmla="*/ 16 h 196"/>
                <a:gd name="T10" fmla="*/ 98 w 229"/>
                <a:gd name="T11" fmla="*/ 28 h 196"/>
                <a:gd name="T12" fmla="*/ 69 w 229"/>
                <a:gd name="T13" fmla="*/ 47 h 196"/>
                <a:gd name="T14" fmla="*/ 46 w 229"/>
                <a:gd name="T15" fmla="*/ 71 h 196"/>
                <a:gd name="T16" fmla="*/ 29 w 229"/>
                <a:gd name="T17" fmla="*/ 98 h 196"/>
                <a:gd name="T18" fmla="*/ 8 w 229"/>
                <a:gd name="T19" fmla="*/ 147 h 196"/>
                <a:gd name="T20" fmla="*/ 1 w 229"/>
                <a:gd name="T21" fmla="*/ 183 h 196"/>
                <a:gd name="T22" fmla="*/ 0 w 229"/>
                <a:gd name="T23" fmla="*/ 193 h 196"/>
                <a:gd name="T24" fmla="*/ 0 w 229"/>
                <a:gd name="T25" fmla="*/ 196 h 196"/>
                <a:gd name="T26" fmla="*/ 0 w 229"/>
                <a:gd name="T27" fmla="*/ 193 h 196"/>
                <a:gd name="T28" fmla="*/ 0 w 229"/>
                <a:gd name="T29" fmla="*/ 183 h 196"/>
                <a:gd name="T30" fmla="*/ 6 w 229"/>
                <a:gd name="T31" fmla="*/ 147 h 196"/>
                <a:gd name="T32" fmla="*/ 27 w 229"/>
                <a:gd name="T33" fmla="*/ 97 h 196"/>
                <a:gd name="T34" fmla="*/ 44 w 229"/>
                <a:gd name="T35" fmla="*/ 70 h 196"/>
                <a:gd name="T36" fmla="*/ 68 w 229"/>
                <a:gd name="T37" fmla="*/ 45 h 196"/>
                <a:gd name="T38" fmla="*/ 97 w 229"/>
                <a:gd name="T39" fmla="*/ 26 h 196"/>
                <a:gd name="T40" fmla="*/ 126 w 229"/>
                <a:gd name="T41" fmla="*/ 14 h 196"/>
                <a:gd name="T42" fmla="*/ 179 w 229"/>
                <a:gd name="T43" fmla="*/ 2 h 196"/>
                <a:gd name="T44" fmla="*/ 216 w 229"/>
                <a:gd name="T45" fmla="*/ 1 h 196"/>
                <a:gd name="T46" fmla="*/ 225 w 229"/>
                <a:gd name="T47" fmla="*/ 2 h 196"/>
                <a:gd name="T48" fmla="*/ 229 w 229"/>
                <a:gd name="T49" fmla="*/ 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196">
                  <a:moveTo>
                    <a:pt x="229" y="3"/>
                  </a:moveTo>
                  <a:cubicBezTo>
                    <a:pt x="229" y="3"/>
                    <a:pt x="228" y="3"/>
                    <a:pt x="225" y="3"/>
                  </a:cubicBezTo>
                  <a:cubicBezTo>
                    <a:pt x="223" y="3"/>
                    <a:pt x="220" y="2"/>
                    <a:pt x="216" y="2"/>
                  </a:cubicBezTo>
                  <a:cubicBezTo>
                    <a:pt x="207" y="1"/>
                    <a:pt x="194" y="2"/>
                    <a:pt x="179" y="3"/>
                  </a:cubicBezTo>
                  <a:cubicBezTo>
                    <a:pt x="164" y="5"/>
                    <a:pt x="146" y="9"/>
                    <a:pt x="127" y="16"/>
                  </a:cubicBezTo>
                  <a:cubicBezTo>
                    <a:pt x="117" y="19"/>
                    <a:pt x="108" y="23"/>
                    <a:pt x="98" y="28"/>
                  </a:cubicBezTo>
                  <a:cubicBezTo>
                    <a:pt x="88" y="33"/>
                    <a:pt x="78" y="39"/>
                    <a:pt x="69" y="47"/>
                  </a:cubicBezTo>
                  <a:cubicBezTo>
                    <a:pt x="60" y="54"/>
                    <a:pt x="53" y="63"/>
                    <a:pt x="46" y="71"/>
                  </a:cubicBezTo>
                  <a:cubicBezTo>
                    <a:pt x="39" y="80"/>
                    <a:pt x="34" y="89"/>
                    <a:pt x="29" y="98"/>
                  </a:cubicBezTo>
                  <a:cubicBezTo>
                    <a:pt x="19" y="116"/>
                    <a:pt x="12" y="133"/>
                    <a:pt x="8" y="147"/>
                  </a:cubicBezTo>
                  <a:cubicBezTo>
                    <a:pt x="4" y="162"/>
                    <a:pt x="2" y="174"/>
                    <a:pt x="1" y="183"/>
                  </a:cubicBezTo>
                  <a:cubicBezTo>
                    <a:pt x="0" y="187"/>
                    <a:pt x="0" y="191"/>
                    <a:pt x="0" y="193"/>
                  </a:cubicBezTo>
                  <a:cubicBezTo>
                    <a:pt x="0" y="195"/>
                    <a:pt x="0" y="196"/>
                    <a:pt x="0" y="196"/>
                  </a:cubicBezTo>
                  <a:cubicBezTo>
                    <a:pt x="0" y="196"/>
                    <a:pt x="0" y="195"/>
                    <a:pt x="0" y="193"/>
                  </a:cubicBezTo>
                  <a:cubicBezTo>
                    <a:pt x="0" y="191"/>
                    <a:pt x="0" y="187"/>
                    <a:pt x="0" y="183"/>
                  </a:cubicBezTo>
                  <a:cubicBezTo>
                    <a:pt x="1" y="174"/>
                    <a:pt x="2" y="162"/>
                    <a:pt x="6" y="147"/>
                  </a:cubicBezTo>
                  <a:cubicBezTo>
                    <a:pt x="10" y="132"/>
                    <a:pt x="17" y="115"/>
                    <a:pt x="27" y="97"/>
                  </a:cubicBezTo>
                  <a:cubicBezTo>
                    <a:pt x="32" y="88"/>
                    <a:pt x="38" y="79"/>
                    <a:pt x="44" y="70"/>
                  </a:cubicBezTo>
                  <a:cubicBezTo>
                    <a:pt x="51" y="61"/>
                    <a:pt x="59" y="53"/>
                    <a:pt x="68" y="45"/>
                  </a:cubicBezTo>
                  <a:cubicBezTo>
                    <a:pt x="77" y="38"/>
                    <a:pt x="87" y="31"/>
                    <a:pt x="97" y="26"/>
                  </a:cubicBezTo>
                  <a:cubicBezTo>
                    <a:pt x="107" y="21"/>
                    <a:pt x="117" y="17"/>
                    <a:pt x="126" y="14"/>
                  </a:cubicBezTo>
                  <a:cubicBezTo>
                    <a:pt x="146" y="7"/>
                    <a:pt x="164" y="4"/>
                    <a:pt x="179" y="2"/>
                  </a:cubicBezTo>
                  <a:cubicBezTo>
                    <a:pt x="194" y="0"/>
                    <a:pt x="207" y="0"/>
                    <a:pt x="216" y="1"/>
                  </a:cubicBezTo>
                  <a:cubicBezTo>
                    <a:pt x="220" y="1"/>
                    <a:pt x="223" y="2"/>
                    <a:pt x="225" y="2"/>
                  </a:cubicBezTo>
                  <a:cubicBezTo>
                    <a:pt x="228" y="3"/>
                    <a:pt x="229" y="3"/>
                    <a:pt x="229" y="3"/>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D67D43D8-83E7-422C-AE6C-E774E9E85736}"/>
                </a:ext>
              </a:extLst>
            </p:cNvPr>
            <p:cNvSpPr>
              <a:spLocks/>
            </p:cNvSpPr>
            <p:nvPr/>
          </p:nvSpPr>
          <p:spPr bwMode="auto">
            <a:xfrm>
              <a:off x="2092" y="651"/>
              <a:ext cx="926" cy="461"/>
            </a:xfrm>
            <a:custGeom>
              <a:avLst/>
              <a:gdLst>
                <a:gd name="T0" fmla="*/ 390 w 390"/>
                <a:gd name="T1" fmla="*/ 194 h 194"/>
                <a:gd name="T2" fmla="*/ 389 w 390"/>
                <a:gd name="T3" fmla="*/ 193 h 194"/>
                <a:gd name="T4" fmla="*/ 387 w 390"/>
                <a:gd name="T5" fmla="*/ 190 h 194"/>
                <a:gd name="T6" fmla="*/ 380 w 390"/>
                <a:gd name="T7" fmla="*/ 179 h 194"/>
                <a:gd name="T8" fmla="*/ 374 w 390"/>
                <a:gd name="T9" fmla="*/ 171 h 194"/>
                <a:gd name="T10" fmla="*/ 367 w 390"/>
                <a:gd name="T11" fmla="*/ 163 h 194"/>
                <a:gd name="T12" fmla="*/ 359 w 390"/>
                <a:gd name="T13" fmla="*/ 153 h 194"/>
                <a:gd name="T14" fmla="*/ 348 w 390"/>
                <a:gd name="T15" fmla="*/ 142 h 194"/>
                <a:gd name="T16" fmla="*/ 337 w 390"/>
                <a:gd name="T17" fmla="*/ 131 h 194"/>
                <a:gd name="T18" fmla="*/ 324 w 390"/>
                <a:gd name="T19" fmla="*/ 119 h 194"/>
                <a:gd name="T20" fmla="*/ 318 w 390"/>
                <a:gd name="T21" fmla="*/ 113 h 194"/>
                <a:gd name="T22" fmla="*/ 310 w 390"/>
                <a:gd name="T23" fmla="*/ 107 h 194"/>
                <a:gd name="T24" fmla="*/ 294 w 390"/>
                <a:gd name="T25" fmla="*/ 95 h 194"/>
                <a:gd name="T26" fmla="*/ 219 w 390"/>
                <a:gd name="T27" fmla="*/ 50 h 194"/>
                <a:gd name="T28" fmla="*/ 198 w 390"/>
                <a:gd name="T29" fmla="*/ 41 h 194"/>
                <a:gd name="T30" fmla="*/ 177 w 390"/>
                <a:gd name="T31" fmla="*/ 32 h 194"/>
                <a:gd name="T32" fmla="*/ 156 w 390"/>
                <a:gd name="T33" fmla="*/ 25 h 194"/>
                <a:gd name="T34" fmla="*/ 136 w 390"/>
                <a:gd name="T35" fmla="*/ 19 h 194"/>
                <a:gd name="T36" fmla="*/ 117 w 390"/>
                <a:gd name="T37" fmla="*/ 14 h 194"/>
                <a:gd name="T38" fmla="*/ 99 w 390"/>
                <a:gd name="T39" fmla="*/ 10 h 194"/>
                <a:gd name="T40" fmla="*/ 82 w 390"/>
                <a:gd name="T41" fmla="*/ 7 h 194"/>
                <a:gd name="T42" fmla="*/ 66 w 390"/>
                <a:gd name="T43" fmla="*/ 5 h 194"/>
                <a:gd name="T44" fmla="*/ 39 w 390"/>
                <a:gd name="T45" fmla="*/ 2 h 194"/>
                <a:gd name="T46" fmla="*/ 27 w 390"/>
                <a:gd name="T47" fmla="*/ 1 h 194"/>
                <a:gd name="T48" fmla="*/ 18 w 390"/>
                <a:gd name="T49" fmla="*/ 1 h 194"/>
                <a:gd name="T50" fmla="*/ 4 w 390"/>
                <a:gd name="T51" fmla="*/ 0 h 194"/>
                <a:gd name="T52" fmla="*/ 1 w 390"/>
                <a:gd name="T53" fmla="*/ 0 h 194"/>
                <a:gd name="T54" fmla="*/ 0 w 390"/>
                <a:gd name="T55" fmla="*/ 0 h 194"/>
                <a:gd name="T56" fmla="*/ 1 w 390"/>
                <a:gd name="T57" fmla="*/ 0 h 194"/>
                <a:gd name="T58" fmla="*/ 4 w 390"/>
                <a:gd name="T59" fmla="*/ 0 h 194"/>
                <a:gd name="T60" fmla="*/ 18 w 390"/>
                <a:gd name="T61" fmla="*/ 0 h 194"/>
                <a:gd name="T62" fmla="*/ 27 w 390"/>
                <a:gd name="T63" fmla="*/ 0 h 194"/>
                <a:gd name="T64" fmla="*/ 39 w 390"/>
                <a:gd name="T65" fmla="*/ 1 h 194"/>
                <a:gd name="T66" fmla="*/ 66 w 390"/>
                <a:gd name="T67" fmla="*/ 3 h 194"/>
                <a:gd name="T68" fmla="*/ 82 w 390"/>
                <a:gd name="T69" fmla="*/ 6 h 194"/>
                <a:gd name="T70" fmla="*/ 99 w 390"/>
                <a:gd name="T71" fmla="*/ 9 h 194"/>
                <a:gd name="T72" fmla="*/ 118 w 390"/>
                <a:gd name="T73" fmla="*/ 12 h 194"/>
                <a:gd name="T74" fmla="*/ 137 w 390"/>
                <a:gd name="T75" fmla="*/ 17 h 194"/>
                <a:gd name="T76" fmla="*/ 157 w 390"/>
                <a:gd name="T77" fmla="*/ 23 h 194"/>
                <a:gd name="T78" fmla="*/ 177 w 390"/>
                <a:gd name="T79" fmla="*/ 30 h 194"/>
                <a:gd name="T80" fmla="*/ 198 w 390"/>
                <a:gd name="T81" fmla="*/ 39 h 194"/>
                <a:gd name="T82" fmla="*/ 220 w 390"/>
                <a:gd name="T83" fmla="*/ 48 h 194"/>
                <a:gd name="T84" fmla="*/ 296 w 390"/>
                <a:gd name="T85" fmla="*/ 93 h 194"/>
                <a:gd name="T86" fmla="*/ 311 w 390"/>
                <a:gd name="T87" fmla="*/ 105 h 194"/>
                <a:gd name="T88" fmla="*/ 319 w 390"/>
                <a:gd name="T89" fmla="*/ 111 h 194"/>
                <a:gd name="T90" fmla="*/ 326 w 390"/>
                <a:gd name="T91" fmla="*/ 118 h 194"/>
                <a:gd name="T92" fmla="*/ 338 w 390"/>
                <a:gd name="T93" fmla="*/ 129 h 194"/>
                <a:gd name="T94" fmla="*/ 350 w 390"/>
                <a:gd name="T95" fmla="*/ 141 h 194"/>
                <a:gd name="T96" fmla="*/ 360 w 390"/>
                <a:gd name="T97" fmla="*/ 152 h 194"/>
                <a:gd name="T98" fmla="*/ 368 w 390"/>
                <a:gd name="T99" fmla="*/ 162 h 194"/>
                <a:gd name="T100" fmla="*/ 375 w 390"/>
                <a:gd name="T101" fmla="*/ 171 h 194"/>
                <a:gd name="T102" fmla="*/ 380 w 390"/>
                <a:gd name="T103" fmla="*/ 179 h 194"/>
                <a:gd name="T104" fmla="*/ 387 w 390"/>
                <a:gd name="T105" fmla="*/ 190 h 194"/>
                <a:gd name="T106" fmla="*/ 389 w 390"/>
                <a:gd name="T107" fmla="*/ 193 h 194"/>
                <a:gd name="T108" fmla="*/ 390 w 390"/>
                <a:gd name="T10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0" h="194">
                  <a:moveTo>
                    <a:pt x="390" y="194"/>
                  </a:moveTo>
                  <a:cubicBezTo>
                    <a:pt x="390" y="194"/>
                    <a:pt x="390" y="193"/>
                    <a:pt x="389" y="193"/>
                  </a:cubicBezTo>
                  <a:cubicBezTo>
                    <a:pt x="389" y="192"/>
                    <a:pt x="388" y="191"/>
                    <a:pt x="387" y="190"/>
                  </a:cubicBezTo>
                  <a:cubicBezTo>
                    <a:pt x="385" y="187"/>
                    <a:pt x="383" y="184"/>
                    <a:pt x="380" y="179"/>
                  </a:cubicBezTo>
                  <a:cubicBezTo>
                    <a:pt x="378" y="177"/>
                    <a:pt x="376" y="174"/>
                    <a:pt x="374" y="171"/>
                  </a:cubicBezTo>
                  <a:cubicBezTo>
                    <a:pt x="372" y="169"/>
                    <a:pt x="369" y="166"/>
                    <a:pt x="367" y="163"/>
                  </a:cubicBezTo>
                  <a:cubicBezTo>
                    <a:pt x="364" y="160"/>
                    <a:pt x="361" y="156"/>
                    <a:pt x="359" y="153"/>
                  </a:cubicBezTo>
                  <a:cubicBezTo>
                    <a:pt x="356" y="149"/>
                    <a:pt x="352" y="146"/>
                    <a:pt x="348" y="142"/>
                  </a:cubicBezTo>
                  <a:cubicBezTo>
                    <a:pt x="345" y="138"/>
                    <a:pt x="341" y="134"/>
                    <a:pt x="337" y="131"/>
                  </a:cubicBezTo>
                  <a:cubicBezTo>
                    <a:pt x="333" y="127"/>
                    <a:pt x="329" y="123"/>
                    <a:pt x="324" y="119"/>
                  </a:cubicBezTo>
                  <a:cubicBezTo>
                    <a:pt x="322" y="117"/>
                    <a:pt x="320" y="115"/>
                    <a:pt x="318" y="113"/>
                  </a:cubicBezTo>
                  <a:cubicBezTo>
                    <a:pt x="315" y="111"/>
                    <a:pt x="313" y="109"/>
                    <a:pt x="310" y="107"/>
                  </a:cubicBezTo>
                  <a:cubicBezTo>
                    <a:pt x="305" y="103"/>
                    <a:pt x="300" y="99"/>
                    <a:pt x="294" y="95"/>
                  </a:cubicBezTo>
                  <a:cubicBezTo>
                    <a:pt x="273" y="79"/>
                    <a:pt x="247" y="64"/>
                    <a:pt x="219" y="50"/>
                  </a:cubicBezTo>
                  <a:cubicBezTo>
                    <a:pt x="212" y="47"/>
                    <a:pt x="205" y="44"/>
                    <a:pt x="198" y="41"/>
                  </a:cubicBezTo>
                  <a:cubicBezTo>
                    <a:pt x="191" y="38"/>
                    <a:pt x="184" y="35"/>
                    <a:pt x="177" y="32"/>
                  </a:cubicBezTo>
                  <a:cubicBezTo>
                    <a:pt x="170" y="30"/>
                    <a:pt x="163" y="28"/>
                    <a:pt x="156" y="25"/>
                  </a:cubicBezTo>
                  <a:cubicBezTo>
                    <a:pt x="149" y="23"/>
                    <a:pt x="143" y="21"/>
                    <a:pt x="136" y="19"/>
                  </a:cubicBezTo>
                  <a:cubicBezTo>
                    <a:pt x="130" y="18"/>
                    <a:pt x="123" y="16"/>
                    <a:pt x="117" y="14"/>
                  </a:cubicBezTo>
                  <a:cubicBezTo>
                    <a:pt x="111" y="13"/>
                    <a:pt x="105" y="12"/>
                    <a:pt x="99" y="10"/>
                  </a:cubicBezTo>
                  <a:cubicBezTo>
                    <a:pt x="93" y="9"/>
                    <a:pt x="87" y="8"/>
                    <a:pt x="82" y="7"/>
                  </a:cubicBezTo>
                  <a:cubicBezTo>
                    <a:pt x="76" y="6"/>
                    <a:pt x="71" y="6"/>
                    <a:pt x="66" y="5"/>
                  </a:cubicBezTo>
                  <a:cubicBezTo>
                    <a:pt x="56" y="3"/>
                    <a:pt x="47" y="3"/>
                    <a:pt x="39" y="2"/>
                  </a:cubicBezTo>
                  <a:cubicBezTo>
                    <a:pt x="34" y="2"/>
                    <a:pt x="31" y="1"/>
                    <a:pt x="27" y="1"/>
                  </a:cubicBezTo>
                  <a:cubicBezTo>
                    <a:pt x="24" y="1"/>
                    <a:pt x="21" y="1"/>
                    <a:pt x="18" y="1"/>
                  </a:cubicBezTo>
                  <a:cubicBezTo>
                    <a:pt x="12" y="1"/>
                    <a:pt x="8" y="0"/>
                    <a:pt x="4" y="0"/>
                  </a:cubicBezTo>
                  <a:cubicBezTo>
                    <a:pt x="3" y="0"/>
                    <a:pt x="2" y="0"/>
                    <a:pt x="1" y="0"/>
                  </a:cubicBezTo>
                  <a:cubicBezTo>
                    <a:pt x="0" y="0"/>
                    <a:pt x="0" y="0"/>
                    <a:pt x="0" y="0"/>
                  </a:cubicBezTo>
                  <a:cubicBezTo>
                    <a:pt x="0" y="0"/>
                    <a:pt x="0" y="0"/>
                    <a:pt x="1" y="0"/>
                  </a:cubicBezTo>
                  <a:cubicBezTo>
                    <a:pt x="2" y="0"/>
                    <a:pt x="3" y="0"/>
                    <a:pt x="4" y="0"/>
                  </a:cubicBezTo>
                  <a:cubicBezTo>
                    <a:pt x="8" y="0"/>
                    <a:pt x="12" y="0"/>
                    <a:pt x="18" y="0"/>
                  </a:cubicBezTo>
                  <a:cubicBezTo>
                    <a:pt x="21" y="0"/>
                    <a:pt x="24" y="0"/>
                    <a:pt x="27" y="0"/>
                  </a:cubicBezTo>
                  <a:cubicBezTo>
                    <a:pt x="31" y="0"/>
                    <a:pt x="35" y="0"/>
                    <a:pt x="39" y="1"/>
                  </a:cubicBezTo>
                  <a:cubicBezTo>
                    <a:pt x="47" y="1"/>
                    <a:pt x="56" y="2"/>
                    <a:pt x="66" y="3"/>
                  </a:cubicBezTo>
                  <a:cubicBezTo>
                    <a:pt x="71" y="4"/>
                    <a:pt x="77" y="5"/>
                    <a:pt x="82" y="6"/>
                  </a:cubicBezTo>
                  <a:cubicBezTo>
                    <a:pt x="88" y="6"/>
                    <a:pt x="93" y="8"/>
                    <a:pt x="99" y="9"/>
                  </a:cubicBezTo>
                  <a:cubicBezTo>
                    <a:pt x="105" y="10"/>
                    <a:pt x="111" y="11"/>
                    <a:pt x="118" y="12"/>
                  </a:cubicBezTo>
                  <a:cubicBezTo>
                    <a:pt x="124" y="14"/>
                    <a:pt x="130" y="16"/>
                    <a:pt x="137" y="17"/>
                  </a:cubicBezTo>
                  <a:cubicBezTo>
                    <a:pt x="144" y="19"/>
                    <a:pt x="150" y="21"/>
                    <a:pt x="157" y="23"/>
                  </a:cubicBezTo>
                  <a:cubicBezTo>
                    <a:pt x="164" y="26"/>
                    <a:pt x="171" y="28"/>
                    <a:pt x="177" y="30"/>
                  </a:cubicBezTo>
                  <a:cubicBezTo>
                    <a:pt x="184" y="33"/>
                    <a:pt x="191" y="36"/>
                    <a:pt x="198" y="39"/>
                  </a:cubicBezTo>
                  <a:cubicBezTo>
                    <a:pt x="205" y="42"/>
                    <a:pt x="213" y="45"/>
                    <a:pt x="220" y="48"/>
                  </a:cubicBezTo>
                  <a:cubicBezTo>
                    <a:pt x="248" y="62"/>
                    <a:pt x="274" y="77"/>
                    <a:pt x="296" y="93"/>
                  </a:cubicBezTo>
                  <a:cubicBezTo>
                    <a:pt x="301" y="97"/>
                    <a:pt x="306" y="102"/>
                    <a:pt x="311" y="105"/>
                  </a:cubicBezTo>
                  <a:cubicBezTo>
                    <a:pt x="314" y="107"/>
                    <a:pt x="316" y="109"/>
                    <a:pt x="319" y="111"/>
                  </a:cubicBezTo>
                  <a:cubicBezTo>
                    <a:pt x="321" y="113"/>
                    <a:pt x="323" y="116"/>
                    <a:pt x="326" y="118"/>
                  </a:cubicBezTo>
                  <a:cubicBezTo>
                    <a:pt x="330" y="122"/>
                    <a:pt x="334" y="126"/>
                    <a:pt x="338" y="129"/>
                  </a:cubicBezTo>
                  <a:cubicBezTo>
                    <a:pt x="342" y="133"/>
                    <a:pt x="346" y="137"/>
                    <a:pt x="350" y="141"/>
                  </a:cubicBezTo>
                  <a:cubicBezTo>
                    <a:pt x="353" y="145"/>
                    <a:pt x="357" y="148"/>
                    <a:pt x="360" y="152"/>
                  </a:cubicBezTo>
                  <a:cubicBezTo>
                    <a:pt x="362" y="155"/>
                    <a:pt x="365" y="159"/>
                    <a:pt x="368" y="162"/>
                  </a:cubicBezTo>
                  <a:cubicBezTo>
                    <a:pt x="370" y="165"/>
                    <a:pt x="373" y="168"/>
                    <a:pt x="375" y="171"/>
                  </a:cubicBezTo>
                  <a:cubicBezTo>
                    <a:pt x="377" y="174"/>
                    <a:pt x="379" y="176"/>
                    <a:pt x="380" y="179"/>
                  </a:cubicBezTo>
                  <a:cubicBezTo>
                    <a:pt x="383" y="183"/>
                    <a:pt x="386" y="187"/>
                    <a:pt x="387" y="190"/>
                  </a:cubicBezTo>
                  <a:cubicBezTo>
                    <a:pt x="388" y="191"/>
                    <a:pt x="389" y="192"/>
                    <a:pt x="389" y="193"/>
                  </a:cubicBezTo>
                  <a:cubicBezTo>
                    <a:pt x="390" y="193"/>
                    <a:pt x="390" y="194"/>
                    <a:pt x="390" y="19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FB32D823-B65A-4ED1-B816-E81B03D720F0}"/>
                </a:ext>
              </a:extLst>
            </p:cNvPr>
            <p:cNvSpPr>
              <a:spLocks/>
            </p:cNvSpPr>
            <p:nvPr/>
          </p:nvSpPr>
          <p:spPr bwMode="auto">
            <a:xfrm>
              <a:off x="2399" y="2289"/>
              <a:ext cx="562" cy="387"/>
            </a:xfrm>
            <a:custGeom>
              <a:avLst/>
              <a:gdLst>
                <a:gd name="T0" fmla="*/ 237 w 237"/>
                <a:gd name="T1" fmla="*/ 0 h 163"/>
                <a:gd name="T2" fmla="*/ 235 w 237"/>
                <a:gd name="T3" fmla="*/ 2 h 163"/>
                <a:gd name="T4" fmla="*/ 230 w 237"/>
                <a:gd name="T5" fmla="*/ 9 h 163"/>
                <a:gd name="T6" fmla="*/ 221 w 237"/>
                <a:gd name="T7" fmla="*/ 19 h 163"/>
                <a:gd name="T8" fmla="*/ 209 w 237"/>
                <a:gd name="T9" fmla="*/ 32 h 163"/>
                <a:gd name="T10" fmla="*/ 194 w 237"/>
                <a:gd name="T11" fmla="*/ 47 h 163"/>
                <a:gd name="T12" fmla="*/ 175 w 237"/>
                <a:gd name="T13" fmla="*/ 64 h 163"/>
                <a:gd name="T14" fmla="*/ 131 w 237"/>
                <a:gd name="T15" fmla="*/ 99 h 163"/>
                <a:gd name="T16" fmla="*/ 82 w 237"/>
                <a:gd name="T17" fmla="*/ 129 h 163"/>
                <a:gd name="T18" fmla="*/ 60 w 237"/>
                <a:gd name="T19" fmla="*/ 140 h 163"/>
                <a:gd name="T20" fmla="*/ 40 w 237"/>
                <a:gd name="T21" fmla="*/ 149 h 163"/>
                <a:gd name="T22" fmla="*/ 24 w 237"/>
                <a:gd name="T23" fmla="*/ 155 h 163"/>
                <a:gd name="T24" fmla="*/ 11 w 237"/>
                <a:gd name="T25" fmla="*/ 160 h 163"/>
                <a:gd name="T26" fmla="*/ 3 w 237"/>
                <a:gd name="T27" fmla="*/ 162 h 163"/>
                <a:gd name="T28" fmla="*/ 0 w 237"/>
                <a:gd name="T29" fmla="*/ 163 h 163"/>
                <a:gd name="T30" fmla="*/ 3 w 237"/>
                <a:gd name="T31" fmla="*/ 162 h 163"/>
                <a:gd name="T32" fmla="*/ 11 w 237"/>
                <a:gd name="T33" fmla="*/ 159 h 163"/>
                <a:gd name="T34" fmla="*/ 23 w 237"/>
                <a:gd name="T35" fmla="*/ 154 h 163"/>
                <a:gd name="T36" fmla="*/ 40 w 237"/>
                <a:gd name="T37" fmla="*/ 147 h 163"/>
                <a:gd name="T38" fmla="*/ 59 w 237"/>
                <a:gd name="T39" fmla="*/ 138 h 163"/>
                <a:gd name="T40" fmla="*/ 81 w 237"/>
                <a:gd name="T41" fmla="*/ 127 h 163"/>
                <a:gd name="T42" fmla="*/ 129 w 237"/>
                <a:gd name="T43" fmla="*/ 97 h 163"/>
                <a:gd name="T44" fmla="*/ 174 w 237"/>
                <a:gd name="T45" fmla="*/ 63 h 163"/>
                <a:gd name="T46" fmla="*/ 193 w 237"/>
                <a:gd name="T47" fmla="*/ 46 h 163"/>
                <a:gd name="T48" fmla="*/ 208 w 237"/>
                <a:gd name="T49" fmla="*/ 31 h 163"/>
                <a:gd name="T50" fmla="*/ 220 w 237"/>
                <a:gd name="T51" fmla="*/ 18 h 163"/>
                <a:gd name="T52" fmla="*/ 229 w 237"/>
                <a:gd name="T53" fmla="*/ 8 h 163"/>
                <a:gd name="T54" fmla="*/ 235 w 237"/>
                <a:gd name="T55" fmla="*/ 2 h 163"/>
                <a:gd name="T56" fmla="*/ 237 w 237"/>
                <a:gd name="T5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163">
                  <a:moveTo>
                    <a:pt x="237" y="0"/>
                  </a:moveTo>
                  <a:cubicBezTo>
                    <a:pt x="237" y="0"/>
                    <a:pt x="236" y="1"/>
                    <a:pt x="235" y="2"/>
                  </a:cubicBezTo>
                  <a:cubicBezTo>
                    <a:pt x="234" y="4"/>
                    <a:pt x="232" y="6"/>
                    <a:pt x="230" y="9"/>
                  </a:cubicBezTo>
                  <a:cubicBezTo>
                    <a:pt x="227" y="12"/>
                    <a:pt x="225" y="15"/>
                    <a:pt x="221" y="19"/>
                  </a:cubicBezTo>
                  <a:cubicBezTo>
                    <a:pt x="218" y="23"/>
                    <a:pt x="214" y="27"/>
                    <a:pt x="209" y="32"/>
                  </a:cubicBezTo>
                  <a:cubicBezTo>
                    <a:pt x="204" y="37"/>
                    <a:pt x="199" y="42"/>
                    <a:pt x="194" y="47"/>
                  </a:cubicBezTo>
                  <a:cubicBezTo>
                    <a:pt x="188" y="53"/>
                    <a:pt x="182" y="58"/>
                    <a:pt x="175" y="64"/>
                  </a:cubicBezTo>
                  <a:cubicBezTo>
                    <a:pt x="162" y="76"/>
                    <a:pt x="147" y="88"/>
                    <a:pt x="131" y="99"/>
                  </a:cubicBezTo>
                  <a:cubicBezTo>
                    <a:pt x="114" y="110"/>
                    <a:pt x="97" y="120"/>
                    <a:pt x="82" y="129"/>
                  </a:cubicBezTo>
                  <a:cubicBezTo>
                    <a:pt x="74" y="133"/>
                    <a:pt x="67" y="137"/>
                    <a:pt x="60" y="140"/>
                  </a:cubicBezTo>
                  <a:cubicBezTo>
                    <a:pt x="53" y="143"/>
                    <a:pt x="46" y="146"/>
                    <a:pt x="40" y="149"/>
                  </a:cubicBezTo>
                  <a:cubicBezTo>
                    <a:pt x="34" y="151"/>
                    <a:pt x="28" y="153"/>
                    <a:pt x="24" y="155"/>
                  </a:cubicBezTo>
                  <a:cubicBezTo>
                    <a:pt x="19" y="157"/>
                    <a:pt x="14" y="158"/>
                    <a:pt x="11" y="160"/>
                  </a:cubicBezTo>
                  <a:cubicBezTo>
                    <a:pt x="8" y="161"/>
                    <a:pt x="5" y="162"/>
                    <a:pt x="3" y="162"/>
                  </a:cubicBezTo>
                  <a:cubicBezTo>
                    <a:pt x="1" y="163"/>
                    <a:pt x="0" y="163"/>
                    <a:pt x="0" y="163"/>
                  </a:cubicBezTo>
                  <a:cubicBezTo>
                    <a:pt x="0" y="163"/>
                    <a:pt x="1" y="163"/>
                    <a:pt x="3" y="162"/>
                  </a:cubicBezTo>
                  <a:cubicBezTo>
                    <a:pt x="5" y="161"/>
                    <a:pt x="7" y="160"/>
                    <a:pt x="11" y="159"/>
                  </a:cubicBezTo>
                  <a:cubicBezTo>
                    <a:pt x="14" y="158"/>
                    <a:pt x="18" y="156"/>
                    <a:pt x="23" y="154"/>
                  </a:cubicBezTo>
                  <a:cubicBezTo>
                    <a:pt x="28" y="152"/>
                    <a:pt x="34" y="150"/>
                    <a:pt x="40" y="147"/>
                  </a:cubicBezTo>
                  <a:cubicBezTo>
                    <a:pt x="46" y="145"/>
                    <a:pt x="52" y="142"/>
                    <a:pt x="59" y="138"/>
                  </a:cubicBezTo>
                  <a:cubicBezTo>
                    <a:pt x="66" y="135"/>
                    <a:pt x="73" y="131"/>
                    <a:pt x="81" y="127"/>
                  </a:cubicBezTo>
                  <a:cubicBezTo>
                    <a:pt x="96" y="119"/>
                    <a:pt x="113" y="109"/>
                    <a:pt x="129" y="97"/>
                  </a:cubicBezTo>
                  <a:cubicBezTo>
                    <a:pt x="146" y="86"/>
                    <a:pt x="161" y="74"/>
                    <a:pt x="174" y="63"/>
                  </a:cubicBezTo>
                  <a:cubicBezTo>
                    <a:pt x="181" y="57"/>
                    <a:pt x="187" y="52"/>
                    <a:pt x="193" y="46"/>
                  </a:cubicBezTo>
                  <a:cubicBezTo>
                    <a:pt x="198" y="41"/>
                    <a:pt x="203" y="36"/>
                    <a:pt x="208" y="31"/>
                  </a:cubicBezTo>
                  <a:cubicBezTo>
                    <a:pt x="213" y="26"/>
                    <a:pt x="217" y="22"/>
                    <a:pt x="220" y="18"/>
                  </a:cubicBezTo>
                  <a:cubicBezTo>
                    <a:pt x="224" y="14"/>
                    <a:pt x="227" y="11"/>
                    <a:pt x="229" y="8"/>
                  </a:cubicBezTo>
                  <a:cubicBezTo>
                    <a:pt x="231" y="6"/>
                    <a:pt x="233" y="3"/>
                    <a:pt x="235" y="2"/>
                  </a:cubicBezTo>
                  <a:cubicBezTo>
                    <a:pt x="236" y="0"/>
                    <a:pt x="237" y="0"/>
                    <a:pt x="237"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55">
              <a:extLst>
                <a:ext uri="{FF2B5EF4-FFF2-40B4-BE49-F238E27FC236}">
                  <a16:creationId xmlns:a16="http://schemas.microsoft.com/office/drawing/2014/main" id="{B82EFE85-7D5A-438F-B94D-20394FFA0A52}"/>
                </a:ext>
              </a:extLst>
            </p:cNvPr>
            <p:cNvSpPr>
              <a:spLocks noChangeArrowheads="1"/>
            </p:cNvSpPr>
            <p:nvPr/>
          </p:nvSpPr>
          <p:spPr bwMode="auto">
            <a:xfrm>
              <a:off x="2384" y="2674"/>
              <a:ext cx="5" cy="681"/>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56">
              <a:extLst>
                <a:ext uri="{FF2B5EF4-FFF2-40B4-BE49-F238E27FC236}">
                  <a16:creationId xmlns:a16="http://schemas.microsoft.com/office/drawing/2014/main" id="{1C4E19E5-7390-44B8-89D8-82173C206427}"/>
                </a:ext>
              </a:extLst>
            </p:cNvPr>
            <p:cNvSpPr>
              <a:spLocks noChangeArrowheads="1"/>
            </p:cNvSpPr>
            <p:nvPr/>
          </p:nvSpPr>
          <p:spPr bwMode="auto">
            <a:xfrm>
              <a:off x="2406" y="3654"/>
              <a:ext cx="5" cy="478"/>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81C9B18E-5F5D-46E5-82F7-311458C4C272}"/>
                </a:ext>
              </a:extLst>
            </p:cNvPr>
            <p:cNvSpPr>
              <a:spLocks/>
            </p:cNvSpPr>
            <p:nvPr/>
          </p:nvSpPr>
          <p:spPr bwMode="auto">
            <a:xfrm>
              <a:off x="2938" y="1504"/>
              <a:ext cx="278" cy="144"/>
            </a:xfrm>
            <a:custGeom>
              <a:avLst/>
              <a:gdLst>
                <a:gd name="T0" fmla="*/ 4 w 117"/>
                <a:gd name="T1" fmla="*/ 42 h 61"/>
                <a:gd name="T2" fmla="*/ 24 w 117"/>
                <a:gd name="T3" fmla="*/ 59 h 61"/>
                <a:gd name="T4" fmla="*/ 51 w 117"/>
                <a:gd name="T5" fmla="*/ 61 h 61"/>
                <a:gd name="T6" fmla="*/ 85 w 117"/>
                <a:gd name="T7" fmla="*/ 53 h 61"/>
                <a:gd name="T8" fmla="*/ 106 w 117"/>
                <a:gd name="T9" fmla="*/ 30 h 61"/>
                <a:gd name="T10" fmla="*/ 117 w 117"/>
                <a:gd name="T11" fmla="*/ 0 h 61"/>
                <a:gd name="T12" fmla="*/ 4 w 117"/>
                <a:gd name="T13" fmla="*/ 42 h 61"/>
              </a:gdLst>
              <a:ahLst/>
              <a:cxnLst>
                <a:cxn ang="0">
                  <a:pos x="T0" y="T1"/>
                </a:cxn>
                <a:cxn ang="0">
                  <a:pos x="T2" y="T3"/>
                </a:cxn>
                <a:cxn ang="0">
                  <a:pos x="T4" y="T5"/>
                </a:cxn>
                <a:cxn ang="0">
                  <a:pos x="T6" y="T7"/>
                </a:cxn>
                <a:cxn ang="0">
                  <a:pos x="T8" y="T9"/>
                </a:cxn>
                <a:cxn ang="0">
                  <a:pos x="T10" y="T11"/>
                </a:cxn>
                <a:cxn ang="0">
                  <a:pos x="T12" y="T13"/>
                </a:cxn>
              </a:cxnLst>
              <a:rect l="0" t="0" r="r" b="b"/>
              <a:pathLst>
                <a:path w="117" h="61">
                  <a:moveTo>
                    <a:pt x="4" y="42"/>
                  </a:moveTo>
                  <a:cubicBezTo>
                    <a:pt x="0" y="50"/>
                    <a:pt x="15" y="56"/>
                    <a:pt x="24" y="59"/>
                  </a:cubicBezTo>
                  <a:cubicBezTo>
                    <a:pt x="32" y="61"/>
                    <a:pt x="42" y="61"/>
                    <a:pt x="51" y="61"/>
                  </a:cubicBezTo>
                  <a:cubicBezTo>
                    <a:pt x="62" y="60"/>
                    <a:pt x="75" y="59"/>
                    <a:pt x="85" y="53"/>
                  </a:cubicBezTo>
                  <a:cubicBezTo>
                    <a:pt x="94" y="48"/>
                    <a:pt x="101" y="39"/>
                    <a:pt x="106" y="30"/>
                  </a:cubicBezTo>
                  <a:cubicBezTo>
                    <a:pt x="111" y="20"/>
                    <a:pt x="114" y="10"/>
                    <a:pt x="117" y="0"/>
                  </a:cubicBezTo>
                  <a:cubicBezTo>
                    <a:pt x="117" y="0"/>
                    <a:pt x="22" y="6"/>
                    <a:pt x="4" y="42"/>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2D904C6B-CEE9-4EB4-B8F0-7DDD0FAADA6B}"/>
                </a:ext>
              </a:extLst>
            </p:cNvPr>
            <p:cNvSpPr>
              <a:spLocks/>
            </p:cNvSpPr>
            <p:nvPr/>
          </p:nvSpPr>
          <p:spPr bwMode="auto">
            <a:xfrm>
              <a:off x="2947" y="1553"/>
              <a:ext cx="117" cy="95"/>
            </a:xfrm>
            <a:custGeom>
              <a:avLst/>
              <a:gdLst>
                <a:gd name="T0" fmla="*/ 34 w 49"/>
                <a:gd name="T1" fmla="*/ 0 h 40"/>
                <a:gd name="T2" fmla="*/ 19 w 49"/>
                <a:gd name="T3" fmla="*/ 11 h 40"/>
                <a:gd name="T4" fmla="*/ 0 w 49"/>
                <a:gd name="T5" fmla="*/ 25 h 40"/>
                <a:gd name="T6" fmla="*/ 20 w 49"/>
                <a:gd name="T7" fmla="*/ 38 h 40"/>
                <a:gd name="T8" fmla="*/ 37 w 49"/>
                <a:gd name="T9" fmla="*/ 40 h 40"/>
                <a:gd name="T10" fmla="*/ 47 w 49"/>
                <a:gd name="T11" fmla="*/ 40 h 40"/>
                <a:gd name="T12" fmla="*/ 49 w 49"/>
                <a:gd name="T13" fmla="*/ 39 h 40"/>
                <a:gd name="T14" fmla="*/ 34 w 49"/>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0">
                  <a:moveTo>
                    <a:pt x="34" y="0"/>
                  </a:moveTo>
                  <a:cubicBezTo>
                    <a:pt x="29" y="3"/>
                    <a:pt x="24" y="7"/>
                    <a:pt x="19" y="11"/>
                  </a:cubicBezTo>
                  <a:cubicBezTo>
                    <a:pt x="0" y="25"/>
                    <a:pt x="0" y="25"/>
                    <a:pt x="0" y="25"/>
                  </a:cubicBezTo>
                  <a:cubicBezTo>
                    <a:pt x="2" y="31"/>
                    <a:pt x="13" y="36"/>
                    <a:pt x="20" y="38"/>
                  </a:cubicBezTo>
                  <a:cubicBezTo>
                    <a:pt x="25" y="39"/>
                    <a:pt x="31" y="40"/>
                    <a:pt x="37" y="40"/>
                  </a:cubicBezTo>
                  <a:cubicBezTo>
                    <a:pt x="40" y="40"/>
                    <a:pt x="43" y="40"/>
                    <a:pt x="47" y="40"/>
                  </a:cubicBezTo>
                  <a:cubicBezTo>
                    <a:pt x="47" y="40"/>
                    <a:pt x="48" y="40"/>
                    <a:pt x="49" y="39"/>
                  </a:cubicBezTo>
                  <a:cubicBezTo>
                    <a:pt x="34" y="0"/>
                    <a:pt x="34" y="0"/>
                    <a:pt x="34" y="0"/>
                  </a:cubicBezTo>
                </a:path>
              </a:pathLst>
            </a:custGeom>
            <a:solidFill>
              <a:srgbClr val="8B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7C7E1198-0EA9-452A-81A2-9228203E4647}"/>
                </a:ext>
              </a:extLst>
            </p:cNvPr>
            <p:cNvSpPr>
              <a:spLocks/>
            </p:cNvSpPr>
            <p:nvPr/>
          </p:nvSpPr>
          <p:spPr bwMode="auto">
            <a:xfrm>
              <a:off x="3567" y="1475"/>
              <a:ext cx="247" cy="107"/>
            </a:xfrm>
            <a:custGeom>
              <a:avLst/>
              <a:gdLst>
                <a:gd name="T0" fmla="*/ 6 w 104"/>
                <a:gd name="T1" fmla="*/ 28 h 45"/>
                <a:gd name="T2" fmla="*/ 59 w 104"/>
                <a:gd name="T3" fmla="*/ 45 h 45"/>
                <a:gd name="T4" fmla="*/ 85 w 104"/>
                <a:gd name="T5" fmla="*/ 37 h 45"/>
                <a:gd name="T6" fmla="*/ 93 w 104"/>
                <a:gd name="T7" fmla="*/ 28 h 45"/>
                <a:gd name="T8" fmla="*/ 100 w 104"/>
                <a:gd name="T9" fmla="*/ 22 h 45"/>
                <a:gd name="T10" fmla="*/ 103 w 104"/>
                <a:gd name="T11" fmla="*/ 15 h 45"/>
                <a:gd name="T12" fmla="*/ 98 w 104"/>
                <a:gd name="T13" fmla="*/ 6 h 45"/>
                <a:gd name="T14" fmla="*/ 61 w 104"/>
                <a:gd name="T15" fmla="*/ 0 h 45"/>
                <a:gd name="T16" fmla="*/ 25 w 104"/>
                <a:gd name="T17" fmla="*/ 8 h 45"/>
                <a:gd name="T18" fmla="*/ 0 w 104"/>
                <a:gd name="T19" fmla="*/ 24 h 45"/>
                <a:gd name="T20" fmla="*/ 6 w 104"/>
                <a:gd name="T21"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5">
                  <a:moveTo>
                    <a:pt x="6" y="28"/>
                  </a:moveTo>
                  <a:cubicBezTo>
                    <a:pt x="22" y="39"/>
                    <a:pt x="41" y="45"/>
                    <a:pt x="59" y="45"/>
                  </a:cubicBezTo>
                  <a:cubicBezTo>
                    <a:pt x="69" y="45"/>
                    <a:pt x="78" y="43"/>
                    <a:pt x="85" y="37"/>
                  </a:cubicBezTo>
                  <a:cubicBezTo>
                    <a:pt x="88" y="34"/>
                    <a:pt x="90" y="30"/>
                    <a:pt x="93" y="28"/>
                  </a:cubicBezTo>
                  <a:cubicBezTo>
                    <a:pt x="96" y="26"/>
                    <a:pt x="98" y="24"/>
                    <a:pt x="100" y="22"/>
                  </a:cubicBezTo>
                  <a:cubicBezTo>
                    <a:pt x="102" y="20"/>
                    <a:pt x="104" y="18"/>
                    <a:pt x="103" y="15"/>
                  </a:cubicBezTo>
                  <a:cubicBezTo>
                    <a:pt x="102" y="12"/>
                    <a:pt x="100" y="7"/>
                    <a:pt x="98" y="6"/>
                  </a:cubicBezTo>
                  <a:cubicBezTo>
                    <a:pt x="87" y="0"/>
                    <a:pt x="74" y="0"/>
                    <a:pt x="61" y="0"/>
                  </a:cubicBezTo>
                  <a:cubicBezTo>
                    <a:pt x="49" y="1"/>
                    <a:pt x="37" y="4"/>
                    <a:pt x="25" y="8"/>
                  </a:cubicBezTo>
                  <a:cubicBezTo>
                    <a:pt x="15" y="11"/>
                    <a:pt x="5" y="15"/>
                    <a:pt x="0" y="24"/>
                  </a:cubicBezTo>
                  <a:cubicBezTo>
                    <a:pt x="6" y="28"/>
                    <a:pt x="6" y="28"/>
                    <a:pt x="6" y="28"/>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3">
              <a:extLst>
                <a:ext uri="{FF2B5EF4-FFF2-40B4-BE49-F238E27FC236}">
                  <a16:creationId xmlns:a16="http://schemas.microsoft.com/office/drawing/2014/main" id="{D5206EB6-E2F5-45C6-9555-4093DC23BD44}"/>
                </a:ext>
              </a:extLst>
            </p:cNvPr>
            <p:cNvSpPr>
              <a:spLocks/>
            </p:cNvSpPr>
            <p:nvPr/>
          </p:nvSpPr>
          <p:spPr bwMode="auto">
            <a:xfrm>
              <a:off x="3166" y="1720"/>
              <a:ext cx="403" cy="64"/>
            </a:xfrm>
            <a:custGeom>
              <a:avLst/>
              <a:gdLst>
                <a:gd name="T0" fmla="*/ 42 w 170"/>
                <a:gd name="T1" fmla="*/ 0 h 27"/>
                <a:gd name="T2" fmla="*/ 28 w 170"/>
                <a:gd name="T3" fmla="*/ 2 h 27"/>
                <a:gd name="T4" fmla="*/ 0 w 170"/>
                <a:gd name="T5" fmla="*/ 23 h 27"/>
                <a:gd name="T6" fmla="*/ 3 w 170"/>
                <a:gd name="T7" fmla="*/ 25 h 27"/>
                <a:gd name="T8" fmla="*/ 13 w 170"/>
                <a:gd name="T9" fmla="*/ 27 h 27"/>
                <a:gd name="T10" fmla="*/ 53 w 170"/>
                <a:gd name="T11" fmla="*/ 19 h 27"/>
                <a:gd name="T12" fmla="*/ 59 w 170"/>
                <a:gd name="T13" fmla="*/ 18 h 27"/>
                <a:gd name="T14" fmla="*/ 86 w 170"/>
                <a:gd name="T15" fmla="*/ 22 h 27"/>
                <a:gd name="T16" fmla="*/ 126 w 170"/>
                <a:gd name="T17" fmla="*/ 25 h 27"/>
                <a:gd name="T18" fmla="*/ 154 w 170"/>
                <a:gd name="T19" fmla="*/ 23 h 27"/>
                <a:gd name="T20" fmla="*/ 164 w 170"/>
                <a:gd name="T21" fmla="*/ 21 h 27"/>
                <a:gd name="T22" fmla="*/ 169 w 170"/>
                <a:gd name="T23" fmla="*/ 11 h 27"/>
                <a:gd name="T24" fmla="*/ 56 w 170"/>
                <a:gd name="T25" fmla="*/ 1 h 27"/>
                <a:gd name="T26" fmla="*/ 42 w 170"/>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7">
                  <a:moveTo>
                    <a:pt x="42" y="0"/>
                  </a:moveTo>
                  <a:cubicBezTo>
                    <a:pt x="37" y="0"/>
                    <a:pt x="33" y="0"/>
                    <a:pt x="28" y="2"/>
                  </a:cubicBezTo>
                  <a:cubicBezTo>
                    <a:pt x="17" y="5"/>
                    <a:pt x="8" y="14"/>
                    <a:pt x="0" y="23"/>
                  </a:cubicBezTo>
                  <a:cubicBezTo>
                    <a:pt x="3" y="25"/>
                    <a:pt x="3" y="25"/>
                    <a:pt x="3" y="25"/>
                  </a:cubicBezTo>
                  <a:cubicBezTo>
                    <a:pt x="6" y="26"/>
                    <a:pt x="9" y="27"/>
                    <a:pt x="13" y="27"/>
                  </a:cubicBezTo>
                  <a:cubicBezTo>
                    <a:pt x="26" y="27"/>
                    <a:pt x="39" y="20"/>
                    <a:pt x="53" y="19"/>
                  </a:cubicBezTo>
                  <a:cubicBezTo>
                    <a:pt x="55" y="18"/>
                    <a:pt x="57" y="18"/>
                    <a:pt x="59" y="18"/>
                  </a:cubicBezTo>
                  <a:cubicBezTo>
                    <a:pt x="68" y="18"/>
                    <a:pt x="77" y="20"/>
                    <a:pt x="86" y="22"/>
                  </a:cubicBezTo>
                  <a:cubicBezTo>
                    <a:pt x="99" y="24"/>
                    <a:pt x="113" y="25"/>
                    <a:pt x="126" y="25"/>
                  </a:cubicBezTo>
                  <a:cubicBezTo>
                    <a:pt x="136" y="25"/>
                    <a:pt x="145" y="24"/>
                    <a:pt x="154" y="23"/>
                  </a:cubicBezTo>
                  <a:cubicBezTo>
                    <a:pt x="158" y="23"/>
                    <a:pt x="161" y="23"/>
                    <a:pt x="164" y="21"/>
                  </a:cubicBezTo>
                  <a:cubicBezTo>
                    <a:pt x="167" y="19"/>
                    <a:pt x="170" y="14"/>
                    <a:pt x="169" y="11"/>
                  </a:cubicBezTo>
                  <a:cubicBezTo>
                    <a:pt x="132" y="7"/>
                    <a:pt x="94" y="5"/>
                    <a:pt x="56" y="1"/>
                  </a:cubicBezTo>
                  <a:cubicBezTo>
                    <a:pt x="52" y="0"/>
                    <a:pt x="47" y="0"/>
                    <a:pt x="42" y="0"/>
                  </a:cubicBezTo>
                </a:path>
              </a:pathLst>
            </a:custGeom>
            <a:solidFill>
              <a:srgbClr val="8B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5">
              <a:extLst>
                <a:ext uri="{FF2B5EF4-FFF2-40B4-BE49-F238E27FC236}">
                  <a16:creationId xmlns:a16="http://schemas.microsoft.com/office/drawing/2014/main" id="{35DD6DC3-5F6E-4333-9D28-5EEAA3E36379}"/>
                </a:ext>
              </a:extLst>
            </p:cNvPr>
            <p:cNvSpPr>
              <a:spLocks/>
            </p:cNvSpPr>
            <p:nvPr/>
          </p:nvSpPr>
          <p:spPr bwMode="auto">
            <a:xfrm>
              <a:off x="3132" y="1318"/>
              <a:ext cx="34" cy="114"/>
            </a:xfrm>
            <a:custGeom>
              <a:avLst/>
              <a:gdLst>
                <a:gd name="T0" fmla="*/ 13 w 14"/>
                <a:gd name="T1" fmla="*/ 48 h 48"/>
                <a:gd name="T2" fmla="*/ 6 w 14"/>
                <a:gd name="T3" fmla="*/ 24 h 48"/>
                <a:gd name="T4" fmla="*/ 1 w 14"/>
                <a:gd name="T5" fmla="*/ 0 h 48"/>
                <a:gd name="T6" fmla="*/ 8 w 14"/>
                <a:gd name="T7" fmla="*/ 24 h 48"/>
                <a:gd name="T8" fmla="*/ 13 w 14"/>
                <a:gd name="T9" fmla="*/ 48 h 48"/>
              </a:gdLst>
              <a:ahLst/>
              <a:cxnLst>
                <a:cxn ang="0">
                  <a:pos x="T0" y="T1"/>
                </a:cxn>
                <a:cxn ang="0">
                  <a:pos x="T2" y="T3"/>
                </a:cxn>
                <a:cxn ang="0">
                  <a:pos x="T4" y="T5"/>
                </a:cxn>
                <a:cxn ang="0">
                  <a:pos x="T6" y="T7"/>
                </a:cxn>
                <a:cxn ang="0">
                  <a:pos x="T8" y="T9"/>
                </a:cxn>
              </a:cxnLst>
              <a:rect l="0" t="0" r="r" b="b"/>
              <a:pathLst>
                <a:path w="14" h="48">
                  <a:moveTo>
                    <a:pt x="13" y="48"/>
                  </a:moveTo>
                  <a:cubicBezTo>
                    <a:pt x="13" y="48"/>
                    <a:pt x="10" y="38"/>
                    <a:pt x="6" y="24"/>
                  </a:cubicBezTo>
                  <a:cubicBezTo>
                    <a:pt x="2" y="11"/>
                    <a:pt x="0" y="0"/>
                    <a:pt x="1" y="0"/>
                  </a:cubicBezTo>
                  <a:cubicBezTo>
                    <a:pt x="1" y="0"/>
                    <a:pt x="4" y="10"/>
                    <a:pt x="8" y="24"/>
                  </a:cubicBezTo>
                  <a:cubicBezTo>
                    <a:pt x="12" y="37"/>
                    <a:pt x="14" y="48"/>
                    <a:pt x="13" y="4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6">
              <a:extLst>
                <a:ext uri="{FF2B5EF4-FFF2-40B4-BE49-F238E27FC236}">
                  <a16:creationId xmlns:a16="http://schemas.microsoft.com/office/drawing/2014/main" id="{50EC8B1D-8306-400F-B0AF-A2A8D44A1E97}"/>
                </a:ext>
              </a:extLst>
            </p:cNvPr>
            <p:cNvSpPr>
              <a:spLocks/>
            </p:cNvSpPr>
            <p:nvPr/>
          </p:nvSpPr>
          <p:spPr bwMode="auto">
            <a:xfrm>
              <a:off x="3510" y="1266"/>
              <a:ext cx="88" cy="299"/>
            </a:xfrm>
            <a:custGeom>
              <a:avLst/>
              <a:gdLst>
                <a:gd name="T0" fmla="*/ 0 w 37"/>
                <a:gd name="T1" fmla="*/ 0 h 126"/>
                <a:gd name="T2" fmla="*/ 4 w 37"/>
                <a:gd name="T3" fmla="*/ 3 h 126"/>
                <a:gd name="T4" fmla="*/ 14 w 37"/>
                <a:gd name="T5" fmla="*/ 14 h 126"/>
                <a:gd name="T6" fmla="*/ 35 w 37"/>
                <a:gd name="T7" fmla="*/ 58 h 126"/>
                <a:gd name="T8" fmla="*/ 36 w 37"/>
                <a:gd name="T9" fmla="*/ 84 h 126"/>
                <a:gd name="T10" fmla="*/ 33 w 37"/>
                <a:gd name="T11" fmla="*/ 106 h 126"/>
                <a:gd name="T12" fmla="*/ 31 w 37"/>
                <a:gd name="T13" fmla="*/ 120 h 126"/>
                <a:gd name="T14" fmla="*/ 30 w 37"/>
                <a:gd name="T15" fmla="*/ 126 h 126"/>
                <a:gd name="T16" fmla="*/ 30 w 37"/>
                <a:gd name="T17" fmla="*/ 120 h 126"/>
                <a:gd name="T18" fmla="*/ 31 w 37"/>
                <a:gd name="T19" fmla="*/ 106 h 126"/>
                <a:gd name="T20" fmla="*/ 34 w 37"/>
                <a:gd name="T21" fmla="*/ 84 h 126"/>
                <a:gd name="T22" fmla="*/ 33 w 37"/>
                <a:gd name="T23" fmla="*/ 58 h 126"/>
                <a:gd name="T24" fmla="*/ 13 w 37"/>
                <a:gd name="T25" fmla="*/ 15 h 126"/>
                <a:gd name="T26" fmla="*/ 0 w 37"/>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26">
                  <a:moveTo>
                    <a:pt x="0" y="0"/>
                  </a:moveTo>
                  <a:cubicBezTo>
                    <a:pt x="0" y="0"/>
                    <a:pt x="1" y="1"/>
                    <a:pt x="4" y="3"/>
                  </a:cubicBezTo>
                  <a:cubicBezTo>
                    <a:pt x="6" y="6"/>
                    <a:pt x="10" y="9"/>
                    <a:pt x="14" y="14"/>
                  </a:cubicBezTo>
                  <a:cubicBezTo>
                    <a:pt x="22" y="24"/>
                    <a:pt x="31" y="39"/>
                    <a:pt x="35" y="58"/>
                  </a:cubicBezTo>
                  <a:cubicBezTo>
                    <a:pt x="37" y="67"/>
                    <a:pt x="37" y="76"/>
                    <a:pt x="36" y="84"/>
                  </a:cubicBezTo>
                  <a:cubicBezTo>
                    <a:pt x="35" y="93"/>
                    <a:pt x="34" y="100"/>
                    <a:pt x="33" y="106"/>
                  </a:cubicBezTo>
                  <a:cubicBezTo>
                    <a:pt x="32" y="112"/>
                    <a:pt x="31" y="117"/>
                    <a:pt x="31" y="120"/>
                  </a:cubicBezTo>
                  <a:cubicBezTo>
                    <a:pt x="30" y="124"/>
                    <a:pt x="30" y="126"/>
                    <a:pt x="30" y="126"/>
                  </a:cubicBezTo>
                  <a:cubicBezTo>
                    <a:pt x="30" y="126"/>
                    <a:pt x="30" y="124"/>
                    <a:pt x="30" y="120"/>
                  </a:cubicBezTo>
                  <a:cubicBezTo>
                    <a:pt x="30" y="117"/>
                    <a:pt x="30" y="112"/>
                    <a:pt x="31" y="106"/>
                  </a:cubicBezTo>
                  <a:cubicBezTo>
                    <a:pt x="32" y="100"/>
                    <a:pt x="34" y="92"/>
                    <a:pt x="34" y="84"/>
                  </a:cubicBezTo>
                  <a:cubicBezTo>
                    <a:pt x="35" y="76"/>
                    <a:pt x="35" y="67"/>
                    <a:pt x="33" y="58"/>
                  </a:cubicBezTo>
                  <a:cubicBezTo>
                    <a:pt x="29" y="40"/>
                    <a:pt x="20" y="25"/>
                    <a:pt x="13" y="15"/>
                  </a:cubicBezTo>
                  <a:cubicBezTo>
                    <a:pt x="5" y="5"/>
                    <a:pt x="0" y="0"/>
                    <a:pt x="0"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7">
              <a:extLst>
                <a:ext uri="{FF2B5EF4-FFF2-40B4-BE49-F238E27FC236}">
                  <a16:creationId xmlns:a16="http://schemas.microsoft.com/office/drawing/2014/main" id="{06B8E566-F31F-4221-A276-02202D4DE934}"/>
                </a:ext>
              </a:extLst>
            </p:cNvPr>
            <p:cNvSpPr>
              <a:spLocks/>
            </p:cNvSpPr>
            <p:nvPr/>
          </p:nvSpPr>
          <p:spPr bwMode="auto">
            <a:xfrm>
              <a:off x="3166" y="1784"/>
              <a:ext cx="247" cy="85"/>
            </a:xfrm>
            <a:custGeom>
              <a:avLst/>
              <a:gdLst>
                <a:gd name="T0" fmla="*/ 104 w 104"/>
                <a:gd name="T1" fmla="*/ 33 h 36"/>
                <a:gd name="T2" fmla="*/ 100 w 104"/>
                <a:gd name="T3" fmla="*/ 34 h 36"/>
                <a:gd name="T4" fmla="*/ 95 w 104"/>
                <a:gd name="T5" fmla="*/ 35 h 36"/>
                <a:gd name="T6" fmla="*/ 88 w 104"/>
                <a:gd name="T7" fmla="*/ 36 h 36"/>
                <a:gd name="T8" fmla="*/ 69 w 104"/>
                <a:gd name="T9" fmla="*/ 36 h 36"/>
                <a:gd name="T10" fmla="*/ 47 w 104"/>
                <a:gd name="T11" fmla="*/ 31 h 36"/>
                <a:gd name="T12" fmla="*/ 27 w 104"/>
                <a:gd name="T13" fmla="*/ 23 h 36"/>
                <a:gd name="T14" fmla="*/ 11 w 104"/>
                <a:gd name="T15" fmla="*/ 12 h 36"/>
                <a:gd name="T16" fmla="*/ 6 w 104"/>
                <a:gd name="T17" fmla="*/ 8 h 36"/>
                <a:gd name="T18" fmla="*/ 2 w 104"/>
                <a:gd name="T19" fmla="*/ 4 h 36"/>
                <a:gd name="T20" fmla="*/ 0 w 104"/>
                <a:gd name="T21" fmla="*/ 0 h 36"/>
                <a:gd name="T22" fmla="*/ 12 w 104"/>
                <a:gd name="T23" fmla="*/ 11 h 36"/>
                <a:gd name="T24" fmla="*/ 28 w 104"/>
                <a:gd name="T25" fmla="*/ 21 h 36"/>
                <a:gd name="T26" fmla="*/ 48 w 104"/>
                <a:gd name="T27" fmla="*/ 29 h 36"/>
                <a:gd name="T28" fmla="*/ 69 w 104"/>
                <a:gd name="T29" fmla="*/ 34 h 36"/>
                <a:gd name="T30" fmla="*/ 87 w 104"/>
                <a:gd name="T31" fmla="*/ 35 h 36"/>
                <a:gd name="T32" fmla="*/ 104 w 104"/>
                <a:gd name="T3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36">
                  <a:moveTo>
                    <a:pt x="104" y="33"/>
                  </a:moveTo>
                  <a:cubicBezTo>
                    <a:pt x="104" y="33"/>
                    <a:pt x="103" y="33"/>
                    <a:pt x="100" y="34"/>
                  </a:cubicBezTo>
                  <a:cubicBezTo>
                    <a:pt x="98" y="34"/>
                    <a:pt x="97" y="35"/>
                    <a:pt x="95" y="35"/>
                  </a:cubicBezTo>
                  <a:cubicBezTo>
                    <a:pt x="93" y="35"/>
                    <a:pt x="90" y="36"/>
                    <a:pt x="88" y="36"/>
                  </a:cubicBezTo>
                  <a:cubicBezTo>
                    <a:pt x="82" y="36"/>
                    <a:pt x="76" y="36"/>
                    <a:pt x="69" y="36"/>
                  </a:cubicBezTo>
                  <a:cubicBezTo>
                    <a:pt x="62" y="35"/>
                    <a:pt x="55" y="34"/>
                    <a:pt x="47" y="31"/>
                  </a:cubicBezTo>
                  <a:cubicBezTo>
                    <a:pt x="40" y="29"/>
                    <a:pt x="33" y="26"/>
                    <a:pt x="27" y="23"/>
                  </a:cubicBezTo>
                  <a:cubicBezTo>
                    <a:pt x="21" y="19"/>
                    <a:pt x="15" y="16"/>
                    <a:pt x="11" y="12"/>
                  </a:cubicBezTo>
                  <a:cubicBezTo>
                    <a:pt x="9" y="11"/>
                    <a:pt x="8" y="9"/>
                    <a:pt x="6" y="8"/>
                  </a:cubicBezTo>
                  <a:cubicBezTo>
                    <a:pt x="5" y="6"/>
                    <a:pt x="3" y="5"/>
                    <a:pt x="2" y="4"/>
                  </a:cubicBezTo>
                  <a:cubicBezTo>
                    <a:pt x="1" y="2"/>
                    <a:pt x="0" y="1"/>
                    <a:pt x="0" y="0"/>
                  </a:cubicBezTo>
                  <a:cubicBezTo>
                    <a:pt x="0" y="0"/>
                    <a:pt x="4" y="5"/>
                    <a:pt x="12" y="11"/>
                  </a:cubicBezTo>
                  <a:cubicBezTo>
                    <a:pt x="16" y="14"/>
                    <a:pt x="22" y="18"/>
                    <a:pt x="28" y="21"/>
                  </a:cubicBezTo>
                  <a:cubicBezTo>
                    <a:pt x="34" y="24"/>
                    <a:pt x="40" y="27"/>
                    <a:pt x="48" y="29"/>
                  </a:cubicBezTo>
                  <a:cubicBezTo>
                    <a:pt x="55" y="32"/>
                    <a:pt x="63" y="33"/>
                    <a:pt x="69" y="34"/>
                  </a:cubicBezTo>
                  <a:cubicBezTo>
                    <a:pt x="76" y="35"/>
                    <a:pt x="82" y="35"/>
                    <a:pt x="87" y="35"/>
                  </a:cubicBezTo>
                  <a:cubicBezTo>
                    <a:pt x="98" y="34"/>
                    <a:pt x="104" y="32"/>
                    <a:pt x="104" y="33"/>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8">
              <a:extLst>
                <a:ext uri="{FF2B5EF4-FFF2-40B4-BE49-F238E27FC236}">
                  <a16:creationId xmlns:a16="http://schemas.microsoft.com/office/drawing/2014/main" id="{8153F4D3-62A4-4D2D-983B-5132B183E412}"/>
                </a:ext>
              </a:extLst>
            </p:cNvPr>
            <p:cNvSpPr>
              <a:spLocks/>
            </p:cNvSpPr>
            <p:nvPr/>
          </p:nvSpPr>
          <p:spPr bwMode="auto">
            <a:xfrm>
              <a:off x="3529" y="1807"/>
              <a:ext cx="36" cy="86"/>
            </a:xfrm>
            <a:custGeom>
              <a:avLst/>
              <a:gdLst>
                <a:gd name="T0" fmla="*/ 13 w 15"/>
                <a:gd name="T1" fmla="*/ 0 h 36"/>
                <a:gd name="T2" fmla="*/ 14 w 15"/>
                <a:gd name="T3" fmla="*/ 6 h 36"/>
                <a:gd name="T4" fmla="*/ 13 w 15"/>
                <a:gd name="T5" fmla="*/ 20 h 36"/>
                <a:gd name="T6" fmla="*/ 5 w 15"/>
                <a:gd name="T7" fmla="*/ 33 h 36"/>
                <a:gd name="T8" fmla="*/ 0 w 15"/>
                <a:gd name="T9" fmla="*/ 36 h 36"/>
                <a:gd name="T10" fmla="*/ 4 w 15"/>
                <a:gd name="T11" fmla="*/ 32 h 36"/>
                <a:gd name="T12" fmla="*/ 11 w 15"/>
                <a:gd name="T13" fmla="*/ 20 h 36"/>
                <a:gd name="T14" fmla="*/ 13 w 1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6">
                  <a:moveTo>
                    <a:pt x="13" y="0"/>
                  </a:moveTo>
                  <a:cubicBezTo>
                    <a:pt x="13" y="0"/>
                    <a:pt x="14" y="2"/>
                    <a:pt x="14" y="6"/>
                  </a:cubicBezTo>
                  <a:cubicBezTo>
                    <a:pt x="15" y="10"/>
                    <a:pt x="15" y="15"/>
                    <a:pt x="13" y="20"/>
                  </a:cubicBezTo>
                  <a:cubicBezTo>
                    <a:pt x="12" y="26"/>
                    <a:pt x="8" y="30"/>
                    <a:pt x="5" y="33"/>
                  </a:cubicBezTo>
                  <a:cubicBezTo>
                    <a:pt x="2" y="35"/>
                    <a:pt x="0" y="36"/>
                    <a:pt x="0" y="36"/>
                  </a:cubicBezTo>
                  <a:cubicBezTo>
                    <a:pt x="0" y="36"/>
                    <a:pt x="2" y="34"/>
                    <a:pt x="4" y="32"/>
                  </a:cubicBezTo>
                  <a:cubicBezTo>
                    <a:pt x="7" y="29"/>
                    <a:pt x="10" y="25"/>
                    <a:pt x="11" y="20"/>
                  </a:cubicBezTo>
                  <a:cubicBezTo>
                    <a:pt x="14" y="9"/>
                    <a:pt x="12" y="0"/>
                    <a:pt x="13"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9">
              <a:extLst>
                <a:ext uri="{FF2B5EF4-FFF2-40B4-BE49-F238E27FC236}">
                  <a16:creationId xmlns:a16="http://schemas.microsoft.com/office/drawing/2014/main" id="{1E333612-9C42-4993-963A-822C6843ECFF}"/>
                </a:ext>
              </a:extLst>
            </p:cNvPr>
            <p:cNvSpPr>
              <a:spLocks/>
            </p:cNvSpPr>
            <p:nvPr/>
          </p:nvSpPr>
          <p:spPr bwMode="auto">
            <a:xfrm>
              <a:off x="3512" y="1841"/>
              <a:ext cx="24" cy="54"/>
            </a:xfrm>
            <a:custGeom>
              <a:avLst/>
              <a:gdLst>
                <a:gd name="T0" fmla="*/ 9 w 10"/>
                <a:gd name="T1" fmla="*/ 0 h 23"/>
                <a:gd name="T2" fmla="*/ 8 w 10"/>
                <a:gd name="T3" fmla="*/ 12 h 23"/>
                <a:gd name="T4" fmla="*/ 0 w 10"/>
                <a:gd name="T5" fmla="*/ 22 h 23"/>
                <a:gd name="T6" fmla="*/ 6 w 10"/>
                <a:gd name="T7" fmla="*/ 12 h 23"/>
                <a:gd name="T8" fmla="*/ 9 w 10"/>
                <a:gd name="T9" fmla="*/ 0 h 23"/>
              </a:gdLst>
              <a:ahLst/>
              <a:cxnLst>
                <a:cxn ang="0">
                  <a:pos x="T0" y="T1"/>
                </a:cxn>
                <a:cxn ang="0">
                  <a:pos x="T2" y="T3"/>
                </a:cxn>
                <a:cxn ang="0">
                  <a:pos x="T4" y="T5"/>
                </a:cxn>
                <a:cxn ang="0">
                  <a:pos x="T6" y="T7"/>
                </a:cxn>
                <a:cxn ang="0">
                  <a:pos x="T8" y="T9"/>
                </a:cxn>
              </a:cxnLst>
              <a:rect l="0" t="0" r="r" b="b"/>
              <a:pathLst>
                <a:path w="10" h="23">
                  <a:moveTo>
                    <a:pt x="9" y="0"/>
                  </a:moveTo>
                  <a:cubicBezTo>
                    <a:pt x="9" y="0"/>
                    <a:pt x="10" y="6"/>
                    <a:pt x="8" y="12"/>
                  </a:cubicBezTo>
                  <a:cubicBezTo>
                    <a:pt x="5" y="19"/>
                    <a:pt x="1" y="23"/>
                    <a:pt x="0" y="22"/>
                  </a:cubicBezTo>
                  <a:cubicBezTo>
                    <a:pt x="0" y="22"/>
                    <a:pt x="4" y="18"/>
                    <a:pt x="6" y="12"/>
                  </a:cubicBezTo>
                  <a:cubicBezTo>
                    <a:pt x="8" y="6"/>
                    <a:pt x="8" y="0"/>
                    <a:pt x="9"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0">
              <a:extLst>
                <a:ext uri="{FF2B5EF4-FFF2-40B4-BE49-F238E27FC236}">
                  <a16:creationId xmlns:a16="http://schemas.microsoft.com/office/drawing/2014/main" id="{8602BDD5-1998-49D3-B5BD-97C052259481}"/>
                </a:ext>
              </a:extLst>
            </p:cNvPr>
            <p:cNvSpPr>
              <a:spLocks/>
            </p:cNvSpPr>
            <p:nvPr/>
          </p:nvSpPr>
          <p:spPr bwMode="auto">
            <a:xfrm>
              <a:off x="3415" y="1527"/>
              <a:ext cx="36" cy="50"/>
            </a:xfrm>
            <a:custGeom>
              <a:avLst/>
              <a:gdLst>
                <a:gd name="T0" fmla="*/ 14 w 15"/>
                <a:gd name="T1" fmla="*/ 1 h 21"/>
                <a:gd name="T2" fmla="*/ 7 w 15"/>
                <a:gd name="T3" fmla="*/ 11 h 21"/>
                <a:gd name="T4" fmla="*/ 0 w 15"/>
                <a:gd name="T5" fmla="*/ 21 h 21"/>
                <a:gd name="T6" fmla="*/ 5 w 15"/>
                <a:gd name="T7" fmla="*/ 10 h 21"/>
                <a:gd name="T8" fmla="*/ 14 w 15"/>
                <a:gd name="T9" fmla="*/ 1 h 21"/>
              </a:gdLst>
              <a:ahLst/>
              <a:cxnLst>
                <a:cxn ang="0">
                  <a:pos x="T0" y="T1"/>
                </a:cxn>
                <a:cxn ang="0">
                  <a:pos x="T2" y="T3"/>
                </a:cxn>
                <a:cxn ang="0">
                  <a:pos x="T4" y="T5"/>
                </a:cxn>
                <a:cxn ang="0">
                  <a:pos x="T6" y="T7"/>
                </a:cxn>
                <a:cxn ang="0">
                  <a:pos x="T8" y="T9"/>
                </a:cxn>
              </a:cxnLst>
              <a:rect l="0" t="0" r="r" b="b"/>
              <a:pathLst>
                <a:path w="15" h="21">
                  <a:moveTo>
                    <a:pt x="14" y="1"/>
                  </a:moveTo>
                  <a:cubicBezTo>
                    <a:pt x="15" y="1"/>
                    <a:pt x="11" y="5"/>
                    <a:pt x="7" y="11"/>
                  </a:cubicBezTo>
                  <a:cubicBezTo>
                    <a:pt x="3" y="16"/>
                    <a:pt x="1" y="21"/>
                    <a:pt x="0" y="21"/>
                  </a:cubicBezTo>
                  <a:cubicBezTo>
                    <a:pt x="0" y="21"/>
                    <a:pt x="1" y="15"/>
                    <a:pt x="5" y="10"/>
                  </a:cubicBezTo>
                  <a:cubicBezTo>
                    <a:pt x="9" y="4"/>
                    <a:pt x="14" y="0"/>
                    <a:pt x="14" y="1"/>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1">
              <a:extLst>
                <a:ext uri="{FF2B5EF4-FFF2-40B4-BE49-F238E27FC236}">
                  <a16:creationId xmlns:a16="http://schemas.microsoft.com/office/drawing/2014/main" id="{1872A725-2994-414F-A04E-51C3D8715060}"/>
                </a:ext>
              </a:extLst>
            </p:cNvPr>
            <p:cNvSpPr>
              <a:spLocks/>
            </p:cNvSpPr>
            <p:nvPr/>
          </p:nvSpPr>
          <p:spPr bwMode="auto">
            <a:xfrm>
              <a:off x="2966" y="1238"/>
              <a:ext cx="157" cy="61"/>
            </a:xfrm>
            <a:custGeom>
              <a:avLst/>
              <a:gdLst>
                <a:gd name="T0" fmla="*/ 66 w 66"/>
                <a:gd name="T1" fmla="*/ 26 h 26"/>
                <a:gd name="T2" fmla="*/ 57 w 66"/>
                <a:gd name="T3" fmla="*/ 20 h 26"/>
                <a:gd name="T4" fmla="*/ 35 w 66"/>
                <a:gd name="T5" fmla="*/ 8 h 26"/>
                <a:gd name="T6" fmla="*/ 10 w 66"/>
                <a:gd name="T7" fmla="*/ 2 h 26"/>
                <a:gd name="T8" fmla="*/ 0 w 66"/>
                <a:gd name="T9" fmla="*/ 1 h 26"/>
                <a:gd name="T10" fmla="*/ 10 w 66"/>
                <a:gd name="T11" fmla="*/ 1 h 26"/>
                <a:gd name="T12" fmla="*/ 36 w 66"/>
                <a:gd name="T13" fmla="*/ 6 h 26"/>
                <a:gd name="T14" fmla="*/ 58 w 66"/>
                <a:gd name="T15" fmla="*/ 19 h 26"/>
                <a:gd name="T16" fmla="*/ 66 w 66"/>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6">
                  <a:moveTo>
                    <a:pt x="66" y="26"/>
                  </a:moveTo>
                  <a:cubicBezTo>
                    <a:pt x="66" y="26"/>
                    <a:pt x="63" y="23"/>
                    <a:pt x="57" y="20"/>
                  </a:cubicBezTo>
                  <a:cubicBezTo>
                    <a:pt x="52" y="16"/>
                    <a:pt x="44" y="12"/>
                    <a:pt x="35" y="8"/>
                  </a:cubicBezTo>
                  <a:cubicBezTo>
                    <a:pt x="26" y="5"/>
                    <a:pt x="17" y="3"/>
                    <a:pt x="10" y="2"/>
                  </a:cubicBezTo>
                  <a:cubicBezTo>
                    <a:pt x="4" y="1"/>
                    <a:pt x="0" y="1"/>
                    <a:pt x="0" y="1"/>
                  </a:cubicBezTo>
                  <a:cubicBezTo>
                    <a:pt x="0" y="1"/>
                    <a:pt x="4" y="0"/>
                    <a:pt x="10" y="1"/>
                  </a:cubicBezTo>
                  <a:cubicBezTo>
                    <a:pt x="17" y="1"/>
                    <a:pt x="26" y="3"/>
                    <a:pt x="36" y="6"/>
                  </a:cubicBezTo>
                  <a:cubicBezTo>
                    <a:pt x="45" y="10"/>
                    <a:pt x="53" y="15"/>
                    <a:pt x="58" y="19"/>
                  </a:cubicBezTo>
                  <a:cubicBezTo>
                    <a:pt x="64" y="23"/>
                    <a:pt x="66" y="25"/>
                    <a:pt x="66" y="2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2">
              <a:extLst>
                <a:ext uri="{FF2B5EF4-FFF2-40B4-BE49-F238E27FC236}">
                  <a16:creationId xmlns:a16="http://schemas.microsoft.com/office/drawing/2014/main" id="{B112776C-5001-4860-A44D-38E36CC9143B}"/>
                </a:ext>
              </a:extLst>
            </p:cNvPr>
            <p:cNvSpPr>
              <a:spLocks/>
            </p:cNvSpPr>
            <p:nvPr/>
          </p:nvSpPr>
          <p:spPr bwMode="auto">
            <a:xfrm>
              <a:off x="3539" y="1147"/>
              <a:ext cx="85" cy="103"/>
            </a:xfrm>
            <a:custGeom>
              <a:avLst/>
              <a:gdLst>
                <a:gd name="T0" fmla="*/ 36 w 36"/>
                <a:gd name="T1" fmla="*/ 0 h 43"/>
                <a:gd name="T2" fmla="*/ 15 w 36"/>
                <a:gd name="T3" fmla="*/ 19 h 43"/>
                <a:gd name="T4" fmla="*/ 0 w 36"/>
                <a:gd name="T5" fmla="*/ 42 h 43"/>
                <a:gd name="T6" fmla="*/ 3 w 36"/>
                <a:gd name="T7" fmla="*/ 35 h 43"/>
                <a:gd name="T8" fmla="*/ 14 w 36"/>
                <a:gd name="T9" fmla="*/ 18 h 43"/>
                <a:gd name="T10" fmla="*/ 28 w 36"/>
                <a:gd name="T11" fmla="*/ 4 h 43"/>
                <a:gd name="T12" fmla="*/ 36 w 3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36" y="0"/>
                  </a:moveTo>
                  <a:cubicBezTo>
                    <a:pt x="36" y="1"/>
                    <a:pt x="25" y="7"/>
                    <a:pt x="15" y="19"/>
                  </a:cubicBezTo>
                  <a:cubicBezTo>
                    <a:pt x="6" y="31"/>
                    <a:pt x="1" y="43"/>
                    <a:pt x="0" y="42"/>
                  </a:cubicBezTo>
                  <a:cubicBezTo>
                    <a:pt x="0" y="42"/>
                    <a:pt x="1" y="39"/>
                    <a:pt x="3" y="35"/>
                  </a:cubicBezTo>
                  <a:cubicBezTo>
                    <a:pt x="5" y="30"/>
                    <a:pt x="9" y="24"/>
                    <a:pt x="14" y="18"/>
                  </a:cubicBezTo>
                  <a:cubicBezTo>
                    <a:pt x="19" y="12"/>
                    <a:pt x="24" y="7"/>
                    <a:pt x="28" y="4"/>
                  </a:cubicBezTo>
                  <a:cubicBezTo>
                    <a:pt x="33" y="1"/>
                    <a:pt x="36" y="0"/>
                    <a:pt x="36"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3">
              <a:extLst>
                <a:ext uri="{FF2B5EF4-FFF2-40B4-BE49-F238E27FC236}">
                  <a16:creationId xmlns:a16="http://schemas.microsoft.com/office/drawing/2014/main" id="{653CC321-D1F5-4E42-98A4-C6BBF5ED652E}"/>
                </a:ext>
              </a:extLst>
            </p:cNvPr>
            <p:cNvSpPr>
              <a:spLocks/>
            </p:cNvSpPr>
            <p:nvPr/>
          </p:nvSpPr>
          <p:spPr bwMode="auto">
            <a:xfrm>
              <a:off x="3154" y="1069"/>
              <a:ext cx="285" cy="166"/>
            </a:xfrm>
            <a:custGeom>
              <a:avLst/>
              <a:gdLst>
                <a:gd name="T0" fmla="*/ 115 w 120"/>
                <a:gd name="T1" fmla="*/ 0 h 70"/>
                <a:gd name="T2" fmla="*/ 116 w 120"/>
                <a:gd name="T3" fmla="*/ 2 h 70"/>
                <a:gd name="T4" fmla="*/ 118 w 120"/>
                <a:gd name="T5" fmla="*/ 8 h 70"/>
                <a:gd name="T6" fmla="*/ 118 w 120"/>
                <a:gd name="T7" fmla="*/ 29 h 70"/>
                <a:gd name="T8" fmla="*/ 102 w 120"/>
                <a:gd name="T9" fmla="*/ 57 h 70"/>
                <a:gd name="T10" fmla="*/ 65 w 120"/>
                <a:gd name="T11" fmla="*/ 70 h 70"/>
                <a:gd name="T12" fmla="*/ 28 w 120"/>
                <a:gd name="T13" fmla="*/ 58 h 70"/>
                <a:gd name="T14" fmla="*/ 7 w 120"/>
                <a:gd name="T15" fmla="*/ 33 h 70"/>
                <a:gd name="T16" fmla="*/ 0 w 120"/>
                <a:gd name="T17" fmla="*/ 12 h 70"/>
                <a:gd name="T18" fmla="*/ 0 w 120"/>
                <a:gd name="T19" fmla="*/ 6 h 70"/>
                <a:gd name="T20" fmla="*/ 0 w 120"/>
                <a:gd name="T21" fmla="*/ 4 h 70"/>
                <a:gd name="T22" fmla="*/ 1 w 120"/>
                <a:gd name="T23" fmla="*/ 12 h 70"/>
                <a:gd name="T24" fmla="*/ 9 w 120"/>
                <a:gd name="T25" fmla="*/ 32 h 70"/>
                <a:gd name="T26" fmla="*/ 29 w 120"/>
                <a:gd name="T27" fmla="*/ 56 h 70"/>
                <a:gd name="T28" fmla="*/ 65 w 120"/>
                <a:gd name="T29" fmla="*/ 68 h 70"/>
                <a:gd name="T30" fmla="*/ 100 w 120"/>
                <a:gd name="T31" fmla="*/ 55 h 70"/>
                <a:gd name="T32" fmla="*/ 117 w 120"/>
                <a:gd name="T33" fmla="*/ 29 h 70"/>
                <a:gd name="T34" fmla="*/ 117 w 120"/>
                <a:gd name="T35" fmla="*/ 8 h 70"/>
                <a:gd name="T36" fmla="*/ 115 w 120"/>
                <a:gd name="T3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70">
                  <a:moveTo>
                    <a:pt x="115" y="0"/>
                  </a:moveTo>
                  <a:cubicBezTo>
                    <a:pt x="115" y="0"/>
                    <a:pt x="116" y="1"/>
                    <a:pt x="116" y="2"/>
                  </a:cubicBezTo>
                  <a:cubicBezTo>
                    <a:pt x="117" y="3"/>
                    <a:pt x="117" y="5"/>
                    <a:pt x="118" y="8"/>
                  </a:cubicBezTo>
                  <a:cubicBezTo>
                    <a:pt x="119" y="13"/>
                    <a:pt x="120" y="20"/>
                    <a:pt x="118" y="29"/>
                  </a:cubicBezTo>
                  <a:cubicBezTo>
                    <a:pt x="116" y="38"/>
                    <a:pt x="111" y="49"/>
                    <a:pt x="102" y="57"/>
                  </a:cubicBezTo>
                  <a:cubicBezTo>
                    <a:pt x="93" y="65"/>
                    <a:pt x="79" y="70"/>
                    <a:pt x="65" y="70"/>
                  </a:cubicBezTo>
                  <a:cubicBezTo>
                    <a:pt x="51" y="70"/>
                    <a:pt x="37" y="65"/>
                    <a:pt x="28" y="58"/>
                  </a:cubicBezTo>
                  <a:cubicBezTo>
                    <a:pt x="18" y="50"/>
                    <a:pt x="11" y="41"/>
                    <a:pt x="7" y="33"/>
                  </a:cubicBezTo>
                  <a:cubicBezTo>
                    <a:pt x="3" y="25"/>
                    <a:pt x="1" y="17"/>
                    <a:pt x="0" y="12"/>
                  </a:cubicBezTo>
                  <a:cubicBezTo>
                    <a:pt x="0" y="10"/>
                    <a:pt x="0" y="8"/>
                    <a:pt x="0" y="6"/>
                  </a:cubicBezTo>
                  <a:cubicBezTo>
                    <a:pt x="0" y="5"/>
                    <a:pt x="0" y="4"/>
                    <a:pt x="0" y="4"/>
                  </a:cubicBezTo>
                  <a:cubicBezTo>
                    <a:pt x="0" y="4"/>
                    <a:pt x="0" y="7"/>
                    <a:pt x="1" y="12"/>
                  </a:cubicBezTo>
                  <a:cubicBezTo>
                    <a:pt x="2" y="17"/>
                    <a:pt x="4" y="24"/>
                    <a:pt x="9" y="32"/>
                  </a:cubicBezTo>
                  <a:cubicBezTo>
                    <a:pt x="13" y="40"/>
                    <a:pt x="19" y="49"/>
                    <a:pt x="29" y="56"/>
                  </a:cubicBezTo>
                  <a:cubicBezTo>
                    <a:pt x="38" y="63"/>
                    <a:pt x="51" y="68"/>
                    <a:pt x="65" y="68"/>
                  </a:cubicBezTo>
                  <a:cubicBezTo>
                    <a:pt x="79" y="68"/>
                    <a:pt x="92" y="63"/>
                    <a:pt x="100" y="55"/>
                  </a:cubicBezTo>
                  <a:cubicBezTo>
                    <a:pt x="109" y="48"/>
                    <a:pt x="114" y="38"/>
                    <a:pt x="117" y="29"/>
                  </a:cubicBezTo>
                  <a:cubicBezTo>
                    <a:pt x="119" y="20"/>
                    <a:pt x="118" y="13"/>
                    <a:pt x="117" y="8"/>
                  </a:cubicBezTo>
                  <a:cubicBezTo>
                    <a:pt x="116" y="3"/>
                    <a:pt x="115" y="0"/>
                    <a:pt x="115"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4">
              <a:extLst>
                <a:ext uri="{FF2B5EF4-FFF2-40B4-BE49-F238E27FC236}">
                  <a16:creationId xmlns:a16="http://schemas.microsoft.com/office/drawing/2014/main" id="{01852479-EDB0-4B51-A420-6B41B4AD5434}"/>
                </a:ext>
              </a:extLst>
            </p:cNvPr>
            <p:cNvSpPr>
              <a:spLocks/>
            </p:cNvSpPr>
            <p:nvPr/>
          </p:nvSpPr>
          <p:spPr bwMode="auto">
            <a:xfrm>
              <a:off x="3415" y="1532"/>
              <a:ext cx="48" cy="48"/>
            </a:xfrm>
            <a:custGeom>
              <a:avLst/>
              <a:gdLst>
                <a:gd name="T0" fmla="*/ 16 w 20"/>
                <a:gd name="T1" fmla="*/ 0 h 20"/>
                <a:gd name="T2" fmla="*/ 14 w 20"/>
                <a:gd name="T3" fmla="*/ 0 h 20"/>
                <a:gd name="T4" fmla="*/ 13 w 20"/>
                <a:gd name="T5" fmla="*/ 1 h 20"/>
                <a:gd name="T6" fmla="*/ 7 w 20"/>
                <a:gd name="T7" fmla="*/ 9 h 20"/>
                <a:gd name="T8" fmla="*/ 0 w 20"/>
                <a:gd name="T9" fmla="*/ 19 h 20"/>
                <a:gd name="T10" fmla="*/ 0 w 20"/>
                <a:gd name="T11" fmla="*/ 20 h 20"/>
                <a:gd name="T12" fmla="*/ 20 w 20"/>
                <a:gd name="T13" fmla="*/ 18 h 20"/>
                <a:gd name="T14" fmla="*/ 19 w 20"/>
                <a:gd name="T15" fmla="*/ 6 h 20"/>
                <a:gd name="T16" fmla="*/ 17 w 20"/>
                <a:gd name="T17" fmla="*/ 0 h 20"/>
                <a:gd name="T18" fmla="*/ 16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6" y="0"/>
                  </a:moveTo>
                  <a:cubicBezTo>
                    <a:pt x="15" y="0"/>
                    <a:pt x="14" y="0"/>
                    <a:pt x="14" y="0"/>
                  </a:cubicBezTo>
                  <a:cubicBezTo>
                    <a:pt x="13" y="0"/>
                    <a:pt x="13" y="1"/>
                    <a:pt x="13" y="1"/>
                  </a:cubicBezTo>
                  <a:cubicBezTo>
                    <a:pt x="12" y="3"/>
                    <a:pt x="9" y="5"/>
                    <a:pt x="7" y="9"/>
                  </a:cubicBezTo>
                  <a:cubicBezTo>
                    <a:pt x="4" y="14"/>
                    <a:pt x="1" y="18"/>
                    <a:pt x="0" y="19"/>
                  </a:cubicBezTo>
                  <a:cubicBezTo>
                    <a:pt x="0" y="19"/>
                    <a:pt x="0" y="20"/>
                    <a:pt x="0" y="20"/>
                  </a:cubicBezTo>
                  <a:cubicBezTo>
                    <a:pt x="20" y="18"/>
                    <a:pt x="20" y="18"/>
                    <a:pt x="20" y="18"/>
                  </a:cubicBezTo>
                  <a:cubicBezTo>
                    <a:pt x="20" y="14"/>
                    <a:pt x="19" y="10"/>
                    <a:pt x="19" y="6"/>
                  </a:cubicBezTo>
                  <a:cubicBezTo>
                    <a:pt x="19" y="4"/>
                    <a:pt x="19" y="1"/>
                    <a:pt x="17" y="0"/>
                  </a:cubicBezTo>
                  <a:cubicBezTo>
                    <a:pt x="17" y="0"/>
                    <a:pt x="16" y="0"/>
                    <a:pt x="16"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5">
              <a:extLst>
                <a:ext uri="{FF2B5EF4-FFF2-40B4-BE49-F238E27FC236}">
                  <a16:creationId xmlns:a16="http://schemas.microsoft.com/office/drawing/2014/main" id="{FCACBEA6-0A03-43BA-9F33-631A340F0709}"/>
                </a:ext>
              </a:extLst>
            </p:cNvPr>
            <p:cNvSpPr>
              <a:spLocks/>
            </p:cNvSpPr>
            <p:nvPr/>
          </p:nvSpPr>
          <p:spPr bwMode="auto">
            <a:xfrm>
              <a:off x="3415" y="1534"/>
              <a:ext cx="31" cy="43"/>
            </a:xfrm>
            <a:custGeom>
              <a:avLst/>
              <a:gdLst>
                <a:gd name="T0" fmla="*/ 13 w 13"/>
                <a:gd name="T1" fmla="*/ 0 h 18"/>
                <a:gd name="T2" fmla="*/ 11 w 13"/>
                <a:gd name="T3" fmla="*/ 2 h 18"/>
                <a:gd name="T4" fmla="*/ 0 w 13"/>
                <a:gd name="T5" fmla="*/ 18 h 18"/>
                <a:gd name="T6" fmla="*/ 7 w 13"/>
                <a:gd name="T7" fmla="*/ 8 h 18"/>
                <a:gd name="T8" fmla="*/ 13 w 13"/>
                <a:gd name="T9" fmla="*/ 0 h 18"/>
              </a:gdLst>
              <a:ahLst/>
              <a:cxnLst>
                <a:cxn ang="0">
                  <a:pos x="T0" y="T1"/>
                </a:cxn>
                <a:cxn ang="0">
                  <a:pos x="T2" y="T3"/>
                </a:cxn>
                <a:cxn ang="0">
                  <a:pos x="T4" y="T5"/>
                </a:cxn>
                <a:cxn ang="0">
                  <a:pos x="T6" y="T7"/>
                </a:cxn>
                <a:cxn ang="0">
                  <a:pos x="T8" y="T9"/>
                </a:cxn>
              </a:cxnLst>
              <a:rect l="0" t="0" r="r" b="b"/>
              <a:pathLst>
                <a:path w="13" h="18">
                  <a:moveTo>
                    <a:pt x="13" y="0"/>
                  </a:moveTo>
                  <a:cubicBezTo>
                    <a:pt x="12" y="0"/>
                    <a:pt x="11" y="1"/>
                    <a:pt x="11" y="2"/>
                  </a:cubicBezTo>
                  <a:cubicBezTo>
                    <a:pt x="6" y="7"/>
                    <a:pt x="3" y="12"/>
                    <a:pt x="0" y="18"/>
                  </a:cubicBezTo>
                  <a:cubicBezTo>
                    <a:pt x="1" y="17"/>
                    <a:pt x="4" y="13"/>
                    <a:pt x="7" y="8"/>
                  </a:cubicBezTo>
                  <a:cubicBezTo>
                    <a:pt x="9" y="4"/>
                    <a:pt x="12" y="2"/>
                    <a:pt x="13"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6">
              <a:extLst>
                <a:ext uri="{FF2B5EF4-FFF2-40B4-BE49-F238E27FC236}">
                  <a16:creationId xmlns:a16="http://schemas.microsoft.com/office/drawing/2014/main" id="{A274CAE4-BBEB-44B7-BAE5-7E1C8B39AF54}"/>
                </a:ext>
              </a:extLst>
            </p:cNvPr>
            <p:cNvSpPr>
              <a:spLocks/>
            </p:cNvSpPr>
            <p:nvPr/>
          </p:nvSpPr>
          <p:spPr bwMode="auto">
            <a:xfrm>
              <a:off x="3588" y="1385"/>
              <a:ext cx="31" cy="128"/>
            </a:xfrm>
            <a:custGeom>
              <a:avLst/>
              <a:gdLst>
                <a:gd name="T0" fmla="*/ 0 w 13"/>
                <a:gd name="T1" fmla="*/ 0 h 54"/>
                <a:gd name="T2" fmla="*/ 2 w 13"/>
                <a:gd name="T3" fmla="*/ 8 h 54"/>
                <a:gd name="T4" fmla="*/ 3 w 13"/>
                <a:gd name="T5" fmla="*/ 34 h 54"/>
                <a:gd name="T6" fmla="*/ 0 w 13"/>
                <a:gd name="T7" fmla="*/ 54 h 54"/>
                <a:gd name="T8" fmla="*/ 11 w 13"/>
                <a:gd name="T9" fmla="*/ 26 h 54"/>
                <a:gd name="T10" fmla="*/ 0 w 13"/>
                <a:gd name="T11" fmla="*/ 0 h 54"/>
              </a:gdLst>
              <a:ahLst/>
              <a:cxnLst>
                <a:cxn ang="0">
                  <a:pos x="T0" y="T1"/>
                </a:cxn>
                <a:cxn ang="0">
                  <a:pos x="T2" y="T3"/>
                </a:cxn>
                <a:cxn ang="0">
                  <a:pos x="T4" y="T5"/>
                </a:cxn>
                <a:cxn ang="0">
                  <a:pos x="T6" y="T7"/>
                </a:cxn>
                <a:cxn ang="0">
                  <a:pos x="T8" y="T9"/>
                </a:cxn>
                <a:cxn ang="0">
                  <a:pos x="T10" y="T11"/>
                </a:cxn>
              </a:cxnLst>
              <a:rect l="0" t="0" r="r" b="b"/>
              <a:pathLst>
                <a:path w="13" h="54">
                  <a:moveTo>
                    <a:pt x="0" y="0"/>
                  </a:moveTo>
                  <a:cubicBezTo>
                    <a:pt x="1" y="2"/>
                    <a:pt x="1" y="5"/>
                    <a:pt x="2" y="8"/>
                  </a:cubicBezTo>
                  <a:cubicBezTo>
                    <a:pt x="4" y="17"/>
                    <a:pt x="4" y="26"/>
                    <a:pt x="3" y="34"/>
                  </a:cubicBezTo>
                  <a:cubicBezTo>
                    <a:pt x="2" y="42"/>
                    <a:pt x="1" y="48"/>
                    <a:pt x="0" y="54"/>
                  </a:cubicBezTo>
                  <a:cubicBezTo>
                    <a:pt x="6" y="44"/>
                    <a:pt x="13" y="37"/>
                    <a:pt x="11" y="26"/>
                  </a:cubicBezTo>
                  <a:cubicBezTo>
                    <a:pt x="10" y="17"/>
                    <a:pt x="6" y="8"/>
                    <a:pt x="0"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7">
              <a:extLst>
                <a:ext uri="{FF2B5EF4-FFF2-40B4-BE49-F238E27FC236}">
                  <a16:creationId xmlns:a16="http://schemas.microsoft.com/office/drawing/2014/main" id="{D55014E8-9C3B-48AB-81F5-BF2DBFF235E2}"/>
                </a:ext>
              </a:extLst>
            </p:cNvPr>
            <p:cNvSpPr>
              <a:spLocks/>
            </p:cNvSpPr>
            <p:nvPr/>
          </p:nvSpPr>
          <p:spPr bwMode="auto">
            <a:xfrm>
              <a:off x="3581" y="1375"/>
              <a:ext cx="22" cy="148"/>
            </a:xfrm>
            <a:custGeom>
              <a:avLst/>
              <a:gdLst>
                <a:gd name="T0" fmla="*/ 0 w 9"/>
                <a:gd name="T1" fmla="*/ 0 h 62"/>
                <a:gd name="T2" fmla="*/ 1 w 9"/>
                <a:gd name="T3" fmla="*/ 62 h 62"/>
                <a:gd name="T4" fmla="*/ 2 w 9"/>
                <a:gd name="T5" fmla="*/ 60 h 62"/>
                <a:gd name="T6" fmla="*/ 3 w 9"/>
                <a:gd name="T7" fmla="*/ 58 h 62"/>
                <a:gd name="T8" fmla="*/ 6 w 9"/>
                <a:gd name="T9" fmla="*/ 38 h 62"/>
                <a:gd name="T10" fmla="*/ 5 w 9"/>
                <a:gd name="T11" fmla="*/ 12 h 62"/>
                <a:gd name="T12" fmla="*/ 3 w 9"/>
                <a:gd name="T13" fmla="*/ 4 h 62"/>
                <a:gd name="T14" fmla="*/ 0 w 9"/>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2">
                  <a:moveTo>
                    <a:pt x="0" y="0"/>
                  </a:moveTo>
                  <a:cubicBezTo>
                    <a:pt x="9" y="28"/>
                    <a:pt x="6" y="43"/>
                    <a:pt x="1" y="62"/>
                  </a:cubicBezTo>
                  <a:cubicBezTo>
                    <a:pt x="2" y="60"/>
                    <a:pt x="2" y="60"/>
                    <a:pt x="2" y="60"/>
                  </a:cubicBezTo>
                  <a:cubicBezTo>
                    <a:pt x="2" y="59"/>
                    <a:pt x="3" y="58"/>
                    <a:pt x="3" y="58"/>
                  </a:cubicBezTo>
                  <a:cubicBezTo>
                    <a:pt x="4" y="52"/>
                    <a:pt x="5" y="46"/>
                    <a:pt x="6" y="38"/>
                  </a:cubicBezTo>
                  <a:cubicBezTo>
                    <a:pt x="7" y="30"/>
                    <a:pt x="7" y="21"/>
                    <a:pt x="5" y="12"/>
                  </a:cubicBezTo>
                  <a:cubicBezTo>
                    <a:pt x="4" y="9"/>
                    <a:pt x="4" y="6"/>
                    <a:pt x="3" y="4"/>
                  </a:cubicBezTo>
                  <a:cubicBezTo>
                    <a:pt x="2" y="3"/>
                    <a:pt x="1" y="1"/>
                    <a:pt x="0"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9CEDB61C-9002-41D3-B572-547B37B22F4E}"/>
                </a:ext>
              </a:extLst>
            </p:cNvPr>
            <p:cNvSpPr>
              <a:spLocks/>
            </p:cNvSpPr>
            <p:nvPr/>
          </p:nvSpPr>
          <p:spPr bwMode="auto">
            <a:xfrm>
              <a:off x="3330" y="4060"/>
              <a:ext cx="35" cy="38"/>
            </a:xfrm>
            <a:custGeom>
              <a:avLst/>
              <a:gdLst>
                <a:gd name="T0" fmla="*/ 6 w 15"/>
                <a:gd name="T1" fmla="*/ 2 h 16"/>
                <a:gd name="T2" fmla="*/ 1 w 15"/>
                <a:gd name="T3" fmla="*/ 10 h 16"/>
                <a:gd name="T4" fmla="*/ 9 w 15"/>
                <a:gd name="T5" fmla="*/ 15 h 16"/>
                <a:gd name="T6" fmla="*/ 14 w 15"/>
                <a:gd name="T7" fmla="*/ 6 h 16"/>
                <a:gd name="T8" fmla="*/ 5 w 15"/>
                <a:gd name="T9" fmla="*/ 2 h 16"/>
              </a:gdLst>
              <a:ahLst/>
              <a:cxnLst>
                <a:cxn ang="0">
                  <a:pos x="T0" y="T1"/>
                </a:cxn>
                <a:cxn ang="0">
                  <a:pos x="T2" y="T3"/>
                </a:cxn>
                <a:cxn ang="0">
                  <a:pos x="T4" y="T5"/>
                </a:cxn>
                <a:cxn ang="0">
                  <a:pos x="T6" y="T7"/>
                </a:cxn>
                <a:cxn ang="0">
                  <a:pos x="T8" y="T9"/>
                </a:cxn>
              </a:cxnLst>
              <a:rect l="0" t="0" r="r" b="b"/>
              <a:pathLst>
                <a:path w="15" h="16">
                  <a:moveTo>
                    <a:pt x="6" y="2"/>
                  </a:moveTo>
                  <a:cubicBezTo>
                    <a:pt x="3" y="3"/>
                    <a:pt x="0" y="7"/>
                    <a:pt x="1" y="10"/>
                  </a:cubicBezTo>
                  <a:cubicBezTo>
                    <a:pt x="2" y="13"/>
                    <a:pt x="6" y="16"/>
                    <a:pt x="9" y="15"/>
                  </a:cubicBezTo>
                  <a:cubicBezTo>
                    <a:pt x="12" y="14"/>
                    <a:pt x="15" y="10"/>
                    <a:pt x="14" y="6"/>
                  </a:cubicBezTo>
                  <a:cubicBezTo>
                    <a:pt x="13" y="3"/>
                    <a:pt x="8" y="0"/>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E5CE6CC5-4996-4D74-9F52-6BA9068C7E5D}"/>
                </a:ext>
              </a:extLst>
            </p:cNvPr>
            <p:cNvSpPr>
              <a:spLocks/>
            </p:cNvSpPr>
            <p:nvPr/>
          </p:nvSpPr>
          <p:spPr bwMode="auto">
            <a:xfrm>
              <a:off x="3463" y="4034"/>
              <a:ext cx="38" cy="29"/>
            </a:xfrm>
            <a:custGeom>
              <a:avLst/>
              <a:gdLst>
                <a:gd name="T0" fmla="*/ 16 w 16"/>
                <a:gd name="T1" fmla="*/ 2 h 12"/>
                <a:gd name="T2" fmla="*/ 8 w 16"/>
                <a:gd name="T3" fmla="*/ 6 h 12"/>
                <a:gd name="T4" fmla="*/ 0 w 16"/>
                <a:gd name="T5" fmla="*/ 12 h 12"/>
                <a:gd name="T6" fmla="*/ 6 w 16"/>
                <a:gd name="T7" fmla="*/ 3 h 12"/>
                <a:gd name="T8" fmla="*/ 16 w 16"/>
                <a:gd name="T9" fmla="*/ 2 h 12"/>
              </a:gdLst>
              <a:ahLst/>
              <a:cxnLst>
                <a:cxn ang="0">
                  <a:pos x="T0" y="T1"/>
                </a:cxn>
                <a:cxn ang="0">
                  <a:pos x="T2" y="T3"/>
                </a:cxn>
                <a:cxn ang="0">
                  <a:pos x="T4" y="T5"/>
                </a:cxn>
                <a:cxn ang="0">
                  <a:pos x="T6" y="T7"/>
                </a:cxn>
                <a:cxn ang="0">
                  <a:pos x="T8" y="T9"/>
                </a:cxn>
              </a:cxnLst>
              <a:rect l="0" t="0" r="r" b="b"/>
              <a:pathLst>
                <a:path w="16" h="12">
                  <a:moveTo>
                    <a:pt x="16" y="2"/>
                  </a:moveTo>
                  <a:cubicBezTo>
                    <a:pt x="16" y="3"/>
                    <a:pt x="12" y="3"/>
                    <a:pt x="8" y="6"/>
                  </a:cubicBezTo>
                  <a:cubicBezTo>
                    <a:pt x="3" y="8"/>
                    <a:pt x="1" y="12"/>
                    <a:pt x="0" y="12"/>
                  </a:cubicBezTo>
                  <a:cubicBezTo>
                    <a:pt x="0" y="11"/>
                    <a:pt x="1" y="6"/>
                    <a:pt x="6" y="3"/>
                  </a:cubicBezTo>
                  <a:cubicBezTo>
                    <a:pt x="11" y="0"/>
                    <a:pt x="16" y="1"/>
                    <a:pt x="16" y="2"/>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BF78CB90-47EA-4CFD-A0D8-702E28AB439D}"/>
                </a:ext>
              </a:extLst>
            </p:cNvPr>
            <p:cNvSpPr>
              <a:spLocks/>
            </p:cNvSpPr>
            <p:nvPr/>
          </p:nvSpPr>
          <p:spPr bwMode="auto">
            <a:xfrm>
              <a:off x="3515" y="4056"/>
              <a:ext cx="31" cy="33"/>
            </a:xfrm>
            <a:custGeom>
              <a:avLst/>
              <a:gdLst>
                <a:gd name="T0" fmla="*/ 12 w 13"/>
                <a:gd name="T1" fmla="*/ 0 h 14"/>
                <a:gd name="T2" fmla="*/ 6 w 13"/>
                <a:gd name="T3" fmla="*/ 6 h 14"/>
                <a:gd name="T4" fmla="*/ 1 w 13"/>
                <a:gd name="T5" fmla="*/ 14 h 14"/>
                <a:gd name="T6" fmla="*/ 4 w 13"/>
                <a:gd name="T7" fmla="*/ 4 h 14"/>
                <a:gd name="T8" fmla="*/ 12 w 13"/>
                <a:gd name="T9" fmla="*/ 0 h 14"/>
              </a:gdLst>
              <a:ahLst/>
              <a:cxnLst>
                <a:cxn ang="0">
                  <a:pos x="T0" y="T1"/>
                </a:cxn>
                <a:cxn ang="0">
                  <a:pos x="T2" y="T3"/>
                </a:cxn>
                <a:cxn ang="0">
                  <a:pos x="T4" y="T5"/>
                </a:cxn>
                <a:cxn ang="0">
                  <a:pos x="T6" y="T7"/>
                </a:cxn>
                <a:cxn ang="0">
                  <a:pos x="T8" y="T9"/>
                </a:cxn>
              </a:cxnLst>
              <a:rect l="0" t="0" r="r" b="b"/>
              <a:pathLst>
                <a:path w="13" h="14">
                  <a:moveTo>
                    <a:pt x="12" y="0"/>
                  </a:moveTo>
                  <a:cubicBezTo>
                    <a:pt x="13" y="1"/>
                    <a:pt x="9" y="3"/>
                    <a:pt x="6" y="6"/>
                  </a:cubicBezTo>
                  <a:cubicBezTo>
                    <a:pt x="3" y="10"/>
                    <a:pt x="2" y="14"/>
                    <a:pt x="1" y="14"/>
                  </a:cubicBezTo>
                  <a:cubicBezTo>
                    <a:pt x="1" y="14"/>
                    <a:pt x="0" y="9"/>
                    <a:pt x="4" y="4"/>
                  </a:cubicBezTo>
                  <a:cubicBezTo>
                    <a:pt x="7" y="0"/>
                    <a:pt x="12" y="0"/>
                    <a:pt x="12"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0104D882-F3FA-41B4-AE0D-D43F4CE09CE8}"/>
                </a:ext>
              </a:extLst>
            </p:cNvPr>
            <p:cNvSpPr>
              <a:spLocks/>
            </p:cNvSpPr>
            <p:nvPr/>
          </p:nvSpPr>
          <p:spPr bwMode="auto">
            <a:xfrm>
              <a:off x="3565" y="4072"/>
              <a:ext cx="21" cy="38"/>
            </a:xfrm>
            <a:custGeom>
              <a:avLst/>
              <a:gdLst>
                <a:gd name="T0" fmla="*/ 2 w 9"/>
                <a:gd name="T1" fmla="*/ 15 h 16"/>
                <a:gd name="T2" fmla="*/ 2 w 9"/>
                <a:gd name="T3" fmla="*/ 7 h 16"/>
                <a:gd name="T4" fmla="*/ 9 w 9"/>
                <a:gd name="T5" fmla="*/ 1 h 16"/>
                <a:gd name="T6" fmla="*/ 5 w 9"/>
                <a:gd name="T7" fmla="*/ 8 h 16"/>
                <a:gd name="T8" fmla="*/ 2 w 9"/>
                <a:gd name="T9" fmla="*/ 15 h 16"/>
              </a:gdLst>
              <a:ahLst/>
              <a:cxnLst>
                <a:cxn ang="0">
                  <a:pos x="T0" y="T1"/>
                </a:cxn>
                <a:cxn ang="0">
                  <a:pos x="T2" y="T3"/>
                </a:cxn>
                <a:cxn ang="0">
                  <a:pos x="T4" y="T5"/>
                </a:cxn>
                <a:cxn ang="0">
                  <a:pos x="T6" y="T7"/>
                </a:cxn>
                <a:cxn ang="0">
                  <a:pos x="T8" y="T9"/>
                </a:cxn>
              </a:cxnLst>
              <a:rect l="0" t="0" r="r" b="b"/>
              <a:pathLst>
                <a:path w="9" h="16">
                  <a:moveTo>
                    <a:pt x="2" y="15"/>
                  </a:moveTo>
                  <a:cubicBezTo>
                    <a:pt x="1" y="16"/>
                    <a:pt x="0" y="11"/>
                    <a:pt x="2" y="7"/>
                  </a:cubicBezTo>
                  <a:cubicBezTo>
                    <a:pt x="4" y="2"/>
                    <a:pt x="8" y="0"/>
                    <a:pt x="9" y="1"/>
                  </a:cubicBezTo>
                  <a:cubicBezTo>
                    <a:pt x="9" y="2"/>
                    <a:pt x="6" y="4"/>
                    <a:pt x="5" y="8"/>
                  </a:cubicBezTo>
                  <a:cubicBezTo>
                    <a:pt x="3" y="12"/>
                    <a:pt x="3" y="15"/>
                    <a:pt x="2" y="1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7">
              <a:extLst>
                <a:ext uri="{FF2B5EF4-FFF2-40B4-BE49-F238E27FC236}">
                  <a16:creationId xmlns:a16="http://schemas.microsoft.com/office/drawing/2014/main" id="{4A66FD00-E98F-4811-B0AC-3752AB5328BF}"/>
                </a:ext>
              </a:extLst>
            </p:cNvPr>
            <p:cNvSpPr>
              <a:spLocks/>
            </p:cNvSpPr>
            <p:nvPr/>
          </p:nvSpPr>
          <p:spPr bwMode="auto">
            <a:xfrm>
              <a:off x="3391" y="708"/>
              <a:ext cx="29" cy="29"/>
            </a:xfrm>
            <a:custGeom>
              <a:avLst/>
              <a:gdLst>
                <a:gd name="T0" fmla="*/ 11 w 12"/>
                <a:gd name="T1" fmla="*/ 5 h 12"/>
                <a:gd name="T2" fmla="*/ 7 w 12"/>
                <a:gd name="T3" fmla="*/ 11 h 12"/>
                <a:gd name="T4" fmla="*/ 0 w 12"/>
                <a:gd name="T5" fmla="*/ 8 h 12"/>
                <a:gd name="T6" fmla="*/ 5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1"/>
                  </a:cubicBezTo>
                  <a:cubicBezTo>
                    <a:pt x="4" y="12"/>
                    <a:pt x="1" y="10"/>
                    <a:pt x="0" y="8"/>
                  </a:cubicBezTo>
                  <a:cubicBezTo>
                    <a:pt x="0" y="5"/>
                    <a:pt x="2" y="2"/>
                    <a:pt x="5" y="1"/>
                  </a:cubicBezTo>
                  <a:cubicBezTo>
                    <a:pt x="8" y="0"/>
                    <a:pt x="11" y="2"/>
                    <a:pt x="11"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9">
              <a:extLst>
                <a:ext uri="{FF2B5EF4-FFF2-40B4-BE49-F238E27FC236}">
                  <a16:creationId xmlns:a16="http://schemas.microsoft.com/office/drawing/2014/main" id="{24805E67-2806-48A8-9C14-41D6A2800F9A}"/>
                </a:ext>
              </a:extLst>
            </p:cNvPr>
            <p:cNvSpPr>
              <a:spLocks/>
            </p:cNvSpPr>
            <p:nvPr/>
          </p:nvSpPr>
          <p:spPr bwMode="auto">
            <a:xfrm>
              <a:off x="3254" y="739"/>
              <a:ext cx="28" cy="29"/>
            </a:xfrm>
            <a:custGeom>
              <a:avLst/>
              <a:gdLst>
                <a:gd name="T0" fmla="*/ 11 w 12"/>
                <a:gd name="T1" fmla="*/ 5 h 12"/>
                <a:gd name="T2" fmla="*/ 7 w 12"/>
                <a:gd name="T3" fmla="*/ 12 h 12"/>
                <a:gd name="T4" fmla="*/ 1 w 12"/>
                <a:gd name="T5" fmla="*/ 8 h 12"/>
                <a:gd name="T6" fmla="*/ 5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1" y="8"/>
                  </a:cubicBezTo>
                  <a:cubicBezTo>
                    <a:pt x="0" y="5"/>
                    <a:pt x="2" y="2"/>
                    <a:pt x="5" y="1"/>
                  </a:cubicBezTo>
                  <a:cubicBezTo>
                    <a:pt x="8" y="0"/>
                    <a:pt x="11" y="2"/>
                    <a:pt x="11"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0">
              <a:extLst>
                <a:ext uri="{FF2B5EF4-FFF2-40B4-BE49-F238E27FC236}">
                  <a16:creationId xmlns:a16="http://schemas.microsoft.com/office/drawing/2014/main" id="{FE87BDA6-5462-41CF-9074-78A4D5A41EAC}"/>
                </a:ext>
              </a:extLst>
            </p:cNvPr>
            <p:cNvSpPr>
              <a:spLocks/>
            </p:cNvSpPr>
            <p:nvPr/>
          </p:nvSpPr>
          <p:spPr bwMode="auto">
            <a:xfrm>
              <a:off x="3220" y="722"/>
              <a:ext cx="55" cy="22"/>
            </a:xfrm>
            <a:custGeom>
              <a:avLst/>
              <a:gdLst>
                <a:gd name="T0" fmla="*/ 23 w 23"/>
                <a:gd name="T1" fmla="*/ 4 h 9"/>
                <a:gd name="T2" fmla="*/ 11 w 23"/>
                <a:gd name="T3" fmla="*/ 4 h 9"/>
                <a:gd name="T4" fmla="*/ 1 w 23"/>
                <a:gd name="T5" fmla="*/ 9 h 9"/>
                <a:gd name="T6" fmla="*/ 2 w 23"/>
                <a:gd name="T7" fmla="*/ 5 h 9"/>
                <a:gd name="T8" fmla="*/ 11 w 23"/>
                <a:gd name="T9" fmla="*/ 1 h 9"/>
                <a:gd name="T10" fmla="*/ 20 w 23"/>
                <a:gd name="T11" fmla="*/ 2 h 9"/>
                <a:gd name="T12" fmla="*/ 23 w 23"/>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3" h="9">
                  <a:moveTo>
                    <a:pt x="23" y="4"/>
                  </a:moveTo>
                  <a:cubicBezTo>
                    <a:pt x="22" y="5"/>
                    <a:pt x="17" y="3"/>
                    <a:pt x="11" y="4"/>
                  </a:cubicBezTo>
                  <a:cubicBezTo>
                    <a:pt x="5" y="5"/>
                    <a:pt x="2" y="9"/>
                    <a:pt x="1" y="9"/>
                  </a:cubicBezTo>
                  <a:cubicBezTo>
                    <a:pt x="0" y="8"/>
                    <a:pt x="1" y="7"/>
                    <a:pt x="2" y="5"/>
                  </a:cubicBezTo>
                  <a:cubicBezTo>
                    <a:pt x="4" y="3"/>
                    <a:pt x="7" y="1"/>
                    <a:pt x="11" y="1"/>
                  </a:cubicBezTo>
                  <a:cubicBezTo>
                    <a:pt x="14" y="0"/>
                    <a:pt x="18" y="1"/>
                    <a:pt x="20" y="2"/>
                  </a:cubicBezTo>
                  <a:cubicBezTo>
                    <a:pt x="22" y="3"/>
                    <a:pt x="23" y="4"/>
                    <a:pt x="23"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2">
              <a:extLst>
                <a:ext uri="{FF2B5EF4-FFF2-40B4-BE49-F238E27FC236}">
                  <a16:creationId xmlns:a16="http://schemas.microsoft.com/office/drawing/2014/main" id="{4F838D81-2E8A-4F61-9F15-621EF46F4966}"/>
                </a:ext>
              </a:extLst>
            </p:cNvPr>
            <p:cNvSpPr>
              <a:spLocks/>
            </p:cNvSpPr>
            <p:nvPr/>
          </p:nvSpPr>
          <p:spPr bwMode="auto">
            <a:xfrm>
              <a:off x="3246" y="979"/>
              <a:ext cx="150" cy="64"/>
            </a:xfrm>
            <a:custGeom>
              <a:avLst/>
              <a:gdLst>
                <a:gd name="T0" fmla="*/ 61 w 63"/>
                <a:gd name="T1" fmla="*/ 3 h 27"/>
                <a:gd name="T2" fmla="*/ 0 w 63"/>
                <a:gd name="T3" fmla="*/ 0 h 27"/>
                <a:gd name="T4" fmla="*/ 63 w 63"/>
                <a:gd name="T5" fmla="*/ 14 h 27"/>
                <a:gd name="T6" fmla="*/ 61 w 63"/>
                <a:gd name="T7" fmla="*/ 3 h 27"/>
              </a:gdLst>
              <a:ahLst/>
              <a:cxnLst>
                <a:cxn ang="0">
                  <a:pos x="T0" y="T1"/>
                </a:cxn>
                <a:cxn ang="0">
                  <a:pos x="T2" y="T3"/>
                </a:cxn>
                <a:cxn ang="0">
                  <a:pos x="T4" y="T5"/>
                </a:cxn>
                <a:cxn ang="0">
                  <a:pos x="T6" y="T7"/>
                </a:cxn>
              </a:cxnLst>
              <a:rect l="0" t="0" r="r" b="b"/>
              <a:pathLst>
                <a:path w="63" h="27">
                  <a:moveTo>
                    <a:pt x="61" y="3"/>
                  </a:moveTo>
                  <a:cubicBezTo>
                    <a:pt x="61" y="3"/>
                    <a:pt x="32" y="11"/>
                    <a:pt x="0" y="0"/>
                  </a:cubicBezTo>
                  <a:cubicBezTo>
                    <a:pt x="0" y="0"/>
                    <a:pt x="21" y="27"/>
                    <a:pt x="63" y="14"/>
                  </a:cubicBezTo>
                  <a:lnTo>
                    <a:pt x="61" y="3"/>
                  </a:ln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3">
              <a:extLst>
                <a:ext uri="{FF2B5EF4-FFF2-40B4-BE49-F238E27FC236}">
                  <a16:creationId xmlns:a16="http://schemas.microsoft.com/office/drawing/2014/main" id="{6916B5D6-4990-4E4C-89CC-84D3E2A3E713}"/>
                </a:ext>
              </a:extLst>
            </p:cNvPr>
            <p:cNvSpPr>
              <a:spLocks/>
            </p:cNvSpPr>
            <p:nvPr/>
          </p:nvSpPr>
          <p:spPr bwMode="auto">
            <a:xfrm>
              <a:off x="3211" y="703"/>
              <a:ext cx="66" cy="29"/>
            </a:xfrm>
            <a:custGeom>
              <a:avLst/>
              <a:gdLst>
                <a:gd name="T0" fmla="*/ 28 w 28"/>
                <a:gd name="T1" fmla="*/ 4 h 12"/>
                <a:gd name="T2" fmla="*/ 14 w 28"/>
                <a:gd name="T3" fmla="*/ 7 h 12"/>
                <a:gd name="T4" fmla="*/ 1 w 28"/>
                <a:gd name="T5" fmla="*/ 10 h 12"/>
                <a:gd name="T6" fmla="*/ 3 w 28"/>
                <a:gd name="T7" fmla="*/ 6 h 12"/>
                <a:gd name="T8" fmla="*/ 13 w 28"/>
                <a:gd name="T9" fmla="*/ 1 h 12"/>
                <a:gd name="T10" fmla="*/ 24 w 28"/>
                <a:gd name="T11" fmla="*/ 1 h 12"/>
                <a:gd name="T12" fmla="*/ 28 w 28"/>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8" y="4"/>
                  </a:moveTo>
                  <a:cubicBezTo>
                    <a:pt x="27" y="5"/>
                    <a:pt x="21" y="5"/>
                    <a:pt x="14" y="7"/>
                  </a:cubicBezTo>
                  <a:cubicBezTo>
                    <a:pt x="7" y="9"/>
                    <a:pt x="2" y="12"/>
                    <a:pt x="1" y="10"/>
                  </a:cubicBezTo>
                  <a:cubicBezTo>
                    <a:pt x="0" y="9"/>
                    <a:pt x="1" y="8"/>
                    <a:pt x="3" y="6"/>
                  </a:cubicBezTo>
                  <a:cubicBezTo>
                    <a:pt x="5" y="4"/>
                    <a:pt x="9" y="2"/>
                    <a:pt x="13" y="1"/>
                  </a:cubicBezTo>
                  <a:cubicBezTo>
                    <a:pt x="17" y="0"/>
                    <a:pt x="21" y="0"/>
                    <a:pt x="24" y="1"/>
                  </a:cubicBezTo>
                  <a:cubicBezTo>
                    <a:pt x="26" y="2"/>
                    <a:pt x="28" y="3"/>
                    <a:pt x="28"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4">
              <a:extLst>
                <a:ext uri="{FF2B5EF4-FFF2-40B4-BE49-F238E27FC236}">
                  <a16:creationId xmlns:a16="http://schemas.microsoft.com/office/drawing/2014/main" id="{250DF00B-F43B-4DFE-8E31-705B53B16D3E}"/>
                </a:ext>
              </a:extLst>
            </p:cNvPr>
            <p:cNvSpPr>
              <a:spLocks/>
            </p:cNvSpPr>
            <p:nvPr/>
          </p:nvSpPr>
          <p:spPr bwMode="auto">
            <a:xfrm>
              <a:off x="3346" y="644"/>
              <a:ext cx="60" cy="24"/>
            </a:xfrm>
            <a:custGeom>
              <a:avLst/>
              <a:gdLst>
                <a:gd name="T0" fmla="*/ 25 w 25"/>
                <a:gd name="T1" fmla="*/ 4 h 10"/>
                <a:gd name="T2" fmla="*/ 13 w 25"/>
                <a:gd name="T3" fmla="*/ 7 h 10"/>
                <a:gd name="T4" fmla="*/ 1 w 25"/>
                <a:gd name="T5" fmla="*/ 9 h 10"/>
                <a:gd name="T6" fmla="*/ 3 w 25"/>
                <a:gd name="T7" fmla="*/ 5 h 10"/>
                <a:gd name="T8" fmla="*/ 12 w 25"/>
                <a:gd name="T9" fmla="*/ 1 h 10"/>
                <a:gd name="T10" fmla="*/ 22 w 25"/>
                <a:gd name="T11" fmla="*/ 1 h 10"/>
                <a:gd name="T12" fmla="*/ 25 w 25"/>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25" y="4"/>
                  </a:moveTo>
                  <a:cubicBezTo>
                    <a:pt x="24" y="6"/>
                    <a:pt x="19" y="5"/>
                    <a:pt x="13" y="7"/>
                  </a:cubicBezTo>
                  <a:cubicBezTo>
                    <a:pt x="7" y="8"/>
                    <a:pt x="2" y="10"/>
                    <a:pt x="1" y="9"/>
                  </a:cubicBezTo>
                  <a:cubicBezTo>
                    <a:pt x="0" y="8"/>
                    <a:pt x="1" y="7"/>
                    <a:pt x="3" y="5"/>
                  </a:cubicBezTo>
                  <a:cubicBezTo>
                    <a:pt x="4" y="3"/>
                    <a:pt x="8" y="1"/>
                    <a:pt x="12" y="1"/>
                  </a:cubicBezTo>
                  <a:cubicBezTo>
                    <a:pt x="16" y="0"/>
                    <a:pt x="20" y="0"/>
                    <a:pt x="22" y="1"/>
                  </a:cubicBezTo>
                  <a:cubicBezTo>
                    <a:pt x="24" y="2"/>
                    <a:pt x="25" y="3"/>
                    <a:pt x="25"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7">
              <a:extLst>
                <a:ext uri="{FF2B5EF4-FFF2-40B4-BE49-F238E27FC236}">
                  <a16:creationId xmlns:a16="http://schemas.microsoft.com/office/drawing/2014/main" id="{EBFBDA27-7EB6-4018-9494-9DF1CE913740}"/>
                </a:ext>
              </a:extLst>
            </p:cNvPr>
            <p:cNvSpPr>
              <a:spLocks/>
            </p:cNvSpPr>
            <p:nvPr/>
          </p:nvSpPr>
          <p:spPr bwMode="auto">
            <a:xfrm>
              <a:off x="3085" y="791"/>
              <a:ext cx="81" cy="121"/>
            </a:xfrm>
            <a:custGeom>
              <a:avLst/>
              <a:gdLst>
                <a:gd name="T0" fmla="*/ 27 w 34"/>
                <a:gd name="T1" fmla="*/ 13 h 51"/>
                <a:gd name="T2" fmla="*/ 7 w 34"/>
                <a:gd name="T3" fmla="*/ 6 h 51"/>
                <a:gd name="T4" fmla="*/ 3 w 34"/>
                <a:gd name="T5" fmla="*/ 25 h 51"/>
                <a:gd name="T6" fmla="*/ 34 w 34"/>
                <a:gd name="T7" fmla="*/ 38 h 51"/>
                <a:gd name="T8" fmla="*/ 27 w 34"/>
                <a:gd name="T9" fmla="*/ 13 h 51"/>
              </a:gdLst>
              <a:ahLst/>
              <a:cxnLst>
                <a:cxn ang="0">
                  <a:pos x="T0" y="T1"/>
                </a:cxn>
                <a:cxn ang="0">
                  <a:pos x="T2" y="T3"/>
                </a:cxn>
                <a:cxn ang="0">
                  <a:pos x="T4" y="T5"/>
                </a:cxn>
                <a:cxn ang="0">
                  <a:pos x="T6" y="T7"/>
                </a:cxn>
                <a:cxn ang="0">
                  <a:pos x="T8" y="T9"/>
                </a:cxn>
              </a:cxnLst>
              <a:rect l="0" t="0" r="r" b="b"/>
              <a:pathLst>
                <a:path w="34" h="51">
                  <a:moveTo>
                    <a:pt x="27" y="13"/>
                  </a:moveTo>
                  <a:cubicBezTo>
                    <a:pt x="25" y="4"/>
                    <a:pt x="14" y="0"/>
                    <a:pt x="7" y="6"/>
                  </a:cubicBezTo>
                  <a:cubicBezTo>
                    <a:pt x="3" y="9"/>
                    <a:pt x="0" y="15"/>
                    <a:pt x="3" y="25"/>
                  </a:cubicBezTo>
                  <a:cubicBezTo>
                    <a:pt x="9" y="51"/>
                    <a:pt x="34" y="39"/>
                    <a:pt x="34" y="38"/>
                  </a:cubicBezTo>
                  <a:cubicBezTo>
                    <a:pt x="34" y="38"/>
                    <a:pt x="30" y="24"/>
                    <a:pt x="27" y="13"/>
                  </a:cubicBezTo>
                  <a:close/>
                </a:path>
              </a:pathLst>
            </a:custGeom>
            <a:solidFill>
              <a:srgbClr val="FF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8">
              <a:extLst>
                <a:ext uri="{FF2B5EF4-FFF2-40B4-BE49-F238E27FC236}">
                  <a16:creationId xmlns:a16="http://schemas.microsoft.com/office/drawing/2014/main" id="{18472F5B-C7DE-4B64-962E-2AA53BF932B7}"/>
                </a:ext>
              </a:extLst>
            </p:cNvPr>
            <p:cNvSpPr>
              <a:spLocks/>
            </p:cNvSpPr>
            <p:nvPr/>
          </p:nvSpPr>
          <p:spPr bwMode="auto">
            <a:xfrm>
              <a:off x="3106" y="817"/>
              <a:ext cx="34" cy="55"/>
            </a:xfrm>
            <a:custGeom>
              <a:avLst/>
              <a:gdLst>
                <a:gd name="T0" fmla="*/ 14 w 14"/>
                <a:gd name="T1" fmla="*/ 19 h 23"/>
                <a:gd name="T2" fmla="*/ 13 w 14"/>
                <a:gd name="T3" fmla="*/ 20 h 23"/>
                <a:gd name="T4" fmla="*/ 10 w 14"/>
                <a:gd name="T5" fmla="*/ 21 h 23"/>
                <a:gd name="T6" fmla="*/ 2 w 14"/>
                <a:gd name="T7" fmla="*/ 13 h 23"/>
                <a:gd name="T8" fmla="*/ 2 w 14"/>
                <a:gd name="T9" fmla="*/ 6 h 23"/>
                <a:gd name="T10" fmla="*/ 4 w 14"/>
                <a:gd name="T11" fmla="*/ 2 h 23"/>
                <a:gd name="T12" fmla="*/ 7 w 14"/>
                <a:gd name="T13" fmla="*/ 2 h 23"/>
                <a:gd name="T14" fmla="*/ 8 w 14"/>
                <a:gd name="T15" fmla="*/ 3 h 23"/>
                <a:gd name="T16" fmla="*/ 8 w 14"/>
                <a:gd name="T17" fmla="*/ 2 h 23"/>
                <a:gd name="T18" fmla="*/ 7 w 14"/>
                <a:gd name="T19" fmla="*/ 0 h 23"/>
                <a:gd name="T20" fmla="*/ 4 w 14"/>
                <a:gd name="T21" fmla="*/ 0 h 23"/>
                <a:gd name="T22" fmla="*/ 0 w 14"/>
                <a:gd name="T23" fmla="*/ 5 h 23"/>
                <a:gd name="T24" fmla="*/ 1 w 14"/>
                <a:gd name="T25" fmla="*/ 13 h 23"/>
                <a:gd name="T26" fmla="*/ 10 w 14"/>
                <a:gd name="T27" fmla="*/ 23 h 23"/>
                <a:gd name="T28" fmla="*/ 14 w 14"/>
                <a:gd name="T29" fmla="*/ 21 h 23"/>
                <a:gd name="T30" fmla="*/ 14 w 14"/>
                <a:gd name="T3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14" y="19"/>
                  </a:moveTo>
                  <a:cubicBezTo>
                    <a:pt x="14" y="19"/>
                    <a:pt x="14" y="20"/>
                    <a:pt x="13" y="20"/>
                  </a:cubicBezTo>
                  <a:cubicBezTo>
                    <a:pt x="13" y="21"/>
                    <a:pt x="11" y="21"/>
                    <a:pt x="10" y="21"/>
                  </a:cubicBezTo>
                  <a:cubicBezTo>
                    <a:pt x="7" y="21"/>
                    <a:pt x="4" y="17"/>
                    <a:pt x="2" y="13"/>
                  </a:cubicBezTo>
                  <a:cubicBezTo>
                    <a:pt x="2" y="10"/>
                    <a:pt x="2" y="8"/>
                    <a:pt x="2" y="6"/>
                  </a:cubicBezTo>
                  <a:cubicBezTo>
                    <a:pt x="2" y="4"/>
                    <a:pt x="3" y="2"/>
                    <a:pt x="4" y="2"/>
                  </a:cubicBezTo>
                  <a:cubicBezTo>
                    <a:pt x="6" y="1"/>
                    <a:pt x="7" y="1"/>
                    <a:pt x="7" y="2"/>
                  </a:cubicBezTo>
                  <a:cubicBezTo>
                    <a:pt x="8" y="3"/>
                    <a:pt x="8" y="3"/>
                    <a:pt x="8" y="3"/>
                  </a:cubicBezTo>
                  <a:cubicBezTo>
                    <a:pt x="8" y="3"/>
                    <a:pt x="9" y="3"/>
                    <a:pt x="8" y="2"/>
                  </a:cubicBezTo>
                  <a:cubicBezTo>
                    <a:pt x="8" y="1"/>
                    <a:pt x="7" y="1"/>
                    <a:pt x="7" y="0"/>
                  </a:cubicBezTo>
                  <a:cubicBezTo>
                    <a:pt x="6" y="0"/>
                    <a:pt x="5" y="0"/>
                    <a:pt x="4" y="0"/>
                  </a:cubicBezTo>
                  <a:cubicBezTo>
                    <a:pt x="2" y="1"/>
                    <a:pt x="1" y="3"/>
                    <a:pt x="0" y="5"/>
                  </a:cubicBezTo>
                  <a:cubicBezTo>
                    <a:pt x="0" y="8"/>
                    <a:pt x="0" y="10"/>
                    <a:pt x="1" y="13"/>
                  </a:cubicBezTo>
                  <a:cubicBezTo>
                    <a:pt x="2" y="18"/>
                    <a:pt x="6" y="22"/>
                    <a:pt x="10" y="23"/>
                  </a:cubicBezTo>
                  <a:cubicBezTo>
                    <a:pt x="12" y="23"/>
                    <a:pt x="13" y="22"/>
                    <a:pt x="14" y="21"/>
                  </a:cubicBezTo>
                  <a:cubicBezTo>
                    <a:pt x="14" y="20"/>
                    <a:pt x="14" y="19"/>
                    <a:pt x="14" y="19"/>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9">
              <a:extLst>
                <a:ext uri="{FF2B5EF4-FFF2-40B4-BE49-F238E27FC236}">
                  <a16:creationId xmlns:a16="http://schemas.microsoft.com/office/drawing/2014/main" id="{301E61D6-6A8B-485D-9935-58D31848CE52}"/>
                </a:ext>
              </a:extLst>
            </p:cNvPr>
            <p:cNvSpPr>
              <a:spLocks/>
            </p:cNvSpPr>
            <p:nvPr/>
          </p:nvSpPr>
          <p:spPr bwMode="auto">
            <a:xfrm>
              <a:off x="3182" y="554"/>
              <a:ext cx="333" cy="183"/>
            </a:xfrm>
            <a:custGeom>
              <a:avLst/>
              <a:gdLst>
                <a:gd name="T0" fmla="*/ 124 w 140"/>
                <a:gd name="T1" fmla="*/ 77 h 77"/>
                <a:gd name="T2" fmla="*/ 130 w 140"/>
                <a:gd name="T3" fmla="*/ 71 h 77"/>
                <a:gd name="T4" fmla="*/ 138 w 140"/>
                <a:gd name="T5" fmla="*/ 51 h 77"/>
                <a:gd name="T6" fmla="*/ 136 w 140"/>
                <a:gd name="T7" fmla="*/ 36 h 77"/>
                <a:gd name="T8" fmla="*/ 127 w 140"/>
                <a:gd name="T9" fmla="*/ 22 h 77"/>
                <a:gd name="T10" fmla="*/ 91 w 140"/>
                <a:gd name="T11" fmla="*/ 15 h 77"/>
                <a:gd name="T12" fmla="*/ 87 w 140"/>
                <a:gd name="T13" fmla="*/ 16 h 77"/>
                <a:gd name="T14" fmla="*/ 84 w 140"/>
                <a:gd name="T15" fmla="*/ 18 h 77"/>
                <a:gd name="T16" fmla="*/ 82 w 140"/>
                <a:gd name="T17" fmla="*/ 19 h 77"/>
                <a:gd name="T18" fmla="*/ 82 w 140"/>
                <a:gd name="T19" fmla="*/ 17 h 77"/>
                <a:gd name="T20" fmla="*/ 79 w 140"/>
                <a:gd name="T21" fmla="*/ 9 h 77"/>
                <a:gd name="T22" fmla="*/ 72 w 140"/>
                <a:gd name="T23" fmla="*/ 4 h 77"/>
                <a:gd name="T24" fmla="*/ 55 w 140"/>
                <a:gd name="T25" fmla="*/ 2 h 77"/>
                <a:gd name="T26" fmla="*/ 25 w 140"/>
                <a:gd name="T27" fmla="*/ 11 h 77"/>
                <a:gd name="T28" fmla="*/ 5 w 140"/>
                <a:gd name="T29" fmla="*/ 7 h 77"/>
                <a:gd name="T30" fmla="*/ 1 w 140"/>
                <a:gd name="T31" fmla="*/ 3 h 77"/>
                <a:gd name="T32" fmla="*/ 1 w 140"/>
                <a:gd name="T33" fmla="*/ 1 h 77"/>
                <a:gd name="T34" fmla="*/ 6 w 140"/>
                <a:gd name="T35" fmla="*/ 6 h 77"/>
                <a:gd name="T36" fmla="*/ 25 w 140"/>
                <a:gd name="T37" fmla="*/ 10 h 77"/>
                <a:gd name="T38" fmla="*/ 39 w 140"/>
                <a:gd name="T39" fmla="*/ 6 h 77"/>
                <a:gd name="T40" fmla="*/ 54 w 140"/>
                <a:gd name="T41" fmla="*/ 1 h 77"/>
                <a:gd name="T42" fmla="*/ 63 w 140"/>
                <a:gd name="T43" fmla="*/ 0 h 77"/>
                <a:gd name="T44" fmla="*/ 73 w 140"/>
                <a:gd name="T45" fmla="*/ 2 h 77"/>
                <a:gd name="T46" fmla="*/ 81 w 140"/>
                <a:gd name="T47" fmla="*/ 8 h 77"/>
                <a:gd name="T48" fmla="*/ 84 w 140"/>
                <a:gd name="T49" fmla="*/ 17 h 77"/>
                <a:gd name="T50" fmla="*/ 83 w 140"/>
                <a:gd name="T51" fmla="*/ 16 h 77"/>
                <a:gd name="T52" fmla="*/ 86 w 140"/>
                <a:gd name="T53" fmla="*/ 15 h 77"/>
                <a:gd name="T54" fmla="*/ 90 w 140"/>
                <a:gd name="T55" fmla="*/ 13 h 77"/>
                <a:gd name="T56" fmla="*/ 129 w 140"/>
                <a:gd name="T57" fmla="*/ 21 h 77"/>
                <a:gd name="T58" fmla="*/ 138 w 140"/>
                <a:gd name="T59" fmla="*/ 36 h 77"/>
                <a:gd name="T60" fmla="*/ 139 w 140"/>
                <a:gd name="T61" fmla="*/ 51 h 77"/>
                <a:gd name="T62" fmla="*/ 130 w 140"/>
                <a:gd name="T63" fmla="*/ 72 h 77"/>
                <a:gd name="T64" fmla="*/ 126 w 140"/>
                <a:gd name="T65" fmla="*/ 76 h 77"/>
                <a:gd name="T66" fmla="*/ 124 w 140"/>
                <a:gd name="T6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77">
                  <a:moveTo>
                    <a:pt x="124" y="77"/>
                  </a:moveTo>
                  <a:cubicBezTo>
                    <a:pt x="124" y="77"/>
                    <a:pt x="127" y="75"/>
                    <a:pt x="130" y="71"/>
                  </a:cubicBezTo>
                  <a:cubicBezTo>
                    <a:pt x="133" y="67"/>
                    <a:pt x="137" y="60"/>
                    <a:pt x="138" y="51"/>
                  </a:cubicBezTo>
                  <a:cubicBezTo>
                    <a:pt x="138" y="47"/>
                    <a:pt x="138" y="41"/>
                    <a:pt x="136" y="36"/>
                  </a:cubicBezTo>
                  <a:cubicBezTo>
                    <a:pt x="135" y="31"/>
                    <a:pt x="132" y="26"/>
                    <a:pt x="127" y="22"/>
                  </a:cubicBezTo>
                  <a:cubicBezTo>
                    <a:pt x="118" y="14"/>
                    <a:pt x="104" y="10"/>
                    <a:pt x="91" y="15"/>
                  </a:cubicBezTo>
                  <a:cubicBezTo>
                    <a:pt x="89" y="15"/>
                    <a:pt x="88" y="16"/>
                    <a:pt x="87" y="16"/>
                  </a:cubicBezTo>
                  <a:cubicBezTo>
                    <a:pt x="86" y="17"/>
                    <a:pt x="85" y="18"/>
                    <a:pt x="84" y="18"/>
                  </a:cubicBezTo>
                  <a:cubicBezTo>
                    <a:pt x="82" y="19"/>
                    <a:pt x="82" y="19"/>
                    <a:pt x="82" y="19"/>
                  </a:cubicBezTo>
                  <a:cubicBezTo>
                    <a:pt x="82" y="17"/>
                    <a:pt x="82" y="17"/>
                    <a:pt x="82" y="17"/>
                  </a:cubicBezTo>
                  <a:cubicBezTo>
                    <a:pt x="82" y="14"/>
                    <a:pt x="81" y="11"/>
                    <a:pt x="79" y="9"/>
                  </a:cubicBezTo>
                  <a:cubicBezTo>
                    <a:pt x="77" y="7"/>
                    <a:pt x="75" y="5"/>
                    <a:pt x="72" y="4"/>
                  </a:cubicBezTo>
                  <a:cubicBezTo>
                    <a:pt x="66" y="1"/>
                    <a:pt x="60" y="1"/>
                    <a:pt x="55" y="2"/>
                  </a:cubicBezTo>
                  <a:cubicBezTo>
                    <a:pt x="44" y="5"/>
                    <a:pt x="34" y="10"/>
                    <a:pt x="25" y="11"/>
                  </a:cubicBezTo>
                  <a:cubicBezTo>
                    <a:pt x="17" y="12"/>
                    <a:pt x="9" y="10"/>
                    <a:pt x="5" y="7"/>
                  </a:cubicBezTo>
                  <a:cubicBezTo>
                    <a:pt x="3" y="6"/>
                    <a:pt x="2" y="4"/>
                    <a:pt x="1" y="3"/>
                  </a:cubicBezTo>
                  <a:cubicBezTo>
                    <a:pt x="1" y="2"/>
                    <a:pt x="0" y="1"/>
                    <a:pt x="1" y="1"/>
                  </a:cubicBezTo>
                  <a:cubicBezTo>
                    <a:pt x="1" y="1"/>
                    <a:pt x="2" y="4"/>
                    <a:pt x="6" y="6"/>
                  </a:cubicBezTo>
                  <a:cubicBezTo>
                    <a:pt x="10" y="9"/>
                    <a:pt x="17" y="11"/>
                    <a:pt x="25" y="10"/>
                  </a:cubicBezTo>
                  <a:cubicBezTo>
                    <a:pt x="29" y="9"/>
                    <a:pt x="34" y="7"/>
                    <a:pt x="39" y="6"/>
                  </a:cubicBezTo>
                  <a:cubicBezTo>
                    <a:pt x="43" y="4"/>
                    <a:pt x="48" y="2"/>
                    <a:pt x="54" y="1"/>
                  </a:cubicBezTo>
                  <a:cubicBezTo>
                    <a:pt x="57" y="0"/>
                    <a:pt x="60" y="0"/>
                    <a:pt x="63" y="0"/>
                  </a:cubicBezTo>
                  <a:cubicBezTo>
                    <a:pt x="66" y="0"/>
                    <a:pt x="70" y="1"/>
                    <a:pt x="73" y="2"/>
                  </a:cubicBezTo>
                  <a:cubicBezTo>
                    <a:pt x="76" y="3"/>
                    <a:pt x="78" y="5"/>
                    <a:pt x="81" y="8"/>
                  </a:cubicBezTo>
                  <a:cubicBezTo>
                    <a:pt x="83" y="10"/>
                    <a:pt x="84" y="14"/>
                    <a:pt x="84" y="17"/>
                  </a:cubicBezTo>
                  <a:cubicBezTo>
                    <a:pt x="83" y="16"/>
                    <a:pt x="83" y="16"/>
                    <a:pt x="83" y="16"/>
                  </a:cubicBezTo>
                  <a:cubicBezTo>
                    <a:pt x="84" y="16"/>
                    <a:pt x="85" y="15"/>
                    <a:pt x="86" y="15"/>
                  </a:cubicBezTo>
                  <a:cubicBezTo>
                    <a:pt x="87" y="14"/>
                    <a:pt x="89" y="13"/>
                    <a:pt x="90" y="13"/>
                  </a:cubicBezTo>
                  <a:cubicBezTo>
                    <a:pt x="104" y="8"/>
                    <a:pt x="119" y="12"/>
                    <a:pt x="129" y="21"/>
                  </a:cubicBezTo>
                  <a:cubicBezTo>
                    <a:pt x="133" y="25"/>
                    <a:pt x="136" y="30"/>
                    <a:pt x="138" y="36"/>
                  </a:cubicBezTo>
                  <a:cubicBezTo>
                    <a:pt x="140" y="41"/>
                    <a:pt x="140" y="47"/>
                    <a:pt x="139" y="51"/>
                  </a:cubicBezTo>
                  <a:cubicBezTo>
                    <a:pt x="138" y="61"/>
                    <a:pt x="134" y="68"/>
                    <a:pt x="130" y="72"/>
                  </a:cubicBezTo>
                  <a:cubicBezTo>
                    <a:pt x="129" y="74"/>
                    <a:pt x="127" y="75"/>
                    <a:pt x="126" y="76"/>
                  </a:cubicBezTo>
                  <a:cubicBezTo>
                    <a:pt x="125" y="77"/>
                    <a:pt x="124" y="77"/>
                    <a:pt x="124" y="77"/>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0">
              <a:extLst>
                <a:ext uri="{FF2B5EF4-FFF2-40B4-BE49-F238E27FC236}">
                  <a16:creationId xmlns:a16="http://schemas.microsoft.com/office/drawing/2014/main" id="{6A14DDB2-5DA0-44BC-B93A-4008BF0305B3}"/>
                </a:ext>
              </a:extLst>
            </p:cNvPr>
            <p:cNvSpPr>
              <a:spLocks/>
            </p:cNvSpPr>
            <p:nvPr/>
          </p:nvSpPr>
          <p:spPr bwMode="auto">
            <a:xfrm>
              <a:off x="3192" y="485"/>
              <a:ext cx="273" cy="52"/>
            </a:xfrm>
            <a:custGeom>
              <a:avLst/>
              <a:gdLst>
                <a:gd name="T0" fmla="*/ 115 w 115"/>
                <a:gd name="T1" fmla="*/ 16 h 22"/>
                <a:gd name="T2" fmla="*/ 107 w 115"/>
                <a:gd name="T3" fmla="*/ 13 h 22"/>
                <a:gd name="T4" fmla="*/ 97 w 115"/>
                <a:gd name="T5" fmla="*/ 14 h 22"/>
                <a:gd name="T6" fmla="*/ 87 w 115"/>
                <a:gd name="T7" fmla="*/ 21 h 22"/>
                <a:gd name="T8" fmla="*/ 86 w 115"/>
                <a:gd name="T9" fmla="*/ 22 h 22"/>
                <a:gd name="T10" fmla="*/ 85 w 115"/>
                <a:gd name="T11" fmla="*/ 21 h 22"/>
                <a:gd name="T12" fmla="*/ 61 w 115"/>
                <a:gd name="T13" fmla="*/ 3 h 22"/>
                <a:gd name="T14" fmla="*/ 37 w 115"/>
                <a:gd name="T15" fmla="*/ 9 h 22"/>
                <a:gd name="T16" fmla="*/ 19 w 115"/>
                <a:gd name="T17" fmla="*/ 19 h 22"/>
                <a:gd name="T18" fmla="*/ 5 w 115"/>
                <a:gd name="T19" fmla="*/ 21 h 22"/>
                <a:gd name="T20" fmla="*/ 1 w 115"/>
                <a:gd name="T21" fmla="*/ 20 h 22"/>
                <a:gd name="T22" fmla="*/ 0 w 115"/>
                <a:gd name="T23" fmla="*/ 19 h 22"/>
                <a:gd name="T24" fmla="*/ 5 w 115"/>
                <a:gd name="T25" fmla="*/ 20 h 22"/>
                <a:gd name="T26" fmla="*/ 18 w 115"/>
                <a:gd name="T27" fmla="*/ 18 h 22"/>
                <a:gd name="T28" fmla="*/ 36 w 115"/>
                <a:gd name="T29" fmla="*/ 8 h 22"/>
                <a:gd name="T30" fmla="*/ 48 w 115"/>
                <a:gd name="T31" fmla="*/ 2 h 22"/>
                <a:gd name="T32" fmla="*/ 61 w 115"/>
                <a:gd name="T33" fmla="*/ 1 h 22"/>
                <a:gd name="T34" fmla="*/ 87 w 115"/>
                <a:gd name="T35" fmla="*/ 20 h 22"/>
                <a:gd name="T36" fmla="*/ 85 w 115"/>
                <a:gd name="T37" fmla="*/ 20 h 22"/>
                <a:gd name="T38" fmla="*/ 96 w 115"/>
                <a:gd name="T39" fmla="*/ 12 h 22"/>
                <a:gd name="T40" fmla="*/ 107 w 115"/>
                <a:gd name="T41" fmla="*/ 12 h 22"/>
                <a:gd name="T42" fmla="*/ 113 w 115"/>
                <a:gd name="T43" fmla="*/ 14 h 22"/>
                <a:gd name="T44" fmla="*/ 115 w 115"/>
                <a:gd name="T4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22">
                  <a:moveTo>
                    <a:pt x="115" y="16"/>
                  </a:moveTo>
                  <a:cubicBezTo>
                    <a:pt x="115" y="16"/>
                    <a:pt x="112" y="14"/>
                    <a:pt x="107" y="13"/>
                  </a:cubicBezTo>
                  <a:cubicBezTo>
                    <a:pt x="104" y="12"/>
                    <a:pt x="101" y="12"/>
                    <a:pt x="97" y="14"/>
                  </a:cubicBezTo>
                  <a:cubicBezTo>
                    <a:pt x="93" y="15"/>
                    <a:pt x="89" y="17"/>
                    <a:pt x="87" y="21"/>
                  </a:cubicBezTo>
                  <a:cubicBezTo>
                    <a:pt x="86" y="22"/>
                    <a:pt x="86" y="22"/>
                    <a:pt x="86" y="22"/>
                  </a:cubicBezTo>
                  <a:cubicBezTo>
                    <a:pt x="85" y="21"/>
                    <a:pt x="85" y="21"/>
                    <a:pt x="85" y="21"/>
                  </a:cubicBezTo>
                  <a:cubicBezTo>
                    <a:pt x="82" y="12"/>
                    <a:pt x="72" y="4"/>
                    <a:pt x="61" y="3"/>
                  </a:cubicBezTo>
                  <a:cubicBezTo>
                    <a:pt x="52" y="2"/>
                    <a:pt x="44" y="6"/>
                    <a:pt x="37" y="9"/>
                  </a:cubicBezTo>
                  <a:cubicBezTo>
                    <a:pt x="31" y="13"/>
                    <a:pt x="24" y="17"/>
                    <a:pt x="19" y="19"/>
                  </a:cubicBezTo>
                  <a:cubicBezTo>
                    <a:pt x="13" y="21"/>
                    <a:pt x="8" y="21"/>
                    <a:pt x="5" y="21"/>
                  </a:cubicBezTo>
                  <a:cubicBezTo>
                    <a:pt x="3" y="20"/>
                    <a:pt x="2" y="20"/>
                    <a:pt x="1" y="20"/>
                  </a:cubicBezTo>
                  <a:cubicBezTo>
                    <a:pt x="0" y="19"/>
                    <a:pt x="0" y="19"/>
                    <a:pt x="0" y="19"/>
                  </a:cubicBezTo>
                  <a:cubicBezTo>
                    <a:pt x="0" y="19"/>
                    <a:pt x="2" y="20"/>
                    <a:pt x="5" y="20"/>
                  </a:cubicBezTo>
                  <a:cubicBezTo>
                    <a:pt x="8" y="20"/>
                    <a:pt x="13" y="20"/>
                    <a:pt x="18" y="18"/>
                  </a:cubicBezTo>
                  <a:cubicBezTo>
                    <a:pt x="24" y="16"/>
                    <a:pt x="30" y="12"/>
                    <a:pt x="36" y="8"/>
                  </a:cubicBezTo>
                  <a:cubicBezTo>
                    <a:pt x="40" y="6"/>
                    <a:pt x="43" y="4"/>
                    <a:pt x="48" y="2"/>
                  </a:cubicBezTo>
                  <a:cubicBezTo>
                    <a:pt x="52" y="1"/>
                    <a:pt x="56" y="0"/>
                    <a:pt x="61" y="1"/>
                  </a:cubicBezTo>
                  <a:cubicBezTo>
                    <a:pt x="74" y="2"/>
                    <a:pt x="84" y="11"/>
                    <a:pt x="87" y="20"/>
                  </a:cubicBezTo>
                  <a:cubicBezTo>
                    <a:pt x="85" y="20"/>
                    <a:pt x="85" y="20"/>
                    <a:pt x="85" y="20"/>
                  </a:cubicBezTo>
                  <a:cubicBezTo>
                    <a:pt x="88" y="16"/>
                    <a:pt x="93" y="13"/>
                    <a:pt x="96" y="12"/>
                  </a:cubicBezTo>
                  <a:cubicBezTo>
                    <a:pt x="100" y="11"/>
                    <a:pt x="104" y="11"/>
                    <a:pt x="107" y="12"/>
                  </a:cubicBezTo>
                  <a:cubicBezTo>
                    <a:pt x="110" y="12"/>
                    <a:pt x="112" y="13"/>
                    <a:pt x="113" y="14"/>
                  </a:cubicBezTo>
                  <a:cubicBezTo>
                    <a:pt x="114" y="15"/>
                    <a:pt x="115" y="15"/>
                    <a:pt x="115" y="16"/>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1">
              <a:extLst>
                <a:ext uri="{FF2B5EF4-FFF2-40B4-BE49-F238E27FC236}">
                  <a16:creationId xmlns:a16="http://schemas.microsoft.com/office/drawing/2014/main" id="{33A46371-2E8D-4089-87E3-6A59B078EB04}"/>
                </a:ext>
              </a:extLst>
            </p:cNvPr>
            <p:cNvSpPr>
              <a:spLocks/>
            </p:cNvSpPr>
            <p:nvPr/>
          </p:nvSpPr>
          <p:spPr bwMode="auto">
            <a:xfrm>
              <a:off x="3306" y="844"/>
              <a:ext cx="40" cy="38"/>
            </a:xfrm>
            <a:custGeom>
              <a:avLst/>
              <a:gdLst>
                <a:gd name="T0" fmla="*/ 14 w 17"/>
                <a:gd name="T1" fmla="*/ 3 h 16"/>
                <a:gd name="T2" fmla="*/ 7 w 17"/>
                <a:gd name="T3" fmla="*/ 1 h 16"/>
                <a:gd name="T4" fmla="*/ 1 w 17"/>
                <a:gd name="T5" fmla="*/ 6 h 16"/>
                <a:gd name="T6" fmla="*/ 1 w 17"/>
                <a:gd name="T7" fmla="*/ 6 h 16"/>
                <a:gd name="T8" fmla="*/ 0 w 17"/>
                <a:gd name="T9" fmla="*/ 6 h 16"/>
                <a:gd name="T10" fmla="*/ 0 w 17"/>
                <a:gd name="T11" fmla="*/ 6 h 16"/>
                <a:gd name="T12" fmla="*/ 0 w 17"/>
                <a:gd name="T13" fmla="*/ 9 h 16"/>
                <a:gd name="T14" fmla="*/ 4 w 17"/>
                <a:gd name="T15" fmla="*/ 14 h 16"/>
                <a:gd name="T16" fmla="*/ 14 w 17"/>
                <a:gd name="T17" fmla="*/ 13 h 16"/>
                <a:gd name="T18" fmla="*/ 14 w 17"/>
                <a:gd name="T1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14" y="3"/>
                  </a:moveTo>
                  <a:cubicBezTo>
                    <a:pt x="13" y="1"/>
                    <a:pt x="10" y="0"/>
                    <a:pt x="7" y="1"/>
                  </a:cubicBezTo>
                  <a:cubicBezTo>
                    <a:pt x="5" y="1"/>
                    <a:pt x="2" y="3"/>
                    <a:pt x="1" y="6"/>
                  </a:cubicBezTo>
                  <a:cubicBezTo>
                    <a:pt x="1" y="6"/>
                    <a:pt x="1" y="6"/>
                    <a:pt x="1" y="6"/>
                  </a:cubicBezTo>
                  <a:cubicBezTo>
                    <a:pt x="0" y="6"/>
                    <a:pt x="0" y="6"/>
                    <a:pt x="0" y="6"/>
                  </a:cubicBezTo>
                  <a:cubicBezTo>
                    <a:pt x="0" y="6"/>
                    <a:pt x="0" y="6"/>
                    <a:pt x="0" y="6"/>
                  </a:cubicBezTo>
                  <a:cubicBezTo>
                    <a:pt x="0" y="7"/>
                    <a:pt x="0" y="8"/>
                    <a:pt x="0" y="9"/>
                  </a:cubicBezTo>
                  <a:cubicBezTo>
                    <a:pt x="0" y="11"/>
                    <a:pt x="2" y="13"/>
                    <a:pt x="4" y="14"/>
                  </a:cubicBezTo>
                  <a:cubicBezTo>
                    <a:pt x="7" y="16"/>
                    <a:pt x="12" y="16"/>
                    <a:pt x="14" y="13"/>
                  </a:cubicBezTo>
                  <a:cubicBezTo>
                    <a:pt x="17" y="10"/>
                    <a:pt x="17" y="5"/>
                    <a:pt x="14" y="3"/>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3">
              <a:extLst>
                <a:ext uri="{FF2B5EF4-FFF2-40B4-BE49-F238E27FC236}">
                  <a16:creationId xmlns:a16="http://schemas.microsoft.com/office/drawing/2014/main" id="{767136E6-7ADD-479B-9260-338DA18ECD2B}"/>
                </a:ext>
              </a:extLst>
            </p:cNvPr>
            <p:cNvSpPr>
              <a:spLocks/>
            </p:cNvSpPr>
            <p:nvPr/>
          </p:nvSpPr>
          <p:spPr bwMode="auto">
            <a:xfrm>
              <a:off x="3113" y="877"/>
              <a:ext cx="41" cy="38"/>
            </a:xfrm>
            <a:custGeom>
              <a:avLst/>
              <a:gdLst>
                <a:gd name="T0" fmla="*/ 16 w 17"/>
                <a:gd name="T1" fmla="*/ 6 h 16"/>
                <a:gd name="T2" fmla="*/ 15 w 17"/>
                <a:gd name="T3" fmla="*/ 11 h 16"/>
                <a:gd name="T4" fmla="*/ 11 w 17"/>
                <a:gd name="T5" fmla="*/ 15 h 16"/>
                <a:gd name="T6" fmla="*/ 4 w 17"/>
                <a:gd name="T7" fmla="*/ 14 h 16"/>
                <a:gd name="T8" fmla="*/ 0 w 17"/>
                <a:gd name="T9" fmla="*/ 8 h 16"/>
                <a:gd name="T10" fmla="*/ 2 w 17"/>
                <a:gd name="T11" fmla="*/ 3 h 16"/>
                <a:gd name="T12" fmla="*/ 6 w 17"/>
                <a:gd name="T13" fmla="*/ 0 h 16"/>
                <a:gd name="T14" fmla="*/ 3 w 17"/>
                <a:gd name="T15" fmla="*/ 3 h 16"/>
                <a:gd name="T16" fmla="*/ 2 w 17"/>
                <a:gd name="T17" fmla="*/ 8 h 16"/>
                <a:gd name="T18" fmla="*/ 5 w 17"/>
                <a:gd name="T19" fmla="*/ 12 h 16"/>
                <a:gd name="T20" fmla="*/ 10 w 17"/>
                <a:gd name="T21" fmla="*/ 13 h 16"/>
                <a:gd name="T22" fmla="*/ 14 w 17"/>
                <a:gd name="T23" fmla="*/ 10 h 16"/>
                <a:gd name="T24" fmla="*/ 16 w 17"/>
                <a:gd name="T2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6" y="6"/>
                  </a:moveTo>
                  <a:cubicBezTo>
                    <a:pt x="16" y="6"/>
                    <a:pt x="17" y="8"/>
                    <a:pt x="15" y="11"/>
                  </a:cubicBezTo>
                  <a:cubicBezTo>
                    <a:pt x="15" y="13"/>
                    <a:pt x="13" y="14"/>
                    <a:pt x="11" y="15"/>
                  </a:cubicBezTo>
                  <a:cubicBezTo>
                    <a:pt x="9" y="16"/>
                    <a:pt x="6" y="16"/>
                    <a:pt x="4" y="14"/>
                  </a:cubicBezTo>
                  <a:cubicBezTo>
                    <a:pt x="2" y="13"/>
                    <a:pt x="0" y="10"/>
                    <a:pt x="0" y="8"/>
                  </a:cubicBezTo>
                  <a:cubicBezTo>
                    <a:pt x="0" y="6"/>
                    <a:pt x="1" y="4"/>
                    <a:pt x="2" y="3"/>
                  </a:cubicBezTo>
                  <a:cubicBezTo>
                    <a:pt x="4" y="0"/>
                    <a:pt x="6" y="0"/>
                    <a:pt x="6" y="0"/>
                  </a:cubicBezTo>
                  <a:cubicBezTo>
                    <a:pt x="6" y="0"/>
                    <a:pt x="5" y="1"/>
                    <a:pt x="3" y="3"/>
                  </a:cubicBezTo>
                  <a:cubicBezTo>
                    <a:pt x="2" y="5"/>
                    <a:pt x="2" y="6"/>
                    <a:pt x="2" y="8"/>
                  </a:cubicBezTo>
                  <a:cubicBezTo>
                    <a:pt x="2" y="10"/>
                    <a:pt x="3" y="11"/>
                    <a:pt x="5" y="12"/>
                  </a:cubicBezTo>
                  <a:cubicBezTo>
                    <a:pt x="7" y="13"/>
                    <a:pt x="9" y="14"/>
                    <a:pt x="10" y="13"/>
                  </a:cubicBezTo>
                  <a:cubicBezTo>
                    <a:pt x="12" y="13"/>
                    <a:pt x="13" y="11"/>
                    <a:pt x="14" y="10"/>
                  </a:cubicBezTo>
                  <a:cubicBezTo>
                    <a:pt x="16" y="8"/>
                    <a:pt x="15" y="6"/>
                    <a:pt x="16" y="6"/>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4">
              <a:extLst>
                <a:ext uri="{FF2B5EF4-FFF2-40B4-BE49-F238E27FC236}">
                  <a16:creationId xmlns:a16="http://schemas.microsoft.com/office/drawing/2014/main" id="{D0F9405F-7F63-49E4-877E-5D383DBA1F9D}"/>
                </a:ext>
              </a:extLst>
            </p:cNvPr>
            <p:cNvSpPr>
              <a:spLocks/>
            </p:cNvSpPr>
            <p:nvPr/>
          </p:nvSpPr>
          <p:spPr bwMode="auto">
            <a:xfrm>
              <a:off x="3097" y="870"/>
              <a:ext cx="21" cy="23"/>
            </a:xfrm>
            <a:custGeom>
              <a:avLst/>
              <a:gdLst>
                <a:gd name="T0" fmla="*/ 9 w 9"/>
                <a:gd name="T1" fmla="*/ 8 h 10"/>
                <a:gd name="T2" fmla="*/ 7 w 9"/>
                <a:gd name="T3" fmla="*/ 10 h 10"/>
                <a:gd name="T4" fmla="*/ 4 w 9"/>
                <a:gd name="T5" fmla="*/ 10 h 10"/>
                <a:gd name="T6" fmla="*/ 1 w 9"/>
                <a:gd name="T7" fmla="*/ 7 h 10"/>
                <a:gd name="T8" fmla="*/ 0 w 9"/>
                <a:gd name="T9" fmla="*/ 3 h 10"/>
                <a:gd name="T10" fmla="*/ 2 w 9"/>
                <a:gd name="T11" fmla="*/ 1 h 10"/>
                <a:gd name="T12" fmla="*/ 5 w 9"/>
                <a:gd name="T13" fmla="*/ 0 h 10"/>
                <a:gd name="T14" fmla="*/ 3 w 9"/>
                <a:gd name="T15" fmla="*/ 2 h 10"/>
                <a:gd name="T16" fmla="*/ 3 w 9"/>
                <a:gd name="T17" fmla="*/ 6 h 10"/>
                <a:gd name="T18" fmla="*/ 7 w 9"/>
                <a:gd name="T19" fmla="*/ 8 h 10"/>
                <a:gd name="T20" fmla="*/ 9 w 9"/>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0">
                  <a:moveTo>
                    <a:pt x="9" y="8"/>
                  </a:moveTo>
                  <a:cubicBezTo>
                    <a:pt x="9" y="8"/>
                    <a:pt x="9" y="9"/>
                    <a:pt x="7" y="10"/>
                  </a:cubicBezTo>
                  <a:cubicBezTo>
                    <a:pt x="7" y="10"/>
                    <a:pt x="5" y="10"/>
                    <a:pt x="4" y="10"/>
                  </a:cubicBezTo>
                  <a:cubicBezTo>
                    <a:pt x="3" y="10"/>
                    <a:pt x="1" y="9"/>
                    <a:pt x="1" y="7"/>
                  </a:cubicBezTo>
                  <a:cubicBezTo>
                    <a:pt x="0" y="6"/>
                    <a:pt x="0" y="5"/>
                    <a:pt x="0" y="3"/>
                  </a:cubicBezTo>
                  <a:cubicBezTo>
                    <a:pt x="1" y="2"/>
                    <a:pt x="2" y="1"/>
                    <a:pt x="2" y="1"/>
                  </a:cubicBezTo>
                  <a:cubicBezTo>
                    <a:pt x="4" y="0"/>
                    <a:pt x="5" y="0"/>
                    <a:pt x="5" y="0"/>
                  </a:cubicBezTo>
                  <a:cubicBezTo>
                    <a:pt x="5" y="1"/>
                    <a:pt x="4" y="1"/>
                    <a:pt x="3" y="2"/>
                  </a:cubicBezTo>
                  <a:cubicBezTo>
                    <a:pt x="2" y="3"/>
                    <a:pt x="2" y="5"/>
                    <a:pt x="3" y="6"/>
                  </a:cubicBezTo>
                  <a:cubicBezTo>
                    <a:pt x="4" y="8"/>
                    <a:pt x="6" y="9"/>
                    <a:pt x="7" y="8"/>
                  </a:cubicBezTo>
                  <a:cubicBezTo>
                    <a:pt x="8" y="8"/>
                    <a:pt x="9" y="7"/>
                    <a:pt x="9" y="8"/>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6">
              <a:extLst>
                <a:ext uri="{FF2B5EF4-FFF2-40B4-BE49-F238E27FC236}">
                  <a16:creationId xmlns:a16="http://schemas.microsoft.com/office/drawing/2014/main" id="{20D417AC-3888-4EDC-A447-AB9FAAF2F7B8}"/>
                </a:ext>
              </a:extLst>
            </p:cNvPr>
            <p:cNvSpPr>
              <a:spLocks/>
            </p:cNvSpPr>
            <p:nvPr/>
          </p:nvSpPr>
          <p:spPr bwMode="auto">
            <a:xfrm>
              <a:off x="3600" y="1561"/>
              <a:ext cx="81" cy="56"/>
            </a:xfrm>
            <a:custGeom>
              <a:avLst/>
              <a:gdLst>
                <a:gd name="T0" fmla="*/ 34 w 34"/>
                <a:gd name="T1" fmla="*/ 24 h 24"/>
                <a:gd name="T2" fmla="*/ 19 w 34"/>
                <a:gd name="T3" fmla="*/ 9 h 24"/>
                <a:gd name="T4" fmla="*/ 0 w 34"/>
                <a:gd name="T5" fmla="*/ 1 h 24"/>
                <a:gd name="T6" fmla="*/ 6 w 34"/>
                <a:gd name="T7" fmla="*/ 1 h 24"/>
                <a:gd name="T8" fmla="*/ 20 w 34"/>
                <a:gd name="T9" fmla="*/ 7 h 24"/>
                <a:gd name="T10" fmla="*/ 31 w 34"/>
                <a:gd name="T11" fmla="*/ 18 h 24"/>
                <a:gd name="T12" fmla="*/ 34 w 3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4" h="24">
                  <a:moveTo>
                    <a:pt x="34" y="24"/>
                  </a:moveTo>
                  <a:cubicBezTo>
                    <a:pt x="33" y="24"/>
                    <a:pt x="29" y="16"/>
                    <a:pt x="19" y="9"/>
                  </a:cubicBezTo>
                  <a:cubicBezTo>
                    <a:pt x="9" y="2"/>
                    <a:pt x="0" y="1"/>
                    <a:pt x="0" y="1"/>
                  </a:cubicBezTo>
                  <a:cubicBezTo>
                    <a:pt x="0" y="0"/>
                    <a:pt x="2" y="0"/>
                    <a:pt x="6" y="1"/>
                  </a:cubicBezTo>
                  <a:cubicBezTo>
                    <a:pt x="10" y="2"/>
                    <a:pt x="15" y="4"/>
                    <a:pt x="20" y="7"/>
                  </a:cubicBezTo>
                  <a:cubicBezTo>
                    <a:pt x="25" y="11"/>
                    <a:pt x="29" y="15"/>
                    <a:pt x="31" y="18"/>
                  </a:cubicBezTo>
                  <a:cubicBezTo>
                    <a:pt x="33" y="21"/>
                    <a:pt x="34" y="24"/>
                    <a:pt x="34" y="24"/>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8">
              <a:extLst>
                <a:ext uri="{FF2B5EF4-FFF2-40B4-BE49-F238E27FC236}">
                  <a16:creationId xmlns:a16="http://schemas.microsoft.com/office/drawing/2014/main" id="{D23CDEBC-95D7-4795-AD5E-2D42BF3BB521}"/>
                </a:ext>
              </a:extLst>
            </p:cNvPr>
            <p:cNvSpPr>
              <a:spLocks/>
            </p:cNvSpPr>
            <p:nvPr/>
          </p:nvSpPr>
          <p:spPr bwMode="auto">
            <a:xfrm>
              <a:off x="3211" y="939"/>
              <a:ext cx="228" cy="329"/>
            </a:xfrm>
            <a:custGeom>
              <a:avLst/>
              <a:gdLst>
                <a:gd name="T0" fmla="*/ 11 w 96"/>
                <a:gd name="T1" fmla="*/ 104 h 139"/>
                <a:gd name="T2" fmla="*/ 13 w 96"/>
                <a:gd name="T3" fmla="*/ 57 h 139"/>
                <a:gd name="T4" fmla="*/ 1 w 96"/>
                <a:gd name="T5" fmla="*/ 9 h 139"/>
                <a:gd name="T6" fmla="*/ 2 w 96"/>
                <a:gd name="T7" fmla="*/ 2 h 139"/>
                <a:gd name="T8" fmla="*/ 9 w 96"/>
                <a:gd name="T9" fmla="*/ 2 h 139"/>
                <a:gd name="T10" fmla="*/ 28 w 96"/>
                <a:gd name="T11" fmla="*/ 47 h 139"/>
                <a:gd name="T12" fmla="*/ 57 w 96"/>
                <a:gd name="T13" fmla="*/ 32 h 139"/>
                <a:gd name="T14" fmla="*/ 67 w 96"/>
                <a:gd name="T15" fmla="*/ 45 h 139"/>
                <a:gd name="T16" fmla="*/ 67 w 96"/>
                <a:gd name="T17" fmla="*/ 54 h 139"/>
                <a:gd name="T18" fmla="*/ 84 w 96"/>
                <a:gd name="T19" fmla="*/ 57 h 139"/>
                <a:gd name="T20" fmla="*/ 85 w 96"/>
                <a:gd name="T21" fmla="*/ 69 h 139"/>
                <a:gd name="T22" fmla="*/ 93 w 96"/>
                <a:gd name="T23" fmla="*/ 76 h 139"/>
                <a:gd name="T24" fmla="*/ 93 w 96"/>
                <a:gd name="T25" fmla="*/ 91 h 139"/>
                <a:gd name="T26" fmla="*/ 83 w 96"/>
                <a:gd name="T27" fmla="*/ 96 h 139"/>
                <a:gd name="T28" fmla="*/ 80 w 96"/>
                <a:gd name="T29" fmla="*/ 123 h 139"/>
                <a:gd name="T30" fmla="*/ 65 w 96"/>
                <a:gd name="T31" fmla="*/ 139 h 139"/>
                <a:gd name="T32" fmla="*/ 11 w 96"/>
                <a:gd name="T33"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9">
                  <a:moveTo>
                    <a:pt x="11" y="104"/>
                  </a:moveTo>
                  <a:cubicBezTo>
                    <a:pt x="13" y="57"/>
                    <a:pt x="13" y="57"/>
                    <a:pt x="13" y="57"/>
                  </a:cubicBezTo>
                  <a:cubicBezTo>
                    <a:pt x="1" y="9"/>
                    <a:pt x="1" y="9"/>
                    <a:pt x="1" y="9"/>
                  </a:cubicBezTo>
                  <a:cubicBezTo>
                    <a:pt x="0" y="7"/>
                    <a:pt x="0" y="3"/>
                    <a:pt x="2" y="2"/>
                  </a:cubicBezTo>
                  <a:cubicBezTo>
                    <a:pt x="4" y="0"/>
                    <a:pt x="7" y="0"/>
                    <a:pt x="9" y="2"/>
                  </a:cubicBezTo>
                  <a:cubicBezTo>
                    <a:pt x="12" y="5"/>
                    <a:pt x="28" y="47"/>
                    <a:pt x="28" y="47"/>
                  </a:cubicBezTo>
                  <a:cubicBezTo>
                    <a:pt x="28" y="47"/>
                    <a:pt x="53" y="33"/>
                    <a:pt x="57" y="32"/>
                  </a:cubicBezTo>
                  <a:cubicBezTo>
                    <a:pt x="61" y="31"/>
                    <a:pt x="67" y="44"/>
                    <a:pt x="67" y="45"/>
                  </a:cubicBezTo>
                  <a:cubicBezTo>
                    <a:pt x="67" y="47"/>
                    <a:pt x="67" y="54"/>
                    <a:pt x="67" y="54"/>
                  </a:cubicBezTo>
                  <a:cubicBezTo>
                    <a:pt x="67" y="54"/>
                    <a:pt x="82" y="55"/>
                    <a:pt x="84" y="57"/>
                  </a:cubicBezTo>
                  <a:cubicBezTo>
                    <a:pt x="85" y="59"/>
                    <a:pt x="85" y="69"/>
                    <a:pt x="85" y="69"/>
                  </a:cubicBezTo>
                  <a:cubicBezTo>
                    <a:pt x="85" y="69"/>
                    <a:pt x="92" y="72"/>
                    <a:pt x="93" y="76"/>
                  </a:cubicBezTo>
                  <a:cubicBezTo>
                    <a:pt x="94" y="81"/>
                    <a:pt x="96" y="89"/>
                    <a:pt x="93" y="91"/>
                  </a:cubicBezTo>
                  <a:cubicBezTo>
                    <a:pt x="90" y="93"/>
                    <a:pt x="83" y="96"/>
                    <a:pt x="83" y="96"/>
                  </a:cubicBezTo>
                  <a:cubicBezTo>
                    <a:pt x="83" y="96"/>
                    <a:pt x="81" y="121"/>
                    <a:pt x="80" y="123"/>
                  </a:cubicBezTo>
                  <a:cubicBezTo>
                    <a:pt x="80" y="125"/>
                    <a:pt x="65" y="139"/>
                    <a:pt x="65" y="139"/>
                  </a:cubicBezTo>
                  <a:lnTo>
                    <a:pt x="11" y="104"/>
                  </a:lnTo>
                  <a:close/>
                </a:path>
              </a:pathLst>
            </a:custGeom>
            <a:solidFill>
              <a:srgbClr val="FF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0">
              <a:extLst>
                <a:ext uri="{FF2B5EF4-FFF2-40B4-BE49-F238E27FC236}">
                  <a16:creationId xmlns:a16="http://schemas.microsoft.com/office/drawing/2014/main" id="{D674E906-7320-4FF9-9A7E-3007E2F0E0B0}"/>
                </a:ext>
              </a:extLst>
            </p:cNvPr>
            <p:cNvSpPr>
              <a:spLocks/>
            </p:cNvSpPr>
            <p:nvPr/>
          </p:nvSpPr>
          <p:spPr bwMode="auto">
            <a:xfrm>
              <a:off x="3320" y="1064"/>
              <a:ext cx="50" cy="22"/>
            </a:xfrm>
            <a:custGeom>
              <a:avLst/>
              <a:gdLst>
                <a:gd name="T0" fmla="*/ 21 w 21"/>
                <a:gd name="T1" fmla="*/ 1 h 9"/>
                <a:gd name="T2" fmla="*/ 18 w 21"/>
                <a:gd name="T3" fmla="*/ 2 h 9"/>
                <a:gd name="T4" fmla="*/ 10 w 21"/>
                <a:gd name="T5" fmla="*/ 3 h 9"/>
                <a:gd name="T6" fmla="*/ 3 w 21"/>
                <a:gd name="T7" fmla="*/ 6 h 9"/>
                <a:gd name="T8" fmla="*/ 1 w 21"/>
                <a:gd name="T9" fmla="*/ 9 h 9"/>
                <a:gd name="T10" fmla="*/ 2 w 21"/>
                <a:gd name="T11" fmla="*/ 5 h 9"/>
                <a:gd name="T12" fmla="*/ 9 w 21"/>
                <a:gd name="T13" fmla="*/ 1 h 9"/>
                <a:gd name="T14" fmla="*/ 18 w 21"/>
                <a:gd name="T15" fmla="*/ 0 h 9"/>
                <a:gd name="T16" fmla="*/ 21 w 21"/>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21" y="1"/>
                  </a:moveTo>
                  <a:cubicBezTo>
                    <a:pt x="21" y="1"/>
                    <a:pt x="20" y="2"/>
                    <a:pt x="18" y="2"/>
                  </a:cubicBezTo>
                  <a:cubicBezTo>
                    <a:pt x="16" y="2"/>
                    <a:pt x="13" y="2"/>
                    <a:pt x="10" y="3"/>
                  </a:cubicBezTo>
                  <a:cubicBezTo>
                    <a:pt x="7" y="3"/>
                    <a:pt x="4" y="5"/>
                    <a:pt x="3" y="6"/>
                  </a:cubicBezTo>
                  <a:cubicBezTo>
                    <a:pt x="1" y="8"/>
                    <a:pt x="1" y="9"/>
                    <a:pt x="1" y="9"/>
                  </a:cubicBezTo>
                  <a:cubicBezTo>
                    <a:pt x="0" y="9"/>
                    <a:pt x="0" y="7"/>
                    <a:pt x="2" y="5"/>
                  </a:cubicBezTo>
                  <a:cubicBezTo>
                    <a:pt x="3" y="3"/>
                    <a:pt x="6" y="2"/>
                    <a:pt x="9" y="1"/>
                  </a:cubicBezTo>
                  <a:cubicBezTo>
                    <a:pt x="13" y="0"/>
                    <a:pt x="16" y="0"/>
                    <a:pt x="18" y="0"/>
                  </a:cubicBezTo>
                  <a:cubicBezTo>
                    <a:pt x="20" y="1"/>
                    <a:pt x="21" y="1"/>
                    <a:pt x="21" y="1"/>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1">
              <a:extLst>
                <a:ext uri="{FF2B5EF4-FFF2-40B4-BE49-F238E27FC236}">
                  <a16:creationId xmlns:a16="http://schemas.microsoft.com/office/drawing/2014/main" id="{3DE4E734-8156-4620-BEF2-8C46D9A469A6}"/>
                </a:ext>
              </a:extLst>
            </p:cNvPr>
            <p:cNvSpPr>
              <a:spLocks/>
            </p:cNvSpPr>
            <p:nvPr/>
          </p:nvSpPr>
          <p:spPr bwMode="auto">
            <a:xfrm>
              <a:off x="3341" y="1057"/>
              <a:ext cx="8" cy="12"/>
            </a:xfrm>
            <a:custGeom>
              <a:avLst/>
              <a:gdLst>
                <a:gd name="T0" fmla="*/ 0 w 3"/>
                <a:gd name="T1" fmla="*/ 5 h 5"/>
                <a:gd name="T2" fmla="*/ 0 w 3"/>
                <a:gd name="T3" fmla="*/ 2 h 5"/>
                <a:gd name="T4" fmla="*/ 2 w 3"/>
                <a:gd name="T5" fmla="*/ 0 h 5"/>
                <a:gd name="T6" fmla="*/ 2 w 3"/>
                <a:gd name="T7" fmla="*/ 3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4"/>
                    <a:pt x="0" y="3"/>
                    <a:pt x="0" y="2"/>
                  </a:cubicBezTo>
                  <a:cubicBezTo>
                    <a:pt x="1" y="1"/>
                    <a:pt x="2" y="0"/>
                    <a:pt x="2" y="0"/>
                  </a:cubicBezTo>
                  <a:cubicBezTo>
                    <a:pt x="3" y="0"/>
                    <a:pt x="3" y="1"/>
                    <a:pt x="2" y="3"/>
                  </a:cubicBezTo>
                  <a:cubicBezTo>
                    <a:pt x="2" y="4"/>
                    <a:pt x="1" y="5"/>
                    <a:pt x="0" y="5"/>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2">
              <a:extLst>
                <a:ext uri="{FF2B5EF4-FFF2-40B4-BE49-F238E27FC236}">
                  <a16:creationId xmlns:a16="http://schemas.microsoft.com/office/drawing/2014/main" id="{12035BF1-8FCD-4877-AC79-3F92E1C450C7}"/>
                </a:ext>
              </a:extLst>
            </p:cNvPr>
            <p:cNvSpPr>
              <a:spLocks/>
            </p:cNvSpPr>
            <p:nvPr/>
          </p:nvSpPr>
          <p:spPr bwMode="auto">
            <a:xfrm>
              <a:off x="3365" y="1100"/>
              <a:ext cx="50" cy="21"/>
            </a:xfrm>
            <a:custGeom>
              <a:avLst/>
              <a:gdLst>
                <a:gd name="T0" fmla="*/ 21 w 21"/>
                <a:gd name="T1" fmla="*/ 1 h 9"/>
                <a:gd name="T2" fmla="*/ 9 w 21"/>
                <a:gd name="T3" fmla="*/ 3 h 9"/>
                <a:gd name="T4" fmla="*/ 2 w 21"/>
                <a:gd name="T5" fmla="*/ 6 h 9"/>
                <a:gd name="T6" fmla="*/ 1 w 21"/>
                <a:gd name="T7" fmla="*/ 9 h 9"/>
                <a:gd name="T8" fmla="*/ 1 w 21"/>
                <a:gd name="T9" fmla="*/ 5 h 9"/>
                <a:gd name="T10" fmla="*/ 4 w 21"/>
                <a:gd name="T11" fmla="*/ 2 h 9"/>
                <a:gd name="T12" fmla="*/ 9 w 21"/>
                <a:gd name="T13" fmla="*/ 1 h 9"/>
                <a:gd name="T14" fmla="*/ 21 w 21"/>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
                  <a:moveTo>
                    <a:pt x="21" y="1"/>
                  </a:moveTo>
                  <a:cubicBezTo>
                    <a:pt x="21" y="2"/>
                    <a:pt x="16" y="2"/>
                    <a:pt x="9" y="3"/>
                  </a:cubicBezTo>
                  <a:cubicBezTo>
                    <a:pt x="6" y="3"/>
                    <a:pt x="3" y="4"/>
                    <a:pt x="2" y="6"/>
                  </a:cubicBezTo>
                  <a:cubicBezTo>
                    <a:pt x="1" y="8"/>
                    <a:pt x="2" y="9"/>
                    <a:pt x="1" y="9"/>
                  </a:cubicBezTo>
                  <a:cubicBezTo>
                    <a:pt x="1" y="9"/>
                    <a:pt x="0" y="8"/>
                    <a:pt x="1" y="5"/>
                  </a:cubicBezTo>
                  <a:cubicBezTo>
                    <a:pt x="2" y="4"/>
                    <a:pt x="3" y="3"/>
                    <a:pt x="4" y="2"/>
                  </a:cubicBezTo>
                  <a:cubicBezTo>
                    <a:pt x="5" y="1"/>
                    <a:pt x="7" y="1"/>
                    <a:pt x="9" y="1"/>
                  </a:cubicBezTo>
                  <a:cubicBezTo>
                    <a:pt x="15" y="0"/>
                    <a:pt x="21" y="1"/>
                    <a:pt x="21" y="1"/>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3">
              <a:extLst>
                <a:ext uri="{FF2B5EF4-FFF2-40B4-BE49-F238E27FC236}">
                  <a16:creationId xmlns:a16="http://schemas.microsoft.com/office/drawing/2014/main" id="{15CBB57C-FEE4-4F17-9A46-84B74DCB7EF5}"/>
                </a:ext>
              </a:extLst>
            </p:cNvPr>
            <p:cNvSpPr>
              <a:spLocks/>
            </p:cNvSpPr>
            <p:nvPr/>
          </p:nvSpPr>
          <p:spPr bwMode="auto">
            <a:xfrm>
              <a:off x="3406" y="1138"/>
              <a:ext cx="4" cy="31"/>
            </a:xfrm>
            <a:custGeom>
              <a:avLst/>
              <a:gdLst>
                <a:gd name="T0" fmla="*/ 1 w 2"/>
                <a:gd name="T1" fmla="*/ 0 h 13"/>
                <a:gd name="T2" fmla="*/ 2 w 2"/>
                <a:gd name="T3" fmla="*/ 6 h 13"/>
                <a:gd name="T4" fmla="*/ 1 w 2"/>
                <a:gd name="T5" fmla="*/ 13 h 13"/>
                <a:gd name="T6" fmla="*/ 0 w 2"/>
                <a:gd name="T7" fmla="*/ 6 h 13"/>
                <a:gd name="T8" fmla="*/ 1 w 2"/>
                <a:gd name="T9" fmla="*/ 0 h 13"/>
              </a:gdLst>
              <a:ahLst/>
              <a:cxnLst>
                <a:cxn ang="0">
                  <a:pos x="T0" y="T1"/>
                </a:cxn>
                <a:cxn ang="0">
                  <a:pos x="T2" y="T3"/>
                </a:cxn>
                <a:cxn ang="0">
                  <a:pos x="T4" y="T5"/>
                </a:cxn>
                <a:cxn ang="0">
                  <a:pos x="T6" y="T7"/>
                </a:cxn>
                <a:cxn ang="0">
                  <a:pos x="T8" y="T9"/>
                </a:cxn>
              </a:cxnLst>
              <a:rect l="0" t="0" r="r" b="b"/>
              <a:pathLst>
                <a:path w="2" h="13">
                  <a:moveTo>
                    <a:pt x="1" y="0"/>
                  </a:moveTo>
                  <a:cubicBezTo>
                    <a:pt x="2" y="0"/>
                    <a:pt x="2" y="3"/>
                    <a:pt x="2" y="6"/>
                  </a:cubicBezTo>
                  <a:cubicBezTo>
                    <a:pt x="2" y="10"/>
                    <a:pt x="1" y="13"/>
                    <a:pt x="1" y="13"/>
                  </a:cubicBezTo>
                  <a:cubicBezTo>
                    <a:pt x="0" y="13"/>
                    <a:pt x="0" y="10"/>
                    <a:pt x="0" y="6"/>
                  </a:cubicBezTo>
                  <a:cubicBezTo>
                    <a:pt x="0" y="2"/>
                    <a:pt x="1" y="0"/>
                    <a:pt x="1" y="0"/>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4">
              <a:extLst>
                <a:ext uri="{FF2B5EF4-FFF2-40B4-BE49-F238E27FC236}">
                  <a16:creationId xmlns:a16="http://schemas.microsoft.com/office/drawing/2014/main" id="{C52236F3-0002-4CE9-8D29-641D4C7E0356}"/>
                </a:ext>
              </a:extLst>
            </p:cNvPr>
            <p:cNvSpPr>
              <a:spLocks/>
            </p:cNvSpPr>
            <p:nvPr/>
          </p:nvSpPr>
          <p:spPr bwMode="auto">
            <a:xfrm>
              <a:off x="3448" y="1335"/>
              <a:ext cx="69" cy="57"/>
            </a:xfrm>
            <a:custGeom>
              <a:avLst/>
              <a:gdLst>
                <a:gd name="T0" fmla="*/ 0 w 29"/>
                <a:gd name="T1" fmla="*/ 24 h 24"/>
                <a:gd name="T2" fmla="*/ 3 w 29"/>
                <a:gd name="T3" fmla="*/ 12 h 24"/>
                <a:gd name="T4" fmla="*/ 9 w 29"/>
                <a:gd name="T5" fmla="*/ 11 h 24"/>
                <a:gd name="T6" fmla="*/ 14 w 29"/>
                <a:gd name="T7" fmla="*/ 15 h 24"/>
                <a:gd name="T8" fmla="*/ 17 w 29"/>
                <a:gd name="T9" fmla="*/ 4 h 24"/>
                <a:gd name="T10" fmla="*/ 23 w 29"/>
                <a:gd name="T11" fmla="*/ 3 h 24"/>
                <a:gd name="T12" fmla="*/ 29 w 29"/>
                <a:gd name="T13" fmla="*/ 17 h 24"/>
                <a:gd name="T14" fmla="*/ 0 w 2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4">
                  <a:moveTo>
                    <a:pt x="0" y="24"/>
                  </a:moveTo>
                  <a:cubicBezTo>
                    <a:pt x="3" y="12"/>
                    <a:pt x="3" y="12"/>
                    <a:pt x="3" y="12"/>
                  </a:cubicBezTo>
                  <a:cubicBezTo>
                    <a:pt x="4" y="10"/>
                    <a:pt x="7" y="9"/>
                    <a:pt x="9" y="11"/>
                  </a:cubicBezTo>
                  <a:cubicBezTo>
                    <a:pt x="14" y="15"/>
                    <a:pt x="14" y="15"/>
                    <a:pt x="14" y="15"/>
                  </a:cubicBezTo>
                  <a:cubicBezTo>
                    <a:pt x="17" y="4"/>
                    <a:pt x="17" y="4"/>
                    <a:pt x="17" y="4"/>
                  </a:cubicBezTo>
                  <a:cubicBezTo>
                    <a:pt x="17" y="1"/>
                    <a:pt x="21" y="0"/>
                    <a:pt x="23" y="3"/>
                  </a:cubicBezTo>
                  <a:cubicBezTo>
                    <a:pt x="29" y="17"/>
                    <a:pt x="29" y="17"/>
                    <a:pt x="29" y="17"/>
                  </a:cubicBez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5">
              <a:extLst>
                <a:ext uri="{FF2B5EF4-FFF2-40B4-BE49-F238E27FC236}">
                  <a16:creationId xmlns:a16="http://schemas.microsoft.com/office/drawing/2014/main" id="{0C0BB37A-83C0-417C-B0D5-555BFDC20A74}"/>
                </a:ext>
              </a:extLst>
            </p:cNvPr>
            <p:cNvSpPr>
              <a:spLocks/>
            </p:cNvSpPr>
            <p:nvPr/>
          </p:nvSpPr>
          <p:spPr bwMode="auto">
            <a:xfrm>
              <a:off x="3451" y="1387"/>
              <a:ext cx="69" cy="19"/>
            </a:xfrm>
            <a:custGeom>
              <a:avLst/>
              <a:gdLst>
                <a:gd name="T0" fmla="*/ 28 w 29"/>
                <a:gd name="T1" fmla="*/ 0 h 8"/>
                <a:gd name="T2" fmla="*/ 14 w 29"/>
                <a:gd name="T3" fmla="*/ 5 h 8"/>
                <a:gd name="T4" fmla="*/ 0 w 29"/>
                <a:gd name="T5" fmla="*/ 7 h 8"/>
                <a:gd name="T6" fmla="*/ 14 w 29"/>
                <a:gd name="T7" fmla="*/ 3 h 8"/>
                <a:gd name="T8" fmla="*/ 28 w 29"/>
                <a:gd name="T9" fmla="*/ 0 h 8"/>
              </a:gdLst>
              <a:ahLst/>
              <a:cxnLst>
                <a:cxn ang="0">
                  <a:pos x="T0" y="T1"/>
                </a:cxn>
                <a:cxn ang="0">
                  <a:pos x="T2" y="T3"/>
                </a:cxn>
                <a:cxn ang="0">
                  <a:pos x="T4" y="T5"/>
                </a:cxn>
                <a:cxn ang="0">
                  <a:pos x="T6" y="T7"/>
                </a:cxn>
                <a:cxn ang="0">
                  <a:pos x="T8" y="T9"/>
                </a:cxn>
              </a:cxnLst>
              <a:rect l="0" t="0" r="r" b="b"/>
              <a:pathLst>
                <a:path w="29" h="8">
                  <a:moveTo>
                    <a:pt x="28" y="0"/>
                  </a:moveTo>
                  <a:cubicBezTo>
                    <a:pt x="29" y="1"/>
                    <a:pt x="22" y="3"/>
                    <a:pt x="14" y="5"/>
                  </a:cubicBezTo>
                  <a:cubicBezTo>
                    <a:pt x="6" y="7"/>
                    <a:pt x="0" y="8"/>
                    <a:pt x="0" y="7"/>
                  </a:cubicBezTo>
                  <a:cubicBezTo>
                    <a:pt x="0" y="7"/>
                    <a:pt x="6" y="5"/>
                    <a:pt x="14" y="3"/>
                  </a:cubicBezTo>
                  <a:cubicBezTo>
                    <a:pt x="22" y="1"/>
                    <a:pt x="28"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6">
              <a:extLst>
                <a:ext uri="{FF2B5EF4-FFF2-40B4-BE49-F238E27FC236}">
                  <a16:creationId xmlns:a16="http://schemas.microsoft.com/office/drawing/2014/main" id="{E58EECD8-245D-423F-AB6A-A8661794CB72}"/>
                </a:ext>
              </a:extLst>
            </p:cNvPr>
            <p:cNvSpPr>
              <a:spLocks/>
            </p:cNvSpPr>
            <p:nvPr/>
          </p:nvSpPr>
          <p:spPr bwMode="auto">
            <a:xfrm>
              <a:off x="2928" y="1226"/>
              <a:ext cx="41" cy="349"/>
            </a:xfrm>
            <a:custGeom>
              <a:avLst/>
              <a:gdLst>
                <a:gd name="T0" fmla="*/ 11 w 17"/>
                <a:gd name="T1" fmla="*/ 0 h 147"/>
                <a:gd name="T2" fmla="*/ 7 w 17"/>
                <a:gd name="T3" fmla="*/ 4 h 147"/>
                <a:gd name="T4" fmla="*/ 2 w 17"/>
                <a:gd name="T5" fmla="*/ 20 h 147"/>
                <a:gd name="T6" fmla="*/ 1 w 17"/>
                <a:gd name="T7" fmla="*/ 44 h 147"/>
                <a:gd name="T8" fmla="*/ 3 w 17"/>
                <a:gd name="T9" fmla="*/ 73 h 147"/>
                <a:gd name="T10" fmla="*/ 12 w 17"/>
                <a:gd name="T11" fmla="*/ 126 h 147"/>
                <a:gd name="T12" fmla="*/ 15 w 17"/>
                <a:gd name="T13" fmla="*/ 142 h 147"/>
                <a:gd name="T14" fmla="*/ 16 w 17"/>
                <a:gd name="T15" fmla="*/ 146 h 147"/>
                <a:gd name="T16" fmla="*/ 17 w 17"/>
                <a:gd name="T17" fmla="*/ 147 h 147"/>
                <a:gd name="T18" fmla="*/ 16 w 17"/>
                <a:gd name="T19" fmla="*/ 146 h 147"/>
                <a:gd name="T20" fmla="*/ 15 w 17"/>
                <a:gd name="T21" fmla="*/ 142 h 147"/>
                <a:gd name="T22" fmla="*/ 11 w 17"/>
                <a:gd name="T23" fmla="*/ 126 h 147"/>
                <a:gd name="T24" fmla="*/ 2 w 17"/>
                <a:gd name="T25" fmla="*/ 73 h 147"/>
                <a:gd name="T26" fmla="*/ 0 w 17"/>
                <a:gd name="T27" fmla="*/ 44 h 147"/>
                <a:gd name="T28" fmla="*/ 1 w 17"/>
                <a:gd name="T29" fmla="*/ 19 h 147"/>
                <a:gd name="T30" fmla="*/ 7 w 17"/>
                <a:gd name="T31" fmla="*/ 4 h 147"/>
                <a:gd name="T32" fmla="*/ 11 w 17"/>
                <a:gd name="T3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47">
                  <a:moveTo>
                    <a:pt x="11" y="0"/>
                  </a:moveTo>
                  <a:cubicBezTo>
                    <a:pt x="11" y="0"/>
                    <a:pt x="9" y="1"/>
                    <a:pt x="7" y="4"/>
                  </a:cubicBezTo>
                  <a:cubicBezTo>
                    <a:pt x="5" y="8"/>
                    <a:pt x="3" y="13"/>
                    <a:pt x="2" y="20"/>
                  </a:cubicBezTo>
                  <a:cubicBezTo>
                    <a:pt x="0" y="26"/>
                    <a:pt x="0" y="34"/>
                    <a:pt x="1" y="44"/>
                  </a:cubicBezTo>
                  <a:cubicBezTo>
                    <a:pt x="1" y="53"/>
                    <a:pt x="2" y="63"/>
                    <a:pt x="3" y="73"/>
                  </a:cubicBezTo>
                  <a:cubicBezTo>
                    <a:pt x="5" y="94"/>
                    <a:pt x="9" y="112"/>
                    <a:pt x="12" y="126"/>
                  </a:cubicBezTo>
                  <a:cubicBezTo>
                    <a:pt x="13" y="132"/>
                    <a:pt x="14" y="138"/>
                    <a:pt x="15" y="142"/>
                  </a:cubicBezTo>
                  <a:cubicBezTo>
                    <a:pt x="16" y="143"/>
                    <a:pt x="16" y="145"/>
                    <a:pt x="16" y="146"/>
                  </a:cubicBezTo>
                  <a:cubicBezTo>
                    <a:pt x="16" y="147"/>
                    <a:pt x="17" y="147"/>
                    <a:pt x="17" y="147"/>
                  </a:cubicBezTo>
                  <a:cubicBezTo>
                    <a:pt x="17" y="147"/>
                    <a:pt x="16" y="147"/>
                    <a:pt x="16" y="146"/>
                  </a:cubicBezTo>
                  <a:cubicBezTo>
                    <a:pt x="16" y="145"/>
                    <a:pt x="15" y="143"/>
                    <a:pt x="15" y="142"/>
                  </a:cubicBezTo>
                  <a:cubicBezTo>
                    <a:pt x="14" y="138"/>
                    <a:pt x="13" y="133"/>
                    <a:pt x="11" y="126"/>
                  </a:cubicBezTo>
                  <a:cubicBezTo>
                    <a:pt x="8" y="113"/>
                    <a:pt x="5" y="94"/>
                    <a:pt x="2" y="73"/>
                  </a:cubicBezTo>
                  <a:cubicBezTo>
                    <a:pt x="1" y="63"/>
                    <a:pt x="1" y="53"/>
                    <a:pt x="0" y="44"/>
                  </a:cubicBezTo>
                  <a:cubicBezTo>
                    <a:pt x="0" y="34"/>
                    <a:pt x="0" y="26"/>
                    <a:pt x="1" y="19"/>
                  </a:cubicBezTo>
                  <a:cubicBezTo>
                    <a:pt x="2" y="13"/>
                    <a:pt x="5" y="7"/>
                    <a:pt x="7" y="4"/>
                  </a:cubicBezTo>
                  <a:cubicBezTo>
                    <a:pt x="9" y="1"/>
                    <a:pt x="11" y="0"/>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7">
              <a:extLst>
                <a:ext uri="{FF2B5EF4-FFF2-40B4-BE49-F238E27FC236}">
                  <a16:creationId xmlns:a16="http://schemas.microsoft.com/office/drawing/2014/main" id="{BFCFEBF9-E276-4489-97CD-E4D772C96247}"/>
                </a:ext>
              </a:extLst>
            </p:cNvPr>
            <p:cNvSpPr>
              <a:spLocks/>
            </p:cNvSpPr>
            <p:nvPr/>
          </p:nvSpPr>
          <p:spPr bwMode="auto">
            <a:xfrm>
              <a:off x="2954" y="1095"/>
              <a:ext cx="200" cy="131"/>
            </a:xfrm>
            <a:custGeom>
              <a:avLst/>
              <a:gdLst>
                <a:gd name="T0" fmla="*/ 84 w 84"/>
                <a:gd name="T1" fmla="*/ 0 h 55"/>
                <a:gd name="T2" fmla="*/ 83 w 84"/>
                <a:gd name="T3" fmla="*/ 1 h 55"/>
                <a:gd name="T4" fmla="*/ 80 w 84"/>
                <a:gd name="T5" fmla="*/ 2 h 55"/>
                <a:gd name="T6" fmla="*/ 71 w 84"/>
                <a:gd name="T7" fmla="*/ 7 h 55"/>
                <a:gd name="T8" fmla="*/ 41 w 84"/>
                <a:gd name="T9" fmla="*/ 26 h 55"/>
                <a:gd name="T10" fmla="*/ 12 w 84"/>
                <a:gd name="T11" fmla="*/ 46 h 55"/>
                <a:gd name="T12" fmla="*/ 3 w 84"/>
                <a:gd name="T13" fmla="*/ 53 h 55"/>
                <a:gd name="T14" fmla="*/ 0 w 84"/>
                <a:gd name="T15" fmla="*/ 54 h 55"/>
                <a:gd name="T16" fmla="*/ 0 w 84"/>
                <a:gd name="T17" fmla="*/ 55 h 55"/>
                <a:gd name="T18" fmla="*/ 0 w 84"/>
                <a:gd name="T19" fmla="*/ 54 h 55"/>
                <a:gd name="T20" fmla="*/ 3 w 84"/>
                <a:gd name="T21" fmla="*/ 52 h 55"/>
                <a:gd name="T22" fmla="*/ 11 w 84"/>
                <a:gd name="T23" fmla="*/ 46 h 55"/>
                <a:gd name="T24" fmla="*/ 40 w 84"/>
                <a:gd name="T25" fmla="*/ 25 h 55"/>
                <a:gd name="T26" fmla="*/ 70 w 84"/>
                <a:gd name="T27" fmla="*/ 6 h 55"/>
                <a:gd name="T28" fmla="*/ 80 w 84"/>
                <a:gd name="T29" fmla="*/ 2 h 55"/>
                <a:gd name="T30" fmla="*/ 83 w 84"/>
                <a:gd name="T31" fmla="*/ 1 h 55"/>
                <a:gd name="T32" fmla="*/ 84 w 8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55">
                  <a:moveTo>
                    <a:pt x="84" y="0"/>
                  </a:moveTo>
                  <a:cubicBezTo>
                    <a:pt x="84" y="0"/>
                    <a:pt x="83" y="1"/>
                    <a:pt x="83" y="1"/>
                  </a:cubicBezTo>
                  <a:cubicBezTo>
                    <a:pt x="82" y="1"/>
                    <a:pt x="81" y="2"/>
                    <a:pt x="80" y="2"/>
                  </a:cubicBezTo>
                  <a:cubicBezTo>
                    <a:pt x="78" y="3"/>
                    <a:pt x="75" y="5"/>
                    <a:pt x="71" y="7"/>
                  </a:cubicBezTo>
                  <a:cubicBezTo>
                    <a:pt x="63" y="11"/>
                    <a:pt x="52" y="18"/>
                    <a:pt x="41" y="26"/>
                  </a:cubicBezTo>
                  <a:cubicBezTo>
                    <a:pt x="29" y="34"/>
                    <a:pt x="19" y="41"/>
                    <a:pt x="12" y="46"/>
                  </a:cubicBezTo>
                  <a:cubicBezTo>
                    <a:pt x="8" y="49"/>
                    <a:pt x="5" y="51"/>
                    <a:pt x="3" y="53"/>
                  </a:cubicBezTo>
                  <a:cubicBezTo>
                    <a:pt x="2" y="53"/>
                    <a:pt x="1" y="54"/>
                    <a:pt x="0" y="54"/>
                  </a:cubicBezTo>
                  <a:cubicBezTo>
                    <a:pt x="0" y="55"/>
                    <a:pt x="0" y="55"/>
                    <a:pt x="0" y="55"/>
                  </a:cubicBezTo>
                  <a:cubicBezTo>
                    <a:pt x="0" y="55"/>
                    <a:pt x="0" y="54"/>
                    <a:pt x="0" y="54"/>
                  </a:cubicBezTo>
                  <a:cubicBezTo>
                    <a:pt x="1" y="53"/>
                    <a:pt x="2" y="53"/>
                    <a:pt x="3" y="52"/>
                  </a:cubicBezTo>
                  <a:cubicBezTo>
                    <a:pt x="5" y="50"/>
                    <a:pt x="8" y="48"/>
                    <a:pt x="11" y="46"/>
                  </a:cubicBezTo>
                  <a:cubicBezTo>
                    <a:pt x="19" y="40"/>
                    <a:pt x="29" y="33"/>
                    <a:pt x="40" y="25"/>
                  </a:cubicBezTo>
                  <a:cubicBezTo>
                    <a:pt x="52" y="17"/>
                    <a:pt x="62" y="11"/>
                    <a:pt x="70" y="6"/>
                  </a:cubicBezTo>
                  <a:cubicBezTo>
                    <a:pt x="74" y="4"/>
                    <a:pt x="78" y="3"/>
                    <a:pt x="80" y="2"/>
                  </a:cubicBezTo>
                  <a:cubicBezTo>
                    <a:pt x="81" y="1"/>
                    <a:pt x="82" y="1"/>
                    <a:pt x="83" y="1"/>
                  </a:cubicBezTo>
                  <a:cubicBezTo>
                    <a:pt x="83" y="0"/>
                    <a:pt x="84" y="0"/>
                    <a:pt x="8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8">
              <a:extLst>
                <a:ext uri="{FF2B5EF4-FFF2-40B4-BE49-F238E27FC236}">
                  <a16:creationId xmlns:a16="http://schemas.microsoft.com/office/drawing/2014/main" id="{D428C13E-FB7D-421C-A4DE-DB4201E037B4}"/>
                </a:ext>
              </a:extLst>
            </p:cNvPr>
            <p:cNvSpPr>
              <a:spLocks/>
            </p:cNvSpPr>
            <p:nvPr/>
          </p:nvSpPr>
          <p:spPr bwMode="auto">
            <a:xfrm>
              <a:off x="3429" y="1081"/>
              <a:ext cx="178" cy="76"/>
            </a:xfrm>
            <a:custGeom>
              <a:avLst/>
              <a:gdLst>
                <a:gd name="T0" fmla="*/ 75 w 75"/>
                <a:gd name="T1" fmla="*/ 32 h 32"/>
                <a:gd name="T2" fmla="*/ 74 w 75"/>
                <a:gd name="T3" fmla="*/ 32 h 32"/>
                <a:gd name="T4" fmla="*/ 72 w 75"/>
                <a:gd name="T5" fmla="*/ 30 h 32"/>
                <a:gd name="T6" fmla="*/ 65 w 75"/>
                <a:gd name="T7" fmla="*/ 25 h 32"/>
                <a:gd name="T8" fmla="*/ 39 w 75"/>
                <a:gd name="T9" fmla="*/ 12 h 32"/>
                <a:gd name="T10" fmla="*/ 12 w 75"/>
                <a:gd name="T11" fmla="*/ 3 h 32"/>
                <a:gd name="T12" fmla="*/ 3 w 75"/>
                <a:gd name="T13" fmla="*/ 1 h 32"/>
                <a:gd name="T14" fmla="*/ 1 w 75"/>
                <a:gd name="T15" fmla="*/ 0 h 32"/>
                <a:gd name="T16" fmla="*/ 0 w 75"/>
                <a:gd name="T17" fmla="*/ 0 h 32"/>
                <a:gd name="T18" fmla="*/ 1 w 75"/>
                <a:gd name="T19" fmla="*/ 0 h 32"/>
                <a:gd name="T20" fmla="*/ 3 w 75"/>
                <a:gd name="T21" fmla="*/ 0 h 32"/>
                <a:gd name="T22" fmla="*/ 12 w 75"/>
                <a:gd name="T23" fmla="*/ 2 h 32"/>
                <a:gd name="T24" fmla="*/ 40 w 75"/>
                <a:gd name="T25" fmla="*/ 11 h 32"/>
                <a:gd name="T26" fmla="*/ 65 w 75"/>
                <a:gd name="T27" fmla="*/ 25 h 32"/>
                <a:gd name="T28" fmla="*/ 75 w 75"/>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32">
                  <a:moveTo>
                    <a:pt x="75" y="32"/>
                  </a:moveTo>
                  <a:cubicBezTo>
                    <a:pt x="74" y="32"/>
                    <a:pt x="74" y="32"/>
                    <a:pt x="74" y="32"/>
                  </a:cubicBezTo>
                  <a:cubicBezTo>
                    <a:pt x="73" y="31"/>
                    <a:pt x="73" y="31"/>
                    <a:pt x="72" y="30"/>
                  </a:cubicBezTo>
                  <a:cubicBezTo>
                    <a:pt x="70" y="29"/>
                    <a:pt x="68" y="27"/>
                    <a:pt x="65" y="25"/>
                  </a:cubicBezTo>
                  <a:cubicBezTo>
                    <a:pt x="59" y="21"/>
                    <a:pt x="50" y="16"/>
                    <a:pt x="39" y="12"/>
                  </a:cubicBezTo>
                  <a:cubicBezTo>
                    <a:pt x="29" y="8"/>
                    <a:pt x="19" y="5"/>
                    <a:pt x="12" y="3"/>
                  </a:cubicBezTo>
                  <a:cubicBezTo>
                    <a:pt x="8" y="2"/>
                    <a:pt x="5" y="1"/>
                    <a:pt x="3" y="1"/>
                  </a:cubicBezTo>
                  <a:cubicBezTo>
                    <a:pt x="3" y="0"/>
                    <a:pt x="2" y="0"/>
                    <a:pt x="1" y="0"/>
                  </a:cubicBezTo>
                  <a:cubicBezTo>
                    <a:pt x="1" y="0"/>
                    <a:pt x="0" y="0"/>
                    <a:pt x="0" y="0"/>
                  </a:cubicBezTo>
                  <a:cubicBezTo>
                    <a:pt x="0" y="0"/>
                    <a:pt x="1" y="0"/>
                    <a:pt x="1" y="0"/>
                  </a:cubicBezTo>
                  <a:cubicBezTo>
                    <a:pt x="2" y="0"/>
                    <a:pt x="3" y="0"/>
                    <a:pt x="3" y="0"/>
                  </a:cubicBezTo>
                  <a:cubicBezTo>
                    <a:pt x="6" y="1"/>
                    <a:pt x="8" y="1"/>
                    <a:pt x="12" y="2"/>
                  </a:cubicBezTo>
                  <a:cubicBezTo>
                    <a:pt x="19" y="4"/>
                    <a:pt x="29" y="7"/>
                    <a:pt x="40" y="11"/>
                  </a:cubicBezTo>
                  <a:cubicBezTo>
                    <a:pt x="50" y="15"/>
                    <a:pt x="59" y="20"/>
                    <a:pt x="65" y="25"/>
                  </a:cubicBezTo>
                  <a:cubicBezTo>
                    <a:pt x="71" y="29"/>
                    <a:pt x="75" y="32"/>
                    <a:pt x="75"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9">
              <a:extLst>
                <a:ext uri="{FF2B5EF4-FFF2-40B4-BE49-F238E27FC236}">
                  <a16:creationId xmlns:a16="http://schemas.microsoft.com/office/drawing/2014/main" id="{BC532C13-2CB8-4777-BA27-8CF279A79033}"/>
                </a:ext>
              </a:extLst>
            </p:cNvPr>
            <p:cNvSpPr>
              <a:spLocks/>
            </p:cNvSpPr>
            <p:nvPr/>
          </p:nvSpPr>
          <p:spPr bwMode="auto">
            <a:xfrm>
              <a:off x="3118" y="1800"/>
              <a:ext cx="38" cy="83"/>
            </a:xfrm>
            <a:custGeom>
              <a:avLst/>
              <a:gdLst>
                <a:gd name="T0" fmla="*/ 16 w 16"/>
                <a:gd name="T1" fmla="*/ 35 h 35"/>
                <a:gd name="T2" fmla="*/ 14 w 16"/>
                <a:gd name="T3" fmla="*/ 34 h 35"/>
                <a:gd name="T4" fmla="*/ 10 w 16"/>
                <a:gd name="T5" fmla="*/ 32 h 35"/>
                <a:gd name="T6" fmla="*/ 2 w 16"/>
                <a:gd name="T7" fmla="*/ 20 h 35"/>
                <a:gd name="T8" fmla="*/ 3 w 16"/>
                <a:gd name="T9" fmla="*/ 6 h 35"/>
                <a:gd name="T10" fmla="*/ 6 w 16"/>
                <a:gd name="T11" fmla="*/ 2 h 35"/>
                <a:gd name="T12" fmla="*/ 7 w 16"/>
                <a:gd name="T13" fmla="*/ 0 h 35"/>
                <a:gd name="T14" fmla="*/ 4 w 16"/>
                <a:gd name="T15" fmla="*/ 6 h 35"/>
                <a:gd name="T16" fmla="*/ 2 w 16"/>
                <a:gd name="T17" fmla="*/ 20 h 35"/>
                <a:gd name="T18" fmla="*/ 11 w 16"/>
                <a:gd name="T19" fmla="*/ 32 h 35"/>
                <a:gd name="T20" fmla="*/ 16 w 16"/>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6" y="35"/>
                  </a:moveTo>
                  <a:cubicBezTo>
                    <a:pt x="16" y="35"/>
                    <a:pt x="15" y="35"/>
                    <a:pt x="14" y="34"/>
                  </a:cubicBezTo>
                  <a:cubicBezTo>
                    <a:pt x="13" y="34"/>
                    <a:pt x="12" y="33"/>
                    <a:pt x="10" y="32"/>
                  </a:cubicBezTo>
                  <a:cubicBezTo>
                    <a:pt x="7" y="30"/>
                    <a:pt x="3" y="26"/>
                    <a:pt x="2" y="20"/>
                  </a:cubicBezTo>
                  <a:cubicBezTo>
                    <a:pt x="0" y="14"/>
                    <a:pt x="2" y="9"/>
                    <a:pt x="3" y="6"/>
                  </a:cubicBezTo>
                  <a:cubicBezTo>
                    <a:pt x="4" y="4"/>
                    <a:pt x="5" y="3"/>
                    <a:pt x="6" y="2"/>
                  </a:cubicBezTo>
                  <a:cubicBezTo>
                    <a:pt x="6" y="1"/>
                    <a:pt x="7" y="0"/>
                    <a:pt x="7" y="0"/>
                  </a:cubicBezTo>
                  <a:cubicBezTo>
                    <a:pt x="7" y="1"/>
                    <a:pt x="5" y="2"/>
                    <a:pt x="4" y="6"/>
                  </a:cubicBezTo>
                  <a:cubicBezTo>
                    <a:pt x="2" y="9"/>
                    <a:pt x="1" y="14"/>
                    <a:pt x="2" y="20"/>
                  </a:cubicBezTo>
                  <a:cubicBezTo>
                    <a:pt x="4" y="26"/>
                    <a:pt x="8" y="29"/>
                    <a:pt x="11" y="32"/>
                  </a:cubicBezTo>
                  <a:cubicBezTo>
                    <a:pt x="14" y="34"/>
                    <a:pt x="16" y="35"/>
                    <a:pt x="1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0">
              <a:extLst>
                <a:ext uri="{FF2B5EF4-FFF2-40B4-BE49-F238E27FC236}">
                  <a16:creationId xmlns:a16="http://schemas.microsoft.com/office/drawing/2014/main" id="{C0B1AE4F-3B79-41BF-A4C8-C4D6662DE06B}"/>
                </a:ext>
              </a:extLst>
            </p:cNvPr>
            <p:cNvSpPr>
              <a:spLocks/>
            </p:cNvSpPr>
            <p:nvPr/>
          </p:nvSpPr>
          <p:spPr bwMode="auto">
            <a:xfrm>
              <a:off x="3125" y="1779"/>
              <a:ext cx="7" cy="26"/>
            </a:xfrm>
            <a:custGeom>
              <a:avLst/>
              <a:gdLst>
                <a:gd name="T0" fmla="*/ 0 w 3"/>
                <a:gd name="T1" fmla="*/ 0 h 11"/>
                <a:gd name="T2" fmla="*/ 2 w 3"/>
                <a:gd name="T3" fmla="*/ 5 h 11"/>
                <a:gd name="T4" fmla="*/ 3 w 3"/>
                <a:gd name="T5" fmla="*/ 11 h 11"/>
                <a:gd name="T6" fmla="*/ 1 w 3"/>
                <a:gd name="T7" fmla="*/ 6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0"/>
                    <a:pt x="1" y="3"/>
                    <a:pt x="2" y="5"/>
                  </a:cubicBezTo>
                  <a:cubicBezTo>
                    <a:pt x="3" y="8"/>
                    <a:pt x="3" y="11"/>
                    <a:pt x="3" y="11"/>
                  </a:cubicBezTo>
                  <a:cubicBezTo>
                    <a:pt x="3" y="11"/>
                    <a:pt x="2" y="8"/>
                    <a:pt x="1" y="6"/>
                  </a:cubicBezTo>
                  <a:cubicBezTo>
                    <a:pt x="0" y="3"/>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4">
              <a:extLst>
                <a:ext uri="{FF2B5EF4-FFF2-40B4-BE49-F238E27FC236}">
                  <a16:creationId xmlns:a16="http://schemas.microsoft.com/office/drawing/2014/main" id="{E44CC511-EA75-462F-BBDA-D4A283BBF8B5}"/>
                </a:ext>
              </a:extLst>
            </p:cNvPr>
            <p:cNvSpPr>
              <a:spLocks/>
            </p:cNvSpPr>
            <p:nvPr/>
          </p:nvSpPr>
          <p:spPr bwMode="auto">
            <a:xfrm>
              <a:off x="3501" y="1905"/>
              <a:ext cx="14" cy="244"/>
            </a:xfrm>
            <a:custGeom>
              <a:avLst/>
              <a:gdLst>
                <a:gd name="T0" fmla="*/ 1 w 6"/>
                <a:gd name="T1" fmla="*/ 0 h 103"/>
                <a:gd name="T2" fmla="*/ 2 w 6"/>
                <a:gd name="T3" fmla="*/ 4 h 103"/>
                <a:gd name="T4" fmla="*/ 3 w 6"/>
                <a:gd name="T5" fmla="*/ 15 h 103"/>
                <a:gd name="T6" fmla="*/ 6 w 6"/>
                <a:gd name="T7" fmla="*/ 52 h 103"/>
                <a:gd name="T8" fmla="*/ 6 w 6"/>
                <a:gd name="T9" fmla="*/ 88 h 103"/>
                <a:gd name="T10" fmla="*/ 6 w 6"/>
                <a:gd name="T11" fmla="*/ 99 h 103"/>
                <a:gd name="T12" fmla="*/ 5 w 6"/>
                <a:gd name="T13" fmla="*/ 103 h 103"/>
                <a:gd name="T14" fmla="*/ 5 w 6"/>
                <a:gd name="T15" fmla="*/ 88 h 103"/>
                <a:gd name="T16" fmla="*/ 4 w 6"/>
                <a:gd name="T17" fmla="*/ 52 h 103"/>
                <a:gd name="T18" fmla="*/ 2 w 6"/>
                <a:gd name="T19" fmla="*/ 15 h 103"/>
                <a:gd name="T20" fmla="*/ 1 w 6"/>
                <a:gd name="T2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3">
                  <a:moveTo>
                    <a:pt x="1" y="0"/>
                  </a:moveTo>
                  <a:cubicBezTo>
                    <a:pt x="1" y="0"/>
                    <a:pt x="1" y="2"/>
                    <a:pt x="2" y="4"/>
                  </a:cubicBezTo>
                  <a:cubicBezTo>
                    <a:pt x="2" y="7"/>
                    <a:pt x="2" y="11"/>
                    <a:pt x="3" y="15"/>
                  </a:cubicBezTo>
                  <a:cubicBezTo>
                    <a:pt x="4" y="25"/>
                    <a:pt x="5" y="37"/>
                    <a:pt x="6" y="52"/>
                  </a:cubicBezTo>
                  <a:cubicBezTo>
                    <a:pt x="6" y="66"/>
                    <a:pt x="6" y="79"/>
                    <a:pt x="6" y="88"/>
                  </a:cubicBezTo>
                  <a:cubicBezTo>
                    <a:pt x="6" y="93"/>
                    <a:pt x="6" y="96"/>
                    <a:pt x="6" y="99"/>
                  </a:cubicBezTo>
                  <a:cubicBezTo>
                    <a:pt x="6" y="102"/>
                    <a:pt x="5" y="103"/>
                    <a:pt x="5" y="103"/>
                  </a:cubicBezTo>
                  <a:cubicBezTo>
                    <a:pt x="5" y="103"/>
                    <a:pt x="5" y="97"/>
                    <a:pt x="5" y="88"/>
                  </a:cubicBezTo>
                  <a:cubicBezTo>
                    <a:pt x="5" y="79"/>
                    <a:pt x="4" y="66"/>
                    <a:pt x="4" y="52"/>
                  </a:cubicBezTo>
                  <a:cubicBezTo>
                    <a:pt x="3" y="38"/>
                    <a:pt x="2" y="25"/>
                    <a:pt x="2" y="15"/>
                  </a:cubicBezTo>
                  <a:cubicBezTo>
                    <a:pt x="1" y="6"/>
                    <a:pt x="0" y="0"/>
                    <a:pt x="1" y="0"/>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5">
              <a:extLst>
                <a:ext uri="{FF2B5EF4-FFF2-40B4-BE49-F238E27FC236}">
                  <a16:creationId xmlns:a16="http://schemas.microsoft.com/office/drawing/2014/main" id="{9FB097C9-EC49-492C-AA4D-5D399C4B31C5}"/>
                </a:ext>
              </a:extLst>
            </p:cNvPr>
            <p:cNvSpPr>
              <a:spLocks/>
            </p:cNvSpPr>
            <p:nvPr/>
          </p:nvSpPr>
          <p:spPr bwMode="auto">
            <a:xfrm>
              <a:off x="3427" y="1921"/>
              <a:ext cx="36" cy="36"/>
            </a:xfrm>
            <a:custGeom>
              <a:avLst/>
              <a:gdLst>
                <a:gd name="T0" fmla="*/ 5 w 15"/>
                <a:gd name="T1" fmla="*/ 2 h 15"/>
                <a:gd name="T2" fmla="*/ 2 w 15"/>
                <a:gd name="T3" fmla="*/ 6 h 15"/>
                <a:gd name="T4" fmla="*/ 4 w 15"/>
                <a:gd name="T5" fmla="*/ 11 h 15"/>
                <a:gd name="T6" fmla="*/ 10 w 15"/>
                <a:gd name="T7" fmla="*/ 12 h 15"/>
                <a:gd name="T8" fmla="*/ 13 w 15"/>
                <a:gd name="T9" fmla="*/ 7 h 15"/>
                <a:gd name="T10" fmla="*/ 10 w 15"/>
                <a:gd name="T11" fmla="*/ 3 h 15"/>
                <a:gd name="T12" fmla="*/ 5 w 15"/>
                <a:gd name="T13" fmla="*/ 2 h 15"/>
                <a:gd name="T14" fmla="*/ 6 w 15"/>
                <a:gd name="T15" fmla="*/ 1 h 15"/>
                <a:gd name="T16" fmla="*/ 11 w 15"/>
                <a:gd name="T17" fmla="*/ 1 h 15"/>
                <a:gd name="T18" fmla="*/ 15 w 15"/>
                <a:gd name="T19" fmla="*/ 7 h 15"/>
                <a:gd name="T20" fmla="*/ 11 w 15"/>
                <a:gd name="T21" fmla="*/ 14 h 15"/>
                <a:gd name="T22" fmla="*/ 2 w 15"/>
                <a:gd name="T23" fmla="*/ 12 h 15"/>
                <a:gd name="T24" fmla="*/ 1 w 15"/>
                <a:gd name="T25" fmla="*/ 6 h 15"/>
                <a:gd name="T26" fmla="*/ 3 w 15"/>
                <a:gd name="T27" fmla="*/ 2 h 15"/>
                <a:gd name="T28" fmla="*/ 5 w 15"/>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5">
                  <a:moveTo>
                    <a:pt x="5" y="2"/>
                  </a:moveTo>
                  <a:cubicBezTo>
                    <a:pt x="5" y="2"/>
                    <a:pt x="3" y="3"/>
                    <a:pt x="2" y="6"/>
                  </a:cubicBezTo>
                  <a:cubicBezTo>
                    <a:pt x="2" y="8"/>
                    <a:pt x="2" y="10"/>
                    <a:pt x="4" y="11"/>
                  </a:cubicBezTo>
                  <a:cubicBezTo>
                    <a:pt x="5" y="12"/>
                    <a:pt x="8" y="13"/>
                    <a:pt x="10" y="12"/>
                  </a:cubicBezTo>
                  <a:cubicBezTo>
                    <a:pt x="12" y="11"/>
                    <a:pt x="13" y="9"/>
                    <a:pt x="13" y="7"/>
                  </a:cubicBezTo>
                  <a:cubicBezTo>
                    <a:pt x="13" y="5"/>
                    <a:pt x="11" y="3"/>
                    <a:pt x="10" y="3"/>
                  </a:cubicBezTo>
                  <a:cubicBezTo>
                    <a:pt x="7" y="1"/>
                    <a:pt x="5" y="2"/>
                    <a:pt x="5" y="2"/>
                  </a:cubicBezTo>
                  <a:cubicBezTo>
                    <a:pt x="5" y="2"/>
                    <a:pt x="5" y="1"/>
                    <a:pt x="6" y="1"/>
                  </a:cubicBezTo>
                  <a:cubicBezTo>
                    <a:pt x="7" y="1"/>
                    <a:pt x="9" y="0"/>
                    <a:pt x="11" y="1"/>
                  </a:cubicBezTo>
                  <a:cubicBezTo>
                    <a:pt x="13" y="2"/>
                    <a:pt x="15" y="4"/>
                    <a:pt x="15" y="7"/>
                  </a:cubicBezTo>
                  <a:cubicBezTo>
                    <a:pt x="15" y="10"/>
                    <a:pt x="14" y="13"/>
                    <a:pt x="11" y="14"/>
                  </a:cubicBezTo>
                  <a:cubicBezTo>
                    <a:pt x="7" y="15"/>
                    <a:pt x="4" y="14"/>
                    <a:pt x="2" y="12"/>
                  </a:cubicBezTo>
                  <a:cubicBezTo>
                    <a:pt x="0" y="11"/>
                    <a:pt x="0" y="8"/>
                    <a:pt x="1" y="6"/>
                  </a:cubicBezTo>
                  <a:cubicBezTo>
                    <a:pt x="1" y="4"/>
                    <a:pt x="2" y="3"/>
                    <a:pt x="3" y="2"/>
                  </a:cubicBezTo>
                  <a:cubicBezTo>
                    <a:pt x="4" y="2"/>
                    <a:pt x="5" y="2"/>
                    <a:pt x="5" y="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6">
              <a:extLst>
                <a:ext uri="{FF2B5EF4-FFF2-40B4-BE49-F238E27FC236}">
                  <a16:creationId xmlns:a16="http://schemas.microsoft.com/office/drawing/2014/main" id="{A95528C6-1947-4654-A3C6-5CE96C1A72A1}"/>
                </a:ext>
              </a:extLst>
            </p:cNvPr>
            <p:cNvSpPr>
              <a:spLocks/>
            </p:cNvSpPr>
            <p:nvPr/>
          </p:nvSpPr>
          <p:spPr bwMode="auto">
            <a:xfrm>
              <a:off x="3135" y="1907"/>
              <a:ext cx="157" cy="128"/>
            </a:xfrm>
            <a:custGeom>
              <a:avLst/>
              <a:gdLst>
                <a:gd name="T0" fmla="*/ 64 w 66"/>
                <a:gd name="T1" fmla="*/ 0 h 54"/>
                <a:gd name="T2" fmla="*/ 65 w 66"/>
                <a:gd name="T3" fmla="*/ 4 h 54"/>
                <a:gd name="T4" fmla="*/ 65 w 66"/>
                <a:gd name="T5" fmla="*/ 15 h 54"/>
                <a:gd name="T6" fmla="*/ 61 w 66"/>
                <a:gd name="T7" fmla="*/ 31 h 54"/>
                <a:gd name="T8" fmla="*/ 48 w 66"/>
                <a:gd name="T9" fmla="*/ 46 h 54"/>
                <a:gd name="T10" fmla="*/ 29 w 66"/>
                <a:gd name="T11" fmla="*/ 53 h 54"/>
                <a:gd name="T12" fmla="*/ 13 w 66"/>
                <a:gd name="T13" fmla="*/ 52 h 54"/>
                <a:gd name="T14" fmla="*/ 3 w 66"/>
                <a:gd name="T15" fmla="*/ 49 h 54"/>
                <a:gd name="T16" fmla="*/ 0 w 66"/>
                <a:gd name="T17" fmla="*/ 46 h 54"/>
                <a:gd name="T18" fmla="*/ 14 w 66"/>
                <a:gd name="T19" fmla="*/ 51 h 54"/>
                <a:gd name="T20" fmla="*/ 47 w 66"/>
                <a:gd name="T21" fmla="*/ 44 h 54"/>
                <a:gd name="T22" fmla="*/ 64 w 66"/>
                <a:gd name="T23" fmla="*/ 15 h 54"/>
                <a:gd name="T24" fmla="*/ 64 w 66"/>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4">
                  <a:moveTo>
                    <a:pt x="64" y="0"/>
                  </a:moveTo>
                  <a:cubicBezTo>
                    <a:pt x="64" y="0"/>
                    <a:pt x="64" y="2"/>
                    <a:pt x="65" y="4"/>
                  </a:cubicBezTo>
                  <a:cubicBezTo>
                    <a:pt x="65" y="7"/>
                    <a:pt x="66" y="11"/>
                    <a:pt x="65" y="15"/>
                  </a:cubicBezTo>
                  <a:cubicBezTo>
                    <a:pt x="65" y="20"/>
                    <a:pt x="63" y="25"/>
                    <a:pt x="61" y="31"/>
                  </a:cubicBezTo>
                  <a:cubicBezTo>
                    <a:pt x="58" y="36"/>
                    <a:pt x="54" y="42"/>
                    <a:pt x="48" y="46"/>
                  </a:cubicBezTo>
                  <a:cubicBezTo>
                    <a:pt x="42" y="50"/>
                    <a:pt x="35" y="52"/>
                    <a:pt x="29" y="53"/>
                  </a:cubicBezTo>
                  <a:cubicBezTo>
                    <a:pt x="23" y="54"/>
                    <a:pt x="18" y="54"/>
                    <a:pt x="13" y="52"/>
                  </a:cubicBezTo>
                  <a:cubicBezTo>
                    <a:pt x="9" y="51"/>
                    <a:pt x="5" y="50"/>
                    <a:pt x="3" y="49"/>
                  </a:cubicBezTo>
                  <a:cubicBezTo>
                    <a:pt x="1" y="47"/>
                    <a:pt x="0" y="46"/>
                    <a:pt x="0" y="46"/>
                  </a:cubicBezTo>
                  <a:cubicBezTo>
                    <a:pt x="0" y="46"/>
                    <a:pt x="5" y="49"/>
                    <a:pt x="14" y="51"/>
                  </a:cubicBezTo>
                  <a:cubicBezTo>
                    <a:pt x="22" y="53"/>
                    <a:pt x="35" y="52"/>
                    <a:pt x="47" y="44"/>
                  </a:cubicBezTo>
                  <a:cubicBezTo>
                    <a:pt x="58" y="36"/>
                    <a:pt x="63" y="24"/>
                    <a:pt x="64" y="15"/>
                  </a:cubicBezTo>
                  <a:cubicBezTo>
                    <a:pt x="65" y="6"/>
                    <a:pt x="63" y="0"/>
                    <a:pt x="64" y="0"/>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7">
              <a:extLst>
                <a:ext uri="{FF2B5EF4-FFF2-40B4-BE49-F238E27FC236}">
                  <a16:creationId xmlns:a16="http://schemas.microsoft.com/office/drawing/2014/main" id="{E6C85169-31A7-48E3-96F4-F4DC23A00ECB}"/>
                </a:ext>
              </a:extLst>
            </p:cNvPr>
            <p:cNvSpPr>
              <a:spLocks/>
            </p:cNvSpPr>
            <p:nvPr/>
          </p:nvSpPr>
          <p:spPr bwMode="auto">
            <a:xfrm>
              <a:off x="3581" y="1907"/>
              <a:ext cx="79" cy="86"/>
            </a:xfrm>
            <a:custGeom>
              <a:avLst/>
              <a:gdLst>
                <a:gd name="T0" fmla="*/ 33 w 33"/>
                <a:gd name="T1" fmla="*/ 35 h 36"/>
                <a:gd name="T2" fmla="*/ 25 w 33"/>
                <a:gd name="T3" fmla="*/ 35 h 36"/>
                <a:gd name="T4" fmla="*/ 9 w 33"/>
                <a:gd name="T5" fmla="*/ 24 h 36"/>
                <a:gd name="T6" fmla="*/ 1 w 33"/>
                <a:gd name="T7" fmla="*/ 8 h 36"/>
                <a:gd name="T8" fmla="*/ 1 w 33"/>
                <a:gd name="T9" fmla="*/ 0 h 36"/>
                <a:gd name="T10" fmla="*/ 2 w 33"/>
                <a:gd name="T11" fmla="*/ 7 h 36"/>
                <a:gd name="T12" fmla="*/ 11 w 33"/>
                <a:gd name="T13" fmla="*/ 23 h 36"/>
                <a:gd name="T14" fmla="*/ 26 w 33"/>
                <a:gd name="T15" fmla="*/ 33 h 36"/>
                <a:gd name="T16" fmla="*/ 33 w 33"/>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33" y="35"/>
                  </a:moveTo>
                  <a:cubicBezTo>
                    <a:pt x="33" y="36"/>
                    <a:pt x="30" y="36"/>
                    <a:pt x="25" y="35"/>
                  </a:cubicBezTo>
                  <a:cubicBezTo>
                    <a:pt x="20" y="33"/>
                    <a:pt x="14" y="30"/>
                    <a:pt x="9" y="24"/>
                  </a:cubicBezTo>
                  <a:cubicBezTo>
                    <a:pt x="4" y="19"/>
                    <a:pt x="2" y="13"/>
                    <a:pt x="1" y="8"/>
                  </a:cubicBezTo>
                  <a:cubicBezTo>
                    <a:pt x="0" y="3"/>
                    <a:pt x="0" y="0"/>
                    <a:pt x="1" y="0"/>
                  </a:cubicBezTo>
                  <a:cubicBezTo>
                    <a:pt x="1" y="0"/>
                    <a:pt x="1" y="3"/>
                    <a:pt x="2" y="7"/>
                  </a:cubicBezTo>
                  <a:cubicBezTo>
                    <a:pt x="3" y="12"/>
                    <a:pt x="6" y="18"/>
                    <a:pt x="11" y="23"/>
                  </a:cubicBezTo>
                  <a:cubicBezTo>
                    <a:pt x="16" y="28"/>
                    <a:pt x="21" y="32"/>
                    <a:pt x="26" y="33"/>
                  </a:cubicBezTo>
                  <a:cubicBezTo>
                    <a:pt x="30" y="35"/>
                    <a:pt x="33" y="35"/>
                    <a:pt x="33" y="35"/>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8">
              <a:extLst>
                <a:ext uri="{FF2B5EF4-FFF2-40B4-BE49-F238E27FC236}">
                  <a16:creationId xmlns:a16="http://schemas.microsoft.com/office/drawing/2014/main" id="{CA268E98-652D-465F-8396-C04AD9406EDF}"/>
                </a:ext>
              </a:extLst>
            </p:cNvPr>
            <p:cNvSpPr>
              <a:spLocks/>
            </p:cNvSpPr>
            <p:nvPr/>
          </p:nvSpPr>
          <p:spPr bwMode="auto">
            <a:xfrm>
              <a:off x="3652" y="2897"/>
              <a:ext cx="122" cy="55"/>
            </a:xfrm>
            <a:custGeom>
              <a:avLst/>
              <a:gdLst>
                <a:gd name="T0" fmla="*/ 50 w 51"/>
                <a:gd name="T1" fmla="*/ 12 h 23"/>
                <a:gd name="T2" fmla="*/ 43 w 51"/>
                <a:gd name="T3" fmla="*/ 18 h 23"/>
                <a:gd name="T4" fmla="*/ 34 w 51"/>
                <a:gd name="T5" fmla="*/ 22 h 23"/>
                <a:gd name="T6" fmla="*/ 22 w 51"/>
                <a:gd name="T7" fmla="*/ 22 h 23"/>
                <a:gd name="T8" fmla="*/ 5 w 51"/>
                <a:gd name="T9" fmla="*/ 8 h 23"/>
                <a:gd name="T10" fmla="*/ 0 w 51"/>
                <a:gd name="T11" fmla="*/ 0 h 23"/>
                <a:gd name="T12" fmla="*/ 6 w 51"/>
                <a:gd name="T13" fmla="*/ 7 h 23"/>
                <a:gd name="T14" fmla="*/ 23 w 51"/>
                <a:gd name="T15" fmla="*/ 20 h 23"/>
                <a:gd name="T16" fmla="*/ 43 w 51"/>
                <a:gd name="T17" fmla="*/ 17 h 23"/>
                <a:gd name="T18" fmla="*/ 50 w 51"/>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3">
                  <a:moveTo>
                    <a:pt x="50" y="12"/>
                  </a:moveTo>
                  <a:cubicBezTo>
                    <a:pt x="51" y="13"/>
                    <a:pt x="48" y="15"/>
                    <a:pt x="43" y="18"/>
                  </a:cubicBezTo>
                  <a:cubicBezTo>
                    <a:pt x="41" y="20"/>
                    <a:pt x="38" y="21"/>
                    <a:pt x="34" y="22"/>
                  </a:cubicBezTo>
                  <a:cubicBezTo>
                    <a:pt x="31" y="23"/>
                    <a:pt x="26" y="23"/>
                    <a:pt x="22" y="22"/>
                  </a:cubicBezTo>
                  <a:cubicBezTo>
                    <a:pt x="13" y="19"/>
                    <a:pt x="8" y="13"/>
                    <a:pt x="5" y="8"/>
                  </a:cubicBezTo>
                  <a:cubicBezTo>
                    <a:pt x="2" y="4"/>
                    <a:pt x="0" y="1"/>
                    <a:pt x="0" y="0"/>
                  </a:cubicBezTo>
                  <a:cubicBezTo>
                    <a:pt x="0" y="0"/>
                    <a:pt x="3" y="3"/>
                    <a:pt x="6" y="7"/>
                  </a:cubicBezTo>
                  <a:cubicBezTo>
                    <a:pt x="10" y="11"/>
                    <a:pt x="15" y="17"/>
                    <a:pt x="23" y="20"/>
                  </a:cubicBezTo>
                  <a:cubicBezTo>
                    <a:pt x="30" y="22"/>
                    <a:pt x="38" y="19"/>
                    <a:pt x="43" y="17"/>
                  </a:cubicBezTo>
                  <a:cubicBezTo>
                    <a:pt x="47" y="14"/>
                    <a:pt x="50" y="12"/>
                    <a:pt x="50" y="1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9">
              <a:extLst>
                <a:ext uri="{FF2B5EF4-FFF2-40B4-BE49-F238E27FC236}">
                  <a16:creationId xmlns:a16="http://schemas.microsoft.com/office/drawing/2014/main" id="{08FB040F-51C4-4278-80F0-A653D2EF8740}"/>
                </a:ext>
              </a:extLst>
            </p:cNvPr>
            <p:cNvSpPr>
              <a:spLocks/>
            </p:cNvSpPr>
            <p:nvPr/>
          </p:nvSpPr>
          <p:spPr bwMode="auto">
            <a:xfrm>
              <a:off x="3643" y="2902"/>
              <a:ext cx="57" cy="81"/>
            </a:xfrm>
            <a:custGeom>
              <a:avLst/>
              <a:gdLst>
                <a:gd name="T0" fmla="*/ 24 w 24"/>
                <a:gd name="T1" fmla="*/ 34 h 34"/>
                <a:gd name="T2" fmla="*/ 11 w 24"/>
                <a:gd name="T3" fmla="*/ 18 h 34"/>
                <a:gd name="T4" fmla="*/ 0 w 24"/>
                <a:gd name="T5" fmla="*/ 1 h 34"/>
                <a:gd name="T6" fmla="*/ 13 w 24"/>
                <a:gd name="T7" fmla="*/ 17 h 34"/>
                <a:gd name="T8" fmla="*/ 24 w 24"/>
                <a:gd name="T9" fmla="*/ 34 h 34"/>
              </a:gdLst>
              <a:ahLst/>
              <a:cxnLst>
                <a:cxn ang="0">
                  <a:pos x="T0" y="T1"/>
                </a:cxn>
                <a:cxn ang="0">
                  <a:pos x="T2" y="T3"/>
                </a:cxn>
                <a:cxn ang="0">
                  <a:pos x="T4" y="T5"/>
                </a:cxn>
                <a:cxn ang="0">
                  <a:pos x="T6" y="T7"/>
                </a:cxn>
                <a:cxn ang="0">
                  <a:pos x="T8" y="T9"/>
                </a:cxn>
              </a:cxnLst>
              <a:rect l="0" t="0" r="r" b="b"/>
              <a:pathLst>
                <a:path w="24" h="34">
                  <a:moveTo>
                    <a:pt x="24" y="34"/>
                  </a:moveTo>
                  <a:cubicBezTo>
                    <a:pt x="23" y="34"/>
                    <a:pt x="18" y="27"/>
                    <a:pt x="11" y="18"/>
                  </a:cubicBezTo>
                  <a:cubicBezTo>
                    <a:pt x="5" y="9"/>
                    <a:pt x="0" y="1"/>
                    <a:pt x="0" y="1"/>
                  </a:cubicBezTo>
                  <a:cubicBezTo>
                    <a:pt x="1" y="0"/>
                    <a:pt x="6" y="8"/>
                    <a:pt x="13" y="17"/>
                  </a:cubicBezTo>
                  <a:cubicBezTo>
                    <a:pt x="19" y="26"/>
                    <a:pt x="24" y="33"/>
                    <a:pt x="24" y="34"/>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0">
              <a:extLst>
                <a:ext uri="{FF2B5EF4-FFF2-40B4-BE49-F238E27FC236}">
                  <a16:creationId xmlns:a16="http://schemas.microsoft.com/office/drawing/2014/main" id="{267DB50D-E214-4182-907E-78A6FBB36310}"/>
                </a:ext>
              </a:extLst>
            </p:cNvPr>
            <p:cNvSpPr>
              <a:spLocks/>
            </p:cNvSpPr>
            <p:nvPr/>
          </p:nvSpPr>
          <p:spPr bwMode="auto">
            <a:xfrm>
              <a:off x="3201" y="2187"/>
              <a:ext cx="12" cy="26"/>
            </a:xfrm>
            <a:custGeom>
              <a:avLst/>
              <a:gdLst>
                <a:gd name="T0" fmla="*/ 5 w 5"/>
                <a:gd name="T1" fmla="*/ 11 h 11"/>
                <a:gd name="T2" fmla="*/ 2 w 5"/>
                <a:gd name="T3" fmla="*/ 6 h 11"/>
                <a:gd name="T4" fmla="*/ 0 w 5"/>
                <a:gd name="T5" fmla="*/ 0 h 11"/>
                <a:gd name="T6" fmla="*/ 4 w 5"/>
                <a:gd name="T7" fmla="*/ 5 h 11"/>
                <a:gd name="T8" fmla="*/ 5 w 5"/>
                <a:gd name="T9" fmla="*/ 11 h 11"/>
              </a:gdLst>
              <a:ahLst/>
              <a:cxnLst>
                <a:cxn ang="0">
                  <a:pos x="T0" y="T1"/>
                </a:cxn>
                <a:cxn ang="0">
                  <a:pos x="T2" y="T3"/>
                </a:cxn>
                <a:cxn ang="0">
                  <a:pos x="T4" y="T5"/>
                </a:cxn>
                <a:cxn ang="0">
                  <a:pos x="T6" y="T7"/>
                </a:cxn>
                <a:cxn ang="0">
                  <a:pos x="T8" y="T9"/>
                </a:cxn>
              </a:cxnLst>
              <a:rect l="0" t="0" r="r" b="b"/>
              <a:pathLst>
                <a:path w="5" h="11">
                  <a:moveTo>
                    <a:pt x="5" y="11"/>
                  </a:moveTo>
                  <a:cubicBezTo>
                    <a:pt x="4" y="11"/>
                    <a:pt x="3" y="9"/>
                    <a:pt x="2" y="6"/>
                  </a:cubicBezTo>
                  <a:cubicBezTo>
                    <a:pt x="0" y="3"/>
                    <a:pt x="0" y="0"/>
                    <a:pt x="0" y="0"/>
                  </a:cubicBezTo>
                  <a:cubicBezTo>
                    <a:pt x="1" y="0"/>
                    <a:pt x="2" y="2"/>
                    <a:pt x="4" y="5"/>
                  </a:cubicBezTo>
                  <a:cubicBezTo>
                    <a:pt x="5" y="8"/>
                    <a:pt x="5" y="11"/>
                    <a:pt x="5"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131">
              <a:extLst>
                <a:ext uri="{FF2B5EF4-FFF2-40B4-BE49-F238E27FC236}">
                  <a16:creationId xmlns:a16="http://schemas.microsoft.com/office/drawing/2014/main" id="{EA251702-7F39-42B5-9305-EB43E241DD5A}"/>
                </a:ext>
              </a:extLst>
            </p:cNvPr>
            <p:cNvSpPr>
              <a:spLocks noChangeArrowheads="1"/>
            </p:cNvSpPr>
            <p:nvPr/>
          </p:nvSpPr>
          <p:spPr bwMode="auto">
            <a:xfrm>
              <a:off x="3394" y="2218"/>
              <a:ext cx="4" cy="21"/>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2">
              <a:extLst>
                <a:ext uri="{FF2B5EF4-FFF2-40B4-BE49-F238E27FC236}">
                  <a16:creationId xmlns:a16="http://schemas.microsoft.com/office/drawing/2014/main" id="{670780AC-89C3-4F9D-BD92-CDCD540CF367}"/>
                </a:ext>
              </a:extLst>
            </p:cNvPr>
            <p:cNvSpPr>
              <a:spLocks/>
            </p:cNvSpPr>
            <p:nvPr/>
          </p:nvSpPr>
          <p:spPr bwMode="auto">
            <a:xfrm>
              <a:off x="3318" y="2313"/>
              <a:ext cx="4" cy="26"/>
            </a:xfrm>
            <a:custGeom>
              <a:avLst/>
              <a:gdLst>
                <a:gd name="T0" fmla="*/ 1 w 2"/>
                <a:gd name="T1" fmla="*/ 11 h 11"/>
                <a:gd name="T2" fmla="*/ 0 w 2"/>
                <a:gd name="T3" fmla="*/ 6 h 11"/>
                <a:gd name="T4" fmla="*/ 1 w 2"/>
                <a:gd name="T5" fmla="*/ 0 h 11"/>
                <a:gd name="T6" fmla="*/ 2 w 2"/>
                <a:gd name="T7" fmla="*/ 5 h 11"/>
                <a:gd name="T8" fmla="*/ 1 w 2"/>
                <a:gd name="T9" fmla="*/ 11 h 11"/>
              </a:gdLst>
              <a:ahLst/>
              <a:cxnLst>
                <a:cxn ang="0">
                  <a:pos x="T0" y="T1"/>
                </a:cxn>
                <a:cxn ang="0">
                  <a:pos x="T2" y="T3"/>
                </a:cxn>
                <a:cxn ang="0">
                  <a:pos x="T4" y="T5"/>
                </a:cxn>
                <a:cxn ang="0">
                  <a:pos x="T6" y="T7"/>
                </a:cxn>
                <a:cxn ang="0">
                  <a:pos x="T8" y="T9"/>
                </a:cxn>
              </a:cxnLst>
              <a:rect l="0" t="0" r="r" b="b"/>
              <a:pathLst>
                <a:path w="2" h="11">
                  <a:moveTo>
                    <a:pt x="1" y="11"/>
                  </a:moveTo>
                  <a:cubicBezTo>
                    <a:pt x="1" y="11"/>
                    <a:pt x="0" y="9"/>
                    <a:pt x="0" y="6"/>
                  </a:cubicBezTo>
                  <a:cubicBezTo>
                    <a:pt x="0" y="2"/>
                    <a:pt x="0" y="0"/>
                    <a:pt x="1" y="0"/>
                  </a:cubicBezTo>
                  <a:cubicBezTo>
                    <a:pt x="1" y="0"/>
                    <a:pt x="2" y="2"/>
                    <a:pt x="2" y="5"/>
                  </a:cubicBezTo>
                  <a:cubicBezTo>
                    <a:pt x="2" y="8"/>
                    <a:pt x="2" y="11"/>
                    <a:pt x="1"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3">
              <a:extLst>
                <a:ext uri="{FF2B5EF4-FFF2-40B4-BE49-F238E27FC236}">
                  <a16:creationId xmlns:a16="http://schemas.microsoft.com/office/drawing/2014/main" id="{B0EB08FB-3A0A-483D-BC05-E75119E2F012}"/>
                </a:ext>
              </a:extLst>
            </p:cNvPr>
            <p:cNvSpPr>
              <a:spLocks/>
            </p:cNvSpPr>
            <p:nvPr/>
          </p:nvSpPr>
          <p:spPr bwMode="auto">
            <a:xfrm>
              <a:off x="3163" y="2399"/>
              <a:ext cx="22" cy="14"/>
            </a:xfrm>
            <a:custGeom>
              <a:avLst/>
              <a:gdLst>
                <a:gd name="T0" fmla="*/ 8 w 9"/>
                <a:gd name="T1" fmla="*/ 6 h 6"/>
                <a:gd name="T2" fmla="*/ 4 w 9"/>
                <a:gd name="T3" fmla="*/ 3 h 6"/>
                <a:gd name="T4" fmla="*/ 0 w 9"/>
                <a:gd name="T5" fmla="*/ 0 h 6"/>
                <a:gd name="T6" fmla="*/ 5 w 9"/>
                <a:gd name="T7" fmla="*/ 2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8" y="6"/>
                    <a:pt x="6" y="5"/>
                    <a:pt x="4" y="3"/>
                  </a:cubicBezTo>
                  <a:cubicBezTo>
                    <a:pt x="2" y="2"/>
                    <a:pt x="0" y="1"/>
                    <a:pt x="0" y="0"/>
                  </a:cubicBezTo>
                  <a:cubicBezTo>
                    <a:pt x="0" y="0"/>
                    <a:pt x="3" y="0"/>
                    <a:pt x="5" y="2"/>
                  </a:cubicBezTo>
                  <a:cubicBezTo>
                    <a:pt x="8" y="3"/>
                    <a:pt x="9" y="6"/>
                    <a:pt x="8"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4">
              <a:extLst>
                <a:ext uri="{FF2B5EF4-FFF2-40B4-BE49-F238E27FC236}">
                  <a16:creationId xmlns:a16="http://schemas.microsoft.com/office/drawing/2014/main" id="{E73A3453-8A8D-49CB-ADC9-3DB2D19E564B}"/>
                </a:ext>
              </a:extLst>
            </p:cNvPr>
            <p:cNvSpPr>
              <a:spLocks/>
            </p:cNvSpPr>
            <p:nvPr/>
          </p:nvSpPr>
          <p:spPr bwMode="auto">
            <a:xfrm>
              <a:off x="3425" y="2489"/>
              <a:ext cx="14" cy="16"/>
            </a:xfrm>
            <a:custGeom>
              <a:avLst/>
              <a:gdLst>
                <a:gd name="T0" fmla="*/ 1 w 6"/>
                <a:gd name="T1" fmla="*/ 7 h 7"/>
                <a:gd name="T2" fmla="*/ 2 w 6"/>
                <a:gd name="T3" fmla="*/ 3 h 7"/>
                <a:gd name="T4" fmla="*/ 5 w 6"/>
                <a:gd name="T5" fmla="*/ 0 h 7"/>
                <a:gd name="T6" fmla="*/ 4 w 6"/>
                <a:gd name="T7" fmla="*/ 4 h 7"/>
                <a:gd name="T8" fmla="*/ 1 w 6"/>
                <a:gd name="T9" fmla="*/ 7 h 7"/>
              </a:gdLst>
              <a:ahLst/>
              <a:cxnLst>
                <a:cxn ang="0">
                  <a:pos x="T0" y="T1"/>
                </a:cxn>
                <a:cxn ang="0">
                  <a:pos x="T2" y="T3"/>
                </a:cxn>
                <a:cxn ang="0">
                  <a:pos x="T4" y="T5"/>
                </a:cxn>
                <a:cxn ang="0">
                  <a:pos x="T6" y="T7"/>
                </a:cxn>
                <a:cxn ang="0">
                  <a:pos x="T8" y="T9"/>
                </a:cxn>
              </a:cxnLst>
              <a:rect l="0" t="0" r="r" b="b"/>
              <a:pathLst>
                <a:path w="6" h="7">
                  <a:moveTo>
                    <a:pt x="1" y="7"/>
                  </a:moveTo>
                  <a:cubicBezTo>
                    <a:pt x="0" y="7"/>
                    <a:pt x="1" y="5"/>
                    <a:pt x="2" y="3"/>
                  </a:cubicBezTo>
                  <a:cubicBezTo>
                    <a:pt x="3" y="1"/>
                    <a:pt x="5" y="0"/>
                    <a:pt x="5" y="0"/>
                  </a:cubicBezTo>
                  <a:cubicBezTo>
                    <a:pt x="6" y="1"/>
                    <a:pt x="5" y="2"/>
                    <a:pt x="4" y="4"/>
                  </a:cubicBezTo>
                  <a:cubicBezTo>
                    <a:pt x="3" y="6"/>
                    <a:pt x="1" y="7"/>
                    <a:pt x="1"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35">
              <a:extLst>
                <a:ext uri="{FF2B5EF4-FFF2-40B4-BE49-F238E27FC236}">
                  <a16:creationId xmlns:a16="http://schemas.microsoft.com/office/drawing/2014/main" id="{3BDF8FE9-D5C9-4A6A-BF27-B21F73319356}"/>
                </a:ext>
              </a:extLst>
            </p:cNvPr>
            <p:cNvSpPr>
              <a:spLocks noChangeArrowheads="1"/>
            </p:cNvSpPr>
            <p:nvPr/>
          </p:nvSpPr>
          <p:spPr bwMode="auto">
            <a:xfrm>
              <a:off x="3273" y="2496"/>
              <a:ext cx="4" cy="36"/>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6">
              <a:extLst>
                <a:ext uri="{FF2B5EF4-FFF2-40B4-BE49-F238E27FC236}">
                  <a16:creationId xmlns:a16="http://schemas.microsoft.com/office/drawing/2014/main" id="{B0F3E417-2141-4E4A-9F09-DC9626914966}"/>
                </a:ext>
              </a:extLst>
            </p:cNvPr>
            <p:cNvSpPr>
              <a:spLocks/>
            </p:cNvSpPr>
            <p:nvPr/>
          </p:nvSpPr>
          <p:spPr bwMode="auto">
            <a:xfrm>
              <a:off x="3206" y="2624"/>
              <a:ext cx="21" cy="14"/>
            </a:xfrm>
            <a:custGeom>
              <a:avLst/>
              <a:gdLst>
                <a:gd name="T0" fmla="*/ 9 w 9"/>
                <a:gd name="T1" fmla="*/ 6 h 6"/>
                <a:gd name="T2" fmla="*/ 4 w 9"/>
                <a:gd name="T3" fmla="*/ 4 h 6"/>
                <a:gd name="T4" fmla="*/ 1 w 9"/>
                <a:gd name="T5" fmla="*/ 0 h 6"/>
                <a:gd name="T6" fmla="*/ 5 w 9"/>
                <a:gd name="T7" fmla="*/ 2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cubicBezTo>
                    <a:pt x="9" y="6"/>
                    <a:pt x="6" y="5"/>
                    <a:pt x="4" y="4"/>
                  </a:cubicBezTo>
                  <a:cubicBezTo>
                    <a:pt x="2" y="2"/>
                    <a:pt x="0" y="1"/>
                    <a:pt x="1" y="0"/>
                  </a:cubicBezTo>
                  <a:cubicBezTo>
                    <a:pt x="1" y="0"/>
                    <a:pt x="3" y="1"/>
                    <a:pt x="5" y="2"/>
                  </a:cubicBezTo>
                  <a:cubicBezTo>
                    <a:pt x="8" y="4"/>
                    <a:pt x="9" y="6"/>
                    <a:pt x="9"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7">
              <a:extLst>
                <a:ext uri="{FF2B5EF4-FFF2-40B4-BE49-F238E27FC236}">
                  <a16:creationId xmlns:a16="http://schemas.microsoft.com/office/drawing/2014/main" id="{F9C43D40-A83C-4B21-9302-DE2E9DCB0437}"/>
                </a:ext>
              </a:extLst>
            </p:cNvPr>
            <p:cNvSpPr>
              <a:spLocks/>
            </p:cNvSpPr>
            <p:nvPr/>
          </p:nvSpPr>
          <p:spPr bwMode="auto">
            <a:xfrm>
              <a:off x="3363" y="2674"/>
              <a:ext cx="16" cy="9"/>
            </a:xfrm>
            <a:custGeom>
              <a:avLst/>
              <a:gdLst>
                <a:gd name="T0" fmla="*/ 7 w 7"/>
                <a:gd name="T1" fmla="*/ 1 h 4"/>
                <a:gd name="T2" fmla="*/ 4 w 7"/>
                <a:gd name="T3" fmla="*/ 3 h 4"/>
                <a:gd name="T4" fmla="*/ 0 w 7"/>
                <a:gd name="T5" fmla="*/ 4 h 4"/>
                <a:gd name="T6" fmla="*/ 3 w 7"/>
                <a:gd name="T7" fmla="*/ 1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cubicBezTo>
                    <a:pt x="7" y="1"/>
                    <a:pt x="6" y="2"/>
                    <a:pt x="4" y="3"/>
                  </a:cubicBezTo>
                  <a:cubicBezTo>
                    <a:pt x="2" y="4"/>
                    <a:pt x="1" y="4"/>
                    <a:pt x="0" y="4"/>
                  </a:cubicBezTo>
                  <a:cubicBezTo>
                    <a:pt x="0" y="3"/>
                    <a:pt x="1" y="2"/>
                    <a:pt x="3" y="1"/>
                  </a:cubicBezTo>
                  <a:cubicBezTo>
                    <a:pt x="5" y="0"/>
                    <a:pt x="7" y="0"/>
                    <a:pt x="7"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8">
              <a:extLst>
                <a:ext uri="{FF2B5EF4-FFF2-40B4-BE49-F238E27FC236}">
                  <a16:creationId xmlns:a16="http://schemas.microsoft.com/office/drawing/2014/main" id="{3B824944-46EF-4F1C-B8FE-F95252AA1C82}"/>
                </a:ext>
              </a:extLst>
            </p:cNvPr>
            <p:cNvSpPr>
              <a:spLocks/>
            </p:cNvSpPr>
            <p:nvPr/>
          </p:nvSpPr>
          <p:spPr bwMode="auto">
            <a:xfrm>
              <a:off x="3258" y="2814"/>
              <a:ext cx="19" cy="36"/>
            </a:xfrm>
            <a:custGeom>
              <a:avLst/>
              <a:gdLst>
                <a:gd name="T0" fmla="*/ 7 w 8"/>
                <a:gd name="T1" fmla="*/ 15 h 15"/>
                <a:gd name="T2" fmla="*/ 3 w 8"/>
                <a:gd name="T3" fmla="*/ 8 h 15"/>
                <a:gd name="T4" fmla="*/ 0 w 8"/>
                <a:gd name="T5" fmla="*/ 0 h 15"/>
                <a:gd name="T6" fmla="*/ 5 w 8"/>
                <a:gd name="T7" fmla="*/ 7 h 15"/>
                <a:gd name="T8" fmla="*/ 7 w 8"/>
                <a:gd name="T9" fmla="*/ 15 h 15"/>
              </a:gdLst>
              <a:ahLst/>
              <a:cxnLst>
                <a:cxn ang="0">
                  <a:pos x="T0" y="T1"/>
                </a:cxn>
                <a:cxn ang="0">
                  <a:pos x="T2" y="T3"/>
                </a:cxn>
                <a:cxn ang="0">
                  <a:pos x="T4" y="T5"/>
                </a:cxn>
                <a:cxn ang="0">
                  <a:pos x="T6" y="T7"/>
                </a:cxn>
                <a:cxn ang="0">
                  <a:pos x="T8" y="T9"/>
                </a:cxn>
              </a:cxnLst>
              <a:rect l="0" t="0" r="r" b="b"/>
              <a:pathLst>
                <a:path w="8" h="15">
                  <a:moveTo>
                    <a:pt x="7" y="15"/>
                  </a:moveTo>
                  <a:cubicBezTo>
                    <a:pt x="7" y="15"/>
                    <a:pt x="5" y="12"/>
                    <a:pt x="3" y="8"/>
                  </a:cubicBezTo>
                  <a:cubicBezTo>
                    <a:pt x="1" y="4"/>
                    <a:pt x="0" y="0"/>
                    <a:pt x="0" y="0"/>
                  </a:cubicBezTo>
                  <a:cubicBezTo>
                    <a:pt x="1" y="0"/>
                    <a:pt x="3" y="3"/>
                    <a:pt x="5" y="7"/>
                  </a:cubicBezTo>
                  <a:cubicBezTo>
                    <a:pt x="7" y="11"/>
                    <a:pt x="8" y="14"/>
                    <a:pt x="7" y="1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9">
              <a:extLst>
                <a:ext uri="{FF2B5EF4-FFF2-40B4-BE49-F238E27FC236}">
                  <a16:creationId xmlns:a16="http://schemas.microsoft.com/office/drawing/2014/main" id="{33D47C80-CE0A-4D87-949D-69152D84EA0A}"/>
                </a:ext>
              </a:extLst>
            </p:cNvPr>
            <p:cNvSpPr>
              <a:spLocks/>
            </p:cNvSpPr>
            <p:nvPr/>
          </p:nvSpPr>
          <p:spPr bwMode="auto">
            <a:xfrm>
              <a:off x="3444" y="2807"/>
              <a:ext cx="16" cy="26"/>
            </a:xfrm>
            <a:custGeom>
              <a:avLst/>
              <a:gdLst>
                <a:gd name="T0" fmla="*/ 0 w 7"/>
                <a:gd name="T1" fmla="*/ 11 h 11"/>
                <a:gd name="T2" fmla="*/ 2 w 7"/>
                <a:gd name="T3" fmla="*/ 5 h 11"/>
                <a:gd name="T4" fmla="*/ 6 w 7"/>
                <a:gd name="T5" fmla="*/ 0 h 11"/>
                <a:gd name="T6" fmla="*/ 4 w 7"/>
                <a:gd name="T7" fmla="*/ 6 h 11"/>
                <a:gd name="T8" fmla="*/ 0 w 7"/>
                <a:gd name="T9" fmla="*/ 11 h 11"/>
              </a:gdLst>
              <a:ahLst/>
              <a:cxnLst>
                <a:cxn ang="0">
                  <a:pos x="T0" y="T1"/>
                </a:cxn>
                <a:cxn ang="0">
                  <a:pos x="T2" y="T3"/>
                </a:cxn>
                <a:cxn ang="0">
                  <a:pos x="T4" y="T5"/>
                </a:cxn>
                <a:cxn ang="0">
                  <a:pos x="T6" y="T7"/>
                </a:cxn>
                <a:cxn ang="0">
                  <a:pos x="T8" y="T9"/>
                </a:cxn>
              </a:cxnLst>
              <a:rect l="0" t="0" r="r" b="b"/>
              <a:pathLst>
                <a:path w="7" h="11">
                  <a:moveTo>
                    <a:pt x="0" y="11"/>
                  </a:moveTo>
                  <a:cubicBezTo>
                    <a:pt x="0" y="11"/>
                    <a:pt x="1" y="8"/>
                    <a:pt x="2" y="5"/>
                  </a:cubicBezTo>
                  <a:cubicBezTo>
                    <a:pt x="4" y="2"/>
                    <a:pt x="6" y="0"/>
                    <a:pt x="6" y="0"/>
                  </a:cubicBezTo>
                  <a:cubicBezTo>
                    <a:pt x="7" y="0"/>
                    <a:pt x="6" y="3"/>
                    <a:pt x="4" y="6"/>
                  </a:cubicBezTo>
                  <a:cubicBezTo>
                    <a:pt x="2" y="9"/>
                    <a:pt x="1" y="11"/>
                    <a:pt x="0"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0">
              <a:extLst>
                <a:ext uri="{FF2B5EF4-FFF2-40B4-BE49-F238E27FC236}">
                  <a16:creationId xmlns:a16="http://schemas.microsoft.com/office/drawing/2014/main" id="{802EC777-949B-4E15-B055-7EF59FC47D0C}"/>
                </a:ext>
              </a:extLst>
            </p:cNvPr>
            <p:cNvSpPr>
              <a:spLocks/>
            </p:cNvSpPr>
            <p:nvPr/>
          </p:nvSpPr>
          <p:spPr bwMode="auto">
            <a:xfrm>
              <a:off x="3365" y="2947"/>
              <a:ext cx="10" cy="33"/>
            </a:xfrm>
            <a:custGeom>
              <a:avLst/>
              <a:gdLst>
                <a:gd name="T0" fmla="*/ 2 w 4"/>
                <a:gd name="T1" fmla="*/ 14 h 14"/>
                <a:gd name="T2" fmla="*/ 1 w 4"/>
                <a:gd name="T3" fmla="*/ 7 h 14"/>
                <a:gd name="T4" fmla="*/ 0 w 4"/>
                <a:gd name="T5" fmla="*/ 0 h 14"/>
                <a:gd name="T6" fmla="*/ 3 w 4"/>
                <a:gd name="T7" fmla="*/ 7 h 14"/>
                <a:gd name="T8" fmla="*/ 2 w 4"/>
                <a:gd name="T9" fmla="*/ 14 h 14"/>
              </a:gdLst>
              <a:ahLst/>
              <a:cxnLst>
                <a:cxn ang="0">
                  <a:pos x="T0" y="T1"/>
                </a:cxn>
                <a:cxn ang="0">
                  <a:pos x="T2" y="T3"/>
                </a:cxn>
                <a:cxn ang="0">
                  <a:pos x="T4" y="T5"/>
                </a:cxn>
                <a:cxn ang="0">
                  <a:pos x="T6" y="T7"/>
                </a:cxn>
                <a:cxn ang="0">
                  <a:pos x="T8" y="T9"/>
                </a:cxn>
              </a:cxnLst>
              <a:rect l="0" t="0" r="r" b="b"/>
              <a:pathLst>
                <a:path w="4" h="14">
                  <a:moveTo>
                    <a:pt x="2" y="14"/>
                  </a:moveTo>
                  <a:cubicBezTo>
                    <a:pt x="2" y="14"/>
                    <a:pt x="2" y="11"/>
                    <a:pt x="1" y="7"/>
                  </a:cubicBezTo>
                  <a:cubicBezTo>
                    <a:pt x="1" y="3"/>
                    <a:pt x="0" y="0"/>
                    <a:pt x="0" y="0"/>
                  </a:cubicBezTo>
                  <a:cubicBezTo>
                    <a:pt x="1" y="0"/>
                    <a:pt x="3" y="2"/>
                    <a:pt x="3" y="7"/>
                  </a:cubicBezTo>
                  <a:cubicBezTo>
                    <a:pt x="4" y="11"/>
                    <a:pt x="3" y="14"/>
                    <a:pt x="2"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1">
              <a:extLst>
                <a:ext uri="{FF2B5EF4-FFF2-40B4-BE49-F238E27FC236}">
                  <a16:creationId xmlns:a16="http://schemas.microsoft.com/office/drawing/2014/main" id="{DFB49929-4491-4A10-8164-B935CF8870EF}"/>
                </a:ext>
              </a:extLst>
            </p:cNvPr>
            <p:cNvSpPr>
              <a:spLocks/>
            </p:cNvSpPr>
            <p:nvPr/>
          </p:nvSpPr>
          <p:spPr bwMode="auto">
            <a:xfrm>
              <a:off x="3273" y="3044"/>
              <a:ext cx="19" cy="22"/>
            </a:xfrm>
            <a:custGeom>
              <a:avLst/>
              <a:gdLst>
                <a:gd name="T0" fmla="*/ 8 w 8"/>
                <a:gd name="T1" fmla="*/ 8 h 9"/>
                <a:gd name="T2" fmla="*/ 4 w 8"/>
                <a:gd name="T3" fmla="*/ 5 h 9"/>
                <a:gd name="T4" fmla="*/ 1 w 8"/>
                <a:gd name="T5" fmla="*/ 0 h 9"/>
                <a:gd name="T6" fmla="*/ 5 w 8"/>
                <a:gd name="T7" fmla="*/ 4 h 9"/>
                <a:gd name="T8" fmla="*/ 8 w 8"/>
                <a:gd name="T9" fmla="*/ 8 h 9"/>
              </a:gdLst>
              <a:ahLst/>
              <a:cxnLst>
                <a:cxn ang="0">
                  <a:pos x="T0" y="T1"/>
                </a:cxn>
                <a:cxn ang="0">
                  <a:pos x="T2" y="T3"/>
                </a:cxn>
                <a:cxn ang="0">
                  <a:pos x="T4" y="T5"/>
                </a:cxn>
                <a:cxn ang="0">
                  <a:pos x="T6" y="T7"/>
                </a:cxn>
                <a:cxn ang="0">
                  <a:pos x="T8" y="T9"/>
                </a:cxn>
              </a:cxnLst>
              <a:rect l="0" t="0" r="r" b="b"/>
              <a:pathLst>
                <a:path w="8" h="9">
                  <a:moveTo>
                    <a:pt x="8" y="8"/>
                  </a:moveTo>
                  <a:cubicBezTo>
                    <a:pt x="8" y="9"/>
                    <a:pt x="6" y="7"/>
                    <a:pt x="4" y="5"/>
                  </a:cubicBezTo>
                  <a:cubicBezTo>
                    <a:pt x="2" y="3"/>
                    <a:pt x="0" y="1"/>
                    <a:pt x="1" y="0"/>
                  </a:cubicBezTo>
                  <a:cubicBezTo>
                    <a:pt x="1" y="0"/>
                    <a:pt x="3" y="1"/>
                    <a:pt x="5" y="4"/>
                  </a:cubicBezTo>
                  <a:cubicBezTo>
                    <a:pt x="7" y="6"/>
                    <a:pt x="8" y="8"/>
                    <a:pt x="8"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2">
              <a:extLst>
                <a:ext uri="{FF2B5EF4-FFF2-40B4-BE49-F238E27FC236}">
                  <a16:creationId xmlns:a16="http://schemas.microsoft.com/office/drawing/2014/main" id="{D5321FA1-4635-4909-9D60-4597333AB534}"/>
                </a:ext>
              </a:extLst>
            </p:cNvPr>
            <p:cNvSpPr>
              <a:spLocks/>
            </p:cNvSpPr>
            <p:nvPr/>
          </p:nvSpPr>
          <p:spPr bwMode="auto">
            <a:xfrm>
              <a:off x="3482" y="3075"/>
              <a:ext cx="21" cy="22"/>
            </a:xfrm>
            <a:custGeom>
              <a:avLst/>
              <a:gdLst>
                <a:gd name="T0" fmla="*/ 1 w 9"/>
                <a:gd name="T1" fmla="*/ 9 h 9"/>
                <a:gd name="T2" fmla="*/ 4 w 9"/>
                <a:gd name="T3" fmla="*/ 4 h 9"/>
                <a:gd name="T4" fmla="*/ 9 w 9"/>
                <a:gd name="T5" fmla="*/ 1 h 9"/>
                <a:gd name="T6" fmla="*/ 5 w 9"/>
                <a:gd name="T7" fmla="*/ 5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cubicBezTo>
                    <a:pt x="0" y="8"/>
                    <a:pt x="2" y="6"/>
                    <a:pt x="4" y="4"/>
                  </a:cubicBezTo>
                  <a:cubicBezTo>
                    <a:pt x="6" y="2"/>
                    <a:pt x="8" y="0"/>
                    <a:pt x="9" y="1"/>
                  </a:cubicBezTo>
                  <a:cubicBezTo>
                    <a:pt x="9" y="1"/>
                    <a:pt x="8" y="3"/>
                    <a:pt x="5" y="5"/>
                  </a:cubicBezTo>
                  <a:cubicBezTo>
                    <a:pt x="3" y="8"/>
                    <a:pt x="1" y="9"/>
                    <a:pt x="1" y="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3">
              <a:extLst>
                <a:ext uri="{FF2B5EF4-FFF2-40B4-BE49-F238E27FC236}">
                  <a16:creationId xmlns:a16="http://schemas.microsoft.com/office/drawing/2014/main" id="{735403F5-BCE0-46F5-A649-EE14C5D3D02D}"/>
                </a:ext>
              </a:extLst>
            </p:cNvPr>
            <p:cNvSpPr>
              <a:spLocks/>
            </p:cNvSpPr>
            <p:nvPr/>
          </p:nvSpPr>
          <p:spPr bwMode="auto">
            <a:xfrm>
              <a:off x="3372" y="3189"/>
              <a:ext cx="7" cy="33"/>
            </a:xfrm>
            <a:custGeom>
              <a:avLst/>
              <a:gdLst>
                <a:gd name="T0" fmla="*/ 0 w 3"/>
                <a:gd name="T1" fmla="*/ 14 h 14"/>
                <a:gd name="T2" fmla="*/ 0 w 3"/>
                <a:gd name="T3" fmla="*/ 7 h 14"/>
                <a:gd name="T4" fmla="*/ 2 w 3"/>
                <a:gd name="T5" fmla="*/ 0 h 14"/>
                <a:gd name="T6" fmla="*/ 2 w 3"/>
                <a:gd name="T7" fmla="*/ 7 h 14"/>
                <a:gd name="T8" fmla="*/ 0 w 3"/>
                <a:gd name="T9" fmla="*/ 14 h 14"/>
              </a:gdLst>
              <a:ahLst/>
              <a:cxnLst>
                <a:cxn ang="0">
                  <a:pos x="T0" y="T1"/>
                </a:cxn>
                <a:cxn ang="0">
                  <a:pos x="T2" y="T3"/>
                </a:cxn>
                <a:cxn ang="0">
                  <a:pos x="T4" y="T5"/>
                </a:cxn>
                <a:cxn ang="0">
                  <a:pos x="T6" y="T7"/>
                </a:cxn>
                <a:cxn ang="0">
                  <a:pos x="T8" y="T9"/>
                </a:cxn>
              </a:cxnLst>
              <a:rect l="0" t="0" r="r" b="b"/>
              <a:pathLst>
                <a:path w="3" h="14">
                  <a:moveTo>
                    <a:pt x="0" y="14"/>
                  </a:moveTo>
                  <a:cubicBezTo>
                    <a:pt x="0" y="14"/>
                    <a:pt x="0" y="11"/>
                    <a:pt x="0" y="7"/>
                  </a:cubicBezTo>
                  <a:cubicBezTo>
                    <a:pt x="1" y="3"/>
                    <a:pt x="2" y="0"/>
                    <a:pt x="2" y="0"/>
                  </a:cubicBezTo>
                  <a:cubicBezTo>
                    <a:pt x="3" y="1"/>
                    <a:pt x="3" y="4"/>
                    <a:pt x="2" y="7"/>
                  </a:cubicBezTo>
                  <a:cubicBezTo>
                    <a:pt x="2" y="11"/>
                    <a:pt x="1" y="14"/>
                    <a:pt x="0"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4">
              <a:extLst>
                <a:ext uri="{FF2B5EF4-FFF2-40B4-BE49-F238E27FC236}">
                  <a16:creationId xmlns:a16="http://schemas.microsoft.com/office/drawing/2014/main" id="{275A1F17-BFB5-4668-9E76-592949490F2C}"/>
                </a:ext>
              </a:extLst>
            </p:cNvPr>
            <p:cNvSpPr>
              <a:spLocks/>
            </p:cNvSpPr>
            <p:nvPr/>
          </p:nvSpPr>
          <p:spPr bwMode="auto">
            <a:xfrm>
              <a:off x="3284" y="3258"/>
              <a:ext cx="17" cy="26"/>
            </a:xfrm>
            <a:custGeom>
              <a:avLst/>
              <a:gdLst>
                <a:gd name="T0" fmla="*/ 6 w 7"/>
                <a:gd name="T1" fmla="*/ 10 h 11"/>
                <a:gd name="T2" fmla="*/ 2 w 7"/>
                <a:gd name="T3" fmla="*/ 6 h 11"/>
                <a:gd name="T4" fmla="*/ 0 w 7"/>
                <a:gd name="T5" fmla="*/ 0 h 11"/>
                <a:gd name="T6" fmla="*/ 4 w 7"/>
                <a:gd name="T7" fmla="*/ 5 h 11"/>
                <a:gd name="T8" fmla="*/ 6 w 7"/>
                <a:gd name="T9" fmla="*/ 10 h 11"/>
              </a:gdLst>
              <a:ahLst/>
              <a:cxnLst>
                <a:cxn ang="0">
                  <a:pos x="T0" y="T1"/>
                </a:cxn>
                <a:cxn ang="0">
                  <a:pos x="T2" y="T3"/>
                </a:cxn>
                <a:cxn ang="0">
                  <a:pos x="T4" y="T5"/>
                </a:cxn>
                <a:cxn ang="0">
                  <a:pos x="T6" y="T7"/>
                </a:cxn>
                <a:cxn ang="0">
                  <a:pos x="T8" y="T9"/>
                </a:cxn>
              </a:cxnLst>
              <a:rect l="0" t="0" r="r" b="b"/>
              <a:pathLst>
                <a:path w="7" h="11">
                  <a:moveTo>
                    <a:pt x="6" y="10"/>
                  </a:moveTo>
                  <a:cubicBezTo>
                    <a:pt x="6" y="11"/>
                    <a:pt x="4" y="9"/>
                    <a:pt x="2" y="6"/>
                  </a:cubicBezTo>
                  <a:cubicBezTo>
                    <a:pt x="1" y="3"/>
                    <a:pt x="0" y="1"/>
                    <a:pt x="0" y="0"/>
                  </a:cubicBezTo>
                  <a:cubicBezTo>
                    <a:pt x="1" y="0"/>
                    <a:pt x="2" y="2"/>
                    <a:pt x="4" y="5"/>
                  </a:cubicBezTo>
                  <a:cubicBezTo>
                    <a:pt x="6" y="8"/>
                    <a:pt x="7" y="10"/>
                    <a:pt x="6"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5">
              <a:extLst>
                <a:ext uri="{FF2B5EF4-FFF2-40B4-BE49-F238E27FC236}">
                  <a16:creationId xmlns:a16="http://schemas.microsoft.com/office/drawing/2014/main" id="{FBDE3AB0-52C3-4C0E-898B-55A680DA9D10}"/>
                </a:ext>
              </a:extLst>
            </p:cNvPr>
            <p:cNvSpPr>
              <a:spLocks/>
            </p:cNvSpPr>
            <p:nvPr/>
          </p:nvSpPr>
          <p:spPr bwMode="auto">
            <a:xfrm>
              <a:off x="3453" y="3358"/>
              <a:ext cx="26" cy="21"/>
            </a:xfrm>
            <a:custGeom>
              <a:avLst/>
              <a:gdLst>
                <a:gd name="T0" fmla="*/ 10 w 11"/>
                <a:gd name="T1" fmla="*/ 1 h 9"/>
                <a:gd name="T2" fmla="*/ 6 w 11"/>
                <a:gd name="T3" fmla="*/ 5 h 9"/>
                <a:gd name="T4" fmla="*/ 0 w 11"/>
                <a:gd name="T5" fmla="*/ 8 h 9"/>
                <a:gd name="T6" fmla="*/ 4 w 11"/>
                <a:gd name="T7" fmla="*/ 4 h 9"/>
                <a:gd name="T8" fmla="*/ 10 w 11"/>
                <a:gd name="T9" fmla="*/ 1 h 9"/>
              </a:gdLst>
              <a:ahLst/>
              <a:cxnLst>
                <a:cxn ang="0">
                  <a:pos x="T0" y="T1"/>
                </a:cxn>
                <a:cxn ang="0">
                  <a:pos x="T2" y="T3"/>
                </a:cxn>
                <a:cxn ang="0">
                  <a:pos x="T4" y="T5"/>
                </a:cxn>
                <a:cxn ang="0">
                  <a:pos x="T6" y="T7"/>
                </a:cxn>
                <a:cxn ang="0">
                  <a:pos x="T8" y="T9"/>
                </a:cxn>
              </a:cxnLst>
              <a:rect l="0" t="0" r="r" b="b"/>
              <a:pathLst>
                <a:path w="11" h="9">
                  <a:moveTo>
                    <a:pt x="10" y="1"/>
                  </a:moveTo>
                  <a:cubicBezTo>
                    <a:pt x="11" y="1"/>
                    <a:pt x="9" y="3"/>
                    <a:pt x="6" y="5"/>
                  </a:cubicBezTo>
                  <a:cubicBezTo>
                    <a:pt x="3" y="8"/>
                    <a:pt x="0" y="9"/>
                    <a:pt x="0" y="8"/>
                  </a:cubicBezTo>
                  <a:cubicBezTo>
                    <a:pt x="0" y="8"/>
                    <a:pt x="2" y="6"/>
                    <a:pt x="4" y="4"/>
                  </a:cubicBezTo>
                  <a:cubicBezTo>
                    <a:pt x="7" y="2"/>
                    <a:pt x="10" y="0"/>
                    <a:pt x="10"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6">
              <a:extLst>
                <a:ext uri="{FF2B5EF4-FFF2-40B4-BE49-F238E27FC236}">
                  <a16:creationId xmlns:a16="http://schemas.microsoft.com/office/drawing/2014/main" id="{733C55E0-7BE9-4EBC-B8D6-C6B2F9EDB245}"/>
                </a:ext>
              </a:extLst>
            </p:cNvPr>
            <p:cNvSpPr>
              <a:spLocks/>
            </p:cNvSpPr>
            <p:nvPr/>
          </p:nvSpPr>
          <p:spPr bwMode="auto">
            <a:xfrm>
              <a:off x="3327" y="3424"/>
              <a:ext cx="10" cy="36"/>
            </a:xfrm>
            <a:custGeom>
              <a:avLst/>
              <a:gdLst>
                <a:gd name="T0" fmla="*/ 1 w 4"/>
                <a:gd name="T1" fmla="*/ 15 h 15"/>
                <a:gd name="T2" fmla="*/ 1 w 4"/>
                <a:gd name="T3" fmla="*/ 8 h 15"/>
                <a:gd name="T4" fmla="*/ 2 w 4"/>
                <a:gd name="T5" fmla="*/ 0 h 15"/>
                <a:gd name="T6" fmla="*/ 3 w 4"/>
                <a:gd name="T7" fmla="*/ 8 h 15"/>
                <a:gd name="T8" fmla="*/ 1 w 4"/>
                <a:gd name="T9" fmla="*/ 15 h 15"/>
              </a:gdLst>
              <a:ahLst/>
              <a:cxnLst>
                <a:cxn ang="0">
                  <a:pos x="T0" y="T1"/>
                </a:cxn>
                <a:cxn ang="0">
                  <a:pos x="T2" y="T3"/>
                </a:cxn>
                <a:cxn ang="0">
                  <a:pos x="T4" y="T5"/>
                </a:cxn>
                <a:cxn ang="0">
                  <a:pos x="T6" y="T7"/>
                </a:cxn>
                <a:cxn ang="0">
                  <a:pos x="T8" y="T9"/>
                </a:cxn>
              </a:cxnLst>
              <a:rect l="0" t="0" r="r" b="b"/>
              <a:pathLst>
                <a:path w="4" h="15">
                  <a:moveTo>
                    <a:pt x="1" y="15"/>
                  </a:moveTo>
                  <a:cubicBezTo>
                    <a:pt x="0" y="15"/>
                    <a:pt x="1" y="12"/>
                    <a:pt x="1" y="8"/>
                  </a:cubicBezTo>
                  <a:cubicBezTo>
                    <a:pt x="2" y="4"/>
                    <a:pt x="1" y="0"/>
                    <a:pt x="2" y="0"/>
                  </a:cubicBezTo>
                  <a:cubicBezTo>
                    <a:pt x="3" y="0"/>
                    <a:pt x="4" y="4"/>
                    <a:pt x="3" y="8"/>
                  </a:cubicBezTo>
                  <a:cubicBezTo>
                    <a:pt x="3" y="12"/>
                    <a:pt x="1" y="15"/>
                    <a:pt x="1" y="1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7">
              <a:extLst>
                <a:ext uri="{FF2B5EF4-FFF2-40B4-BE49-F238E27FC236}">
                  <a16:creationId xmlns:a16="http://schemas.microsoft.com/office/drawing/2014/main" id="{FD9293F5-7711-4614-8970-559FB5F673BD}"/>
                </a:ext>
              </a:extLst>
            </p:cNvPr>
            <p:cNvSpPr>
              <a:spLocks/>
            </p:cNvSpPr>
            <p:nvPr/>
          </p:nvSpPr>
          <p:spPr bwMode="auto">
            <a:xfrm>
              <a:off x="3372" y="3586"/>
              <a:ext cx="17" cy="19"/>
            </a:xfrm>
            <a:custGeom>
              <a:avLst/>
              <a:gdLst>
                <a:gd name="T0" fmla="*/ 7 w 7"/>
                <a:gd name="T1" fmla="*/ 8 h 8"/>
                <a:gd name="T2" fmla="*/ 3 w 7"/>
                <a:gd name="T3" fmla="*/ 4 h 8"/>
                <a:gd name="T4" fmla="*/ 1 w 7"/>
                <a:gd name="T5" fmla="*/ 0 h 8"/>
                <a:gd name="T6" fmla="*/ 4 w 7"/>
                <a:gd name="T7" fmla="*/ 3 h 8"/>
                <a:gd name="T8" fmla="*/ 7 w 7"/>
                <a:gd name="T9" fmla="*/ 8 h 8"/>
              </a:gdLst>
              <a:ahLst/>
              <a:cxnLst>
                <a:cxn ang="0">
                  <a:pos x="T0" y="T1"/>
                </a:cxn>
                <a:cxn ang="0">
                  <a:pos x="T2" y="T3"/>
                </a:cxn>
                <a:cxn ang="0">
                  <a:pos x="T4" y="T5"/>
                </a:cxn>
                <a:cxn ang="0">
                  <a:pos x="T6" y="T7"/>
                </a:cxn>
                <a:cxn ang="0">
                  <a:pos x="T8" y="T9"/>
                </a:cxn>
              </a:cxnLst>
              <a:rect l="0" t="0" r="r" b="b"/>
              <a:pathLst>
                <a:path w="7" h="8">
                  <a:moveTo>
                    <a:pt x="7" y="8"/>
                  </a:moveTo>
                  <a:cubicBezTo>
                    <a:pt x="6" y="8"/>
                    <a:pt x="4" y="7"/>
                    <a:pt x="3" y="4"/>
                  </a:cubicBezTo>
                  <a:cubicBezTo>
                    <a:pt x="1" y="2"/>
                    <a:pt x="0" y="1"/>
                    <a:pt x="1" y="0"/>
                  </a:cubicBezTo>
                  <a:cubicBezTo>
                    <a:pt x="1" y="0"/>
                    <a:pt x="3" y="1"/>
                    <a:pt x="4" y="3"/>
                  </a:cubicBezTo>
                  <a:cubicBezTo>
                    <a:pt x="6" y="5"/>
                    <a:pt x="7" y="7"/>
                    <a:pt x="7"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8">
              <a:extLst>
                <a:ext uri="{FF2B5EF4-FFF2-40B4-BE49-F238E27FC236}">
                  <a16:creationId xmlns:a16="http://schemas.microsoft.com/office/drawing/2014/main" id="{5701E409-C003-46A1-BCE9-E5E88ECE69E6}"/>
                </a:ext>
              </a:extLst>
            </p:cNvPr>
            <p:cNvSpPr>
              <a:spLocks/>
            </p:cNvSpPr>
            <p:nvPr/>
          </p:nvSpPr>
          <p:spPr bwMode="auto">
            <a:xfrm>
              <a:off x="3303" y="3671"/>
              <a:ext cx="22" cy="29"/>
            </a:xfrm>
            <a:custGeom>
              <a:avLst/>
              <a:gdLst>
                <a:gd name="T0" fmla="*/ 8 w 9"/>
                <a:gd name="T1" fmla="*/ 12 h 12"/>
                <a:gd name="T2" fmla="*/ 3 w 9"/>
                <a:gd name="T3" fmla="*/ 7 h 12"/>
                <a:gd name="T4" fmla="*/ 0 w 9"/>
                <a:gd name="T5" fmla="*/ 0 h 12"/>
                <a:gd name="T6" fmla="*/ 5 w 9"/>
                <a:gd name="T7" fmla="*/ 6 h 12"/>
                <a:gd name="T8" fmla="*/ 8 w 9"/>
                <a:gd name="T9" fmla="*/ 12 h 12"/>
              </a:gdLst>
              <a:ahLst/>
              <a:cxnLst>
                <a:cxn ang="0">
                  <a:pos x="T0" y="T1"/>
                </a:cxn>
                <a:cxn ang="0">
                  <a:pos x="T2" y="T3"/>
                </a:cxn>
                <a:cxn ang="0">
                  <a:pos x="T4" y="T5"/>
                </a:cxn>
                <a:cxn ang="0">
                  <a:pos x="T6" y="T7"/>
                </a:cxn>
                <a:cxn ang="0">
                  <a:pos x="T8" y="T9"/>
                </a:cxn>
              </a:cxnLst>
              <a:rect l="0" t="0" r="r" b="b"/>
              <a:pathLst>
                <a:path w="9" h="12">
                  <a:moveTo>
                    <a:pt x="8" y="12"/>
                  </a:moveTo>
                  <a:cubicBezTo>
                    <a:pt x="8" y="12"/>
                    <a:pt x="6" y="10"/>
                    <a:pt x="3" y="7"/>
                  </a:cubicBezTo>
                  <a:cubicBezTo>
                    <a:pt x="1" y="4"/>
                    <a:pt x="0" y="1"/>
                    <a:pt x="0" y="0"/>
                  </a:cubicBezTo>
                  <a:cubicBezTo>
                    <a:pt x="1" y="0"/>
                    <a:pt x="3" y="2"/>
                    <a:pt x="5" y="6"/>
                  </a:cubicBezTo>
                  <a:cubicBezTo>
                    <a:pt x="7" y="9"/>
                    <a:pt x="9" y="12"/>
                    <a:pt x="8"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9">
              <a:extLst>
                <a:ext uri="{FF2B5EF4-FFF2-40B4-BE49-F238E27FC236}">
                  <a16:creationId xmlns:a16="http://schemas.microsoft.com/office/drawing/2014/main" id="{5CCD8D2B-0E88-4EDB-88F8-7DAD504BCE43}"/>
                </a:ext>
              </a:extLst>
            </p:cNvPr>
            <p:cNvSpPr>
              <a:spLocks/>
            </p:cNvSpPr>
            <p:nvPr/>
          </p:nvSpPr>
          <p:spPr bwMode="auto">
            <a:xfrm>
              <a:off x="3501" y="3564"/>
              <a:ext cx="7" cy="14"/>
            </a:xfrm>
            <a:custGeom>
              <a:avLst/>
              <a:gdLst>
                <a:gd name="T0" fmla="*/ 1 w 3"/>
                <a:gd name="T1" fmla="*/ 6 h 6"/>
                <a:gd name="T2" fmla="*/ 1 w 3"/>
                <a:gd name="T3" fmla="*/ 3 h 6"/>
                <a:gd name="T4" fmla="*/ 3 w 3"/>
                <a:gd name="T5" fmla="*/ 0 h 6"/>
                <a:gd name="T6" fmla="*/ 3 w 3"/>
                <a:gd name="T7" fmla="*/ 4 h 6"/>
                <a:gd name="T8" fmla="*/ 1 w 3"/>
                <a:gd name="T9" fmla="*/ 6 h 6"/>
              </a:gdLst>
              <a:ahLst/>
              <a:cxnLst>
                <a:cxn ang="0">
                  <a:pos x="T0" y="T1"/>
                </a:cxn>
                <a:cxn ang="0">
                  <a:pos x="T2" y="T3"/>
                </a:cxn>
                <a:cxn ang="0">
                  <a:pos x="T4" y="T5"/>
                </a:cxn>
                <a:cxn ang="0">
                  <a:pos x="T6" y="T7"/>
                </a:cxn>
                <a:cxn ang="0">
                  <a:pos x="T8" y="T9"/>
                </a:cxn>
              </a:cxnLst>
              <a:rect l="0" t="0" r="r" b="b"/>
              <a:pathLst>
                <a:path w="3" h="6">
                  <a:moveTo>
                    <a:pt x="1" y="6"/>
                  </a:moveTo>
                  <a:cubicBezTo>
                    <a:pt x="0" y="6"/>
                    <a:pt x="0" y="5"/>
                    <a:pt x="1" y="3"/>
                  </a:cubicBezTo>
                  <a:cubicBezTo>
                    <a:pt x="1" y="1"/>
                    <a:pt x="2" y="0"/>
                    <a:pt x="3" y="0"/>
                  </a:cubicBezTo>
                  <a:cubicBezTo>
                    <a:pt x="3" y="1"/>
                    <a:pt x="3" y="2"/>
                    <a:pt x="3" y="4"/>
                  </a:cubicBezTo>
                  <a:cubicBezTo>
                    <a:pt x="2" y="5"/>
                    <a:pt x="1" y="6"/>
                    <a:pt x="1"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0">
              <a:extLst>
                <a:ext uri="{FF2B5EF4-FFF2-40B4-BE49-F238E27FC236}">
                  <a16:creationId xmlns:a16="http://schemas.microsoft.com/office/drawing/2014/main" id="{72DD6896-E6D0-4C47-B073-C14E4FD7F205}"/>
                </a:ext>
              </a:extLst>
            </p:cNvPr>
            <p:cNvSpPr>
              <a:spLocks/>
            </p:cNvSpPr>
            <p:nvPr/>
          </p:nvSpPr>
          <p:spPr bwMode="auto">
            <a:xfrm>
              <a:off x="3422" y="3778"/>
              <a:ext cx="12" cy="31"/>
            </a:xfrm>
            <a:custGeom>
              <a:avLst/>
              <a:gdLst>
                <a:gd name="T0" fmla="*/ 0 w 5"/>
                <a:gd name="T1" fmla="*/ 13 h 13"/>
                <a:gd name="T2" fmla="*/ 2 w 5"/>
                <a:gd name="T3" fmla="*/ 6 h 13"/>
                <a:gd name="T4" fmla="*/ 3 w 5"/>
                <a:gd name="T5" fmla="*/ 0 h 13"/>
                <a:gd name="T6" fmla="*/ 4 w 5"/>
                <a:gd name="T7" fmla="*/ 7 h 13"/>
                <a:gd name="T8" fmla="*/ 0 w 5"/>
                <a:gd name="T9" fmla="*/ 13 h 13"/>
              </a:gdLst>
              <a:ahLst/>
              <a:cxnLst>
                <a:cxn ang="0">
                  <a:pos x="T0" y="T1"/>
                </a:cxn>
                <a:cxn ang="0">
                  <a:pos x="T2" y="T3"/>
                </a:cxn>
                <a:cxn ang="0">
                  <a:pos x="T4" y="T5"/>
                </a:cxn>
                <a:cxn ang="0">
                  <a:pos x="T6" y="T7"/>
                </a:cxn>
                <a:cxn ang="0">
                  <a:pos x="T8" y="T9"/>
                </a:cxn>
              </a:cxnLst>
              <a:rect l="0" t="0" r="r" b="b"/>
              <a:pathLst>
                <a:path w="5" h="13">
                  <a:moveTo>
                    <a:pt x="0" y="13"/>
                  </a:moveTo>
                  <a:cubicBezTo>
                    <a:pt x="0" y="13"/>
                    <a:pt x="1" y="10"/>
                    <a:pt x="2" y="6"/>
                  </a:cubicBezTo>
                  <a:cubicBezTo>
                    <a:pt x="2" y="3"/>
                    <a:pt x="3" y="0"/>
                    <a:pt x="3" y="0"/>
                  </a:cubicBezTo>
                  <a:cubicBezTo>
                    <a:pt x="4" y="0"/>
                    <a:pt x="5" y="3"/>
                    <a:pt x="4" y="7"/>
                  </a:cubicBezTo>
                  <a:cubicBezTo>
                    <a:pt x="3" y="10"/>
                    <a:pt x="1" y="13"/>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1">
              <a:extLst>
                <a:ext uri="{FF2B5EF4-FFF2-40B4-BE49-F238E27FC236}">
                  <a16:creationId xmlns:a16="http://schemas.microsoft.com/office/drawing/2014/main" id="{B08ED966-3B12-45E5-9823-075D7929C5C1}"/>
                </a:ext>
              </a:extLst>
            </p:cNvPr>
            <p:cNvSpPr>
              <a:spLocks/>
            </p:cNvSpPr>
            <p:nvPr/>
          </p:nvSpPr>
          <p:spPr bwMode="auto">
            <a:xfrm>
              <a:off x="3465" y="2320"/>
              <a:ext cx="9" cy="22"/>
            </a:xfrm>
            <a:custGeom>
              <a:avLst/>
              <a:gdLst>
                <a:gd name="T0" fmla="*/ 4 w 4"/>
                <a:gd name="T1" fmla="*/ 9 h 9"/>
                <a:gd name="T2" fmla="*/ 1 w 4"/>
                <a:gd name="T3" fmla="*/ 5 h 9"/>
                <a:gd name="T4" fmla="*/ 0 w 4"/>
                <a:gd name="T5" fmla="*/ 1 h 9"/>
                <a:gd name="T6" fmla="*/ 3 w 4"/>
                <a:gd name="T7" fmla="*/ 4 h 9"/>
                <a:gd name="T8" fmla="*/ 4 w 4"/>
                <a:gd name="T9" fmla="*/ 9 h 9"/>
              </a:gdLst>
              <a:ahLst/>
              <a:cxnLst>
                <a:cxn ang="0">
                  <a:pos x="T0" y="T1"/>
                </a:cxn>
                <a:cxn ang="0">
                  <a:pos x="T2" y="T3"/>
                </a:cxn>
                <a:cxn ang="0">
                  <a:pos x="T4" y="T5"/>
                </a:cxn>
                <a:cxn ang="0">
                  <a:pos x="T6" y="T7"/>
                </a:cxn>
                <a:cxn ang="0">
                  <a:pos x="T8" y="T9"/>
                </a:cxn>
              </a:cxnLst>
              <a:rect l="0" t="0" r="r" b="b"/>
              <a:pathLst>
                <a:path w="4" h="9">
                  <a:moveTo>
                    <a:pt x="4" y="9"/>
                  </a:moveTo>
                  <a:cubicBezTo>
                    <a:pt x="3" y="9"/>
                    <a:pt x="2" y="7"/>
                    <a:pt x="1" y="5"/>
                  </a:cubicBezTo>
                  <a:cubicBezTo>
                    <a:pt x="0" y="3"/>
                    <a:pt x="0" y="1"/>
                    <a:pt x="0" y="1"/>
                  </a:cubicBezTo>
                  <a:cubicBezTo>
                    <a:pt x="1" y="0"/>
                    <a:pt x="2" y="2"/>
                    <a:pt x="3" y="4"/>
                  </a:cubicBezTo>
                  <a:cubicBezTo>
                    <a:pt x="4" y="6"/>
                    <a:pt x="4" y="8"/>
                    <a:pt x="4" y="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2">
              <a:extLst>
                <a:ext uri="{FF2B5EF4-FFF2-40B4-BE49-F238E27FC236}">
                  <a16:creationId xmlns:a16="http://schemas.microsoft.com/office/drawing/2014/main" id="{004AB1DA-B998-450B-AFDE-A913191EEBE4}"/>
                </a:ext>
              </a:extLst>
            </p:cNvPr>
            <p:cNvSpPr>
              <a:spLocks/>
            </p:cNvSpPr>
            <p:nvPr/>
          </p:nvSpPr>
          <p:spPr bwMode="auto">
            <a:xfrm>
              <a:off x="3315" y="2045"/>
              <a:ext cx="29" cy="28"/>
            </a:xfrm>
            <a:custGeom>
              <a:avLst/>
              <a:gdLst>
                <a:gd name="T0" fmla="*/ 11 w 12"/>
                <a:gd name="T1" fmla="*/ 0 h 12"/>
                <a:gd name="T2" fmla="*/ 6 w 12"/>
                <a:gd name="T3" fmla="*/ 6 h 12"/>
                <a:gd name="T4" fmla="*/ 0 w 12"/>
                <a:gd name="T5" fmla="*/ 12 h 12"/>
                <a:gd name="T6" fmla="*/ 4 w 12"/>
                <a:gd name="T7" fmla="*/ 5 h 12"/>
                <a:gd name="T8" fmla="*/ 11 w 12"/>
                <a:gd name="T9" fmla="*/ 0 h 12"/>
              </a:gdLst>
              <a:ahLst/>
              <a:cxnLst>
                <a:cxn ang="0">
                  <a:pos x="T0" y="T1"/>
                </a:cxn>
                <a:cxn ang="0">
                  <a:pos x="T2" y="T3"/>
                </a:cxn>
                <a:cxn ang="0">
                  <a:pos x="T4" y="T5"/>
                </a:cxn>
                <a:cxn ang="0">
                  <a:pos x="T6" y="T7"/>
                </a:cxn>
                <a:cxn ang="0">
                  <a:pos x="T8" y="T9"/>
                </a:cxn>
              </a:cxnLst>
              <a:rect l="0" t="0" r="r" b="b"/>
              <a:pathLst>
                <a:path w="12" h="12">
                  <a:moveTo>
                    <a:pt x="11" y="0"/>
                  </a:moveTo>
                  <a:cubicBezTo>
                    <a:pt x="12" y="1"/>
                    <a:pt x="9" y="3"/>
                    <a:pt x="6" y="6"/>
                  </a:cubicBezTo>
                  <a:cubicBezTo>
                    <a:pt x="3" y="9"/>
                    <a:pt x="1" y="12"/>
                    <a:pt x="0" y="12"/>
                  </a:cubicBezTo>
                  <a:cubicBezTo>
                    <a:pt x="0" y="12"/>
                    <a:pt x="1" y="8"/>
                    <a:pt x="4" y="5"/>
                  </a:cubicBezTo>
                  <a:cubicBezTo>
                    <a:pt x="8" y="1"/>
                    <a:pt x="11" y="0"/>
                    <a:pt x="11"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3">
              <a:extLst>
                <a:ext uri="{FF2B5EF4-FFF2-40B4-BE49-F238E27FC236}">
                  <a16:creationId xmlns:a16="http://schemas.microsoft.com/office/drawing/2014/main" id="{B8B8F57F-3EC0-41B4-BD10-FCA960F04DDE}"/>
                </a:ext>
              </a:extLst>
            </p:cNvPr>
            <p:cNvSpPr>
              <a:spLocks/>
            </p:cNvSpPr>
            <p:nvPr/>
          </p:nvSpPr>
          <p:spPr bwMode="auto">
            <a:xfrm>
              <a:off x="3446" y="2016"/>
              <a:ext cx="14" cy="26"/>
            </a:xfrm>
            <a:custGeom>
              <a:avLst/>
              <a:gdLst>
                <a:gd name="T0" fmla="*/ 6 w 6"/>
                <a:gd name="T1" fmla="*/ 11 h 11"/>
                <a:gd name="T2" fmla="*/ 3 w 6"/>
                <a:gd name="T3" fmla="*/ 6 h 11"/>
                <a:gd name="T4" fmla="*/ 1 w 6"/>
                <a:gd name="T5" fmla="*/ 0 h 11"/>
                <a:gd name="T6" fmla="*/ 5 w 6"/>
                <a:gd name="T7" fmla="*/ 5 h 11"/>
                <a:gd name="T8" fmla="*/ 6 w 6"/>
                <a:gd name="T9" fmla="*/ 11 h 11"/>
              </a:gdLst>
              <a:ahLst/>
              <a:cxnLst>
                <a:cxn ang="0">
                  <a:pos x="T0" y="T1"/>
                </a:cxn>
                <a:cxn ang="0">
                  <a:pos x="T2" y="T3"/>
                </a:cxn>
                <a:cxn ang="0">
                  <a:pos x="T4" y="T5"/>
                </a:cxn>
                <a:cxn ang="0">
                  <a:pos x="T6" y="T7"/>
                </a:cxn>
                <a:cxn ang="0">
                  <a:pos x="T8" y="T9"/>
                </a:cxn>
              </a:cxnLst>
              <a:rect l="0" t="0" r="r" b="b"/>
              <a:pathLst>
                <a:path w="6" h="11">
                  <a:moveTo>
                    <a:pt x="6" y="11"/>
                  </a:moveTo>
                  <a:cubicBezTo>
                    <a:pt x="5" y="11"/>
                    <a:pt x="4" y="8"/>
                    <a:pt x="3" y="6"/>
                  </a:cubicBezTo>
                  <a:cubicBezTo>
                    <a:pt x="2" y="3"/>
                    <a:pt x="0" y="1"/>
                    <a:pt x="1" y="0"/>
                  </a:cubicBezTo>
                  <a:cubicBezTo>
                    <a:pt x="1" y="0"/>
                    <a:pt x="3" y="2"/>
                    <a:pt x="5" y="5"/>
                  </a:cubicBezTo>
                  <a:cubicBezTo>
                    <a:pt x="6" y="8"/>
                    <a:pt x="6" y="10"/>
                    <a:pt x="6"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4">
              <a:extLst>
                <a:ext uri="{FF2B5EF4-FFF2-40B4-BE49-F238E27FC236}">
                  <a16:creationId xmlns:a16="http://schemas.microsoft.com/office/drawing/2014/main" id="{8C63FA77-71D2-4778-A1B2-CD37203AF922}"/>
                </a:ext>
              </a:extLst>
            </p:cNvPr>
            <p:cNvSpPr>
              <a:spLocks/>
            </p:cNvSpPr>
            <p:nvPr/>
          </p:nvSpPr>
          <p:spPr bwMode="auto">
            <a:xfrm>
              <a:off x="3092" y="2111"/>
              <a:ext cx="14" cy="26"/>
            </a:xfrm>
            <a:custGeom>
              <a:avLst/>
              <a:gdLst>
                <a:gd name="T0" fmla="*/ 1 w 6"/>
                <a:gd name="T1" fmla="*/ 11 h 11"/>
                <a:gd name="T2" fmla="*/ 2 w 6"/>
                <a:gd name="T3" fmla="*/ 5 h 11"/>
                <a:gd name="T4" fmla="*/ 5 w 6"/>
                <a:gd name="T5" fmla="*/ 0 h 11"/>
                <a:gd name="T6" fmla="*/ 4 w 6"/>
                <a:gd name="T7" fmla="*/ 6 h 11"/>
                <a:gd name="T8" fmla="*/ 1 w 6"/>
                <a:gd name="T9" fmla="*/ 11 h 11"/>
              </a:gdLst>
              <a:ahLst/>
              <a:cxnLst>
                <a:cxn ang="0">
                  <a:pos x="T0" y="T1"/>
                </a:cxn>
                <a:cxn ang="0">
                  <a:pos x="T2" y="T3"/>
                </a:cxn>
                <a:cxn ang="0">
                  <a:pos x="T4" y="T5"/>
                </a:cxn>
                <a:cxn ang="0">
                  <a:pos x="T6" y="T7"/>
                </a:cxn>
                <a:cxn ang="0">
                  <a:pos x="T8" y="T9"/>
                </a:cxn>
              </a:cxnLst>
              <a:rect l="0" t="0" r="r" b="b"/>
              <a:pathLst>
                <a:path w="6" h="11">
                  <a:moveTo>
                    <a:pt x="1" y="11"/>
                  </a:moveTo>
                  <a:cubicBezTo>
                    <a:pt x="0" y="11"/>
                    <a:pt x="1" y="8"/>
                    <a:pt x="2" y="5"/>
                  </a:cubicBezTo>
                  <a:cubicBezTo>
                    <a:pt x="3" y="2"/>
                    <a:pt x="5" y="0"/>
                    <a:pt x="5" y="0"/>
                  </a:cubicBezTo>
                  <a:cubicBezTo>
                    <a:pt x="6" y="0"/>
                    <a:pt x="5" y="3"/>
                    <a:pt x="4" y="6"/>
                  </a:cubicBezTo>
                  <a:cubicBezTo>
                    <a:pt x="3" y="9"/>
                    <a:pt x="1" y="11"/>
                    <a:pt x="1"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5">
              <a:extLst>
                <a:ext uri="{FF2B5EF4-FFF2-40B4-BE49-F238E27FC236}">
                  <a16:creationId xmlns:a16="http://schemas.microsoft.com/office/drawing/2014/main" id="{56E0BED6-3D90-49DE-BFB1-9AAD4808F851}"/>
                </a:ext>
              </a:extLst>
            </p:cNvPr>
            <p:cNvSpPr>
              <a:spLocks/>
            </p:cNvSpPr>
            <p:nvPr/>
          </p:nvSpPr>
          <p:spPr bwMode="auto">
            <a:xfrm>
              <a:off x="3085" y="2263"/>
              <a:ext cx="21" cy="19"/>
            </a:xfrm>
            <a:custGeom>
              <a:avLst/>
              <a:gdLst>
                <a:gd name="T0" fmla="*/ 9 w 9"/>
                <a:gd name="T1" fmla="*/ 8 h 8"/>
                <a:gd name="T2" fmla="*/ 4 w 9"/>
                <a:gd name="T3" fmla="*/ 5 h 8"/>
                <a:gd name="T4" fmla="*/ 0 w 9"/>
                <a:gd name="T5" fmla="*/ 0 h 8"/>
                <a:gd name="T6" fmla="*/ 5 w 9"/>
                <a:gd name="T7" fmla="*/ 3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cubicBezTo>
                    <a:pt x="8" y="8"/>
                    <a:pt x="6" y="7"/>
                    <a:pt x="4" y="5"/>
                  </a:cubicBezTo>
                  <a:cubicBezTo>
                    <a:pt x="1" y="3"/>
                    <a:pt x="0" y="1"/>
                    <a:pt x="0" y="0"/>
                  </a:cubicBezTo>
                  <a:cubicBezTo>
                    <a:pt x="0" y="0"/>
                    <a:pt x="3" y="1"/>
                    <a:pt x="5" y="3"/>
                  </a:cubicBezTo>
                  <a:cubicBezTo>
                    <a:pt x="8" y="5"/>
                    <a:pt x="9" y="7"/>
                    <a:pt x="9"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6">
              <a:extLst>
                <a:ext uri="{FF2B5EF4-FFF2-40B4-BE49-F238E27FC236}">
                  <a16:creationId xmlns:a16="http://schemas.microsoft.com/office/drawing/2014/main" id="{AC9E37B1-EEF5-425B-BCA5-402A2CB81465}"/>
                </a:ext>
              </a:extLst>
            </p:cNvPr>
            <p:cNvSpPr>
              <a:spLocks/>
            </p:cNvSpPr>
            <p:nvPr/>
          </p:nvSpPr>
          <p:spPr bwMode="auto">
            <a:xfrm>
              <a:off x="3337" y="1914"/>
              <a:ext cx="9" cy="17"/>
            </a:xfrm>
            <a:custGeom>
              <a:avLst/>
              <a:gdLst>
                <a:gd name="T0" fmla="*/ 4 w 4"/>
                <a:gd name="T1" fmla="*/ 7 h 7"/>
                <a:gd name="T2" fmla="*/ 1 w 4"/>
                <a:gd name="T3" fmla="*/ 4 h 7"/>
                <a:gd name="T4" fmla="*/ 1 w 4"/>
                <a:gd name="T5" fmla="*/ 0 h 7"/>
                <a:gd name="T6" fmla="*/ 3 w 4"/>
                <a:gd name="T7" fmla="*/ 3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3" y="7"/>
                    <a:pt x="2" y="6"/>
                    <a:pt x="1" y="4"/>
                  </a:cubicBezTo>
                  <a:cubicBezTo>
                    <a:pt x="1" y="2"/>
                    <a:pt x="0" y="0"/>
                    <a:pt x="1" y="0"/>
                  </a:cubicBezTo>
                  <a:cubicBezTo>
                    <a:pt x="2" y="0"/>
                    <a:pt x="3" y="1"/>
                    <a:pt x="3" y="3"/>
                  </a:cubicBezTo>
                  <a:cubicBezTo>
                    <a:pt x="4" y="5"/>
                    <a:pt x="4" y="7"/>
                    <a:pt x="4"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58">
              <a:extLst>
                <a:ext uri="{FF2B5EF4-FFF2-40B4-BE49-F238E27FC236}">
                  <a16:creationId xmlns:a16="http://schemas.microsoft.com/office/drawing/2014/main" id="{F3C34B0A-7C8D-4390-8027-3E6807B26243}"/>
                </a:ext>
              </a:extLst>
            </p:cNvPr>
            <p:cNvSpPr>
              <a:spLocks/>
            </p:cNvSpPr>
            <p:nvPr/>
          </p:nvSpPr>
          <p:spPr bwMode="auto">
            <a:xfrm>
              <a:off x="3629" y="2080"/>
              <a:ext cx="14" cy="31"/>
            </a:xfrm>
            <a:custGeom>
              <a:avLst/>
              <a:gdLst>
                <a:gd name="T0" fmla="*/ 0 w 6"/>
                <a:gd name="T1" fmla="*/ 12 h 13"/>
                <a:gd name="T2" fmla="*/ 2 w 6"/>
                <a:gd name="T3" fmla="*/ 6 h 13"/>
                <a:gd name="T4" fmla="*/ 6 w 6"/>
                <a:gd name="T5" fmla="*/ 0 h 13"/>
                <a:gd name="T6" fmla="*/ 4 w 6"/>
                <a:gd name="T7" fmla="*/ 6 h 13"/>
                <a:gd name="T8" fmla="*/ 0 w 6"/>
                <a:gd name="T9" fmla="*/ 12 h 13"/>
              </a:gdLst>
              <a:ahLst/>
              <a:cxnLst>
                <a:cxn ang="0">
                  <a:pos x="T0" y="T1"/>
                </a:cxn>
                <a:cxn ang="0">
                  <a:pos x="T2" y="T3"/>
                </a:cxn>
                <a:cxn ang="0">
                  <a:pos x="T4" y="T5"/>
                </a:cxn>
                <a:cxn ang="0">
                  <a:pos x="T6" y="T7"/>
                </a:cxn>
                <a:cxn ang="0">
                  <a:pos x="T8" y="T9"/>
                </a:cxn>
              </a:cxnLst>
              <a:rect l="0" t="0" r="r" b="b"/>
              <a:pathLst>
                <a:path w="6" h="13">
                  <a:moveTo>
                    <a:pt x="0" y="12"/>
                  </a:moveTo>
                  <a:cubicBezTo>
                    <a:pt x="0" y="12"/>
                    <a:pt x="1" y="9"/>
                    <a:pt x="2" y="6"/>
                  </a:cubicBezTo>
                  <a:cubicBezTo>
                    <a:pt x="3" y="2"/>
                    <a:pt x="5" y="0"/>
                    <a:pt x="6" y="0"/>
                  </a:cubicBezTo>
                  <a:cubicBezTo>
                    <a:pt x="6" y="0"/>
                    <a:pt x="5" y="3"/>
                    <a:pt x="4" y="6"/>
                  </a:cubicBezTo>
                  <a:cubicBezTo>
                    <a:pt x="3" y="10"/>
                    <a:pt x="1" y="13"/>
                    <a:pt x="0"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59">
              <a:extLst>
                <a:ext uri="{FF2B5EF4-FFF2-40B4-BE49-F238E27FC236}">
                  <a16:creationId xmlns:a16="http://schemas.microsoft.com/office/drawing/2014/main" id="{194A1182-0CD4-41ED-982B-F2DB433E2E3F}"/>
                </a:ext>
              </a:extLst>
            </p:cNvPr>
            <p:cNvSpPr>
              <a:spLocks/>
            </p:cNvSpPr>
            <p:nvPr/>
          </p:nvSpPr>
          <p:spPr bwMode="auto">
            <a:xfrm>
              <a:off x="3574" y="2166"/>
              <a:ext cx="19" cy="31"/>
            </a:xfrm>
            <a:custGeom>
              <a:avLst/>
              <a:gdLst>
                <a:gd name="T0" fmla="*/ 7 w 8"/>
                <a:gd name="T1" fmla="*/ 13 h 13"/>
                <a:gd name="T2" fmla="*/ 3 w 8"/>
                <a:gd name="T3" fmla="*/ 7 h 13"/>
                <a:gd name="T4" fmla="*/ 1 w 8"/>
                <a:gd name="T5" fmla="*/ 0 h 13"/>
                <a:gd name="T6" fmla="*/ 5 w 8"/>
                <a:gd name="T7" fmla="*/ 6 h 13"/>
                <a:gd name="T8" fmla="*/ 7 w 8"/>
                <a:gd name="T9" fmla="*/ 13 h 13"/>
              </a:gdLst>
              <a:ahLst/>
              <a:cxnLst>
                <a:cxn ang="0">
                  <a:pos x="T0" y="T1"/>
                </a:cxn>
                <a:cxn ang="0">
                  <a:pos x="T2" y="T3"/>
                </a:cxn>
                <a:cxn ang="0">
                  <a:pos x="T4" y="T5"/>
                </a:cxn>
                <a:cxn ang="0">
                  <a:pos x="T6" y="T7"/>
                </a:cxn>
                <a:cxn ang="0">
                  <a:pos x="T8" y="T9"/>
                </a:cxn>
              </a:cxnLst>
              <a:rect l="0" t="0" r="r" b="b"/>
              <a:pathLst>
                <a:path w="8" h="13">
                  <a:moveTo>
                    <a:pt x="7" y="13"/>
                  </a:moveTo>
                  <a:cubicBezTo>
                    <a:pt x="7" y="13"/>
                    <a:pt x="5" y="11"/>
                    <a:pt x="3" y="7"/>
                  </a:cubicBezTo>
                  <a:cubicBezTo>
                    <a:pt x="1" y="3"/>
                    <a:pt x="0" y="0"/>
                    <a:pt x="1" y="0"/>
                  </a:cubicBezTo>
                  <a:cubicBezTo>
                    <a:pt x="1" y="0"/>
                    <a:pt x="3" y="2"/>
                    <a:pt x="5" y="6"/>
                  </a:cubicBezTo>
                  <a:cubicBezTo>
                    <a:pt x="7" y="10"/>
                    <a:pt x="8" y="13"/>
                    <a:pt x="7"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0">
              <a:extLst>
                <a:ext uri="{FF2B5EF4-FFF2-40B4-BE49-F238E27FC236}">
                  <a16:creationId xmlns:a16="http://schemas.microsoft.com/office/drawing/2014/main" id="{0A12EB76-1C5D-4778-AC32-7D7E1285003F}"/>
                </a:ext>
              </a:extLst>
            </p:cNvPr>
            <p:cNvSpPr>
              <a:spLocks/>
            </p:cNvSpPr>
            <p:nvPr/>
          </p:nvSpPr>
          <p:spPr bwMode="auto">
            <a:xfrm>
              <a:off x="3671" y="2261"/>
              <a:ext cx="12" cy="24"/>
            </a:xfrm>
            <a:custGeom>
              <a:avLst/>
              <a:gdLst>
                <a:gd name="T0" fmla="*/ 1 w 5"/>
                <a:gd name="T1" fmla="*/ 10 h 10"/>
                <a:gd name="T2" fmla="*/ 2 w 5"/>
                <a:gd name="T3" fmla="*/ 5 h 10"/>
                <a:gd name="T4" fmla="*/ 5 w 5"/>
                <a:gd name="T5" fmla="*/ 1 h 10"/>
                <a:gd name="T6" fmla="*/ 4 w 5"/>
                <a:gd name="T7" fmla="*/ 6 h 10"/>
                <a:gd name="T8" fmla="*/ 1 w 5"/>
                <a:gd name="T9" fmla="*/ 10 h 10"/>
              </a:gdLst>
              <a:ahLst/>
              <a:cxnLst>
                <a:cxn ang="0">
                  <a:pos x="T0" y="T1"/>
                </a:cxn>
                <a:cxn ang="0">
                  <a:pos x="T2" y="T3"/>
                </a:cxn>
                <a:cxn ang="0">
                  <a:pos x="T4" y="T5"/>
                </a:cxn>
                <a:cxn ang="0">
                  <a:pos x="T6" y="T7"/>
                </a:cxn>
                <a:cxn ang="0">
                  <a:pos x="T8" y="T9"/>
                </a:cxn>
              </a:cxnLst>
              <a:rect l="0" t="0" r="r" b="b"/>
              <a:pathLst>
                <a:path w="5" h="10">
                  <a:moveTo>
                    <a:pt x="1" y="10"/>
                  </a:moveTo>
                  <a:cubicBezTo>
                    <a:pt x="0" y="10"/>
                    <a:pt x="1" y="8"/>
                    <a:pt x="2" y="5"/>
                  </a:cubicBezTo>
                  <a:cubicBezTo>
                    <a:pt x="3" y="2"/>
                    <a:pt x="4" y="0"/>
                    <a:pt x="5" y="1"/>
                  </a:cubicBezTo>
                  <a:cubicBezTo>
                    <a:pt x="5" y="1"/>
                    <a:pt x="5" y="3"/>
                    <a:pt x="4" y="6"/>
                  </a:cubicBezTo>
                  <a:cubicBezTo>
                    <a:pt x="3" y="8"/>
                    <a:pt x="1" y="10"/>
                    <a:pt x="1"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1">
              <a:extLst>
                <a:ext uri="{FF2B5EF4-FFF2-40B4-BE49-F238E27FC236}">
                  <a16:creationId xmlns:a16="http://schemas.microsoft.com/office/drawing/2014/main" id="{0BEAB922-DF27-4D67-876C-121C2DF3512A}"/>
                </a:ext>
              </a:extLst>
            </p:cNvPr>
            <p:cNvSpPr>
              <a:spLocks/>
            </p:cNvSpPr>
            <p:nvPr/>
          </p:nvSpPr>
          <p:spPr bwMode="auto">
            <a:xfrm>
              <a:off x="3591" y="2356"/>
              <a:ext cx="9" cy="16"/>
            </a:xfrm>
            <a:custGeom>
              <a:avLst/>
              <a:gdLst>
                <a:gd name="T0" fmla="*/ 4 w 4"/>
                <a:gd name="T1" fmla="*/ 6 h 7"/>
                <a:gd name="T2" fmla="*/ 1 w 4"/>
                <a:gd name="T3" fmla="*/ 4 h 7"/>
                <a:gd name="T4" fmla="*/ 0 w 4"/>
                <a:gd name="T5" fmla="*/ 0 h 7"/>
                <a:gd name="T6" fmla="*/ 3 w 4"/>
                <a:gd name="T7" fmla="*/ 3 h 7"/>
                <a:gd name="T8" fmla="*/ 4 w 4"/>
                <a:gd name="T9" fmla="*/ 6 h 7"/>
              </a:gdLst>
              <a:ahLst/>
              <a:cxnLst>
                <a:cxn ang="0">
                  <a:pos x="T0" y="T1"/>
                </a:cxn>
                <a:cxn ang="0">
                  <a:pos x="T2" y="T3"/>
                </a:cxn>
                <a:cxn ang="0">
                  <a:pos x="T4" y="T5"/>
                </a:cxn>
                <a:cxn ang="0">
                  <a:pos x="T6" y="T7"/>
                </a:cxn>
                <a:cxn ang="0">
                  <a:pos x="T8" y="T9"/>
                </a:cxn>
              </a:cxnLst>
              <a:rect l="0" t="0" r="r" b="b"/>
              <a:pathLst>
                <a:path w="4" h="7">
                  <a:moveTo>
                    <a:pt x="4" y="6"/>
                  </a:moveTo>
                  <a:cubicBezTo>
                    <a:pt x="3" y="7"/>
                    <a:pt x="2" y="5"/>
                    <a:pt x="1" y="4"/>
                  </a:cubicBezTo>
                  <a:cubicBezTo>
                    <a:pt x="0" y="2"/>
                    <a:pt x="0" y="1"/>
                    <a:pt x="0" y="0"/>
                  </a:cubicBezTo>
                  <a:cubicBezTo>
                    <a:pt x="1" y="0"/>
                    <a:pt x="2" y="1"/>
                    <a:pt x="3" y="3"/>
                  </a:cubicBezTo>
                  <a:cubicBezTo>
                    <a:pt x="4" y="4"/>
                    <a:pt x="4" y="6"/>
                    <a:pt x="4"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2">
              <a:extLst>
                <a:ext uri="{FF2B5EF4-FFF2-40B4-BE49-F238E27FC236}">
                  <a16:creationId xmlns:a16="http://schemas.microsoft.com/office/drawing/2014/main" id="{B68D5273-358D-478E-BFDF-0B710B65A578}"/>
                </a:ext>
              </a:extLst>
            </p:cNvPr>
            <p:cNvSpPr>
              <a:spLocks/>
            </p:cNvSpPr>
            <p:nvPr/>
          </p:nvSpPr>
          <p:spPr bwMode="auto">
            <a:xfrm>
              <a:off x="3591" y="2522"/>
              <a:ext cx="26" cy="26"/>
            </a:xfrm>
            <a:custGeom>
              <a:avLst/>
              <a:gdLst>
                <a:gd name="T0" fmla="*/ 10 w 11"/>
                <a:gd name="T1" fmla="*/ 11 h 11"/>
                <a:gd name="T2" fmla="*/ 5 w 11"/>
                <a:gd name="T3" fmla="*/ 6 h 11"/>
                <a:gd name="T4" fmla="*/ 1 w 11"/>
                <a:gd name="T5" fmla="*/ 0 h 11"/>
                <a:gd name="T6" fmla="*/ 6 w 11"/>
                <a:gd name="T7" fmla="*/ 5 h 11"/>
                <a:gd name="T8" fmla="*/ 10 w 11"/>
                <a:gd name="T9" fmla="*/ 11 h 11"/>
              </a:gdLst>
              <a:ahLst/>
              <a:cxnLst>
                <a:cxn ang="0">
                  <a:pos x="T0" y="T1"/>
                </a:cxn>
                <a:cxn ang="0">
                  <a:pos x="T2" y="T3"/>
                </a:cxn>
                <a:cxn ang="0">
                  <a:pos x="T4" y="T5"/>
                </a:cxn>
                <a:cxn ang="0">
                  <a:pos x="T6" y="T7"/>
                </a:cxn>
                <a:cxn ang="0">
                  <a:pos x="T8" y="T9"/>
                </a:cxn>
              </a:cxnLst>
              <a:rect l="0" t="0" r="r" b="b"/>
              <a:pathLst>
                <a:path w="11" h="11">
                  <a:moveTo>
                    <a:pt x="10" y="11"/>
                  </a:moveTo>
                  <a:cubicBezTo>
                    <a:pt x="10" y="11"/>
                    <a:pt x="8" y="9"/>
                    <a:pt x="5" y="6"/>
                  </a:cubicBezTo>
                  <a:cubicBezTo>
                    <a:pt x="2" y="3"/>
                    <a:pt x="0" y="1"/>
                    <a:pt x="1" y="0"/>
                  </a:cubicBezTo>
                  <a:cubicBezTo>
                    <a:pt x="1" y="0"/>
                    <a:pt x="4" y="2"/>
                    <a:pt x="6" y="5"/>
                  </a:cubicBezTo>
                  <a:cubicBezTo>
                    <a:pt x="9" y="8"/>
                    <a:pt x="11" y="10"/>
                    <a:pt x="10"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3">
              <a:extLst>
                <a:ext uri="{FF2B5EF4-FFF2-40B4-BE49-F238E27FC236}">
                  <a16:creationId xmlns:a16="http://schemas.microsoft.com/office/drawing/2014/main" id="{07822A51-8C5D-43FE-8611-ABD7A7B1671E}"/>
                </a:ext>
              </a:extLst>
            </p:cNvPr>
            <p:cNvSpPr>
              <a:spLocks/>
            </p:cNvSpPr>
            <p:nvPr/>
          </p:nvSpPr>
          <p:spPr bwMode="auto">
            <a:xfrm>
              <a:off x="3693" y="2420"/>
              <a:ext cx="21" cy="26"/>
            </a:xfrm>
            <a:custGeom>
              <a:avLst/>
              <a:gdLst>
                <a:gd name="T0" fmla="*/ 8 w 9"/>
                <a:gd name="T1" fmla="*/ 11 h 11"/>
                <a:gd name="T2" fmla="*/ 3 w 9"/>
                <a:gd name="T3" fmla="*/ 6 h 11"/>
                <a:gd name="T4" fmla="*/ 0 w 9"/>
                <a:gd name="T5" fmla="*/ 1 h 11"/>
                <a:gd name="T6" fmla="*/ 5 w 9"/>
                <a:gd name="T7" fmla="*/ 5 h 11"/>
                <a:gd name="T8" fmla="*/ 8 w 9"/>
                <a:gd name="T9" fmla="*/ 11 h 11"/>
              </a:gdLst>
              <a:ahLst/>
              <a:cxnLst>
                <a:cxn ang="0">
                  <a:pos x="T0" y="T1"/>
                </a:cxn>
                <a:cxn ang="0">
                  <a:pos x="T2" y="T3"/>
                </a:cxn>
                <a:cxn ang="0">
                  <a:pos x="T4" y="T5"/>
                </a:cxn>
                <a:cxn ang="0">
                  <a:pos x="T6" y="T7"/>
                </a:cxn>
                <a:cxn ang="0">
                  <a:pos x="T8" y="T9"/>
                </a:cxn>
              </a:cxnLst>
              <a:rect l="0" t="0" r="r" b="b"/>
              <a:pathLst>
                <a:path w="9" h="11">
                  <a:moveTo>
                    <a:pt x="8" y="11"/>
                  </a:moveTo>
                  <a:cubicBezTo>
                    <a:pt x="8" y="11"/>
                    <a:pt x="5" y="9"/>
                    <a:pt x="3" y="6"/>
                  </a:cubicBezTo>
                  <a:cubicBezTo>
                    <a:pt x="1" y="4"/>
                    <a:pt x="0" y="1"/>
                    <a:pt x="0" y="1"/>
                  </a:cubicBezTo>
                  <a:cubicBezTo>
                    <a:pt x="0" y="0"/>
                    <a:pt x="3" y="2"/>
                    <a:pt x="5" y="5"/>
                  </a:cubicBezTo>
                  <a:cubicBezTo>
                    <a:pt x="7" y="8"/>
                    <a:pt x="9" y="11"/>
                    <a:pt x="8"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4">
              <a:extLst>
                <a:ext uri="{FF2B5EF4-FFF2-40B4-BE49-F238E27FC236}">
                  <a16:creationId xmlns:a16="http://schemas.microsoft.com/office/drawing/2014/main" id="{C1AB8CA0-55B6-4F5D-B300-948AA05233BC}"/>
                </a:ext>
              </a:extLst>
            </p:cNvPr>
            <p:cNvSpPr>
              <a:spLocks/>
            </p:cNvSpPr>
            <p:nvPr/>
          </p:nvSpPr>
          <p:spPr bwMode="auto">
            <a:xfrm>
              <a:off x="3764" y="2555"/>
              <a:ext cx="17" cy="31"/>
            </a:xfrm>
            <a:custGeom>
              <a:avLst/>
              <a:gdLst>
                <a:gd name="T0" fmla="*/ 0 w 7"/>
                <a:gd name="T1" fmla="*/ 13 h 13"/>
                <a:gd name="T2" fmla="*/ 2 w 7"/>
                <a:gd name="T3" fmla="*/ 6 h 13"/>
                <a:gd name="T4" fmla="*/ 6 w 7"/>
                <a:gd name="T5" fmla="*/ 1 h 13"/>
                <a:gd name="T6" fmla="*/ 4 w 7"/>
                <a:gd name="T7" fmla="*/ 7 h 13"/>
                <a:gd name="T8" fmla="*/ 0 w 7"/>
                <a:gd name="T9" fmla="*/ 13 h 13"/>
              </a:gdLst>
              <a:ahLst/>
              <a:cxnLst>
                <a:cxn ang="0">
                  <a:pos x="T0" y="T1"/>
                </a:cxn>
                <a:cxn ang="0">
                  <a:pos x="T2" y="T3"/>
                </a:cxn>
                <a:cxn ang="0">
                  <a:pos x="T4" y="T5"/>
                </a:cxn>
                <a:cxn ang="0">
                  <a:pos x="T6" y="T7"/>
                </a:cxn>
                <a:cxn ang="0">
                  <a:pos x="T8" y="T9"/>
                </a:cxn>
              </a:cxnLst>
              <a:rect l="0" t="0" r="r" b="b"/>
              <a:pathLst>
                <a:path w="7" h="13">
                  <a:moveTo>
                    <a:pt x="0" y="13"/>
                  </a:moveTo>
                  <a:cubicBezTo>
                    <a:pt x="0" y="13"/>
                    <a:pt x="1" y="10"/>
                    <a:pt x="2" y="6"/>
                  </a:cubicBezTo>
                  <a:cubicBezTo>
                    <a:pt x="4" y="3"/>
                    <a:pt x="6" y="0"/>
                    <a:pt x="6" y="1"/>
                  </a:cubicBezTo>
                  <a:cubicBezTo>
                    <a:pt x="7" y="1"/>
                    <a:pt x="6" y="4"/>
                    <a:pt x="4" y="7"/>
                  </a:cubicBezTo>
                  <a:cubicBezTo>
                    <a:pt x="3" y="11"/>
                    <a:pt x="1" y="13"/>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5">
              <a:extLst>
                <a:ext uri="{FF2B5EF4-FFF2-40B4-BE49-F238E27FC236}">
                  <a16:creationId xmlns:a16="http://schemas.microsoft.com/office/drawing/2014/main" id="{AE8E8CCD-4DF2-4531-90B3-0B7F226CC407}"/>
                </a:ext>
              </a:extLst>
            </p:cNvPr>
            <p:cNvSpPr>
              <a:spLocks/>
            </p:cNvSpPr>
            <p:nvPr/>
          </p:nvSpPr>
          <p:spPr bwMode="auto">
            <a:xfrm>
              <a:off x="3629" y="2679"/>
              <a:ext cx="23" cy="23"/>
            </a:xfrm>
            <a:custGeom>
              <a:avLst/>
              <a:gdLst>
                <a:gd name="T0" fmla="*/ 10 w 10"/>
                <a:gd name="T1" fmla="*/ 10 h 10"/>
                <a:gd name="T2" fmla="*/ 5 w 10"/>
                <a:gd name="T3" fmla="*/ 5 h 10"/>
                <a:gd name="T4" fmla="*/ 0 w 10"/>
                <a:gd name="T5" fmla="*/ 1 h 10"/>
                <a:gd name="T6" fmla="*/ 6 w 10"/>
                <a:gd name="T7" fmla="*/ 4 h 10"/>
                <a:gd name="T8" fmla="*/ 10 w 10"/>
                <a:gd name="T9" fmla="*/ 10 h 10"/>
              </a:gdLst>
              <a:ahLst/>
              <a:cxnLst>
                <a:cxn ang="0">
                  <a:pos x="T0" y="T1"/>
                </a:cxn>
                <a:cxn ang="0">
                  <a:pos x="T2" y="T3"/>
                </a:cxn>
                <a:cxn ang="0">
                  <a:pos x="T4" y="T5"/>
                </a:cxn>
                <a:cxn ang="0">
                  <a:pos x="T6" y="T7"/>
                </a:cxn>
                <a:cxn ang="0">
                  <a:pos x="T8" y="T9"/>
                </a:cxn>
              </a:cxnLst>
              <a:rect l="0" t="0" r="r" b="b"/>
              <a:pathLst>
                <a:path w="10" h="10">
                  <a:moveTo>
                    <a:pt x="10" y="10"/>
                  </a:moveTo>
                  <a:cubicBezTo>
                    <a:pt x="9" y="10"/>
                    <a:pt x="8" y="8"/>
                    <a:pt x="5" y="5"/>
                  </a:cubicBezTo>
                  <a:cubicBezTo>
                    <a:pt x="3" y="3"/>
                    <a:pt x="0" y="1"/>
                    <a:pt x="0" y="1"/>
                  </a:cubicBezTo>
                  <a:cubicBezTo>
                    <a:pt x="1" y="0"/>
                    <a:pt x="4" y="1"/>
                    <a:pt x="6" y="4"/>
                  </a:cubicBezTo>
                  <a:cubicBezTo>
                    <a:pt x="9" y="6"/>
                    <a:pt x="10" y="9"/>
                    <a:pt x="10"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166">
              <a:extLst>
                <a:ext uri="{FF2B5EF4-FFF2-40B4-BE49-F238E27FC236}">
                  <a16:creationId xmlns:a16="http://schemas.microsoft.com/office/drawing/2014/main" id="{05B2F7EF-708B-4236-A736-D2F9D4D2881E}"/>
                </a:ext>
              </a:extLst>
            </p:cNvPr>
            <p:cNvSpPr>
              <a:spLocks noChangeArrowheads="1"/>
            </p:cNvSpPr>
            <p:nvPr/>
          </p:nvSpPr>
          <p:spPr bwMode="auto">
            <a:xfrm>
              <a:off x="3638" y="2819"/>
              <a:ext cx="22" cy="5"/>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7">
              <a:extLst>
                <a:ext uri="{FF2B5EF4-FFF2-40B4-BE49-F238E27FC236}">
                  <a16:creationId xmlns:a16="http://schemas.microsoft.com/office/drawing/2014/main" id="{51D78ED3-A71F-4E4B-B60D-F28FC28CC69A}"/>
                </a:ext>
              </a:extLst>
            </p:cNvPr>
            <p:cNvSpPr>
              <a:spLocks/>
            </p:cNvSpPr>
            <p:nvPr/>
          </p:nvSpPr>
          <p:spPr bwMode="auto">
            <a:xfrm>
              <a:off x="3774" y="2759"/>
              <a:ext cx="11" cy="29"/>
            </a:xfrm>
            <a:custGeom>
              <a:avLst/>
              <a:gdLst>
                <a:gd name="T0" fmla="*/ 1 w 5"/>
                <a:gd name="T1" fmla="*/ 12 h 12"/>
                <a:gd name="T2" fmla="*/ 2 w 5"/>
                <a:gd name="T3" fmla="*/ 6 h 12"/>
                <a:gd name="T4" fmla="*/ 4 w 5"/>
                <a:gd name="T5" fmla="*/ 0 h 12"/>
                <a:gd name="T6" fmla="*/ 4 w 5"/>
                <a:gd name="T7" fmla="*/ 6 h 12"/>
                <a:gd name="T8" fmla="*/ 1 w 5"/>
                <a:gd name="T9" fmla="*/ 12 h 12"/>
              </a:gdLst>
              <a:ahLst/>
              <a:cxnLst>
                <a:cxn ang="0">
                  <a:pos x="T0" y="T1"/>
                </a:cxn>
                <a:cxn ang="0">
                  <a:pos x="T2" y="T3"/>
                </a:cxn>
                <a:cxn ang="0">
                  <a:pos x="T4" y="T5"/>
                </a:cxn>
                <a:cxn ang="0">
                  <a:pos x="T6" y="T7"/>
                </a:cxn>
                <a:cxn ang="0">
                  <a:pos x="T8" y="T9"/>
                </a:cxn>
              </a:cxnLst>
              <a:rect l="0" t="0" r="r" b="b"/>
              <a:pathLst>
                <a:path w="5" h="12">
                  <a:moveTo>
                    <a:pt x="1" y="12"/>
                  </a:moveTo>
                  <a:cubicBezTo>
                    <a:pt x="0" y="11"/>
                    <a:pt x="1" y="9"/>
                    <a:pt x="2" y="6"/>
                  </a:cubicBezTo>
                  <a:cubicBezTo>
                    <a:pt x="3" y="3"/>
                    <a:pt x="3" y="0"/>
                    <a:pt x="4" y="0"/>
                  </a:cubicBezTo>
                  <a:cubicBezTo>
                    <a:pt x="4" y="0"/>
                    <a:pt x="5" y="3"/>
                    <a:pt x="4" y="6"/>
                  </a:cubicBezTo>
                  <a:cubicBezTo>
                    <a:pt x="3" y="10"/>
                    <a:pt x="1" y="12"/>
                    <a:pt x="1"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8">
              <a:extLst>
                <a:ext uri="{FF2B5EF4-FFF2-40B4-BE49-F238E27FC236}">
                  <a16:creationId xmlns:a16="http://schemas.microsoft.com/office/drawing/2014/main" id="{320931F5-9B96-48C1-8EB5-797BE079570C}"/>
                </a:ext>
              </a:extLst>
            </p:cNvPr>
            <p:cNvSpPr>
              <a:spLocks/>
            </p:cNvSpPr>
            <p:nvPr/>
          </p:nvSpPr>
          <p:spPr bwMode="auto">
            <a:xfrm>
              <a:off x="3878" y="2795"/>
              <a:ext cx="14" cy="33"/>
            </a:xfrm>
            <a:custGeom>
              <a:avLst/>
              <a:gdLst>
                <a:gd name="T0" fmla="*/ 5 w 6"/>
                <a:gd name="T1" fmla="*/ 14 h 14"/>
                <a:gd name="T2" fmla="*/ 2 w 6"/>
                <a:gd name="T3" fmla="*/ 7 h 14"/>
                <a:gd name="T4" fmla="*/ 0 w 6"/>
                <a:gd name="T5" fmla="*/ 0 h 14"/>
                <a:gd name="T6" fmla="*/ 4 w 6"/>
                <a:gd name="T7" fmla="*/ 7 h 14"/>
                <a:gd name="T8" fmla="*/ 5 w 6"/>
                <a:gd name="T9" fmla="*/ 14 h 14"/>
              </a:gdLst>
              <a:ahLst/>
              <a:cxnLst>
                <a:cxn ang="0">
                  <a:pos x="T0" y="T1"/>
                </a:cxn>
                <a:cxn ang="0">
                  <a:pos x="T2" y="T3"/>
                </a:cxn>
                <a:cxn ang="0">
                  <a:pos x="T4" y="T5"/>
                </a:cxn>
                <a:cxn ang="0">
                  <a:pos x="T6" y="T7"/>
                </a:cxn>
                <a:cxn ang="0">
                  <a:pos x="T8" y="T9"/>
                </a:cxn>
              </a:cxnLst>
              <a:rect l="0" t="0" r="r" b="b"/>
              <a:pathLst>
                <a:path w="6" h="14">
                  <a:moveTo>
                    <a:pt x="5" y="14"/>
                  </a:moveTo>
                  <a:cubicBezTo>
                    <a:pt x="4" y="14"/>
                    <a:pt x="3" y="11"/>
                    <a:pt x="2" y="7"/>
                  </a:cubicBezTo>
                  <a:cubicBezTo>
                    <a:pt x="0" y="4"/>
                    <a:pt x="0" y="1"/>
                    <a:pt x="0" y="0"/>
                  </a:cubicBezTo>
                  <a:cubicBezTo>
                    <a:pt x="1" y="0"/>
                    <a:pt x="2" y="3"/>
                    <a:pt x="4" y="7"/>
                  </a:cubicBezTo>
                  <a:cubicBezTo>
                    <a:pt x="5" y="10"/>
                    <a:pt x="6" y="13"/>
                    <a:pt x="5"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9">
              <a:extLst>
                <a:ext uri="{FF2B5EF4-FFF2-40B4-BE49-F238E27FC236}">
                  <a16:creationId xmlns:a16="http://schemas.microsoft.com/office/drawing/2014/main" id="{E75C23AE-1A92-4C6E-876B-D11334A4817D}"/>
                </a:ext>
              </a:extLst>
            </p:cNvPr>
            <p:cNvSpPr>
              <a:spLocks/>
            </p:cNvSpPr>
            <p:nvPr/>
          </p:nvSpPr>
          <p:spPr bwMode="auto">
            <a:xfrm>
              <a:off x="3871" y="2956"/>
              <a:ext cx="19" cy="36"/>
            </a:xfrm>
            <a:custGeom>
              <a:avLst/>
              <a:gdLst>
                <a:gd name="T0" fmla="*/ 0 w 8"/>
                <a:gd name="T1" fmla="*/ 14 h 15"/>
                <a:gd name="T2" fmla="*/ 3 w 8"/>
                <a:gd name="T3" fmla="*/ 7 h 15"/>
                <a:gd name="T4" fmla="*/ 8 w 8"/>
                <a:gd name="T5" fmla="*/ 0 h 15"/>
                <a:gd name="T6" fmla="*/ 5 w 8"/>
                <a:gd name="T7" fmla="*/ 8 h 15"/>
                <a:gd name="T8" fmla="*/ 0 w 8"/>
                <a:gd name="T9" fmla="*/ 14 h 15"/>
              </a:gdLst>
              <a:ahLst/>
              <a:cxnLst>
                <a:cxn ang="0">
                  <a:pos x="T0" y="T1"/>
                </a:cxn>
                <a:cxn ang="0">
                  <a:pos x="T2" y="T3"/>
                </a:cxn>
                <a:cxn ang="0">
                  <a:pos x="T4" y="T5"/>
                </a:cxn>
                <a:cxn ang="0">
                  <a:pos x="T6" y="T7"/>
                </a:cxn>
                <a:cxn ang="0">
                  <a:pos x="T8" y="T9"/>
                </a:cxn>
              </a:cxnLst>
              <a:rect l="0" t="0" r="r" b="b"/>
              <a:pathLst>
                <a:path w="8" h="15">
                  <a:moveTo>
                    <a:pt x="0" y="14"/>
                  </a:moveTo>
                  <a:cubicBezTo>
                    <a:pt x="0" y="14"/>
                    <a:pt x="1" y="11"/>
                    <a:pt x="3" y="7"/>
                  </a:cubicBezTo>
                  <a:cubicBezTo>
                    <a:pt x="5" y="3"/>
                    <a:pt x="7" y="0"/>
                    <a:pt x="8" y="0"/>
                  </a:cubicBezTo>
                  <a:cubicBezTo>
                    <a:pt x="8" y="1"/>
                    <a:pt x="7" y="4"/>
                    <a:pt x="5" y="8"/>
                  </a:cubicBezTo>
                  <a:cubicBezTo>
                    <a:pt x="3" y="12"/>
                    <a:pt x="1" y="15"/>
                    <a:pt x="0"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0">
              <a:extLst>
                <a:ext uri="{FF2B5EF4-FFF2-40B4-BE49-F238E27FC236}">
                  <a16:creationId xmlns:a16="http://schemas.microsoft.com/office/drawing/2014/main" id="{DFF22927-0C73-40AA-8124-69E929B17F8B}"/>
                </a:ext>
              </a:extLst>
            </p:cNvPr>
            <p:cNvSpPr>
              <a:spLocks/>
            </p:cNvSpPr>
            <p:nvPr/>
          </p:nvSpPr>
          <p:spPr bwMode="auto">
            <a:xfrm>
              <a:off x="3752" y="3054"/>
              <a:ext cx="17" cy="33"/>
            </a:xfrm>
            <a:custGeom>
              <a:avLst/>
              <a:gdLst>
                <a:gd name="T0" fmla="*/ 6 w 7"/>
                <a:gd name="T1" fmla="*/ 14 h 14"/>
                <a:gd name="T2" fmla="*/ 2 w 7"/>
                <a:gd name="T3" fmla="*/ 8 h 14"/>
                <a:gd name="T4" fmla="*/ 1 w 7"/>
                <a:gd name="T5" fmla="*/ 1 h 14"/>
                <a:gd name="T6" fmla="*/ 4 w 7"/>
                <a:gd name="T7" fmla="*/ 7 h 14"/>
                <a:gd name="T8" fmla="*/ 6 w 7"/>
                <a:gd name="T9" fmla="*/ 14 h 14"/>
              </a:gdLst>
              <a:ahLst/>
              <a:cxnLst>
                <a:cxn ang="0">
                  <a:pos x="T0" y="T1"/>
                </a:cxn>
                <a:cxn ang="0">
                  <a:pos x="T2" y="T3"/>
                </a:cxn>
                <a:cxn ang="0">
                  <a:pos x="T4" y="T5"/>
                </a:cxn>
                <a:cxn ang="0">
                  <a:pos x="T6" y="T7"/>
                </a:cxn>
                <a:cxn ang="0">
                  <a:pos x="T8" y="T9"/>
                </a:cxn>
              </a:cxnLst>
              <a:rect l="0" t="0" r="r" b="b"/>
              <a:pathLst>
                <a:path w="7" h="14">
                  <a:moveTo>
                    <a:pt x="6" y="14"/>
                  </a:moveTo>
                  <a:cubicBezTo>
                    <a:pt x="6" y="14"/>
                    <a:pt x="4" y="11"/>
                    <a:pt x="2" y="8"/>
                  </a:cubicBezTo>
                  <a:cubicBezTo>
                    <a:pt x="1" y="4"/>
                    <a:pt x="0" y="1"/>
                    <a:pt x="1" y="1"/>
                  </a:cubicBezTo>
                  <a:cubicBezTo>
                    <a:pt x="1" y="0"/>
                    <a:pt x="3" y="3"/>
                    <a:pt x="4" y="7"/>
                  </a:cubicBezTo>
                  <a:cubicBezTo>
                    <a:pt x="6" y="10"/>
                    <a:pt x="7" y="14"/>
                    <a:pt x="6"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71">
              <a:extLst>
                <a:ext uri="{FF2B5EF4-FFF2-40B4-BE49-F238E27FC236}">
                  <a16:creationId xmlns:a16="http://schemas.microsoft.com/office/drawing/2014/main" id="{36BA3BB4-872B-401E-8C3D-B42838ABCEC6}"/>
                </a:ext>
              </a:extLst>
            </p:cNvPr>
            <p:cNvSpPr>
              <a:spLocks noChangeArrowheads="1"/>
            </p:cNvSpPr>
            <p:nvPr/>
          </p:nvSpPr>
          <p:spPr bwMode="auto">
            <a:xfrm>
              <a:off x="3633" y="3120"/>
              <a:ext cx="17" cy="5"/>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2">
              <a:extLst>
                <a:ext uri="{FF2B5EF4-FFF2-40B4-BE49-F238E27FC236}">
                  <a16:creationId xmlns:a16="http://schemas.microsoft.com/office/drawing/2014/main" id="{80D920FE-8E59-4D3B-AB77-DEAB28D1082D}"/>
                </a:ext>
              </a:extLst>
            </p:cNvPr>
            <p:cNvSpPr>
              <a:spLocks/>
            </p:cNvSpPr>
            <p:nvPr/>
          </p:nvSpPr>
          <p:spPr bwMode="auto">
            <a:xfrm>
              <a:off x="3709" y="3248"/>
              <a:ext cx="10" cy="29"/>
            </a:xfrm>
            <a:custGeom>
              <a:avLst/>
              <a:gdLst>
                <a:gd name="T0" fmla="*/ 3 w 4"/>
                <a:gd name="T1" fmla="*/ 12 h 12"/>
                <a:gd name="T2" fmla="*/ 1 w 4"/>
                <a:gd name="T3" fmla="*/ 6 h 12"/>
                <a:gd name="T4" fmla="*/ 0 w 4"/>
                <a:gd name="T5" fmla="*/ 1 h 12"/>
                <a:gd name="T6" fmla="*/ 3 w 4"/>
                <a:gd name="T7" fmla="*/ 6 h 12"/>
                <a:gd name="T8" fmla="*/ 3 w 4"/>
                <a:gd name="T9" fmla="*/ 12 h 12"/>
              </a:gdLst>
              <a:ahLst/>
              <a:cxnLst>
                <a:cxn ang="0">
                  <a:pos x="T0" y="T1"/>
                </a:cxn>
                <a:cxn ang="0">
                  <a:pos x="T2" y="T3"/>
                </a:cxn>
                <a:cxn ang="0">
                  <a:pos x="T4" y="T5"/>
                </a:cxn>
                <a:cxn ang="0">
                  <a:pos x="T6" y="T7"/>
                </a:cxn>
                <a:cxn ang="0">
                  <a:pos x="T8" y="T9"/>
                </a:cxn>
              </a:cxnLst>
              <a:rect l="0" t="0" r="r" b="b"/>
              <a:pathLst>
                <a:path w="4" h="12">
                  <a:moveTo>
                    <a:pt x="3" y="12"/>
                  </a:moveTo>
                  <a:cubicBezTo>
                    <a:pt x="3" y="12"/>
                    <a:pt x="2" y="9"/>
                    <a:pt x="1" y="6"/>
                  </a:cubicBezTo>
                  <a:cubicBezTo>
                    <a:pt x="0" y="3"/>
                    <a:pt x="0" y="1"/>
                    <a:pt x="0" y="1"/>
                  </a:cubicBezTo>
                  <a:cubicBezTo>
                    <a:pt x="1" y="0"/>
                    <a:pt x="2" y="3"/>
                    <a:pt x="3" y="6"/>
                  </a:cubicBezTo>
                  <a:cubicBezTo>
                    <a:pt x="4" y="9"/>
                    <a:pt x="4" y="11"/>
                    <a:pt x="3"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3">
              <a:extLst>
                <a:ext uri="{FF2B5EF4-FFF2-40B4-BE49-F238E27FC236}">
                  <a16:creationId xmlns:a16="http://schemas.microsoft.com/office/drawing/2014/main" id="{B72EBADF-E09E-4A5A-8877-58ACD2190BF1}"/>
                </a:ext>
              </a:extLst>
            </p:cNvPr>
            <p:cNvSpPr>
              <a:spLocks/>
            </p:cNvSpPr>
            <p:nvPr/>
          </p:nvSpPr>
          <p:spPr bwMode="auto">
            <a:xfrm>
              <a:off x="3631" y="3208"/>
              <a:ext cx="14" cy="17"/>
            </a:xfrm>
            <a:custGeom>
              <a:avLst/>
              <a:gdLst>
                <a:gd name="T0" fmla="*/ 1 w 6"/>
                <a:gd name="T1" fmla="*/ 7 h 7"/>
                <a:gd name="T2" fmla="*/ 2 w 6"/>
                <a:gd name="T3" fmla="*/ 3 h 7"/>
                <a:gd name="T4" fmla="*/ 5 w 6"/>
                <a:gd name="T5" fmla="*/ 0 h 7"/>
                <a:gd name="T6" fmla="*/ 4 w 6"/>
                <a:gd name="T7" fmla="*/ 4 h 7"/>
                <a:gd name="T8" fmla="*/ 1 w 6"/>
                <a:gd name="T9" fmla="*/ 7 h 7"/>
              </a:gdLst>
              <a:ahLst/>
              <a:cxnLst>
                <a:cxn ang="0">
                  <a:pos x="T0" y="T1"/>
                </a:cxn>
                <a:cxn ang="0">
                  <a:pos x="T2" y="T3"/>
                </a:cxn>
                <a:cxn ang="0">
                  <a:pos x="T4" y="T5"/>
                </a:cxn>
                <a:cxn ang="0">
                  <a:pos x="T6" y="T7"/>
                </a:cxn>
                <a:cxn ang="0">
                  <a:pos x="T8" y="T9"/>
                </a:cxn>
              </a:cxnLst>
              <a:rect l="0" t="0" r="r" b="b"/>
              <a:pathLst>
                <a:path w="6" h="7">
                  <a:moveTo>
                    <a:pt x="1" y="7"/>
                  </a:moveTo>
                  <a:cubicBezTo>
                    <a:pt x="0" y="7"/>
                    <a:pt x="1" y="5"/>
                    <a:pt x="2" y="3"/>
                  </a:cubicBezTo>
                  <a:cubicBezTo>
                    <a:pt x="3" y="1"/>
                    <a:pt x="5" y="0"/>
                    <a:pt x="5" y="0"/>
                  </a:cubicBezTo>
                  <a:cubicBezTo>
                    <a:pt x="6" y="0"/>
                    <a:pt x="5" y="2"/>
                    <a:pt x="4" y="4"/>
                  </a:cubicBezTo>
                  <a:cubicBezTo>
                    <a:pt x="3" y="6"/>
                    <a:pt x="1" y="7"/>
                    <a:pt x="1"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4">
              <a:extLst>
                <a:ext uri="{FF2B5EF4-FFF2-40B4-BE49-F238E27FC236}">
                  <a16:creationId xmlns:a16="http://schemas.microsoft.com/office/drawing/2014/main" id="{9984A3FC-55AD-4686-9B61-BBB15FE7BC8F}"/>
                </a:ext>
              </a:extLst>
            </p:cNvPr>
            <p:cNvSpPr>
              <a:spLocks/>
            </p:cNvSpPr>
            <p:nvPr/>
          </p:nvSpPr>
          <p:spPr bwMode="auto">
            <a:xfrm>
              <a:off x="3626" y="3362"/>
              <a:ext cx="7" cy="31"/>
            </a:xfrm>
            <a:custGeom>
              <a:avLst/>
              <a:gdLst>
                <a:gd name="T0" fmla="*/ 2 w 3"/>
                <a:gd name="T1" fmla="*/ 13 h 13"/>
                <a:gd name="T2" fmla="*/ 0 w 3"/>
                <a:gd name="T3" fmla="*/ 7 h 13"/>
                <a:gd name="T4" fmla="*/ 1 w 3"/>
                <a:gd name="T5" fmla="*/ 0 h 13"/>
                <a:gd name="T6" fmla="*/ 2 w 3"/>
                <a:gd name="T7" fmla="*/ 7 h 13"/>
                <a:gd name="T8" fmla="*/ 2 w 3"/>
                <a:gd name="T9" fmla="*/ 13 h 13"/>
              </a:gdLst>
              <a:ahLst/>
              <a:cxnLst>
                <a:cxn ang="0">
                  <a:pos x="T0" y="T1"/>
                </a:cxn>
                <a:cxn ang="0">
                  <a:pos x="T2" y="T3"/>
                </a:cxn>
                <a:cxn ang="0">
                  <a:pos x="T4" y="T5"/>
                </a:cxn>
                <a:cxn ang="0">
                  <a:pos x="T6" y="T7"/>
                </a:cxn>
                <a:cxn ang="0">
                  <a:pos x="T8" y="T9"/>
                </a:cxn>
              </a:cxnLst>
              <a:rect l="0" t="0" r="r" b="b"/>
              <a:pathLst>
                <a:path w="3" h="13">
                  <a:moveTo>
                    <a:pt x="2" y="13"/>
                  </a:moveTo>
                  <a:cubicBezTo>
                    <a:pt x="2" y="13"/>
                    <a:pt x="1" y="10"/>
                    <a:pt x="0" y="7"/>
                  </a:cubicBezTo>
                  <a:cubicBezTo>
                    <a:pt x="0" y="3"/>
                    <a:pt x="0" y="1"/>
                    <a:pt x="1" y="0"/>
                  </a:cubicBezTo>
                  <a:cubicBezTo>
                    <a:pt x="1" y="0"/>
                    <a:pt x="2" y="3"/>
                    <a:pt x="2" y="7"/>
                  </a:cubicBezTo>
                  <a:cubicBezTo>
                    <a:pt x="3" y="10"/>
                    <a:pt x="3" y="13"/>
                    <a:pt x="2"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61829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291298" y="217516"/>
            <a:ext cx="11900702" cy="404663"/>
          </a:xfrm>
          <a:prstGeom prst="rect">
            <a:avLst/>
          </a:prstGeom>
        </p:spPr>
        <p:txBody>
          <a:bodyPr wrap="square" lIns="0" tIns="0" rIns="0" bIns="0">
            <a:spAutoFit/>
          </a:bodyPr>
          <a:lstStyle/>
          <a:p>
            <a:pPr lvl="0" algn="just">
              <a:lnSpc>
                <a:spcPct val="150000"/>
              </a:lnSpc>
              <a:spcAft>
                <a:spcPts val="1000"/>
              </a:spcAft>
            </a:pPr>
            <a:r>
              <a:rPr lang="en-US" sz="2000" dirty="0">
                <a:effectLst/>
                <a:latin typeface="Arial" panose="020B0604020202020204" pitchFamily="34" charset="0"/>
                <a:ea typeface="Calibri" panose="020F0502020204030204" pitchFamily="34" charset="0"/>
                <a:cs typeface="Arial" panose="020B0604020202020204" pitchFamily="34" charset="0"/>
              </a:rPr>
              <a:t>Coba </a:t>
            </a:r>
            <a:r>
              <a:rPr lang="en-US" sz="2000" dirty="0" err="1">
                <a:effectLst/>
                <a:latin typeface="Arial" panose="020B0604020202020204" pitchFamily="34" charset="0"/>
                <a:ea typeface="Calibri" panose="020F0502020204030204" pitchFamily="34" charset="0"/>
                <a:cs typeface="Arial" panose="020B0604020202020204" pitchFamily="34" charset="0"/>
              </a:rPr>
              <a:t>cari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artikel</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jurnal</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penelitian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mengenai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aplikasi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penerapan</a:t>
            </a:r>
            <a:r>
              <a:rPr lang="en-US" sz="2000" dirty="0">
                <a:effectLst/>
                <a:latin typeface="Arial" panose="020B0604020202020204" pitchFamily="34" charset="0"/>
                <a:ea typeface="Calibri" panose="020F0502020204030204" pitchFamily="34" charset="0"/>
                <a:cs typeface="Arial" panose="020B0604020202020204" pitchFamily="34" charset="0"/>
              </a:rPr>
              <a:t> FSA (</a:t>
            </a:r>
            <a:r>
              <a:rPr lang="en-US" sz="2000" dirty="0" err="1">
                <a:effectLst/>
                <a:latin typeface="Arial" panose="020B0604020202020204" pitchFamily="34" charset="0"/>
                <a:ea typeface="Calibri" panose="020F0502020204030204" pitchFamily="34" charset="0"/>
                <a:cs typeface="Arial" panose="020B0604020202020204" pitchFamily="34" charset="0"/>
              </a:rPr>
              <a:t>produk</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dari</a:t>
            </a:r>
            <a:r>
              <a:rPr lang="en-US" sz="2000" dirty="0">
                <a:effectLst/>
                <a:latin typeface="Arial" panose="020B0604020202020204" pitchFamily="34" charset="0"/>
                <a:ea typeface="Calibri" panose="020F0502020204030204" pitchFamily="34" charset="0"/>
                <a:cs typeface="Arial" panose="020B0604020202020204" pitchFamily="34" charset="0"/>
              </a:rPr>
              <a:t> FSA)</a:t>
            </a:r>
            <a:endParaRPr lang="en-ID"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A87C954-F29E-4CD6-8EF7-1F7DAC9586D0}"/>
              </a:ext>
            </a:extLst>
          </p:cNvPr>
          <p:cNvPicPr>
            <a:picLocks noChangeAspect="1"/>
          </p:cNvPicPr>
          <p:nvPr/>
        </p:nvPicPr>
        <p:blipFill>
          <a:blip r:embed="rId3"/>
          <a:stretch>
            <a:fillRect/>
          </a:stretch>
        </p:blipFill>
        <p:spPr>
          <a:xfrm>
            <a:off x="291297" y="622179"/>
            <a:ext cx="7737545" cy="6235821"/>
          </a:xfrm>
          <a:prstGeom prst="rect">
            <a:avLst/>
          </a:prstGeom>
        </p:spPr>
      </p:pic>
    </p:spTree>
    <p:extLst>
      <p:ext uri="{BB962C8B-B14F-4D97-AF65-F5344CB8AC3E}">
        <p14:creationId xmlns:p14="http://schemas.microsoft.com/office/powerpoint/2010/main" val="2609768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287A969-4BA3-6391-5606-484F3BB2B4B6}"/>
              </a:ext>
            </a:extLst>
          </p:cNvPr>
          <p:cNvGraphicFramePr>
            <a:graphicFrameLocks noGrp="1"/>
          </p:cNvGraphicFramePr>
          <p:nvPr>
            <p:extLst>
              <p:ext uri="{D42A27DB-BD31-4B8C-83A1-F6EECF244321}">
                <p14:modId xmlns:p14="http://schemas.microsoft.com/office/powerpoint/2010/main" val="821517098"/>
              </p:ext>
            </p:extLst>
          </p:nvPr>
        </p:nvGraphicFramePr>
        <p:xfrm>
          <a:off x="127452" y="530860"/>
          <a:ext cx="11937095" cy="5796280"/>
        </p:xfrm>
        <a:graphic>
          <a:graphicData uri="http://schemas.openxmlformats.org/drawingml/2006/table">
            <a:tbl>
              <a:tblPr firstRow="1" bandRow="1">
                <a:tableStyleId>{5C22544A-7EE6-4342-B048-85BDC9FD1C3A}</a:tableStyleId>
              </a:tblPr>
              <a:tblGrid>
                <a:gridCol w="700870">
                  <a:extLst>
                    <a:ext uri="{9D8B030D-6E8A-4147-A177-3AD203B41FA5}">
                      <a16:colId xmlns:a16="http://schemas.microsoft.com/office/drawing/2014/main" val="3423164516"/>
                    </a:ext>
                  </a:extLst>
                </a:gridCol>
                <a:gridCol w="9270949">
                  <a:extLst>
                    <a:ext uri="{9D8B030D-6E8A-4147-A177-3AD203B41FA5}">
                      <a16:colId xmlns:a16="http://schemas.microsoft.com/office/drawing/2014/main" val="1172593935"/>
                    </a:ext>
                  </a:extLst>
                </a:gridCol>
                <a:gridCol w="1965276">
                  <a:extLst>
                    <a:ext uri="{9D8B030D-6E8A-4147-A177-3AD203B41FA5}">
                      <a16:colId xmlns:a16="http://schemas.microsoft.com/office/drawing/2014/main" val="181694915"/>
                    </a:ext>
                  </a:extLst>
                </a:gridCol>
              </a:tblGrid>
              <a:tr h="370840">
                <a:tc>
                  <a:txBody>
                    <a:bodyPr/>
                    <a:lstStyle/>
                    <a:p>
                      <a:pPr algn="ctr"/>
                      <a:r>
                        <a:rPr lang="en-US" b="1" dirty="0">
                          <a:solidFill>
                            <a:schemeClr val="tx1"/>
                          </a:solidFill>
                        </a:rPr>
                        <a:t>NO.</a:t>
                      </a:r>
                      <a:endParaRPr lang="en-ID"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err="1">
                          <a:solidFill>
                            <a:schemeClr val="tx1"/>
                          </a:solidFill>
                        </a:rPr>
                        <a:t>Judul</a:t>
                      </a:r>
                      <a:r>
                        <a:rPr lang="en-US" b="1" dirty="0">
                          <a:solidFill>
                            <a:schemeClr val="tx1"/>
                          </a:solidFill>
                        </a:rPr>
                        <a:t> Artikel</a:t>
                      </a:r>
                      <a:endParaRPr lang="en-ID"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a:solidFill>
                            <a:schemeClr val="tx1"/>
                          </a:solidFill>
                        </a:rPr>
                        <a:t>Tools yang </a:t>
                      </a:r>
                      <a:r>
                        <a:rPr lang="en-US" b="1" dirty="0" err="1">
                          <a:solidFill>
                            <a:schemeClr val="tx1"/>
                          </a:solidFill>
                        </a:rPr>
                        <a:t>Diperlukan</a:t>
                      </a:r>
                      <a:endParaRPr lang="en-ID"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25200310"/>
                  </a:ext>
                </a:extLst>
              </a:tr>
              <a:tr h="370840">
                <a:tc>
                  <a:txBody>
                    <a:bodyPr/>
                    <a:lstStyle/>
                    <a:p>
                      <a:pPr algn="ctr"/>
                      <a:r>
                        <a:rPr lang="en-US" dirty="0"/>
                        <a:t>1</a:t>
                      </a:r>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it-IT" dirty="0"/>
                        <a:t>Penerapan Finite State Automata pada Proses Peminjaman </a:t>
                      </a:r>
                      <a:r>
                        <a:rPr lang="en-ID" dirty="0"/>
                        <a:t>Ruang </a:t>
                      </a:r>
                      <a:r>
                        <a:rPr lang="en-ID" dirty="0" err="1"/>
                        <a:t>Laboratorium</a:t>
                      </a:r>
                      <a:r>
                        <a:rPr lang="en-ID" dirty="0"/>
                        <a:t> </a:t>
                      </a:r>
                      <a:r>
                        <a:rPr lang="en-ID" dirty="0" err="1"/>
                        <a:t>Komputer</a:t>
                      </a:r>
                      <a:r>
                        <a:rPr lang="en-ID" dirty="0"/>
                        <a:t> Universitas Bina Sarana </a:t>
                      </a:r>
                      <a:r>
                        <a:rPr lang="en-ID" dirty="0" err="1"/>
                        <a:t>Informatika</a:t>
                      </a:r>
                      <a:r>
                        <a:rPr lang="en-ID"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474604"/>
                  </a:ext>
                </a:extLst>
              </a:tr>
              <a:tr h="370840">
                <a:tc>
                  <a:txBody>
                    <a:bodyPr/>
                    <a:lstStyle/>
                    <a:p>
                      <a:pPr algn="ctr"/>
                      <a:r>
                        <a:rPr lang="en-US" dirty="0"/>
                        <a:t>2</a:t>
                      </a:r>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D" dirty="0" err="1"/>
                        <a:t>Implementasi</a:t>
                      </a:r>
                      <a:r>
                        <a:rPr lang="en-ID" dirty="0"/>
                        <a:t> Finite State Automata (</a:t>
                      </a:r>
                      <a:r>
                        <a:rPr lang="en-ID" dirty="0" err="1"/>
                        <a:t>Fsa</a:t>
                      </a:r>
                      <a:r>
                        <a:rPr lang="en-ID" dirty="0"/>
                        <a:t>) </a:t>
                      </a:r>
                      <a:r>
                        <a:rPr lang="en-ID" dirty="0" err="1"/>
                        <a:t>Dengan</a:t>
                      </a:r>
                      <a:r>
                        <a:rPr lang="en-ID" dirty="0"/>
                        <a:t> </a:t>
                      </a:r>
                      <a:r>
                        <a:rPr lang="en-ID" dirty="0" err="1"/>
                        <a:t>Simulasi</a:t>
                      </a:r>
                      <a:r>
                        <a:rPr lang="en-ID" dirty="0"/>
                        <a:t> Vending Machine Pada </a:t>
                      </a:r>
                      <a:r>
                        <a:rPr lang="en-ID" dirty="0" err="1"/>
                        <a:t>Aplikasi</a:t>
                      </a:r>
                      <a:r>
                        <a:rPr lang="en-ID" dirty="0"/>
                        <a:t> Android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9805081"/>
                  </a:ext>
                </a:extLst>
              </a:tr>
              <a:tr h="370840">
                <a:tc>
                  <a:txBody>
                    <a:bodyPr/>
                    <a:lstStyle/>
                    <a:p>
                      <a:pPr algn="ctr"/>
                      <a:r>
                        <a:rPr lang="en-US" dirty="0"/>
                        <a:t>3</a:t>
                      </a:r>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D" dirty="0" err="1"/>
                        <a:t>Penerapan</a:t>
                      </a:r>
                      <a:r>
                        <a:rPr lang="en-ID" dirty="0"/>
                        <a:t> </a:t>
                      </a:r>
                      <a:r>
                        <a:rPr lang="en-ID" dirty="0" err="1"/>
                        <a:t>Konsep</a:t>
                      </a:r>
                      <a:r>
                        <a:rPr lang="en-ID" dirty="0"/>
                        <a:t> Finite State Automata (FSA) pada </a:t>
                      </a:r>
                      <a:r>
                        <a:rPr lang="en-ID" dirty="0" err="1"/>
                        <a:t>Aplikasi</a:t>
                      </a:r>
                      <a:r>
                        <a:rPr lang="en-ID" dirty="0"/>
                        <a:t> </a:t>
                      </a:r>
                      <a:r>
                        <a:rPr lang="en-ID" dirty="0" err="1"/>
                        <a:t>Simulasi</a:t>
                      </a:r>
                      <a:r>
                        <a:rPr lang="en-ID" dirty="0"/>
                        <a:t> Vending Machine Yoghurt </a:t>
                      </a:r>
                      <a:r>
                        <a:rPr lang="en-ID" dirty="0" err="1"/>
                        <a:t>Walagri</a:t>
                      </a:r>
                      <a:r>
                        <a:rPr lang="en-ID"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527485"/>
                  </a:ext>
                </a:extLst>
              </a:tr>
              <a:tr h="370840">
                <a:tc>
                  <a:txBody>
                    <a:bodyPr/>
                    <a:lstStyle/>
                    <a:p>
                      <a:pPr algn="ctr"/>
                      <a:r>
                        <a:rPr lang="en-US" dirty="0"/>
                        <a:t>4</a:t>
                      </a:r>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D" dirty="0" err="1"/>
                        <a:t>Penerapan</a:t>
                      </a:r>
                      <a:r>
                        <a:rPr lang="en-ID" dirty="0"/>
                        <a:t> Finite State Automata Pada </a:t>
                      </a:r>
                      <a:r>
                        <a:rPr lang="en-ID" dirty="0" err="1"/>
                        <a:t>Mesin</a:t>
                      </a:r>
                      <a:r>
                        <a:rPr lang="en-ID" dirty="0"/>
                        <a:t> </a:t>
                      </a:r>
                      <a:r>
                        <a:rPr lang="en-ID" dirty="0" err="1"/>
                        <a:t>Tiket</a:t>
                      </a:r>
                      <a:r>
                        <a:rPr lang="en-ID" dirty="0"/>
                        <a:t> </a:t>
                      </a:r>
                      <a:r>
                        <a:rPr lang="en-ID" dirty="0" err="1"/>
                        <a:t>Otomatis</a:t>
                      </a:r>
                      <a:r>
                        <a:rPr lang="en-ID" dirty="0"/>
                        <a:t> Bus </a:t>
                      </a:r>
                      <a:r>
                        <a:rPr lang="en-ID" dirty="0" err="1"/>
                        <a:t>Damri</a:t>
                      </a:r>
                      <a:r>
                        <a:rPr lang="en-ID" dirty="0"/>
                        <a:t> Di Bandara </a:t>
                      </a:r>
                      <a:r>
                        <a:rPr lang="en-ID" dirty="0" err="1"/>
                        <a:t>Internasional</a:t>
                      </a:r>
                      <a:r>
                        <a:rPr lang="en-ID" dirty="0"/>
                        <a:t> Yogyakarta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4757073"/>
                  </a:ext>
                </a:extLst>
              </a:tr>
              <a:tr h="370840">
                <a:tc>
                  <a:txBody>
                    <a:bodyPr/>
                    <a:lstStyle/>
                    <a:p>
                      <a:pPr algn="ctr"/>
                      <a:r>
                        <a:rPr lang="en-US" dirty="0"/>
                        <a:t>5</a:t>
                      </a:r>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D" dirty="0" err="1"/>
                        <a:t>Penerapan</a:t>
                      </a:r>
                      <a:r>
                        <a:rPr lang="en-ID" dirty="0"/>
                        <a:t> </a:t>
                      </a:r>
                      <a:r>
                        <a:rPr lang="en-ID" dirty="0" err="1"/>
                        <a:t>Konsep</a:t>
                      </a:r>
                      <a:r>
                        <a:rPr lang="en-ID" dirty="0"/>
                        <a:t> Finite State Automata (</a:t>
                      </a:r>
                      <a:r>
                        <a:rPr lang="en-ID" dirty="0" err="1"/>
                        <a:t>Fsa</a:t>
                      </a:r>
                      <a:r>
                        <a:rPr lang="en-ID" dirty="0"/>
                        <a:t>) Pada Vending Machine Voucher Internet Corner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0431076"/>
                  </a:ext>
                </a:extLst>
              </a:tr>
              <a:tr h="370840">
                <a:tc>
                  <a:txBody>
                    <a:bodyPr/>
                    <a:lstStyle/>
                    <a:p>
                      <a:pPr algn="ctr"/>
                      <a:r>
                        <a:rPr lang="en-US" dirty="0"/>
                        <a:t>6</a:t>
                      </a:r>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D" dirty="0" err="1"/>
                        <a:t>Konsep</a:t>
                      </a:r>
                      <a:r>
                        <a:rPr lang="en-ID" dirty="0"/>
                        <a:t> Finite State Automata Pada Desain Vending Machine Alat </a:t>
                      </a:r>
                      <a:r>
                        <a:rPr lang="en-ID" dirty="0" err="1"/>
                        <a:t>Praktik</a:t>
                      </a:r>
                      <a:r>
                        <a:rPr lang="en-ID" dirty="0"/>
                        <a:t> Di </a:t>
                      </a:r>
                      <a:r>
                        <a:rPr lang="en-ID" dirty="0" err="1"/>
                        <a:t>Sekolah</a:t>
                      </a:r>
                      <a:r>
                        <a:rPr lang="en-ID" dirty="0"/>
                        <a:t> </a:t>
                      </a:r>
                      <a:r>
                        <a:rPr lang="en-ID" dirty="0" err="1"/>
                        <a:t>Menengah</a:t>
                      </a:r>
                      <a:r>
                        <a:rPr lang="en-ID" dirty="0"/>
                        <a:t> </a:t>
                      </a:r>
                      <a:r>
                        <a:rPr lang="en-ID" dirty="0" err="1"/>
                        <a:t>Kejuruan</a:t>
                      </a:r>
                      <a:r>
                        <a:rPr lang="en-ID"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D"/>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6971370"/>
                  </a:ext>
                </a:extLst>
              </a:tr>
              <a:tr h="370840">
                <a:tc>
                  <a:txBody>
                    <a:bodyPr/>
                    <a:lstStyle/>
                    <a:p>
                      <a:pPr algn="ctr"/>
                      <a:r>
                        <a:rPr lang="en-US" dirty="0"/>
                        <a:t>7</a:t>
                      </a:r>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D" dirty="0" err="1"/>
                        <a:t>Penerapan</a:t>
                      </a:r>
                      <a:r>
                        <a:rPr lang="en-ID" dirty="0"/>
                        <a:t> </a:t>
                      </a:r>
                      <a:r>
                        <a:rPr lang="en-ID" dirty="0" err="1"/>
                        <a:t>Konsep</a:t>
                      </a:r>
                      <a:r>
                        <a:rPr lang="en-ID" dirty="0"/>
                        <a:t> Finite State Automata (FSA) Pada </a:t>
                      </a:r>
                      <a:r>
                        <a:rPr lang="en-ID" dirty="0" err="1"/>
                        <a:t>Mesin</a:t>
                      </a:r>
                      <a:r>
                        <a:rPr lang="en-ID" dirty="0"/>
                        <a:t> </a:t>
                      </a:r>
                      <a:r>
                        <a:rPr lang="en-ID" dirty="0" err="1"/>
                        <a:t>Pembuat</a:t>
                      </a:r>
                      <a:r>
                        <a:rPr lang="en-ID" dirty="0"/>
                        <a:t> Ice Cream </a:t>
                      </a:r>
                      <a:r>
                        <a:rPr lang="en-ID" dirty="0" err="1"/>
                        <a:t>Otomatis</a:t>
                      </a:r>
                      <a:endParaRPr lang="en-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502072"/>
                  </a:ext>
                </a:extLst>
              </a:tr>
              <a:tr h="370840">
                <a:tc>
                  <a:txBody>
                    <a:bodyPr/>
                    <a:lstStyle/>
                    <a:p>
                      <a:pPr algn="ctr"/>
                      <a:r>
                        <a:rPr lang="en-US" dirty="0"/>
                        <a:t>8</a:t>
                      </a:r>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i-FI" dirty="0"/>
                        <a:t>Aplikasi Alat Bantu Pembelajaran Visualisasi Finite </a:t>
                      </a:r>
                      <a:r>
                        <a:rPr lang="en-ID" dirty="0"/>
                        <a:t>State Automata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177186"/>
                  </a:ext>
                </a:extLst>
              </a:tr>
              <a:tr h="370840">
                <a:tc>
                  <a:txBody>
                    <a:bodyPr/>
                    <a:lstStyle/>
                    <a:p>
                      <a:pPr algn="ctr"/>
                      <a:r>
                        <a:rPr lang="en-US" dirty="0"/>
                        <a:t>9</a:t>
                      </a:r>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D" dirty="0" err="1"/>
                        <a:t>Penerapan</a:t>
                      </a:r>
                      <a:r>
                        <a:rPr lang="en-ID" dirty="0"/>
                        <a:t> </a:t>
                      </a:r>
                      <a:r>
                        <a:rPr lang="en-ID" dirty="0" err="1"/>
                        <a:t>Konsep</a:t>
                      </a:r>
                      <a:r>
                        <a:rPr lang="en-ID" dirty="0"/>
                        <a:t> Finite State Automata Pada </a:t>
                      </a:r>
                      <a:r>
                        <a:rPr lang="en-ID" dirty="0" err="1"/>
                        <a:t>Aplikasi</a:t>
                      </a:r>
                      <a:r>
                        <a:rPr lang="en-ID" dirty="0"/>
                        <a:t> </a:t>
                      </a:r>
                      <a:r>
                        <a:rPr lang="en-ID" dirty="0" err="1"/>
                        <a:t>Simulasi</a:t>
                      </a:r>
                      <a:r>
                        <a:rPr lang="en-ID" dirty="0"/>
                        <a:t> Vending Machine </a:t>
                      </a:r>
                      <a:r>
                        <a:rPr lang="en-ID" dirty="0" err="1"/>
                        <a:t>Beras</a:t>
                      </a:r>
                      <a:endParaRPr lang="en-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660111"/>
                  </a:ext>
                </a:extLst>
              </a:tr>
              <a:tr h="370840">
                <a:tc>
                  <a:txBody>
                    <a:bodyPr/>
                    <a:lstStyle/>
                    <a:p>
                      <a:pPr algn="ctr"/>
                      <a:r>
                        <a:rPr lang="en-US" dirty="0"/>
                        <a:t>10</a:t>
                      </a:r>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D" dirty="0" err="1"/>
                        <a:t>Penerapan</a:t>
                      </a:r>
                      <a:r>
                        <a:rPr lang="en-ID" dirty="0"/>
                        <a:t> </a:t>
                      </a:r>
                      <a:r>
                        <a:rPr lang="en-ID" dirty="0" err="1"/>
                        <a:t>Konsep</a:t>
                      </a:r>
                      <a:r>
                        <a:rPr lang="en-ID" dirty="0"/>
                        <a:t> Finite State Automata (FSA) </a:t>
                      </a:r>
                      <a:r>
                        <a:rPr lang="fi-FI" dirty="0"/>
                        <a:t>pada Mesin Pembuat Minuman Kopi Otomatis</a:t>
                      </a:r>
                      <a:endParaRPr lang="en-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423134"/>
                  </a:ext>
                </a:extLst>
              </a:tr>
              <a:tr h="370840">
                <a:tc>
                  <a:txBody>
                    <a:bodyPr/>
                    <a:lstStyle/>
                    <a:p>
                      <a:pPr algn="ctr"/>
                      <a:r>
                        <a:rPr lang="en-US" dirty="0"/>
                        <a:t>11</a:t>
                      </a:r>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dirty="0"/>
                        <a:t>Implementasi Finite State Automata Pada Aplikasi </a:t>
                      </a:r>
                      <a:r>
                        <a:rPr lang="en-ID" dirty="0" err="1"/>
                        <a:t>Pembelajaran</a:t>
                      </a:r>
                      <a:r>
                        <a:rPr lang="en-ID" dirty="0"/>
                        <a:t> </a:t>
                      </a:r>
                      <a:r>
                        <a:rPr lang="en-ID" dirty="0" err="1"/>
                        <a:t>Aksara</a:t>
                      </a:r>
                      <a:r>
                        <a:rPr lang="en-ID" dirty="0"/>
                        <a:t> Sunda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389205"/>
                  </a:ext>
                </a:extLst>
              </a:tr>
            </a:tbl>
          </a:graphicData>
        </a:graphic>
      </p:graphicFrame>
    </p:spTree>
    <p:extLst>
      <p:ext uri="{BB962C8B-B14F-4D97-AF65-F5344CB8AC3E}">
        <p14:creationId xmlns:p14="http://schemas.microsoft.com/office/powerpoint/2010/main" val="1702121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DE6059-A645-445E-A913-CC238F101F20}"/>
              </a:ext>
            </a:extLst>
          </p:cNvPr>
          <p:cNvGraphicFramePr>
            <a:graphicFrameLocks noChangeAspect="1"/>
          </p:cNvGraphicFramePr>
          <p:nvPr>
            <p:custDataLst>
              <p:tags r:id="rId1"/>
            </p:custDataLst>
            <p:extLst>
              <p:ext uri="{D42A27DB-BD31-4B8C-83A1-F6EECF244321}">
                <p14:modId xmlns:p14="http://schemas.microsoft.com/office/powerpoint/2010/main" val="3624911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5" name="Freeform: Shape 234">
            <a:extLst>
              <a:ext uri="{FF2B5EF4-FFF2-40B4-BE49-F238E27FC236}">
                <a16:creationId xmlns:a16="http://schemas.microsoft.com/office/drawing/2014/main" id="{402CEC89-B340-47B0-A5EA-775AA5780040}"/>
              </a:ext>
            </a:extLst>
          </p:cNvPr>
          <p:cNvSpPr/>
          <p:nvPr/>
        </p:nvSpPr>
        <p:spPr>
          <a:xfrm>
            <a:off x="0" y="2875492"/>
            <a:ext cx="12192000" cy="3982508"/>
          </a:xfrm>
          <a:custGeom>
            <a:avLst/>
            <a:gdLst>
              <a:gd name="connsiteX0" fmla="*/ 0 w 12192000"/>
              <a:gd name="connsiteY0" fmla="*/ 0 h 3982508"/>
              <a:gd name="connsiteX1" fmla="*/ 146561 w 12192000"/>
              <a:gd name="connsiteY1" fmla="*/ 54451 h 3982508"/>
              <a:gd name="connsiteX2" fmla="*/ 5080000 w 12192000"/>
              <a:gd name="connsiteY2" fmla="*/ 2219023 h 3982508"/>
              <a:gd name="connsiteX3" fmla="*/ 7460343 w 12192000"/>
              <a:gd name="connsiteY3" fmla="*/ 2770566 h 3982508"/>
              <a:gd name="connsiteX4" fmla="*/ 12157259 w 12192000"/>
              <a:gd name="connsiteY4" fmla="*/ 1775204 h 3982508"/>
              <a:gd name="connsiteX5" fmla="*/ 12192000 w 12192000"/>
              <a:gd name="connsiteY5" fmla="*/ 1774836 h 3982508"/>
              <a:gd name="connsiteX6" fmla="*/ 12192000 w 12192000"/>
              <a:gd name="connsiteY6" fmla="*/ 3982508 h 3982508"/>
              <a:gd name="connsiteX7" fmla="*/ 0 w 12192000"/>
              <a:gd name="connsiteY7" fmla="*/ 3982508 h 398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982508">
                <a:moveTo>
                  <a:pt x="0" y="0"/>
                </a:moveTo>
                <a:lnTo>
                  <a:pt x="146561" y="54451"/>
                </a:lnTo>
                <a:cubicBezTo>
                  <a:pt x="1210611" y="470080"/>
                  <a:pt x="3907518" y="1783595"/>
                  <a:pt x="5080000" y="2219023"/>
                </a:cubicBezTo>
                <a:cubicBezTo>
                  <a:pt x="6330648" y="2683480"/>
                  <a:pt x="6212117" y="2840718"/>
                  <a:pt x="7460343" y="2770566"/>
                </a:cubicBezTo>
                <a:cubicBezTo>
                  <a:pt x="8552543" y="2709183"/>
                  <a:pt x="10994911" y="1845848"/>
                  <a:pt x="12157259" y="1775204"/>
                </a:cubicBezTo>
                <a:lnTo>
                  <a:pt x="12192000" y="1774836"/>
                </a:lnTo>
                <a:lnTo>
                  <a:pt x="12192000" y="3982508"/>
                </a:lnTo>
                <a:lnTo>
                  <a:pt x="0" y="3982508"/>
                </a:lnTo>
                <a:close/>
              </a:path>
            </a:pathLst>
          </a:custGeom>
          <a:gradFill>
            <a:gsLst>
              <a:gs pos="100000">
                <a:srgbClr val="006496"/>
              </a:gs>
              <a:gs pos="49000">
                <a:srgbClr val="0077B5"/>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5">
            <a:extLst>
              <a:ext uri="{FF2B5EF4-FFF2-40B4-BE49-F238E27FC236}">
                <a16:creationId xmlns:a16="http://schemas.microsoft.com/office/drawing/2014/main" id="{6E3E6205-D639-420F-A2FC-DC88AF234EF1}"/>
              </a:ext>
            </a:extLst>
          </p:cNvPr>
          <p:cNvGrpSpPr>
            <a:grpSpLocks noChangeAspect="1"/>
          </p:cNvGrpSpPr>
          <p:nvPr/>
        </p:nvGrpSpPr>
        <p:grpSpPr bwMode="auto">
          <a:xfrm>
            <a:off x="1758950" y="2776538"/>
            <a:ext cx="8664575" cy="3700462"/>
            <a:chOff x="1108" y="1749"/>
            <a:chExt cx="5458" cy="2331"/>
          </a:xfrm>
        </p:grpSpPr>
        <p:grpSp>
          <p:nvGrpSpPr>
            <p:cNvPr id="13" name="Group 206">
              <a:extLst>
                <a:ext uri="{FF2B5EF4-FFF2-40B4-BE49-F238E27FC236}">
                  <a16:creationId xmlns:a16="http://schemas.microsoft.com/office/drawing/2014/main" id="{1FAD92FE-E429-4246-A28C-4DC64BEBEB3D}"/>
                </a:ext>
              </a:extLst>
            </p:cNvPr>
            <p:cNvGrpSpPr>
              <a:grpSpLocks/>
            </p:cNvGrpSpPr>
            <p:nvPr/>
          </p:nvGrpSpPr>
          <p:grpSpPr bwMode="auto">
            <a:xfrm>
              <a:off x="1108" y="1749"/>
              <a:ext cx="5458" cy="2331"/>
              <a:chOff x="1108" y="1749"/>
              <a:chExt cx="5458" cy="2331"/>
            </a:xfrm>
          </p:grpSpPr>
          <p:sp>
            <p:nvSpPr>
              <p:cNvPr id="27" name="Freeform 6">
                <a:extLst>
                  <a:ext uri="{FF2B5EF4-FFF2-40B4-BE49-F238E27FC236}">
                    <a16:creationId xmlns:a16="http://schemas.microsoft.com/office/drawing/2014/main" id="{96F7C97D-023D-401D-9175-99960BF7A482}"/>
                  </a:ext>
                </a:extLst>
              </p:cNvPr>
              <p:cNvSpPr>
                <a:spLocks/>
              </p:cNvSpPr>
              <p:nvPr/>
            </p:nvSpPr>
            <p:spPr bwMode="auto">
              <a:xfrm>
                <a:off x="4640" y="3000"/>
                <a:ext cx="104" cy="112"/>
              </a:xfrm>
              <a:custGeom>
                <a:avLst/>
                <a:gdLst>
                  <a:gd name="T0" fmla="*/ 0 w 53"/>
                  <a:gd name="T1" fmla="*/ 26 h 57"/>
                  <a:gd name="T2" fmla="*/ 51 w 53"/>
                  <a:gd name="T3" fmla="*/ 42 h 57"/>
                  <a:gd name="T4" fmla="*/ 0 w 53"/>
                  <a:gd name="T5" fmla="*/ 26 h 57"/>
                </a:gdLst>
                <a:ahLst/>
                <a:cxnLst>
                  <a:cxn ang="0">
                    <a:pos x="T0" y="T1"/>
                  </a:cxn>
                  <a:cxn ang="0">
                    <a:pos x="T2" y="T3"/>
                  </a:cxn>
                  <a:cxn ang="0">
                    <a:pos x="T4" y="T5"/>
                  </a:cxn>
                </a:cxnLst>
                <a:rect l="0" t="0" r="r" b="b"/>
                <a:pathLst>
                  <a:path w="53" h="57">
                    <a:moveTo>
                      <a:pt x="0" y="26"/>
                    </a:moveTo>
                    <a:cubicBezTo>
                      <a:pt x="0" y="37"/>
                      <a:pt x="49" y="57"/>
                      <a:pt x="51" y="42"/>
                    </a:cubicBezTo>
                    <a:cubicBezTo>
                      <a:pt x="53" y="27"/>
                      <a:pt x="2" y="0"/>
                      <a:pt x="0" y="26"/>
                    </a:cubicBezTo>
                    <a:close/>
                  </a:path>
                </a:pathLst>
              </a:custGeom>
              <a:solidFill>
                <a:srgbClr val="0A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53EFCCD0-B58F-4DC0-95DE-DBD303559D3D}"/>
                  </a:ext>
                </a:extLst>
              </p:cNvPr>
              <p:cNvSpPr>
                <a:spLocks/>
              </p:cNvSpPr>
              <p:nvPr/>
            </p:nvSpPr>
            <p:spPr bwMode="auto">
              <a:xfrm>
                <a:off x="4621" y="3004"/>
                <a:ext cx="115" cy="228"/>
              </a:xfrm>
              <a:custGeom>
                <a:avLst/>
                <a:gdLst>
                  <a:gd name="T0" fmla="*/ 53 w 59"/>
                  <a:gd name="T1" fmla="*/ 33 h 116"/>
                  <a:gd name="T2" fmla="*/ 56 w 59"/>
                  <a:gd name="T3" fmla="*/ 78 h 116"/>
                  <a:gd name="T4" fmla="*/ 56 w 59"/>
                  <a:gd name="T5" fmla="*/ 78 h 116"/>
                  <a:gd name="T6" fmla="*/ 43 w 59"/>
                  <a:gd name="T7" fmla="*/ 93 h 116"/>
                  <a:gd name="T8" fmla="*/ 33 w 59"/>
                  <a:gd name="T9" fmla="*/ 101 h 116"/>
                  <a:gd name="T10" fmla="*/ 20 w 59"/>
                  <a:gd name="T11" fmla="*/ 105 h 116"/>
                  <a:gd name="T12" fmla="*/ 5 w 59"/>
                  <a:gd name="T13" fmla="*/ 110 h 116"/>
                  <a:gd name="T14" fmla="*/ 13 w 59"/>
                  <a:gd name="T15" fmla="*/ 97 h 116"/>
                  <a:gd name="T16" fmla="*/ 20 w 59"/>
                  <a:gd name="T17" fmla="*/ 80 h 116"/>
                  <a:gd name="T18" fmla="*/ 12 w 59"/>
                  <a:gd name="T19" fmla="*/ 59 h 116"/>
                  <a:gd name="T20" fmla="*/ 7 w 59"/>
                  <a:gd name="T21" fmla="*/ 75 h 116"/>
                  <a:gd name="T22" fmla="*/ 0 w 59"/>
                  <a:gd name="T23" fmla="*/ 79 h 116"/>
                  <a:gd name="T24" fmla="*/ 0 w 59"/>
                  <a:gd name="T25" fmla="*/ 66 h 116"/>
                  <a:gd name="T26" fmla="*/ 3 w 59"/>
                  <a:gd name="T27" fmla="*/ 43 h 116"/>
                  <a:gd name="T28" fmla="*/ 17 w 59"/>
                  <a:gd name="T29" fmla="*/ 27 h 116"/>
                  <a:gd name="T30" fmla="*/ 23 w 59"/>
                  <a:gd name="T31" fmla="*/ 0 h 116"/>
                  <a:gd name="T32" fmla="*/ 59 w 59"/>
                  <a:gd name="T33" fmla="*/ 3 h 116"/>
                  <a:gd name="T34" fmla="*/ 53 w 59"/>
                  <a:gd name="T3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116">
                    <a:moveTo>
                      <a:pt x="53" y="33"/>
                    </a:moveTo>
                    <a:cubicBezTo>
                      <a:pt x="53" y="38"/>
                      <a:pt x="58" y="72"/>
                      <a:pt x="56" y="78"/>
                    </a:cubicBezTo>
                    <a:cubicBezTo>
                      <a:pt x="56" y="78"/>
                      <a:pt x="56" y="78"/>
                      <a:pt x="56" y="78"/>
                    </a:cubicBezTo>
                    <a:cubicBezTo>
                      <a:pt x="53" y="84"/>
                      <a:pt x="46" y="90"/>
                      <a:pt x="43" y="93"/>
                    </a:cubicBezTo>
                    <a:cubicBezTo>
                      <a:pt x="41" y="97"/>
                      <a:pt x="37" y="98"/>
                      <a:pt x="33" y="101"/>
                    </a:cubicBezTo>
                    <a:cubicBezTo>
                      <a:pt x="29" y="105"/>
                      <a:pt x="20" y="105"/>
                      <a:pt x="20" y="105"/>
                    </a:cubicBezTo>
                    <a:cubicBezTo>
                      <a:pt x="20" y="105"/>
                      <a:pt x="6" y="116"/>
                      <a:pt x="5" y="110"/>
                    </a:cubicBezTo>
                    <a:cubicBezTo>
                      <a:pt x="5" y="103"/>
                      <a:pt x="13" y="97"/>
                      <a:pt x="13" y="97"/>
                    </a:cubicBezTo>
                    <a:cubicBezTo>
                      <a:pt x="20" y="80"/>
                      <a:pt x="20" y="80"/>
                      <a:pt x="20" y="80"/>
                    </a:cubicBezTo>
                    <a:cubicBezTo>
                      <a:pt x="20" y="80"/>
                      <a:pt x="16" y="59"/>
                      <a:pt x="12" y="59"/>
                    </a:cubicBezTo>
                    <a:cubicBezTo>
                      <a:pt x="8" y="59"/>
                      <a:pt x="9" y="68"/>
                      <a:pt x="7" y="75"/>
                    </a:cubicBezTo>
                    <a:cubicBezTo>
                      <a:pt x="6" y="79"/>
                      <a:pt x="0" y="79"/>
                      <a:pt x="0" y="79"/>
                    </a:cubicBezTo>
                    <a:cubicBezTo>
                      <a:pt x="0" y="66"/>
                      <a:pt x="0" y="66"/>
                      <a:pt x="0" y="66"/>
                    </a:cubicBezTo>
                    <a:cubicBezTo>
                      <a:pt x="0" y="66"/>
                      <a:pt x="1" y="47"/>
                      <a:pt x="3" y="43"/>
                    </a:cubicBezTo>
                    <a:cubicBezTo>
                      <a:pt x="5" y="40"/>
                      <a:pt x="17" y="27"/>
                      <a:pt x="17" y="27"/>
                    </a:cubicBezTo>
                    <a:cubicBezTo>
                      <a:pt x="23" y="0"/>
                      <a:pt x="23" y="0"/>
                      <a:pt x="23" y="0"/>
                    </a:cubicBezTo>
                    <a:cubicBezTo>
                      <a:pt x="59" y="3"/>
                      <a:pt x="59" y="3"/>
                      <a:pt x="59" y="3"/>
                    </a:cubicBezTo>
                    <a:cubicBezTo>
                      <a:pt x="59" y="3"/>
                      <a:pt x="52" y="29"/>
                      <a:pt x="53" y="33"/>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44FC1F03-50F8-4E29-9032-37E117C59E40}"/>
                  </a:ext>
                </a:extLst>
              </p:cNvPr>
              <p:cNvSpPr>
                <a:spLocks/>
              </p:cNvSpPr>
              <p:nvPr/>
            </p:nvSpPr>
            <p:spPr bwMode="auto">
              <a:xfrm>
                <a:off x="4660" y="3157"/>
                <a:ext cx="70" cy="53"/>
              </a:xfrm>
              <a:custGeom>
                <a:avLst/>
                <a:gdLst>
                  <a:gd name="T0" fmla="*/ 36 w 36"/>
                  <a:gd name="T1" fmla="*/ 0 h 27"/>
                  <a:gd name="T2" fmla="*/ 23 w 36"/>
                  <a:gd name="T3" fmla="*/ 15 h 27"/>
                  <a:gd name="T4" fmla="*/ 13 w 36"/>
                  <a:gd name="T5" fmla="*/ 23 h 27"/>
                  <a:gd name="T6" fmla="*/ 0 w 36"/>
                  <a:gd name="T7" fmla="*/ 27 h 27"/>
                  <a:gd name="T8" fmla="*/ 11 w 36"/>
                  <a:gd name="T9" fmla="*/ 8 h 27"/>
                  <a:gd name="T10" fmla="*/ 17 w 36"/>
                  <a:gd name="T11" fmla="*/ 9 h 27"/>
                  <a:gd name="T12" fmla="*/ 23 w 36"/>
                  <a:gd name="T13" fmla="*/ 5 h 27"/>
                  <a:gd name="T14" fmla="*/ 31 w 36"/>
                  <a:gd name="T15" fmla="*/ 2 h 27"/>
                  <a:gd name="T16" fmla="*/ 36 w 3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7">
                    <a:moveTo>
                      <a:pt x="36" y="0"/>
                    </a:moveTo>
                    <a:cubicBezTo>
                      <a:pt x="33" y="6"/>
                      <a:pt x="26" y="12"/>
                      <a:pt x="23" y="15"/>
                    </a:cubicBezTo>
                    <a:cubicBezTo>
                      <a:pt x="21" y="19"/>
                      <a:pt x="17" y="20"/>
                      <a:pt x="13" y="23"/>
                    </a:cubicBezTo>
                    <a:cubicBezTo>
                      <a:pt x="9" y="27"/>
                      <a:pt x="0" y="27"/>
                      <a:pt x="0" y="27"/>
                    </a:cubicBezTo>
                    <a:cubicBezTo>
                      <a:pt x="4" y="24"/>
                      <a:pt x="10" y="9"/>
                      <a:pt x="11" y="8"/>
                    </a:cubicBezTo>
                    <a:cubicBezTo>
                      <a:pt x="13" y="7"/>
                      <a:pt x="14" y="9"/>
                      <a:pt x="17" y="9"/>
                    </a:cubicBezTo>
                    <a:cubicBezTo>
                      <a:pt x="19" y="9"/>
                      <a:pt x="21" y="4"/>
                      <a:pt x="23" y="5"/>
                    </a:cubicBezTo>
                    <a:cubicBezTo>
                      <a:pt x="26" y="6"/>
                      <a:pt x="29" y="6"/>
                      <a:pt x="31" y="2"/>
                    </a:cubicBezTo>
                    <a:cubicBezTo>
                      <a:pt x="32" y="1"/>
                      <a:pt x="34" y="0"/>
                      <a:pt x="36" y="0"/>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27C6676A-ABBA-4A42-89D1-E06F5233BF12}"/>
                  </a:ext>
                </a:extLst>
              </p:cNvPr>
              <p:cNvSpPr>
                <a:spLocks/>
              </p:cNvSpPr>
              <p:nvPr/>
            </p:nvSpPr>
            <p:spPr bwMode="auto">
              <a:xfrm>
                <a:off x="3775" y="2360"/>
                <a:ext cx="108" cy="141"/>
              </a:xfrm>
              <a:custGeom>
                <a:avLst/>
                <a:gdLst>
                  <a:gd name="T0" fmla="*/ 44 w 55"/>
                  <a:gd name="T1" fmla="*/ 10 h 72"/>
                  <a:gd name="T2" fmla="*/ 14 w 55"/>
                  <a:gd name="T3" fmla="*/ 57 h 72"/>
                  <a:gd name="T4" fmla="*/ 55 w 55"/>
                  <a:gd name="T5" fmla="*/ 42 h 72"/>
                  <a:gd name="T6" fmla="*/ 44 w 55"/>
                  <a:gd name="T7" fmla="*/ 10 h 72"/>
                </a:gdLst>
                <a:ahLst/>
                <a:cxnLst>
                  <a:cxn ang="0">
                    <a:pos x="T0" y="T1"/>
                  </a:cxn>
                  <a:cxn ang="0">
                    <a:pos x="T2" y="T3"/>
                  </a:cxn>
                  <a:cxn ang="0">
                    <a:pos x="T4" y="T5"/>
                  </a:cxn>
                  <a:cxn ang="0">
                    <a:pos x="T6" y="T7"/>
                  </a:cxn>
                </a:cxnLst>
                <a:rect l="0" t="0" r="r" b="b"/>
                <a:pathLst>
                  <a:path w="55" h="72">
                    <a:moveTo>
                      <a:pt x="44" y="10"/>
                    </a:moveTo>
                    <a:cubicBezTo>
                      <a:pt x="35" y="0"/>
                      <a:pt x="0" y="42"/>
                      <a:pt x="14" y="57"/>
                    </a:cubicBezTo>
                    <a:cubicBezTo>
                      <a:pt x="28" y="72"/>
                      <a:pt x="55" y="42"/>
                      <a:pt x="55" y="42"/>
                    </a:cubicBezTo>
                    <a:cubicBezTo>
                      <a:pt x="55" y="42"/>
                      <a:pt x="53" y="20"/>
                      <a:pt x="44" y="10"/>
                    </a:cubicBezTo>
                    <a:close/>
                  </a:path>
                </a:pathLst>
              </a:custGeom>
              <a:solidFill>
                <a:srgbClr val="0A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24916293-04A3-40DE-B6F6-DBAEB714B73C}"/>
                  </a:ext>
                </a:extLst>
              </p:cNvPr>
              <p:cNvSpPr>
                <a:spLocks/>
              </p:cNvSpPr>
              <p:nvPr/>
            </p:nvSpPr>
            <p:spPr bwMode="auto">
              <a:xfrm>
                <a:off x="3697" y="2262"/>
                <a:ext cx="176" cy="190"/>
              </a:xfrm>
              <a:custGeom>
                <a:avLst/>
                <a:gdLst>
                  <a:gd name="T0" fmla="*/ 18 w 90"/>
                  <a:gd name="T1" fmla="*/ 59 h 97"/>
                  <a:gd name="T2" fmla="*/ 36 w 90"/>
                  <a:gd name="T3" fmla="*/ 66 h 97"/>
                  <a:gd name="T4" fmla="*/ 57 w 90"/>
                  <a:gd name="T5" fmla="*/ 79 h 97"/>
                  <a:gd name="T6" fmla="*/ 74 w 90"/>
                  <a:gd name="T7" fmla="*/ 97 h 97"/>
                  <a:gd name="T8" fmla="*/ 90 w 90"/>
                  <a:gd name="T9" fmla="*/ 68 h 97"/>
                  <a:gd name="T10" fmla="*/ 82 w 90"/>
                  <a:gd name="T11" fmla="*/ 59 h 97"/>
                  <a:gd name="T12" fmla="*/ 80 w 90"/>
                  <a:gd name="T13" fmla="*/ 35 h 97"/>
                  <a:gd name="T14" fmla="*/ 74 w 90"/>
                  <a:gd name="T15" fmla="*/ 9 h 97"/>
                  <a:gd name="T16" fmla="*/ 67 w 90"/>
                  <a:gd name="T17" fmla="*/ 13 h 97"/>
                  <a:gd name="T18" fmla="*/ 68 w 90"/>
                  <a:gd name="T19" fmla="*/ 29 h 97"/>
                  <a:gd name="T20" fmla="*/ 67 w 90"/>
                  <a:gd name="T21" fmla="*/ 31 h 97"/>
                  <a:gd name="T22" fmla="*/ 67 w 90"/>
                  <a:gd name="T23" fmla="*/ 31 h 97"/>
                  <a:gd name="T24" fmla="*/ 62 w 90"/>
                  <a:gd name="T25" fmla="*/ 33 h 97"/>
                  <a:gd name="T26" fmla="*/ 62 w 90"/>
                  <a:gd name="T27" fmla="*/ 33 h 97"/>
                  <a:gd name="T28" fmla="*/ 40 w 90"/>
                  <a:gd name="T29" fmla="*/ 17 h 97"/>
                  <a:gd name="T30" fmla="*/ 22 w 90"/>
                  <a:gd name="T31" fmla="*/ 5 h 97"/>
                  <a:gd name="T32" fmla="*/ 37 w 90"/>
                  <a:gd name="T33" fmla="*/ 30 h 97"/>
                  <a:gd name="T34" fmla="*/ 36 w 90"/>
                  <a:gd name="T35" fmla="*/ 31 h 97"/>
                  <a:gd name="T36" fmla="*/ 15 w 90"/>
                  <a:gd name="T37" fmla="*/ 15 h 97"/>
                  <a:gd name="T38" fmla="*/ 7 w 90"/>
                  <a:gd name="T39" fmla="*/ 19 h 97"/>
                  <a:gd name="T40" fmla="*/ 20 w 90"/>
                  <a:gd name="T41" fmla="*/ 32 h 97"/>
                  <a:gd name="T42" fmla="*/ 28 w 90"/>
                  <a:gd name="T43" fmla="*/ 40 h 97"/>
                  <a:gd name="T44" fmla="*/ 27 w 90"/>
                  <a:gd name="T45" fmla="*/ 42 h 97"/>
                  <a:gd name="T46" fmla="*/ 4 w 90"/>
                  <a:gd name="T47" fmla="*/ 33 h 97"/>
                  <a:gd name="T48" fmla="*/ 16 w 90"/>
                  <a:gd name="T49" fmla="*/ 47 h 97"/>
                  <a:gd name="T50" fmla="*/ 25 w 90"/>
                  <a:gd name="T51" fmla="*/ 53 h 97"/>
                  <a:gd name="T52" fmla="*/ 6 w 90"/>
                  <a:gd name="T53" fmla="*/ 49 h 97"/>
                  <a:gd name="T54" fmla="*/ 18 w 90"/>
                  <a:gd name="T55"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7">
                    <a:moveTo>
                      <a:pt x="18" y="59"/>
                    </a:moveTo>
                    <a:cubicBezTo>
                      <a:pt x="23" y="59"/>
                      <a:pt x="36" y="66"/>
                      <a:pt x="36" y="66"/>
                    </a:cubicBezTo>
                    <a:cubicBezTo>
                      <a:pt x="45" y="74"/>
                      <a:pt x="51" y="78"/>
                      <a:pt x="57" y="79"/>
                    </a:cubicBezTo>
                    <a:cubicBezTo>
                      <a:pt x="64" y="81"/>
                      <a:pt x="74" y="97"/>
                      <a:pt x="74" y="97"/>
                    </a:cubicBezTo>
                    <a:cubicBezTo>
                      <a:pt x="74" y="97"/>
                      <a:pt x="87" y="85"/>
                      <a:pt x="90" y="68"/>
                    </a:cubicBezTo>
                    <a:cubicBezTo>
                      <a:pt x="90" y="68"/>
                      <a:pt x="83" y="62"/>
                      <a:pt x="82" y="59"/>
                    </a:cubicBezTo>
                    <a:cubicBezTo>
                      <a:pt x="80" y="53"/>
                      <a:pt x="85" y="45"/>
                      <a:pt x="80" y="35"/>
                    </a:cubicBezTo>
                    <a:cubicBezTo>
                      <a:pt x="75" y="25"/>
                      <a:pt x="74" y="9"/>
                      <a:pt x="74" y="9"/>
                    </a:cubicBezTo>
                    <a:cubicBezTo>
                      <a:pt x="74" y="9"/>
                      <a:pt x="68" y="7"/>
                      <a:pt x="67" y="13"/>
                    </a:cubicBezTo>
                    <a:cubicBezTo>
                      <a:pt x="66" y="18"/>
                      <a:pt x="69" y="27"/>
                      <a:pt x="68" y="29"/>
                    </a:cubicBezTo>
                    <a:cubicBezTo>
                      <a:pt x="68" y="30"/>
                      <a:pt x="67" y="30"/>
                      <a:pt x="67" y="31"/>
                    </a:cubicBezTo>
                    <a:cubicBezTo>
                      <a:pt x="67" y="31"/>
                      <a:pt x="67" y="31"/>
                      <a:pt x="67" y="31"/>
                    </a:cubicBezTo>
                    <a:cubicBezTo>
                      <a:pt x="66" y="32"/>
                      <a:pt x="64" y="33"/>
                      <a:pt x="62" y="33"/>
                    </a:cubicBezTo>
                    <a:cubicBezTo>
                      <a:pt x="62" y="33"/>
                      <a:pt x="62" y="33"/>
                      <a:pt x="62" y="33"/>
                    </a:cubicBezTo>
                    <a:cubicBezTo>
                      <a:pt x="55" y="32"/>
                      <a:pt x="44" y="22"/>
                      <a:pt x="40" y="17"/>
                    </a:cubicBezTo>
                    <a:cubicBezTo>
                      <a:pt x="34" y="9"/>
                      <a:pt x="25" y="0"/>
                      <a:pt x="22" y="5"/>
                    </a:cubicBezTo>
                    <a:cubicBezTo>
                      <a:pt x="20" y="11"/>
                      <a:pt x="27" y="11"/>
                      <a:pt x="37" y="30"/>
                    </a:cubicBezTo>
                    <a:cubicBezTo>
                      <a:pt x="36" y="31"/>
                      <a:pt x="36" y="31"/>
                      <a:pt x="36" y="31"/>
                    </a:cubicBezTo>
                    <a:cubicBezTo>
                      <a:pt x="36" y="33"/>
                      <a:pt x="24" y="25"/>
                      <a:pt x="15" y="15"/>
                    </a:cubicBezTo>
                    <a:cubicBezTo>
                      <a:pt x="8" y="9"/>
                      <a:pt x="6" y="16"/>
                      <a:pt x="7" y="19"/>
                    </a:cubicBezTo>
                    <a:cubicBezTo>
                      <a:pt x="8" y="22"/>
                      <a:pt x="15" y="27"/>
                      <a:pt x="20" y="32"/>
                    </a:cubicBezTo>
                    <a:cubicBezTo>
                      <a:pt x="23" y="35"/>
                      <a:pt x="26" y="38"/>
                      <a:pt x="28" y="40"/>
                    </a:cubicBezTo>
                    <a:cubicBezTo>
                      <a:pt x="27" y="42"/>
                      <a:pt x="27" y="42"/>
                      <a:pt x="27" y="42"/>
                    </a:cubicBezTo>
                    <a:cubicBezTo>
                      <a:pt x="10" y="36"/>
                      <a:pt x="8" y="30"/>
                      <a:pt x="4" y="33"/>
                    </a:cubicBezTo>
                    <a:cubicBezTo>
                      <a:pt x="0" y="36"/>
                      <a:pt x="10" y="45"/>
                      <a:pt x="16" y="47"/>
                    </a:cubicBezTo>
                    <a:cubicBezTo>
                      <a:pt x="18" y="47"/>
                      <a:pt x="22" y="50"/>
                      <a:pt x="25" y="53"/>
                    </a:cubicBezTo>
                    <a:cubicBezTo>
                      <a:pt x="11" y="51"/>
                      <a:pt x="9" y="46"/>
                      <a:pt x="6" y="49"/>
                    </a:cubicBezTo>
                    <a:cubicBezTo>
                      <a:pt x="3" y="53"/>
                      <a:pt x="13" y="58"/>
                      <a:pt x="18" y="59"/>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1C8EA275-DA28-40F8-B4C4-FE21AE167A1F}"/>
                  </a:ext>
                </a:extLst>
              </p:cNvPr>
              <p:cNvSpPr>
                <a:spLocks/>
              </p:cNvSpPr>
              <p:nvPr/>
            </p:nvSpPr>
            <p:spPr bwMode="auto">
              <a:xfrm>
                <a:off x="3809" y="2323"/>
                <a:ext cx="19" cy="39"/>
              </a:xfrm>
              <a:custGeom>
                <a:avLst/>
                <a:gdLst>
                  <a:gd name="T0" fmla="*/ 7 w 10"/>
                  <a:gd name="T1" fmla="*/ 20 h 20"/>
                  <a:gd name="T2" fmla="*/ 10 w 10"/>
                  <a:gd name="T3" fmla="*/ 0 h 20"/>
                  <a:gd name="T4" fmla="*/ 5 w 10"/>
                  <a:gd name="T5" fmla="*/ 2 h 20"/>
                  <a:gd name="T6" fmla="*/ 7 w 10"/>
                  <a:gd name="T7" fmla="*/ 20 h 20"/>
                </a:gdLst>
                <a:ahLst/>
                <a:cxnLst>
                  <a:cxn ang="0">
                    <a:pos x="T0" y="T1"/>
                  </a:cxn>
                  <a:cxn ang="0">
                    <a:pos x="T2" y="T3"/>
                  </a:cxn>
                  <a:cxn ang="0">
                    <a:pos x="T4" y="T5"/>
                  </a:cxn>
                  <a:cxn ang="0">
                    <a:pos x="T6" y="T7"/>
                  </a:cxn>
                </a:cxnLst>
                <a:rect l="0" t="0" r="r" b="b"/>
                <a:pathLst>
                  <a:path w="10" h="20">
                    <a:moveTo>
                      <a:pt x="7" y="20"/>
                    </a:moveTo>
                    <a:cubicBezTo>
                      <a:pt x="3" y="11"/>
                      <a:pt x="9" y="1"/>
                      <a:pt x="10" y="0"/>
                    </a:cubicBezTo>
                    <a:cubicBezTo>
                      <a:pt x="9" y="1"/>
                      <a:pt x="7" y="2"/>
                      <a:pt x="5" y="2"/>
                    </a:cubicBezTo>
                    <a:cubicBezTo>
                      <a:pt x="0" y="13"/>
                      <a:pt x="7" y="20"/>
                      <a:pt x="7" y="20"/>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7774663A-FFA4-443D-993A-B5910F8A91EB}"/>
                  </a:ext>
                </a:extLst>
              </p:cNvPr>
              <p:cNvSpPr>
                <a:spLocks/>
              </p:cNvSpPr>
              <p:nvPr/>
            </p:nvSpPr>
            <p:spPr bwMode="auto">
              <a:xfrm>
                <a:off x="3803" y="2150"/>
                <a:ext cx="433" cy="526"/>
              </a:xfrm>
              <a:custGeom>
                <a:avLst/>
                <a:gdLst>
                  <a:gd name="T0" fmla="*/ 201 w 221"/>
                  <a:gd name="T1" fmla="*/ 0 h 268"/>
                  <a:gd name="T2" fmla="*/ 104 w 221"/>
                  <a:gd name="T3" fmla="*/ 177 h 268"/>
                  <a:gd name="T4" fmla="*/ 95 w 221"/>
                  <a:gd name="T5" fmla="*/ 171 h 268"/>
                  <a:gd name="T6" fmla="*/ 30 w 221"/>
                  <a:gd name="T7" fmla="*/ 117 h 268"/>
                  <a:gd name="T8" fmla="*/ 0 w 221"/>
                  <a:gd name="T9" fmla="*/ 164 h 268"/>
                  <a:gd name="T10" fmla="*/ 106 w 221"/>
                  <a:gd name="T11" fmla="*/ 251 h 268"/>
                  <a:gd name="T12" fmla="*/ 221 w 221"/>
                  <a:gd name="T13" fmla="*/ 119 h 268"/>
                  <a:gd name="T14" fmla="*/ 201 w 221"/>
                  <a:gd name="T15" fmla="*/ 0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268">
                    <a:moveTo>
                      <a:pt x="201" y="0"/>
                    </a:moveTo>
                    <a:cubicBezTo>
                      <a:pt x="104" y="177"/>
                      <a:pt x="104" y="177"/>
                      <a:pt x="104" y="177"/>
                    </a:cubicBezTo>
                    <a:cubicBezTo>
                      <a:pt x="104" y="177"/>
                      <a:pt x="100" y="167"/>
                      <a:pt x="95" y="171"/>
                    </a:cubicBezTo>
                    <a:cubicBezTo>
                      <a:pt x="90" y="175"/>
                      <a:pt x="30" y="117"/>
                      <a:pt x="30" y="117"/>
                    </a:cubicBezTo>
                    <a:cubicBezTo>
                      <a:pt x="30" y="117"/>
                      <a:pt x="34" y="152"/>
                      <a:pt x="0" y="164"/>
                    </a:cubicBezTo>
                    <a:cubicBezTo>
                      <a:pt x="0" y="164"/>
                      <a:pt x="80" y="234"/>
                      <a:pt x="106" y="251"/>
                    </a:cubicBezTo>
                    <a:cubicBezTo>
                      <a:pt x="132" y="268"/>
                      <a:pt x="221" y="119"/>
                      <a:pt x="221" y="119"/>
                    </a:cubicBezTo>
                    <a:lnTo>
                      <a:pt x="201" y="0"/>
                    </a:lnTo>
                    <a:close/>
                  </a:path>
                </a:pathLst>
              </a:custGeom>
              <a:solidFill>
                <a:srgbClr val="0D5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6E0FFE80-1299-45F1-8EA7-12C29777B922}"/>
                  </a:ext>
                </a:extLst>
              </p:cNvPr>
              <p:cNvSpPr>
                <a:spLocks/>
              </p:cNvSpPr>
              <p:nvPr/>
            </p:nvSpPr>
            <p:spPr bwMode="auto">
              <a:xfrm>
                <a:off x="3899" y="3917"/>
                <a:ext cx="249" cy="163"/>
              </a:xfrm>
              <a:custGeom>
                <a:avLst/>
                <a:gdLst>
                  <a:gd name="T0" fmla="*/ 0 w 127"/>
                  <a:gd name="T1" fmla="*/ 75 h 83"/>
                  <a:gd name="T2" fmla="*/ 1 w 127"/>
                  <a:gd name="T3" fmla="*/ 83 h 83"/>
                  <a:gd name="T4" fmla="*/ 127 w 127"/>
                  <a:gd name="T5" fmla="*/ 83 h 83"/>
                  <a:gd name="T6" fmla="*/ 126 w 127"/>
                  <a:gd name="T7" fmla="*/ 75 h 83"/>
                  <a:gd name="T8" fmla="*/ 115 w 127"/>
                  <a:gd name="T9" fmla="*/ 14 h 83"/>
                  <a:gd name="T10" fmla="*/ 83 w 127"/>
                  <a:gd name="T11" fmla="*/ 0 h 83"/>
                  <a:gd name="T12" fmla="*/ 65 w 127"/>
                  <a:gd name="T13" fmla="*/ 34 h 83"/>
                  <a:gd name="T14" fmla="*/ 57 w 127"/>
                  <a:gd name="T15" fmla="*/ 38 h 83"/>
                  <a:gd name="T16" fmla="*/ 54 w 127"/>
                  <a:gd name="T17" fmla="*/ 40 h 83"/>
                  <a:gd name="T18" fmla="*/ 46 w 127"/>
                  <a:gd name="T19" fmla="*/ 43 h 83"/>
                  <a:gd name="T20" fmla="*/ 16 w 127"/>
                  <a:gd name="T21" fmla="*/ 48 h 83"/>
                  <a:gd name="T22" fmla="*/ 0 w 127"/>
                  <a:gd name="T23" fmla="*/ 7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83">
                    <a:moveTo>
                      <a:pt x="0" y="75"/>
                    </a:moveTo>
                    <a:cubicBezTo>
                      <a:pt x="0" y="80"/>
                      <a:pt x="1" y="83"/>
                      <a:pt x="1" y="83"/>
                    </a:cubicBezTo>
                    <a:cubicBezTo>
                      <a:pt x="127" y="83"/>
                      <a:pt x="127" y="83"/>
                      <a:pt x="127" y="83"/>
                    </a:cubicBezTo>
                    <a:cubicBezTo>
                      <a:pt x="127" y="80"/>
                      <a:pt x="126" y="78"/>
                      <a:pt x="126" y="75"/>
                    </a:cubicBezTo>
                    <a:cubicBezTo>
                      <a:pt x="125" y="42"/>
                      <a:pt x="115" y="14"/>
                      <a:pt x="115" y="14"/>
                    </a:cubicBezTo>
                    <a:cubicBezTo>
                      <a:pt x="83" y="0"/>
                      <a:pt x="83" y="0"/>
                      <a:pt x="83" y="0"/>
                    </a:cubicBezTo>
                    <a:cubicBezTo>
                      <a:pt x="80" y="17"/>
                      <a:pt x="73" y="27"/>
                      <a:pt x="65" y="34"/>
                    </a:cubicBezTo>
                    <a:cubicBezTo>
                      <a:pt x="62" y="36"/>
                      <a:pt x="60" y="37"/>
                      <a:pt x="57" y="38"/>
                    </a:cubicBezTo>
                    <a:cubicBezTo>
                      <a:pt x="56" y="39"/>
                      <a:pt x="55" y="40"/>
                      <a:pt x="54" y="40"/>
                    </a:cubicBezTo>
                    <a:cubicBezTo>
                      <a:pt x="51" y="41"/>
                      <a:pt x="49" y="42"/>
                      <a:pt x="46" y="43"/>
                    </a:cubicBezTo>
                    <a:cubicBezTo>
                      <a:pt x="35" y="46"/>
                      <a:pt x="24" y="47"/>
                      <a:pt x="16" y="48"/>
                    </a:cubicBezTo>
                    <a:cubicBezTo>
                      <a:pt x="2" y="50"/>
                      <a:pt x="0" y="66"/>
                      <a:pt x="0" y="75"/>
                    </a:cubicBez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95E4F7EB-A337-4E8A-8D88-9FA651CA5C08}"/>
                  </a:ext>
                </a:extLst>
              </p:cNvPr>
              <p:cNvSpPr>
                <a:spLocks/>
              </p:cNvSpPr>
              <p:nvPr/>
            </p:nvSpPr>
            <p:spPr bwMode="auto">
              <a:xfrm>
                <a:off x="3899" y="4064"/>
                <a:ext cx="249" cy="16"/>
              </a:xfrm>
              <a:custGeom>
                <a:avLst/>
                <a:gdLst>
                  <a:gd name="T0" fmla="*/ 0 w 127"/>
                  <a:gd name="T1" fmla="*/ 0 h 8"/>
                  <a:gd name="T2" fmla="*/ 1 w 127"/>
                  <a:gd name="T3" fmla="*/ 8 h 8"/>
                  <a:gd name="T4" fmla="*/ 127 w 127"/>
                  <a:gd name="T5" fmla="*/ 8 h 8"/>
                  <a:gd name="T6" fmla="*/ 126 w 127"/>
                  <a:gd name="T7" fmla="*/ 0 h 8"/>
                  <a:gd name="T8" fmla="*/ 0 w 127"/>
                  <a:gd name="T9" fmla="*/ 0 h 8"/>
                </a:gdLst>
                <a:ahLst/>
                <a:cxnLst>
                  <a:cxn ang="0">
                    <a:pos x="T0" y="T1"/>
                  </a:cxn>
                  <a:cxn ang="0">
                    <a:pos x="T2" y="T3"/>
                  </a:cxn>
                  <a:cxn ang="0">
                    <a:pos x="T4" y="T5"/>
                  </a:cxn>
                  <a:cxn ang="0">
                    <a:pos x="T6" y="T7"/>
                  </a:cxn>
                  <a:cxn ang="0">
                    <a:pos x="T8" y="T9"/>
                  </a:cxn>
                </a:cxnLst>
                <a:rect l="0" t="0" r="r" b="b"/>
                <a:pathLst>
                  <a:path w="127" h="8">
                    <a:moveTo>
                      <a:pt x="0" y="0"/>
                    </a:moveTo>
                    <a:cubicBezTo>
                      <a:pt x="0" y="5"/>
                      <a:pt x="1" y="8"/>
                      <a:pt x="1" y="8"/>
                    </a:cubicBezTo>
                    <a:cubicBezTo>
                      <a:pt x="127" y="8"/>
                      <a:pt x="127" y="8"/>
                      <a:pt x="127" y="8"/>
                    </a:cubicBezTo>
                    <a:cubicBezTo>
                      <a:pt x="127" y="5"/>
                      <a:pt x="126" y="3"/>
                      <a:pt x="126" y="0"/>
                    </a:cubicBezTo>
                    <a:lnTo>
                      <a:pt x="0" y="0"/>
                    </a:ln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AF2C3CC2-FFEB-483C-9225-8FA0C088295B}"/>
                  </a:ext>
                </a:extLst>
              </p:cNvPr>
              <p:cNvSpPr>
                <a:spLocks/>
              </p:cNvSpPr>
              <p:nvPr/>
            </p:nvSpPr>
            <p:spPr bwMode="auto">
              <a:xfrm>
                <a:off x="4011" y="3984"/>
                <a:ext cx="43" cy="19"/>
              </a:xfrm>
              <a:custGeom>
                <a:avLst/>
                <a:gdLst>
                  <a:gd name="T0" fmla="*/ 0 w 22"/>
                  <a:gd name="T1" fmla="*/ 4 h 10"/>
                  <a:gd name="T2" fmla="*/ 18 w 22"/>
                  <a:gd name="T3" fmla="*/ 10 h 10"/>
                  <a:gd name="T4" fmla="*/ 22 w 22"/>
                  <a:gd name="T5" fmla="*/ 4 h 10"/>
                  <a:gd name="T6" fmla="*/ 8 w 22"/>
                  <a:gd name="T7" fmla="*/ 0 h 10"/>
                  <a:gd name="T8" fmla="*/ 0 w 22"/>
                  <a:gd name="T9" fmla="*/ 4 h 10"/>
                </a:gdLst>
                <a:ahLst/>
                <a:cxnLst>
                  <a:cxn ang="0">
                    <a:pos x="T0" y="T1"/>
                  </a:cxn>
                  <a:cxn ang="0">
                    <a:pos x="T2" y="T3"/>
                  </a:cxn>
                  <a:cxn ang="0">
                    <a:pos x="T4" y="T5"/>
                  </a:cxn>
                  <a:cxn ang="0">
                    <a:pos x="T6" y="T7"/>
                  </a:cxn>
                  <a:cxn ang="0">
                    <a:pos x="T8" y="T9"/>
                  </a:cxn>
                </a:cxnLst>
                <a:rect l="0" t="0" r="r" b="b"/>
                <a:pathLst>
                  <a:path w="22" h="10">
                    <a:moveTo>
                      <a:pt x="0" y="4"/>
                    </a:moveTo>
                    <a:cubicBezTo>
                      <a:pt x="18" y="10"/>
                      <a:pt x="18" y="10"/>
                      <a:pt x="18" y="10"/>
                    </a:cubicBezTo>
                    <a:cubicBezTo>
                      <a:pt x="22" y="4"/>
                      <a:pt x="22" y="4"/>
                      <a:pt x="22" y="4"/>
                    </a:cubicBezTo>
                    <a:cubicBezTo>
                      <a:pt x="8" y="0"/>
                      <a:pt x="8" y="0"/>
                      <a:pt x="8" y="0"/>
                    </a:cubicBezTo>
                    <a:cubicBezTo>
                      <a:pt x="5" y="2"/>
                      <a:pt x="3" y="3"/>
                      <a:pt x="0" y="4"/>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0A9ACBC2-497B-4717-8A7A-43C97E9F4B57}"/>
                  </a:ext>
                </a:extLst>
              </p:cNvPr>
              <p:cNvSpPr>
                <a:spLocks/>
              </p:cNvSpPr>
              <p:nvPr/>
            </p:nvSpPr>
            <p:spPr bwMode="auto">
              <a:xfrm>
                <a:off x="3989" y="3996"/>
                <a:ext cx="37" cy="21"/>
              </a:xfrm>
              <a:custGeom>
                <a:avLst/>
                <a:gdLst>
                  <a:gd name="T0" fmla="*/ 0 w 19"/>
                  <a:gd name="T1" fmla="*/ 3 h 11"/>
                  <a:gd name="T2" fmla="*/ 12 w 19"/>
                  <a:gd name="T3" fmla="*/ 11 h 11"/>
                  <a:gd name="T4" fmla="*/ 19 w 19"/>
                  <a:gd name="T5" fmla="*/ 8 h 11"/>
                  <a:gd name="T6" fmla="*/ 8 w 19"/>
                  <a:gd name="T7" fmla="*/ 0 h 11"/>
                  <a:gd name="T8" fmla="*/ 0 w 19"/>
                  <a:gd name="T9" fmla="*/ 3 h 11"/>
                </a:gdLst>
                <a:ahLst/>
                <a:cxnLst>
                  <a:cxn ang="0">
                    <a:pos x="T0" y="T1"/>
                  </a:cxn>
                  <a:cxn ang="0">
                    <a:pos x="T2" y="T3"/>
                  </a:cxn>
                  <a:cxn ang="0">
                    <a:pos x="T4" y="T5"/>
                  </a:cxn>
                  <a:cxn ang="0">
                    <a:pos x="T6" y="T7"/>
                  </a:cxn>
                  <a:cxn ang="0">
                    <a:pos x="T8" y="T9"/>
                  </a:cxn>
                </a:cxnLst>
                <a:rect l="0" t="0" r="r" b="b"/>
                <a:pathLst>
                  <a:path w="19" h="11">
                    <a:moveTo>
                      <a:pt x="0" y="3"/>
                    </a:moveTo>
                    <a:cubicBezTo>
                      <a:pt x="12" y="11"/>
                      <a:pt x="12" y="11"/>
                      <a:pt x="12" y="11"/>
                    </a:cubicBezTo>
                    <a:cubicBezTo>
                      <a:pt x="19" y="8"/>
                      <a:pt x="19" y="8"/>
                      <a:pt x="19" y="8"/>
                    </a:cubicBezTo>
                    <a:cubicBezTo>
                      <a:pt x="8" y="0"/>
                      <a:pt x="8" y="0"/>
                      <a:pt x="8" y="0"/>
                    </a:cubicBezTo>
                    <a:cubicBezTo>
                      <a:pt x="5" y="1"/>
                      <a:pt x="3" y="2"/>
                      <a:pt x="0" y="3"/>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3A946D97-A233-44F0-AA26-366505F0291B}"/>
                  </a:ext>
                </a:extLst>
              </p:cNvPr>
              <p:cNvSpPr>
                <a:spLocks/>
              </p:cNvSpPr>
              <p:nvPr/>
            </p:nvSpPr>
            <p:spPr bwMode="auto">
              <a:xfrm>
                <a:off x="4336" y="3890"/>
                <a:ext cx="188" cy="190"/>
              </a:xfrm>
              <a:custGeom>
                <a:avLst/>
                <a:gdLst>
                  <a:gd name="T0" fmla="*/ 1 w 96"/>
                  <a:gd name="T1" fmla="*/ 89 h 97"/>
                  <a:gd name="T2" fmla="*/ 2 w 96"/>
                  <a:gd name="T3" fmla="*/ 97 h 97"/>
                  <a:gd name="T4" fmla="*/ 86 w 96"/>
                  <a:gd name="T5" fmla="*/ 97 h 97"/>
                  <a:gd name="T6" fmla="*/ 88 w 96"/>
                  <a:gd name="T7" fmla="*/ 89 h 97"/>
                  <a:gd name="T8" fmla="*/ 41 w 96"/>
                  <a:gd name="T9" fmla="*/ 0 h 97"/>
                  <a:gd name="T10" fmla="*/ 23 w 96"/>
                  <a:gd name="T11" fmla="*/ 24 h 97"/>
                  <a:gd name="T12" fmla="*/ 10 w 96"/>
                  <a:gd name="T13" fmla="*/ 69 h 97"/>
                  <a:gd name="T14" fmla="*/ 1 w 96"/>
                  <a:gd name="T15" fmla="*/ 89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97">
                    <a:moveTo>
                      <a:pt x="1" y="89"/>
                    </a:moveTo>
                    <a:cubicBezTo>
                      <a:pt x="1" y="94"/>
                      <a:pt x="2" y="97"/>
                      <a:pt x="2" y="97"/>
                    </a:cubicBezTo>
                    <a:cubicBezTo>
                      <a:pt x="86" y="97"/>
                      <a:pt x="86" y="97"/>
                      <a:pt x="86" y="97"/>
                    </a:cubicBezTo>
                    <a:cubicBezTo>
                      <a:pt x="87" y="94"/>
                      <a:pt x="88" y="92"/>
                      <a:pt x="88" y="89"/>
                    </a:cubicBezTo>
                    <a:cubicBezTo>
                      <a:pt x="96" y="49"/>
                      <a:pt x="41" y="0"/>
                      <a:pt x="41" y="0"/>
                    </a:cubicBezTo>
                    <a:cubicBezTo>
                      <a:pt x="23" y="24"/>
                      <a:pt x="23" y="24"/>
                      <a:pt x="23" y="24"/>
                    </a:cubicBezTo>
                    <a:cubicBezTo>
                      <a:pt x="23" y="24"/>
                      <a:pt x="25" y="62"/>
                      <a:pt x="10" y="69"/>
                    </a:cubicBezTo>
                    <a:cubicBezTo>
                      <a:pt x="1" y="74"/>
                      <a:pt x="0" y="83"/>
                      <a:pt x="1" y="89"/>
                    </a:cubicBez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29A5B546-F6AF-4F55-B3EB-5BA312DC3DFE}"/>
                  </a:ext>
                </a:extLst>
              </p:cNvPr>
              <p:cNvSpPr>
                <a:spLocks/>
              </p:cNvSpPr>
              <p:nvPr/>
            </p:nvSpPr>
            <p:spPr bwMode="auto">
              <a:xfrm>
                <a:off x="4338" y="4064"/>
                <a:ext cx="171" cy="16"/>
              </a:xfrm>
              <a:custGeom>
                <a:avLst/>
                <a:gdLst>
                  <a:gd name="T0" fmla="*/ 87 w 87"/>
                  <a:gd name="T1" fmla="*/ 0 h 8"/>
                  <a:gd name="T2" fmla="*/ 0 w 87"/>
                  <a:gd name="T3" fmla="*/ 0 h 8"/>
                  <a:gd name="T4" fmla="*/ 1 w 87"/>
                  <a:gd name="T5" fmla="*/ 8 h 8"/>
                  <a:gd name="T6" fmla="*/ 85 w 87"/>
                  <a:gd name="T7" fmla="*/ 8 h 8"/>
                  <a:gd name="T8" fmla="*/ 87 w 87"/>
                  <a:gd name="T9" fmla="*/ 0 h 8"/>
                </a:gdLst>
                <a:ahLst/>
                <a:cxnLst>
                  <a:cxn ang="0">
                    <a:pos x="T0" y="T1"/>
                  </a:cxn>
                  <a:cxn ang="0">
                    <a:pos x="T2" y="T3"/>
                  </a:cxn>
                  <a:cxn ang="0">
                    <a:pos x="T4" y="T5"/>
                  </a:cxn>
                  <a:cxn ang="0">
                    <a:pos x="T6" y="T7"/>
                  </a:cxn>
                  <a:cxn ang="0">
                    <a:pos x="T8" y="T9"/>
                  </a:cxn>
                </a:cxnLst>
                <a:rect l="0" t="0" r="r" b="b"/>
                <a:pathLst>
                  <a:path w="87" h="8">
                    <a:moveTo>
                      <a:pt x="87" y="0"/>
                    </a:moveTo>
                    <a:cubicBezTo>
                      <a:pt x="0" y="0"/>
                      <a:pt x="0" y="0"/>
                      <a:pt x="0" y="0"/>
                    </a:cubicBezTo>
                    <a:cubicBezTo>
                      <a:pt x="0" y="5"/>
                      <a:pt x="1" y="8"/>
                      <a:pt x="1" y="8"/>
                    </a:cubicBezTo>
                    <a:cubicBezTo>
                      <a:pt x="85" y="8"/>
                      <a:pt x="85" y="8"/>
                      <a:pt x="85" y="8"/>
                    </a:cubicBezTo>
                    <a:cubicBezTo>
                      <a:pt x="86" y="5"/>
                      <a:pt x="87" y="3"/>
                      <a:pt x="87" y="0"/>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2BC81FCE-E2E5-48EB-8311-004085976458}"/>
                  </a:ext>
                </a:extLst>
              </p:cNvPr>
              <p:cNvSpPr>
                <a:spLocks/>
              </p:cNvSpPr>
              <p:nvPr/>
            </p:nvSpPr>
            <p:spPr bwMode="auto">
              <a:xfrm>
                <a:off x="4364" y="3984"/>
                <a:ext cx="100" cy="41"/>
              </a:xfrm>
              <a:custGeom>
                <a:avLst/>
                <a:gdLst>
                  <a:gd name="T0" fmla="*/ 0 w 51"/>
                  <a:gd name="T1" fmla="*/ 18 h 21"/>
                  <a:gd name="T2" fmla="*/ 51 w 51"/>
                  <a:gd name="T3" fmla="*/ 21 h 21"/>
                  <a:gd name="T4" fmla="*/ 51 w 51"/>
                  <a:gd name="T5" fmla="*/ 15 h 21"/>
                  <a:gd name="T6" fmla="*/ 0 w 51"/>
                  <a:gd name="T7" fmla="*/ 18 h 21"/>
                </a:gdLst>
                <a:ahLst/>
                <a:cxnLst>
                  <a:cxn ang="0">
                    <a:pos x="T0" y="T1"/>
                  </a:cxn>
                  <a:cxn ang="0">
                    <a:pos x="T2" y="T3"/>
                  </a:cxn>
                  <a:cxn ang="0">
                    <a:pos x="T4" y="T5"/>
                  </a:cxn>
                  <a:cxn ang="0">
                    <a:pos x="T6" y="T7"/>
                  </a:cxn>
                </a:cxnLst>
                <a:rect l="0" t="0" r="r" b="b"/>
                <a:pathLst>
                  <a:path w="51" h="21">
                    <a:moveTo>
                      <a:pt x="0" y="18"/>
                    </a:moveTo>
                    <a:cubicBezTo>
                      <a:pt x="0" y="18"/>
                      <a:pt x="35" y="10"/>
                      <a:pt x="51" y="21"/>
                    </a:cubicBezTo>
                    <a:cubicBezTo>
                      <a:pt x="51" y="15"/>
                      <a:pt x="51" y="15"/>
                      <a:pt x="51" y="15"/>
                    </a:cubicBezTo>
                    <a:cubicBezTo>
                      <a:pt x="51" y="15"/>
                      <a:pt x="22" y="0"/>
                      <a:pt x="0" y="18"/>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B49DBB09-799E-4C29-A5EE-1DB6142B5878}"/>
                  </a:ext>
                </a:extLst>
              </p:cNvPr>
              <p:cNvSpPr>
                <a:spLocks/>
              </p:cNvSpPr>
              <p:nvPr/>
            </p:nvSpPr>
            <p:spPr bwMode="auto">
              <a:xfrm>
                <a:off x="4377" y="3972"/>
                <a:ext cx="87" cy="30"/>
              </a:xfrm>
              <a:custGeom>
                <a:avLst/>
                <a:gdLst>
                  <a:gd name="T0" fmla="*/ 0 w 44"/>
                  <a:gd name="T1" fmla="*/ 15 h 15"/>
                  <a:gd name="T2" fmla="*/ 44 w 44"/>
                  <a:gd name="T3" fmla="*/ 15 h 15"/>
                  <a:gd name="T4" fmla="*/ 42 w 44"/>
                  <a:gd name="T5" fmla="*/ 10 h 15"/>
                  <a:gd name="T6" fmla="*/ 0 w 44"/>
                  <a:gd name="T7" fmla="*/ 15 h 15"/>
                </a:gdLst>
                <a:ahLst/>
                <a:cxnLst>
                  <a:cxn ang="0">
                    <a:pos x="T0" y="T1"/>
                  </a:cxn>
                  <a:cxn ang="0">
                    <a:pos x="T2" y="T3"/>
                  </a:cxn>
                  <a:cxn ang="0">
                    <a:pos x="T4" y="T5"/>
                  </a:cxn>
                  <a:cxn ang="0">
                    <a:pos x="T6" y="T7"/>
                  </a:cxn>
                </a:cxnLst>
                <a:rect l="0" t="0" r="r" b="b"/>
                <a:pathLst>
                  <a:path w="44" h="15">
                    <a:moveTo>
                      <a:pt x="0" y="15"/>
                    </a:moveTo>
                    <a:cubicBezTo>
                      <a:pt x="0" y="15"/>
                      <a:pt x="23" y="5"/>
                      <a:pt x="44" y="15"/>
                    </a:cubicBezTo>
                    <a:cubicBezTo>
                      <a:pt x="42" y="10"/>
                      <a:pt x="42" y="10"/>
                      <a:pt x="42" y="10"/>
                    </a:cubicBezTo>
                    <a:cubicBezTo>
                      <a:pt x="42" y="10"/>
                      <a:pt x="16" y="0"/>
                      <a:pt x="0" y="15"/>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24AEB8ED-91AE-4775-8196-71A0C514F7E4}"/>
                  </a:ext>
                </a:extLst>
              </p:cNvPr>
              <p:cNvSpPr>
                <a:spLocks/>
              </p:cNvSpPr>
              <p:nvPr/>
            </p:nvSpPr>
            <p:spPr bwMode="auto">
              <a:xfrm>
                <a:off x="4026" y="2792"/>
                <a:ext cx="587" cy="1233"/>
              </a:xfrm>
              <a:custGeom>
                <a:avLst/>
                <a:gdLst>
                  <a:gd name="T0" fmla="*/ 299 w 299"/>
                  <a:gd name="T1" fmla="*/ 0 h 628"/>
                  <a:gd name="T2" fmla="*/ 289 w 299"/>
                  <a:gd name="T3" fmla="*/ 182 h 628"/>
                  <a:gd name="T4" fmla="*/ 262 w 299"/>
                  <a:gd name="T5" fmla="*/ 521 h 628"/>
                  <a:gd name="T6" fmla="*/ 246 w 299"/>
                  <a:gd name="T7" fmla="*/ 622 h 628"/>
                  <a:gd name="T8" fmla="*/ 178 w 299"/>
                  <a:gd name="T9" fmla="*/ 613 h 628"/>
                  <a:gd name="T10" fmla="*/ 172 w 299"/>
                  <a:gd name="T11" fmla="*/ 577 h 628"/>
                  <a:gd name="T12" fmla="*/ 184 w 299"/>
                  <a:gd name="T13" fmla="*/ 549 h 628"/>
                  <a:gd name="T14" fmla="*/ 181 w 299"/>
                  <a:gd name="T15" fmla="*/ 508 h 628"/>
                  <a:gd name="T16" fmla="*/ 194 w 299"/>
                  <a:gd name="T17" fmla="*/ 106 h 628"/>
                  <a:gd name="T18" fmla="*/ 175 w 299"/>
                  <a:gd name="T19" fmla="*/ 104 h 628"/>
                  <a:gd name="T20" fmla="*/ 82 w 299"/>
                  <a:gd name="T21" fmla="*/ 549 h 628"/>
                  <a:gd name="T22" fmla="*/ 82 w 299"/>
                  <a:gd name="T23" fmla="*/ 575 h 628"/>
                  <a:gd name="T24" fmla="*/ 62 w 299"/>
                  <a:gd name="T25" fmla="*/ 628 h 628"/>
                  <a:gd name="T26" fmla="*/ 0 w 299"/>
                  <a:gd name="T27" fmla="*/ 607 h 628"/>
                  <a:gd name="T28" fmla="*/ 10 w 299"/>
                  <a:gd name="T29" fmla="*/ 577 h 628"/>
                  <a:gd name="T30" fmla="*/ 3 w 299"/>
                  <a:gd name="T31" fmla="*/ 536 h 628"/>
                  <a:gd name="T32" fmla="*/ 26 w 299"/>
                  <a:gd name="T33" fmla="*/ 481 h 628"/>
                  <a:gd name="T34" fmla="*/ 85 w 299"/>
                  <a:gd name="T35" fmla="*/ 8 h 628"/>
                  <a:gd name="T36" fmla="*/ 299 w 299"/>
                  <a:gd name="T3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 h="628">
                    <a:moveTo>
                      <a:pt x="299" y="0"/>
                    </a:moveTo>
                    <a:cubicBezTo>
                      <a:pt x="299" y="80"/>
                      <a:pt x="291" y="161"/>
                      <a:pt x="289" y="182"/>
                    </a:cubicBezTo>
                    <a:cubicBezTo>
                      <a:pt x="287" y="202"/>
                      <a:pt x="265" y="432"/>
                      <a:pt x="262" y="521"/>
                    </a:cubicBezTo>
                    <a:cubicBezTo>
                      <a:pt x="261" y="567"/>
                      <a:pt x="246" y="622"/>
                      <a:pt x="246" y="622"/>
                    </a:cubicBezTo>
                    <a:cubicBezTo>
                      <a:pt x="246" y="622"/>
                      <a:pt x="203" y="587"/>
                      <a:pt x="178" y="613"/>
                    </a:cubicBezTo>
                    <a:cubicBezTo>
                      <a:pt x="172" y="577"/>
                      <a:pt x="172" y="577"/>
                      <a:pt x="172" y="577"/>
                    </a:cubicBezTo>
                    <a:cubicBezTo>
                      <a:pt x="184" y="549"/>
                      <a:pt x="184" y="549"/>
                      <a:pt x="184" y="549"/>
                    </a:cubicBezTo>
                    <a:cubicBezTo>
                      <a:pt x="184" y="549"/>
                      <a:pt x="171" y="526"/>
                      <a:pt x="181" y="508"/>
                    </a:cubicBezTo>
                    <a:cubicBezTo>
                      <a:pt x="191" y="490"/>
                      <a:pt x="194" y="106"/>
                      <a:pt x="194" y="106"/>
                    </a:cubicBezTo>
                    <a:cubicBezTo>
                      <a:pt x="175" y="104"/>
                      <a:pt x="175" y="104"/>
                      <a:pt x="175" y="104"/>
                    </a:cubicBezTo>
                    <a:cubicBezTo>
                      <a:pt x="82" y="549"/>
                      <a:pt x="82" y="549"/>
                      <a:pt x="82" y="549"/>
                    </a:cubicBezTo>
                    <a:cubicBezTo>
                      <a:pt x="82" y="575"/>
                      <a:pt x="82" y="575"/>
                      <a:pt x="82" y="575"/>
                    </a:cubicBezTo>
                    <a:cubicBezTo>
                      <a:pt x="82" y="575"/>
                      <a:pt x="62" y="607"/>
                      <a:pt x="62" y="628"/>
                    </a:cubicBezTo>
                    <a:cubicBezTo>
                      <a:pt x="0" y="607"/>
                      <a:pt x="0" y="607"/>
                      <a:pt x="0" y="607"/>
                    </a:cubicBezTo>
                    <a:cubicBezTo>
                      <a:pt x="10" y="577"/>
                      <a:pt x="10" y="577"/>
                      <a:pt x="10" y="577"/>
                    </a:cubicBezTo>
                    <a:cubicBezTo>
                      <a:pt x="3" y="536"/>
                      <a:pt x="3" y="536"/>
                      <a:pt x="3" y="536"/>
                    </a:cubicBezTo>
                    <a:cubicBezTo>
                      <a:pt x="26" y="481"/>
                      <a:pt x="26" y="481"/>
                      <a:pt x="26" y="481"/>
                    </a:cubicBezTo>
                    <a:cubicBezTo>
                      <a:pt x="26" y="481"/>
                      <a:pt x="90" y="56"/>
                      <a:pt x="85" y="8"/>
                    </a:cubicBezTo>
                    <a:lnTo>
                      <a:pt x="299" y="0"/>
                    </a:lnTo>
                    <a:close/>
                  </a:path>
                </a:pathLst>
              </a:custGeom>
              <a:solidFill>
                <a:srgbClr val="8BBD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59C5C4FE-D6AE-49F6-8A4A-00F5EC5F9151}"/>
                  </a:ext>
                </a:extLst>
              </p:cNvPr>
              <p:cNvSpPr>
                <a:spLocks/>
              </p:cNvSpPr>
              <p:nvPr/>
            </p:nvSpPr>
            <p:spPr bwMode="auto">
              <a:xfrm>
                <a:off x="4158" y="2093"/>
                <a:ext cx="506" cy="830"/>
              </a:xfrm>
              <a:custGeom>
                <a:avLst/>
                <a:gdLst>
                  <a:gd name="T0" fmla="*/ 231 w 258"/>
                  <a:gd name="T1" fmla="*/ 376 h 423"/>
                  <a:gd name="T2" fmla="*/ 99 w 258"/>
                  <a:gd name="T3" fmla="*/ 408 h 423"/>
                  <a:gd name="T4" fmla="*/ 18 w 258"/>
                  <a:gd name="T5" fmla="*/ 372 h 423"/>
                  <a:gd name="T6" fmla="*/ 20 w 258"/>
                  <a:gd name="T7" fmla="*/ 29 h 423"/>
                  <a:gd name="T8" fmla="*/ 99 w 258"/>
                  <a:gd name="T9" fmla="*/ 1 h 423"/>
                  <a:gd name="T10" fmla="*/ 144 w 258"/>
                  <a:gd name="T11" fmla="*/ 1 h 423"/>
                  <a:gd name="T12" fmla="*/ 178 w 258"/>
                  <a:gd name="T13" fmla="*/ 6 h 423"/>
                  <a:gd name="T14" fmla="*/ 252 w 258"/>
                  <a:gd name="T15" fmla="*/ 66 h 423"/>
                  <a:gd name="T16" fmla="*/ 231 w 258"/>
                  <a:gd name="T17" fmla="*/ 37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423">
                    <a:moveTo>
                      <a:pt x="231" y="376"/>
                    </a:moveTo>
                    <a:cubicBezTo>
                      <a:pt x="231" y="376"/>
                      <a:pt x="197" y="423"/>
                      <a:pt x="99" y="408"/>
                    </a:cubicBezTo>
                    <a:cubicBezTo>
                      <a:pt x="43" y="399"/>
                      <a:pt x="18" y="372"/>
                      <a:pt x="18" y="372"/>
                    </a:cubicBezTo>
                    <a:cubicBezTo>
                      <a:pt x="18" y="372"/>
                      <a:pt x="0" y="55"/>
                      <a:pt x="20" y="29"/>
                    </a:cubicBezTo>
                    <a:cubicBezTo>
                      <a:pt x="34" y="11"/>
                      <a:pt x="62" y="3"/>
                      <a:pt x="99" y="1"/>
                    </a:cubicBezTo>
                    <a:cubicBezTo>
                      <a:pt x="113" y="0"/>
                      <a:pt x="128" y="0"/>
                      <a:pt x="144" y="1"/>
                    </a:cubicBezTo>
                    <a:cubicBezTo>
                      <a:pt x="156" y="2"/>
                      <a:pt x="167" y="3"/>
                      <a:pt x="178" y="6"/>
                    </a:cubicBezTo>
                    <a:cubicBezTo>
                      <a:pt x="219" y="18"/>
                      <a:pt x="248" y="45"/>
                      <a:pt x="252" y="66"/>
                    </a:cubicBezTo>
                    <a:cubicBezTo>
                      <a:pt x="258" y="93"/>
                      <a:pt x="231" y="376"/>
                      <a:pt x="231" y="376"/>
                    </a:cubicBezTo>
                    <a:close/>
                  </a:path>
                </a:pathLst>
              </a:custGeom>
              <a:solidFill>
                <a:srgbClr val="CFD8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D73BD07E-57A1-4175-87C9-696CB71260B1}"/>
                  </a:ext>
                </a:extLst>
              </p:cNvPr>
              <p:cNvSpPr>
                <a:spLocks/>
              </p:cNvSpPr>
              <p:nvPr/>
            </p:nvSpPr>
            <p:spPr bwMode="auto">
              <a:xfrm>
                <a:off x="4440" y="2056"/>
                <a:ext cx="55" cy="92"/>
              </a:xfrm>
              <a:custGeom>
                <a:avLst/>
                <a:gdLst>
                  <a:gd name="T0" fmla="*/ 5 w 28"/>
                  <a:gd name="T1" fmla="*/ 20 h 47"/>
                  <a:gd name="T2" fmla="*/ 23 w 28"/>
                  <a:gd name="T3" fmla="*/ 47 h 47"/>
                  <a:gd name="T4" fmla="*/ 14 w 28"/>
                  <a:gd name="T5" fmla="*/ 5 h 47"/>
                  <a:gd name="T6" fmla="*/ 5 w 28"/>
                  <a:gd name="T7" fmla="*/ 20 h 47"/>
                </a:gdLst>
                <a:ahLst/>
                <a:cxnLst>
                  <a:cxn ang="0">
                    <a:pos x="T0" y="T1"/>
                  </a:cxn>
                  <a:cxn ang="0">
                    <a:pos x="T2" y="T3"/>
                  </a:cxn>
                  <a:cxn ang="0">
                    <a:pos x="T4" y="T5"/>
                  </a:cxn>
                  <a:cxn ang="0">
                    <a:pos x="T6" y="T7"/>
                  </a:cxn>
                </a:cxnLst>
                <a:rect l="0" t="0" r="r" b="b"/>
                <a:pathLst>
                  <a:path w="28" h="47">
                    <a:moveTo>
                      <a:pt x="5" y="20"/>
                    </a:moveTo>
                    <a:cubicBezTo>
                      <a:pt x="5" y="20"/>
                      <a:pt x="23" y="31"/>
                      <a:pt x="23" y="47"/>
                    </a:cubicBezTo>
                    <a:cubicBezTo>
                      <a:pt x="23" y="47"/>
                      <a:pt x="28" y="11"/>
                      <a:pt x="14" y="5"/>
                    </a:cubicBezTo>
                    <a:cubicBezTo>
                      <a:pt x="0" y="0"/>
                      <a:pt x="5" y="20"/>
                      <a:pt x="5" y="20"/>
                    </a:cubicBezTo>
                    <a:close/>
                  </a:path>
                </a:pathLst>
              </a:custGeom>
              <a:solidFill>
                <a:srgbClr val="0A3D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7290B0D5-3EEF-4F84-9331-A62CA0386018}"/>
                  </a:ext>
                </a:extLst>
              </p:cNvPr>
              <p:cNvSpPr>
                <a:spLocks/>
              </p:cNvSpPr>
              <p:nvPr/>
            </p:nvSpPr>
            <p:spPr bwMode="auto">
              <a:xfrm>
                <a:off x="4405" y="2105"/>
                <a:ext cx="261" cy="852"/>
              </a:xfrm>
              <a:custGeom>
                <a:avLst/>
                <a:gdLst>
                  <a:gd name="T0" fmla="*/ 112 w 133"/>
                  <a:gd name="T1" fmla="*/ 405 h 434"/>
                  <a:gd name="T2" fmla="*/ 17 w 133"/>
                  <a:gd name="T3" fmla="*/ 425 h 434"/>
                  <a:gd name="T4" fmla="*/ 5 w 133"/>
                  <a:gd name="T5" fmla="*/ 62 h 434"/>
                  <a:gd name="T6" fmla="*/ 35 w 133"/>
                  <a:gd name="T7" fmla="*/ 33 h 434"/>
                  <a:gd name="T8" fmla="*/ 52 w 133"/>
                  <a:gd name="T9" fmla="*/ 0 h 434"/>
                  <a:gd name="T10" fmla="*/ 127 w 133"/>
                  <a:gd name="T11" fmla="*/ 42 h 434"/>
                  <a:gd name="T12" fmla="*/ 112 w 133"/>
                  <a:gd name="T13" fmla="*/ 405 h 434"/>
                </a:gdLst>
                <a:ahLst/>
                <a:cxnLst>
                  <a:cxn ang="0">
                    <a:pos x="T0" y="T1"/>
                  </a:cxn>
                  <a:cxn ang="0">
                    <a:pos x="T2" y="T3"/>
                  </a:cxn>
                  <a:cxn ang="0">
                    <a:pos x="T4" y="T5"/>
                  </a:cxn>
                  <a:cxn ang="0">
                    <a:pos x="T6" y="T7"/>
                  </a:cxn>
                  <a:cxn ang="0">
                    <a:pos x="T8" y="T9"/>
                  </a:cxn>
                  <a:cxn ang="0">
                    <a:pos x="T10" y="T11"/>
                  </a:cxn>
                  <a:cxn ang="0">
                    <a:pos x="T12" y="T13"/>
                  </a:cxn>
                </a:cxnLst>
                <a:rect l="0" t="0" r="r" b="b"/>
                <a:pathLst>
                  <a:path w="133" h="434">
                    <a:moveTo>
                      <a:pt x="112" y="405"/>
                    </a:moveTo>
                    <a:cubicBezTo>
                      <a:pt x="112" y="405"/>
                      <a:pt x="70" y="434"/>
                      <a:pt x="17" y="425"/>
                    </a:cubicBezTo>
                    <a:cubicBezTo>
                      <a:pt x="17" y="425"/>
                      <a:pt x="0" y="93"/>
                      <a:pt x="5" y="62"/>
                    </a:cubicBezTo>
                    <a:cubicBezTo>
                      <a:pt x="5" y="62"/>
                      <a:pt x="21" y="44"/>
                      <a:pt x="35" y="33"/>
                    </a:cubicBezTo>
                    <a:cubicBezTo>
                      <a:pt x="48" y="24"/>
                      <a:pt x="51" y="5"/>
                      <a:pt x="52" y="0"/>
                    </a:cubicBezTo>
                    <a:cubicBezTo>
                      <a:pt x="93" y="12"/>
                      <a:pt x="123" y="21"/>
                      <a:pt x="127" y="42"/>
                    </a:cubicBezTo>
                    <a:cubicBezTo>
                      <a:pt x="133" y="69"/>
                      <a:pt x="112" y="405"/>
                      <a:pt x="112" y="405"/>
                    </a:cubicBezTo>
                    <a:close/>
                  </a:path>
                </a:pathLst>
              </a:custGeom>
              <a:solidFill>
                <a:srgbClr val="105E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5B3648F9-42AB-4234-912E-A918CA2AA872}"/>
                  </a:ext>
                </a:extLst>
              </p:cNvPr>
              <p:cNvSpPr>
                <a:spLocks/>
              </p:cNvSpPr>
              <p:nvPr/>
            </p:nvSpPr>
            <p:spPr bwMode="auto">
              <a:xfrm>
                <a:off x="4158" y="2095"/>
                <a:ext cx="194" cy="817"/>
              </a:xfrm>
              <a:custGeom>
                <a:avLst/>
                <a:gdLst>
                  <a:gd name="T0" fmla="*/ 99 w 99"/>
                  <a:gd name="T1" fmla="*/ 0 h 416"/>
                  <a:gd name="T2" fmla="*/ 80 w 99"/>
                  <a:gd name="T3" fmla="*/ 57 h 416"/>
                  <a:gd name="T4" fmla="*/ 45 w 99"/>
                  <a:gd name="T5" fmla="*/ 416 h 416"/>
                  <a:gd name="T6" fmla="*/ 8 w 99"/>
                  <a:gd name="T7" fmla="*/ 399 h 416"/>
                  <a:gd name="T8" fmla="*/ 20 w 99"/>
                  <a:gd name="T9" fmla="*/ 28 h 416"/>
                  <a:gd name="T10" fmla="*/ 99 w 99"/>
                  <a:gd name="T11" fmla="*/ 0 h 416"/>
                </a:gdLst>
                <a:ahLst/>
                <a:cxnLst>
                  <a:cxn ang="0">
                    <a:pos x="T0" y="T1"/>
                  </a:cxn>
                  <a:cxn ang="0">
                    <a:pos x="T2" y="T3"/>
                  </a:cxn>
                  <a:cxn ang="0">
                    <a:pos x="T4" y="T5"/>
                  </a:cxn>
                  <a:cxn ang="0">
                    <a:pos x="T6" y="T7"/>
                  </a:cxn>
                  <a:cxn ang="0">
                    <a:pos x="T8" y="T9"/>
                  </a:cxn>
                  <a:cxn ang="0">
                    <a:pos x="T10" y="T11"/>
                  </a:cxn>
                </a:cxnLst>
                <a:rect l="0" t="0" r="r" b="b"/>
                <a:pathLst>
                  <a:path w="99" h="416">
                    <a:moveTo>
                      <a:pt x="99" y="0"/>
                    </a:moveTo>
                    <a:cubicBezTo>
                      <a:pt x="93" y="9"/>
                      <a:pt x="83" y="29"/>
                      <a:pt x="80" y="57"/>
                    </a:cubicBezTo>
                    <a:cubicBezTo>
                      <a:pt x="78" y="77"/>
                      <a:pt x="45" y="416"/>
                      <a:pt x="45" y="416"/>
                    </a:cubicBezTo>
                    <a:cubicBezTo>
                      <a:pt x="15" y="416"/>
                      <a:pt x="8" y="399"/>
                      <a:pt x="8" y="399"/>
                    </a:cubicBezTo>
                    <a:cubicBezTo>
                      <a:pt x="8" y="399"/>
                      <a:pt x="0" y="54"/>
                      <a:pt x="20" y="28"/>
                    </a:cubicBezTo>
                    <a:cubicBezTo>
                      <a:pt x="34" y="10"/>
                      <a:pt x="62" y="2"/>
                      <a:pt x="99" y="0"/>
                    </a:cubicBezTo>
                    <a:close/>
                  </a:path>
                </a:pathLst>
              </a:custGeom>
              <a:solidFill>
                <a:srgbClr val="105E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DD18299B-223C-4972-9336-CD6F5C75A578}"/>
                  </a:ext>
                </a:extLst>
              </p:cNvPr>
              <p:cNvSpPr>
                <a:spLocks/>
              </p:cNvSpPr>
              <p:nvPr/>
            </p:nvSpPr>
            <p:spPr bwMode="auto">
              <a:xfrm>
                <a:off x="4415" y="2065"/>
                <a:ext cx="139" cy="165"/>
              </a:xfrm>
              <a:custGeom>
                <a:avLst/>
                <a:gdLst>
                  <a:gd name="T0" fmla="*/ 27 w 71"/>
                  <a:gd name="T1" fmla="*/ 0 h 84"/>
                  <a:gd name="T2" fmla="*/ 64 w 71"/>
                  <a:gd name="T3" fmla="*/ 30 h 84"/>
                  <a:gd name="T4" fmla="*/ 33 w 71"/>
                  <a:gd name="T5" fmla="*/ 84 h 84"/>
                  <a:gd name="T6" fmla="*/ 18 w 71"/>
                  <a:gd name="T7" fmla="*/ 68 h 84"/>
                  <a:gd name="T8" fmla="*/ 0 w 71"/>
                  <a:gd name="T9" fmla="*/ 82 h 84"/>
                  <a:gd name="T10" fmla="*/ 19 w 71"/>
                  <a:gd name="T11" fmla="*/ 55 h 84"/>
                  <a:gd name="T12" fmla="*/ 27 w 71"/>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1" h="84">
                    <a:moveTo>
                      <a:pt x="27" y="0"/>
                    </a:moveTo>
                    <a:cubicBezTo>
                      <a:pt x="27" y="0"/>
                      <a:pt x="57" y="1"/>
                      <a:pt x="64" y="30"/>
                    </a:cubicBezTo>
                    <a:cubicBezTo>
                      <a:pt x="71" y="60"/>
                      <a:pt x="33" y="84"/>
                      <a:pt x="33" y="84"/>
                    </a:cubicBezTo>
                    <a:cubicBezTo>
                      <a:pt x="33" y="84"/>
                      <a:pt x="27" y="68"/>
                      <a:pt x="18" y="68"/>
                    </a:cubicBezTo>
                    <a:cubicBezTo>
                      <a:pt x="10" y="68"/>
                      <a:pt x="0" y="82"/>
                      <a:pt x="0" y="82"/>
                    </a:cubicBezTo>
                    <a:cubicBezTo>
                      <a:pt x="0" y="82"/>
                      <a:pt x="8" y="64"/>
                      <a:pt x="19" y="55"/>
                    </a:cubicBezTo>
                    <a:cubicBezTo>
                      <a:pt x="31" y="46"/>
                      <a:pt x="43" y="20"/>
                      <a:pt x="27" y="0"/>
                    </a:cubicBezTo>
                    <a:close/>
                  </a:path>
                </a:pathLst>
              </a:custGeom>
              <a:solidFill>
                <a:srgbClr val="0D5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480ED74C-CBDC-4431-9EEA-04F6C5E8B8FA}"/>
                  </a:ext>
                </a:extLst>
              </p:cNvPr>
              <p:cNvSpPr>
                <a:spLocks/>
              </p:cNvSpPr>
              <p:nvPr/>
            </p:nvSpPr>
            <p:spPr bwMode="auto">
              <a:xfrm>
                <a:off x="4262" y="2063"/>
                <a:ext cx="110" cy="144"/>
              </a:xfrm>
              <a:custGeom>
                <a:avLst/>
                <a:gdLst>
                  <a:gd name="T0" fmla="*/ 51 w 56"/>
                  <a:gd name="T1" fmla="*/ 0 h 73"/>
                  <a:gd name="T2" fmla="*/ 0 w 56"/>
                  <a:gd name="T3" fmla="*/ 61 h 73"/>
                  <a:gd name="T4" fmla="*/ 14 w 56"/>
                  <a:gd name="T5" fmla="*/ 50 h 73"/>
                  <a:gd name="T6" fmla="*/ 27 w 56"/>
                  <a:gd name="T7" fmla="*/ 73 h 73"/>
                  <a:gd name="T8" fmla="*/ 56 w 56"/>
                  <a:gd name="T9" fmla="*/ 15 h 73"/>
                  <a:gd name="T10" fmla="*/ 51 w 56"/>
                  <a:gd name="T11" fmla="*/ 0 h 73"/>
                </a:gdLst>
                <a:ahLst/>
                <a:cxnLst>
                  <a:cxn ang="0">
                    <a:pos x="T0" y="T1"/>
                  </a:cxn>
                  <a:cxn ang="0">
                    <a:pos x="T2" y="T3"/>
                  </a:cxn>
                  <a:cxn ang="0">
                    <a:pos x="T4" y="T5"/>
                  </a:cxn>
                  <a:cxn ang="0">
                    <a:pos x="T6" y="T7"/>
                  </a:cxn>
                  <a:cxn ang="0">
                    <a:pos x="T8" y="T9"/>
                  </a:cxn>
                  <a:cxn ang="0">
                    <a:pos x="T10" y="T11"/>
                  </a:cxn>
                </a:cxnLst>
                <a:rect l="0" t="0" r="r" b="b"/>
                <a:pathLst>
                  <a:path w="56" h="73">
                    <a:moveTo>
                      <a:pt x="51" y="0"/>
                    </a:moveTo>
                    <a:cubicBezTo>
                      <a:pt x="51" y="0"/>
                      <a:pt x="12" y="13"/>
                      <a:pt x="0" y="61"/>
                    </a:cubicBezTo>
                    <a:cubicBezTo>
                      <a:pt x="0" y="61"/>
                      <a:pt x="8" y="45"/>
                      <a:pt x="14" y="50"/>
                    </a:cubicBezTo>
                    <a:cubicBezTo>
                      <a:pt x="21" y="55"/>
                      <a:pt x="27" y="73"/>
                      <a:pt x="27" y="73"/>
                    </a:cubicBezTo>
                    <a:cubicBezTo>
                      <a:pt x="27" y="73"/>
                      <a:pt x="34" y="27"/>
                      <a:pt x="56" y="15"/>
                    </a:cubicBezTo>
                    <a:lnTo>
                      <a:pt x="51" y="0"/>
                    </a:lnTo>
                    <a:close/>
                  </a:path>
                </a:pathLst>
              </a:custGeom>
              <a:solidFill>
                <a:srgbClr val="0D5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8">
                <a:extLst>
                  <a:ext uri="{FF2B5EF4-FFF2-40B4-BE49-F238E27FC236}">
                    <a16:creationId xmlns:a16="http://schemas.microsoft.com/office/drawing/2014/main" id="{D5474A69-BFB0-4AAC-8F65-B08DB5AC0B2A}"/>
                  </a:ext>
                </a:extLst>
              </p:cNvPr>
              <p:cNvSpPr>
                <a:spLocks/>
              </p:cNvSpPr>
              <p:nvPr/>
            </p:nvSpPr>
            <p:spPr bwMode="auto">
              <a:xfrm>
                <a:off x="4572" y="2167"/>
                <a:ext cx="223" cy="916"/>
              </a:xfrm>
              <a:custGeom>
                <a:avLst/>
                <a:gdLst>
                  <a:gd name="T0" fmla="*/ 39 w 114"/>
                  <a:gd name="T1" fmla="*/ 0 h 466"/>
                  <a:gd name="T2" fmla="*/ 3 w 114"/>
                  <a:gd name="T3" fmla="*/ 102 h 466"/>
                  <a:gd name="T4" fmla="*/ 43 w 114"/>
                  <a:gd name="T5" fmla="*/ 224 h 466"/>
                  <a:gd name="T6" fmla="*/ 49 w 114"/>
                  <a:gd name="T7" fmla="*/ 240 h 466"/>
                  <a:gd name="T8" fmla="*/ 35 w 114"/>
                  <a:gd name="T9" fmla="*/ 450 h 466"/>
                  <a:gd name="T10" fmla="*/ 86 w 114"/>
                  <a:gd name="T11" fmla="*/ 466 h 466"/>
                  <a:gd name="T12" fmla="*/ 110 w 114"/>
                  <a:gd name="T13" fmla="*/ 208 h 466"/>
                  <a:gd name="T14" fmla="*/ 39 w 114"/>
                  <a:gd name="T15" fmla="*/ 0 h 4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466">
                    <a:moveTo>
                      <a:pt x="39" y="0"/>
                    </a:moveTo>
                    <a:cubicBezTo>
                      <a:pt x="10" y="15"/>
                      <a:pt x="0" y="77"/>
                      <a:pt x="3" y="102"/>
                    </a:cubicBezTo>
                    <a:cubicBezTo>
                      <a:pt x="43" y="224"/>
                      <a:pt x="43" y="224"/>
                      <a:pt x="43" y="224"/>
                    </a:cubicBezTo>
                    <a:cubicBezTo>
                      <a:pt x="43" y="224"/>
                      <a:pt x="44" y="238"/>
                      <a:pt x="49" y="240"/>
                    </a:cubicBezTo>
                    <a:cubicBezTo>
                      <a:pt x="35" y="450"/>
                      <a:pt x="35" y="450"/>
                      <a:pt x="35" y="450"/>
                    </a:cubicBezTo>
                    <a:cubicBezTo>
                      <a:pt x="39" y="442"/>
                      <a:pt x="81" y="449"/>
                      <a:pt x="86" y="466"/>
                    </a:cubicBezTo>
                    <a:cubicBezTo>
                      <a:pt x="86" y="466"/>
                      <a:pt x="114" y="264"/>
                      <a:pt x="110" y="208"/>
                    </a:cubicBezTo>
                    <a:cubicBezTo>
                      <a:pt x="110" y="197"/>
                      <a:pt x="39" y="0"/>
                      <a:pt x="39" y="0"/>
                    </a:cubicBezTo>
                    <a:close/>
                  </a:path>
                </a:pathLst>
              </a:custGeom>
              <a:solidFill>
                <a:srgbClr val="0D5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9">
                <a:extLst>
                  <a:ext uri="{FF2B5EF4-FFF2-40B4-BE49-F238E27FC236}">
                    <a16:creationId xmlns:a16="http://schemas.microsoft.com/office/drawing/2014/main" id="{DBA132A5-544C-439B-A8F4-66B758588765}"/>
                  </a:ext>
                </a:extLst>
              </p:cNvPr>
              <p:cNvSpPr>
                <a:spLocks/>
              </p:cNvSpPr>
              <p:nvPr/>
            </p:nvSpPr>
            <p:spPr bwMode="auto">
              <a:xfrm>
                <a:off x="4356" y="1983"/>
                <a:ext cx="116" cy="173"/>
              </a:xfrm>
              <a:custGeom>
                <a:avLst/>
                <a:gdLst>
                  <a:gd name="T0" fmla="*/ 0 w 59"/>
                  <a:gd name="T1" fmla="*/ 30 h 88"/>
                  <a:gd name="T2" fmla="*/ 13 w 59"/>
                  <a:gd name="T3" fmla="*/ 81 h 88"/>
                  <a:gd name="T4" fmla="*/ 59 w 59"/>
                  <a:gd name="T5" fmla="*/ 67 h 88"/>
                  <a:gd name="T6" fmla="*/ 57 w 59"/>
                  <a:gd name="T7" fmla="*/ 0 h 88"/>
                  <a:gd name="T8" fmla="*/ 48 w 59"/>
                  <a:gd name="T9" fmla="*/ 1 h 88"/>
                  <a:gd name="T10" fmla="*/ 0 w 59"/>
                  <a:gd name="T11" fmla="*/ 30 h 88"/>
                </a:gdLst>
                <a:ahLst/>
                <a:cxnLst>
                  <a:cxn ang="0">
                    <a:pos x="T0" y="T1"/>
                  </a:cxn>
                  <a:cxn ang="0">
                    <a:pos x="T2" y="T3"/>
                  </a:cxn>
                  <a:cxn ang="0">
                    <a:pos x="T4" y="T5"/>
                  </a:cxn>
                  <a:cxn ang="0">
                    <a:pos x="T6" y="T7"/>
                  </a:cxn>
                  <a:cxn ang="0">
                    <a:pos x="T8" y="T9"/>
                  </a:cxn>
                  <a:cxn ang="0">
                    <a:pos x="T10" y="T11"/>
                  </a:cxn>
                </a:cxnLst>
                <a:rect l="0" t="0" r="r" b="b"/>
                <a:pathLst>
                  <a:path w="59" h="88">
                    <a:moveTo>
                      <a:pt x="0" y="30"/>
                    </a:moveTo>
                    <a:cubicBezTo>
                      <a:pt x="13" y="81"/>
                      <a:pt x="13" y="81"/>
                      <a:pt x="13" y="81"/>
                    </a:cubicBezTo>
                    <a:cubicBezTo>
                      <a:pt x="13" y="81"/>
                      <a:pt x="28" y="88"/>
                      <a:pt x="59" y="67"/>
                    </a:cubicBezTo>
                    <a:cubicBezTo>
                      <a:pt x="59" y="67"/>
                      <a:pt x="43" y="28"/>
                      <a:pt x="57" y="0"/>
                    </a:cubicBezTo>
                    <a:cubicBezTo>
                      <a:pt x="57" y="0"/>
                      <a:pt x="54" y="0"/>
                      <a:pt x="48" y="1"/>
                    </a:cubicBezTo>
                    <a:cubicBezTo>
                      <a:pt x="48" y="1"/>
                      <a:pt x="42" y="32"/>
                      <a:pt x="0" y="30"/>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
                <a:extLst>
                  <a:ext uri="{FF2B5EF4-FFF2-40B4-BE49-F238E27FC236}">
                    <a16:creationId xmlns:a16="http://schemas.microsoft.com/office/drawing/2014/main" id="{D3F85644-C90B-4BB7-BC8E-93519B9CB90A}"/>
                  </a:ext>
                </a:extLst>
              </p:cNvPr>
              <p:cNvSpPr>
                <a:spLocks/>
              </p:cNvSpPr>
              <p:nvPr/>
            </p:nvSpPr>
            <p:spPr bwMode="auto">
              <a:xfrm>
                <a:off x="4297" y="1794"/>
                <a:ext cx="188" cy="273"/>
              </a:xfrm>
              <a:custGeom>
                <a:avLst/>
                <a:gdLst>
                  <a:gd name="T0" fmla="*/ 96 w 96"/>
                  <a:gd name="T1" fmla="*/ 70 h 139"/>
                  <a:gd name="T2" fmla="*/ 16 w 96"/>
                  <a:gd name="T3" fmla="*/ 117 h 139"/>
                  <a:gd name="T4" fmla="*/ 4 w 96"/>
                  <a:gd name="T5" fmla="*/ 82 h 139"/>
                  <a:gd name="T6" fmla="*/ 2 w 96"/>
                  <a:gd name="T7" fmla="*/ 72 h 139"/>
                  <a:gd name="T8" fmla="*/ 14 w 96"/>
                  <a:gd name="T9" fmla="*/ 21 h 139"/>
                  <a:gd name="T10" fmla="*/ 96 w 96"/>
                  <a:gd name="T11" fmla="*/ 70 h 139"/>
                </a:gdLst>
                <a:ahLst/>
                <a:cxnLst>
                  <a:cxn ang="0">
                    <a:pos x="T0" y="T1"/>
                  </a:cxn>
                  <a:cxn ang="0">
                    <a:pos x="T2" y="T3"/>
                  </a:cxn>
                  <a:cxn ang="0">
                    <a:pos x="T4" y="T5"/>
                  </a:cxn>
                  <a:cxn ang="0">
                    <a:pos x="T6" y="T7"/>
                  </a:cxn>
                  <a:cxn ang="0">
                    <a:pos x="T8" y="T9"/>
                  </a:cxn>
                  <a:cxn ang="0">
                    <a:pos x="T10" y="T11"/>
                  </a:cxn>
                </a:cxnLst>
                <a:rect l="0" t="0" r="r" b="b"/>
                <a:pathLst>
                  <a:path w="96" h="139">
                    <a:moveTo>
                      <a:pt x="96" y="70"/>
                    </a:moveTo>
                    <a:cubicBezTo>
                      <a:pt x="96" y="131"/>
                      <a:pt x="31" y="139"/>
                      <a:pt x="16" y="117"/>
                    </a:cubicBezTo>
                    <a:cubicBezTo>
                      <a:pt x="11" y="110"/>
                      <a:pt x="7" y="96"/>
                      <a:pt x="4" y="82"/>
                    </a:cubicBezTo>
                    <a:cubicBezTo>
                      <a:pt x="3" y="79"/>
                      <a:pt x="3" y="76"/>
                      <a:pt x="2" y="72"/>
                    </a:cubicBezTo>
                    <a:cubicBezTo>
                      <a:pt x="0" y="50"/>
                      <a:pt x="2" y="27"/>
                      <a:pt x="14" y="21"/>
                    </a:cubicBezTo>
                    <a:cubicBezTo>
                      <a:pt x="58" y="0"/>
                      <a:pt x="95" y="9"/>
                      <a:pt x="96" y="70"/>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1">
                <a:extLst>
                  <a:ext uri="{FF2B5EF4-FFF2-40B4-BE49-F238E27FC236}">
                    <a16:creationId xmlns:a16="http://schemas.microsoft.com/office/drawing/2014/main" id="{EEF86D03-DD49-498A-86F3-BBCA65D8564E}"/>
                  </a:ext>
                </a:extLst>
              </p:cNvPr>
              <p:cNvSpPr>
                <a:spLocks/>
              </p:cNvSpPr>
              <p:nvPr/>
            </p:nvSpPr>
            <p:spPr bwMode="auto">
              <a:xfrm>
                <a:off x="4375" y="1900"/>
                <a:ext cx="14" cy="24"/>
              </a:xfrm>
              <a:custGeom>
                <a:avLst/>
                <a:gdLst>
                  <a:gd name="T0" fmla="*/ 7 w 7"/>
                  <a:gd name="T1" fmla="*/ 5 h 12"/>
                  <a:gd name="T2" fmla="*/ 4 w 7"/>
                  <a:gd name="T3" fmla="*/ 12 h 12"/>
                  <a:gd name="T4" fmla="*/ 0 w 7"/>
                  <a:gd name="T5" fmla="*/ 6 h 12"/>
                  <a:gd name="T6" fmla="*/ 3 w 7"/>
                  <a:gd name="T7" fmla="*/ 0 h 12"/>
                  <a:gd name="T8" fmla="*/ 7 w 7"/>
                  <a:gd name="T9" fmla="*/ 5 h 12"/>
                </a:gdLst>
                <a:ahLst/>
                <a:cxnLst>
                  <a:cxn ang="0">
                    <a:pos x="T0" y="T1"/>
                  </a:cxn>
                  <a:cxn ang="0">
                    <a:pos x="T2" y="T3"/>
                  </a:cxn>
                  <a:cxn ang="0">
                    <a:pos x="T4" y="T5"/>
                  </a:cxn>
                  <a:cxn ang="0">
                    <a:pos x="T6" y="T7"/>
                  </a:cxn>
                  <a:cxn ang="0">
                    <a:pos x="T8" y="T9"/>
                  </a:cxn>
                </a:cxnLst>
                <a:rect l="0" t="0" r="r" b="b"/>
                <a:pathLst>
                  <a:path w="7" h="12">
                    <a:moveTo>
                      <a:pt x="7" y="5"/>
                    </a:moveTo>
                    <a:cubicBezTo>
                      <a:pt x="7" y="9"/>
                      <a:pt x="6" y="12"/>
                      <a:pt x="4" y="12"/>
                    </a:cubicBezTo>
                    <a:cubicBezTo>
                      <a:pt x="2" y="12"/>
                      <a:pt x="0" y="9"/>
                      <a:pt x="0" y="6"/>
                    </a:cubicBezTo>
                    <a:cubicBezTo>
                      <a:pt x="0" y="3"/>
                      <a:pt x="1" y="0"/>
                      <a:pt x="3" y="0"/>
                    </a:cubicBezTo>
                    <a:cubicBezTo>
                      <a:pt x="5" y="0"/>
                      <a:pt x="6" y="2"/>
                      <a:pt x="7" y="5"/>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
                <a:extLst>
                  <a:ext uri="{FF2B5EF4-FFF2-40B4-BE49-F238E27FC236}">
                    <a16:creationId xmlns:a16="http://schemas.microsoft.com/office/drawing/2014/main" id="{FC5343BD-41B9-46C9-B6C3-C893D9C30084}"/>
                  </a:ext>
                </a:extLst>
              </p:cNvPr>
              <p:cNvSpPr>
                <a:spLocks/>
              </p:cNvSpPr>
              <p:nvPr/>
            </p:nvSpPr>
            <p:spPr bwMode="auto">
              <a:xfrm>
                <a:off x="4315" y="1910"/>
                <a:ext cx="13" cy="26"/>
              </a:xfrm>
              <a:custGeom>
                <a:avLst/>
                <a:gdLst>
                  <a:gd name="T0" fmla="*/ 7 w 7"/>
                  <a:gd name="T1" fmla="*/ 6 h 13"/>
                  <a:gd name="T2" fmla="*/ 4 w 7"/>
                  <a:gd name="T3" fmla="*/ 12 h 13"/>
                  <a:gd name="T4" fmla="*/ 0 w 7"/>
                  <a:gd name="T5" fmla="*/ 7 h 13"/>
                  <a:gd name="T6" fmla="*/ 3 w 7"/>
                  <a:gd name="T7" fmla="*/ 0 h 13"/>
                  <a:gd name="T8" fmla="*/ 7 w 7"/>
                  <a:gd name="T9" fmla="*/ 6 h 13"/>
                </a:gdLst>
                <a:ahLst/>
                <a:cxnLst>
                  <a:cxn ang="0">
                    <a:pos x="T0" y="T1"/>
                  </a:cxn>
                  <a:cxn ang="0">
                    <a:pos x="T2" y="T3"/>
                  </a:cxn>
                  <a:cxn ang="0">
                    <a:pos x="T4" y="T5"/>
                  </a:cxn>
                  <a:cxn ang="0">
                    <a:pos x="T6" y="T7"/>
                  </a:cxn>
                  <a:cxn ang="0">
                    <a:pos x="T8" y="T9"/>
                  </a:cxn>
                </a:cxnLst>
                <a:rect l="0" t="0" r="r" b="b"/>
                <a:pathLst>
                  <a:path w="7" h="13">
                    <a:moveTo>
                      <a:pt x="7" y="6"/>
                    </a:moveTo>
                    <a:cubicBezTo>
                      <a:pt x="7" y="9"/>
                      <a:pt x="6" y="12"/>
                      <a:pt x="4" y="12"/>
                    </a:cubicBezTo>
                    <a:cubicBezTo>
                      <a:pt x="2" y="13"/>
                      <a:pt x="1" y="10"/>
                      <a:pt x="0" y="7"/>
                    </a:cubicBezTo>
                    <a:cubicBezTo>
                      <a:pt x="0" y="3"/>
                      <a:pt x="1" y="0"/>
                      <a:pt x="3" y="0"/>
                    </a:cubicBezTo>
                    <a:cubicBezTo>
                      <a:pt x="5" y="0"/>
                      <a:pt x="7" y="3"/>
                      <a:pt x="7" y="6"/>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AEA1E826-09D2-49B4-8908-8615F9C945B6}"/>
                  </a:ext>
                </a:extLst>
              </p:cNvPr>
              <p:cNvSpPr>
                <a:spLocks/>
              </p:cNvSpPr>
              <p:nvPr/>
            </p:nvSpPr>
            <p:spPr bwMode="auto">
              <a:xfrm>
                <a:off x="4391" y="1922"/>
                <a:ext cx="28" cy="24"/>
              </a:xfrm>
              <a:custGeom>
                <a:avLst/>
                <a:gdLst>
                  <a:gd name="T0" fmla="*/ 13 w 14"/>
                  <a:gd name="T1" fmla="*/ 4 h 12"/>
                  <a:gd name="T2" fmla="*/ 9 w 14"/>
                  <a:gd name="T3" fmla="*/ 11 h 12"/>
                  <a:gd name="T4" fmla="*/ 1 w 14"/>
                  <a:gd name="T5" fmla="*/ 9 h 12"/>
                  <a:gd name="T6" fmla="*/ 5 w 14"/>
                  <a:gd name="T7" fmla="*/ 2 h 12"/>
                  <a:gd name="T8" fmla="*/ 13 w 14"/>
                  <a:gd name="T9" fmla="*/ 4 h 12"/>
                </a:gdLst>
                <a:ahLst/>
                <a:cxnLst>
                  <a:cxn ang="0">
                    <a:pos x="T0" y="T1"/>
                  </a:cxn>
                  <a:cxn ang="0">
                    <a:pos x="T2" y="T3"/>
                  </a:cxn>
                  <a:cxn ang="0">
                    <a:pos x="T4" y="T5"/>
                  </a:cxn>
                  <a:cxn ang="0">
                    <a:pos x="T6" y="T7"/>
                  </a:cxn>
                  <a:cxn ang="0">
                    <a:pos x="T8" y="T9"/>
                  </a:cxn>
                </a:cxnLst>
                <a:rect l="0" t="0" r="r" b="b"/>
                <a:pathLst>
                  <a:path w="14" h="12">
                    <a:moveTo>
                      <a:pt x="13" y="4"/>
                    </a:moveTo>
                    <a:cubicBezTo>
                      <a:pt x="14" y="6"/>
                      <a:pt x="12" y="10"/>
                      <a:pt x="9" y="11"/>
                    </a:cubicBezTo>
                    <a:cubicBezTo>
                      <a:pt x="6" y="12"/>
                      <a:pt x="2" y="11"/>
                      <a:pt x="1" y="9"/>
                    </a:cubicBezTo>
                    <a:cubicBezTo>
                      <a:pt x="0" y="6"/>
                      <a:pt x="2" y="3"/>
                      <a:pt x="5" y="2"/>
                    </a:cubicBezTo>
                    <a:cubicBezTo>
                      <a:pt x="8" y="0"/>
                      <a:pt x="12" y="1"/>
                      <a:pt x="13" y="4"/>
                    </a:cubicBezTo>
                    <a:close/>
                  </a:path>
                </a:pathLst>
              </a:custGeom>
              <a:solidFill>
                <a:srgbClr val="DB6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24129BC6-F52A-427D-B305-42F6F5258B29}"/>
                  </a:ext>
                </a:extLst>
              </p:cNvPr>
              <p:cNvSpPr>
                <a:spLocks/>
              </p:cNvSpPr>
              <p:nvPr/>
            </p:nvSpPr>
            <p:spPr bwMode="auto">
              <a:xfrm>
                <a:off x="4301" y="1936"/>
                <a:ext cx="18" cy="21"/>
              </a:xfrm>
              <a:custGeom>
                <a:avLst/>
                <a:gdLst>
                  <a:gd name="T0" fmla="*/ 9 w 9"/>
                  <a:gd name="T1" fmla="*/ 6 h 11"/>
                  <a:gd name="T2" fmla="*/ 2 w 9"/>
                  <a:gd name="T3" fmla="*/ 10 h 11"/>
                  <a:gd name="T4" fmla="*/ 0 w 9"/>
                  <a:gd name="T5" fmla="*/ 0 h 11"/>
                  <a:gd name="T6" fmla="*/ 3 w 9"/>
                  <a:gd name="T7" fmla="*/ 0 h 11"/>
                  <a:gd name="T8" fmla="*/ 9 w 9"/>
                  <a:gd name="T9" fmla="*/ 6 h 11"/>
                </a:gdLst>
                <a:ahLst/>
                <a:cxnLst>
                  <a:cxn ang="0">
                    <a:pos x="T0" y="T1"/>
                  </a:cxn>
                  <a:cxn ang="0">
                    <a:pos x="T2" y="T3"/>
                  </a:cxn>
                  <a:cxn ang="0">
                    <a:pos x="T4" y="T5"/>
                  </a:cxn>
                  <a:cxn ang="0">
                    <a:pos x="T6" y="T7"/>
                  </a:cxn>
                  <a:cxn ang="0">
                    <a:pos x="T8" y="T9"/>
                  </a:cxn>
                </a:cxnLst>
                <a:rect l="0" t="0" r="r" b="b"/>
                <a:pathLst>
                  <a:path w="9" h="11">
                    <a:moveTo>
                      <a:pt x="9" y="6"/>
                    </a:moveTo>
                    <a:cubicBezTo>
                      <a:pt x="8" y="9"/>
                      <a:pt x="5" y="11"/>
                      <a:pt x="2" y="10"/>
                    </a:cubicBezTo>
                    <a:cubicBezTo>
                      <a:pt x="1" y="7"/>
                      <a:pt x="1" y="4"/>
                      <a:pt x="0" y="0"/>
                    </a:cubicBezTo>
                    <a:cubicBezTo>
                      <a:pt x="1" y="0"/>
                      <a:pt x="2" y="0"/>
                      <a:pt x="3" y="0"/>
                    </a:cubicBezTo>
                    <a:cubicBezTo>
                      <a:pt x="7" y="1"/>
                      <a:pt x="9" y="4"/>
                      <a:pt x="9" y="6"/>
                    </a:cubicBezTo>
                    <a:close/>
                  </a:path>
                </a:pathLst>
              </a:custGeom>
              <a:solidFill>
                <a:srgbClr val="DB6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5">
                <a:extLst>
                  <a:ext uri="{FF2B5EF4-FFF2-40B4-BE49-F238E27FC236}">
                    <a16:creationId xmlns:a16="http://schemas.microsoft.com/office/drawing/2014/main" id="{0CE60EDD-62B8-4006-9E76-9508A095533B}"/>
                  </a:ext>
                </a:extLst>
              </p:cNvPr>
              <p:cNvSpPr>
                <a:spLocks/>
              </p:cNvSpPr>
              <p:nvPr/>
            </p:nvSpPr>
            <p:spPr bwMode="auto">
              <a:xfrm>
                <a:off x="4370" y="1867"/>
                <a:ext cx="23" cy="6"/>
              </a:xfrm>
              <a:custGeom>
                <a:avLst/>
                <a:gdLst>
                  <a:gd name="T0" fmla="*/ 0 w 12"/>
                  <a:gd name="T1" fmla="*/ 2 h 3"/>
                  <a:gd name="T2" fmla="*/ 12 w 12"/>
                  <a:gd name="T3" fmla="*/ 3 h 3"/>
                </a:gdLst>
                <a:ahLst/>
                <a:cxnLst>
                  <a:cxn ang="0">
                    <a:pos x="T0" y="T1"/>
                  </a:cxn>
                  <a:cxn ang="0">
                    <a:pos x="T2" y="T3"/>
                  </a:cxn>
                </a:cxnLst>
                <a:rect l="0" t="0" r="r" b="b"/>
                <a:pathLst>
                  <a:path w="12" h="3">
                    <a:moveTo>
                      <a:pt x="0" y="2"/>
                    </a:moveTo>
                    <a:cubicBezTo>
                      <a:pt x="0" y="2"/>
                      <a:pt x="7" y="0"/>
                      <a:pt x="12" y="3"/>
                    </a:cubicBezTo>
                  </a:path>
                </a:pathLst>
              </a:custGeom>
              <a:noFill/>
              <a:ln w="12700" cap="rnd">
                <a:solidFill>
                  <a:srgbClr val="8B38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36">
                <a:extLst>
                  <a:ext uri="{FF2B5EF4-FFF2-40B4-BE49-F238E27FC236}">
                    <a16:creationId xmlns:a16="http://schemas.microsoft.com/office/drawing/2014/main" id="{8C105AB0-DB97-457B-BC92-24CEAA71A614}"/>
                  </a:ext>
                </a:extLst>
              </p:cNvPr>
              <p:cNvSpPr>
                <a:spLocks/>
              </p:cNvSpPr>
              <p:nvPr/>
            </p:nvSpPr>
            <p:spPr bwMode="auto">
              <a:xfrm>
                <a:off x="4305" y="1883"/>
                <a:ext cx="14" cy="10"/>
              </a:xfrm>
              <a:custGeom>
                <a:avLst/>
                <a:gdLst>
                  <a:gd name="T0" fmla="*/ 7 w 7"/>
                  <a:gd name="T1" fmla="*/ 0 h 5"/>
                  <a:gd name="T2" fmla="*/ 0 w 7"/>
                  <a:gd name="T3" fmla="*/ 5 h 5"/>
                </a:gdLst>
                <a:ahLst/>
                <a:cxnLst>
                  <a:cxn ang="0">
                    <a:pos x="T0" y="T1"/>
                  </a:cxn>
                  <a:cxn ang="0">
                    <a:pos x="T2" y="T3"/>
                  </a:cxn>
                </a:cxnLst>
                <a:rect l="0" t="0" r="r" b="b"/>
                <a:pathLst>
                  <a:path w="7" h="5">
                    <a:moveTo>
                      <a:pt x="7" y="0"/>
                    </a:moveTo>
                    <a:cubicBezTo>
                      <a:pt x="7" y="0"/>
                      <a:pt x="0" y="1"/>
                      <a:pt x="0" y="5"/>
                    </a:cubicBezTo>
                  </a:path>
                </a:pathLst>
              </a:custGeom>
              <a:noFill/>
              <a:ln w="12700" cap="rnd">
                <a:solidFill>
                  <a:srgbClr val="8B38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7">
                <a:extLst>
                  <a:ext uri="{FF2B5EF4-FFF2-40B4-BE49-F238E27FC236}">
                    <a16:creationId xmlns:a16="http://schemas.microsoft.com/office/drawing/2014/main" id="{75590DCA-918A-4F86-80D7-FE2A1FC77AA3}"/>
                  </a:ext>
                </a:extLst>
              </p:cNvPr>
              <p:cNvSpPr>
                <a:spLocks/>
              </p:cNvSpPr>
              <p:nvPr/>
            </p:nvSpPr>
            <p:spPr bwMode="auto">
              <a:xfrm>
                <a:off x="4321" y="1902"/>
                <a:ext cx="23" cy="67"/>
              </a:xfrm>
              <a:custGeom>
                <a:avLst/>
                <a:gdLst>
                  <a:gd name="T0" fmla="*/ 9 w 12"/>
                  <a:gd name="T1" fmla="*/ 0 h 34"/>
                  <a:gd name="T2" fmla="*/ 1 w 12"/>
                  <a:gd name="T3" fmla="*/ 28 h 34"/>
                  <a:gd name="T4" fmla="*/ 12 w 12"/>
                  <a:gd name="T5" fmla="*/ 32 h 34"/>
                </a:gdLst>
                <a:ahLst/>
                <a:cxnLst>
                  <a:cxn ang="0">
                    <a:pos x="T0" y="T1"/>
                  </a:cxn>
                  <a:cxn ang="0">
                    <a:pos x="T2" y="T3"/>
                  </a:cxn>
                  <a:cxn ang="0">
                    <a:pos x="T4" y="T5"/>
                  </a:cxn>
                </a:cxnLst>
                <a:rect l="0" t="0" r="r" b="b"/>
                <a:pathLst>
                  <a:path w="12" h="34">
                    <a:moveTo>
                      <a:pt x="9" y="0"/>
                    </a:moveTo>
                    <a:cubicBezTo>
                      <a:pt x="9" y="0"/>
                      <a:pt x="9" y="15"/>
                      <a:pt x="1" y="28"/>
                    </a:cubicBezTo>
                    <a:cubicBezTo>
                      <a:pt x="1" y="28"/>
                      <a:pt x="0" y="34"/>
                      <a:pt x="12" y="32"/>
                    </a:cubicBezTo>
                  </a:path>
                </a:pathLst>
              </a:custGeom>
              <a:noFill/>
              <a:ln w="9525" cap="flat">
                <a:solidFill>
                  <a:srgbClr val="DB61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38">
                <a:extLst>
                  <a:ext uri="{FF2B5EF4-FFF2-40B4-BE49-F238E27FC236}">
                    <a16:creationId xmlns:a16="http://schemas.microsoft.com/office/drawing/2014/main" id="{024A6D6D-5272-48B3-8AAE-ABB32AEAFF22}"/>
                  </a:ext>
                </a:extLst>
              </p:cNvPr>
              <p:cNvSpPr>
                <a:spLocks/>
              </p:cNvSpPr>
              <p:nvPr/>
            </p:nvSpPr>
            <p:spPr bwMode="auto">
              <a:xfrm>
                <a:off x="4283" y="1775"/>
                <a:ext cx="232" cy="210"/>
              </a:xfrm>
              <a:custGeom>
                <a:avLst/>
                <a:gdLst>
                  <a:gd name="T0" fmla="*/ 11 w 118"/>
                  <a:gd name="T1" fmla="*/ 45 h 107"/>
                  <a:gd name="T2" fmla="*/ 61 w 118"/>
                  <a:gd name="T3" fmla="*/ 33 h 107"/>
                  <a:gd name="T4" fmla="*/ 78 w 118"/>
                  <a:gd name="T5" fmla="*/ 62 h 107"/>
                  <a:gd name="T6" fmla="*/ 93 w 118"/>
                  <a:gd name="T7" fmla="*/ 88 h 107"/>
                  <a:gd name="T8" fmla="*/ 99 w 118"/>
                  <a:gd name="T9" fmla="*/ 77 h 107"/>
                  <a:gd name="T10" fmla="*/ 98 w 118"/>
                  <a:gd name="T11" fmla="*/ 107 h 107"/>
                  <a:gd name="T12" fmla="*/ 117 w 118"/>
                  <a:gd name="T13" fmla="*/ 53 h 107"/>
                  <a:gd name="T14" fmla="*/ 79 w 118"/>
                  <a:gd name="T15" fmla="*/ 19 h 107"/>
                  <a:gd name="T16" fmla="*/ 25 w 118"/>
                  <a:gd name="T17" fmla="*/ 9 h 107"/>
                  <a:gd name="T18" fmla="*/ 28 w 118"/>
                  <a:gd name="T19" fmla="*/ 11 h 107"/>
                  <a:gd name="T20" fmla="*/ 1 w 118"/>
                  <a:gd name="T21" fmla="*/ 31 h 107"/>
                  <a:gd name="T22" fmla="*/ 4 w 118"/>
                  <a:gd name="T23" fmla="*/ 31 h 107"/>
                  <a:gd name="T24" fmla="*/ 11 w 118"/>
                  <a:gd name="T25"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07">
                    <a:moveTo>
                      <a:pt x="11" y="45"/>
                    </a:moveTo>
                    <a:cubicBezTo>
                      <a:pt x="11" y="45"/>
                      <a:pt x="23" y="29"/>
                      <a:pt x="61" y="33"/>
                    </a:cubicBezTo>
                    <a:cubicBezTo>
                      <a:pt x="61" y="33"/>
                      <a:pt x="66" y="56"/>
                      <a:pt x="78" y="62"/>
                    </a:cubicBezTo>
                    <a:cubicBezTo>
                      <a:pt x="89" y="69"/>
                      <a:pt x="93" y="88"/>
                      <a:pt x="93" y="88"/>
                    </a:cubicBezTo>
                    <a:cubicBezTo>
                      <a:pt x="93" y="88"/>
                      <a:pt x="95" y="78"/>
                      <a:pt x="99" y="77"/>
                    </a:cubicBezTo>
                    <a:cubicBezTo>
                      <a:pt x="104" y="76"/>
                      <a:pt x="98" y="107"/>
                      <a:pt x="98" y="107"/>
                    </a:cubicBezTo>
                    <a:cubicBezTo>
                      <a:pt x="98" y="107"/>
                      <a:pt x="117" y="104"/>
                      <a:pt x="117" y="53"/>
                    </a:cubicBezTo>
                    <a:cubicBezTo>
                      <a:pt x="118" y="7"/>
                      <a:pt x="79" y="19"/>
                      <a:pt x="79" y="19"/>
                    </a:cubicBezTo>
                    <a:cubicBezTo>
                      <a:pt x="79" y="19"/>
                      <a:pt x="69" y="0"/>
                      <a:pt x="25" y="9"/>
                    </a:cubicBezTo>
                    <a:cubicBezTo>
                      <a:pt x="28" y="11"/>
                      <a:pt x="28" y="11"/>
                      <a:pt x="28" y="11"/>
                    </a:cubicBezTo>
                    <a:cubicBezTo>
                      <a:pt x="28" y="11"/>
                      <a:pt x="8" y="14"/>
                      <a:pt x="1" y="31"/>
                    </a:cubicBezTo>
                    <a:cubicBezTo>
                      <a:pt x="4" y="31"/>
                      <a:pt x="4" y="31"/>
                      <a:pt x="4" y="31"/>
                    </a:cubicBezTo>
                    <a:cubicBezTo>
                      <a:pt x="4" y="31"/>
                      <a:pt x="0" y="40"/>
                      <a:pt x="11" y="45"/>
                    </a:cubicBezTo>
                    <a:close/>
                  </a:path>
                </a:pathLst>
              </a:custGeom>
              <a:solidFill>
                <a:srgbClr val="8B3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58CD7977-C7A7-4B5F-8FBF-C10DDCAD735D}"/>
                  </a:ext>
                </a:extLst>
              </p:cNvPr>
              <p:cNvSpPr>
                <a:spLocks/>
              </p:cNvSpPr>
              <p:nvPr/>
            </p:nvSpPr>
            <p:spPr bwMode="auto">
              <a:xfrm>
                <a:off x="4450" y="1908"/>
                <a:ext cx="65" cy="69"/>
              </a:xfrm>
              <a:custGeom>
                <a:avLst/>
                <a:gdLst>
                  <a:gd name="T0" fmla="*/ 5 w 33"/>
                  <a:gd name="T1" fmla="*/ 12 h 35"/>
                  <a:gd name="T2" fmla="*/ 24 w 33"/>
                  <a:gd name="T3" fmla="*/ 6 h 35"/>
                  <a:gd name="T4" fmla="*/ 10 w 33"/>
                  <a:gd name="T5" fmla="*/ 35 h 35"/>
                  <a:gd name="T6" fmla="*/ 5 w 33"/>
                  <a:gd name="T7" fmla="*/ 12 h 35"/>
                </a:gdLst>
                <a:ahLst/>
                <a:cxnLst>
                  <a:cxn ang="0">
                    <a:pos x="T0" y="T1"/>
                  </a:cxn>
                  <a:cxn ang="0">
                    <a:pos x="T2" y="T3"/>
                  </a:cxn>
                  <a:cxn ang="0">
                    <a:pos x="T4" y="T5"/>
                  </a:cxn>
                  <a:cxn ang="0">
                    <a:pos x="T6" y="T7"/>
                  </a:cxn>
                </a:cxnLst>
                <a:rect l="0" t="0" r="r" b="b"/>
                <a:pathLst>
                  <a:path w="33" h="35">
                    <a:moveTo>
                      <a:pt x="5" y="12"/>
                    </a:moveTo>
                    <a:cubicBezTo>
                      <a:pt x="5" y="12"/>
                      <a:pt x="14" y="0"/>
                      <a:pt x="24" y="6"/>
                    </a:cubicBezTo>
                    <a:cubicBezTo>
                      <a:pt x="33" y="12"/>
                      <a:pt x="20" y="35"/>
                      <a:pt x="10" y="35"/>
                    </a:cubicBezTo>
                    <a:cubicBezTo>
                      <a:pt x="0" y="35"/>
                      <a:pt x="5" y="12"/>
                      <a:pt x="5" y="12"/>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E91AD568-B8B3-4780-B14D-70B76C0C17EE}"/>
                  </a:ext>
                </a:extLst>
              </p:cNvPr>
              <p:cNvSpPr>
                <a:spLocks/>
              </p:cNvSpPr>
              <p:nvPr/>
            </p:nvSpPr>
            <p:spPr bwMode="auto">
              <a:xfrm>
                <a:off x="4291" y="1914"/>
                <a:ext cx="186" cy="157"/>
              </a:xfrm>
              <a:custGeom>
                <a:avLst/>
                <a:gdLst>
                  <a:gd name="T0" fmla="*/ 8 w 95"/>
                  <a:gd name="T1" fmla="*/ 25 h 80"/>
                  <a:gd name="T2" fmla="*/ 27 w 95"/>
                  <a:gd name="T3" fmla="*/ 31 h 80"/>
                  <a:gd name="T4" fmla="*/ 85 w 95"/>
                  <a:gd name="T5" fmla="*/ 0 h 80"/>
                  <a:gd name="T6" fmla="*/ 87 w 95"/>
                  <a:gd name="T7" fmla="*/ 7 h 80"/>
                  <a:gd name="T8" fmla="*/ 91 w 95"/>
                  <a:gd name="T9" fmla="*/ 46 h 80"/>
                  <a:gd name="T10" fmla="*/ 89 w 95"/>
                  <a:gd name="T11" fmla="*/ 45 h 80"/>
                  <a:gd name="T12" fmla="*/ 73 w 95"/>
                  <a:gd name="T13" fmla="*/ 66 h 80"/>
                  <a:gd name="T14" fmla="*/ 43 w 95"/>
                  <a:gd name="T15" fmla="*/ 76 h 80"/>
                  <a:gd name="T16" fmla="*/ 46 w 95"/>
                  <a:gd name="T17" fmla="*/ 78 h 80"/>
                  <a:gd name="T18" fmla="*/ 11 w 95"/>
                  <a:gd name="T19" fmla="*/ 61 h 80"/>
                  <a:gd name="T20" fmla="*/ 11 w 95"/>
                  <a:gd name="T21" fmla="*/ 66 h 80"/>
                  <a:gd name="T22" fmla="*/ 8 w 95"/>
                  <a:gd name="T23" fmla="*/ 2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0">
                    <a:moveTo>
                      <a:pt x="8" y="25"/>
                    </a:moveTo>
                    <a:cubicBezTo>
                      <a:pt x="8" y="25"/>
                      <a:pt x="13" y="33"/>
                      <a:pt x="27" y="31"/>
                    </a:cubicBezTo>
                    <a:cubicBezTo>
                      <a:pt x="49" y="29"/>
                      <a:pt x="77" y="18"/>
                      <a:pt x="85" y="0"/>
                    </a:cubicBezTo>
                    <a:cubicBezTo>
                      <a:pt x="87" y="7"/>
                      <a:pt x="87" y="7"/>
                      <a:pt x="87" y="7"/>
                    </a:cubicBezTo>
                    <a:cubicBezTo>
                      <a:pt x="87" y="7"/>
                      <a:pt x="95" y="36"/>
                      <a:pt x="91" y="46"/>
                    </a:cubicBezTo>
                    <a:cubicBezTo>
                      <a:pt x="89" y="45"/>
                      <a:pt x="89" y="45"/>
                      <a:pt x="89" y="45"/>
                    </a:cubicBezTo>
                    <a:cubicBezTo>
                      <a:pt x="89" y="45"/>
                      <a:pt x="90" y="57"/>
                      <a:pt x="73" y="66"/>
                    </a:cubicBezTo>
                    <a:cubicBezTo>
                      <a:pt x="56" y="76"/>
                      <a:pt x="43" y="76"/>
                      <a:pt x="43" y="76"/>
                    </a:cubicBezTo>
                    <a:cubicBezTo>
                      <a:pt x="46" y="78"/>
                      <a:pt x="46" y="78"/>
                      <a:pt x="46" y="78"/>
                    </a:cubicBezTo>
                    <a:cubicBezTo>
                      <a:pt x="46" y="78"/>
                      <a:pt x="18" y="80"/>
                      <a:pt x="11" y="61"/>
                    </a:cubicBezTo>
                    <a:cubicBezTo>
                      <a:pt x="11" y="66"/>
                      <a:pt x="11" y="66"/>
                      <a:pt x="11" y="66"/>
                    </a:cubicBezTo>
                    <a:cubicBezTo>
                      <a:pt x="11" y="66"/>
                      <a:pt x="0" y="41"/>
                      <a:pt x="8" y="25"/>
                    </a:cubicBezTo>
                    <a:close/>
                  </a:path>
                </a:pathLst>
              </a:custGeom>
              <a:solidFill>
                <a:srgbClr val="8B3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B010AFCE-4B52-45C3-A108-61318AC8AE72}"/>
                  </a:ext>
                </a:extLst>
              </p:cNvPr>
              <p:cNvSpPr>
                <a:spLocks/>
              </p:cNvSpPr>
              <p:nvPr/>
            </p:nvSpPr>
            <p:spPr bwMode="auto">
              <a:xfrm>
                <a:off x="4330" y="1971"/>
                <a:ext cx="59" cy="47"/>
              </a:xfrm>
              <a:custGeom>
                <a:avLst/>
                <a:gdLst>
                  <a:gd name="T0" fmla="*/ 1 w 30"/>
                  <a:gd name="T1" fmla="*/ 6 h 24"/>
                  <a:gd name="T2" fmla="*/ 12 w 30"/>
                  <a:gd name="T3" fmla="*/ 6 h 24"/>
                  <a:gd name="T4" fmla="*/ 29 w 30"/>
                  <a:gd name="T5" fmla="*/ 0 h 24"/>
                  <a:gd name="T6" fmla="*/ 14 w 30"/>
                  <a:gd name="T7" fmla="*/ 23 h 24"/>
                  <a:gd name="T8" fmla="*/ 1 w 30"/>
                  <a:gd name="T9" fmla="*/ 6 h 24"/>
                </a:gdLst>
                <a:ahLst/>
                <a:cxnLst>
                  <a:cxn ang="0">
                    <a:pos x="T0" y="T1"/>
                  </a:cxn>
                  <a:cxn ang="0">
                    <a:pos x="T2" y="T3"/>
                  </a:cxn>
                  <a:cxn ang="0">
                    <a:pos x="T4" y="T5"/>
                  </a:cxn>
                  <a:cxn ang="0">
                    <a:pos x="T6" y="T7"/>
                  </a:cxn>
                  <a:cxn ang="0">
                    <a:pos x="T8" y="T9"/>
                  </a:cxn>
                </a:cxnLst>
                <a:rect l="0" t="0" r="r" b="b"/>
                <a:pathLst>
                  <a:path w="30" h="24">
                    <a:moveTo>
                      <a:pt x="1" y="6"/>
                    </a:moveTo>
                    <a:cubicBezTo>
                      <a:pt x="1" y="6"/>
                      <a:pt x="2" y="8"/>
                      <a:pt x="12" y="6"/>
                    </a:cubicBezTo>
                    <a:cubicBezTo>
                      <a:pt x="23" y="3"/>
                      <a:pt x="29" y="0"/>
                      <a:pt x="29" y="0"/>
                    </a:cubicBezTo>
                    <a:cubicBezTo>
                      <a:pt x="29" y="0"/>
                      <a:pt x="30" y="21"/>
                      <a:pt x="14" y="23"/>
                    </a:cubicBezTo>
                    <a:cubicBezTo>
                      <a:pt x="0" y="24"/>
                      <a:pt x="1" y="6"/>
                      <a:pt x="1" y="6"/>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E657EDFC-23DB-4B33-9DB2-B1BDE32C20D5}"/>
                  </a:ext>
                </a:extLst>
              </p:cNvPr>
              <p:cNvSpPr>
                <a:spLocks/>
              </p:cNvSpPr>
              <p:nvPr/>
            </p:nvSpPr>
            <p:spPr bwMode="auto">
              <a:xfrm>
                <a:off x="3224" y="3839"/>
                <a:ext cx="118" cy="231"/>
              </a:xfrm>
              <a:custGeom>
                <a:avLst/>
                <a:gdLst>
                  <a:gd name="T0" fmla="*/ 59 w 60"/>
                  <a:gd name="T1" fmla="*/ 116 h 118"/>
                  <a:gd name="T2" fmla="*/ 33 w 60"/>
                  <a:gd name="T3" fmla="*/ 71 h 118"/>
                  <a:gd name="T4" fmla="*/ 33 w 60"/>
                  <a:gd name="T5" fmla="*/ 0 h 118"/>
                  <a:gd name="T6" fmla="*/ 5 w 60"/>
                  <a:gd name="T7" fmla="*/ 0 h 118"/>
                  <a:gd name="T8" fmla="*/ 5 w 60"/>
                  <a:gd name="T9" fmla="*/ 79 h 118"/>
                  <a:gd name="T10" fmla="*/ 2 w 60"/>
                  <a:gd name="T11" fmla="*/ 95 h 118"/>
                  <a:gd name="T12" fmla="*/ 1 w 60"/>
                  <a:gd name="T13" fmla="*/ 118 h 118"/>
                  <a:gd name="T14" fmla="*/ 60 w 60"/>
                  <a:gd name="T15" fmla="*/ 116 h 118"/>
                  <a:gd name="T16" fmla="*/ 59 w 60"/>
                  <a:gd name="T17" fmla="*/ 116 h 118"/>
                  <a:gd name="T18" fmla="*/ 59 w 60"/>
                  <a:gd name="T19" fmla="*/ 1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18">
                    <a:moveTo>
                      <a:pt x="59" y="116"/>
                    </a:moveTo>
                    <a:cubicBezTo>
                      <a:pt x="53" y="110"/>
                      <a:pt x="33" y="84"/>
                      <a:pt x="33" y="71"/>
                    </a:cubicBezTo>
                    <a:cubicBezTo>
                      <a:pt x="32" y="53"/>
                      <a:pt x="33" y="28"/>
                      <a:pt x="33" y="0"/>
                    </a:cubicBezTo>
                    <a:cubicBezTo>
                      <a:pt x="5" y="0"/>
                      <a:pt x="5" y="0"/>
                      <a:pt x="5" y="0"/>
                    </a:cubicBezTo>
                    <a:cubicBezTo>
                      <a:pt x="6" y="30"/>
                      <a:pt x="6" y="67"/>
                      <a:pt x="5" y="79"/>
                    </a:cubicBezTo>
                    <a:cubicBezTo>
                      <a:pt x="5" y="80"/>
                      <a:pt x="3" y="93"/>
                      <a:pt x="2" y="95"/>
                    </a:cubicBezTo>
                    <a:cubicBezTo>
                      <a:pt x="0" y="98"/>
                      <a:pt x="1" y="118"/>
                      <a:pt x="1" y="118"/>
                    </a:cubicBezTo>
                    <a:cubicBezTo>
                      <a:pt x="60" y="116"/>
                      <a:pt x="60" y="116"/>
                      <a:pt x="60" y="116"/>
                    </a:cubicBezTo>
                    <a:cubicBezTo>
                      <a:pt x="59" y="116"/>
                      <a:pt x="59" y="116"/>
                      <a:pt x="59" y="116"/>
                    </a:cubicBezTo>
                    <a:cubicBezTo>
                      <a:pt x="59" y="116"/>
                      <a:pt x="59" y="116"/>
                      <a:pt x="59" y="116"/>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F37A3664-12A7-4046-B46E-2C0797DDB706}"/>
                  </a:ext>
                </a:extLst>
              </p:cNvPr>
              <p:cNvSpPr>
                <a:spLocks/>
              </p:cNvSpPr>
              <p:nvPr/>
            </p:nvSpPr>
            <p:spPr bwMode="auto">
              <a:xfrm>
                <a:off x="3109" y="2782"/>
                <a:ext cx="337" cy="1119"/>
              </a:xfrm>
              <a:custGeom>
                <a:avLst/>
                <a:gdLst>
                  <a:gd name="T0" fmla="*/ 92 w 172"/>
                  <a:gd name="T1" fmla="*/ 570 h 570"/>
                  <a:gd name="T2" fmla="*/ 110 w 172"/>
                  <a:gd name="T3" fmla="*/ 356 h 570"/>
                  <a:gd name="T4" fmla="*/ 137 w 172"/>
                  <a:gd name="T5" fmla="*/ 263 h 570"/>
                  <a:gd name="T6" fmla="*/ 161 w 172"/>
                  <a:gd name="T7" fmla="*/ 0 h 570"/>
                  <a:gd name="T8" fmla="*/ 87 w 172"/>
                  <a:gd name="T9" fmla="*/ 2 h 570"/>
                  <a:gd name="T10" fmla="*/ 50 w 172"/>
                  <a:gd name="T11" fmla="*/ 188 h 570"/>
                  <a:gd name="T12" fmla="*/ 60 w 172"/>
                  <a:gd name="T13" fmla="*/ 333 h 570"/>
                  <a:gd name="T14" fmla="*/ 52 w 172"/>
                  <a:gd name="T15" fmla="*/ 449 h 570"/>
                  <a:gd name="T16" fmla="*/ 64 w 172"/>
                  <a:gd name="T17" fmla="*/ 570 h 570"/>
                  <a:gd name="T18" fmla="*/ 92 w 172"/>
                  <a:gd name="T19"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70">
                    <a:moveTo>
                      <a:pt x="92" y="570"/>
                    </a:moveTo>
                    <a:cubicBezTo>
                      <a:pt x="93" y="493"/>
                      <a:pt x="108" y="376"/>
                      <a:pt x="110" y="356"/>
                    </a:cubicBezTo>
                    <a:cubicBezTo>
                      <a:pt x="112" y="344"/>
                      <a:pt x="123" y="311"/>
                      <a:pt x="137" y="263"/>
                    </a:cubicBezTo>
                    <a:cubicBezTo>
                      <a:pt x="170" y="153"/>
                      <a:pt x="172" y="73"/>
                      <a:pt x="161" y="0"/>
                    </a:cubicBezTo>
                    <a:cubicBezTo>
                      <a:pt x="87" y="2"/>
                      <a:pt x="87" y="2"/>
                      <a:pt x="87" y="2"/>
                    </a:cubicBezTo>
                    <a:cubicBezTo>
                      <a:pt x="74" y="59"/>
                      <a:pt x="0" y="121"/>
                      <a:pt x="50" y="188"/>
                    </a:cubicBezTo>
                    <a:cubicBezTo>
                      <a:pt x="52" y="212"/>
                      <a:pt x="66" y="296"/>
                      <a:pt x="60" y="333"/>
                    </a:cubicBezTo>
                    <a:cubicBezTo>
                      <a:pt x="53" y="377"/>
                      <a:pt x="49" y="398"/>
                      <a:pt x="52" y="449"/>
                    </a:cubicBezTo>
                    <a:cubicBezTo>
                      <a:pt x="53" y="470"/>
                      <a:pt x="64" y="536"/>
                      <a:pt x="64" y="570"/>
                    </a:cubicBezTo>
                    <a:lnTo>
                      <a:pt x="92" y="570"/>
                    </a:lnTo>
                    <a:close/>
                  </a:path>
                </a:pathLst>
              </a:custGeom>
              <a:solidFill>
                <a:srgbClr val="0D5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7B53471D-5119-4DF4-9C47-BA666D48C5CE}"/>
                  </a:ext>
                </a:extLst>
              </p:cNvPr>
              <p:cNvSpPr>
                <a:spLocks/>
              </p:cNvSpPr>
              <p:nvPr/>
            </p:nvSpPr>
            <p:spPr bwMode="auto">
              <a:xfrm>
                <a:off x="3607" y="2482"/>
                <a:ext cx="164" cy="112"/>
              </a:xfrm>
              <a:custGeom>
                <a:avLst/>
                <a:gdLst>
                  <a:gd name="T0" fmla="*/ 28 w 84"/>
                  <a:gd name="T1" fmla="*/ 0 h 57"/>
                  <a:gd name="T2" fmla="*/ 14 w 84"/>
                  <a:gd name="T3" fmla="*/ 17 h 57"/>
                  <a:gd name="T4" fmla="*/ 6 w 84"/>
                  <a:gd name="T5" fmla="*/ 47 h 57"/>
                  <a:gd name="T6" fmla="*/ 37 w 84"/>
                  <a:gd name="T7" fmla="*/ 52 h 57"/>
                  <a:gd name="T8" fmla="*/ 68 w 84"/>
                  <a:gd name="T9" fmla="*/ 49 h 57"/>
                  <a:gd name="T10" fmla="*/ 62 w 84"/>
                  <a:gd name="T11" fmla="*/ 47 h 57"/>
                  <a:gd name="T12" fmla="*/ 49 w 84"/>
                  <a:gd name="T13" fmla="*/ 43 h 57"/>
                  <a:gd name="T14" fmla="*/ 82 w 84"/>
                  <a:gd name="T15" fmla="*/ 34 h 57"/>
                  <a:gd name="T16" fmla="*/ 51 w 84"/>
                  <a:gd name="T17" fmla="*/ 33 h 57"/>
                  <a:gd name="T18" fmla="*/ 66 w 84"/>
                  <a:gd name="T19" fmla="*/ 26 h 57"/>
                  <a:gd name="T20" fmla="*/ 84 w 84"/>
                  <a:gd name="T21" fmla="*/ 18 h 57"/>
                  <a:gd name="T22" fmla="*/ 47 w 84"/>
                  <a:gd name="T23" fmla="*/ 23 h 57"/>
                  <a:gd name="T24" fmla="*/ 64 w 84"/>
                  <a:gd name="T25" fmla="*/ 15 h 57"/>
                  <a:gd name="T26" fmla="*/ 77 w 84"/>
                  <a:gd name="T27" fmla="*/ 7 h 57"/>
                  <a:gd name="T28" fmla="*/ 57 w 84"/>
                  <a:gd name="T29" fmla="*/ 13 h 57"/>
                  <a:gd name="T30" fmla="*/ 26 w 84"/>
                  <a:gd name="T31" fmla="*/ 20 h 57"/>
                  <a:gd name="T32" fmla="*/ 22 w 84"/>
                  <a:gd name="T33" fmla="*/ 20 h 57"/>
                  <a:gd name="T34" fmla="*/ 28 w 84"/>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57">
                    <a:moveTo>
                      <a:pt x="28" y="0"/>
                    </a:moveTo>
                    <a:cubicBezTo>
                      <a:pt x="28" y="0"/>
                      <a:pt x="28" y="0"/>
                      <a:pt x="14" y="17"/>
                    </a:cubicBezTo>
                    <a:cubicBezTo>
                      <a:pt x="0" y="34"/>
                      <a:pt x="3" y="35"/>
                      <a:pt x="6" y="47"/>
                    </a:cubicBezTo>
                    <a:cubicBezTo>
                      <a:pt x="9" y="57"/>
                      <a:pt x="29" y="55"/>
                      <a:pt x="37" y="52"/>
                    </a:cubicBezTo>
                    <a:cubicBezTo>
                      <a:pt x="44" y="49"/>
                      <a:pt x="63" y="53"/>
                      <a:pt x="68" y="49"/>
                    </a:cubicBezTo>
                    <a:cubicBezTo>
                      <a:pt x="70" y="48"/>
                      <a:pt x="68" y="47"/>
                      <a:pt x="62" y="47"/>
                    </a:cubicBezTo>
                    <a:cubicBezTo>
                      <a:pt x="55" y="46"/>
                      <a:pt x="49" y="43"/>
                      <a:pt x="49" y="43"/>
                    </a:cubicBezTo>
                    <a:cubicBezTo>
                      <a:pt x="53" y="36"/>
                      <a:pt x="78" y="41"/>
                      <a:pt x="82" y="34"/>
                    </a:cubicBezTo>
                    <a:cubicBezTo>
                      <a:pt x="83" y="30"/>
                      <a:pt x="54" y="37"/>
                      <a:pt x="51" y="33"/>
                    </a:cubicBezTo>
                    <a:cubicBezTo>
                      <a:pt x="51" y="33"/>
                      <a:pt x="52" y="30"/>
                      <a:pt x="66" y="26"/>
                    </a:cubicBezTo>
                    <a:cubicBezTo>
                      <a:pt x="75" y="23"/>
                      <a:pt x="83" y="21"/>
                      <a:pt x="84" y="18"/>
                    </a:cubicBezTo>
                    <a:cubicBezTo>
                      <a:pt x="84" y="13"/>
                      <a:pt x="68" y="21"/>
                      <a:pt x="47" y="23"/>
                    </a:cubicBezTo>
                    <a:cubicBezTo>
                      <a:pt x="47" y="23"/>
                      <a:pt x="56" y="19"/>
                      <a:pt x="64" y="15"/>
                    </a:cubicBezTo>
                    <a:cubicBezTo>
                      <a:pt x="71" y="12"/>
                      <a:pt x="78" y="10"/>
                      <a:pt x="77" y="7"/>
                    </a:cubicBezTo>
                    <a:cubicBezTo>
                      <a:pt x="75" y="4"/>
                      <a:pt x="64" y="10"/>
                      <a:pt x="57" y="13"/>
                    </a:cubicBezTo>
                    <a:cubicBezTo>
                      <a:pt x="43" y="18"/>
                      <a:pt x="32" y="19"/>
                      <a:pt x="26" y="20"/>
                    </a:cubicBezTo>
                    <a:cubicBezTo>
                      <a:pt x="23" y="20"/>
                      <a:pt x="22" y="20"/>
                      <a:pt x="22" y="20"/>
                    </a:cubicBezTo>
                    <a:cubicBezTo>
                      <a:pt x="35" y="1"/>
                      <a:pt x="28" y="0"/>
                      <a:pt x="28" y="0"/>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95029F69-1964-45B5-B5A6-B31775DB4CD4}"/>
                  </a:ext>
                </a:extLst>
              </p:cNvPr>
              <p:cNvSpPr>
                <a:spLocks/>
              </p:cNvSpPr>
              <p:nvPr/>
            </p:nvSpPr>
            <p:spPr bwMode="auto">
              <a:xfrm>
                <a:off x="3642" y="2521"/>
                <a:ext cx="22" cy="29"/>
              </a:xfrm>
              <a:custGeom>
                <a:avLst/>
                <a:gdLst>
                  <a:gd name="T0" fmla="*/ 4 w 11"/>
                  <a:gd name="T1" fmla="*/ 0 h 15"/>
                  <a:gd name="T2" fmla="*/ 0 w 11"/>
                  <a:gd name="T3" fmla="*/ 15 h 15"/>
                  <a:gd name="T4" fmla="*/ 8 w 11"/>
                  <a:gd name="T5" fmla="*/ 0 h 15"/>
                  <a:gd name="T6" fmla="*/ 4 w 11"/>
                  <a:gd name="T7" fmla="*/ 0 h 15"/>
                </a:gdLst>
                <a:ahLst/>
                <a:cxnLst>
                  <a:cxn ang="0">
                    <a:pos x="T0" y="T1"/>
                  </a:cxn>
                  <a:cxn ang="0">
                    <a:pos x="T2" y="T3"/>
                  </a:cxn>
                  <a:cxn ang="0">
                    <a:pos x="T4" y="T5"/>
                  </a:cxn>
                  <a:cxn ang="0">
                    <a:pos x="T6" y="T7"/>
                  </a:cxn>
                </a:cxnLst>
                <a:rect l="0" t="0" r="r" b="b"/>
                <a:pathLst>
                  <a:path w="11" h="15">
                    <a:moveTo>
                      <a:pt x="4" y="0"/>
                    </a:moveTo>
                    <a:cubicBezTo>
                      <a:pt x="4" y="0"/>
                      <a:pt x="5" y="9"/>
                      <a:pt x="0" y="15"/>
                    </a:cubicBezTo>
                    <a:cubicBezTo>
                      <a:pt x="0" y="15"/>
                      <a:pt x="11" y="12"/>
                      <a:pt x="8" y="0"/>
                    </a:cubicBezTo>
                    <a:cubicBezTo>
                      <a:pt x="5" y="0"/>
                      <a:pt x="4" y="0"/>
                      <a:pt x="4" y="0"/>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9B2B4D44-81B4-4F15-BAC8-CC356DB4181E}"/>
                  </a:ext>
                </a:extLst>
              </p:cNvPr>
              <p:cNvSpPr>
                <a:spLocks/>
              </p:cNvSpPr>
              <p:nvPr/>
            </p:nvSpPr>
            <p:spPr bwMode="auto">
              <a:xfrm>
                <a:off x="3030" y="2085"/>
                <a:ext cx="320" cy="611"/>
              </a:xfrm>
              <a:custGeom>
                <a:avLst/>
                <a:gdLst>
                  <a:gd name="T0" fmla="*/ 33 w 163"/>
                  <a:gd name="T1" fmla="*/ 4 h 311"/>
                  <a:gd name="T2" fmla="*/ 33 w 163"/>
                  <a:gd name="T3" fmla="*/ 300 h 311"/>
                  <a:gd name="T4" fmla="*/ 151 w 163"/>
                  <a:gd name="T5" fmla="*/ 293 h 311"/>
                  <a:gd name="T6" fmla="*/ 132 w 163"/>
                  <a:gd name="T7" fmla="*/ 0 h 311"/>
                  <a:gd name="T8" fmla="*/ 33 w 163"/>
                  <a:gd name="T9" fmla="*/ 4 h 311"/>
                </a:gdLst>
                <a:ahLst/>
                <a:cxnLst>
                  <a:cxn ang="0">
                    <a:pos x="T0" y="T1"/>
                  </a:cxn>
                  <a:cxn ang="0">
                    <a:pos x="T2" y="T3"/>
                  </a:cxn>
                  <a:cxn ang="0">
                    <a:pos x="T4" y="T5"/>
                  </a:cxn>
                  <a:cxn ang="0">
                    <a:pos x="T6" y="T7"/>
                  </a:cxn>
                  <a:cxn ang="0">
                    <a:pos x="T8" y="T9"/>
                  </a:cxn>
                </a:cxnLst>
                <a:rect l="0" t="0" r="r" b="b"/>
                <a:pathLst>
                  <a:path w="163" h="311">
                    <a:moveTo>
                      <a:pt x="33" y="4"/>
                    </a:moveTo>
                    <a:cubicBezTo>
                      <a:pt x="14" y="27"/>
                      <a:pt x="0" y="228"/>
                      <a:pt x="33" y="300"/>
                    </a:cubicBezTo>
                    <a:cubicBezTo>
                      <a:pt x="33" y="300"/>
                      <a:pt x="99" y="311"/>
                      <a:pt x="151" y="293"/>
                    </a:cubicBezTo>
                    <a:cubicBezTo>
                      <a:pt x="151" y="293"/>
                      <a:pt x="163" y="32"/>
                      <a:pt x="132" y="0"/>
                    </a:cubicBezTo>
                    <a:lnTo>
                      <a:pt x="33" y="4"/>
                    </a:ln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B5BBFC15-6A10-4DB0-B71A-51AF678A3DB2}"/>
                  </a:ext>
                </a:extLst>
              </p:cNvPr>
              <p:cNvSpPr>
                <a:spLocks/>
              </p:cNvSpPr>
              <p:nvPr/>
            </p:nvSpPr>
            <p:spPr bwMode="auto">
              <a:xfrm>
                <a:off x="3291" y="2368"/>
                <a:ext cx="384" cy="491"/>
              </a:xfrm>
              <a:custGeom>
                <a:avLst/>
                <a:gdLst>
                  <a:gd name="T0" fmla="*/ 5 w 196"/>
                  <a:gd name="T1" fmla="*/ 0 h 250"/>
                  <a:gd name="T2" fmla="*/ 89 w 196"/>
                  <a:gd name="T3" fmla="*/ 151 h 250"/>
                  <a:gd name="T4" fmla="*/ 173 w 196"/>
                  <a:gd name="T5" fmla="*/ 77 h 250"/>
                  <a:gd name="T6" fmla="*/ 179 w 196"/>
                  <a:gd name="T7" fmla="*/ 101 h 250"/>
                  <a:gd name="T8" fmla="*/ 194 w 196"/>
                  <a:gd name="T9" fmla="*/ 111 h 250"/>
                  <a:gd name="T10" fmla="*/ 102 w 196"/>
                  <a:gd name="T11" fmla="*/ 243 h 250"/>
                  <a:gd name="T12" fmla="*/ 10 w 196"/>
                  <a:gd name="T13" fmla="*/ 151 h 250"/>
                  <a:gd name="T14" fmla="*/ 5 w 196"/>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0">
                    <a:moveTo>
                      <a:pt x="5" y="0"/>
                    </a:moveTo>
                    <a:cubicBezTo>
                      <a:pt x="53" y="12"/>
                      <a:pt x="62" y="16"/>
                      <a:pt x="89" y="151"/>
                    </a:cubicBezTo>
                    <a:cubicBezTo>
                      <a:pt x="89" y="151"/>
                      <a:pt x="160" y="71"/>
                      <a:pt x="173" y="77"/>
                    </a:cubicBezTo>
                    <a:cubicBezTo>
                      <a:pt x="173" y="77"/>
                      <a:pt x="169" y="84"/>
                      <a:pt x="179" y="101"/>
                    </a:cubicBezTo>
                    <a:cubicBezTo>
                      <a:pt x="184" y="111"/>
                      <a:pt x="194" y="111"/>
                      <a:pt x="194" y="111"/>
                    </a:cubicBezTo>
                    <a:cubicBezTo>
                      <a:pt x="196" y="127"/>
                      <a:pt x="125" y="236"/>
                      <a:pt x="102" y="243"/>
                    </a:cubicBezTo>
                    <a:cubicBezTo>
                      <a:pt x="79" y="250"/>
                      <a:pt x="19" y="176"/>
                      <a:pt x="10" y="151"/>
                    </a:cubicBezTo>
                    <a:cubicBezTo>
                      <a:pt x="0" y="127"/>
                      <a:pt x="5" y="0"/>
                      <a:pt x="5" y="0"/>
                    </a:cubicBezTo>
                    <a:close/>
                  </a:path>
                </a:pathLst>
              </a:custGeom>
              <a:solidFill>
                <a:srgbClr val="CE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2C2B6DE8-63A1-4968-A09B-D5098F83E2EE}"/>
                  </a:ext>
                </a:extLst>
              </p:cNvPr>
              <p:cNvSpPr>
                <a:spLocks/>
              </p:cNvSpPr>
              <p:nvPr/>
            </p:nvSpPr>
            <p:spPr bwMode="auto">
              <a:xfrm>
                <a:off x="3152" y="2315"/>
                <a:ext cx="135" cy="72"/>
              </a:xfrm>
              <a:custGeom>
                <a:avLst/>
                <a:gdLst>
                  <a:gd name="T0" fmla="*/ 3 w 69"/>
                  <a:gd name="T1" fmla="*/ 6 h 37"/>
                  <a:gd name="T2" fmla="*/ 64 w 69"/>
                  <a:gd name="T3" fmla="*/ 14 h 37"/>
                  <a:gd name="T4" fmla="*/ 31 w 69"/>
                  <a:gd name="T5" fmla="*/ 31 h 37"/>
                  <a:gd name="T6" fmla="*/ 3 w 69"/>
                  <a:gd name="T7" fmla="*/ 6 h 37"/>
                </a:gdLst>
                <a:ahLst/>
                <a:cxnLst>
                  <a:cxn ang="0">
                    <a:pos x="T0" y="T1"/>
                  </a:cxn>
                  <a:cxn ang="0">
                    <a:pos x="T2" y="T3"/>
                  </a:cxn>
                  <a:cxn ang="0">
                    <a:pos x="T4" y="T5"/>
                  </a:cxn>
                  <a:cxn ang="0">
                    <a:pos x="T6" y="T7"/>
                  </a:cxn>
                </a:cxnLst>
                <a:rect l="0" t="0" r="r" b="b"/>
                <a:pathLst>
                  <a:path w="69" h="37">
                    <a:moveTo>
                      <a:pt x="3" y="6"/>
                    </a:moveTo>
                    <a:cubicBezTo>
                      <a:pt x="6" y="0"/>
                      <a:pt x="59" y="9"/>
                      <a:pt x="64" y="14"/>
                    </a:cubicBezTo>
                    <a:cubicBezTo>
                      <a:pt x="69" y="18"/>
                      <a:pt x="44" y="37"/>
                      <a:pt x="31" y="31"/>
                    </a:cubicBezTo>
                    <a:cubicBezTo>
                      <a:pt x="18" y="26"/>
                      <a:pt x="0" y="12"/>
                      <a:pt x="3" y="6"/>
                    </a:cubicBezTo>
                    <a:close/>
                  </a:path>
                </a:pathLst>
              </a:custGeom>
              <a:solidFill>
                <a:srgbClr val="B72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4CE9ECDC-9497-473C-BCA2-16977729221D}"/>
                  </a:ext>
                </a:extLst>
              </p:cNvPr>
              <p:cNvSpPr>
                <a:spLocks/>
              </p:cNvSpPr>
              <p:nvPr/>
            </p:nvSpPr>
            <p:spPr bwMode="auto">
              <a:xfrm>
                <a:off x="3128" y="3850"/>
                <a:ext cx="79" cy="230"/>
              </a:xfrm>
              <a:custGeom>
                <a:avLst/>
                <a:gdLst>
                  <a:gd name="T0" fmla="*/ 34 w 40"/>
                  <a:gd name="T1" fmla="*/ 0 h 117"/>
                  <a:gd name="T2" fmla="*/ 0 w 40"/>
                  <a:gd name="T3" fmla="*/ 0 h 117"/>
                  <a:gd name="T4" fmla="*/ 7 w 40"/>
                  <a:gd name="T5" fmla="*/ 65 h 117"/>
                  <a:gd name="T6" fmla="*/ 3 w 40"/>
                  <a:gd name="T7" fmla="*/ 117 h 117"/>
                  <a:gd name="T8" fmla="*/ 40 w 40"/>
                  <a:gd name="T9" fmla="*/ 117 h 117"/>
                  <a:gd name="T10" fmla="*/ 32 w 40"/>
                  <a:gd name="T11" fmla="*/ 35 h 117"/>
                  <a:gd name="T12" fmla="*/ 34 w 40"/>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40" h="117">
                    <a:moveTo>
                      <a:pt x="34" y="0"/>
                    </a:moveTo>
                    <a:cubicBezTo>
                      <a:pt x="0" y="0"/>
                      <a:pt x="0" y="0"/>
                      <a:pt x="0" y="0"/>
                    </a:cubicBezTo>
                    <a:cubicBezTo>
                      <a:pt x="4" y="35"/>
                      <a:pt x="7" y="65"/>
                      <a:pt x="7" y="65"/>
                    </a:cubicBezTo>
                    <a:cubicBezTo>
                      <a:pt x="3" y="117"/>
                      <a:pt x="3" y="117"/>
                      <a:pt x="3" y="117"/>
                    </a:cubicBezTo>
                    <a:cubicBezTo>
                      <a:pt x="40" y="117"/>
                      <a:pt x="40" y="117"/>
                      <a:pt x="40" y="117"/>
                    </a:cubicBezTo>
                    <a:cubicBezTo>
                      <a:pt x="38" y="101"/>
                      <a:pt x="31" y="55"/>
                      <a:pt x="32" y="35"/>
                    </a:cubicBezTo>
                    <a:cubicBezTo>
                      <a:pt x="33" y="24"/>
                      <a:pt x="34" y="12"/>
                      <a:pt x="34" y="0"/>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7A9D86A6-D0E4-41AA-B2AC-DDF33668F2F7}"/>
                  </a:ext>
                </a:extLst>
              </p:cNvPr>
              <p:cNvSpPr>
                <a:spLocks/>
              </p:cNvSpPr>
              <p:nvPr/>
            </p:nvSpPr>
            <p:spPr bwMode="auto">
              <a:xfrm>
                <a:off x="3071" y="2782"/>
                <a:ext cx="353" cy="1139"/>
              </a:xfrm>
              <a:custGeom>
                <a:avLst/>
                <a:gdLst>
                  <a:gd name="T0" fmla="*/ 7 w 180"/>
                  <a:gd name="T1" fmla="*/ 255 h 580"/>
                  <a:gd name="T2" fmla="*/ 7 w 180"/>
                  <a:gd name="T3" fmla="*/ 255 h 580"/>
                  <a:gd name="T4" fmla="*/ 18 w 180"/>
                  <a:gd name="T5" fmla="*/ 316 h 580"/>
                  <a:gd name="T6" fmla="*/ 15 w 180"/>
                  <a:gd name="T7" fmla="*/ 439 h 580"/>
                  <a:gd name="T8" fmla="*/ 33 w 180"/>
                  <a:gd name="T9" fmla="*/ 580 h 580"/>
                  <a:gd name="T10" fmla="*/ 61 w 180"/>
                  <a:gd name="T11" fmla="*/ 580 h 580"/>
                  <a:gd name="T12" fmla="*/ 61 w 180"/>
                  <a:gd name="T13" fmla="*/ 579 h 580"/>
                  <a:gd name="T14" fmla="*/ 72 w 180"/>
                  <a:gd name="T15" fmla="*/ 312 h 580"/>
                  <a:gd name="T16" fmla="*/ 94 w 180"/>
                  <a:gd name="T17" fmla="*/ 236 h 580"/>
                  <a:gd name="T18" fmla="*/ 121 w 180"/>
                  <a:gd name="T19" fmla="*/ 156 h 580"/>
                  <a:gd name="T20" fmla="*/ 180 w 180"/>
                  <a:gd name="T21" fmla="*/ 0 h 580"/>
                  <a:gd name="T22" fmla="*/ 69 w 180"/>
                  <a:gd name="T23" fmla="*/ 6 h 580"/>
                  <a:gd name="T24" fmla="*/ 10 w 180"/>
                  <a:gd name="T25" fmla="*/ 155 h 580"/>
                  <a:gd name="T26" fmla="*/ 10 w 180"/>
                  <a:gd name="T27" fmla="*/ 158 h 580"/>
                  <a:gd name="T28" fmla="*/ 7 w 180"/>
                  <a:gd name="T29" fmla="*/ 255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580">
                    <a:moveTo>
                      <a:pt x="7" y="255"/>
                    </a:moveTo>
                    <a:cubicBezTo>
                      <a:pt x="7" y="255"/>
                      <a:pt x="7" y="255"/>
                      <a:pt x="7" y="255"/>
                    </a:cubicBezTo>
                    <a:cubicBezTo>
                      <a:pt x="10" y="279"/>
                      <a:pt x="16" y="296"/>
                      <a:pt x="18" y="316"/>
                    </a:cubicBezTo>
                    <a:cubicBezTo>
                      <a:pt x="21" y="347"/>
                      <a:pt x="3" y="390"/>
                      <a:pt x="15" y="439"/>
                    </a:cubicBezTo>
                    <a:cubicBezTo>
                      <a:pt x="21" y="462"/>
                      <a:pt x="29" y="538"/>
                      <a:pt x="33" y="580"/>
                    </a:cubicBezTo>
                    <a:cubicBezTo>
                      <a:pt x="61" y="580"/>
                      <a:pt x="61" y="580"/>
                      <a:pt x="61" y="580"/>
                    </a:cubicBezTo>
                    <a:cubicBezTo>
                      <a:pt x="61" y="580"/>
                      <a:pt x="61" y="579"/>
                      <a:pt x="61" y="579"/>
                    </a:cubicBezTo>
                    <a:cubicBezTo>
                      <a:pt x="69" y="477"/>
                      <a:pt x="67" y="359"/>
                      <a:pt x="72" y="312"/>
                    </a:cubicBezTo>
                    <a:cubicBezTo>
                      <a:pt x="75" y="293"/>
                      <a:pt x="88" y="261"/>
                      <a:pt x="94" y="236"/>
                    </a:cubicBezTo>
                    <a:cubicBezTo>
                      <a:pt x="94" y="236"/>
                      <a:pt x="110" y="162"/>
                      <a:pt x="121" y="156"/>
                    </a:cubicBezTo>
                    <a:cubicBezTo>
                      <a:pt x="166" y="131"/>
                      <a:pt x="180" y="0"/>
                      <a:pt x="180" y="0"/>
                    </a:cubicBezTo>
                    <a:cubicBezTo>
                      <a:pt x="69" y="6"/>
                      <a:pt x="69" y="6"/>
                      <a:pt x="69" y="6"/>
                    </a:cubicBezTo>
                    <a:cubicBezTo>
                      <a:pt x="69" y="6"/>
                      <a:pt x="0" y="59"/>
                      <a:pt x="10" y="155"/>
                    </a:cubicBezTo>
                    <a:cubicBezTo>
                      <a:pt x="10" y="155"/>
                      <a:pt x="10" y="156"/>
                      <a:pt x="10" y="158"/>
                    </a:cubicBezTo>
                    <a:cubicBezTo>
                      <a:pt x="4" y="203"/>
                      <a:pt x="5" y="232"/>
                      <a:pt x="7" y="255"/>
                    </a:cubicBezTo>
                    <a:close/>
                  </a:path>
                </a:pathLst>
              </a:custGeom>
              <a:solidFill>
                <a:srgbClr val="105E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72A9E332-1BC6-4D83-9F16-20C959F9EB6F}"/>
                  </a:ext>
                </a:extLst>
              </p:cNvPr>
              <p:cNvSpPr>
                <a:spLocks/>
              </p:cNvSpPr>
              <p:nvPr/>
            </p:nvSpPr>
            <p:spPr bwMode="auto">
              <a:xfrm>
                <a:off x="3111" y="3976"/>
                <a:ext cx="109" cy="104"/>
              </a:xfrm>
              <a:custGeom>
                <a:avLst/>
                <a:gdLst>
                  <a:gd name="T0" fmla="*/ 10 w 56"/>
                  <a:gd name="T1" fmla="*/ 13 h 53"/>
                  <a:gd name="T2" fmla="*/ 29 w 56"/>
                  <a:gd name="T3" fmla="*/ 1 h 53"/>
                  <a:gd name="T4" fmla="*/ 44 w 56"/>
                  <a:gd name="T5" fmla="*/ 16 h 53"/>
                  <a:gd name="T6" fmla="*/ 49 w 56"/>
                  <a:gd name="T7" fmla="*/ 16 h 53"/>
                  <a:gd name="T8" fmla="*/ 52 w 56"/>
                  <a:gd name="T9" fmla="*/ 39 h 53"/>
                  <a:gd name="T10" fmla="*/ 54 w 56"/>
                  <a:gd name="T11" fmla="*/ 53 h 53"/>
                  <a:gd name="T12" fmla="*/ 3 w 56"/>
                  <a:gd name="T13" fmla="*/ 53 h 53"/>
                  <a:gd name="T14" fmla="*/ 6 w 56"/>
                  <a:gd name="T15" fmla="*/ 36 h 53"/>
                  <a:gd name="T16" fmla="*/ 10 w 56"/>
                  <a:gd name="T17"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0" y="13"/>
                    </a:moveTo>
                    <a:cubicBezTo>
                      <a:pt x="10" y="13"/>
                      <a:pt x="11" y="0"/>
                      <a:pt x="29" y="1"/>
                    </a:cubicBezTo>
                    <a:cubicBezTo>
                      <a:pt x="46" y="3"/>
                      <a:pt x="44" y="16"/>
                      <a:pt x="44" y="16"/>
                    </a:cubicBezTo>
                    <a:cubicBezTo>
                      <a:pt x="44" y="16"/>
                      <a:pt x="47" y="14"/>
                      <a:pt x="49" y="16"/>
                    </a:cubicBezTo>
                    <a:cubicBezTo>
                      <a:pt x="51" y="18"/>
                      <a:pt x="48" y="36"/>
                      <a:pt x="52" y="39"/>
                    </a:cubicBezTo>
                    <a:cubicBezTo>
                      <a:pt x="56" y="43"/>
                      <a:pt x="54" y="53"/>
                      <a:pt x="54" y="53"/>
                    </a:cubicBezTo>
                    <a:cubicBezTo>
                      <a:pt x="3" y="53"/>
                      <a:pt x="3" y="53"/>
                      <a:pt x="3" y="53"/>
                    </a:cubicBezTo>
                    <a:cubicBezTo>
                      <a:pt x="3" y="53"/>
                      <a:pt x="1" y="40"/>
                      <a:pt x="6" y="36"/>
                    </a:cubicBezTo>
                    <a:cubicBezTo>
                      <a:pt x="12" y="31"/>
                      <a:pt x="0" y="14"/>
                      <a:pt x="10" y="13"/>
                    </a:cubicBezTo>
                    <a:close/>
                  </a:path>
                </a:pathLst>
              </a:custGeom>
              <a:solidFill>
                <a:srgbClr val="CD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5D5CA8BB-3567-42BC-9D96-84C5C4A8C6FA}"/>
                  </a:ext>
                </a:extLst>
              </p:cNvPr>
              <p:cNvSpPr>
                <a:spLocks/>
              </p:cNvSpPr>
              <p:nvPr/>
            </p:nvSpPr>
            <p:spPr bwMode="auto">
              <a:xfrm>
                <a:off x="2983" y="2317"/>
                <a:ext cx="520" cy="813"/>
              </a:xfrm>
              <a:custGeom>
                <a:avLst/>
                <a:gdLst>
                  <a:gd name="T0" fmla="*/ 59 w 265"/>
                  <a:gd name="T1" fmla="*/ 368 h 414"/>
                  <a:gd name="T2" fmla="*/ 259 w 265"/>
                  <a:gd name="T3" fmla="*/ 358 h 414"/>
                  <a:gd name="T4" fmla="*/ 213 w 265"/>
                  <a:gd name="T5" fmla="*/ 179 h 414"/>
                  <a:gd name="T6" fmla="*/ 175 w 265"/>
                  <a:gd name="T7" fmla="*/ 30 h 414"/>
                  <a:gd name="T8" fmla="*/ 45 w 265"/>
                  <a:gd name="T9" fmla="*/ 39 h 414"/>
                  <a:gd name="T10" fmla="*/ 97 w 265"/>
                  <a:gd name="T11" fmla="*/ 199 h 414"/>
                  <a:gd name="T12" fmla="*/ 59 w 265"/>
                  <a:gd name="T13" fmla="*/ 368 h 414"/>
                </a:gdLst>
                <a:ahLst/>
                <a:cxnLst>
                  <a:cxn ang="0">
                    <a:pos x="T0" y="T1"/>
                  </a:cxn>
                  <a:cxn ang="0">
                    <a:pos x="T2" y="T3"/>
                  </a:cxn>
                  <a:cxn ang="0">
                    <a:pos x="T4" y="T5"/>
                  </a:cxn>
                  <a:cxn ang="0">
                    <a:pos x="T6" y="T7"/>
                  </a:cxn>
                  <a:cxn ang="0">
                    <a:pos x="T8" y="T9"/>
                  </a:cxn>
                  <a:cxn ang="0">
                    <a:pos x="T10" y="T11"/>
                  </a:cxn>
                  <a:cxn ang="0">
                    <a:pos x="T12" y="T13"/>
                  </a:cxn>
                </a:cxnLst>
                <a:rect l="0" t="0" r="r" b="b"/>
                <a:pathLst>
                  <a:path w="265" h="414">
                    <a:moveTo>
                      <a:pt x="59" y="368"/>
                    </a:moveTo>
                    <a:cubicBezTo>
                      <a:pt x="79" y="414"/>
                      <a:pt x="265" y="400"/>
                      <a:pt x="259" y="358"/>
                    </a:cubicBezTo>
                    <a:cubicBezTo>
                      <a:pt x="240" y="247"/>
                      <a:pt x="213" y="179"/>
                      <a:pt x="213" y="179"/>
                    </a:cubicBezTo>
                    <a:cubicBezTo>
                      <a:pt x="264" y="91"/>
                      <a:pt x="175" y="30"/>
                      <a:pt x="175" y="30"/>
                    </a:cubicBezTo>
                    <a:cubicBezTo>
                      <a:pt x="175" y="30"/>
                      <a:pt x="91" y="0"/>
                      <a:pt x="45" y="39"/>
                    </a:cubicBezTo>
                    <a:cubicBezTo>
                      <a:pt x="0" y="78"/>
                      <a:pt x="97" y="199"/>
                      <a:pt x="97" y="199"/>
                    </a:cubicBezTo>
                    <a:cubicBezTo>
                      <a:pt x="83" y="232"/>
                      <a:pt x="50" y="348"/>
                      <a:pt x="59" y="368"/>
                    </a:cubicBezTo>
                    <a:close/>
                  </a:path>
                </a:pathLst>
              </a:custGeom>
              <a:solidFill>
                <a:srgbClr val="F24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C13384D9-7ADC-4DA3-8C27-0284B9A87C3E}"/>
                  </a:ext>
                </a:extLst>
              </p:cNvPr>
              <p:cNvSpPr>
                <a:spLocks/>
              </p:cNvSpPr>
              <p:nvPr/>
            </p:nvSpPr>
            <p:spPr bwMode="auto">
              <a:xfrm>
                <a:off x="3044" y="2042"/>
                <a:ext cx="280" cy="277"/>
              </a:xfrm>
              <a:custGeom>
                <a:avLst/>
                <a:gdLst>
                  <a:gd name="T0" fmla="*/ 51 w 143"/>
                  <a:gd name="T1" fmla="*/ 22 h 141"/>
                  <a:gd name="T2" fmla="*/ 130 w 143"/>
                  <a:gd name="T3" fmla="*/ 46 h 141"/>
                  <a:gd name="T4" fmla="*/ 101 w 143"/>
                  <a:gd name="T5" fmla="*/ 138 h 141"/>
                  <a:gd name="T6" fmla="*/ 51 w 143"/>
                  <a:gd name="T7" fmla="*/ 22 h 141"/>
                </a:gdLst>
                <a:ahLst/>
                <a:cxnLst>
                  <a:cxn ang="0">
                    <a:pos x="T0" y="T1"/>
                  </a:cxn>
                  <a:cxn ang="0">
                    <a:pos x="T2" y="T3"/>
                  </a:cxn>
                  <a:cxn ang="0">
                    <a:pos x="T4" y="T5"/>
                  </a:cxn>
                  <a:cxn ang="0">
                    <a:pos x="T6" y="T7"/>
                  </a:cxn>
                </a:cxnLst>
                <a:rect l="0" t="0" r="r" b="b"/>
                <a:pathLst>
                  <a:path w="143" h="141">
                    <a:moveTo>
                      <a:pt x="51" y="22"/>
                    </a:moveTo>
                    <a:cubicBezTo>
                      <a:pt x="51" y="22"/>
                      <a:pt x="117" y="0"/>
                      <a:pt x="130" y="46"/>
                    </a:cubicBezTo>
                    <a:cubicBezTo>
                      <a:pt x="143" y="92"/>
                      <a:pt x="131" y="141"/>
                      <a:pt x="101" y="138"/>
                    </a:cubicBezTo>
                    <a:cubicBezTo>
                      <a:pt x="57" y="133"/>
                      <a:pt x="0" y="48"/>
                      <a:pt x="51" y="22"/>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4">
                <a:extLst>
                  <a:ext uri="{FF2B5EF4-FFF2-40B4-BE49-F238E27FC236}">
                    <a16:creationId xmlns:a16="http://schemas.microsoft.com/office/drawing/2014/main" id="{25BCBF70-AFC3-4691-80F4-D0C8EF2BCF7D}"/>
                  </a:ext>
                </a:extLst>
              </p:cNvPr>
              <p:cNvSpPr>
                <a:spLocks/>
              </p:cNvSpPr>
              <p:nvPr/>
            </p:nvSpPr>
            <p:spPr bwMode="auto">
              <a:xfrm>
                <a:off x="3209" y="2203"/>
                <a:ext cx="25" cy="21"/>
              </a:xfrm>
              <a:custGeom>
                <a:avLst/>
                <a:gdLst>
                  <a:gd name="T0" fmla="*/ 0 w 13"/>
                  <a:gd name="T1" fmla="*/ 5 h 11"/>
                  <a:gd name="T2" fmla="*/ 6 w 13"/>
                  <a:gd name="T3" fmla="*/ 11 h 11"/>
                  <a:gd name="T4" fmla="*/ 13 w 13"/>
                  <a:gd name="T5" fmla="*/ 6 h 11"/>
                  <a:gd name="T6" fmla="*/ 7 w 13"/>
                  <a:gd name="T7" fmla="*/ 1 h 11"/>
                  <a:gd name="T8" fmla="*/ 0 w 13"/>
                  <a:gd name="T9" fmla="*/ 5 h 11"/>
                </a:gdLst>
                <a:ahLst/>
                <a:cxnLst>
                  <a:cxn ang="0">
                    <a:pos x="T0" y="T1"/>
                  </a:cxn>
                  <a:cxn ang="0">
                    <a:pos x="T2" y="T3"/>
                  </a:cxn>
                  <a:cxn ang="0">
                    <a:pos x="T4" y="T5"/>
                  </a:cxn>
                  <a:cxn ang="0">
                    <a:pos x="T6" y="T7"/>
                  </a:cxn>
                  <a:cxn ang="0">
                    <a:pos x="T8" y="T9"/>
                  </a:cxn>
                </a:cxnLst>
                <a:rect l="0" t="0" r="r" b="b"/>
                <a:pathLst>
                  <a:path w="13" h="11">
                    <a:moveTo>
                      <a:pt x="0" y="5"/>
                    </a:moveTo>
                    <a:cubicBezTo>
                      <a:pt x="0" y="8"/>
                      <a:pt x="3" y="10"/>
                      <a:pt x="6" y="11"/>
                    </a:cubicBezTo>
                    <a:cubicBezTo>
                      <a:pt x="10" y="11"/>
                      <a:pt x="13" y="9"/>
                      <a:pt x="13" y="6"/>
                    </a:cubicBezTo>
                    <a:cubicBezTo>
                      <a:pt x="13" y="3"/>
                      <a:pt x="11" y="1"/>
                      <a:pt x="7" y="1"/>
                    </a:cubicBezTo>
                    <a:cubicBezTo>
                      <a:pt x="4" y="0"/>
                      <a:pt x="1" y="2"/>
                      <a:pt x="0" y="5"/>
                    </a:cubicBezTo>
                    <a:close/>
                  </a:path>
                </a:pathLst>
              </a:custGeom>
              <a:solidFill>
                <a:srgbClr val="DB6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5">
                <a:extLst>
                  <a:ext uri="{FF2B5EF4-FFF2-40B4-BE49-F238E27FC236}">
                    <a16:creationId xmlns:a16="http://schemas.microsoft.com/office/drawing/2014/main" id="{9DA944A1-7D3E-4041-A3FC-21B0728C0952}"/>
                  </a:ext>
                </a:extLst>
              </p:cNvPr>
              <p:cNvSpPr>
                <a:spLocks/>
              </p:cNvSpPr>
              <p:nvPr/>
            </p:nvSpPr>
            <p:spPr bwMode="auto">
              <a:xfrm>
                <a:off x="3216" y="2142"/>
                <a:ext cx="24" cy="16"/>
              </a:xfrm>
              <a:custGeom>
                <a:avLst/>
                <a:gdLst>
                  <a:gd name="T0" fmla="*/ 1 w 12"/>
                  <a:gd name="T1" fmla="*/ 8 h 8"/>
                  <a:gd name="T2" fmla="*/ 2 w 12"/>
                  <a:gd name="T3" fmla="*/ 7 h 8"/>
                  <a:gd name="T4" fmla="*/ 11 w 12"/>
                  <a:gd name="T5" fmla="*/ 3 h 8"/>
                  <a:gd name="T6" fmla="*/ 12 w 12"/>
                  <a:gd name="T7" fmla="*/ 2 h 8"/>
                  <a:gd name="T8" fmla="*/ 11 w 12"/>
                  <a:gd name="T9" fmla="*/ 0 h 8"/>
                  <a:gd name="T10" fmla="*/ 0 w 12"/>
                  <a:gd name="T11" fmla="*/ 5 h 8"/>
                  <a:gd name="T12" fmla="*/ 1 w 12"/>
                  <a:gd name="T13" fmla="*/ 7 h 8"/>
                  <a:gd name="T14" fmla="*/ 1 w 1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1" y="8"/>
                    </a:moveTo>
                    <a:cubicBezTo>
                      <a:pt x="2" y="8"/>
                      <a:pt x="2" y="7"/>
                      <a:pt x="2" y="7"/>
                    </a:cubicBezTo>
                    <a:cubicBezTo>
                      <a:pt x="5" y="3"/>
                      <a:pt x="11" y="3"/>
                      <a:pt x="11" y="3"/>
                    </a:cubicBezTo>
                    <a:cubicBezTo>
                      <a:pt x="11" y="3"/>
                      <a:pt x="12" y="3"/>
                      <a:pt x="12" y="2"/>
                    </a:cubicBezTo>
                    <a:cubicBezTo>
                      <a:pt x="12" y="1"/>
                      <a:pt x="12" y="1"/>
                      <a:pt x="11" y="0"/>
                    </a:cubicBezTo>
                    <a:cubicBezTo>
                      <a:pt x="11" y="0"/>
                      <a:pt x="4" y="0"/>
                      <a:pt x="0" y="5"/>
                    </a:cubicBezTo>
                    <a:cubicBezTo>
                      <a:pt x="0" y="6"/>
                      <a:pt x="0" y="7"/>
                      <a:pt x="1" y="7"/>
                    </a:cubicBezTo>
                    <a:cubicBezTo>
                      <a:pt x="1" y="8"/>
                      <a:pt x="1" y="8"/>
                      <a:pt x="1" y="8"/>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6">
                <a:extLst>
                  <a:ext uri="{FF2B5EF4-FFF2-40B4-BE49-F238E27FC236}">
                    <a16:creationId xmlns:a16="http://schemas.microsoft.com/office/drawing/2014/main" id="{246BA5D7-AD60-476B-BB85-6E8E2A4F6360}"/>
                  </a:ext>
                </a:extLst>
              </p:cNvPr>
              <p:cNvSpPr>
                <a:spLocks/>
              </p:cNvSpPr>
              <p:nvPr/>
            </p:nvSpPr>
            <p:spPr bwMode="auto">
              <a:xfrm>
                <a:off x="3275" y="2130"/>
                <a:ext cx="26" cy="14"/>
              </a:xfrm>
              <a:custGeom>
                <a:avLst/>
                <a:gdLst>
                  <a:gd name="T0" fmla="*/ 2 w 13"/>
                  <a:gd name="T1" fmla="*/ 7 h 7"/>
                  <a:gd name="T2" fmla="*/ 2 w 13"/>
                  <a:gd name="T3" fmla="*/ 6 h 7"/>
                  <a:gd name="T4" fmla="*/ 11 w 13"/>
                  <a:gd name="T5" fmla="*/ 5 h 7"/>
                  <a:gd name="T6" fmla="*/ 13 w 13"/>
                  <a:gd name="T7" fmla="*/ 4 h 7"/>
                  <a:gd name="T8" fmla="*/ 12 w 13"/>
                  <a:gd name="T9" fmla="*/ 3 h 7"/>
                  <a:gd name="T10" fmla="*/ 1 w 13"/>
                  <a:gd name="T11" fmla="*/ 4 h 7"/>
                  <a:gd name="T12" fmla="*/ 1 w 13"/>
                  <a:gd name="T13" fmla="*/ 6 h 7"/>
                  <a:gd name="T14" fmla="*/ 2 w 13"/>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2" y="7"/>
                    </a:moveTo>
                    <a:cubicBezTo>
                      <a:pt x="2" y="7"/>
                      <a:pt x="2" y="6"/>
                      <a:pt x="2" y="6"/>
                    </a:cubicBezTo>
                    <a:cubicBezTo>
                      <a:pt x="6" y="3"/>
                      <a:pt x="11" y="5"/>
                      <a:pt x="11" y="5"/>
                    </a:cubicBezTo>
                    <a:cubicBezTo>
                      <a:pt x="12" y="5"/>
                      <a:pt x="13" y="5"/>
                      <a:pt x="13" y="4"/>
                    </a:cubicBezTo>
                    <a:cubicBezTo>
                      <a:pt x="13" y="4"/>
                      <a:pt x="13" y="3"/>
                      <a:pt x="12" y="3"/>
                    </a:cubicBezTo>
                    <a:cubicBezTo>
                      <a:pt x="12" y="2"/>
                      <a:pt x="6" y="0"/>
                      <a:pt x="1" y="4"/>
                    </a:cubicBezTo>
                    <a:cubicBezTo>
                      <a:pt x="0" y="5"/>
                      <a:pt x="0" y="5"/>
                      <a:pt x="1" y="6"/>
                    </a:cubicBezTo>
                    <a:cubicBezTo>
                      <a:pt x="1" y="6"/>
                      <a:pt x="1" y="7"/>
                      <a:pt x="2" y="7"/>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7">
                <a:extLst>
                  <a:ext uri="{FF2B5EF4-FFF2-40B4-BE49-F238E27FC236}">
                    <a16:creationId xmlns:a16="http://schemas.microsoft.com/office/drawing/2014/main" id="{891AC18C-0F50-4E6E-A9EA-ED36FF367CA4}"/>
                  </a:ext>
                </a:extLst>
              </p:cNvPr>
              <p:cNvSpPr>
                <a:spLocks/>
              </p:cNvSpPr>
              <p:nvPr/>
            </p:nvSpPr>
            <p:spPr bwMode="auto">
              <a:xfrm>
                <a:off x="3238" y="2238"/>
                <a:ext cx="53" cy="41"/>
              </a:xfrm>
              <a:custGeom>
                <a:avLst/>
                <a:gdLst>
                  <a:gd name="T0" fmla="*/ 27 w 27"/>
                  <a:gd name="T1" fmla="*/ 0 h 21"/>
                  <a:gd name="T2" fmla="*/ 0 w 27"/>
                  <a:gd name="T3" fmla="*/ 1 h 21"/>
                  <a:gd name="T4" fmla="*/ 16 w 27"/>
                  <a:gd name="T5" fmla="*/ 19 h 21"/>
                  <a:gd name="T6" fmla="*/ 27 w 27"/>
                  <a:gd name="T7" fmla="*/ 0 h 21"/>
                </a:gdLst>
                <a:ahLst/>
                <a:cxnLst>
                  <a:cxn ang="0">
                    <a:pos x="T0" y="T1"/>
                  </a:cxn>
                  <a:cxn ang="0">
                    <a:pos x="T2" y="T3"/>
                  </a:cxn>
                  <a:cxn ang="0">
                    <a:pos x="T4" y="T5"/>
                  </a:cxn>
                  <a:cxn ang="0">
                    <a:pos x="T6" y="T7"/>
                  </a:cxn>
                </a:cxnLst>
                <a:rect l="0" t="0" r="r" b="b"/>
                <a:pathLst>
                  <a:path w="27" h="21">
                    <a:moveTo>
                      <a:pt x="27" y="0"/>
                    </a:moveTo>
                    <a:cubicBezTo>
                      <a:pt x="27" y="0"/>
                      <a:pt x="17" y="6"/>
                      <a:pt x="0" y="1"/>
                    </a:cubicBezTo>
                    <a:cubicBezTo>
                      <a:pt x="0" y="1"/>
                      <a:pt x="5" y="21"/>
                      <a:pt x="16" y="19"/>
                    </a:cubicBezTo>
                    <a:cubicBezTo>
                      <a:pt x="27" y="16"/>
                      <a:pt x="27" y="0"/>
                      <a:pt x="27" y="0"/>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
                <a:extLst>
                  <a:ext uri="{FF2B5EF4-FFF2-40B4-BE49-F238E27FC236}">
                    <a16:creationId xmlns:a16="http://schemas.microsoft.com/office/drawing/2014/main" id="{E12931C0-F439-43E5-8A41-BEB6F64DA6F9}"/>
                  </a:ext>
                </a:extLst>
              </p:cNvPr>
              <p:cNvSpPr>
                <a:spLocks/>
              </p:cNvSpPr>
              <p:nvPr/>
            </p:nvSpPr>
            <p:spPr bwMode="auto">
              <a:xfrm>
                <a:off x="3083" y="2105"/>
                <a:ext cx="112" cy="170"/>
              </a:xfrm>
              <a:custGeom>
                <a:avLst/>
                <a:gdLst>
                  <a:gd name="T0" fmla="*/ 57 w 57"/>
                  <a:gd name="T1" fmla="*/ 14 h 87"/>
                  <a:gd name="T2" fmla="*/ 43 w 57"/>
                  <a:gd name="T3" fmla="*/ 58 h 87"/>
                  <a:gd name="T4" fmla="*/ 26 w 57"/>
                  <a:gd name="T5" fmla="*/ 56 h 87"/>
                  <a:gd name="T6" fmla="*/ 44 w 57"/>
                  <a:gd name="T7" fmla="*/ 85 h 87"/>
                  <a:gd name="T8" fmla="*/ 2 w 57"/>
                  <a:gd name="T9" fmla="*/ 39 h 87"/>
                  <a:gd name="T10" fmla="*/ 57 w 57"/>
                  <a:gd name="T11" fmla="*/ 14 h 87"/>
                </a:gdLst>
                <a:ahLst/>
                <a:cxnLst>
                  <a:cxn ang="0">
                    <a:pos x="T0" y="T1"/>
                  </a:cxn>
                  <a:cxn ang="0">
                    <a:pos x="T2" y="T3"/>
                  </a:cxn>
                  <a:cxn ang="0">
                    <a:pos x="T4" y="T5"/>
                  </a:cxn>
                  <a:cxn ang="0">
                    <a:pos x="T6" y="T7"/>
                  </a:cxn>
                  <a:cxn ang="0">
                    <a:pos x="T8" y="T9"/>
                  </a:cxn>
                  <a:cxn ang="0">
                    <a:pos x="T10" y="T11"/>
                  </a:cxn>
                </a:cxnLst>
                <a:rect l="0" t="0" r="r" b="b"/>
                <a:pathLst>
                  <a:path w="57" h="87">
                    <a:moveTo>
                      <a:pt x="57" y="14"/>
                    </a:moveTo>
                    <a:cubicBezTo>
                      <a:pt x="57" y="14"/>
                      <a:pt x="42" y="33"/>
                      <a:pt x="43" y="58"/>
                    </a:cubicBezTo>
                    <a:cubicBezTo>
                      <a:pt x="43" y="58"/>
                      <a:pt x="32" y="44"/>
                      <a:pt x="26" y="56"/>
                    </a:cubicBezTo>
                    <a:cubicBezTo>
                      <a:pt x="21" y="68"/>
                      <a:pt x="44" y="85"/>
                      <a:pt x="44" y="85"/>
                    </a:cubicBezTo>
                    <a:cubicBezTo>
                      <a:pt x="44" y="85"/>
                      <a:pt x="6" y="87"/>
                      <a:pt x="2" y="39"/>
                    </a:cubicBezTo>
                    <a:cubicBezTo>
                      <a:pt x="0" y="19"/>
                      <a:pt x="27" y="0"/>
                      <a:pt x="57" y="14"/>
                    </a:cubicBez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9">
                <a:extLst>
                  <a:ext uri="{FF2B5EF4-FFF2-40B4-BE49-F238E27FC236}">
                    <a16:creationId xmlns:a16="http://schemas.microsoft.com/office/drawing/2014/main" id="{514B5D24-CA76-404E-8DD0-F16C62D982F6}"/>
                  </a:ext>
                </a:extLst>
              </p:cNvPr>
              <p:cNvSpPr>
                <a:spLocks/>
              </p:cNvSpPr>
              <p:nvPr/>
            </p:nvSpPr>
            <p:spPr bwMode="auto">
              <a:xfrm>
                <a:off x="3156" y="2250"/>
                <a:ext cx="127" cy="155"/>
              </a:xfrm>
              <a:custGeom>
                <a:avLst/>
                <a:gdLst>
                  <a:gd name="T0" fmla="*/ 7 w 65"/>
                  <a:gd name="T1" fmla="*/ 0 h 79"/>
                  <a:gd name="T2" fmla="*/ 52 w 65"/>
                  <a:gd name="T3" fmla="*/ 31 h 79"/>
                  <a:gd name="T4" fmla="*/ 56 w 65"/>
                  <a:gd name="T5" fmla="*/ 58 h 79"/>
                  <a:gd name="T6" fmla="*/ 44 w 65"/>
                  <a:gd name="T7" fmla="*/ 76 h 79"/>
                  <a:gd name="T8" fmla="*/ 4 w 65"/>
                  <a:gd name="T9" fmla="*/ 58 h 79"/>
                  <a:gd name="T10" fmla="*/ 0 w 65"/>
                  <a:gd name="T11" fmla="*/ 3 h 79"/>
                  <a:gd name="T12" fmla="*/ 7 w 65"/>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65" h="79">
                    <a:moveTo>
                      <a:pt x="7" y="0"/>
                    </a:moveTo>
                    <a:cubicBezTo>
                      <a:pt x="13" y="14"/>
                      <a:pt x="32" y="38"/>
                      <a:pt x="52" y="31"/>
                    </a:cubicBezTo>
                    <a:cubicBezTo>
                      <a:pt x="52" y="31"/>
                      <a:pt x="47" y="51"/>
                      <a:pt x="56" y="58"/>
                    </a:cubicBezTo>
                    <a:cubicBezTo>
                      <a:pt x="56" y="58"/>
                      <a:pt x="65" y="74"/>
                      <a:pt x="44" y="76"/>
                    </a:cubicBezTo>
                    <a:cubicBezTo>
                      <a:pt x="19" y="79"/>
                      <a:pt x="4" y="58"/>
                      <a:pt x="4" y="58"/>
                    </a:cubicBezTo>
                    <a:cubicBezTo>
                      <a:pt x="15" y="34"/>
                      <a:pt x="0" y="3"/>
                      <a:pt x="0" y="3"/>
                    </a:cubicBezTo>
                    <a:cubicBezTo>
                      <a:pt x="6" y="7"/>
                      <a:pt x="7" y="0"/>
                      <a:pt x="7" y="0"/>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0">
                <a:extLst>
                  <a:ext uri="{FF2B5EF4-FFF2-40B4-BE49-F238E27FC236}">
                    <a16:creationId xmlns:a16="http://schemas.microsoft.com/office/drawing/2014/main" id="{29BA8BAC-013E-4664-A900-EAF5A5F85A02}"/>
                  </a:ext>
                </a:extLst>
              </p:cNvPr>
              <p:cNvSpPr>
                <a:spLocks/>
              </p:cNvSpPr>
              <p:nvPr/>
            </p:nvSpPr>
            <p:spPr bwMode="auto">
              <a:xfrm>
                <a:off x="3222" y="2175"/>
                <a:ext cx="30" cy="12"/>
              </a:xfrm>
              <a:custGeom>
                <a:avLst/>
                <a:gdLst>
                  <a:gd name="T0" fmla="*/ 15 w 15"/>
                  <a:gd name="T1" fmla="*/ 5 h 6"/>
                  <a:gd name="T2" fmla="*/ 0 w 15"/>
                  <a:gd name="T3" fmla="*/ 5 h 6"/>
                  <a:gd name="T4" fmla="*/ 13 w 15"/>
                  <a:gd name="T5" fmla="*/ 6 h 6"/>
                  <a:gd name="T6" fmla="*/ 15 w 15"/>
                  <a:gd name="T7" fmla="*/ 5 h 6"/>
                </a:gdLst>
                <a:ahLst/>
                <a:cxnLst>
                  <a:cxn ang="0">
                    <a:pos x="T0" y="T1"/>
                  </a:cxn>
                  <a:cxn ang="0">
                    <a:pos x="T2" y="T3"/>
                  </a:cxn>
                  <a:cxn ang="0">
                    <a:pos x="T4" y="T5"/>
                  </a:cxn>
                  <a:cxn ang="0">
                    <a:pos x="T6" y="T7"/>
                  </a:cxn>
                </a:cxnLst>
                <a:rect l="0" t="0" r="r" b="b"/>
                <a:pathLst>
                  <a:path w="15" h="6">
                    <a:moveTo>
                      <a:pt x="15" y="5"/>
                    </a:moveTo>
                    <a:cubicBezTo>
                      <a:pt x="15" y="5"/>
                      <a:pt x="6" y="0"/>
                      <a:pt x="0" y="5"/>
                    </a:cubicBezTo>
                    <a:cubicBezTo>
                      <a:pt x="0" y="5"/>
                      <a:pt x="7" y="3"/>
                      <a:pt x="13" y="6"/>
                    </a:cubicBezTo>
                    <a:lnTo>
                      <a:pt x="15" y="5"/>
                    </a:ln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1">
                <a:extLst>
                  <a:ext uri="{FF2B5EF4-FFF2-40B4-BE49-F238E27FC236}">
                    <a16:creationId xmlns:a16="http://schemas.microsoft.com/office/drawing/2014/main" id="{6F4C9A79-E211-4DAD-88F1-1330479BB232}"/>
                  </a:ext>
                </a:extLst>
              </p:cNvPr>
              <p:cNvSpPr>
                <a:spLocks/>
              </p:cNvSpPr>
              <p:nvPr/>
            </p:nvSpPr>
            <p:spPr bwMode="auto">
              <a:xfrm>
                <a:off x="3285" y="2173"/>
                <a:ext cx="16" cy="14"/>
              </a:xfrm>
              <a:custGeom>
                <a:avLst/>
                <a:gdLst>
                  <a:gd name="T0" fmla="*/ 8 w 8"/>
                  <a:gd name="T1" fmla="*/ 2 h 7"/>
                  <a:gd name="T2" fmla="*/ 0 w 8"/>
                  <a:gd name="T3" fmla="*/ 6 h 7"/>
                  <a:gd name="T4" fmla="*/ 2 w 8"/>
                  <a:gd name="T5" fmla="*/ 7 h 7"/>
                  <a:gd name="T6" fmla="*/ 8 w 8"/>
                  <a:gd name="T7" fmla="*/ 2 h 7"/>
                </a:gdLst>
                <a:ahLst/>
                <a:cxnLst>
                  <a:cxn ang="0">
                    <a:pos x="T0" y="T1"/>
                  </a:cxn>
                  <a:cxn ang="0">
                    <a:pos x="T2" y="T3"/>
                  </a:cxn>
                  <a:cxn ang="0">
                    <a:pos x="T4" y="T5"/>
                  </a:cxn>
                  <a:cxn ang="0">
                    <a:pos x="T6" y="T7"/>
                  </a:cxn>
                </a:cxnLst>
                <a:rect l="0" t="0" r="r" b="b"/>
                <a:pathLst>
                  <a:path w="8" h="7">
                    <a:moveTo>
                      <a:pt x="8" y="2"/>
                    </a:moveTo>
                    <a:cubicBezTo>
                      <a:pt x="8" y="2"/>
                      <a:pt x="3" y="0"/>
                      <a:pt x="0" y="6"/>
                    </a:cubicBezTo>
                    <a:cubicBezTo>
                      <a:pt x="2" y="7"/>
                      <a:pt x="2" y="7"/>
                      <a:pt x="2" y="7"/>
                    </a:cubicBezTo>
                    <a:cubicBezTo>
                      <a:pt x="2" y="7"/>
                      <a:pt x="2" y="3"/>
                      <a:pt x="8" y="2"/>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DDB202A8-EDF9-4002-A045-D493D5C38F74}"/>
                  </a:ext>
                </a:extLst>
              </p:cNvPr>
              <p:cNvSpPr>
                <a:spLocks/>
              </p:cNvSpPr>
              <p:nvPr/>
            </p:nvSpPr>
            <p:spPr bwMode="auto">
              <a:xfrm>
                <a:off x="3275" y="2195"/>
                <a:ext cx="24" cy="29"/>
              </a:xfrm>
              <a:custGeom>
                <a:avLst/>
                <a:gdLst>
                  <a:gd name="T0" fmla="*/ 5 w 12"/>
                  <a:gd name="T1" fmla="*/ 15 h 15"/>
                  <a:gd name="T2" fmla="*/ 4 w 12"/>
                  <a:gd name="T3" fmla="*/ 12 h 15"/>
                  <a:gd name="T4" fmla="*/ 7 w 12"/>
                  <a:gd name="T5" fmla="*/ 6 h 15"/>
                  <a:gd name="T6" fmla="*/ 5 w 12"/>
                  <a:gd name="T7" fmla="*/ 3 h 15"/>
                  <a:gd name="T8" fmla="*/ 1 w 12"/>
                  <a:gd name="T9" fmla="*/ 4 h 15"/>
                  <a:gd name="T10" fmla="*/ 0 w 12"/>
                  <a:gd name="T11" fmla="*/ 1 h 15"/>
                  <a:gd name="T12" fmla="*/ 6 w 12"/>
                  <a:gd name="T13" fmla="*/ 1 h 15"/>
                  <a:gd name="T14" fmla="*/ 10 w 12"/>
                  <a:gd name="T15" fmla="*/ 5 h 15"/>
                  <a:gd name="T16" fmla="*/ 5 w 12"/>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5" y="15"/>
                    </a:moveTo>
                    <a:cubicBezTo>
                      <a:pt x="4" y="12"/>
                      <a:pt x="4" y="12"/>
                      <a:pt x="4" y="12"/>
                    </a:cubicBezTo>
                    <a:cubicBezTo>
                      <a:pt x="4" y="12"/>
                      <a:pt x="9" y="10"/>
                      <a:pt x="7" y="6"/>
                    </a:cubicBezTo>
                    <a:cubicBezTo>
                      <a:pt x="6" y="5"/>
                      <a:pt x="6" y="4"/>
                      <a:pt x="5" y="3"/>
                    </a:cubicBezTo>
                    <a:cubicBezTo>
                      <a:pt x="3" y="3"/>
                      <a:pt x="1" y="4"/>
                      <a:pt x="1" y="4"/>
                    </a:cubicBezTo>
                    <a:cubicBezTo>
                      <a:pt x="0" y="1"/>
                      <a:pt x="0" y="1"/>
                      <a:pt x="0" y="1"/>
                    </a:cubicBezTo>
                    <a:cubicBezTo>
                      <a:pt x="0" y="1"/>
                      <a:pt x="3" y="0"/>
                      <a:pt x="6" y="1"/>
                    </a:cubicBezTo>
                    <a:cubicBezTo>
                      <a:pt x="8" y="1"/>
                      <a:pt x="9" y="3"/>
                      <a:pt x="10" y="5"/>
                    </a:cubicBezTo>
                    <a:cubicBezTo>
                      <a:pt x="12" y="10"/>
                      <a:pt x="8" y="14"/>
                      <a:pt x="5" y="15"/>
                    </a:cubicBezTo>
                    <a:close/>
                  </a:path>
                </a:pathLst>
              </a:custGeom>
              <a:solidFill>
                <a:srgbClr val="DB6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80F0B8E8-1435-4EBB-945E-E177EC05FC56}"/>
                  </a:ext>
                </a:extLst>
              </p:cNvPr>
              <p:cNvSpPr>
                <a:spLocks/>
              </p:cNvSpPr>
              <p:nvPr/>
            </p:nvSpPr>
            <p:spPr bwMode="auto">
              <a:xfrm>
                <a:off x="3054" y="2026"/>
                <a:ext cx="260" cy="155"/>
              </a:xfrm>
              <a:custGeom>
                <a:avLst/>
                <a:gdLst>
                  <a:gd name="T0" fmla="*/ 40 w 133"/>
                  <a:gd name="T1" fmla="*/ 18 h 79"/>
                  <a:gd name="T2" fmla="*/ 17 w 133"/>
                  <a:gd name="T3" fmla="*/ 79 h 79"/>
                  <a:gd name="T4" fmla="*/ 52 w 133"/>
                  <a:gd name="T5" fmla="*/ 51 h 79"/>
                  <a:gd name="T6" fmla="*/ 62 w 133"/>
                  <a:gd name="T7" fmla="*/ 75 h 79"/>
                  <a:gd name="T8" fmla="*/ 72 w 133"/>
                  <a:gd name="T9" fmla="*/ 64 h 79"/>
                  <a:gd name="T10" fmla="*/ 74 w 133"/>
                  <a:gd name="T11" fmla="*/ 57 h 79"/>
                  <a:gd name="T12" fmla="*/ 76 w 133"/>
                  <a:gd name="T13" fmla="*/ 51 h 79"/>
                  <a:gd name="T14" fmla="*/ 76 w 133"/>
                  <a:gd name="T15" fmla="*/ 48 h 79"/>
                  <a:gd name="T16" fmla="*/ 76 w 133"/>
                  <a:gd name="T17" fmla="*/ 45 h 79"/>
                  <a:gd name="T18" fmla="*/ 76 w 133"/>
                  <a:gd name="T19" fmla="*/ 41 h 79"/>
                  <a:gd name="T20" fmla="*/ 76 w 133"/>
                  <a:gd name="T21" fmla="*/ 39 h 79"/>
                  <a:gd name="T22" fmla="*/ 76 w 133"/>
                  <a:gd name="T23" fmla="*/ 41 h 79"/>
                  <a:gd name="T24" fmla="*/ 77 w 133"/>
                  <a:gd name="T25" fmla="*/ 45 h 79"/>
                  <a:gd name="T26" fmla="*/ 77 w 133"/>
                  <a:gd name="T27" fmla="*/ 48 h 79"/>
                  <a:gd name="T28" fmla="*/ 77 w 133"/>
                  <a:gd name="T29" fmla="*/ 51 h 79"/>
                  <a:gd name="T30" fmla="*/ 76 w 133"/>
                  <a:gd name="T31" fmla="*/ 57 h 79"/>
                  <a:gd name="T32" fmla="*/ 76 w 133"/>
                  <a:gd name="T33" fmla="*/ 61 h 79"/>
                  <a:gd name="T34" fmla="*/ 80 w 133"/>
                  <a:gd name="T35" fmla="*/ 58 h 79"/>
                  <a:gd name="T36" fmla="*/ 82 w 133"/>
                  <a:gd name="T37" fmla="*/ 56 h 79"/>
                  <a:gd name="T38" fmla="*/ 85 w 133"/>
                  <a:gd name="T39" fmla="*/ 45 h 79"/>
                  <a:gd name="T40" fmla="*/ 86 w 133"/>
                  <a:gd name="T41" fmla="*/ 42 h 79"/>
                  <a:gd name="T42" fmla="*/ 86 w 133"/>
                  <a:gd name="T43" fmla="*/ 41 h 79"/>
                  <a:gd name="T44" fmla="*/ 86 w 133"/>
                  <a:gd name="T45" fmla="*/ 42 h 79"/>
                  <a:gd name="T46" fmla="*/ 86 w 133"/>
                  <a:gd name="T47" fmla="*/ 45 h 79"/>
                  <a:gd name="T48" fmla="*/ 84 w 133"/>
                  <a:gd name="T49" fmla="*/ 56 h 79"/>
                  <a:gd name="T50" fmla="*/ 84 w 133"/>
                  <a:gd name="T51" fmla="*/ 57 h 79"/>
                  <a:gd name="T52" fmla="*/ 97 w 133"/>
                  <a:gd name="T53" fmla="*/ 52 h 79"/>
                  <a:gd name="T54" fmla="*/ 96 w 133"/>
                  <a:gd name="T55" fmla="*/ 48 h 79"/>
                  <a:gd name="T56" fmla="*/ 95 w 133"/>
                  <a:gd name="T57" fmla="*/ 41 h 79"/>
                  <a:gd name="T58" fmla="*/ 93 w 133"/>
                  <a:gd name="T59" fmla="*/ 37 h 79"/>
                  <a:gd name="T60" fmla="*/ 95 w 133"/>
                  <a:gd name="T61" fmla="*/ 40 h 79"/>
                  <a:gd name="T62" fmla="*/ 98 w 133"/>
                  <a:gd name="T63" fmla="*/ 48 h 79"/>
                  <a:gd name="T64" fmla="*/ 99 w 133"/>
                  <a:gd name="T65" fmla="*/ 52 h 79"/>
                  <a:gd name="T66" fmla="*/ 107 w 133"/>
                  <a:gd name="T67" fmla="*/ 51 h 79"/>
                  <a:gd name="T68" fmla="*/ 106 w 133"/>
                  <a:gd name="T69" fmla="*/ 43 h 79"/>
                  <a:gd name="T70" fmla="*/ 103 w 133"/>
                  <a:gd name="T71" fmla="*/ 35 h 79"/>
                  <a:gd name="T72" fmla="*/ 101 w 133"/>
                  <a:gd name="T73" fmla="*/ 32 h 79"/>
                  <a:gd name="T74" fmla="*/ 103 w 133"/>
                  <a:gd name="T75" fmla="*/ 35 h 79"/>
                  <a:gd name="T76" fmla="*/ 108 w 133"/>
                  <a:gd name="T77" fmla="*/ 43 h 79"/>
                  <a:gd name="T78" fmla="*/ 111 w 133"/>
                  <a:gd name="T79" fmla="*/ 50 h 79"/>
                  <a:gd name="T80" fmla="*/ 123 w 133"/>
                  <a:gd name="T81" fmla="*/ 51 h 79"/>
                  <a:gd name="T82" fmla="*/ 123 w 133"/>
                  <a:gd name="T83" fmla="*/ 50 h 79"/>
                  <a:gd name="T84" fmla="*/ 122 w 133"/>
                  <a:gd name="T85" fmla="*/ 43 h 79"/>
                  <a:gd name="T86" fmla="*/ 120 w 133"/>
                  <a:gd name="T87" fmla="*/ 36 h 79"/>
                  <a:gd name="T88" fmla="*/ 119 w 133"/>
                  <a:gd name="T89" fmla="*/ 34 h 79"/>
                  <a:gd name="T90" fmla="*/ 118 w 133"/>
                  <a:gd name="T91" fmla="*/ 33 h 79"/>
                  <a:gd name="T92" fmla="*/ 119 w 133"/>
                  <a:gd name="T93" fmla="*/ 34 h 79"/>
                  <a:gd name="T94" fmla="*/ 121 w 133"/>
                  <a:gd name="T95" fmla="*/ 36 h 79"/>
                  <a:gd name="T96" fmla="*/ 124 w 133"/>
                  <a:gd name="T97" fmla="*/ 42 h 79"/>
                  <a:gd name="T98" fmla="*/ 126 w 133"/>
                  <a:gd name="T99" fmla="*/ 49 h 79"/>
                  <a:gd name="T100" fmla="*/ 127 w 133"/>
                  <a:gd name="T101" fmla="*/ 51 h 79"/>
                  <a:gd name="T102" fmla="*/ 130 w 133"/>
                  <a:gd name="T103" fmla="*/ 52 h 79"/>
                  <a:gd name="T104" fmla="*/ 40 w 133"/>
                  <a:gd name="T105"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 h="79">
                    <a:moveTo>
                      <a:pt x="40" y="18"/>
                    </a:moveTo>
                    <a:cubicBezTo>
                      <a:pt x="0" y="37"/>
                      <a:pt x="17" y="79"/>
                      <a:pt x="17" y="79"/>
                    </a:cubicBezTo>
                    <a:cubicBezTo>
                      <a:pt x="21" y="63"/>
                      <a:pt x="52" y="51"/>
                      <a:pt x="52" y="51"/>
                    </a:cubicBezTo>
                    <a:cubicBezTo>
                      <a:pt x="50" y="64"/>
                      <a:pt x="62" y="75"/>
                      <a:pt x="62" y="75"/>
                    </a:cubicBezTo>
                    <a:cubicBezTo>
                      <a:pt x="65" y="70"/>
                      <a:pt x="68" y="67"/>
                      <a:pt x="72" y="64"/>
                    </a:cubicBezTo>
                    <a:cubicBezTo>
                      <a:pt x="73" y="62"/>
                      <a:pt x="74" y="59"/>
                      <a:pt x="74" y="57"/>
                    </a:cubicBezTo>
                    <a:cubicBezTo>
                      <a:pt x="75" y="55"/>
                      <a:pt x="76" y="53"/>
                      <a:pt x="76" y="51"/>
                    </a:cubicBezTo>
                    <a:cubicBezTo>
                      <a:pt x="76" y="50"/>
                      <a:pt x="76" y="49"/>
                      <a:pt x="76" y="48"/>
                    </a:cubicBezTo>
                    <a:cubicBezTo>
                      <a:pt x="76" y="47"/>
                      <a:pt x="76" y="46"/>
                      <a:pt x="76" y="45"/>
                    </a:cubicBezTo>
                    <a:cubicBezTo>
                      <a:pt x="76" y="43"/>
                      <a:pt x="76" y="42"/>
                      <a:pt x="76" y="41"/>
                    </a:cubicBezTo>
                    <a:cubicBezTo>
                      <a:pt x="76" y="40"/>
                      <a:pt x="76" y="39"/>
                      <a:pt x="76" y="39"/>
                    </a:cubicBezTo>
                    <a:cubicBezTo>
                      <a:pt x="76" y="39"/>
                      <a:pt x="76" y="40"/>
                      <a:pt x="76" y="41"/>
                    </a:cubicBezTo>
                    <a:cubicBezTo>
                      <a:pt x="76" y="42"/>
                      <a:pt x="77" y="43"/>
                      <a:pt x="77" y="45"/>
                    </a:cubicBezTo>
                    <a:cubicBezTo>
                      <a:pt x="77" y="46"/>
                      <a:pt x="77" y="47"/>
                      <a:pt x="77" y="48"/>
                    </a:cubicBezTo>
                    <a:cubicBezTo>
                      <a:pt x="77" y="49"/>
                      <a:pt x="77" y="50"/>
                      <a:pt x="77" y="51"/>
                    </a:cubicBezTo>
                    <a:cubicBezTo>
                      <a:pt x="77" y="53"/>
                      <a:pt x="77" y="55"/>
                      <a:pt x="76" y="57"/>
                    </a:cubicBezTo>
                    <a:cubicBezTo>
                      <a:pt x="76" y="59"/>
                      <a:pt x="76" y="60"/>
                      <a:pt x="76" y="61"/>
                    </a:cubicBezTo>
                    <a:cubicBezTo>
                      <a:pt x="77" y="60"/>
                      <a:pt x="79" y="59"/>
                      <a:pt x="80" y="58"/>
                    </a:cubicBezTo>
                    <a:cubicBezTo>
                      <a:pt x="81" y="57"/>
                      <a:pt x="81" y="56"/>
                      <a:pt x="82" y="56"/>
                    </a:cubicBezTo>
                    <a:cubicBezTo>
                      <a:pt x="84" y="52"/>
                      <a:pt x="85" y="48"/>
                      <a:pt x="85" y="45"/>
                    </a:cubicBezTo>
                    <a:cubicBezTo>
                      <a:pt x="85" y="44"/>
                      <a:pt x="86" y="43"/>
                      <a:pt x="86" y="42"/>
                    </a:cubicBezTo>
                    <a:cubicBezTo>
                      <a:pt x="86" y="41"/>
                      <a:pt x="86" y="41"/>
                      <a:pt x="86" y="41"/>
                    </a:cubicBezTo>
                    <a:cubicBezTo>
                      <a:pt x="86" y="41"/>
                      <a:pt x="86" y="41"/>
                      <a:pt x="86" y="42"/>
                    </a:cubicBezTo>
                    <a:cubicBezTo>
                      <a:pt x="86" y="43"/>
                      <a:pt x="86" y="44"/>
                      <a:pt x="86" y="45"/>
                    </a:cubicBezTo>
                    <a:cubicBezTo>
                      <a:pt x="86" y="49"/>
                      <a:pt x="85" y="53"/>
                      <a:pt x="84" y="56"/>
                    </a:cubicBezTo>
                    <a:cubicBezTo>
                      <a:pt x="84" y="56"/>
                      <a:pt x="84" y="57"/>
                      <a:pt x="84" y="57"/>
                    </a:cubicBezTo>
                    <a:cubicBezTo>
                      <a:pt x="88" y="55"/>
                      <a:pt x="92" y="53"/>
                      <a:pt x="97" y="52"/>
                    </a:cubicBezTo>
                    <a:cubicBezTo>
                      <a:pt x="97" y="51"/>
                      <a:pt x="96" y="50"/>
                      <a:pt x="96" y="48"/>
                    </a:cubicBezTo>
                    <a:cubicBezTo>
                      <a:pt x="96" y="46"/>
                      <a:pt x="95" y="43"/>
                      <a:pt x="95" y="41"/>
                    </a:cubicBezTo>
                    <a:cubicBezTo>
                      <a:pt x="94" y="39"/>
                      <a:pt x="93" y="37"/>
                      <a:pt x="93" y="37"/>
                    </a:cubicBezTo>
                    <a:cubicBezTo>
                      <a:pt x="93" y="37"/>
                      <a:pt x="94" y="38"/>
                      <a:pt x="95" y="40"/>
                    </a:cubicBezTo>
                    <a:cubicBezTo>
                      <a:pt x="96" y="42"/>
                      <a:pt x="97" y="45"/>
                      <a:pt x="98" y="48"/>
                    </a:cubicBezTo>
                    <a:cubicBezTo>
                      <a:pt x="99" y="49"/>
                      <a:pt x="99" y="50"/>
                      <a:pt x="99" y="52"/>
                    </a:cubicBezTo>
                    <a:cubicBezTo>
                      <a:pt x="102" y="51"/>
                      <a:pt x="105" y="51"/>
                      <a:pt x="107" y="51"/>
                    </a:cubicBezTo>
                    <a:cubicBezTo>
                      <a:pt x="107" y="48"/>
                      <a:pt x="106" y="46"/>
                      <a:pt x="106" y="43"/>
                    </a:cubicBezTo>
                    <a:cubicBezTo>
                      <a:pt x="105" y="40"/>
                      <a:pt x="104" y="37"/>
                      <a:pt x="103" y="35"/>
                    </a:cubicBezTo>
                    <a:cubicBezTo>
                      <a:pt x="102" y="33"/>
                      <a:pt x="101" y="32"/>
                      <a:pt x="101" y="32"/>
                    </a:cubicBezTo>
                    <a:cubicBezTo>
                      <a:pt x="101" y="32"/>
                      <a:pt x="102" y="33"/>
                      <a:pt x="103" y="35"/>
                    </a:cubicBezTo>
                    <a:cubicBezTo>
                      <a:pt x="105" y="37"/>
                      <a:pt x="106" y="40"/>
                      <a:pt x="108" y="43"/>
                    </a:cubicBezTo>
                    <a:cubicBezTo>
                      <a:pt x="109" y="45"/>
                      <a:pt x="110" y="48"/>
                      <a:pt x="111" y="50"/>
                    </a:cubicBezTo>
                    <a:cubicBezTo>
                      <a:pt x="115" y="50"/>
                      <a:pt x="120" y="50"/>
                      <a:pt x="123" y="51"/>
                    </a:cubicBezTo>
                    <a:cubicBezTo>
                      <a:pt x="123" y="50"/>
                      <a:pt x="123" y="50"/>
                      <a:pt x="123" y="50"/>
                    </a:cubicBezTo>
                    <a:cubicBezTo>
                      <a:pt x="123" y="48"/>
                      <a:pt x="123" y="45"/>
                      <a:pt x="122" y="43"/>
                    </a:cubicBezTo>
                    <a:cubicBezTo>
                      <a:pt x="122" y="40"/>
                      <a:pt x="121" y="38"/>
                      <a:pt x="120" y="36"/>
                    </a:cubicBezTo>
                    <a:cubicBezTo>
                      <a:pt x="120" y="35"/>
                      <a:pt x="119" y="34"/>
                      <a:pt x="119" y="34"/>
                    </a:cubicBezTo>
                    <a:cubicBezTo>
                      <a:pt x="119" y="33"/>
                      <a:pt x="118" y="33"/>
                      <a:pt x="118" y="33"/>
                    </a:cubicBezTo>
                    <a:cubicBezTo>
                      <a:pt x="118" y="33"/>
                      <a:pt x="119" y="33"/>
                      <a:pt x="119" y="34"/>
                    </a:cubicBezTo>
                    <a:cubicBezTo>
                      <a:pt x="119" y="34"/>
                      <a:pt x="120" y="35"/>
                      <a:pt x="121" y="36"/>
                    </a:cubicBezTo>
                    <a:cubicBezTo>
                      <a:pt x="122" y="37"/>
                      <a:pt x="123" y="40"/>
                      <a:pt x="124" y="42"/>
                    </a:cubicBezTo>
                    <a:cubicBezTo>
                      <a:pt x="125" y="45"/>
                      <a:pt x="126" y="47"/>
                      <a:pt x="126" y="49"/>
                    </a:cubicBezTo>
                    <a:cubicBezTo>
                      <a:pt x="126" y="50"/>
                      <a:pt x="126" y="51"/>
                      <a:pt x="127" y="51"/>
                    </a:cubicBezTo>
                    <a:cubicBezTo>
                      <a:pt x="129" y="52"/>
                      <a:pt x="130" y="52"/>
                      <a:pt x="130" y="52"/>
                    </a:cubicBezTo>
                    <a:cubicBezTo>
                      <a:pt x="133" y="12"/>
                      <a:pt x="81" y="0"/>
                      <a:pt x="40" y="18"/>
                    </a:cubicBez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18B6D28B-E7BE-4E6A-83B9-23C2F4CCF83E}"/>
                  </a:ext>
                </a:extLst>
              </p:cNvPr>
              <p:cNvSpPr>
                <a:spLocks/>
              </p:cNvSpPr>
              <p:nvPr/>
            </p:nvSpPr>
            <p:spPr bwMode="auto">
              <a:xfrm>
                <a:off x="3142" y="2326"/>
                <a:ext cx="169" cy="89"/>
              </a:xfrm>
              <a:custGeom>
                <a:avLst/>
                <a:gdLst>
                  <a:gd name="T0" fmla="*/ 0 w 86"/>
                  <a:gd name="T1" fmla="*/ 17 h 45"/>
                  <a:gd name="T2" fmla="*/ 56 w 86"/>
                  <a:gd name="T3" fmla="*/ 41 h 45"/>
                  <a:gd name="T4" fmla="*/ 69 w 86"/>
                  <a:gd name="T5" fmla="*/ 8 h 45"/>
                  <a:gd name="T6" fmla="*/ 8 w 86"/>
                  <a:gd name="T7" fmla="*/ 0 h 45"/>
                  <a:gd name="T8" fmla="*/ 3 w 86"/>
                  <a:gd name="T9" fmla="*/ 9 h 45"/>
                  <a:gd name="T10" fmla="*/ 0 w 86"/>
                  <a:gd name="T11" fmla="*/ 17 h 45"/>
                </a:gdLst>
                <a:ahLst/>
                <a:cxnLst>
                  <a:cxn ang="0">
                    <a:pos x="T0" y="T1"/>
                  </a:cxn>
                  <a:cxn ang="0">
                    <a:pos x="T2" y="T3"/>
                  </a:cxn>
                  <a:cxn ang="0">
                    <a:pos x="T4" y="T5"/>
                  </a:cxn>
                  <a:cxn ang="0">
                    <a:pos x="T6" y="T7"/>
                  </a:cxn>
                  <a:cxn ang="0">
                    <a:pos x="T8" y="T9"/>
                  </a:cxn>
                  <a:cxn ang="0">
                    <a:pos x="T10" y="T11"/>
                  </a:cxn>
                </a:cxnLst>
                <a:rect l="0" t="0" r="r" b="b"/>
                <a:pathLst>
                  <a:path w="86" h="45">
                    <a:moveTo>
                      <a:pt x="0" y="17"/>
                    </a:moveTo>
                    <a:cubicBezTo>
                      <a:pt x="0" y="27"/>
                      <a:pt x="25" y="45"/>
                      <a:pt x="56" y="41"/>
                    </a:cubicBezTo>
                    <a:cubicBezTo>
                      <a:pt x="86" y="37"/>
                      <a:pt x="74" y="11"/>
                      <a:pt x="69" y="8"/>
                    </a:cubicBezTo>
                    <a:cubicBezTo>
                      <a:pt x="69" y="8"/>
                      <a:pt x="50" y="20"/>
                      <a:pt x="8" y="0"/>
                    </a:cubicBezTo>
                    <a:cubicBezTo>
                      <a:pt x="8" y="0"/>
                      <a:pt x="3" y="3"/>
                      <a:pt x="3" y="9"/>
                    </a:cubicBezTo>
                    <a:cubicBezTo>
                      <a:pt x="4" y="15"/>
                      <a:pt x="0" y="17"/>
                      <a:pt x="0" y="17"/>
                    </a:cubicBezTo>
                    <a:close/>
                  </a:path>
                </a:pathLst>
              </a:custGeom>
              <a:solidFill>
                <a:srgbClr val="CE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18E76683-9E50-4041-88F9-47E7AC574CEA}"/>
                  </a:ext>
                </a:extLst>
              </p:cNvPr>
              <p:cNvSpPr>
                <a:spLocks/>
              </p:cNvSpPr>
              <p:nvPr/>
            </p:nvSpPr>
            <p:spPr bwMode="auto">
              <a:xfrm>
                <a:off x="3091" y="3187"/>
                <a:ext cx="29" cy="84"/>
              </a:xfrm>
              <a:custGeom>
                <a:avLst/>
                <a:gdLst>
                  <a:gd name="T0" fmla="*/ 13 w 15"/>
                  <a:gd name="T1" fmla="*/ 3 h 43"/>
                  <a:gd name="T2" fmla="*/ 13 w 15"/>
                  <a:gd name="T3" fmla="*/ 14 h 43"/>
                  <a:gd name="T4" fmla="*/ 5 w 15"/>
                  <a:gd name="T5" fmla="*/ 35 h 43"/>
                  <a:gd name="T6" fmla="*/ 1 w 15"/>
                  <a:gd name="T7" fmla="*/ 27 h 43"/>
                  <a:gd name="T8" fmla="*/ 13 w 15"/>
                  <a:gd name="T9" fmla="*/ 3 h 43"/>
                </a:gdLst>
                <a:ahLst/>
                <a:cxnLst>
                  <a:cxn ang="0">
                    <a:pos x="T0" y="T1"/>
                  </a:cxn>
                  <a:cxn ang="0">
                    <a:pos x="T2" y="T3"/>
                  </a:cxn>
                  <a:cxn ang="0">
                    <a:pos x="T4" y="T5"/>
                  </a:cxn>
                  <a:cxn ang="0">
                    <a:pos x="T6" y="T7"/>
                  </a:cxn>
                  <a:cxn ang="0">
                    <a:pos x="T8" y="T9"/>
                  </a:cxn>
                </a:cxnLst>
                <a:rect l="0" t="0" r="r" b="b"/>
                <a:pathLst>
                  <a:path w="15" h="43">
                    <a:moveTo>
                      <a:pt x="13" y="3"/>
                    </a:moveTo>
                    <a:cubicBezTo>
                      <a:pt x="13" y="3"/>
                      <a:pt x="15" y="10"/>
                      <a:pt x="13" y="14"/>
                    </a:cubicBezTo>
                    <a:cubicBezTo>
                      <a:pt x="12" y="19"/>
                      <a:pt x="4" y="29"/>
                      <a:pt x="5" y="35"/>
                    </a:cubicBezTo>
                    <a:cubicBezTo>
                      <a:pt x="6" y="40"/>
                      <a:pt x="0" y="43"/>
                      <a:pt x="1" y="27"/>
                    </a:cubicBezTo>
                    <a:cubicBezTo>
                      <a:pt x="1" y="12"/>
                      <a:pt x="1" y="0"/>
                      <a:pt x="13" y="3"/>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66">
                <a:extLst>
                  <a:ext uri="{FF2B5EF4-FFF2-40B4-BE49-F238E27FC236}">
                    <a16:creationId xmlns:a16="http://schemas.microsoft.com/office/drawing/2014/main" id="{CE8907C6-D638-4589-B4AC-2A3ED396D7A4}"/>
                  </a:ext>
                </a:extLst>
              </p:cNvPr>
              <p:cNvSpPr>
                <a:spLocks/>
              </p:cNvSpPr>
              <p:nvPr/>
            </p:nvSpPr>
            <p:spPr bwMode="auto">
              <a:xfrm>
                <a:off x="3040" y="3153"/>
                <a:ext cx="61" cy="118"/>
              </a:xfrm>
              <a:custGeom>
                <a:avLst/>
                <a:gdLst>
                  <a:gd name="T0" fmla="*/ 31 w 31"/>
                  <a:gd name="T1" fmla="*/ 22 h 60"/>
                  <a:gd name="T2" fmla="*/ 27 w 31"/>
                  <a:gd name="T3" fmla="*/ 44 h 60"/>
                  <a:gd name="T4" fmla="*/ 21 w 31"/>
                  <a:gd name="T5" fmla="*/ 59 h 60"/>
                  <a:gd name="T6" fmla="*/ 16 w 31"/>
                  <a:gd name="T7" fmla="*/ 47 h 60"/>
                  <a:gd name="T8" fmla="*/ 8 w 31"/>
                  <a:gd name="T9" fmla="*/ 40 h 60"/>
                  <a:gd name="T10" fmla="*/ 4 w 31"/>
                  <a:gd name="T11" fmla="*/ 29 h 60"/>
                  <a:gd name="T12" fmla="*/ 1 w 31"/>
                  <a:gd name="T13" fmla="*/ 0 h 60"/>
                  <a:gd name="T14" fmla="*/ 31 w 31"/>
                  <a:gd name="T15" fmla="*/ 2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60">
                    <a:moveTo>
                      <a:pt x="31" y="22"/>
                    </a:moveTo>
                    <a:cubicBezTo>
                      <a:pt x="27" y="44"/>
                      <a:pt x="27" y="44"/>
                      <a:pt x="27" y="44"/>
                    </a:cubicBezTo>
                    <a:cubicBezTo>
                      <a:pt x="27" y="44"/>
                      <a:pt x="24" y="60"/>
                      <a:pt x="21" y="59"/>
                    </a:cubicBezTo>
                    <a:cubicBezTo>
                      <a:pt x="18" y="59"/>
                      <a:pt x="16" y="47"/>
                      <a:pt x="16" y="47"/>
                    </a:cubicBezTo>
                    <a:cubicBezTo>
                      <a:pt x="16" y="47"/>
                      <a:pt x="9" y="43"/>
                      <a:pt x="8" y="40"/>
                    </a:cubicBezTo>
                    <a:cubicBezTo>
                      <a:pt x="8" y="38"/>
                      <a:pt x="8" y="30"/>
                      <a:pt x="4" y="29"/>
                    </a:cubicBezTo>
                    <a:cubicBezTo>
                      <a:pt x="0" y="28"/>
                      <a:pt x="1" y="0"/>
                      <a:pt x="1" y="0"/>
                    </a:cubicBezTo>
                    <a:cubicBezTo>
                      <a:pt x="1" y="0"/>
                      <a:pt x="28" y="14"/>
                      <a:pt x="31" y="22"/>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C5CC8A38-8A11-4FB4-8AB9-391BC115E291}"/>
                  </a:ext>
                </a:extLst>
              </p:cNvPr>
              <p:cNvSpPr>
                <a:spLocks/>
              </p:cNvSpPr>
              <p:nvPr/>
            </p:nvSpPr>
            <p:spPr bwMode="auto">
              <a:xfrm>
                <a:off x="2997" y="2364"/>
                <a:ext cx="184" cy="876"/>
              </a:xfrm>
              <a:custGeom>
                <a:avLst/>
                <a:gdLst>
                  <a:gd name="T0" fmla="*/ 38 w 94"/>
                  <a:gd name="T1" fmla="*/ 15 h 446"/>
                  <a:gd name="T2" fmla="*/ 87 w 94"/>
                  <a:gd name="T3" fmla="*/ 104 h 446"/>
                  <a:gd name="T4" fmla="*/ 68 w 94"/>
                  <a:gd name="T5" fmla="*/ 426 h 446"/>
                  <a:gd name="T6" fmla="*/ 20 w 94"/>
                  <a:gd name="T7" fmla="*/ 412 h 446"/>
                  <a:gd name="T8" fmla="*/ 26 w 94"/>
                  <a:gd name="T9" fmla="*/ 233 h 446"/>
                  <a:gd name="T10" fmla="*/ 38 w 94"/>
                  <a:gd name="T11" fmla="*/ 15 h 446"/>
                </a:gdLst>
                <a:ahLst/>
                <a:cxnLst>
                  <a:cxn ang="0">
                    <a:pos x="T0" y="T1"/>
                  </a:cxn>
                  <a:cxn ang="0">
                    <a:pos x="T2" y="T3"/>
                  </a:cxn>
                  <a:cxn ang="0">
                    <a:pos x="T4" y="T5"/>
                  </a:cxn>
                  <a:cxn ang="0">
                    <a:pos x="T6" y="T7"/>
                  </a:cxn>
                  <a:cxn ang="0">
                    <a:pos x="T8" y="T9"/>
                  </a:cxn>
                  <a:cxn ang="0">
                    <a:pos x="T10" y="T11"/>
                  </a:cxn>
                </a:cxnLst>
                <a:rect l="0" t="0" r="r" b="b"/>
                <a:pathLst>
                  <a:path w="94" h="446">
                    <a:moveTo>
                      <a:pt x="38" y="15"/>
                    </a:moveTo>
                    <a:cubicBezTo>
                      <a:pt x="59" y="0"/>
                      <a:pt x="84" y="77"/>
                      <a:pt x="87" y="104"/>
                    </a:cubicBezTo>
                    <a:cubicBezTo>
                      <a:pt x="94" y="167"/>
                      <a:pt x="85" y="406"/>
                      <a:pt x="68" y="426"/>
                    </a:cubicBezTo>
                    <a:cubicBezTo>
                      <a:pt x="51" y="446"/>
                      <a:pt x="31" y="421"/>
                      <a:pt x="20" y="412"/>
                    </a:cubicBezTo>
                    <a:cubicBezTo>
                      <a:pt x="9" y="404"/>
                      <a:pt x="26" y="233"/>
                      <a:pt x="26" y="233"/>
                    </a:cubicBezTo>
                    <a:cubicBezTo>
                      <a:pt x="26" y="233"/>
                      <a:pt x="0" y="43"/>
                      <a:pt x="38" y="15"/>
                    </a:cubicBezTo>
                    <a:close/>
                  </a:path>
                </a:pathLst>
              </a:custGeom>
              <a:solidFill>
                <a:srgbClr val="CE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8FFEDC75-EE96-45F9-B131-732FD3B18E42}"/>
                  </a:ext>
                </a:extLst>
              </p:cNvPr>
              <p:cNvSpPr>
                <a:spLocks/>
              </p:cNvSpPr>
              <p:nvPr/>
            </p:nvSpPr>
            <p:spPr bwMode="auto">
              <a:xfrm>
                <a:off x="3214" y="3978"/>
                <a:ext cx="189" cy="102"/>
              </a:xfrm>
              <a:custGeom>
                <a:avLst/>
                <a:gdLst>
                  <a:gd name="T0" fmla="*/ 3 w 96"/>
                  <a:gd name="T1" fmla="*/ 52 h 52"/>
                  <a:gd name="T2" fmla="*/ 7 w 96"/>
                  <a:gd name="T3" fmla="*/ 3 h 52"/>
                  <a:gd name="T4" fmla="*/ 27 w 96"/>
                  <a:gd name="T5" fmla="*/ 17 h 52"/>
                  <a:gd name="T6" fmla="*/ 44 w 96"/>
                  <a:gd name="T7" fmla="*/ 3 h 52"/>
                  <a:gd name="T8" fmla="*/ 68 w 96"/>
                  <a:gd name="T9" fmla="*/ 26 h 52"/>
                  <a:gd name="T10" fmla="*/ 96 w 96"/>
                  <a:gd name="T11" fmla="*/ 52 h 52"/>
                  <a:gd name="T12" fmla="*/ 3 w 96"/>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6" h="52">
                    <a:moveTo>
                      <a:pt x="3" y="52"/>
                    </a:moveTo>
                    <a:cubicBezTo>
                      <a:pt x="3" y="52"/>
                      <a:pt x="0" y="13"/>
                      <a:pt x="7" y="3"/>
                    </a:cubicBezTo>
                    <a:cubicBezTo>
                      <a:pt x="7" y="3"/>
                      <a:pt x="16" y="17"/>
                      <a:pt x="27" y="17"/>
                    </a:cubicBezTo>
                    <a:cubicBezTo>
                      <a:pt x="34" y="17"/>
                      <a:pt x="37" y="0"/>
                      <a:pt x="44" y="3"/>
                    </a:cubicBezTo>
                    <a:cubicBezTo>
                      <a:pt x="49" y="7"/>
                      <a:pt x="53" y="16"/>
                      <a:pt x="68" y="26"/>
                    </a:cubicBezTo>
                    <a:cubicBezTo>
                      <a:pt x="83" y="36"/>
                      <a:pt x="95" y="33"/>
                      <a:pt x="96" y="52"/>
                    </a:cubicBezTo>
                    <a:lnTo>
                      <a:pt x="3" y="52"/>
                    </a:lnTo>
                    <a:close/>
                  </a:path>
                </a:pathLst>
              </a:custGeom>
              <a:solidFill>
                <a:srgbClr val="BFC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1B2ACB71-0649-4C3C-875F-520D2256915D}"/>
                  </a:ext>
                </a:extLst>
              </p:cNvPr>
              <p:cNvSpPr>
                <a:spLocks/>
              </p:cNvSpPr>
              <p:nvPr/>
            </p:nvSpPr>
            <p:spPr bwMode="auto">
              <a:xfrm>
                <a:off x="5578" y="2448"/>
                <a:ext cx="100" cy="136"/>
              </a:xfrm>
              <a:custGeom>
                <a:avLst/>
                <a:gdLst>
                  <a:gd name="T0" fmla="*/ 29 w 51"/>
                  <a:gd name="T1" fmla="*/ 6 h 69"/>
                  <a:gd name="T2" fmla="*/ 19 w 51"/>
                  <a:gd name="T3" fmla="*/ 61 h 69"/>
                  <a:gd name="T4" fmla="*/ 51 w 51"/>
                  <a:gd name="T5" fmla="*/ 32 h 69"/>
                  <a:gd name="T6" fmla="*/ 29 w 51"/>
                  <a:gd name="T7" fmla="*/ 6 h 69"/>
                </a:gdLst>
                <a:ahLst/>
                <a:cxnLst>
                  <a:cxn ang="0">
                    <a:pos x="T0" y="T1"/>
                  </a:cxn>
                  <a:cxn ang="0">
                    <a:pos x="T2" y="T3"/>
                  </a:cxn>
                  <a:cxn ang="0">
                    <a:pos x="T4" y="T5"/>
                  </a:cxn>
                  <a:cxn ang="0">
                    <a:pos x="T6" y="T7"/>
                  </a:cxn>
                </a:cxnLst>
                <a:rect l="0" t="0" r="r" b="b"/>
                <a:pathLst>
                  <a:path w="51" h="69">
                    <a:moveTo>
                      <a:pt x="29" y="6"/>
                    </a:moveTo>
                    <a:cubicBezTo>
                      <a:pt x="18" y="0"/>
                      <a:pt x="0" y="52"/>
                      <a:pt x="19" y="61"/>
                    </a:cubicBezTo>
                    <a:cubicBezTo>
                      <a:pt x="37" y="69"/>
                      <a:pt x="51" y="32"/>
                      <a:pt x="51" y="32"/>
                    </a:cubicBezTo>
                    <a:cubicBezTo>
                      <a:pt x="51" y="32"/>
                      <a:pt x="42" y="13"/>
                      <a:pt x="29" y="6"/>
                    </a:cubicBezTo>
                    <a:close/>
                  </a:path>
                </a:pathLst>
              </a:custGeom>
              <a:solidFill>
                <a:srgbClr val="C96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0">
                <a:extLst>
                  <a:ext uri="{FF2B5EF4-FFF2-40B4-BE49-F238E27FC236}">
                    <a16:creationId xmlns:a16="http://schemas.microsoft.com/office/drawing/2014/main" id="{CFC463C2-55E7-4344-AB07-F3B84C44288D}"/>
                  </a:ext>
                </a:extLst>
              </p:cNvPr>
              <p:cNvSpPr>
                <a:spLocks/>
              </p:cNvSpPr>
              <p:nvPr/>
            </p:nvSpPr>
            <p:spPr bwMode="auto">
              <a:xfrm>
                <a:off x="5462" y="2374"/>
                <a:ext cx="196" cy="161"/>
              </a:xfrm>
              <a:custGeom>
                <a:avLst/>
                <a:gdLst>
                  <a:gd name="T0" fmla="*/ 27 w 100"/>
                  <a:gd name="T1" fmla="*/ 67 h 82"/>
                  <a:gd name="T2" fmla="*/ 46 w 100"/>
                  <a:gd name="T3" fmla="*/ 68 h 82"/>
                  <a:gd name="T4" fmla="*/ 71 w 100"/>
                  <a:gd name="T5" fmla="*/ 72 h 82"/>
                  <a:gd name="T6" fmla="*/ 93 w 100"/>
                  <a:gd name="T7" fmla="*/ 82 h 82"/>
                  <a:gd name="T8" fmla="*/ 97 w 100"/>
                  <a:gd name="T9" fmla="*/ 50 h 82"/>
                  <a:gd name="T10" fmla="*/ 86 w 100"/>
                  <a:gd name="T11" fmla="*/ 44 h 82"/>
                  <a:gd name="T12" fmla="*/ 76 w 100"/>
                  <a:gd name="T13" fmla="*/ 22 h 82"/>
                  <a:gd name="T14" fmla="*/ 61 w 100"/>
                  <a:gd name="T15" fmla="*/ 1 h 82"/>
                  <a:gd name="T16" fmla="*/ 56 w 100"/>
                  <a:gd name="T17" fmla="*/ 6 h 82"/>
                  <a:gd name="T18" fmla="*/ 63 w 100"/>
                  <a:gd name="T19" fmla="*/ 22 h 82"/>
                  <a:gd name="T20" fmla="*/ 62 w 100"/>
                  <a:gd name="T21" fmla="*/ 23 h 82"/>
                  <a:gd name="T22" fmla="*/ 62 w 100"/>
                  <a:gd name="T23" fmla="*/ 23 h 82"/>
                  <a:gd name="T24" fmla="*/ 58 w 100"/>
                  <a:gd name="T25" fmla="*/ 27 h 82"/>
                  <a:gd name="T26" fmla="*/ 58 w 100"/>
                  <a:gd name="T27" fmla="*/ 28 h 82"/>
                  <a:gd name="T28" fmla="*/ 32 w 100"/>
                  <a:gd name="T29" fmla="*/ 20 h 82"/>
                  <a:gd name="T30" fmla="*/ 11 w 100"/>
                  <a:gd name="T31" fmla="*/ 16 h 82"/>
                  <a:gd name="T32" fmla="*/ 34 w 100"/>
                  <a:gd name="T33" fmla="*/ 33 h 82"/>
                  <a:gd name="T34" fmla="*/ 33 w 100"/>
                  <a:gd name="T35" fmla="*/ 35 h 82"/>
                  <a:gd name="T36" fmla="*/ 8 w 100"/>
                  <a:gd name="T37" fmla="*/ 28 h 82"/>
                  <a:gd name="T38" fmla="*/ 2 w 100"/>
                  <a:gd name="T39" fmla="*/ 34 h 82"/>
                  <a:gd name="T40" fmla="*/ 19 w 100"/>
                  <a:gd name="T41" fmla="*/ 41 h 82"/>
                  <a:gd name="T42" fmla="*/ 29 w 100"/>
                  <a:gd name="T43" fmla="*/ 46 h 82"/>
                  <a:gd name="T44" fmla="*/ 29 w 100"/>
                  <a:gd name="T45" fmla="*/ 48 h 82"/>
                  <a:gd name="T46" fmla="*/ 4 w 100"/>
                  <a:gd name="T47" fmla="*/ 48 h 82"/>
                  <a:gd name="T48" fmla="*/ 20 w 100"/>
                  <a:gd name="T49" fmla="*/ 57 h 82"/>
                  <a:gd name="T50" fmla="*/ 32 w 100"/>
                  <a:gd name="T51" fmla="*/ 59 h 82"/>
                  <a:gd name="T52" fmla="*/ 12 w 100"/>
                  <a:gd name="T53" fmla="*/ 63 h 82"/>
                  <a:gd name="T54" fmla="*/ 27 w 100"/>
                  <a:gd name="T55" fmla="*/ 6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82">
                    <a:moveTo>
                      <a:pt x="27" y="67"/>
                    </a:moveTo>
                    <a:cubicBezTo>
                      <a:pt x="31" y="66"/>
                      <a:pt x="46" y="68"/>
                      <a:pt x="46" y="68"/>
                    </a:cubicBezTo>
                    <a:cubicBezTo>
                      <a:pt x="58" y="71"/>
                      <a:pt x="64" y="73"/>
                      <a:pt x="71" y="72"/>
                    </a:cubicBezTo>
                    <a:cubicBezTo>
                      <a:pt x="78" y="71"/>
                      <a:pt x="93" y="82"/>
                      <a:pt x="93" y="82"/>
                    </a:cubicBezTo>
                    <a:cubicBezTo>
                      <a:pt x="93" y="82"/>
                      <a:pt x="100" y="66"/>
                      <a:pt x="97" y="50"/>
                    </a:cubicBezTo>
                    <a:cubicBezTo>
                      <a:pt x="97" y="50"/>
                      <a:pt x="88" y="47"/>
                      <a:pt x="86" y="44"/>
                    </a:cubicBezTo>
                    <a:cubicBezTo>
                      <a:pt x="83" y="39"/>
                      <a:pt x="84" y="30"/>
                      <a:pt x="76" y="22"/>
                    </a:cubicBezTo>
                    <a:cubicBezTo>
                      <a:pt x="68" y="14"/>
                      <a:pt x="61" y="1"/>
                      <a:pt x="61" y="1"/>
                    </a:cubicBezTo>
                    <a:cubicBezTo>
                      <a:pt x="61" y="1"/>
                      <a:pt x="55" y="0"/>
                      <a:pt x="56" y="6"/>
                    </a:cubicBezTo>
                    <a:cubicBezTo>
                      <a:pt x="57" y="12"/>
                      <a:pt x="63" y="19"/>
                      <a:pt x="63" y="22"/>
                    </a:cubicBezTo>
                    <a:cubicBezTo>
                      <a:pt x="62" y="22"/>
                      <a:pt x="62" y="23"/>
                      <a:pt x="62" y="23"/>
                    </a:cubicBezTo>
                    <a:cubicBezTo>
                      <a:pt x="62" y="23"/>
                      <a:pt x="62" y="23"/>
                      <a:pt x="62" y="23"/>
                    </a:cubicBezTo>
                    <a:cubicBezTo>
                      <a:pt x="61" y="25"/>
                      <a:pt x="60" y="27"/>
                      <a:pt x="58" y="27"/>
                    </a:cubicBezTo>
                    <a:cubicBezTo>
                      <a:pt x="58" y="27"/>
                      <a:pt x="58" y="27"/>
                      <a:pt x="58" y="28"/>
                    </a:cubicBezTo>
                    <a:cubicBezTo>
                      <a:pt x="52" y="29"/>
                      <a:pt x="38" y="23"/>
                      <a:pt x="32" y="20"/>
                    </a:cubicBezTo>
                    <a:cubicBezTo>
                      <a:pt x="24" y="15"/>
                      <a:pt x="12" y="10"/>
                      <a:pt x="11" y="16"/>
                    </a:cubicBezTo>
                    <a:cubicBezTo>
                      <a:pt x="11" y="22"/>
                      <a:pt x="18" y="20"/>
                      <a:pt x="34" y="33"/>
                    </a:cubicBezTo>
                    <a:cubicBezTo>
                      <a:pt x="33" y="35"/>
                      <a:pt x="33" y="35"/>
                      <a:pt x="33" y="35"/>
                    </a:cubicBezTo>
                    <a:cubicBezTo>
                      <a:pt x="34" y="36"/>
                      <a:pt x="20" y="33"/>
                      <a:pt x="8" y="28"/>
                    </a:cubicBezTo>
                    <a:cubicBezTo>
                      <a:pt x="0" y="24"/>
                      <a:pt x="0" y="31"/>
                      <a:pt x="2" y="34"/>
                    </a:cubicBezTo>
                    <a:cubicBezTo>
                      <a:pt x="4" y="36"/>
                      <a:pt x="13" y="38"/>
                      <a:pt x="19" y="41"/>
                    </a:cubicBezTo>
                    <a:cubicBezTo>
                      <a:pt x="23" y="43"/>
                      <a:pt x="27" y="45"/>
                      <a:pt x="29" y="46"/>
                    </a:cubicBezTo>
                    <a:cubicBezTo>
                      <a:pt x="29" y="48"/>
                      <a:pt x="29" y="48"/>
                      <a:pt x="29" y="48"/>
                    </a:cubicBezTo>
                    <a:cubicBezTo>
                      <a:pt x="11" y="49"/>
                      <a:pt x="7" y="44"/>
                      <a:pt x="4" y="48"/>
                    </a:cubicBezTo>
                    <a:cubicBezTo>
                      <a:pt x="2" y="53"/>
                      <a:pt x="14" y="57"/>
                      <a:pt x="20" y="57"/>
                    </a:cubicBezTo>
                    <a:cubicBezTo>
                      <a:pt x="23" y="57"/>
                      <a:pt x="27" y="58"/>
                      <a:pt x="32" y="59"/>
                    </a:cubicBezTo>
                    <a:cubicBezTo>
                      <a:pt x="18" y="62"/>
                      <a:pt x="13" y="59"/>
                      <a:pt x="12" y="63"/>
                    </a:cubicBezTo>
                    <a:cubicBezTo>
                      <a:pt x="11" y="67"/>
                      <a:pt x="22" y="68"/>
                      <a:pt x="27" y="67"/>
                    </a:cubicBezTo>
                    <a:close/>
                  </a:path>
                </a:pathLst>
              </a:custGeom>
              <a:solidFill>
                <a:srgbClr val="A86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71">
                <a:extLst>
                  <a:ext uri="{FF2B5EF4-FFF2-40B4-BE49-F238E27FC236}">
                    <a16:creationId xmlns:a16="http://schemas.microsoft.com/office/drawing/2014/main" id="{09B3D512-C879-44A8-BEB1-1C514F17E89F}"/>
                  </a:ext>
                </a:extLst>
              </p:cNvPr>
              <p:cNvSpPr>
                <a:spLocks/>
              </p:cNvSpPr>
              <p:nvPr/>
            </p:nvSpPr>
            <p:spPr bwMode="auto">
              <a:xfrm>
                <a:off x="5576" y="2419"/>
                <a:ext cx="15" cy="39"/>
              </a:xfrm>
              <a:custGeom>
                <a:avLst/>
                <a:gdLst>
                  <a:gd name="T0" fmla="*/ 8 w 8"/>
                  <a:gd name="T1" fmla="*/ 20 h 20"/>
                  <a:gd name="T2" fmla="*/ 4 w 8"/>
                  <a:gd name="T3" fmla="*/ 0 h 20"/>
                  <a:gd name="T4" fmla="*/ 0 w 8"/>
                  <a:gd name="T5" fmla="*/ 4 h 20"/>
                  <a:gd name="T6" fmla="*/ 8 w 8"/>
                  <a:gd name="T7" fmla="*/ 20 h 20"/>
                </a:gdLst>
                <a:ahLst/>
                <a:cxnLst>
                  <a:cxn ang="0">
                    <a:pos x="T0" y="T1"/>
                  </a:cxn>
                  <a:cxn ang="0">
                    <a:pos x="T2" y="T3"/>
                  </a:cxn>
                  <a:cxn ang="0">
                    <a:pos x="T4" y="T5"/>
                  </a:cxn>
                  <a:cxn ang="0">
                    <a:pos x="T6" y="T7"/>
                  </a:cxn>
                </a:cxnLst>
                <a:rect l="0" t="0" r="r" b="b"/>
                <a:pathLst>
                  <a:path w="8" h="20">
                    <a:moveTo>
                      <a:pt x="8" y="20"/>
                    </a:moveTo>
                    <a:cubicBezTo>
                      <a:pt x="2" y="13"/>
                      <a:pt x="4" y="2"/>
                      <a:pt x="4" y="0"/>
                    </a:cubicBezTo>
                    <a:cubicBezTo>
                      <a:pt x="3" y="2"/>
                      <a:pt x="2" y="4"/>
                      <a:pt x="0" y="4"/>
                    </a:cubicBezTo>
                    <a:cubicBezTo>
                      <a:pt x="0" y="16"/>
                      <a:pt x="8" y="20"/>
                      <a:pt x="8" y="20"/>
                    </a:cubicBezTo>
                    <a:close/>
                  </a:path>
                </a:pathLst>
              </a:custGeom>
              <a:solidFill>
                <a:srgbClr val="874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72">
                <a:extLst>
                  <a:ext uri="{FF2B5EF4-FFF2-40B4-BE49-F238E27FC236}">
                    <a16:creationId xmlns:a16="http://schemas.microsoft.com/office/drawing/2014/main" id="{E742A200-0FEC-42D9-A511-C7D606633A81}"/>
                  </a:ext>
                </a:extLst>
              </p:cNvPr>
              <p:cNvSpPr>
                <a:spLocks/>
              </p:cNvSpPr>
              <p:nvPr/>
            </p:nvSpPr>
            <p:spPr bwMode="auto">
              <a:xfrm>
                <a:off x="5615" y="2136"/>
                <a:ext cx="392" cy="542"/>
              </a:xfrm>
              <a:custGeom>
                <a:avLst/>
                <a:gdLst>
                  <a:gd name="T0" fmla="*/ 188 w 200"/>
                  <a:gd name="T1" fmla="*/ 0 h 276"/>
                  <a:gd name="T2" fmla="*/ 109 w 200"/>
                  <a:gd name="T3" fmla="*/ 191 h 276"/>
                  <a:gd name="T4" fmla="*/ 98 w 200"/>
                  <a:gd name="T5" fmla="*/ 188 h 276"/>
                  <a:gd name="T6" fmla="*/ 10 w 200"/>
                  <a:gd name="T7" fmla="*/ 165 h 276"/>
                  <a:gd name="T8" fmla="*/ 0 w 200"/>
                  <a:gd name="T9" fmla="*/ 220 h 276"/>
                  <a:gd name="T10" fmla="*/ 121 w 200"/>
                  <a:gd name="T11" fmla="*/ 270 h 276"/>
                  <a:gd name="T12" fmla="*/ 200 w 200"/>
                  <a:gd name="T13" fmla="*/ 121 h 276"/>
                  <a:gd name="T14" fmla="*/ 188 w 200"/>
                  <a:gd name="T15" fmla="*/ 0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76">
                    <a:moveTo>
                      <a:pt x="188" y="0"/>
                    </a:moveTo>
                    <a:cubicBezTo>
                      <a:pt x="159" y="14"/>
                      <a:pt x="109" y="191"/>
                      <a:pt x="109" y="191"/>
                    </a:cubicBezTo>
                    <a:cubicBezTo>
                      <a:pt x="109" y="191"/>
                      <a:pt x="102" y="183"/>
                      <a:pt x="98" y="188"/>
                    </a:cubicBezTo>
                    <a:cubicBezTo>
                      <a:pt x="95" y="194"/>
                      <a:pt x="10" y="165"/>
                      <a:pt x="10" y="165"/>
                    </a:cubicBezTo>
                    <a:cubicBezTo>
                      <a:pt x="10" y="165"/>
                      <a:pt x="28" y="196"/>
                      <a:pt x="0" y="220"/>
                    </a:cubicBezTo>
                    <a:cubicBezTo>
                      <a:pt x="0" y="220"/>
                      <a:pt x="90" y="264"/>
                      <a:pt x="121" y="270"/>
                    </a:cubicBezTo>
                    <a:cubicBezTo>
                      <a:pt x="152" y="276"/>
                      <a:pt x="200" y="121"/>
                      <a:pt x="200" y="121"/>
                    </a:cubicBezTo>
                    <a:lnTo>
                      <a:pt x="188" y="0"/>
                    </a:lnTo>
                    <a:close/>
                  </a:path>
                </a:pathLst>
              </a:custGeom>
              <a:solidFill>
                <a:srgbClr val="E2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3">
                <a:extLst>
                  <a:ext uri="{FF2B5EF4-FFF2-40B4-BE49-F238E27FC236}">
                    <a16:creationId xmlns:a16="http://schemas.microsoft.com/office/drawing/2014/main" id="{95B747C6-0940-4E0B-B8E1-87129B7DC744}"/>
                  </a:ext>
                </a:extLst>
              </p:cNvPr>
              <p:cNvSpPr>
                <a:spLocks/>
              </p:cNvSpPr>
              <p:nvPr/>
            </p:nvSpPr>
            <p:spPr bwMode="auto">
              <a:xfrm>
                <a:off x="5674" y="3917"/>
                <a:ext cx="247" cy="163"/>
              </a:xfrm>
              <a:custGeom>
                <a:avLst/>
                <a:gdLst>
                  <a:gd name="T0" fmla="*/ 0 w 126"/>
                  <a:gd name="T1" fmla="*/ 75 h 83"/>
                  <a:gd name="T2" fmla="*/ 0 w 126"/>
                  <a:gd name="T3" fmla="*/ 83 h 83"/>
                  <a:gd name="T4" fmla="*/ 126 w 126"/>
                  <a:gd name="T5" fmla="*/ 83 h 83"/>
                  <a:gd name="T6" fmla="*/ 126 w 126"/>
                  <a:gd name="T7" fmla="*/ 75 h 83"/>
                  <a:gd name="T8" fmla="*/ 114 w 126"/>
                  <a:gd name="T9" fmla="*/ 14 h 83"/>
                  <a:gd name="T10" fmla="*/ 82 w 126"/>
                  <a:gd name="T11" fmla="*/ 0 h 83"/>
                  <a:gd name="T12" fmla="*/ 64 w 126"/>
                  <a:gd name="T13" fmla="*/ 34 h 83"/>
                  <a:gd name="T14" fmla="*/ 57 w 126"/>
                  <a:gd name="T15" fmla="*/ 38 h 83"/>
                  <a:gd name="T16" fmla="*/ 53 w 126"/>
                  <a:gd name="T17" fmla="*/ 40 h 83"/>
                  <a:gd name="T18" fmla="*/ 45 w 126"/>
                  <a:gd name="T19" fmla="*/ 43 h 83"/>
                  <a:gd name="T20" fmla="*/ 15 w 126"/>
                  <a:gd name="T21" fmla="*/ 48 h 83"/>
                  <a:gd name="T22" fmla="*/ 0 w 126"/>
                  <a:gd name="T23" fmla="*/ 7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83">
                    <a:moveTo>
                      <a:pt x="0" y="75"/>
                    </a:moveTo>
                    <a:cubicBezTo>
                      <a:pt x="0" y="80"/>
                      <a:pt x="0" y="83"/>
                      <a:pt x="0" y="83"/>
                    </a:cubicBezTo>
                    <a:cubicBezTo>
                      <a:pt x="126" y="83"/>
                      <a:pt x="126" y="83"/>
                      <a:pt x="126" y="83"/>
                    </a:cubicBezTo>
                    <a:cubicBezTo>
                      <a:pt x="126" y="80"/>
                      <a:pt x="126" y="78"/>
                      <a:pt x="126" y="75"/>
                    </a:cubicBezTo>
                    <a:cubicBezTo>
                      <a:pt x="124" y="42"/>
                      <a:pt x="114" y="14"/>
                      <a:pt x="114" y="14"/>
                    </a:cubicBezTo>
                    <a:cubicBezTo>
                      <a:pt x="82" y="0"/>
                      <a:pt x="82" y="0"/>
                      <a:pt x="82" y="0"/>
                    </a:cubicBezTo>
                    <a:cubicBezTo>
                      <a:pt x="80" y="17"/>
                      <a:pt x="73" y="27"/>
                      <a:pt x="64" y="34"/>
                    </a:cubicBezTo>
                    <a:cubicBezTo>
                      <a:pt x="62" y="36"/>
                      <a:pt x="59" y="37"/>
                      <a:pt x="57" y="38"/>
                    </a:cubicBezTo>
                    <a:cubicBezTo>
                      <a:pt x="56" y="39"/>
                      <a:pt x="54" y="40"/>
                      <a:pt x="53" y="40"/>
                    </a:cubicBezTo>
                    <a:cubicBezTo>
                      <a:pt x="51" y="41"/>
                      <a:pt x="48" y="42"/>
                      <a:pt x="45" y="43"/>
                    </a:cubicBezTo>
                    <a:cubicBezTo>
                      <a:pt x="34" y="46"/>
                      <a:pt x="23" y="47"/>
                      <a:pt x="15" y="48"/>
                    </a:cubicBezTo>
                    <a:cubicBezTo>
                      <a:pt x="2" y="50"/>
                      <a:pt x="0" y="66"/>
                      <a:pt x="0" y="75"/>
                    </a:cubicBez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74">
                <a:extLst>
                  <a:ext uri="{FF2B5EF4-FFF2-40B4-BE49-F238E27FC236}">
                    <a16:creationId xmlns:a16="http://schemas.microsoft.com/office/drawing/2014/main" id="{FD6F3FBF-7E2C-4A12-A218-141FE8DD3E9B}"/>
                  </a:ext>
                </a:extLst>
              </p:cNvPr>
              <p:cNvSpPr>
                <a:spLocks/>
              </p:cNvSpPr>
              <p:nvPr/>
            </p:nvSpPr>
            <p:spPr bwMode="auto">
              <a:xfrm>
                <a:off x="5674" y="4064"/>
                <a:ext cx="247" cy="16"/>
              </a:xfrm>
              <a:custGeom>
                <a:avLst/>
                <a:gdLst>
                  <a:gd name="T0" fmla="*/ 0 w 126"/>
                  <a:gd name="T1" fmla="*/ 0 h 8"/>
                  <a:gd name="T2" fmla="*/ 0 w 126"/>
                  <a:gd name="T3" fmla="*/ 8 h 8"/>
                  <a:gd name="T4" fmla="*/ 126 w 126"/>
                  <a:gd name="T5" fmla="*/ 8 h 8"/>
                  <a:gd name="T6" fmla="*/ 126 w 126"/>
                  <a:gd name="T7" fmla="*/ 0 h 8"/>
                  <a:gd name="T8" fmla="*/ 0 w 126"/>
                  <a:gd name="T9" fmla="*/ 0 h 8"/>
                </a:gdLst>
                <a:ahLst/>
                <a:cxnLst>
                  <a:cxn ang="0">
                    <a:pos x="T0" y="T1"/>
                  </a:cxn>
                  <a:cxn ang="0">
                    <a:pos x="T2" y="T3"/>
                  </a:cxn>
                  <a:cxn ang="0">
                    <a:pos x="T4" y="T5"/>
                  </a:cxn>
                  <a:cxn ang="0">
                    <a:pos x="T6" y="T7"/>
                  </a:cxn>
                  <a:cxn ang="0">
                    <a:pos x="T8" y="T9"/>
                  </a:cxn>
                </a:cxnLst>
                <a:rect l="0" t="0" r="r" b="b"/>
                <a:pathLst>
                  <a:path w="126" h="8">
                    <a:moveTo>
                      <a:pt x="0" y="0"/>
                    </a:moveTo>
                    <a:cubicBezTo>
                      <a:pt x="0" y="5"/>
                      <a:pt x="0" y="8"/>
                      <a:pt x="0" y="8"/>
                    </a:cubicBezTo>
                    <a:cubicBezTo>
                      <a:pt x="126" y="8"/>
                      <a:pt x="126" y="8"/>
                      <a:pt x="126" y="8"/>
                    </a:cubicBezTo>
                    <a:cubicBezTo>
                      <a:pt x="126" y="5"/>
                      <a:pt x="126" y="3"/>
                      <a:pt x="126" y="0"/>
                    </a:cubicBezTo>
                    <a:lnTo>
                      <a:pt x="0" y="0"/>
                    </a:ln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75">
                <a:extLst>
                  <a:ext uri="{FF2B5EF4-FFF2-40B4-BE49-F238E27FC236}">
                    <a16:creationId xmlns:a16="http://schemas.microsoft.com/office/drawing/2014/main" id="{91892A7C-871F-4EC9-8FBB-0E7CC5D4B13C}"/>
                  </a:ext>
                </a:extLst>
              </p:cNvPr>
              <p:cNvSpPr>
                <a:spLocks/>
              </p:cNvSpPr>
              <p:nvPr/>
            </p:nvSpPr>
            <p:spPr bwMode="auto">
              <a:xfrm>
                <a:off x="5785" y="3984"/>
                <a:ext cx="42" cy="19"/>
              </a:xfrm>
              <a:custGeom>
                <a:avLst/>
                <a:gdLst>
                  <a:gd name="T0" fmla="*/ 0 w 21"/>
                  <a:gd name="T1" fmla="*/ 4 h 10"/>
                  <a:gd name="T2" fmla="*/ 17 w 21"/>
                  <a:gd name="T3" fmla="*/ 10 h 10"/>
                  <a:gd name="T4" fmla="*/ 21 w 21"/>
                  <a:gd name="T5" fmla="*/ 4 h 10"/>
                  <a:gd name="T6" fmla="*/ 7 w 21"/>
                  <a:gd name="T7" fmla="*/ 0 h 10"/>
                  <a:gd name="T8" fmla="*/ 0 w 21"/>
                  <a:gd name="T9" fmla="*/ 4 h 10"/>
                </a:gdLst>
                <a:ahLst/>
                <a:cxnLst>
                  <a:cxn ang="0">
                    <a:pos x="T0" y="T1"/>
                  </a:cxn>
                  <a:cxn ang="0">
                    <a:pos x="T2" y="T3"/>
                  </a:cxn>
                  <a:cxn ang="0">
                    <a:pos x="T4" y="T5"/>
                  </a:cxn>
                  <a:cxn ang="0">
                    <a:pos x="T6" y="T7"/>
                  </a:cxn>
                  <a:cxn ang="0">
                    <a:pos x="T8" y="T9"/>
                  </a:cxn>
                </a:cxnLst>
                <a:rect l="0" t="0" r="r" b="b"/>
                <a:pathLst>
                  <a:path w="21" h="10">
                    <a:moveTo>
                      <a:pt x="0" y="4"/>
                    </a:moveTo>
                    <a:cubicBezTo>
                      <a:pt x="17" y="10"/>
                      <a:pt x="17" y="10"/>
                      <a:pt x="17" y="10"/>
                    </a:cubicBezTo>
                    <a:cubicBezTo>
                      <a:pt x="21" y="4"/>
                      <a:pt x="21" y="4"/>
                      <a:pt x="21" y="4"/>
                    </a:cubicBezTo>
                    <a:cubicBezTo>
                      <a:pt x="7" y="0"/>
                      <a:pt x="7" y="0"/>
                      <a:pt x="7" y="0"/>
                    </a:cubicBezTo>
                    <a:cubicBezTo>
                      <a:pt x="5" y="2"/>
                      <a:pt x="2" y="3"/>
                      <a:pt x="0" y="4"/>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76">
                <a:extLst>
                  <a:ext uri="{FF2B5EF4-FFF2-40B4-BE49-F238E27FC236}">
                    <a16:creationId xmlns:a16="http://schemas.microsoft.com/office/drawing/2014/main" id="{DAC4014D-4654-4155-A7F4-5BF51893CA45}"/>
                  </a:ext>
                </a:extLst>
              </p:cNvPr>
              <p:cNvSpPr>
                <a:spLocks/>
              </p:cNvSpPr>
              <p:nvPr/>
            </p:nvSpPr>
            <p:spPr bwMode="auto">
              <a:xfrm>
                <a:off x="5762" y="3996"/>
                <a:ext cx="37" cy="21"/>
              </a:xfrm>
              <a:custGeom>
                <a:avLst/>
                <a:gdLst>
                  <a:gd name="T0" fmla="*/ 0 w 19"/>
                  <a:gd name="T1" fmla="*/ 3 h 11"/>
                  <a:gd name="T2" fmla="*/ 12 w 19"/>
                  <a:gd name="T3" fmla="*/ 11 h 11"/>
                  <a:gd name="T4" fmla="*/ 19 w 19"/>
                  <a:gd name="T5" fmla="*/ 8 h 11"/>
                  <a:gd name="T6" fmla="*/ 8 w 19"/>
                  <a:gd name="T7" fmla="*/ 0 h 11"/>
                  <a:gd name="T8" fmla="*/ 0 w 19"/>
                  <a:gd name="T9" fmla="*/ 3 h 11"/>
                </a:gdLst>
                <a:ahLst/>
                <a:cxnLst>
                  <a:cxn ang="0">
                    <a:pos x="T0" y="T1"/>
                  </a:cxn>
                  <a:cxn ang="0">
                    <a:pos x="T2" y="T3"/>
                  </a:cxn>
                  <a:cxn ang="0">
                    <a:pos x="T4" y="T5"/>
                  </a:cxn>
                  <a:cxn ang="0">
                    <a:pos x="T6" y="T7"/>
                  </a:cxn>
                  <a:cxn ang="0">
                    <a:pos x="T8" y="T9"/>
                  </a:cxn>
                </a:cxnLst>
                <a:rect l="0" t="0" r="r" b="b"/>
                <a:pathLst>
                  <a:path w="19" h="11">
                    <a:moveTo>
                      <a:pt x="0" y="3"/>
                    </a:moveTo>
                    <a:cubicBezTo>
                      <a:pt x="12" y="11"/>
                      <a:pt x="12" y="11"/>
                      <a:pt x="12" y="11"/>
                    </a:cubicBezTo>
                    <a:cubicBezTo>
                      <a:pt x="19" y="8"/>
                      <a:pt x="19" y="8"/>
                      <a:pt x="19" y="8"/>
                    </a:cubicBezTo>
                    <a:cubicBezTo>
                      <a:pt x="8" y="0"/>
                      <a:pt x="8" y="0"/>
                      <a:pt x="8" y="0"/>
                    </a:cubicBezTo>
                    <a:cubicBezTo>
                      <a:pt x="6" y="1"/>
                      <a:pt x="3" y="2"/>
                      <a:pt x="0" y="3"/>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7">
                <a:extLst>
                  <a:ext uri="{FF2B5EF4-FFF2-40B4-BE49-F238E27FC236}">
                    <a16:creationId xmlns:a16="http://schemas.microsoft.com/office/drawing/2014/main" id="{63D43807-1E5D-4B81-B5F5-044DD007F66D}"/>
                  </a:ext>
                </a:extLst>
              </p:cNvPr>
              <p:cNvSpPr>
                <a:spLocks/>
              </p:cNvSpPr>
              <p:nvPr/>
            </p:nvSpPr>
            <p:spPr bwMode="auto">
              <a:xfrm>
                <a:off x="6109" y="3890"/>
                <a:ext cx="190" cy="190"/>
              </a:xfrm>
              <a:custGeom>
                <a:avLst/>
                <a:gdLst>
                  <a:gd name="T0" fmla="*/ 1 w 97"/>
                  <a:gd name="T1" fmla="*/ 89 h 97"/>
                  <a:gd name="T2" fmla="*/ 2 w 97"/>
                  <a:gd name="T3" fmla="*/ 97 h 97"/>
                  <a:gd name="T4" fmla="*/ 86 w 97"/>
                  <a:gd name="T5" fmla="*/ 97 h 97"/>
                  <a:gd name="T6" fmla="*/ 88 w 97"/>
                  <a:gd name="T7" fmla="*/ 89 h 97"/>
                  <a:gd name="T8" fmla="*/ 41 w 97"/>
                  <a:gd name="T9" fmla="*/ 0 h 97"/>
                  <a:gd name="T10" fmla="*/ 23 w 97"/>
                  <a:gd name="T11" fmla="*/ 24 h 97"/>
                  <a:gd name="T12" fmla="*/ 10 w 97"/>
                  <a:gd name="T13" fmla="*/ 69 h 97"/>
                  <a:gd name="T14" fmla="*/ 1 w 97"/>
                  <a:gd name="T15" fmla="*/ 89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7">
                    <a:moveTo>
                      <a:pt x="1" y="89"/>
                    </a:moveTo>
                    <a:cubicBezTo>
                      <a:pt x="1" y="94"/>
                      <a:pt x="2" y="97"/>
                      <a:pt x="2" y="97"/>
                    </a:cubicBezTo>
                    <a:cubicBezTo>
                      <a:pt x="86" y="97"/>
                      <a:pt x="86" y="97"/>
                      <a:pt x="86" y="97"/>
                    </a:cubicBezTo>
                    <a:cubicBezTo>
                      <a:pt x="87" y="94"/>
                      <a:pt x="88" y="92"/>
                      <a:pt x="88" y="89"/>
                    </a:cubicBezTo>
                    <a:cubicBezTo>
                      <a:pt x="97" y="49"/>
                      <a:pt x="41" y="0"/>
                      <a:pt x="41" y="0"/>
                    </a:cubicBezTo>
                    <a:cubicBezTo>
                      <a:pt x="23" y="24"/>
                      <a:pt x="23" y="24"/>
                      <a:pt x="23" y="24"/>
                    </a:cubicBezTo>
                    <a:cubicBezTo>
                      <a:pt x="23" y="24"/>
                      <a:pt x="25" y="62"/>
                      <a:pt x="10" y="69"/>
                    </a:cubicBezTo>
                    <a:cubicBezTo>
                      <a:pt x="1" y="74"/>
                      <a:pt x="0" y="83"/>
                      <a:pt x="1" y="89"/>
                    </a:cubicBez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78">
                <a:extLst>
                  <a:ext uri="{FF2B5EF4-FFF2-40B4-BE49-F238E27FC236}">
                    <a16:creationId xmlns:a16="http://schemas.microsoft.com/office/drawing/2014/main" id="{387A2AA8-8261-40DF-B992-464346F81C7E}"/>
                  </a:ext>
                </a:extLst>
              </p:cNvPr>
              <p:cNvSpPr>
                <a:spLocks/>
              </p:cNvSpPr>
              <p:nvPr/>
            </p:nvSpPr>
            <p:spPr bwMode="auto">
              <a:xfrm>
                <a:off x="6111" y="4064"/>
                <a:ext cx="171" cy="16"/>
              </a:xfrm>
              <a:custGeom>
                <a:avLst/>
                <a:gdLst>
                  <a:gd name="T0" fmla="*/ 87 w 87"/>
                  <a:gd name="T1" fmla="*/ 0 h 8"/>
                  <a:gd name="T2" fmla="*/ 0 w 87"/>
                  <a:gd name="T3" fmla="*/ 0 h 8"/>
                  <a:gd name="T4" fmla="*/ 1 w 87"/>
                  <a:gd name="T5" fmla="*/ 8 h 8"/>
                  <a:gd name="T6" fmla="*/ 85 w 87"/>
                  <a:gd name="T7" fmla="*/ 8 h 8"/>
                  <a:gd name="T8" fmla="*/ 87 w 87"/>
                  <a:gd name="T9" fmla="*/ 0 h 8"/>
                </a:gdLst>
                <a:ahLst/>
                <a:cxnLst>
                  <a:cxn ang="0">
                    <a:pos x="T0" y="T1"/>
                  </a:cxn>
                  <a:cxn ang="0">
                    <a:pos x="T2" y="T3"/>
                  </a:cxn>
                  <a:cxn ang="0">
                    <a:pos x="T4" y="T5"/>
                  </a:cxn>
                  <a:cxn ang="0">
                    <a:pos x="T6" y="T7"/>
                  </a:cxn>
                  <a:cxn ang="0">
                    <a:pos x="T8" y="T9"/>
                  </a:cxn>
                </a:cxnLst>
                <a:rect l="0" t="0" r="r" b="b"/>
                <a:pathLst>
                  <a:path w="87" h="8">
                    <a:moveTo>
                      <a:pt x="87" y="0"/>
                    </a:moveTo>
                    <a:cubicBezTo>
                      <a:pt x="0" y="0"/>
                      <a:pt x="0" y="0"/>
                      <a:pt x="0" y="0"/>
                    </a:cubicBezTo>
                    <a:cubicBezTo>
                      <a:pt x="0" y="5"/>
                      <a:pt x="1" y="8"/>
                      <a:pt x="1" y="8"/>
                    </a:cubicBezTo>
                    <a:cubicBezTo>
                      <a:pt x="85" y="8"/>
                      <a:pt x="85" y="8"/>
                      <a:pt x="85" y="8"/>
                    </a:cubicBezTo>
                    <a:cubicBezTo>
                      <a:pt x="86" y="5"/>
                      <a:pt x="87" y="3"/>
                      <a:pt x="87" y="0"/>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79">
                <a:extLst>
                  <a:ext uri="{FF2B5EF4-FFF2-40B4-BE49-F238E27FC236}">
                    <a16:creationId xmlns:a16="http://schemas.microsoft.com/office/drawing/2014/main" id="{51CC0B7D-8768-4A3D-B7A6-26727872FCFA}"/>
                  </a:ext>
                </a:extLst>
              </p:cNvPr>
              <p:cNvSpPr>
                <a:spLocks/>
              </p:cNvSpPr>
              <p:nvPr/>
            </p:nvSpPr>
            <p:spPr bwMode="auto">
              <a:xfrm>
                <a:off x="6136" y="3984"/>
                <a:ext cx="102" cy="41"/>
              </a:xfrm>
              <a:custGeom>
                <a:avLst/>
                <a:gdLst>
                  <a:gd name="T0" fmla="*/ 0 w 52"/>
                  <a:gd name="T1" fmla="*/ 18 h 21"/>
                  <a:gd name="T2" fmla="*/ 52 w 52"/>
                  <a:gd name="T3" fmla="*/ 21 h 21"/>
                  <a:gd name="T4" fmla="*/ 52 w 52"/>
                  <a:gd name="T5" fmla="*/ 15 h 21"/>
                  <a:gd name="T6" fmla="*/ 0 w 52"/>
                  <a:gd name="T7" fmla="*/ 18 h 21"/>
                </a:gdLst>
                <a:ahLst/>
                <a:cxnLst>
                  <a:cxn ang="0">
                    <a:pos x="T0" y="T1"/>
                  </a:cxn>
                  <a:cxn ang="0">
                    <a:pos x="T2" y="T3"/>
                  </a:cxn>
                  <a:cxn ang="0">
                    <a:pos x="T4" y="T5"/>
                  </a:cxn>
                  <a:cxn ang="0">
                    <a:pos x="T6" y="T7"/>
                  </a:cxn>
                </a:cxnLst>
                <a:rect l="0" t="0" r="r" b="b"/>
                <a:pathLst>
                  <a:path w="52" h="21">
                    <a:moveTo>
                      <a:pt x="0" y="18"/>
                    </a:moveTo>
                    <a:cubicBezTo>
                      <a:pt x="0" y="18"/>
                      <a:pt x="36" y="10"/>
                      <a:pt x="52" y="21"/>
                    </a:cubicBezTo>
                    <a:cubicBezTo>
                      <a:pt x="52" y="15"/>
                      <a:pt x="52" y="15"/>
                      <a:pt x="52" y="15"/>
                    </a:cubicBezTo>
                    <a:cubicBezTo>
                      <a:pt x="52" y="15"/>
                      <a:pt x="22" y="0"/>
                      <a:pt x="0" y="18"/>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80">
                <a:extLst>
                  <a:ext uri="{FF2B5EF4-FFF2-40B4-BE49-F238E27FC236}">
                    <a16:creationId xmlns:a16="http://schemas.microsoft.com/office/drawing/2014/main" id="{C223867E-EECC-442F-A21D-95E1DFC3A525}"/>
                  </a:ext>
                </a:extLst>
              </p:cNvPr>
              <p:cNvSpPr>
                <a:spLocks/>
              </p:cNvSpPr>
              <p:nvPr/>
            </p:nvSpPr>
            <p:spPr bwMode="auto">
              <a:xfrm>
                <a:off x="6150" y="3972"/>
                <a:ext cx="88" cy="30"/>
              </a:xfrm>
              <a:custGeom>
                <a:avLst/>
                <a:gdLst>
                  <a:gd name="T0" fmla="*/ 0 w 45"/>
                  <a:gd name="T1" fmla="*/ 15 h 15"/>
                  <a:gd name="T2" fmla="*/ 45 w 45"/>
                  <a:gd name="T3" fmla="*/ 15 h 15"/>
                  <a:gd name="T4" fmla="*/ 42 w 45"/>
                  <a:gd name="T5" fmla="*/ 10 h 15"/>
                  <a:gd name="T6" fmla="*/ 0 w 45"/>
                  <a:gd name="T7" fmla="*/ 15 h 15"/>
                </a:gdLst>
                <a:ahLst/>
                <a:cxnLst>
                  <a:cxn ang="0">
                    <a:pos x="T0" y="T1"/>
                  </a:cxn>
                  <a:cxn ang="0">
                    <a:pos x="T2" y="T3"/>
                  </a:cxn>
                  <a:cxn ang="0">
                    <a:pos x="T4" y="T5"/>
                  </a:cxn>
                  <a:cxn ang="0">
                    <a:pos x="T6" y="T7"/>
                  </a:cxn>
                </a:cxnLst>
                <a:rect l="0" t="0" r="r" b="b"/>
                <a:pathLst>
                  <a:path w="45" h="15">
                    <a:moveTo>
                      <a:pt x="0" y="15"/>
                    </a:moveTo>
                    <a:cubicBezTo>
                      <a:pt x="0" y="15"/>
                      <a:pt x="23" y="5"/>
                      <a:pt x="45" y="15"/>
                    </a:cubicBezTo>
                    <a:cubicBezTo>
                      <a:pt x="42" y="10"/>
                      <a:pt x="42" y="10"/>
                      <a:pt x="42" y="10"/>
                    </a:cubicBezTo>
                    <a:cubicBezTo>
                      <a:pt x="42" y="10"/>
                      <a:pt x="16" y="0"/>
                      <a:pt x="0" y="15"/>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81">
                <a:extLst>
                  <a:ext uri="{FF2B5EF4-FFF2-40B4-BE49-F238E27FC236}">
                    <a16:creationId xmlns:a16="http://schemas.microsoft.com/office/drawing/2014/main" id="{28195D3C-D003-4266-9A31-A98311805853}"/>
                  </a:ext>
                </a:extLst>
              </p:cNvPr>
              <p:cNvSpPr>
                <a:spLocks/>
              </p:cNvSpPr>
              <p:nvPr/>
            </p:nvSpPr>
            <p:spPr bwMode="auto">
              <a:xfrm>
                <a:off x="5799" y="2792"/>
                <a:ext cx="587" cy="1233"/>
              </a:xfrm>
              <a:custGeom>
                <a:avLst/>
                <a:gdLst>
                  <a:gd name="T0" fmla="*/ 299 w 299"/>
                  <a:gd name="T1" fmla="*/ 0 h 628"/>
                  <a:gd name="T2" fmla="*/ 289 w 299"/>
                  <a:gd name="T3" fmla="*/ 182 h 628"/>
                  <a:gd name="T4" fmla="*/ 263 w 299"/>
                  <a:gd name="T5" fmla="*/ 521 h 628"/>
                  <a:gd name="T6" fmla="*/ 246 w 299"/>
                  <a:gd name="T7" fmla="*/ 622 h 628"/>
                  <a:gd name="T8" fmla="*/ 178 w 299"/>
                  <a:gd name="T9" fmla="*/ 613 h 628"/>
                  <a:gd name="T10" fmla="*/ 172 w 299"/>
                  <a:gd name="T11" fmla="*/ 577 h 628"/>
                  <a:gd name="T12" fmla="*/ 184 w 299"/>
                  <a:gd name="T13" fmla="*/ 549 h 628"/>
                  <a:gd name="T14" fmla="*/ 182 w 299"/>
                  <a:gd name="T15" fmla="*/ 508 h 628"/>
                  <a:gd name="T16" fmla="*/ 195 w 299"/>
                  <a:gd name="T17" fmla="*/ 106 h 628"/>
                  <a:gd name="T18" fmla="*/ 175 w 299"/>
                  <a:gd name="T19" fmla="*/ 104 h 628"/>
                  <a:gd name="T20" fmla="*/ 82 w 299"/>
                  <a:gd name="T21" fmla="*/ 549 h 628"/>
                  <a:gd name="T22" fmla="*/ 82 w 299"/>
                  <a:gd name="T23" fmla="*/ 575 h 628"/>
                  <a:gd name="T24" fmla="*/ 62 w 299"/>
                  <a:gd name="T25" fmla="*/ 628 h 628"/>
                  <a:gd name="T26" fmla="*/ 0 w 299"/>
                  <a:gd name="T27" fmla="*/ 607 h 628"/>
                  <a:gd name="T28" fmla="*/ 10 w 299"/>
                  <a:gd name="T29" fmla="*/ 577 h 628"/>
                  <a:gd name="T30" fmla="*/ 3 w 299"/>
                  <a:gd name="T31" fmla="*/ 536 h 628"/>
                  <a:gd name="T32" fmla="*/ 26 w 299"/>
                  <a:gd name="T33" fmla="*/ 481 h 628"/>
                  <a:gd name="T34" fmla="*/ 85 w 299"/>
                  <a:gd name="T35" fmla="*/ 8 h 628"/>
                  <a:gd name="T36" fmla="*/ 299 w 299"/>
                  <a:gd name="T3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 h="628">
                    <a:moveTo>
                      <a:pt x="299" y="0"/>
                    </a:moveTo>
                    <a:cubicBezTo>
                      <a:pt x="299" y="80"/>
                      <a:pt x="291" y="161"/>
                      <a:pt x="289" y="182"/>
                    </a:cubicBezTo>
                    <a:cubicBezTo>
                      <a:pt x="287" y="202"/>
                      <a:pt x="266" y="432"/>
                      <a:pt x="263" y="521"/>
                    </a:cubicBezTo>
                    <a:cubicBezTo>
                      <a:pt x="261" y="567"/>
                      <a:pt x="246" y="622"/>
                      <a:pt x="246" y="622"/>
                    </a:cubicBezTo>
                    <a:cubicBezTo>
                      <a:pt x="246" y="622"/>
                      <a:pt x="203" y="587"/>
                      <a:pt x="178" y="613"/>
                    </a:cubicBezTo>
                    <a:cubicBezTo>
                      <a:pt x="172" y="577"/>
                      <a:pt x="172" y="577"/>
                      <a:pt x="172" y="577"/>
                    </a:cubicBezTo>
                    <a:cubicBezTo>
                      <a:pt x="184" y="549"/>
                      <a:pt x="184" y="549"/>
                      <a:pt x="184" y="549"/>
                    </a:cubicBezTo>
                    <a:cubicBezTo>
                      <a:pt x="184" y="549"/>
                      <a:pt x="171" y="526"/>
                      <a:pt x="182" y="508"/>
                    </a:cubicBezTo>
                    <a:cubicBezTo>
                      <a:pt x="192" y="490"/>
                      <a:pt x="195" y="106"/>
                      <a:pt x="195" y="106"/>
                    </a:cubicBezTo>
                    <a:cubicBezTo>
                      <a:pt x="175" y="104"/>
                      <a:pt x="175" y="104"/>
                      <a:pt x="175" y="104"/>
                    </a:cubicBezTo>
                    <a:cubicBezTo>
                      <a:pt x="82" y="549"/>
                      <a:pt x="82" y="549"/>
                      <a:pt x="82" y="549"/>
                    </a:cubicBezTo>
                    <a:cubicBezTo>
                      <a:pt x="82" y="575"/>
                      <a:pt x="82" y="575"/>
                      <a:pt x="82" y="575"/>
                    </a:cubicBezTo>
                    <a:cubicBezTo>
                      <a:pt x="82" y="575"/>
                      <a:pt x="62" y="607"/>
                      <a:pt x="62" y="628"/>
                    </a:cubicBezTo>
                    <a:cubicBezTo>
                      <a:pt x="0" y="607"/>
                      <a:pt x="0" y="607"/>
                      <a:pt x="0" y="607"/>
                    </a:cubicBezTo>
                    <a:cubicBezTo>
                      <a:pt x="10" y="577"/>
                      <a:pt x="10" y="577"/>
                      <a:pt x="10" y="577"/>
                    </a:cubicBezTo>
                    <a:cubicBezTo>
                      <a:pt x="3" y="536"/>
                      <a:pt x="3" y="536"/>
                      <a:pt x="3" y="536"/>
                    </a:cubicBezTo>
                    <a:cubicBezTo>
                      <a:pt x="26" y="481"/>
                      <a:pt x="26" y="481"/>
                      <a:pt x="26" y="481"/>
                    </a:cubicBezTo>
                    <a:cubicBezTo>
                      <a:pt x="26" y="481"/>
                      <a:pt x="90" y="56"/>
                      <a:pt x="85" y="8"/>
                    </a:cubicBezTo>
                    <a:lnTo>
                      <a:pt x="299" y="0"/>
                    </a:lnTo>
                    <a:close/>
                  </a:path>
                </a:pathLst>
              </a:custGeom>
              <a:solidFill>
                <a:srgbClr val="0D5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2">
                <a:extLst>
                  <a:ext uri="{FF2B5EF4-FFF2-40B4-BE49-F238E27FC236}">
                    <a16:creationId xmlns:a16="http://schemas.microsoft.com/office/drawing/2014/main" id="{051EB2D9-8C40-4527-B4AC-16BDEB34B758}"/>
                  </a:ext>
                </a:extLst>
              </p:cNvPr>
              <p:cNvSpPr>
                <a:spLocks/>
              </p:cNvSpPr>
              <p:nvPr/>
            </p:nvSpPr>
            <p:spPr bwMode="auto">
              <a:xfrm>
                <a:off x="5952" y="2093"/>
                <a:ext cx="477" cy="830"/>
              </a:xfrm>
              <a:custGeom>
                <a:avLst/>
                <a:gdLst>
                  <a:gd name="T0" fmla="*/ 0 w 243"/>
                  <a:gd name="T1" fmla="*/ 130 h 423"/>
                  <a:gd name="T2" fmla="*/ 0 w 243"/>
                  <a:gd name="T3" fmla="*/ 146 h 423"/>
                  <a:gd name="T4" fmla="*/ 0 w 243"/>
                  <a:gd name="T5" fmla="*/ 177 h 423"/>
                  <a:gd name="T6" fmla="*/ 0 w 243"/>
                  <a:gd name="T7" fmla="*/ 193 h 423"/>
                  <a:gd name="T8" fmla="*/ 1 w 243"/>
                  <a:gd name="T9" fmla="*/ 232 h 423"/>
                  <a:gd name="T10" fmla="*/ 2 w 243"/>
                  <a:gd name="T11" fmla="*/ 248 h 423"/>
                  <a:gd name="T12" fmla="*/ 3 w 243"/>
                  <a:gd name="T13" fmla="*/ 290 h 423"/>
                  <a:gd name="T14" fmla="*/ 4 w 243"/>
                  <a:gd name="T15" fmla="*/ 306 h 423"/>
                  <a:gd name="T16" fmla="*/ 5 w 243"/>
                  <a:gd name="T17" fmla="*/ 339 h 423"/>
                  <a:gd name="T18" fmla="*/ 6 w 243"/>
                  <a:gd name="T19" fmla="*/ 356 h 423"/>
                  <a:gd name="T20" fmla="*/ 7 w 243"/>
                  <a:gd name="T21" fmla="*/ 372 h 423"/>
                  <a:gd name="T22" fmla="*/ 88 w 243"/>
                  <a:gd name="T23" fmla="*/ 408 h 423"/>
                  <a:gd name="T24" fmla="*/ 220 w 243"/>
                  <a:gd name="T25" fmla="*/ 376 h 423"/>
                  <a:gd name="T26" fmla="*/ 221 w 243"/>
                  <a:gd name="T27" fmla="*/ 366 h 423"/>
                  <a:gd name="T28" fmla="*/ 223 w 243"/>
                  <a:gd name="T29" fmla="*/ 349 h 423"/>
                  <a:gd name="T30" fmla="*/ 226 w 243"/>
                  <a:gd name="T31" fmla="*/ 321 h 423"/>
                  <a:gd name="T32" fmla="*/ 227 w 243"/>
                  <a:gd name="T33" fmla="*/ 305 h 423"/>
                  <a:gd name="T34" fmla="*/ 231 w 243"/>
                  <a:gd name="T35" fmla="*/ 267 h 423"/>
                  <a:gd name="T36" fmla="*/ 232 w 243"/>
                  <a:gd name="T37" fmla="*/ 251 h 423"/>
                  <a:gd name="T38" fmla="*/ 235 w 243"/>
                  <a:gd name="T39" fmla="*/ 218 h 423"/>
                  <a:gd name="T40" fmla="*/ 236 w 243"/>
                  <a:gd name="T41" fmla="*/ 202 h 423"/>
                  <a:gd name="T42" fmla="*/ 239 w 243"/>
                  <a:gd name="T43" fmla="*/ 167 h 423"/>
                  <a:gd name="T44" fmla="*/ 240 w 243"/>
                  <a:gd name="T45" fmla="*/ 151 h 423"/>
                  <a:gd name="T46" fmla="*/ 242 w 243"/>
                  <a:gd name="T47" fmla="*/ 115 h 423"/>
                  <a:gd name="T48" fmla="*/ 243 w 243"/>
                  <a:gd name="T49" fmla="*/ 98 h 423"/>
                  <a:gd name="T50" fmla="*/ 243 w 243"/>
                  <a:gd name="T51" fmla="*/ 67 h 423"/>
                  <a:gd name="T52" fmla="*/ 242 w 243"/>
                  <a:gd name="T53" fmla="*/ 50 h 423"/>
                  <a:gd name="T54" fmla="*/ 239 w 243"/>
                  <a:gd name="T55" fmla="*/ 38 h 423"/>
                  <a:gd name="T56" fmla="*/ 167 w 243"/>
                  <a:gd name="T57" fmla="*/ 6 h 423"/>
                  <a:gd name="T58" fmla="*/ 133 w 243"/>
                  <a:gd name="T59" fmla="*/ 1 h 423"/>
                  <a:gd name="T60" fmla="*/ 88 w 243"/>
                  <a:gd name="T61" fmla="*/ 1 h 423"/>
                  <a:gd name="T62" fmla="*/ 10 w 243"/>
                  <a:gd name="T63" fmla="*/ 28 h 423"/>
                  <a:gd name="T64" fmla="*/ 9 w 243"/>
                  <a:gd name="T65" fmla="*/ 29 h 423"/>
                  <a:gd name="T66" fmla="*/ 4 w 243"/>
                  <a:gd name="T67" fmla="*/ 45 h 423"/>
                  <a:gd name="T68" fmla="*/ 1 w 243"/>
                  <a:gd name="T69" fmla="*/ 76 h 423"/>
                  <a:gd name="T70" fmla="*/ 0 w 243"/>
                  <a:gd name="T71" fmla="*/ 93 h 423"/>
                  <a:gd name="T72" fmla="*/ 0 w 243"/>
                  <a:gd name="T73" fmla="*/ 13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 h="423">
                    <a:moveTo>
                      <a:pt x="0" y="130"/>
                    </a:moveTo>
                    <a:cubicBezTo>
                      <a:pt x="0" y="136"/>
                      <a:pt x="0" y="141"/>
                      <a:pt x="0" y="146"/>
                    </a:cubicBezTo>
                    <a:cubicBezTo>
                      <a:pt x="0" y="156"/>
                      <a:pt x="0" y="167"/>
                      <a:pt x="0" y="177"/>
                    </a:cubicBezTo>
                    <a:cubicBezTo>
                      <a:pt x="0" y="183"/>
                      <a:pt x="0" y="188"/>
                      <a:pt x="0" y="193"/>
                    </a:cubicBezTo>
                    <a:cubicBezTo>
                      <a:pt x="1" y="206"/>
                      <a:pt x="1" y="219"/>
                      <a:pt x="1" y="232"/>
                    </a:cubicBezTo>
                    <a:cubicBezTo>
                      <a:pt x="1" y="237"/>
                      <a:pt x="2" y="242"/>
                      <a:pt x="2" y="248"/>
                    </a:cubicBezTo>
                    <a:cubicBezTo>
                      <a:pt x="2" y="262"/>
                      <a:pt x="3" y="277"/>
                      <a:pt x="3" y="290"/>
                    </a:cubicBezTo>
                    <a:cubicBezTo>
                      <a:pt x="4" y="296"/>
                      <a:pt x="4" y="301"/>
                      <a:pt x="4" y="306"/>
                    </a:cubicBezTo>
                    <a:cubicBezTo>
                      <a:pt x="4" y="318"/>
                      <a:pt x="5" y="329"/>
                      <a:pt x="5" y="339"/>
                    </a:cubicBezTo>
                    <a:cubicBezTo>
                      <a:pt x="6" y="345"/>
                      <a:pt x="6" y="351"/>
                      <a:pt x="6" y="356"/>
                    </a:cubicBezTo>
                    <a:cubicBezTo>
                      <a:pt x="7" y="366"/>
                      <a:pt x="7" y="372"/>
                      <a:pt x="7" y="372"/>
                    </a:cubicBezTo>
                    <a:cubicBezTo>
                      <a:pt x="7" y="372"/>
                      <a:pt x="33" y="399"/>
                      <a:pt x="88" y="408"/>
                    </a:cubicBezTo>
                    <a:cubicBezTo>
                      <a:pt x="187" y="423"/>
                      <a:pt x="220" y="376"/>
                      <a:pt x="220" y="376"/>
                    </a:cubicBezTo>
                    <a:cubicBezTo>
                      <a:pt x="220" y="376"/>
                      <a:pt x="221" y="372"/>
                      <a:pt x="221" y="366"/>
                    </a:cubicBezTo>
                    <a:cubicBezTo>
                      <a:pt x="222" y="361"/>
                      <a:pt x="222" y="356"/>
                      <a:pt x="223" y="349"/>
                    </a:cubicBezTo>
                    <a:cubicBezTo>
                      <a:pt x="224" y="341"/>
                      <a:pt x="225" y="332"/>
                      <a:pt x="226" y="321"/>
                    </a:cubicBezTo>
                    <a:cubicBezTo>
                      <a:pt x="226" y="316"/>
                      <a:pt x="227" y="311"/>
                      <a:pt x="227" y="305"/>
                    </a:cubicBezTo>
                    <a:cubicBezTo>
                      <a:pt x="229" y="293"/>
                      <a:pt x="230" y="280"/>
                      <a:pt x="231" y="267"/>
                    </a:cubicBezTo>
                    <a:cubicBezTo>
                      <a:pt x="231" y="262"/>
                      <a:pt x="232" y="256"/>
                      <a:pt x="232" y="251"/>
                    </a:cubicBezTo>
                    <a:cubicBezTo>
                      <a:pt x="233" y="240"/>
                      <a:pt x="234" y="229"/>
                      <a:pt x="235" y="218"/>
                    </a:cubicBezTo>
                    <a:cubicBezTo>
                      <a:pt x="236" y="213"/>
                      <a:pt x="236" y="208"/>
                      <a:pt x="236" y="202"/>
                    </a:cubicBezTo>
                    <a:cubicBezTo>
                      <a:pt x="237" y="190"/>
                      <a:pt x="238" y="179"/>
                      <a:pt x="239" y="167"/>
                    </a:cubicBezTo>
                    <a:cubicBezTo>
                      <a:pt x="239" y="162"/>
                      <a:pt x="240" y="156"/>
                      <a:pt x="240" y="151"/>
                    </a:cubicBezTo>
                    <a:cubicBezTo>
                      <a:pt x="241" y="138"/>
                      <a:pt x="241" y="126"/>
                      <a:pt x="242" y="115"/>
                    </a:cubicBezTo>
                    <a:cubicBezTo>
                      <a:pt x="242" y="109"/>
                      <a:pt x="242" y="103"/>
                      <a:pt x="243" y="98"/>
                    </a:cubicBezTo>
                    <a:cubicBezTo>
                      <a:pt x="243" y="86"/>
                      <a:pt x="243" y="76"/>
                      <a:pt x="243" y="67"/>
                    </a:cubicBezTo>
                    <a:cubicBezTo>
                      <a:pt x="243" y="60"/>
                      <a:pt x="242" y="54"/>
                      <a:pt x="242" y="50"/>
                    </a:cubicBezTo>
                    <a:cubicBezTo>
                      <a:pt x="241" y="44"/>
                      <a:pt x="240" y="40"/>
                      <a:pt x="239" y="38"/>
                    </a:cubicBezTo>
                    <a:cubicBezTo>
                      <a:pt x="229" y="24"/>
                      <a:pt x="208" y="18"/>
                      <a:pt x="167" y="6"/>
                    </a:cubicBezTo>
                    <a:cubicBezTo>
                      <a:pt x="157" y="3"/>
                      <a:pt x="145" y="2"/>
                      <a:pt x="133" y="1"/>
                    </a:cubicBezTo>
                    <a:cubicBezTo>
                      <a:pt x="117" y="0"/>
                      <a:pt x="102" y="0"/>
                      <a:pt x="88" y="1"/>
                    </a:cubicBezTo>
                    <a:cubicBezTo>
                      <a:pt x="53" y="3"/>
                      <a:pt x="25" y="10"/>
                      <a:pt x="10" y="28"/>
                    </a:cubicBezTo>
                    <a:cubicBezTo>
                      <a:pt x="10" y="28"/>
                      <a:pt x="9" y="29"/>
                      <a:pt x="9" y="29"/>
                    </a:cubicBezTo>
                    <a:cubicBezTo>
                      <a:pt x="7" y="32"/>
                      <a:pt x="5" y="37"/>
                      <a:pt x="4" y="45"/>
                    </a:cubicBezTo>
                    <a:cubicBezTo>
                      <a:pt x="3" y="53"/>
                      <a:pt x="2" y="64"/>
                      <a:pt x="1" y="76"/>
                    </a:cubicBezTo>
                    <a:cubicBezTo>
                      <a:pt x="1" y="81"/>
                      <a:pt x="1" y="87"/>
                      <a:pt x="0" y="93"/>
                    </a:cubicBezTo>
                    <a:cubicBezTo>
                      <a:pt x="0" y="104"/>
                      <a:pt x="0" y="117"/>
                      <a:pt x="0" y="130"/>
                    </a:cubicBezTo>
                    <a:close/>
                  </a:path>
                </a:pathLst>
              </a:custGeom>
              <a:solidFill>
                <a:srgbClr val="FFB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83">
                <a:extLst>
                  <a:ext uri="{FF2B5EF4-FFF2-40B4-BE49-F238E27FC236}">
                    <a16:creationId xmlns:a16="http://schemas.microsoft.com/office/drawing/2014/main" id="{F08A1597-4635-4FF0-A2C8-C62549ED8DD0}"/>
                  </a:ext>
                </a:extLst>
              </p:cNvPr>
              <p:cNvSpPr>
                <a:spLocks/>
              </p:cNvSpPr>
              <p:nvPr/>
            </p:nvSpPr>
            <p:spPr bwMode="auto">
              <a:xfrm>
                <a:off x="5960" y="2120"/>
                <a:ext cx="469" cy="104"/>
              </a:xfrm>
              <a:custGeom>
                <a:avLst/>
                <a:gdLst>
                  <a:gd name="T0" fmla="*/ 0 w 239"/>
                  <a:gd name="T1" fmla="*/ 31 h 53"/>
                  <a:gd name="T2" fmla="*/ 239 w 239"/>
                  <a:gd name="T3" fmla="*/ 53 h 53"/>
                  <a:gd name="T4" fmla="*/ 238 w 239"/>
                  <a:gd name="T5" fmla="*/ 36 h 53"/>
                  <a:gd name="T6" fmla="*/ 6 w 239"/>
                  <a:gd name="T7" fmla="*/ 14 h 53"/>
                  <a:gd name="T8" fmla="*/ 5 w 239"/>
                  <a:gd name="T9" fmla="*/ 15 h 53"/>
                  <a:gd name="T10" fmla="*/ 0 w 239"/>
                  <a:gd name="T11" fmla="*/ 31 h 53"/>
                </a:gdLst>
                <a:ahLst/>
                <a:cxnLst>
                  <a:cxn ang="0">
                    <a:pos x="T0" y="T1"/>
                  </a:cxn>
                  <a:cxn ang="0">
                    <a:pos x="T2" y="T3"/>
                  </a:cxn>
                  <a:cxn ang="0">
                    <a:pos x="T4" y="T5"/>
                  </a:cxn>
                  <a:cxn ang="0">
                    <a:pos x="T6" y="T7"/>
                  </a:cxn>
                  <a:cxn ang="0">
                    <a:pos x="T8" y="T9"/>
                  </a:cxn>
                  <a:cxn ang="0">
                    <a:pos x="T10" y="T11"/>
                  </a:cxn>
                </a:cxnLst>
                <a:rect l="0" t="0" r="r" b="b"/>
                <a:pathLst>
                  <a:path w="239" h="53">
                    <a:moveTo>
                      <a:pt x="0" y="31"/>
                    </a:moveTo>
                    <a:cubicBezTo>
                      <a:pt x="86" y="15"/>
                      <a:pt x="184" y="37"/>
                      <a:pt x="239" y="53"/>
                    </a:cubicBezTo>
                    <a:cubicBezTo>
                      <a:pt x="239" y="46"/>
                      <a:pt x="238" y="40"/>
                      <a:pt x="238" y="36"/>
                    </a:cubicBezTo>
                    <a:cubicBezTo>
                      <a:pt x="183" y="20"/>
                      <a:pt x="91" y="0"/>
                      <a:pt x="6" y="14"/>
                    </a:cubicBezTo>
                    <a:cubicBezTo>
                      <a:pt x="6" y="14"/>
                      <a:pt x="5" y="15"/>
                      <a:pt x="5" y="15"/>
                    </a:cubicBezTo>
                    <a:cubicBezTo>
                      <a:pt x="3" y="18"/>
                      <a:pt x="1" y="23"/>
                      <a:pt x="0" y="31"/>
                    </a:cubicBezTo>
                    <a:close/>
                  </a:path>
                </a:pathLst>
              </a:custGeom>
              <a:solidFill>
                <a:srgbClr val="E2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84">
                <a:extLst>
                  <a:ext uri="{FF2B5EF4-FFF2-40B4-BE49-F238E27FC236}">
                    <a16:creationId xmlns:a16="http://schemas.microsoft.com/office/drawing/2014/main" id="{6D5F02CA-BF72-444C-8596-1883E62CB9F2}"/>
                  </a:ext>
                </a:extLst>
              </p:cNvPr>
              <p:cNvSpPr>
                <a:spLocks/>
              </p:cNvSpPr>
              <p:nvPr/>
            </p:nvSpPr>
            <p:spPr bwMode="auto">
              <a:xfrm>
                <a:off x="5952" y="2222"/>
                <a:ext cx="477" cy="97"/>
              </a:xfrm>
              <a:custGeom>
                <a:avLst/>
                <a:gdLst>
                  <a:gd name="T0" fmla="*/ 0 w 243"/>
                  <a:gd name="T1" fmla="*/ 27 h 49"/>
                  <a:gd name="T2" fmla="*/ 242 w 243"/>
                  <a:gd name="T3" fmla="*/ 49 h 49"/>
                  <a:gd name="T4" fmla="*/ 243 w 243"/>
                  <a:gd name="T5" fmla="*/ 32 h 49"/>
                  <a:gd name="T6" fmla="*/ 1 w 243"/>
                  <a:gd name="T7" fmla="*/ 10 h 49"/>
                  <a:gd name="T8" fmla="*/ 0 w 243"/>
                  <a:gd name="T9" fmla="*/ 27 h 49"/>
                </a:gdLst>
                <a:ahLst/>
                <a:cxnLst>
                  <a:cxn ang="0">
                    <a:pos x="T0" y="T1"/>
                  </a:cxn>
                  <a:cxn ang="0">
                    <a:pos x="T2" y="T3"/>
                  </a:cxn>
                  <a:cxn ang="0">
                    <a:pos x="T4" y="T5"/>
                  </a:cxn>
                  <a:cxn ang="0">
                    <a:pos x="T6" y="T7"/>
                  </a:cxn>
                  <a:cxn ang="0">
                    <a:pos x="T8" y="T9"/>
                  </a:cxn>
                </a:cxnLst>
                <a:rect l="0" t="0" r="r" b="b"/>
                <a:pathLst>
                  <a:path w="243" h="49">
                    <a:moveTo>
                      <a:pt x="0" y="27"/>
                    </a:moveTo>
                    <a:cubicBezTo>
                      <a:pt x="74" y="16"/>
                      <a:pt x="176" y="34"/>
                      <a:pt x="242" y="49"/>
                    </a:cubicBezTo>
                    <a:cubicBezTo>
                      <a:pt x="242" y="43"/>
                      <a:pt x="242" y="37"/>
                      <a:pt x="243" y="32"/>
                    </a:cubicBezTo>
                    <a:cubicBezTo>
                      <a:pt x="176" y="17"/>
                      <a:pt x="76" y="0"/>
                      <a:pt x="1" y="10"/>
                    </a:cubicBezTo>
                    <a:cubicBezTo>
                      <a:pt x="1" y="15"/>
                      <a:pt x="1" y="21"/>
                      <a:pt x="0" y="27"/>
                    </a:cubicBezTo>
                    <a:close/>
                  </a:path>
                </a:pathLst>
              </a:custGeom>
              <a:solidFill>
                <a:srgbClr val="E2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85">
                <a:extLst>
                  <a:ext uri="{FF2B5EF4-FFF2-40B4-BE49-F238E27FC236}">
                    <a16:creationId xmlns:a16="http://schemas.microsoft.com/office/drawing/2014/main" id="{45FD1906-E758-4D21-A484-E512897A7029}"/>
                  </a:ext>
                </a:extLst>
              </p:cNvPr>
              <p:cNvSpPr>
                <a:spLocks/>
              </p:cNvSpPr>
              <p:nvPr/>
            </p:nvSpPr>
            <p:spPr bwMode="auto">
              <a:xfrm>
                <a:off x="5952" y="2336"/>
                <a:ext cx="471" cy="85"/>
              </a:xfrm>
              <a:custGeom>
                <a:avLst/>
                <a:gdLst>
                  <a:gd name="T0" fmla="*/ 0 w 240"/>
                  <a:gd name="T1" fmla="*/ 6 h 43"/>
                  <a:gd name="T2" fmla="*/ 0 w 240"/>
                  <a:gd name="T3" fmla="*/ 22 h 43"/>
                  <a:gd name="T4" fmla="*/ 239 w 240"/>
                  <a:gd name="T5" fmla="*/ 43 h 43"/>
                  <a:gd name="T6" fmla="*/ 240 w 240"/>
                  <a:gd name="T7" fmla="*/ 27 h 43"/>
                  <a:gd name="T8" fmla="*/ 0 w 240"/>
                  <a:gd name="T9" fmla="*/ 6 h 43"/>
                </a:gdLst>
                <a:ahLst/>
                <a:cxnLst>
                  <a:cxn ang="0">
                    <a:pos x="T0" y="T1"/>
                  </a:cxn>
                  <a:cxn ang="0">
                    <a:pos x="T2" y="T3"/>
                  </a:cxn>
                  <a:cxn ang="0">
                    <a:pos x="T4" y="T5"/>
                  </a:cxn>
                  <a:cxn ang="0">
                    <a:pos x="T6" y="T7"/>
                  </a:cxn>
                  <a:cxn ang="0">
                    <a:pos x="T8" y="T9"/>
                  </a:cxn>
                </a:cxnLst>
                <a:rect l="0" t="0" r="r" b="b"/>
                <a:pathLst>
                  <a:path w="240" h="43">
                    <a:moveTo>
                      <a:pt x="0" y="6"/>
                    </a:moveTo>
                    <a:cubicBezTo>
                      <a:pt x="0" y="12"/>
                      <a:pt x="0" y="17"/>
                      <a:pt x="0" y="22"/>
                    </a:cubicBezTo>
                    <a:cubicBezTo>
                      <a:pt x="75" y="16"/>
                      <a:pt x="173" y="30"/>
                      <a:pt x="239" y="43"/>
                    </a:cubicBezTo>
                    <a:cubicBezTo>
                      <a:pt x="239" y="38"/>
                      <a:pt x="240" y="32"/>
                      <a:pt x="240" y="27"/>
                    </a:cubicBezTo>
                    <a:cubicBezTo>
                      <a:pt x="174" y="14"/>
                      <a:pt x="77" y="0"/>
                      <a:pt x="0" y="6"/>
                    </a:cubicBezTo>
                    <a:close/>
                  </a:path>
                </a:pathLst>
              </a:custGeom>
              <a:solidFill>
                <a:srgbClr val="E2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86">
                <a:extLst>
                  <a:ext uri="{FF2B5EF4-FFF2-40B4-BE49-F238E27FC236}">
                    <a16:creationId xmlns:a16="http://schemas.microsoft.com/office/drawing/2014/main" id="{6287354E-04E9-4AB2-B17F-6C145EF1DC02}"/>
                  </a:ext>
                </a:extLst>
              </p:cNvPr>
              <p:cNvSpPr>
                <a:spLocks/>
              </p:cNvSpPr>
              <p:nvPr/>
            </p:nvSpPr>
            <p:spPr bwMode="auto">
              <a:xfrm>
                <a:off x="5952" y="2440"/>
                <a:ext cx="463" cy="81"/>
              </a:xfrm>
              <a:custGeom>
                <a:avLst/>
                <a:gdLst>
                  <a:gd name="T0" fmla="*/ 0 w 236"/>
                  <a:gd name="T1" fmla="*/ 0 h 41"/>
                  <a:gd name="T2" fmla="*/ 0 w 236"/>
                  <a:gd name="T3" fmla="*/ 16 h 41"/>
                  <a:gd name="T4" fmla="*/ 235 w 236"/>
                  <a:gd name="T5" fmla="*/ 41 h 41"/>
                  <a:gd name="T6" fmla="*/ 236 w 236"/>
                  <a:gd name="T7" fmla="*/ 25 h 41"/>
                  <a:gd name="T8" fmla="*/ 0 w 236"/>
                  <a:gd name="T9" fmla="*/ 0 h 41"/>
                </a:gdLst>
                <a:ahLst/>
                <a:cxnLst>
                  <a:cxn ang="0">
                    <a:pos x="T0" y="T1"/>
                  </a:cxn>
                  <a:cxn ang="0">
                    <a:pos x="T2" y="T3"/>
                  </a:cxn>
                  <a:cxn ang="0">
                    <a:pos x="T4" y="T5"/>
                  </a:cxn>
                  <a:cxn ang="0">
                    <a:pos x="T6" y="T7"/>
                  </a:cxn>
                  <a:cxn ang="0">
                    <a:pos x="T8" y="T9"/>
                  </a:cxn>
                </a:cxnLst>
                <a:rect l="0" t="0" r="r" b="b"/>
                <a:pathLst>
                  <a:path w="236" h="41">
                    <a:moveTo>
                      <a:pt x="0" y="0"/>
                    </a:moveTo>
                    <a:cubicBezTo>
                      <a:pt x="0" y="6"/>
                      <a:pt x="0" y="11"/>
                      <a:pt x="0" y="16"/>
                    </a:cubicBezTo>
                    <a:cubicBezTo>
                      <a:pt x="68" y="17"/>
                      <a:pt x="165" y="30"/>
                      <a:pt x="235" y="41"/>
                    </a:cubicBezTo>
                    <a:cubicBezTo>
                      <a:pt x="236" y="36"/>
                      <a:pt x="236" y="31"/>
                      <a:pt x="236" y="25"/>
                    </a:cubicBezTo>
                    <a:cubicBezTo>
                      <a:pt x="166" y="14"/>
                      <a:pt x="69" y="1"/>
                      <a:pt x="0" y="0"/>
                    </a:cubicBezTo>
                    <a:close/>
                  </a:path>
                </a:pathLst>
              </a:custGeom>
              <a:solidFill>
                <a:srgbClr val="E2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7">
                <a:extLst>
                  <a:ext uri="{FF2B5EF4-FFF2-40B4-BE49-F238E27FC236}">
                    <a16:creationId xmlns:a16="http://schemas.microsoft.com/office/drawing/2014/main" id="{3DB81017-41F1-47CC-950F-25D69C9ABA8F}"/>
                  </a:ext>
                </a:extLst>
              </p:cNvPr>
              <p:cNvSpPr>
                <a:spLocks/>
              </p:cNvSpPr>
              <p:nvPr/>
            </p:nvSpPr>
            <p:spPr bwMode="auto">
              <a:xfrm>
                <a:off x="5954" y="2548"/>
                <a:ext cx="453" cy="69"/>
              </a:xfrm>
              <a:custGeom>
                <a:avLst/>
                <a:gdLst>
                  <a:gd name="T0" fmla="*/ 0 w 231"/>
                  <a:gd name="T1" fmla="*/ 0 h 35"/>
                  <a:gd name="T2" fmla="*/ 1 w 231"/>
                  <a:gd name="T3" fmla="*/ 16 h 35"/>
                  <a:gd name="T4" fmla="*/ 230 w 231"/>
                  <a:gd name="T5" fmla="*/ 35 h 35"/>
                  <a:gd name="T6" fmla="*/ 231 w 231"/>
                  <a:gd name="T7" fmla="*/ 19 h 35"/>
                  <a:gd name="T8" fmla="*/ 0 w 231"/>
                  <a:gd name="T9" fmla="*/ 0 h 35"/>
                </a:gdLst>
                <a:ahLst/>
                <a:cxnLst>
                  <a:cxn ang="0">
                    <a:pos x="T0" y="T1"/>
                  </a:cxn>
                  <a:cxn ang="0">
                    <a:pos x="T2" y="T3"/>
                  </a:cxn>
                  <a:cxn ang="0">
                    <a:pos x="T4" y="T5"/>
                  </a:cxn>
                  <a:cxn ang="0">
                    <a:pos x="T6" y="T7"/>
                  </a:cxn>
                  <a:cxn ang="0">
                    <a:pos x="T8" y="T9"/>
                  </a:cxn>
                </a:cxnLst>
                <a:rect l="0" t="0" r="r" b="b"/>
                <a:pathLst>
                  <a:path w="231" h="35">
                    <a:moveTo>
                      <a:pt x="0" y="0"/>
                    </a:moveTo>
                    <a:cubicBezTo>
                      <a:pt x="0" y="5"/>
                      <a:pt x="1" y="10"/>
                      <a:pt x="1" y="16"/>
                    </a:cubicBezTo>
                    <a:cubicBezTo>
                      <a:pt x="73" y="23"/>
                      <a:pt x="164" y="30"/>
                      <a:pt x="230" y="35"/>
                    </a:cubicBezTo>
                    <a:cubicBezTo>
                      <a:pt x="230" y="30"/>
                      <a:pt x="231" y="24"/>
                      <a:pt x="231" y="19"/>
                    </a:cubicBezTo>
                    <a:cubicBezTo>
                      <a:pt x="165" y="14"/>
                      <a:pt x="73" y="7"/>
                      <a:pt x="0" y="0"/>
                    </a:cubicBezTo>
                    <a:close/>
                  </a:path>
                </a:pathLst>
              </a:custGeom>
              <a:solidFill>
                <a:srgbClr val="E2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88">
                <a:extLst>
                  <a:ext uri="{FF2B5EF4-FFF2-40B4-BE49-F238E27FC236}">
                    <a16:creationId xmlns:a16="http://schemas.microsoft.com/office/drawing/2014/main" id="{5ACC06CA-B100-42E3-9DC6-4D5AF10AC306}"/>
                  </a:ext>
                </a:extLst>
              </p:cNvPr>
              <p:cNvSpPr>
                <a:spLocks/>
              </p:cNvSpPr>
              <p:nvPr/>
            </p:nvSpPr>
            <p:spPr bwMode="auto">
              <a:xfrm>
                <a:off x="5958" y="2662"/>
                <a:ext cx="439" cy="63"/>
              </a:xfrm>
              <a:custGeom>
                <a:avLst/>
                <a:gdLst>
                  <a:gd name="T0" fmla="*/ 0 w 224"/>
                  <a:gd name="T1" fmla="*/ 0 h 32"/>
                  <a:gd name="T2" fmla="*/ 1 w 224"/>
                  <a:gd name="T3" fmla="*/ 16 h 32"/>
                  <a:gd name="T4" fmla="*/ 185 w 224"/>
                  <a:gd name="T5" fmla="*/ 32 h 32"/>
                  <a:gd name="T6" fmla="*/ 223 w 224"/>
                  <a:gd name="T7" fmla="*/ 31 h 32"/>
                  <a:gd name="T8" fmla="*/ 224 w 224"/>
                  <a:gd name="T9" fmla="*/ 15 h 32"/>
                  <a:gd name="T10" fmla="*/ 0 w 224"/>
                  <a:gd name="T11" fmla="*/ 0 h 32"/>
                </a:gdLst>
                <a:ahLst/>
                <a:cxnLst>
                  <a:cxn ang="0">
                    <a:pos x="T0" y="T1"/>
                  </a:cxn>
                  <a:cxn ang="0">
                    <a:pos x="T2" y="T3"/>
                  </a:cxn>
                  <a:cxn ang="0">
                    <a:pos x="T4" y="T5"/>
                  </a:cxn>
                  <a:cxn ang="0">
                    <a:pos x="T6" y="T7"/>
                  </a:cxn>
                  <a:cxn ang="0">
                    <a:pos x="T8" y="T9"/>
                  </a:cxn>
                  <a:cxn ang="0">
                    <a:pos x="T10" y="T11"/>
                  </a:cxn>
                </a:cxnLst>
                <a:rect l="0" t="0" r="r" b="b"/>
                <a:pathLst>
                  <a:path w="224" h="32">
                    <a:moveTo>
                      <a:pt x="0" y="0"/>
                    </a:moveTo>
                    <a:cubicBezTo>
                      <a:pt x="1" y="6"/>
                      <a:pt x="1" y="11"/>
                      <a:pt x="1" y="16"/>
                    </a:cubicBezTo>
                    <a:cubicBezTo>
                      <a:pt x="57" y="28"/>
                      <a:pt x="126" y="32"/>
                      <a:pt x="185" y="32"/>
                    </a:cubicBezTo>
                    <a:cubicBezTo>
                      <a:pt x="198" y="32"/>
                      <a:pt x="211" y="31"/>
                      <a:pt x="223" y="31"/>
                    </a:cubicBezTo>
                    <a:cubicBezTo>
                      <a:pt x="223" y="26"/>
                      <a:pt x="224" y="21"/>
                      <a:pt x="224" y="15"/>
                    </a:cubicBezTo>
                    <a:cubicBezTo>
                      <a:pt x="159" y="16"/>
                      <a:pt x="69" y="15"/>
                      <a:pt x="0" y="0"/>
                    </a:cubicBezTo>
                    <a:close/>
                  </a:path>
                </a:pathLst>
              </a:custGeom>
              <a:solidFill>
                <a:srgbClr val="E2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89">
                <a:extLst>
                  <a:ext uri="{FF2B5EF4-FFF2-40B4-BE49-F238E27FC236}">
                    <a16:creationId xmlns:a16="http://schemas.microsoft.com/office/drawing/2014/main" id="{E0E528D5-8AEC-4CDA-B005-4640DEA007E4}"/>
                  </a:ext>
                </a:extLst>
              </p:cNvPr>
              <p:cNvSpPr>
                <a:spLocks/>
              </p:cNvSpPr>
              <p:nvPr/>
            </p:nvSpPr>
            <p:spPr bwMode="auto">
              <a:xfrm>
                <a:off x="5962" y="2759"/>
                <a:ext cx="427" cy="70"/>
              </a:xfrm>
              <a:custGeom>
                <a:avLst/>
                <a:gdLst>
                  <a:gd name="T0" fmla="*/ 0 w 218"/>
                  <a:gd name="T1" fmla="*/ 0 h 36"/>
                  <a:gd name="T2" fmla="*/ 1 w 218"/>
                  <a:gd name="T3" fmla="*/ 17 h 36"/>
                  <a:gd name="T4" fmla="*/ 125 w 218"/>
                  <a:gd name="T5" fmla="*/ 36 h 36"/>
                  <a:gd name="T6" fmla="*/ 216 w 218"/>
                  <a:gd name="T7" fmla="*/ 27 h 36"/>
                  <a:gd name="T8" fmla="*/ 218 w 218"/>
                  <a:gd name="T9" fmla="*/ 10 h 36"/>
                  <a:gd name="T10" fmla="*/ 0 w 218"/>
                  <a:gd name="T11" fmla="*/ 0 h 36"/>
                </a:gdLst>
                <a:ahLst/>
                <a:cxnLst>
                  <a:cxn ang="0">
                    <a:pos x="T0" y="T1"/>
                  </a:cxn>
                  <a:cxn ang="0">
                    <a:pos x="T2" y="T3"/>
                  </a:cxn>
                  <a:cxn ang="0">
                    <a:pos x="T4" y="T5"/>
                  </a:cxn>
                  <a:cxn ang="0">
                    <a:pos x="T6" y="T7"/>
                  </a:cxn>
                  <a:cxn ang="0">
                    <a:pos x="T8" y="T9"/>
                  </a:cxn>
                  <a:cxn ang="0">
                    <a:pos x="T10" y="T11"/>
                  </a:cxn>
                </a:cxnLst>
                <a:rect l="0" t="0" r="r" b="b"/>
                <a:pathLst>
                  <a:path w="218" h="36">
                    <a:moveTo>
                      <a:pt x="0" y="0"/>
                    </a:moveTo>
                    <a:cubicBezTo>
                      <a:pt x="1" y="6"/>
                      <a:pt x="1" y="12"/>
                      <a:pt x="1" y="17"/>
                    </a:cubicBezTo>
                    <a:cubicBezTo>
                      <a:pt x="45" y="31"/>
                      <a:pt x="87" y="36"/>
                      <a:pt x="125" y="36"/>
                    </a:cubicBezTo>
                    <a:cubicBezTo>
                      <a:pt x="159" y="36"/>
                      <a:pt x="190" y="32"/>
                      <a:pt x="216" y="27"/>
                    </a:cubicBezTo>
                    <a:cubicBezTo>
                      <a:pt x="217" y="22"/>
                      <a:pt x="217" y="17"/>
                      <a:pt x="218" y="10"/>
                    </a:cubicBezTo>
                    <a:cubicBezTo>
                      <a:pt x="163" y="22"/>
                      <a:pt x="84" y="29"/>
                      <a:pt x="0" y="0"/>
                    </a:cubicBezTo>
                    <a:close/>
                  </a:path>
                </a:pathLst>
              </a:custGeom>
              <a:solidFill>
                <a:srgbClr val="E2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0">
                <a:extLst>
                  <a:ext uri="{FF2B5EF4-FFF2-40B4-BE49-F238E27FC236}">
                    <a16:creationId xmlns:a16="http://schemas.microsoft.com/office/drawing/2014/main" id="{5383E32D-8A4C-41FD-98BD-58AAC93A8F4C}"/>
                  </a:ext>
                </a:extLst>
              </p:cNvPr>
              <p:cNvSpPr>
                <a:spLocks/>
              </p:cNvSpPr>
              <p:nvPr/>
            </p:nvSpPr>
            <p:spPr bwMode="auto">
              <a:xfrm>
                <a:off x="6111" y="2081"/>
                <a:ext cx="153" cy="86"/>
              </a:xfrm>
              <a:custGeom>
                <a:avLst/>
                <a:gdLst>
                  <a:gd name="T0" fmla="*/ 63 w 78"/>
                  <a:gd name="T1" fmla="*/ 6 h 44"/>
                  <a:gd name="T2" fmla="*/ 77 w 78"/>
                  <a:gd name="T3" fmla="*/ 18 h 44"/>
                  <a:gd name="T4" fmla="*/ 25 w 78"/>
                  <a:gd name="T5" fmla="*/ 42 h 44"/>
                  <a:gd name="T6" fmla="*/ 5 w 78"/>
                  <a:gd name="T7" fmla="*/ 19 h 44"/>
                  <a:gd name="T8" fmla="*/ 63 w 78"/>
                  <a:gd name="T9" fmla="*/ 6 h 44"/>
                </a:gdLst>
                <a:ahLst/>
                <a:cxnLst>
                  <a:cxn ang="0">
                    <a:pos x="T0" y="T1"/>
                  </a:cxn>
                  <a:cxn ang="0">
                    <a:pos x="T2" y="T3"/>
                  </a:cxn>
                  <a:cxn ang="0">
                    <a:pos x="T4" y="T5"/>
                  </a:cxn>
                  <a:cxn ang="0">
                    <a:pos x="T6" y="T7"/>
                  </a:cxn>
                  <a:cxn ang="0">
                    <a:pos x="T8" y="T9"/>
                  </a:cxn>
                </a:cxnLst>
                <a:rect l="0" t="0" r="r" b="b"/>
                <a:pathLst>
                  <a:path w="78" h="44">
                    <a:moveTo>
                      <a:pt x="63" y="6"/>
                    </a:moveTo>
                    <a:cubicBezTo>
                      <a:pt x="67" y="7"/>
                      <a:pt x="77" y="13"/>
                      <a:pt x="77" y="18"/>
                    </a:cubicBezTo>
                    <a:cubicBezTo>
                      <a:pt x="78" y="32"/>
                      <a:pt x="50" y="44"/>
                      <a:pt x="25" y="42"/>
                    </a:cubicBezTo>
                    <a:cubicBezTo>
                      <a:pt x="0" y="40"/>
                      <a:pt x="0" y="26"/>
                      <a:pt x="5" y="19"/>
                    </a:cubicBezTo>
                    <a:cubicBezTo>
                      <a:pt x="10" y="12"/>
                      <a:pt x="21" y="0"/>
                      <a:pt x="63" y="6"/>
                    </a:cubicBezTo>
                    <a:close/>
                  </a:path>
                </a:pathLst>
              </a:custGeom>
              <a:solidFill>
                <a:srgbClr val="C96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91">
                <a:extLst>
                  <a:ext uri="{FF2B5EF4-FFF2-40B4-BE49-F238E27FC236}">
                    <a16:creationId xmlns:a16="http://schemas.microsoft.com/office/drawing/2014/main" id="{32806F96-3CA1-47A0-998B-FB1CDAFFA013}"/>
                  </a:ext>
                </a:extLst>
              </p:cNvPr>
              <p:cNvSpPr>
                <a:spLocks/>
              </p:cNvSpPr>
              <p:nvPr/>
            </p:nvSpPr>
            <p:spPr bwMode="auto">
              <a:xfrm>
                <a:off x="6131" y="1989"/>
                <a:ext cx="115" cy="167"/>
              </a:xfrm>
              <a:custGeom>
                <a:avLst/>
                <a:gdLst>
                  <a:gd name="T0" fmla="*/ 0 w 59"/>
                  <a:gd name="T1" fmla="*/ 25 h 85"/>
                  <a:gd name="T2" fmla="*/ 9 w 59"/>
                  <a:gd name="T3" fmla="*/ 77 h 85"/>
                  <a:gd name="T4" fmla="*/ 56 w 59"/>
                  <a:gd name="T5" fmla="*/ 67 h 85"/>
                  <a:gd name="T6" fmla="*/ 59 w 59"/>
                  <a:gd name="T7" fmla="*/ 0 h 85"/>
                  <a:gd name="T8" fmla="*/ 50 w 59"/>
                  <a:gd name="T9" fmla="*/ 0 h 85"/>
                  <a:gd name="T10" fmla="*/ 0 w 59"/>
                  <a:gd name="T11" fmla="*/ 25 h 85"/>
                </a:gdLst>
                <a:ahLst/>
                <a:cxnLst>
                  <a:cxn ang="0">
                    <a:pos x="T0" y="T1"/>
                  </a:cxn>
                  <a:cxn ang="0">
                    <a:pos x="T2" y="T3"/>
                  </a:cxn>
                  <a:cxn ang="0">
                    <a:pos x="T4" y="T5"/>
                  </a:cxn>
                  <a:cxn ang="0">
                    <a:pos x="T6" y="T7"/>
                  </a:cxn>
                  <a:cxn ang="0">
                    <a:pos x="T8" y="T9"/>
                  </a:cxn>
                  <a:cxn ang="0">
                    <a:pos x="T10" y="T11"/>
                  </a:cxn>
                </a:cxnLst>
                <a:rect l="0" t="0" r="r" b="b"/>
                <a:pathLst>
                  <a:path w="59" h="85">
                    <a:moveTo>
                      <a:pt x="0" y="25"/>
                    </a:moveTo>
                    <a:cubicBezTo>
                      <a:pt x="9" y="77"/>
                      <a:pt x="9" y="77"/>
                      <a:pt x="9" y="77"/>
                    </a:cubicBezTo>
                    <a:cubicBezTo>
                      <a:pt x="9" y="77"/>
                      <a:pt x="23" y="85"/>
                      <a:pt x="56" y="67"/>
                    </a:cubicBezTo>
                    <a:cubicBezTo>
                      <a:pt x="56" y="67"/>
                      <a:pt x="42" y="26"/>
                      <a:pt x="59" y="0"/>
                    </a:cubicBezTo>
                    <a:cubicBezTo>
                      <a:pt x="59" y="0"/>
                      <a:pt x="56" y="0"/>
                      <a:pt x="50" y="0"/>
                    </a:cubicBezTo>
                    <a:cubicBezTo>
                      <a:pt x="50" y="0"/>
                      <a:pt x="41" y="30"/>
                      <a:pt x="0" y="25"/>
                    </a:cubicBezTo>
                    <a:close/>
                  </a:path>
                </a:pathLst>
              </a:custGeom>
              <a:solidFill>
                <a:srgbClr val="874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2">
                <a:extLst>
                  <a:ext uri="{FF2B5EF4-FFF2-40B4-BE49-F238E27FC236}">
                    <a16:creationId xmlns:a16="http://schemas.microsoft.com/office/drawing/2014/main" id="{9287DF14-F4FB-43F3-A5CD-071170640226}"/>
                  </a:ext>
                </a:extLst>
              </p:cNvPr>
              <p:cNvSpPr>
                <a:spLocks/>
              </p:cNvSpPr>
              <p:nvPr/>
            </p:nvSpPr>
            <p:spPr bwMode="auto">
              <a:xfrm>
                <a:off x="6064" y="1749"/>
                <a:ext cx="247" cy="253"/>
              </a:xfrm>
              <a:custGeom>
                <a:avLst/>
                <a:gdLst>
                  <a:gd name="T0" fmla="*/ 15 w 126"/>
                  <a:gd name="T1" fmla="*/ 54 h 129"/>
                  <a:gd name="T2" fmla="*/ 14 w 126"/>
                  <a:gd name="T3" fmla="*/ 37 h 129"/>
                  <a:gd name="T4" fmla="*/ 15 w 126"/>
                  <a:gd name="T5" fmla="*/ 20 h 129"/>
                  <a:gd name="T6" fmla="*/ 32 w 126"/>
                  <a:gd name="T7" fmla="*/ 17 h 129"/>
                  <a:gd name="T8" fmla="*/ 58 w 126"/>
                  <a:gd name="T9" fmla="*/ 10 h 129"/>
                  <a:gd name="T10" fmla="*/ 86 w 126"/>
                  <a:gd name="T11" fmla="*/ 9 h 129"/>
                  <a:gd name="T12" fmla="*/ 98 w 126"/>
                  <a:gd name="T13" fmla="*/ 24 h 129"/>
                  <a:gd name="T14" fmla="*/ 115 w 126"/>
                  <a:gd name="T15" fmla="*/ 38 h 129"/>
                  <a:gd name="T16" fmla="*/ 124 w 126"/>
                  <a:gd name="T17" fmla="*/ 55 h 129"/>
                  <a:gd name="T18" fmla="*/ 120 w 126"/>
                  <a:gd name="T19" fmla="*/ 68 h 129"/>
                  <a:gd name="T20" fmla="*/ 124 w 126"/>
                  <a:gd name="T21" fmla="*/ 83 h 129"/>
                  <a:gd name="T22" fmla="*/ 114 w 126"/>
                  <a:gd name="T23" fmla="*/ 95 h 129"/>
                  <a:gd name="T24" fmla="*/ 113 w 126"/>
                  <a:gd name="T25" fmla="*/ 115 h 129"/>
                  <a:gd name="T26" fmla="*/ 95 w 126"/>
                  <a:gd name="T27" fmla="*/ 127 h 129"/>
                  <a:gd name="T28" fmla="*/ 15 w 126"/>
                  <a:gd name="T29" fmla="*/ 5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29">
                    <a:moveTo>
                      <a:pt x="15" y="54"/>
                    </a:moveTo>
                    <a:cubicBezTo>
                      <a:pt x="15" y="54"/>
                      <a:pt x="0" y="41"/>
                      <a:pt x="14" y="37"/>
                    </a:cubicBezTo>
                    <a:cubicBezTo>
                      <a:pt x="14" y="37"/>
                      <a:pt x="8" y="22"/>
                      <a:pt x="15" y="20"/>
                    </a:cubicBezTo>
                    <a:cubicBezTo>
                      <a:pt x="21" y="17"/>
                      <a:pt x="28" y="23"/>
                      <a:pt x="32" y="17"/>
                    </a:cubicBezTo>
                    <a:cubicBezTo>
                      <a:pt x="35" y="10"/>
                      <a:pt x="43" y="0"/>
                      <a:pt x="58" y="10"/>
                    </a:cubicBezTo>
                    <a:cubicBezTo>
                      <a:pt x="72" y="20"/>
                      <a:pt x="80" y="4"/>
                      <a:pt x="86" y="9"/>
                    </a:cubicBezTo>
                    <a:cubicBezTo>
                      <a:pt x="92" y="14"/>
                      <a:pt x="88" y="23"/>
                      <a:pt x="98" y="24"/>
                    </a:cubicBezTo>
                    <a:cubicBezTo>
                      <a:pt x="108" y="26"/>
                      <a:pt x="117" y="28"/>
                      <a:pt x="115" y="38"/>
                    </a:cubicBezTo>
                    <a:cubicBezTo>
                      <a:pt x="113" y="48"/>
                      <a:pt x="124" y="49"/>
                      <a:pt x="124" y="55"/>
                    </a:cubicBezTo>
                    <a:cubicBezTo>
                      <a:pt x="125" y="61"/>
                      <a:pt x="120" y="62"/>
                      <a:pt x="120" y="68"/>
                    </a:cubicBezTo>
                    <a:cubicBezTo>
                      <a:pt x="119" y="73"/>
                      <a:pt x="126" y="75"/>
                      <a:pt x="124" y="83"/>
                    </a:cubicBezTo>
                    <a:cubicBezTo>
                      <a:pt x="121" y="90"/>
                      <a:pt x="114" y="89"/>
                      <a:pt x="114" y="95"/>
                    </a:cubicBezTo>
                    <a:cubicBezTo>
                      <a:pt x="115" y="101"/>
                      <a:pt x="120" y="113"/>
                      <a:pt x="113" y="115"/>
                    </a:cubicBezTo>
                    <a:cubicBezTo>
                      <a:pt x="106" y="116"/>
                      <a:pt x="103" y="129"/>
                      <a:pt x="95" y="127"/>
                    </a:cubicBezTo>
                    <a:cubicBezTo>
                      <a:pt x="86" y="125"/>
                      <a:pt x="15" y="54"/>
                      <a:pt x="15" y="54"/>
                    </a:cubicBez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3">
                <a:extLst>
                  <a:ext uri="{FF2B5EF4-FFF2-40B4-BE49-F238E27FC236}">
                    <a16:creationId xmlns:a16="http://schemas.microsoft.com/office/drawing/2014/main" id="{C2EC4868-BB3B-4471-8816-DAA734B556F2}"/>
                  </a:ext>
                </a:extLst>
              </p:cNvPr>
              <p:cNvSpPr>
                <a:spLocks/>
              </p:cNvSpPr>
              <p:nvPr/>
            </p:nvSpPr>
            <p:spPr bwMode="auto">
              <a:xfrm>
                <a:off x="6084" y="1794"/>
                <a:ext cx="188" cy="285"/>
              </a:xfrm>
              <a:custGeom>
                <a:avLst/>
                <a:gdLst>
                  <a:gd name="T0" fmla="*/ 94 w 96"/>
                  <a:gd name="T1" fmla="*/ 74 h 145"/>
                  <a:gd name="T2" fmla="*/ 11 w 96"/>
                  <a:gd name="T3" fmla="*/ 121 h 145"/>
                  <a:gd name="T4" fmla="*/ 1 w 96"/>
                  <a:gd name="T5" fmla="*/ 78 h 145"/>
                  <a:gd name="T6" fmla="*/ 1 w 96"/>
                  <a:gd name="T7" fmla="*/ 68 h 145"/>
                  <a:gd name="T8" fmla="*/ 17 w 96"/>
                  <a:gd name="T9" fmla="*/ 18 h 145"/>
                  <a:gd name="T10" fmla="*/ 94 w 96"/>
                  <a:gd name="T11" fmla="*/ 74 h 145"/>
                </a:gdLst>
                <a:ahLst/>
                <a:cxnLst>
                  <a:cxn ang="0">
                    <a:pos x="T0" y="T1"/>
                  </a:cxn>
                  <a:cxn ang="0">
                    <a:pos x="T2" y="T3"/>
                  </a:cxn>
                  <a:cxn ang="0">
                    <a:pos x="T4" y="T5"/>
                  </a:cxn>
                  <a:cxn ang="0">
                    <a:pos x="T6" y="T7"/>
                  </a:cxn>
                  <a:cxn ang="0">
                    <a:pos x="T8" y="T9"/>
                  </a:cxn>
                  <a:cxn ang="0">
                    <a:pos x="T10" y="T11"/>
                  </a:cxn>
                </a:cxnLst>
                <a:rect l="0" t="0" r="r" b="b"/>
                <a:pathLst>
                  <a:path w="96" h="145">
                    <a:moveTo>
                      <a:pt x="94" y="74"/>
                    </a:moveTo>
                    <a:cubicBezTo>
                      <a:pt x="96" y="123"/>
                      <a:pt x="25" y="145"/>
                      <a:pt x="11" y="121"/>
                    </a:cubicBezTo>
                    <a:cubicBezTo>
                      <a:pt x="7" y="114"/>
                      <a:pt x="3" y="92"/>
                      <a:pt x="1" y="78"/>
                    </a:cubicBezTo>
                    <a:cubicBezTo>
                      <a:pt x="1" y="75"/>
                      <a:pt x="1" y="71"/>
                      <a:pt x="1" y="68"/>
                    </a:cubicBezTo>
                    <a:cubicBezTo>
                      <a:pt x="0" y="45"/>
                      <a:pt x="4" y="23"/>
                      <a:pt x="17" y="18"/>
                    </a:cubicBezTo>
                    <a:cubicBezTo>
                      <a:pt x="62" y="0"/>
                      <a:pt x="92" y="13"/>
                      <a:pt x="94" y="74"/>
                    </a:cubicBezTo>
                    <a:close/>
                  </a:path>
                </a:pathLst>
              </a:custGeom>
              <a:solidFill>
                <a:srgbClr val="A86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4">
                <a:extLst>
                  <a:ext uri="{FF2B5EF4-FFF2-40B4-BE49-F238E27FC236}">
                    <a16:creationId xmlns:a16="http://schemas.microsoft.com/office/drawing/2014/main" id="{974FAC0D-BFA6-424B-BE04-91165F3F0977}"/>
                  </a:ext>
                </a:extLst>
              </p:cNvPr>
              <p:cNvSpPr>
                <a:spLocks/>
              </p:cNvSpPr>
              <p:nvPr/>
            </p:nvSpPr>
            <p:spPr bwMode="auto">
              <a:xfrm>
                <a:off x="6160" y="1898"/>
                <a:ext cx="14" cy="24"/>
              </a:xfrm>
              <a:custGeom>
                <a:avLst/>
                <a:gdLst>
                  <a:gd name="T0" fmla="*/ 7 w 7"/>
                  <a:gd name="T1" fmla="*/ 6 h 12"/>
                  <a:gd name="T2" fmla="*/ 4 w 7"/>
                  <a:gd name="T3" fmla="*/ 12 h 12"/>
                  <a:gd name="T4" fmla="*/ 0 w 7"/>
                  <a:gd name="T5" fmla="*/ 6 h 12"/>
                  <a:gd name="T6" fmla="*/ 3 w 7"/>
                  <a:gd name="T7" fmla="*/ 0 h 12"/>
                  <a:gd name="T8" fmla="*/ 7 w 7"/>
                  <a:gd name="T9" fmla="*/ 6 h 12"/>
                </a:gdLst>
                <a:ahLst/>
                <a:cxnLst>
                  <a:cxn ang="0">
                    <a:pos x="T0" y="T1"/>
                  </a:cxn>
                  <a:cxn ang="0">
                    <a:pos x="T2" y="T3"/>
                  </a:cxn>
                  <a:cxn ang="0">
                    <a:pos x="T4" y="T5"/>
                  </a:cxn>
                  <a:cxn ang="0">
                    <a:pos x="T6" y="T7"/>
                  </a:cxn>
                  <a:cxn ang="0">
                    <a:pos x="T8" y="T9"/>
                  </a:cxn>
                </a:cxnLst>
                <a:rect l="0" t="0" r="r" b="b"/>
                <a:pathLst>
                  <a:path w="7" h="12">
                    <a:moveTo>
                      <a:pt x="7" y="6"/>
                    </a:moveTo>
                    <a:cubicBezTo>
                      <a:pt x="7" y="9"/>
                      <a:pt x="5" y="12"/>
                      <a:pt x="4" y="12"/>
                    </a:cubicBezTo>
                    <a:cubicBezTo>
                      <a:pt x="2" y="12"/>
                      <a:pt x="0" y="9"/>
                      <a:pt x="0" y="6"/>
                    </a:cubicBezTo>
                    <a:cubicBezTo>
                      <a:pt x="0" y="3"/>
                      <a:pt x="1" y="0"/>
                      <a:pt x="3" y="0"/>
                    </a:cubicBezTo>
                    <a:cubicBezTo>
                      <a:pt x="5" y="0"/>
                      <a:pt x="7" y="2"/>
                      <a:pt x="7" y="6"/>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95">
                <a:extLst>
                  <a:ext uri="{FF2B5EF4-FFF2-40B4-BE49-F238E27FC236}">
                    <a16:creationId xmlns:a16="http://schemas.microsoft.com/office/drawing/2014/main" id="{A8A95CAA-C4C7-435D-A1E1-29C25ED2C90E}"/>
                  </a:ext>
                </a:extLst>
              </p:cNvPr>
              <p:cNvSpPr>
                <a:spLocks/>
              </p:cNvSpPr>
              <p:nvPr/>
            </p:nvSpPr>
            <p:spPr bwMode="auto">
              <a:xfrm>
                <a:off x="6099" y="1904"/>
                <a:ext cx="14" cy="24"/>
              </a:xfrm>
              <a:custGeom>
                <a:avLst/>
                <a:gdLst>
                  <a:gd name="T0" fmla="*/ 7 w 7"/>
                  <a:gd name="T1" fmla="*/ 6 h 12"/>
                  <a:gd name="T2" fmla="*/ 4 w 7"/>
                  <a:gd name="T3" fmla="*/ 12 h 12"/>
                  <a:gd name="T4" fmla="*/ 0 w 7"/>
                  <a:gd name="T5" fmla="*/ 6 h 12"/>
                  <a:gd name="T6" fmla="*/ 3 w 7"/>
                  <a:gd name="T7" fmla="*/ 0 h 12"/>
                  <a:gd name="T8" fmla="*/ 7 w 7"/>
                  <a:gd name="T9" fmla="*/ 6 h 12"/>
                </a:gdLst>
                <a:ahLst/>
                <a:cxnLst>
                  <a:cxn ang="0">
                    <a:pos x="T0" y="T1"/>
                  </a:cxn>
                  <a:cxn ang="0">
                    <a:pos x="T2" y="T3"/>
                  </a:cxn>
                  <a:cxn ang="0">
                    <a:pos x="T4" y="T5"/>
                  </a:cxn>
                  <a:cxn ang="0">
                    <a:pos x="T6" y="T7"/>
                  </a:cxn>
                  <a:cxn ang="0">
                    <a:pos x="T8" y="T9"/>
                  </a:cxn>
                </a:cxnLst>
                <a:rect l="0" t="0" r="r" b="b"/>
                <a:pathLst>
                  <a:path w="7" h="12">
                    <a:moveTo>
                      <a:pt x="7" y="6"/>
                    </a:moveTo>
                    <a:cubicBezTo>
                      <a:pt x="7" y="9"/>
                      <a:pt x="5" y="12"/>
                      <a:pt x="4" y="12"/>
                    </a:cubicBezTo>
                    <a:cubicBezTo>
                      <a:pt x="2" y="12"/>
                      <a:pt x="0" y="9"/>
                      <a:pt x="0" y="6"/>
                    </a:cubicBezTo>
                    <a:cubicBezTo>
                      <a:pt x="0" y="2"/>
                      <a:pt x="2" y="0"/>
                      <a:pt x="3" y="0"/>
                    </a:cubicBezTo>
                    <a:cubicBezTo>
                      <a:pt x="5" y="0"/>
                      <a:pt x="7" y="2"/>
                      <a:pt x="7" y="6"/>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96">
                <a:extLst>
                  <a:ext uri="{FF2B5EF4-FFF2-40B4-BE49-F238E27FC236}">
                    <a16:creationId xmlns:a16="http://schemas.microsoft.com/office/drawing/2014/main" id="{FE14F49C-148A-4F17-A45D-11B1440BF388}"/>
                  </a:ext>
                </a:extLst>
              </p:cNvPr>
              <p:cNvSpPr>
                <a:spLocks/>
              </p:cNvSpPr>
              <p:nvPr/>
            </p:nvSpPr>
            <p:spPr bwMode="auto">
              <a:xfrm>
                <a:off x="6174" y="1922"/>
                <a:ext cx="27" cy="24"/>
              </a:xfrm>
              <a:custGeom>
                <a:avLst/>
                <a:gdLst>
                  <a:gd name="T0" fmla="*/ 13 w 14"/>
                  <a:gd name="T1" fmla="*/ 4 h 12"/>
                  <a:gd name="T2" fmla="*/ 9 w 14"/>
                  <a:gd name="T3" fmla="*/ 11 h 12"/>
                  <a:gd name="T4" fmla="*/ 1 w 14"/>
                  <a:gd name="T5" fmla="*/ 8 h 12"/>
                  <a:gd name="T6" fmla="*/ 6 w 14"/>
                  <a:gd name="T7" fmla="*/ 1 h 12"/>
                  <a:gd name="T8" fmla="*/ 13 w 14"/>
                  <a:gd name="T9" fmla="*/ 4 h 12"/>
                </a:gdLst>
                <a:ahLst/>
                <a:cxnLst>
                  <a:cxn ang="0">
                    <a:pos x="T0" y="T1"/>
                  </a:cxn>
                  <a:cxn ang="0">
                    <a:pos x="T2" y="T3"/>
                  </a:cxn>
                  <a:cxn ang="0">
                    <a:pos x="T4" y="T5"/>
                  </a:cxn>
                  <a:cxn ang="0">
                    <a:pos x="T6" y="T7"/>
                  </a:cxn>
                  <a:cxn ang="0">
                    <a:pos x="T8" y="T9"/>
                  </a:cxn>
                </a:cxnLst>
                <a:rect l="0" t="0" r="r" b="b"/>
                <a:pathLst>
                  <a:path w="14" h="12">
                    <a:moveTo>
                      <a:pt x="13" y="4"/>
                    </a:moveTo>
                    <a:cubicBezTo>
                      <a:pt x="14" y="7"/>
                      <a:pt x="12" y="10"/>
                      <a:pt x="9" y="11"/>
                    </a:cubicBezTo>
                    <a:cubicBezTo>
                      <a:pt x="5" y="12"/>
                      <a:pt x="2" y="11"/>
                      <a:pt x="1" y="8"/>
                    </a:cubicBezTo>
                    <a:cubicBezTo>
                      <a:pt x="0" y="6"/>
                      <a:pt x="2" y="3"/>
                      <a:pt x="6" y="1"/>
                    </a:cubicBezTo>
                    <a:cubicBezTo>
                      <a:pt x="9" y="0"/>
                      <a:pt x="12" y="2"/>
                      <a:pt x="13" y="4"/>
                    </a:cubicBezTo>
                    <a:close/>
                  </a:path>
                </a:pathLst>
              </a:custGeom>
              <a:solidFill>
                <a:srgbClr val="DB6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7">
                <a:extLst>
                  <a:ext uri="{FF2B5EF4-FFF2-40B4-BE49-F238E27FC236}">
                    <a16:creationId xmlns:a16="http://schemas.microsoft.com/office/drawing/2014/main" id="{4BA77C2B-B232-48F0-A571-C3B2ABDBC123}"/>
                  </a:ext>
                </a:extLst>
              </p:cNvPr>
              <p:cNvSpPr>
                <a:spLocks/>
              </p:cNvSpPr>
              <p:nvPr/>
            </p:nvSpPr>
            <p:spPr bwMode="auto">
              <a:xfrm>
                <a:off x="6086" y="1928"/>
                <a:ext cx="15" cy="21"/>
              </a:xfrm>
              <a:custGeom>
                <a:avLst/>
                <a:gdLst>
                  <a:gd name="T0" fmla="*/ 7 w 8"/>
                  <a:gd name="T1" fmla="*/ 7 h 11"/>
                  <a:gd name="T2" fmla="*/ 0 w 8"/>
                  <a:gd name="T3" fmla="*/ 10 h 11"/>
                  <a:gd name="T4" fmla="*/ 0 w 8"/>
                  <a:gd name="T5" fmla="*/ 0 h 11"/>
                  <a:gd name="T6" fmla="*/ 3 w 8"/>
                  <a:gd name="T7" fmla="*/ 0 h 11"/>
                  <a:gd name="T8" fmla="*/ 7 w 8"/>
                  <a:gd name="T9" fmla="*/ 7 h 11"/>
                </a:gdLst>
                <a:ahLst/>
                <a:cxnLst>
                  <a:cxn ang="0">
                    <a:pos x="T0" y="T1"/>
                  </a:cxn>
                  <a:cxn ang="0">
                    <a:pos x="T2" y="T3"/>
                  </a:cxn>
                  <a:cxn ang="0">
                    <a:pos x="T4" y="T5"/>
                  </a:cxn>
                  <a:cxn ang="0">
                    <a:pos x="T6" y="T7"/>
                  </a:cxn>
                  <a:cxn ang="0">
                    <a:pos x="T8" y="T9"/>
                  </a:cxn>
                </a:cxnLst>
                <a:rect l="0" t="0" r="r" b="b"/>
                <a:pathLst>
                  <a:path w="8" h="11">
                    <a:moveTo>
                      <a:pt x="7" y="7"/>
                    </a:moveTo>
                    <a:cubicBezTo>
                      <a:pt x="7" y="9"/>
                      <a:pt x="4" y="11"/>
                      <a:pt x="0" y="10"/>
                    </a:cubicBezTo>
                    <a:cubicBezTo>
                      <a:pt x="0" y="7"/>
                      <a:pt x="0" y="3"/>
                      <a:pt x="0" y="0"/>
                    </a:cubicBezTo>
                    <a:cubicBezTo>
                      <a:pt x="1" y="0"/>
                      <a:pt x="2" y="0"/>
                      <a:pt x="3" y="0"/>
                    </a:cubicBezTo>
                    <a:cubicBezTo>
                      <a:pt x="6" y="1"/>
                      <a:pt x="8" y="4"/>
                      <a:pt x="7" y="7"/>
                    </a:cubicBezTo>
                    <a:close/>
                  </a:path>
                </a:pathLst>
              </a:custGeom>
              <a:solidFill>
                <a:srgbClr val="DB6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8">
                <a:extLst>
                  <a:ext uri="{FF2B5EF4-FFF2-40B4-BE49-F238E27FC236}">
                    <a16:creationId xmlns:a16="http://schemas.microsoft.com/office/drawing/2014/main" id="{552B7BEC-253D-404A-81AC-2121CFDE1749}"/>
                  </a:ext>
                </a:extLst>
              </p:cNvPr>
              <p:cNvSpPr>
                <a:spLocks/>
              </p:cNvSpPr>
              <p:nvPr/>
            </p:nvSpPr>
            <p:spPr bwMode="auto">
              <a:xfrm>
                <a:off x="6152" y="1861"/>
                <a:ext cx="34" cy="16"/>
              </a:xfrm>
              <a:custGeom>
                <a:avLst/>
                <a:gdLst>
                  <a:gd name="T0" fmla="*/ 14 w 17"/>
                  <a:gd name="T1" fmla="*/ 8 h 8"/>
                  <a:gd name="T2" fmla="*/ 16 w 17"/>
                  <a:gd name="T3" fmla="*/ 7 h 8"/>
                  <a:gd name="T4" fmla="*/ 16 w 17"/>
                  <a:gd name="T5" fmla="*/ 4 h 8"/>
                  <a:gd name="T6" fmla="*/ 2 w 17"/>
                  <a:gd name="T7" fmla="*/ 1 h 8"/>
                  <a:gd name="T8" fmla="*/ 0 w 17"/>
                  <a:gd name="T9" fmla="*/ 4 h 8"/>
                  <a:gd name="T10" fmla="*/ 3 w 17"/>
                  <a:gd name="T11" fmla="*/ 5 h 8"/>
                  <a:gd name="T12" fmla="*/ 13 w 17"/>
                  <a:gd name="T13" fmla="*/ 7 h 8"/>
                  <a:gd name="T14" fmla="*/ 14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4" y="8"/>
                    </a:moveTo>
                    <a:cubicBezTo>
                      <a:pt x="15" y="8"/>
                      <a:pt x="16" y="8"/>
                      <a:pt x="16" y="7"/>
                    </a:cubicBezTo>
                    <a:cubicBezTo>
                      <a:pt x="17" y="6"/>
                      <a:pt x="17" y="5"/>
                      <a:pt x="16" y="4"/>
                    </a:cubicBezTo>
                    <a:cubicBezTo>
                      <a:pt x="10" y="0"/>
                      <a:pt x="2" y="1"/>
                      <a:pt x="2" y="1"/>
                    </a:cubicBezTo>
                    <a:cubicBezTo>
                      <a:pt x="1" y="1"/>
                      <a:pt x="0" y="2"/>
                      <a:pt x="0" y="4"/>
                    </a:cubicBezTo>
                    <a:cubicBezTo>
                      <a:pt x="1" y="5"/>
                      <a:pt x="2" y="5"/>
                      <a:pt x="3" y="5"/>
                    </a:cubicBezTo>
                    <a:cubicBezTo>
                      <a:pt x="3" y="5"/>
                      <a:pt x="9" y="4"/>
                      <a:pt x="13" y="7"/>
                    </a:cubicBezTo>
                    <a:cubicBezTo>
                      <a:pt x="14" y="8"/>
                      <a:pt x="14" y="8"/>
                      <a:pt x="14" y="8"/>
                    </a:cubicBez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99">
                <a:extLst>
                  <a:ext uri="{FF2B5EF4-FFF2-40B4-BE49-F238E27FC236}">
                    <a16:creationId xmlns:a16="http://schemas.microsoft.com/office/drawing/2014/main" id="{12E90A7F-E85B-4207-90FC-96DE312B80C9}"/>
                  </a:ext>
                </a:extLst>
              </p:cNvPr>
              <p:cNvSpPr>
                <a:spLocks/>
              </p:cNvSpPr>
              <p:nvPr/>
            </p:nvSpPr>
            <p:spPr bwMode="auto">
              <a:xfrm>
                <a:off x="6087" y="1871"/>
                <a:ext cx="24" cy="18"/>
              </a:xfrm>
              <a:custGeom>
                <a:avLst/>
                <a:gdLst>
                  <a:gd name="T0" fmla="*/ 2 w 12"/>
                  <a:gd name="T1" fmla="*/ 9 h 9"/>
                  <a:gd name="T2" fmla="*/ 2 w 12"/>
                  <a:gd name="T3" fmla="*/ 9 h 9"/>
                  <a:gd name="T4" fmla="*/ 4 w 12"/>
                  <a:gd name="T5" fmla="*/ 7 h 9"/>
                  <a:gd name="T6" fmla="*/ 10 w 12"/>
                  <a:gd name="T7" fmla="*/ 4 h 9"/>
                  <a:gd name="T8" fmla="*/ 12 w 12"/>
                  <a:gd name="T9" fmla="*/ 2 h 9"/>
                  <a:gd name="T10" fmla="*/ 9 w 12"/>
                  <a:gd name="T11" fmla="*/ 0 h 9"/>
                  <a:gd name="T12" fmla="*/ 0 w 12"/>
                  <a:gd name="T13" fmla="*/ 7 h 9"/>
                  <a:gd name="T14" fmla="*/ 2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2" y="9"/>
                    </a:moveTo>
                    <a:cubicBezTo>
                      <a:pt x="2" y="9"/>
                      <a:pt x="2" y="9"/>
                      <a:pt x="2" y="9"/>
                    </a:cubicBezTo>
                    <a:cubicBezTo>
                      <a:pt x="3" y="9"/>
                      <a:pt x="4" y="8"/>
                      <a:pt x="4" y="7"/>
                    </a:cubicBezTo>
                    <a:cubicBezTo>
                      <a:pt x="4" y="5"/>
                      <a:pt x="8" y="4"/>
                      <a:pt x="10" y="4"/>
                    </a:cubicBezTo>
                    <a:cubicBezTo>
                      <a:pt x="11" y="4"/>
                      <a:pt x="12" y="3"/>
                      <a:pt x="12" y="2"/>
                    </a:cubicBezTo>
                    <a:cubicBezTo>
                      <a:pt x="12" y="1"/>
                      <a:pt x="11" y="0"/>
                      <a:pt x="9" y="0"/>
                    </a:cubicBezTo>
                    <a:cubicBezTo>
                      <a:pt x="6" y="1"/>
                      <a:pt x="0" y="2"/>
                      <a:pt x="0" y="7"/>
                    </a:cubicBezTo>
                    <a:cubicBezTo>
                      <a:pt x="0" y="8"/>
                      <a:pt x="1" y="9"/>
                      <a:pt x="2" y="9"/>
                    </a:cubicBez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00">
                <a:extLst>
                  <a:ext uri="{FF2B5EF4-FFF2-40B4-BE49-F238E27FC236}">
                    <a16:creationId xmlns:a16="http://schemas.microsoft.com/office/drawing/2014/main" id="{3213F556-A901-4BDD-9A2A-59357303EEA6}"/>
                  </a:ext>
                </a:extLst>
              </p:cNvPr>
              <p:cNvSpPr>
                <a:spLocks/>
              </p:cNvSpPr>
              <p:nvPr/>
            </p:nvSpPr>
            <p:spPr bwMode="auto">
              <a:xfrm>
                <a:off x="6099" y="1896"/>
                <a:ext cx="28" cy="67"/>
              </a:xfrm>
              <a:custGeom>
                <a:avLst/>
                <a:gdLst>
                  <a:gd name="T0" fmla="*/ 8 w 14"/>
                  <a:gd name="T1" fmla="*/ 34 h 34"/>
                  <a:gd name="T2" fmla="*/ 13 w 14"/>
                  <a:gd name="T3" fmla="*/ 34 h 34"/>
                  <a:gd name="T4" fmla="*/ 13 w 14"/>
                  <a:gd name="T5" fmla="*/ 31 h 34"/>
                  <a:gd name="T6" fmla="*/ 4 w 14"/>
                  <a:gd name="T7" fmla="*/ 30 h 34"/>
                  <a:gd name="T8" fmla="*/ 4 w 14"/>
                  <a:gd name="T9" fmla="*/ 28 h 34"/>
                  <a:gd name="T10" fmla="*/ 14 w 14"/>
                  <a:gd name="T11" fmla="*/ 0 h 34"/>
                  <a:gd name="T12" fmla="*/ 11 w 14"/>
                  <a:gd name="T13" fmla="*/ 0 h 34"/>
                  <a:gd name="T14" fmla="*/ 1 w 14"/>
                  <a:gd name="T15" fmla="*/ 26 h 34"/>
                  <a:gd name="T16" fmla="*/ 1 w 14"/>
                  <a:gd name="T17" fmla="*/ 27 h 34"/>
                  <a:gd name="T18" fmla="*/ 1 w 14"/>
                  <a:gd name="T19" fmla="*/ 27 h 34"/>
                  <a:gd name="T20" fmla="*/ 2 w 14"/>
                  <a:gd name="T21" fmla="*/ 32 h 34"/>
                  <a:gd name="T22" fmla="*/ 8 w 14"/>
                  <a:gd name="T2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4">
                    <a:moveTo>
                      <a:pt x="8" y="34"/>
                    </a:moveTo>
                    <a:cubicBezTo>
                      <a:pt x="10" y="34"/>
                      <a:pt x="12" y="34"/>
                      <a:pt x="13" y="34"/>
                    </a:cubicBezTo>
                    <a:cubicBezTo>
                      <a:pt x="13" y="31"/>
                      <a:pt x="13" y="31"/>
                      <a:pt x="13" y="31"/>
                    </a:cubicBezTo>
                    <a:cubicBezTo>
                      <a:pt x="9" y="31"/>
                      <a:pt x="6" y="31"/>
                      <a:pt x="4" y="30"/>
                    </a:cubicBezTo>
                    <a:cubicBezTo>
                      <a:pt x="4" y="29"/>
                      <a:pt x="4" y="28"/>
                      <a:pt x="4" y="28"/>
                    </a:cubicBezTo>
                    <a:cubicBezTo>
                      <a:pt x="13" y="16"/>
                      <a:pt x="14" y="1"/>
                      <a:pt x="14" y="0"/>
                    </a:cubicBezTo>
                    <a:cubicBezTo>
                      <a:pt x="11" y="0"/>
                      <a:pt x="11" y="0"/>
                      <a:pt x="11" y="0"/>
                    </a:cubicBezTo>
                    <a:cubicBezTo>
                      <a:pt x="11" y="0"/>
                      <a:pt x="10" y="15"/>
                      <a:pt x="1" y="26"/>
                    </a:cubicBezTo>
                    <a:cubicBezTo>
                      <a:pt x="1" y="27"/>
                      <a:pt x="1" y="27"/>
                      <a:pt x="1" y="27"/>
                    </a:cubicBezTo>
                    <a:cubicBezTo>
                      <a:pt x="1" y="27"/>
                      <a:pt x="1" y="27"/>
                      <a:pt x="1" y="27"/>
                    </a:cubicBezTo>
                    <a:cubicBezTo>
                      <a:pt x="1" y="27"/>
                      <a:pt x="0" y="30"/>
                      <a:pt x="2" y="32"/>
                    </a:cubicBezTo>
                    <a:cubicBezTo>
                      <a:pt x="4" y="33"/>
                      <a:pt x="6" y="34"/>
                      <a:pt x="8" y="34"/>
                    </a:cubicBezTo>
                    <a:close/>
                  </a:path>
                </a:pathLst>
              </a:custGeom>
              <a:solidFill>
                <a:srgbClr val="874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1">
                <a:extLst>
                  <a:ext uri="{FF2B5EF4-FFF2-40B4-BE49-F238E27FC236}">
                    <a16:creationId xmlns:a16="http://schemas.microsoft.com/office/drawing/2014/main" id="{AEEA5571-6ECB-4C17-811D-C1B25F04E527}"/>
                  </a:ext>
                </a:extLst>
              </p:cNvPr>
              <p:cNvSpPr>
                <a:spLocks/>
              </p:cNvSpPr>
              <p:nvPr/>
            </p:nvSpPr>
            <p:spPr bwMode="auto">
              <a:xfrm>
                <a:off x="6107" y="1969"/>
                <a:ext cx="61" cy="43"/>
              </a:xfrm>
              <a:custGeom>
                <a:avLst/>
                <a:gdLst>
                  <a:gd name="T0" fmla="*/ 2 w 31"/>
                  <a:gd name="T1" fmla="*/ 4 h 22"/>
                  <a:gd name="T2" fmla="*/ 14 w 31"/>
                  <a:gd name="T3" fmla="*/ 4 h 22"/>
                  <a:gd name="T4" fmla="*/ 31 w 31"/>
                  <a:gd name="T5" fmla="*/ 0 h 22"/>
                  <a:gd name="T6" fmla="*/ 13 w 31"/>
                  <a:gd name="T7" fmla="*/ 22 h 22"/>
                  <a:gd name="T8" fmla="*/ 2 w 31"/>
                  <a:gd name="T9" fmla="*/ 4 h 22"/>
                </a:gdLst>
                <a:ahLst/>
                <a:cxnLst>
                  <a:cxn ang="0">
                    <a:pos x="T0" y="T1"/>
                  </a:cxn>
                  <a:cxn ang="0">
                    <a:pos x="T2" y="T3"/>
                  </a:cxn>
                  <a:cxn ang="0">
                    <a:pos x="T4" y="T5"/>
                  </a:cxn>
                  <a:cxn ang="0">
                    <a:pos x="T6" y="T7"/>
                  </a:cxn>
                  <a:cxn ang="0">
                    <a:pos x="T8" y="T9"/>
                  </a:cxn>
                </a:cxnLst>
                <a:rect l="0" t="0" r="r" b="b"/>
                <a:pathLst>
                  <a:path w="31" h="22">
                    <a:moveTo>
                      <a:pt x="2" y="4"/>
                    </a:moveTo>
                    <a:cubicBezTo>
                      <a:pt x="2" y="4"/>
                      <a:pt x="3" y="6"/>
                      <a:pt x="14" y="4"/>
                    </a:cubicBezTo>
                    <a:cubicBezTo>
                      <a:pt x="24" y="3"/>
                      <a:pt x="31" y="0"/>
                      <a:pt x="31" y="0"/>
                    </a:cubicBezTo>
                    <a:cubicBezTo>
                      <a:pt x="31" y="0"/>
                      <a:pt x="30" y="22"/>
                      <a:pt x="13" y="22"/>
                    </a:cubicBezTo>
                    <a:cubicBezTo>
                      <a:pt x="0" y="22"/>
                      <a:pt x="2" y="4"/>
                      <a:pt x="2" y="4"/>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2">
                <a:extLst>
                  <a:ext uri="{FF2B5EF4-FFF2-40B4-BE49-F238E27FC236}">
                    <a16:creationId xmlns:a16="http://schemas.microsoft.com/office/drawing/2014/main" id="{133A82BD-26DA-46BA-A3C5-1310C445D354}"/>
                  </a:ext>
                </a:extLst>
              </p:cNvPr>
              <p:cNvSpPr>
                <a:spLocks/>
              </p:cNvSpPr>
              <p:nvPr/>
            </p:nvSpPr>
            <p:spPr bwMode="auto">
              <a:xfrm>
                <a:off x="6066" y="1763"/>
                <a:ext cx="294" cy="236"/>
              </a:xfrm>
              <a:custGeom>
                <a:avLst/>
                <a:gdLst>
                  <a:gd name="T0" fmla="*/ 89 w 150"/>
                  <a:gd name="T1" fmla="*/ 91 h 120"/>
                  <a:gd name="T2" fmla="*/ 79 w 150"/>
                  <a:gd name="T3" fmla="*/ 62 h 120"/>
                  <a:gd name="T4" fmla="*/ 77 w 150"/>
                  <a:gd name="T5" fmla="*/ 36 h 120"/>
                  <a:gd name="T6" fmla="*/ 14 w 150"/>
                  <a:gd name="T7" fmla="*/ 47 h 120"/>
                  <a:gd name="T8" fmla="*/ 41 w 150"/>
                  <a:gd name="T9" fmla="*/ 11 h 120"/>
                  <a:gd name="T10" fmla="*/ 94 w 150"/>
                  <a:gd name="T11" fmla="*/ 120 h 120"/>
                  <a:gd name="T12" fmla="*/ 103 w 150"/>
                  <a:gd name="T13" fmla="*/ 90 h 120"/>
                  <a:gd name="T14" fmla="*/ 89 w 150"/>
                  <a:gd name="T15" fmla="*/ 91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20">
                    <a:moveTo>
                      <a:pt x="89" y="91"/>
                    </a:moveTo>
                    <a:cubicBezTo>
                      <a:pt x="89" y="91"/>
                      <a:pt x="90" y="73"/>
                      <a:pt x="79" y="62"/>
                    </a:cubicBezTo>
                    <a:cubicBezTo>
                      <a:pt x="68" y="52"/>
                      <a:pt x="77" y="36"/>
                      <a:pt x="77" y="36"/>
                    </a:cubicBezTo>
                    <a:cubicBezTo>
                      <a:pt x="77" y="36"/>
                      <a:pt x="34" y="29"/>
                      <a:pt x="14" y="47"/>
                    </a:cubicBezTo>
                    <a:cubicBezTo>
                      <a:pt x="14" y="47"/>
                      <a:pt x="0" y="21"/>
                      <a:pt x="41" y="11"/>
                    </a:cubicBezTo>
                    <a:cubicBezTo>
                      <a:pt x="83" y="0"/>
                      <a:pt x="150" y="32"/>
                      <a:pt x="94" y="120"/>
                    </a:cubicBezTo>
                    <a:cubicBezTo>
                      <a:pt x="103" y="90"/>
                      <a:pt x="103" y="90"/>
                      <a:pt x="103" y="90"/>
                    </a:cubicBezTo>
                    <a:lnTo>
                      <a:pt x="89" y="91"/>
                    </a:ln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3">
                <a:extLst>
                  <a:ext uri="{FF2B5EF4-FFF2-40B4-BE49-F238E27FC236}">
                    <a16:creationId xmlns:a16="http://schemas.microsoft.com/office/drawing/2014/main" id="{613142B5-AA42-496A-BF2F-6BCC0995ED04}"/>
                  </a:ext>
                </a:extLst>
              </p:cNvPr>
              <p:cNvSpPr>
                <a:spLocks/>
              </p:cNvSpPr>
              <p:nvPr/>
            </p:nvSpPr>
            <p:spPr bwMode="auto">
              <a:xfrm>
                <a:off x="6229" y="1914"/>
                <a:ext cx="68" cy="69"/>
              </a:xfrm>
              <a:custGeom>
                <a:avLst/>
                <a:gdLst>
                  <a:gd name="T0" fmla="*/ 7 w 35"/>
                  <a:gd name="T1" fmla="*/ 11 h 35"/>
                  <a:gd name="T2" fmla="*/ 26 w 35"/>
                  <a:gd name="T3" fmla="*/ 7 h 35"/>
                  <a:gd name="T4" fmla="*/ 10 w 35"/>
                  <a:gd name="T5" fmla="*/ 34 h 35"/>
                  <a:gd name="T6" fmla="*/ 7 w 35"/>
                  <a:gd name="T7" fmla="*/ 11 h 35"/>
                </a:gdLst>
                <a:ahLst/>
                <a:cxnLst>
                  <a:cxn ang="0">
                    <a:pos x="T0" y="T1"/>
                  </a:cxn>
                  <a:cxn ang="0">
                    <a:pos x="T2" y="T3"/>
                  </a:cxn>
                  <a:cxn ang="0">
                    <a:pos x="T4" y="T5"/>
                  </a:cxn>
                  <a:cxn ang="0">
                    <a:pos x="T6" y="T7"/>
                  </a:cxn>
                </a:cxnLst>
                <a:rect l="0" t="0" r="r" b="b"/>
                <a:pathLst>
                  <a:path w="35" h="35">
                    <a:moveTo>
                      <a:pt x="7" y="11"/>
                    </a:moveTo>
                    <a:cubicBezTo>
                      <a:pt x="7" y="11"/>
                      <a:pt x="17" y="0"/>
                      <a:pt x="26" y="7"/>
                    </a:cubicBezTo>
                    <a:cubicBezTo>
                      <a:pt x="35" y="14"/>
                      <a:pt x="20" y="35"/>
                      <a:pt x="10" y="34"/>
                    </a:cubicBezTo>
                    <a:cubicBezTo>
                      <a:pt x="0" y="34"/>
                      <a:pt x="7" y="11"/>
                      <a:pt x="7" y="11"/>
                    </a:cubicBezTo>
                    <a:close/>
                  </a:path>
                </a:pathLst>
              </a:custGeom>
              <a:solidFill>
                <a:srgbClr val="A86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04">
                <a:extLst>
                  <a:ext uri="{FF2B5EF4-FFF2-40B4-BE49-F238E27FC236}">
                    <a16:creationId xmlns:a16="http://schemas.microsoft.com/office/drawing/2014/main" id="{7050D967-6115-481F-8BE6-ADD82C2E018B}"/>
                  </a:ext>
                </a:extLst>
              </p:cNvPr>
              <p:cNvSpPr>
                <a:spLocks/>
              </p:cNvSpPr>
              <p:nvPr/>
            </p:nvSpPr>
            <p:spPr bwMode="auto">
              <a:xfrm>
                <a:off x="6244" y="2560"/>
                <a:ext cx="91" cy="106"/>
              </a:xfrm>
              <a:custGeom>
                <a:avLst/>
                <a:gdLst>
                  <a:gd name="T0" fmla="*/ 17 w 46"/>
                  <a:gd name="T1" fmla="*/ 0 h 54"/>
                  <a:gd name="T2" fmla="*/ 21 w 46"/>
                  <a:gd name="T3" fmla="*/ 54 h 54"/>
                  <a:gd name="T4" fmla="*/ 17 w 46"/>
                  <a:gd name="T5" fmla="*/ 0 h 54"/>
                </a:gdLst>
                <a:ahLst/>
                <a:cxnLst>
                  <a:cxn ang="0">
                    <a:pos x="T0" y="T1"/>
                  </a:cxn>
                  <a:cxn ang="0">
                    <a:pos x="T2" y="T3"/>
                  </a:cxn>
                  <a:cxn ang="0">
                    <a:pos x="T4" y="T5"/>
                  </a:cxn>
                </a:cxnLst>
                <a:rect l="0" t="0" r="r" b="b"/>
                <a:pathLst>
                  <a:path w="46" h="54">
                    <a:moveTo>
                      <a:pt x="17" y="0"/>
                    </a:moveTo>
                    <a:cubicBezTo>
                      <a:pt x="6" y="0"/>
                      <a:pt x="0" y="48"/>
                      <a:pt x="21" y="54"/>
                    </a:cubicBezTo>
                    <a:cubicBezTo>
                      <a:pt x="21" y="54"/>
                      <a:pt x="46" y="0"/>
                      <a:pt x="17" y="0"/>
                    </a:cubicBezTo>
                    <a:close/>
                  </a:path>
                </a:pathLst>
              </a:custGeom>
              <a:solidFill>
                <a:srgbClr val="C96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05">
                <a:extLst>
                  <a:ext uri="{FF2B5EF4-FFF2-40B4-BE49-F238E27FC236}">
                    <a16:creationId xmlns:a16="http://schemas.microsoft.com/office/drawing/2014/main" id="{CA3894CA-2AF0-462A-B9E3-E49D599D7310}"/>
                  </a:ext>
                </a:extLst>
              </p:cNvPr>
              <p:cNvSpPr>
                <a:spLocks/>
              </p:cNvSpPr>
              <p:nvPr/>
            </p:nvSpPr>
            <p:spPr bwMode="auto">
              <a:xfrm>
                <a:off x="6101" y="2552"/>
                <a:ext cx="239" cy="120"/>
              </a:xfrm>
              <a:custGeom>
                <a:avLst/>
                <a:gdLst>
                  <a:gd name="T0" fmla="*/ 90 w 122"/>
                  <a:gd name="T1" fmla="*/ 48 h 61"/>
                  <a:gd name="T2" fmla="*/ 48 w 122"/>
                  <a:gd name="T3" fmla="*/ 60 h 61"/>
                  <a:gd name="T4" fmla="*/ 47 w 122"/>
                  <a:gd name="T5" fmla="*/ 60 h 61"/>
                  <a:gd name="T6" fmla="*/ 30 w 122"/>
                  <a:gd name="T7" fmla="*/ 51 h 61"/>
                  <a:gd name="T8" fmla="*/ 20 w 122"/>
                  <a:gd name="T9" fmla="*/ 42 h 61"/>
                  <a:gd name="T10" fmla="*/ 14 w 122"/>
                  <a:gd name="T11" fmla="*/ 31 h 61"/>
                  <a:gd name="T12" fmla="*/ 6 w 122"/>
                  <a:gd name="T13" fmla="*/ 17 h 61"/>
                  <a:gd name="T14" fmla="*/ 21 w 122"/>
                  <a:gd name="T15" fmla="*/ 22 h 61"/>
                  <a:gd name="T16" fmla="*/ 38 w 122"/>
                  <a:gd name="T17" fmla="*/ 25 h 61"/>
                  <a:gd name="T18" fmla="*/ 57 w 122"/>
                  <a:gd name="T19" fmla="*/ 13 h 61"/>
                  <a:gd name="T20" fmla="*/ 41 w 122"/>
                  <a:gd name="T21" fmla="*/ 12 h 61"/>
                  <a:gd name="T22" fmla="*/ 35 w 122"/>
                  <a:gd name="T23" fmla="*/ 6 h 61"/>
                  <a:gd name="T24" fmla="*/ 48 w 122"/>
                  <a:gd name="T25" fmla="*/ 3 h 61"/>
                  <a:gd name="T26" fmla="*/ 70 w 122"/>
                  <a:gd name="T27" fmla="*/ 1 h 61"/>
                  <a:gd name="T28" fmla="*/ 89 w 122"/>
                  <a:gd name="T29" fmla="*/ 12 h 61"/>
                  <a:gd name="T30" fmla="*/ 117 w 122"/>
                  <a:gd name="T31" fmla="*/ 12 h 61"/>
                  <a:gd name="T32" fmla="*/ 122 w 122"/>
                  <a:gd name="T33" fmla="*/ 47 h 61"/>
                  <a:gd name="T34" fmla="*/ 90 w 12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61">
                    <a:moveTo>
                      <a:pt x="90" y="48"/>
                    </a:moveTo>
                    <a:cubicBezTo>
                      <a:pt x="86" y="50"/>
                      <a:pt x="54" y="61"/>
                      <a:pt x="48" y="60"/>
                    </a:cubicBezTo>
                    <a:cubicBezTo>
                      <a:pt x="48" y="60"/>
                      <a:pt x="47" y="60"/>
                      <a:pt x="47" y="60"/>
                    </a:cubicBezTo>
                    <a:cubicBezTo>
                      <a:pt x="41" y="59"/>
                      <a:pt x="34" y="53"/>
                      <a:pt x="30" y="51"/>
                    </a:cubicBezTo>
                    <a:cubicBezTo>
                      <a:pt x="25" y="50"/>
                      <a:pt x="24" y="45"/>
                      <a:pt x="20" y="42"/>
                    </a:cubicBezTo>
                    <a:cubicBezTo>
                      <a:pt x="16" y="40"/>
                      <a:pt x="14" y="31"/>
                      <a:pt x="14" y="31"/>
                    </a:cubicBezTo>
                    <a:cubicBezTo>
                      <a:pt x="14" y="31"/>
                      <a:pt x="0" y="19"/>
                      <a:pt x="6" y="17"/>
                    </a:cubicBezTo>
                    <a:cubicBezTo>
                      <a:pt x="13" y="15"/>
                      <a:pt x="21" y="22"/>
                      <a:pt x="21" y="22"/>
                    </a:cubicBezTo>
                    <a:cubicBezTo>
                      <a:pt x="38" y="25"/>
                      <a:pt x="38" y="25"/>
                      <a:pt x="38" y="25"/>
                    </a:cubicBezTo>
                    <a:cubicBezTo>
                      <a:pt x="38" y="25"/>
                      <a:pt x="58" y="17"/>
                      <a:pt x="57" y="13"/>
                    </a:cubicBezTo>
                    <a:cubicBezTo>
                      <a:pt x="57" y="9"/>
                      <a:pt x="48" y="12"/>
                      <a:pt x="41" y="12"/>
                    </a:cubicBezTo>
                    <a:cubicBezTo>
                      <a:pt x="36" y="11"/>
                      <a:pt x="35" y="6"/>
                      <a:pt x="35" y="6"/>
                    </a:cubicBezTo>
                    <a:cubicBezTo>
                      <a:pt x="48" y="3"/>
                      <a:pt x="48" y="3"/>
                      <a:pt x="48" y="3"/>
                    </a:cubicBezTo>
                    <a:cubicBezTo>
                      <a:pt x="48" y="3"/>
                      <a:pt x="66" y="0"/>
                      <a:pt x="70" y="1"/>
                    </a:cubicBezTo>
                    <a:cubicBezTo>
                      <a:pt x="74" y="3"/>
                      <a:pt x="89" y="12"/>
                      <a:pt x="89" y="12"/>
                    </a:cubicBezTo>
                    <a:cubicBezTo>
                      <a:pt x="117" y="12"/>
                      <a:pt x="117" y="12"/>
                      <a:pt x="117" y="12"/>
                    </a:cubicBezTo>
                    <a:cubicBezTo>
                      <a:pt x="122" y="47"/>
                      <a:pt x="122" y="47"/>
                      <a:pt x="122" y="47"/>
                    </a:cubicBezTo>
                    <a:cubicBezTo>
                      <a:pt x="122" y="47"/>
                      <a:pt x="95" y="46"/>
                      <a:pt x="90" y="48"/>
                    </a:cubicBezTo>
                    <a:close/>
                  </a:path>
                </a:pathLst>
              </a:custGeom>
              <a:solidFill>
                <a:srgbClr val="A86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6">
                <a:extLst>
                  <a:ext uri="{FF2B5EF4-FFF2-40B4-BE49-F238E27FC236}">
                    <a16:creationId xmlns:a16="http://schemas.microsoft.com/office/drawing/2014/main" id="{B66192F6-3BB0-4DF6-A01D-9273497D12D6}"/>
                  </a:ext>
                </a:extLst>
              </p:cNvPr>
              <p:cNvSpPr>
                <a:spLocks/>
              </p:cNvSpPr>
              <p:nvPr/>
            </p:nvSpPr>
            <p:spPr bwMode="auto">
              <a:xfrm>
                <a:off x="6129" y="2613"/>
                <a:ext cx="64" cy="57"/>
              </a:xfrm>
              <a:custGeom>
                <a:avLst/>
                <a:gdLst>
                  <a:gd name="T0" fmla="*/ 33 w 33"/>
                  <a:gd name="T1" fmla="*/ 29 h 29"/>
                  <a:gd name="T2" fmla="*/ 16 w 33"/>
                  <a:gd name="T3" fmla="*/ 20 h 29"/>
                  <a:gd name="T4" fmla="*/ 6 w 33"/>
                  <a:gd name="T5" fmla="*/ 11 h 29"/>
                  <a:gd name="T6" fmla="*/ 0 w 33"/>
                  <a:gd name="T7" fmla="*/ 0 h 29"/>
                  <a:gd name="T8" fmla="*/ 20 w 33"/>
                  <a:gd name="T9" fmla="*/ 7 h 29"/>
                  <a:gd name="T10" fmla="*/ 20 w 33"/>
                  <a:gd name="T11" fmla="*/ 12 h 29"/>
                  <a:gd name="T12" fmla="*/ 26 w 33"/>
                  <a:gd name="T13" fmla="*/ 18 h 29"/>
                  <a:gd name="T14" fmla="*/ 30 w 33"/>
                  <a:gd name="T15" fmla="*/ 25 h 29"/>
                  <a:gd name="T16" fmla="*/ 33 w 33"/>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9">
                    <a:moveTo>
                      <a:pt x="33" y="29"/>
                    </a:moveTo>
                    <a:cubicBezTo>
                      <a:pt x="27" y="28"/>
                      <a:pt x="20" y="22"/>
                      <a:pt x="16" y="20"/>
                    </a:cubicBezTo>
                    <a:cubicBezTo>
                      <a:pt x="11" y="19"/>
                      <a:pt x="10" y="14"/>
                      <a:pt x="6" y="11"/>
                    </a:cubicBezTo>
                    <a:cubicBezTo>
                      <a:pt x="2" y="9"/>
                      <a:pt x="0" y="0"/>
                      <a:pt x="0" y="0"/>
                    </a:cubicBezTo>
                    <a:cubicBezTo>
                      <a:pt x="3" y="3"/>
                      <a:pt x="19" y="5"/>
                      <a:pt x="20" y="7"/>
                    </a:cubicBezTo>
                    <a:cubicBezTo>
                      <a:pt x="22" y="8"/>
                      <a:pt x="20" y="10"/>
                      <a:pt x="20" y="12"/>
                    </a:cubicBezTo>
                    <a:cubicBezTo>
                      <a:pt x="21" y="15"/>
                      <a:pt x="27" y="15"/>
                      <a:pt x="26" y="18"/>
                    </a:cubicBezTo>
                    <a:cubicBezTo>
                      <a:pt x="26" y="21"/>
                      <a:pt x="26" y="24"/>
                      <a:pt x="30" y="25"/>
                    </a:cubicBezTo>
                    <a:cubicBezTo>
                      <a:pt x="32" y="26"/>
                      <a:pt x="33" y="27"/>
                      <a:pt x="33" y="29"/>
                    </a:cubicBezTo>
                    <a:close/>
                  </a:path>
                </a:pathLst>
              </a:custGeom>
              <a:solidFill>
                <a:srgbClr val="874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7">
                <a:extLst>
                  <a:ext uri="{FF2B5EF4-FFF2-40B4-BE49-F238E27FC236}">
                    <a16:creationId xmlns:a16="http://schemas.microsoft.com/office/drawing/2014/main" id="{39749CA5-2F91-4381-B437-3E6EF5A53428}"/>
                  </a:ext>
                </a:extLst>
              </p:cNvPr>
              <p:cNvSpPr>
                <a:spLocks/>
              </p:cNvSpPr>
              <p:nvPr/>
            </p:nvSpPr>
            <p:spPr bwMode="auto">
              <a:xfrm>
                <a:off x="6278" y="2167"/>
                <a:ext cx="288" cy="550"/>
              </a:xfrm>
              <a:custGeom>
                <a:avLst/>
                <a:gdLst>
                  <a:gd name="T0" fmla="*/ 73 w 147"/>
                  <a:gd name="T1" fmla="*/ 0 h 280"/>
                  <a:gd name="T2" fmla="*/ 38 w 147"/>
                  <a:gd name="T3" fmla="*/ 102 h 280"/>
                  <a:gd name="T4" fmla="*/ 69 w 147"/>
                  <a:gd name="T5" fmla="*/ 185 h 280"/>
                  <a:gd name="T6" fmla="*/ 68 w 147"/>
                  <a:gd name="T7" fmla="*/ 198 h 280"/>
                  <a:gd name="T8" fmla="*/ 0 w 147"/>
                  <a:gd name="T9" fmla="*/ 200 h 280"/>
                  <a:gd name="T10" fmla="*/ 4 w 147"/>
                  <a:gd name="T11" fmla="*/ 254 h 280"/>
                  <a:gd name="T12" fmla="*/ 131 w 147"/>
                  <a:gd name="T13" fmla="*/ 254 h 280"/>
                  <a:gd name="T14" fmla="*/ 145 w 147"/>
                  <a:gd name="T15" fmla="*/ 208 h 280"/>
                  <a:gd name="T16" fmla="*/ 73 w 147"/>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280">
                    <a:moveTo>
                      <a:pt x="73" y="0"/>
                    </a:moveTo>
                    <a:cubicBezTo>
                      <a:pt x="45" y="15"/>
                      <a:pt x="35" y="77"/>
                      <a:pt x="38" y="102"/>
                    </a:cubicBezTo>
                    <a:cubicBezTo>
                      <a:pt x="69" y="185"/>
                      <a:pt x="69" y="185"/>
                      <a:pt x="69" y="185"/>
                    </a:cubicBezTo>
                    <a:cubicBezTo>
                      <a:pt x="69" y="185"/>
                      <a:pt x="63" y="196"/>
                      <a:pt x="68" y="198"/>
                    </a:cubicBezTo>
                    <a:cubicBezTo>
                      <a:pt x="0" y="200"/>
                      <a:pt x="0" y="200"/>
                      <a:pt x="0" y="200"/>
                    </a:cubicBezTo>
                    <a:cubicBezTo>
                      <a:pt x="0" y="200"/>
                      <a:pt x="17" y="218"/>
                      <a:pt x="4" y="254"/>
                    </a:cubicBezTo>
                    <a:cubicBezTo>
                      <a:pt x="4" y="254"/>
                      <a:pt x="93" y="280"/>
                      <a:pt x="131" y="254"/>
                    </a:cubicBezTo>
                    <a:cubicBezTo>
                      <a:pt x="142" y="246"/>
                      <a:pt x="147" y="224"/>
                      <a:pt x="145" y="208"/>
                    </a:cubicBezTo>
                    <a:cubicBezTo>
                      <a:pt x="125" y="95"/>
                      <a:pt x="73" y="0"/>
                      <a:pt x="73" y="0"/>
                    </a:cubicBezTo>
                    <a:close/>
                  </a:path>
                </a:pathLst>
              </a:custGeom>
              <a:solidFill>
                <a:srgbClr val="E2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08">
                <a:extLst>
                  <a:ext uri="{FF2B5EF4-FFF2-40B4-BE49-F238E27FC236}">
                    <a16:creationId xmlns:a16="http://schemas.microsoft.com/office/drawing/2014/main" id="{1449C44A-293E-4528-BD3A-D2A45D489C5E}"/>
                  </a:ext>
                </a:extLst>
              </p:cNvPr>
              <p:cNvSpPr>
                <a:spLocks/>
              </p:cNvSpPr>
              <p:nvPr/>
            </p:nvSpPr>
            <p:spPr bwMode="auto">
              <a:xfrm>
                <a:off x="1924" y="2652"/>
                <a:ext cx="110" cy="110"/>
              </a:xfrm>
              <a:custGeom>
                <a:avLst/>
                <a:gdLst>
                  <a:gd name="T0" fmla="*/ 43 w 56"/>
                  <a:gd name="T1" fmla="*/ 2 h 56"/>
                  <a:gd name="T2" fmla="*/ 21 w 56"/>
                  <a:gd name="T3" fmla="*/ 53 h 56"/>
                  <a:gd name="T4" fmla="*/ 10 w 56"/>
                  <a:gd name="T5" fmla="*/ 10 h 56"/>
                  <a:gd name="T6" fmla="*/ 43 w 56"/>
                  <a:gd name="T7" fmla="*/ 2 h 56"/>
                </a:gdLst>
                <a:ahLst/>
                <a:cxnLst>
                  <a:cxn ang="0">
                    <a:pos x="T0" y="T1"/>
                  </a:cxn>
                  <a:cxn ang="0">
                    <a:pos x="T2" y="T3"/>
                  </a:cxn>
                  <a:cxn ang="0">
                    <a:pos x="T4" y="T5"/>
                  </a:cxn>
                  <a:cxn ang="0">
                    <a:pos x="T6" y="T7"/>
                  </a:cxn>
                </a:cxnLst>
                <a:rect l="0" t="0" r="r" b="b"/>
                <a:pathLst>
                  <a:path w="56" h="56">
                    <a:moveTo>
                      <a:pt x="43" y="2"/>
                    </a:moveTo>
                    <a:cubicBezTo>
                      <a:pt x="56" y="4"/>
                      <a:pt x="41" y="56"/>
                      <a:pt x="21" y="53"/>
                    </a:cubicBezTo>
                    <a:cubicBezTo>
                      <a:pt x="0" y="50"/>
                      <a:pt x="10" y="10"/>
                      <a:pt x="10" y="10"/>
                    </a:cubicBezTo>
                    <a:cubicBezTo>
                      <a:pt x="10" y="10"/>
                      <a:pt x="29" y="0"/>
                      <a:pt x="43" y="2"/>
                    </a:cubicBezTo>
                    <a:close/>
                  </a:path>
                </a:pathLst>
              </a:custGeom>
              <a:solidFill>
                <a:srgbClr val="A1B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9">
                <a:extLst>
                  <a:ext uri="{FF2B5EF4-FFF2-40B4-BE49-F238E27FC236}">
                    <a16:creationId xmlns:a16="http://schemas.microsoft.com/office/drawing/2014/main" id="{1C1DCDE8-AF3F-4F5C-B1BD-E0CBA1874D8A}"/>
                  </a:ext>
                </a:extLst>
              </p:cNvPr>
              <p:cNvSpPr>
                <a:spLocks/>
              </p:cNvSpPr>
              <p:nvPr/>
            </p:nvSpPr>
            <p:spPr bwMode="auto">
              <a:xfrm>
                <a:off x="1959" y="2617"/>
                <a:ext cx="214" cy="165"/>
              </a:xfrm>
              <a:custGeom>
                <a:avLst/>
                <a:gdLst>
                  <a:gd name="T0" fmla="*/ 62 w 109"/>
                  <a:gd name="T1" fmla="*/ 75 h 84"/>
                  <a:gd name="T2" fmla="*/ 46 w 109"/>
                  <a:gd name="T3" fmla="*/ 64 h 84"/>
                  <a:gd name="T4" fmla="*/ 23 w 109"/>
                  <a:gd name="T5" fmla="*/ 53 h 84"/>
                  <a:gd name="T6" fmla="*/ 0 w 109"/>
                  <a:gd name="T7" fmla="*/ 49 h 84"/>
                  <a:gd name="T8" fmla="*/ 14 w 109"/>
                  <a:gd name="T9" fmla="*/ 20 h 84"/>
                  <a:gd name="T10" fmla="*/ 27 w 109"/>
                  <a:gd name="T11" fmla="*/ 21 h 84"/>
                  <a:gd name="T12" fmla="*/ 48 w 109"/>
                  <a:gd name="T13" fmla="*/ 9 h 84"/>
                  <a:gd name="T14" fmla="*/ 72 w 109"/>
                  <a:gd name="T15" fmla="*/ 0 h 84"/>
                  <a:gd name="T16" fmla="*/ 74 w 109"/>
                  <a:gd name="T17" fmla="*/ 8 h 84"/>
                  <a:gd name="T18" fmla="*/ 59 w 109"/>
                  <a:gd name="T19" fmla="*/ 17 h 84"/>
                  <a:gd name="T20" fmla="*/ 58 w 109"/>
                  <a:gd name="T21" fmla="*/ 18 h 84"/>
                  <a:gd name="T22" fmla="*/ 58 w 109"/>
                  <a:gd name="T23" fmla="*/ 18 h 84"/>
                  <a:gd name="T24" fmla="*/ 59 w 109"/>
                  <a:gd name="T25" fmla="*/ 24 h 84"/>
                  <a:gd name="T26" fmla="*/ 59 w 109"/>
                  <a:gd name="T27" fmla="*/ 24 h 84"/>
                  <a:gd name="T28" fmla="*/ 85 w 109"/>
                  <a:gd name="T29" fmla="*/ 33 h 84"/>
                  <a:gd name="T30" fmla="*/ 104 w 109"/>
                  <a:gd name="T31" fmla="*/ 41 h 84"/>
                  <a:gd name="T32" fmla="*/ 76 w 109"/>
                  <a:gd name="T33" fmla="*/ 42 h 84"/>
                  <a:gd name="T34" fmla="*/ 75 w 109"/>
                  <a:gd name="T35" fmla="*/ 44 h 84"/>
                  <a:gd name="T36" fmla="*/ 100 w 109"/>
                  <a:gd name="T37" fmla="*/ 53 h 84"/>
                  <a:gd name="T38" fmla="*/ 102 w 109"/>
                  <a:gd name="T39" fmla="*/ 61 h 84"/>
                  <a:gd name="T40" fmla="*/ 84 w 109"/>
                  <a:gd name="T41" fmla="*/ 58 h 84"/>
                  <a:gd name="T42" fmla="*/ 72 w 109"/>
                  <a:gd name="T43" fmla="*/ 55 h 84"/>
                  <a:gd name="T44" fmla="*/ 71 w 109"/>
                  <a:gd name="T45" fmla="*/ 57 h 84"/>
                  <a:gd name="T46" fmla="*/ 91 w 109"/>
                  <a:gd name="T47" fmla="*/ 72 h 84"/>
                  <a:gd name="T48" fmla="*/ 74 w 109"/>
                  <a:gd name="T49" fmla="*/ 70 h 84"/>
                  <a:gd name="T50" fmla="*/ 63 w 109"/>
                  <a:gd name="T51" fmla="*/ 65 h 84"/>
                  <a:gd name="T52" fmla="*/ 77 w 109"/>
                  <a:gd name="T53" fmla="*/ 79 h 84"/>
                  <a:gd name="T54" fmla="*/ 62 w 109"/>
                  <a:gd name="T55" fmla="*/ 7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 h="84">
                    <a:moveTo>
                      <a:pt x="62" y="75"/>
                    </a:moveTo>
                    <a:cubicBezTo>
                      <a:pt x="59" y="71"/>
                      <a:pt x="46" y="64"/>
                      <a:pt x="46" y="64"/>
                    </a:cubicBezTo>
                    <a:cubicBezTo>
                      <a:pt x="34" y="60"/>
                      <a:pt x="28" y="58"/>
                      <a:pt x="23" y="53"/>
                    </a:cubicBezTo>
                    <a:cubicBezTo>
                      <a:pt x="18" y="48"/>
                      <a:pt x="0" y="49"/>
                      <a:pt x="0" y="49"/>
                    </a:cubicBezTo>
                    <a:cubicBezTo>
                      <a:pt x="0" y="49"/>
                      <a:pt x="2" y="32"/>
                      <a:pt x="14" y="20"/>
                    </a:cubicBezTo>
                    <a:cubicBezTo>
                      <a:pt x="14" y="20"/>
                      <a:pt x="24" y="22"/>
                      <a:pt x="27" y="21"/>
                    </a:cubicBezTo>
                    <a:cubicBezTo>
                      <a:pt x="32" y="19"/>
                      <a:pt x="36" y="11"/>
                      <a:pt x="48" y="9"/>
                    </a:cubicBezTo>
                    <a:cubicBezTo>
                      <a:pt x="59" y="8"/>
                      <a:pt x="72" y="0"/>
                      <a:pt x="72" y="0"/>
                    </a:cubicBezTo>
                    <a:cubicBezTo>
                      <a:pt x="72" y="0"/>
                      <a:pt x="78" y="4"/>
                      <a:pt x="74" y="8"/>
                    </a:cubicBezTo>
                    <a:cubicBezTo>
                      <a:pt x="69" y="12"/>
                      <a:pt x="60" y="14"/>
                      <a:pt x="59" y="17"/>
                    </a:cubicBezTo>
                    <a:cubicBezTo>
                      <a:pt x="59" y="17"/>
                      <a:pt x="59" y="18"/>
                      <a:pt x="58" y="18"/>
                    </a:cubicBezTo>
                    <a:cubicBezTo>
                      <a:pt x="58" y="18"/>
                      <a:pt x="58" y="18"/>
                      <a:pt x="58" y="18"/>
                    </a:cubicBezTo>
                    <a:cubicBezTo>
                      <a:pt x="58" y="20"/>
                      <a:pt x="58" y="22"/>
                      <a:pt x="59" y="24"/>
                    </a:cubicBezTo>
                    <a:cubicBezTo>
                      <a:pt x="59" y="24"/>
                      <a:pt x="59" y="24"/>
                      <a:pt x="59" y="24"/>
                    </a:cubicBezTo>
                    <a:cubicBezTo>
                      <a:pt x="64" y="29"/>
                      <a:pt x="78" y="32"/>
                      <a:pt x="85" y="33"/>
                    </a:cubicBezTo>
                    <a:cubicBezTo>
                      <a:pt x="94" y="34"/>
                      <a:pt x="107" y="36"/>
                      <a:pt x="104" y="41"/>
                    </a:cubicBezTo>
                    <a:cubicBezTo>
                      <a:pt x="101" y="47"/>
                      <a:pt x="97" y="41"/>
                      <a:pt x="76" y="42"/>
                    </a:cubicBezTo>
                    <a:cubicBezTo>
                      <a:pt x="75" y="44"/>
                      <a:pt x="75" y="44"/>
                      <a:pt x="75" y="44"/>
                    </a:cubicBezTo>
                    <a:cubicBezTo>
                      <a:pt x="74" y="45"/>
                      <a:pt x="87" y="50"/>
                      <a:pt x="100" y="53"/>
                    </a:cubicBezTo>
                    <a:cubicBezTo>
                      <a:pt x="109" y="55"/>
                      <a:pt x="105" y="60"/>
                      <a:pt x="102" y="61"/>
                    </a:cubicBezTo>
                    <a:cubicBezTo>
                      <a:pt x="99" y="62"/>
                      <a:pt x="90" y="59"/>
                      <a:pt x="84" y="58"/>
                    </a:cubicBezTo>
                    <a:cubicBezTo>
                      <a:pt x="79" y="57"/>
                      <a:pt x="75" y="56"/>
                      <a:pt x="72" y="55"/>
                    </a:cubicBezTo>
                    <a:cubicBezTo>
                      <a:pt x="71" y="57"/>
                      <a:pt x="71" y="57"/>
                      <a:pt x="71" y="57"/>
                    </a:cubicBezTo>
                    <a:cubicBezTo>
                      <a:pt x="85" y="69"/>
                      <a:pt x="92" y="66"/>
                      <a:pt x="91" y="72"/>
                    </a:cubicBezTo>
                    <a:cubicBezTo>
                      <a:pt x="91" y="77"/>
                      <a:pt x="78" y="73"/>
                      <a:pt x="74" y="70"/>
                    </a:cubicBezTo>
                    <a:cubicBezTo>
                      <a:pt x="72" y="68"/>
                      <a:pt x="67" y="66"/>
                      <a:pt x="63" y="65"/>
                    </a:cubicBezTo>
                    <a:cubicBezTo>
                      <a:pt x="72" y="75"/>
                      <a:pt x="78" y="75"/>
                      <a:pt x="77" y="79"/>
                    </a:cubicBezTo>
                    <a:cubicBezTo>
                      <a:pt x="75" y="84"/>
                      <a:pt x="65" y="78"/>
                      <a:pt x="62" y="75"/>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0">
                <a:extLst>
                  <a:ext uri="{FF2B5EF4-FFF2-40B4-BE49-F238E27FC236}">
                    <a16:creationId xmlns:a16="http://schemas.microsoft.com/office/drawing/2014/main" id="{C0BA5051-CE21-4274-A7DE-A13CC5354841}"/>
                  </a:ext>
                </a:extLst>
              </p:cNvPr>
              <p:cNvSpPr>
                <a:spLocks/>
              </p:cNvSpPr>
              <p:nvPr/>
            </p:nvSpPr>
            <p:spPr bwMode="auto">
              <a:xfrm>
                <a:off x="2044" y="2652"/>
                <a:ext cx="31" cy="32"/>
              </a:xfrm>
              <a:custGeom>
                <a:avLst/>
                <a:gdLst>
                  <a:gd name="T0" fmla="*/ 0 w 16"/>
                  <a:gd name="T1" fmla="*/ 14 h 16"/>
                  <a:gd name="T2" fmla="*/ 15 w 16"/>
                  <a:gd name="T3" fmla="*/ 0 h 16"/>
                  <a:gd name="T4" fmla="*/ 16 w 16"/>
                  <a:gd name="T5" fmla="*/ 6 h 16"/>
                  <a:gd name="T6" fmla="*/ 0 w 16"/>
                  <a:gd name="T7" fmla="*/ 14 h 16"/>
                </a:gdLst>
                <a:ahLst/>
                <a:cxnLst>
                  <a:cxn ang="0">
                    <a:pos x="T0" y="T1"/>
                  </a:cxn>
                  <a:cxn ang="0">
                    <a:pos x="T2" y="T3"/>
                  </a:cxn>
                  <a:cxn ang="0">
                    <a:pos x="T4" y="T5"/>
                  </a:cxn>
                  <a:cxn ang="0">
                    <a:pos x="T6" y="T7"/>
                  </a:cxn>
                </a:cxnLst>
                <a:rect l="0" t="0" r="r" b="b"/>
                <a:pathLst>
                  <a:path w="16" h="16">
                    <a:moveTo>
                      <a:pt x="0" y="14"/>
                    </a:moveTo>
                    <a:cubicBezTo>
                      <a:pt x="9" y="12"/>
                      <a:pt x="15" y="1"/>
                      <a:pt x="15" y="0"/>
                    </a:cubicBezTo>
                    <a:cubicBezTo>
                      <a:pt x="15" y="2"/>
                      <a:pt x="15" y="4"/>
                      <a:pt x="16" y="6"/>
                    </a:cubicBezTo>
                    <a:cubicBezTo>
                      <a:pt x="10" y="16"/>
                      <a:pt x="0" y="14"/>
                      <a:pt x="0" y="14"/>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1">
                <a:extLst>
                  <a:ext uri="{FF2B5EF4-FFF2-40B4-BE49-F238E27FC236}">
                    <a16:creationId xmlns:a16="http://schemas.microsoft.com/office/drawing/2014/main" id="{B8E699A2-9C20-41F2-AF5D-788B077EA91A}"/>
                  </a:ext>
                </a:extLst>
              </p:cNvPr>
              <p:cNvSpPr>
                <a:spLocks/>
              </p:cNvSpPr>
              <p:nvPr/>
            </p:nvSpPr>
            <p:spPr bwMode="auto">
              <a:xfrm>
                <a:off x="1644" y="2150"/>
                <a:ext cx="364" cy="607"/>
              </a:xfrm>
              <a:custGeom>
                <a:avLst/>
                <a:gdLst>
                  <a:gd name="T0" fmla="*/ 33 w 186"/>
                  <a:gd name="T1" fmla="*/ 0 h 309"/>
                  <a:gd name="T2" fmla="*/ 90 w 186"/>
                  <a:gd name="T3" fmla="*/ 222 h 309"/>
                  <a:gd name="T4" fmla="*/ 100 w 186"/>
                  <a:gd name="T5" fmla="*/ 227 h 309"/>
                  <a:gd name="T6" fmla="*/ 186 w 186"/>
                  <a:gd name="T7" fmla="*/ 258 h 309"/>
                  <a:gd name="T8" fmla="*/ 164 w 186"/>
                  <a:gd name="T9" fmla="*/ 309 h 309"/>
                  <a:gd name="T10" fmla="*/ 35 w 186"/>
                  <a:gd name="T11" fmla="*/ 281 h 309"/>
                  <a:gd name="T12" fmla="*/ 0 w 186"/>
                  <a:gd name="T13" fmla="*/ 76 h 309"/>
                  <a:gd name="T14" fmla="*/ 33 w 186"/>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09">
                    <a:moveTo>
                      <a:pt x="33" y="0"/>
                    </a:moveTo>
                    <a:cubicBezTo>
                      <a:pt x="64" y="41"/>
                      <a:pt x="90" y="222"/>
                      <a:pt x="90" y="222"/>
                    </a:cubicBezTo>
                    <a:cubicBezTo>
                      <a:pt x="90" y="222"/>
                      <a:pt x="101" y="220"/>
                      <a:pt x="100" y="227"/>
                    </a:cubicBezTo>
                    <a:cubicBezTo>
                      <a:pt x="100" y="233"/>
                      <a:pt x="186" y="258"/>
                      <a:pt x="186" y="258"/>
                    </a:cubicBezTo>
                    <a:cubicBezTo>
                      <a:pt x="186" y="258"/>
                      <a:pt x="154" y="274"/>
                      <a:pt x="164" y="309"/>
                    </a:cubicBezTo>
                    <a:cubicBezTo>
                      <a:pt x="164" y="309"/>
                      <a:pt x="63" y="293"/>
                      <a:pt x="35" y="281"/>
                    </a:cubicBezTo>
                    <a:cubicBezTo>
                      <a:pt x="6" y="268"/>
                      <a:pt x="0" y="76"/>
                      <a:pt x="0" y="76"/>
                    </a:cubicBezTo>
                    <a:lnTo>
                      <a:pt x="33" y="0"/>
                    </a:lnTo>
                    <a:close/>
                  </a:path>
                </a:pathLst>
              </a:custGeom>
              <a:solidFill>
                <a:srgbClr val="CFD8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12">
                <a:extLst>
                  <a:ext uri="{FF2B5EF4-FFF2-40B4-BE49-F238E27FC236}">
                    <a16:creationId xmlns:a16="http://schemas.microsoft.com/office/drawing/2014/main" id="{58248328-15B0-4D9D-B1C1-4B2A7ED0AA2D}"/>
                  </a:ext>
                </a:extLst>
              </p:cNvPr>
              <p:cNvSpPr>
                <a:spLocks/>
              </p:cNvSpPr>
              <p:nvPr/>
            </p:nvSpPr>
            <p:spPr bwMode="auto">
              <a:xfrm>
                <a:off x="1522" y="3917"/>
                <a:ext cx="247" cy="163"/>
              </a:xfrm>
              <a:custGeom>
                <a:avLst/>
                <a:gdLst>
                  <a:gd name="T0" fmla="*/ 126 w 126"/>
                  <a:gd name="T1" fmla="*/ 75 h 83"/>
                  <a:gd name="T2" fmla="*/ 126 w 126"/>
                  <a:gd name="T3" fmla="*/ 83 h 83"/>
                  <a:gd name="T4" fmla="*/ 0 w 126"/>
                  <a:gd name="T5" fmla="*/ 83 h 83"/>
                  <a:gd name="T6" fmla="*/ 0 w 126"/>
                  <a:gd name="T7" fmla="*/ 75 h 83"/>
                  <a:gd name="T8" fmla="*/ 12 w 126"/>
                  <a:gd name="T9" fmla="*/ 14 h 83"/>
                  <a:gd name="T10" fmla="*/ 43 w 126"/>
                  <a:gd name="T11" fmla="*/ 0 h 83"/>
                  <a:gd name="T12" fmla="*/ 62 w 126"/>
                  <a:gd name="T13" fmla="*/ 34 h 83"/>
                  <a:gd name="T14" fmla="*/ 69 w 126"/>
                  <a:gd name="T15" fmla="*/ 38 h 83"/>
                  <a:gd name="T16" fmla="*/ 73 w 126"/>
                  <a:gd name="T17" fmla="*/ 40 h 83"/>
                  <a:gd name="T18" fmla="*/ 81 w 126"/>
                  <a:gd name="T19" fmla="*/ 43 h 83"/>
                  <a:gd name="T20" fmla="*/ 111 w 126"/>
                  <a:gd name="T21" fmla="*/ 48 h 83"/>
                  <a:gd name="T22" fmla="*/ 126 w 126"/>
                  <a:gd name="T23" fmla="*/ 7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83">
                    <a:moveTo>
                      <a:pt x="126" y="75"/>
                    </a:moveTo>
                    <a:cubicBezTo>
                      <a:pt x="126" y="80"/>
                      <a:pt x="126" y="83"/>
                      <a:pt x="126" y="83"/>
                    </a:cubicBezTo>
                    <a:cubicBezTo>
                      <a:pt x="0" y="83"/>
                      <a:pt x="0" y="83"/>
                      <a:pt x="0" y="83"/>
                    </a:cubicBezTo>
                    <a:cubicBezTo>
                      <a:pt x="0" y="80"/>
                      <a:pt x="0" y="78"/>
                      <a:pt x="0" y="75"/>
                    </a:cubicBezTo>
                    <a:cubicBezTo>
                      <a:pt x="2" y="42"/>
                      <a:pt x="12" y="14"/>
                      <a:pt x="12" y="14"/>
                    </a:cubicBezTo>
                    <a:cubicBezTo>
                      <a:pt x="43" y="0"/>
                      <a:pt x="43" y="0"/>
                      <a:pt x="43" y="0"/>
                    </a:cubicBezTo>
                    <a:cubicBezTo>
                      <a:pt x="46" y="17"/>
                      <a:pt x="53" y="27"/>
                      <a:pt x="62" y="34"/>
                    </a:cubicBezTo>
                    <a:cubicBezTo>
                      <a:pt x="64" y="36"/>
                      <a:pt x="67" y="37"/>
                      <a:pt x="69" y="38"/>
                    </a:cubicBezTo>
                    <a:cubicBezTo>
                      <a:pt x="70" y="39"/>
                      <a:pt x="71" y="40"/>
                      <a:pt x="73" y="40"/>
                    </a:cubicBezTo>
                    <a:cubicBezTo>
                      <a:pt x="75" y="41"/>
                      <a:pt x="78" y="42"/>
                      <a:pt x="81" y="43"/>
                    </a:cubicBezTo>
                    <a:cubicBezTo>
                      <a:pt x="92" y="46"/>
                      <a:pt x="103" y="47"/>
                      <a:pt x="111" y="48"/>
                    </a:cubicBezTo>
                    <a:cubicBezTo>
                      <a:pt x="124" y="50"/>
                      <a:pt x="126" y="66"/>
                      <a:pt x="126" y="75"/>
                    </a:cubicBez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13">
                <a:extLst>
                  <a:ext uri="{FF2B5EF4-FFF2-40B4-BE49-F238E27FC236}">
                    <a16:creationId xmlns:a16="http://schemas.microsoft.com/office/drawing/2014/main" id="{EAF1DFFD-C4AF-459D-87FD-9C974F394874}"/>
                  </a:ext>
                </a:extLst>
              </p:cNvPr>
              <p:cNvSpPr>
                <a:spLocks/>
              </p:cNvSpPr>
              <p:nvPr/>
            </p:nvSpPr>
            <p:spPr bwMode="auto">
              <a:xfrm>
                <a:off x="1522" y="4064"/>
                <a:ext cx="247" cy="16"/>
              </a:xfrm>
              <a:custGeom>
                <a:avLst/>
                <a:gdLst>
                  <a:gd name="T0" fmla="*/ 126 w 126"/>
                  <a:gd name="T1" fmla="*/ 0 h 8"/>
                  <a:gd name="T2" fmla="*/ 126 w 126"/>
                  <a:gd name="T3" fmla="*/ 8 h 8"/>
                  <a:gd name="T4" fmla="*/ 0 w 126"/>
                  <a:gd name="T5" fmla="*/ 8 h 8"/>
                  <a:gd name="T6" fmla="*/ 0 w 126"/>
                  <a:gd name="T7" fmla="*/ 0 h 8"/>
                  <a:gd name="T8" fmla="*/ 126 w 126"/>
                  <a:gd name="T9" fmla="*/ 0 h 8"/>
                </a:gdLst>
                <a:ahLst/>
                <a:cxnLst>
                  <a:cxn ang="0">
                    <a:pos x="T0" y="T1"/>
                  </a:cxn>
                  <a:cxn ang="0">
                    <a:pos x="T2" y="T3"/>
                  </a:cxn>
                  <a:cxn ang="0">
                    <a:pos x="T4" y="T5"/>
                  </a:cxn>
                  <a:cxn ang="0">
                    <a:pos x="T6" y="T7"/>
                  </a:cxn>
                  <a:cxn ang="0">
                    <a:pos x="T8" y="T9"/>
                  </a:cxn>
                </a:cxnLst>
                <a:rect l="0" t="0" r="r" b="b"/>
                <a:pathLst>
                  <a:path w="126" h="8">
                    <a:moveTo>
                      <a:pt x="126" y="0"/>
                    </a:moveTo>
                    <a:cubicBezTo>
                      <a:pt x="126" y="5"/>
                      <a:pt x="126" y="8"/>
                      <a:pt x="126" y="8"/>
                    </a:cubicBezTo>
                    <a:cubicBezTo>
                      <a:pt x="0" y="8"/>
                      <a:pt x="0" y="8"/>
                      <a:pt x="0" y="8"/>
                    </a:cubicBezTo>
                    <a:cubicBezTo>
                      <a:pt x="0" y="5"/>
                      <a:pt x="0" y="3"/>
                      <a:pt x="0" y="0"/>
                    </a:cubicBezTo>
                    <a:lnTo>
                      <a:pt x="126" y="0"/>
                    </a:ln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14">
                <a:extLst>
                  <a:ext uri="{FF2B5EF4-FFF2-40B4-BE49-F238E27FC236}">
                    <a16:creationId xmlns:a16="http://schemas.microsoft.com/office/drawing/2014/main" id="{7093C24D-19F4-4238-BC34-4EB7C18DD066}"/>
                  </a:ext>
                </a:extLst>
              </p:cNvPr>
              <p:cNvSpPr>
                <a:spLocks/>
              </p:cNvSpPr>
              <p:nvPr/>
            </p:nvSpPr>
            <p:spPr bwMode="auto">
              <a:xfrm>
                <a:off x="1616" y="3984"/>
                <a:ext cx="41" cy="19"/>
              </a:xfrm>
              <a:custGeom>
                <a:avLst/>
                <a:gdLst>
                  <a:gd name="T0" fmla="*/ 21 w 21"/>
                  <a:gd name="T1" fmla="*/ 4 h 10"/>
                  <a:gd name="T2" fmla="*/ 4 w 21"/>
                  <a:gd name="T3" fmla="*/ 10 h 10"/>
                  <a:gd name="T4" fmla="*/ 0 w 21"/>
                  <a:gd name="T5" fmla="*/ 4 h 10"/>
                  <a:gd name="T6" fmla="*/ 14 w 21"/>
                  <a:gd name="T7" fmla="*/ 0 h 10"/>
                  <a:gd name="T8" fmla="*/ 21 w 21"/>
                  <a:gd name="T9" fmla="*/ 4 h 10"/>
                </a:gdLst>
                <a:ahLst/>
                <a:cxnLst>
                  <a:cxn ang="0">
                    <a:pos x="T0" y="T1"/>
                  </a:cxn>
                  <a:cxn ang="0">
                    <a:pos x="T2" y="T3"/>
                  </a:cxn>
                  <a:cxn ang="0">
                    <a:pos x="T4" y="T5"/>
                  </a:cxn>
                  <a:cxn ang="0">
                    <a:pos x="T6" y="T7"/>
                  </a:cxn>
                  <a:cxn ang="0">
                    <a:pos x="T8" y="T9"/>
                  </a:cxn>
                </a:cxnLst>
                <a:rect l="0" t="0" r="r" b="b"/>
                <a:pathLst>
                  <a:path w="21" h="10">
                    <a:moveTo>
                      <a:pt x="21" y="4"/>
                    </a:moveTo>
                    <a:cubicBezTo>
                      <a:pt x="4" y="10"/>
                      <a:pt x="4" y="10"/>
                      <a:pt x="4" y="10"/>
                    </a:cubicBezTo>
                    <a:cubicBezTo>
                      <a:pt x="0" y="4"/>
                      <a:pt x="0" y="4"/>
                      <a:pt x="0" y="4"/>
                    </a:cubicBezTo>
                    <a:cubicBezTo>
                      <a:pt x="14" y="0"/>
                      <a:pt x="14" y="0"/>
                      <a:pt x="14" y="0"/>
                    </a:cubicBezTo>
                    <a:cubicBezTo>
                      <a:pt x="16" y="2"/>
                      <a:pt x="19" y="3"/>
                      <a:pt x="21" y="4"/>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15">
                <a:extLst>
                  <a:ext uri="{FF2B5EF4-FFF2-40B4-BE49-F238E27FC236}">
                    <a16:creationId xmlns:a16="http://schemas.microsoft.com/office/drawing/2014/main" id="{CFE091CD-B4EC-446F-9858-68D002E2815F}"/>
                  </a:ext>
                </a:extLst>
              </p:cNvPr>
              <p:cNvSpPr>
                <a:spLocks/>
              </p:cNvSpPr>
              <p:nvPr/>
            </p:nvSpPr>
            <p:spPr bwMode="auto">
              <a:xfrm>
                <a:off x="1644" y="3996"/>
                <a:ext cx="37" cy="21"/>
              </a:xfrm>
              <a:custGeom>
                <a:avLst/>
                <a:gdLst>
                  <a:gd name="T0" fmla="*/ 19 w 19"/>
                  <a:gd name="T1" fmla="*/ 3 h 11"/>
                  <a:gd name="T2" fmla="*/ 7 w 19"/>
                  <a:gd name="T3" fmla="*/ 11 h 11"/>
                  <a:gd name="T4" fmla="*/ 0 w 19"/>
                  <a:gd name="T5" fmla="*/ 8 h 11"/>
                  <a:gd name="T6" fmla="*/ 11 w 19"/>
                  <a:gd name="T7" fmla="*/ 0 h 11"/>
                  <a:gd name="T8" fmla="*/ 19 w 19"/>
                  <a:gd name="T9" fmla="*/ 3 h 11"/>
                </a:gdLst>
                <a:ahLst/>
                <a:cxnLst>
                  <a:cxn ang="0">
                    <a:pos x="T0" y="T1"/>
                  </a:cxn>
                  <a:cxn ang="0">
                    <a:pos x="T2" y="T3"/>
                  </a:cxn>
                  <a:cxn ang="0">
                    <a:pos x="T4" y="T5"/>
                  </a:cxn>
                  <a:cxn ang="0">
                    <a:pos x="T6" y="T7"/>
                  </a:cxn>
                  <a:cxn ang="0">
                    <a:pos x="T8" y="T9"/>
                  </a:cxn>
                </a:cxnLst>
                <a:rect l="0" t="0" r="r" b="b"/>
                <a:pathLst>
                  <a:path w="19" h="11">
                    <a:moveTo>
                      <a:pt x="19" y="3"/>
                    </a:moveTo>
                    <a:cubicBezTo>
                      <a:pt x="7" y="11"/>
                      <a:pt x="7" y="11"/>
                      <a:pt x="7" y="11"/>
                    </a:cubicBezTo>
                    <a:cubicBezTo>
                      <a:pt x="0" y="8"/>
                      <a:pt x="0" y="8"/>
                      <a:pt x="0" y="8"/>
                    </a:cubicBezTo>
                    <a:cubicBezTo>
                      <a:pt x="11" y="0"/>
                      <a:pt x="11" y="0"/>
                      <a:pt x="11" y="0"/>
                    </a:cubicBezTo>
                    <a:cubicBezTo>
                      <a:pt x="13" y="1"/>
                      <a:pt x="16" y="2"/>
                      <a:pt x="19" y="3"/>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16">
                <a:extLst>
                  <a:ext uri="{FF2B5EF4-FFF2-40B4-BE49-F238E27FC236}">
                    <a16:creationId xmlns:a16="http://schemas.microsoft.com/office/drawing/2014/main" id="{4774EA4C-F17E-45A2-B9F8-D880C13B9ADC}"/>
                  </a:ext>
                </a:extLst>
              </p:cNvPr>
              <p:cNvSpPr>
                <a:spLocks/>
              </p:cNvSpPr>
              <p:nvPr/>
            </p:nvSpPr>
            <p:spPr bwMode="auto">
              <a:xfrm>
                <a:off x="1191" y="3890"/>
                <a:ext cx="188" cy="190"/>
              </a:xfrm>
              <a:custGeom>
                <a:avLst/>
                <a:gdLst>
                  <a:gd name="T0" fmla="*/ 96 w 96"/>
                  <a:gd name="T1" fmla="*/ 89 h 97"/>
                  <a:gd name="T2" fmla="*/ 94 w 96"/>
                  <a:gd name="T3" fmla="*/ 97 h 97"/>
                  <a:gd name="T4" fmla="*/ 11 w 96"/>
                  <a:gd name="T5" fmla="*/ 97 h 97"/>
                  <a:gd name="T6" fmla="*/ 8 w 96"/>
                  <a:gd name="T7" fmla="*/ 89 h 97"/>
                  <a:gd name="T8" fmla="*/ 68 w 96"/>
                  <a:gd name="T9" fmla="*/ 0 h 97"/>
                  <a:gd name="T10" fmla="*/ 73 w 96"/>
                  <a:gd name="T11" fmla="*/ 24 h 97"/>
                  <a:gd name="T12" fmla="*/ 86 w 96"/>
                  <a:gd name="T13" fmla="*/ 69 h 97"/>
                  <a:gd name="T14" fmla="*/ 96 w 96"/>
                  <a:gd name="T15" fmla="*/ 89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97">
                    <a:moveTo>
                      <a:pt x="96" y="89"/>
                    </a:moveTo>
                    <a:cubicBezTo>
                      <a:pt x="96" y="94"/>
                      <a:pt x="94" y="97"/>
                      <a:pt x="94" y="97"/>
                    </a:cubicBezTo>
                    <a:cubicBezTo>
                      <a:pt x="11" y="97"/>
                      <a:pt x="11" y="97"/>
                      <a:pt x="11" y="97"/>
                    </a:cubicBezTo>
                    <a:cubicBezTo>
                      <a:pt x="10" y="94"/>
                      <a:pt x="9" y="92"/>
                      <a:pt x="8" y="89"/>
                    </a:cubicBezTo>
                    <a:cubicBezTo>
                      <a:pt x="0" y="49"/>
                      <a:pt x="68" y="0"/>
                      <a:pt x="68" y="0"/>
                    </a:cubicBezTo>
                    <a:cubicBezTo>
                      <a:pt x="73" y="24"/>
                      <a:pt x="73" y="24"/>
                      <a:pt x="73" y="24"/>
                    </a:cubicBezTo>
                    <a:cubicBezTo>
                      <a:pt x="73" y="24"/>
                      <a:pt x="71" y="62"/>
                      <a:pt x="86" y="69"/>
                    </a:cubicBezTo>
                    <a:cubicBezTo>
                      <a:pt x="95" y="74"/>
                      <a:pt x="96" y="83"/>
                      <a:pt x="96" y="89"/>
                    </a:cubicBez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17">
                <a:extLst>
                  <a:ext uri="{FF2B5EF4-FFF2-40B4-BE49-F238E27FC236}">
                    <a16:creationId xmlns:a16="http://schemas.microsoft.com/office/drawing/2014/main" id="{F3507439-2EFB-4AF0-98C8-687B1CA5B4D8}"/>
                  </a:ext>
                </a:extLst>
              </p:cNvPr>
              <p:cNvSpPr>
                <a:spLocks/>
              </p:cNvSpPr>
              <p:nvPr/>
            </p:nvSpPr>
            <p:spPr bwMode="auto">
              <a:xfrm>
                <a:off x="1206" y="4064"/>
                <a:ext cx="173" cy="16"/>
              </a:xfrm>
              <a:custGeom>
                <a:avLst/>
                <a:gdLst>
                  <a:gd name="T0" fmla="*/ 0 w 88"/>
                  <a:gd name="T1" fmla="*/ 0 h 8"/>
                  <a:gd name="T2" fmla="*/ 88 w 88"/>
                  <a:gd name="T3" fmla="*/ 0 h 8"/>
                  <a:gd name="T4" fmla="*/ 86 w 88"/>
                  <a:gd name="T5" fmla="*/ 8 h 8"/>
                  <a:gd name="T6" fmla="*/ 3 w 88"/>
                  <a:gd name="T7" fmla="*/ 8 h 8"/>
                  <a:gd name="T8" fmla="*/ 0 w 88"/>
                  <a:gd name="T9" fmla="*/ 0 h 8"/>
                </a:gdLst>
                <a:ahLst/>
                <a:cxnLst>
                  <a:cxn ang="0">
                    <a:pos x="T0" y="T1"/>
                  </a:cxn>
                  <a:cxn ang="0">
                    <a:pos x="T2" y="T3"/>
                  </a:cxn>
                  <a:cxn ang="0">
                    <a:pos x="T4" y="T5"/>
                  </a:cxn>
                  <a:cxn ang="0">
                    <a:pos x="T6" y="T7"/>
                  </a:cxn>
                  <a:cxn ang="0">
                    <a:pos x="T8" y="T9"/>
                  </a:cxn>
                </a:cxnLst>
                <a:rect l="0" t="0" r="r" b="b"/>
                <a:pathLst>
                  <a:path w="88" h="8">
                    <a:moveTo>
                      <a:pt x="0" y="0"/>
                    </a:moveTo>
                    <a:cubicBezTo>
                      <a:pt x="88" y="0"/>
                      <a:pt x="88" y="0"/>
                      <a:pt x="88" y="0"/>
                    </a:cubicBezTo>
                    <a:cubicBezTo>
                      <a:pt x="88" y="5"/>
                      <a:pt x="86" y="8"/>
                      <a:pt x="86" y="8"/>
                    </a:cubicBezTo>
                    <a:cubicBezTo>
                      <a:pt x="3" y="8"/>
                      <a:pt x="3" y="8"/>
                      <a:pt x="3" y="8"/>
                    </a:cubicBezTo>
                    <a:cubicBezTo>
                      <a:pt x="2" y="5"/>
                      <a:pt x="1" y="3"/>
                      <a:pt x="0" y="0"/>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18">
                <a:extLst>
                  <a:ext uri="{FF2B5EF4-FFF2-40B4-BE49-F238E27FC236}">
                    <a16:creationId xmlns:a16="http://schemas.microsoft.com/office/drawing/2014/main" id="{C9065ABF-79A2-4A84-8C58-FC7273C153D5}"/>
                  </a:ext>
                </a:extLst>
              </p:cNvPr>
              <p:cNvSpPr>
                <a:spLocks/>
              </p:cNvSpPr>
              <p:nvPr/>
            </p:nvSpPr>
            <p:spPr bwMode="auto">
              <a:xfrm>
                <a:off x="1251" y="3984"/>
                <a:ext cx="102" cy="41"/>
              </a:xfrm>
              <a:custGeom>
                <a:avLst/>
                <a:gdLst>
                  <a:gd name="T0" fmla="*/ 52 w 52"/>
                  <a:gd name="T1" fmla="*/ 18 h 21"/>
                  <a:gd name="T2" fmla="*/ 0 w 52"/>
                  <a:gd name="T3" fmla="*/ 21 h 21"/>
                  <a:gd name="T4" fmla="*/ 0 w 52"/>
                  <a:gd name="T5" fmla="*/ 15 h 21"/>
                  <a:gd name="T6" fmla="*/ 52 w 52"/>
                  <a:gd name="T7" fmla="*/ 18 h 21"/>
                </a:gdLst>
                <a:ahLst/>
                <a:cxnLst>
                  <a:cxn ang="0">
                    <a:pos x="T0" y="T1"/>
                  </a:cxn>
                  <a:cxn ang="0">
                    <a:pos x="T2" y="T3"/>
                  </a:cxn>
                  <a:cxn ang="0">
                    <a:pos x="T4" y="T5"/>
                  </a:cxn>
                  <a:cxn ang="0">
                    <a:pos x="T6" y="T7"/>
                  </a:cxn>
                </a:cxnLst>
                <a:rect l="0" t="0" r="r" b="b"/>
                <a:pathLst>
                  <a:path w="52" h="21">
                    <a:moveTo>
                      <a:pt x="52" y="18"/>
                    </a:moveTo>
                    <a:cubicBezTo>
                      <a:pt x="52" y="18"/>
                      <a:pt x="16" y="10"/>
                      <a:pt x="0" y="21"/>
                    </a:cubicBezTo>
                    <a:cubicBezTo>
                      <a:pt x="0" y="15"/>
                      <a:pt x="0" y="15"/>
                      <a:pt x="0" y="15"/>
                    </a:cubicBezTo>
                    <a:cubicBezTo>
                      <a:pt x="0" y="15"/>
                      <a:pt x="30" y="0"/>
                      <a:pt x="52" y="18"/>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19">
                <a:extLst>
                  <a:ext uri="{FF2B5EF4-FFF2-40B4-BE49-F238E27FC236}">
                    <a16:creationId xmlns:a16="http://schemas.microsoft.com/office/drawing/2014/main" id="{47B76C91-DBEE-4CDD-86D3-EA73C0AE641B}"/>
                  </a:ext>
                </a:extLst>
              </p:cNvPr>
              <p:cNvSpPr>
                <a:spLocks/>
              </p:cNvSpPr>
              <p:nvPr/>
            </p:nvSpPr>
            <p:spPr bwMode="auto">
              <a:xfrm>
                <a:off x="1251" y="3972"/>
                <a:ext cx="89" cy="30"/>
              </a:xfrm>
              <a:custGeom>
                <a:avLst/>
                <a:gdLst>
                  <a:gd name="T0" fmla="*/ 45 w 45"/>
                  <a:gd name="T1" fmla="*/ 15 h 15"/>
                  <a:gd name="T2" fmla="*/ 0 w 45"/>
                  <a:gd name="T3" fmla="*/ 15 h 15"/>
                  <a:gd name="T4" fmla="*/ 3 w 45"/>
                  <a:gd name="T5" fmla="*/ 10 h 15"/>
                  <a:gd name="T6" fmla="*/ 45 w 45"/>
                  <a:gd name="T7" fmla="*/ 15 h 15"/>
                </a:gdLst>
                <a:ahLst/>
                <a:cxnLst>
                  <a:cxn ang="0">
                    <a:pos x="T0" y="T1"/>
                  </a:cxn>
                  <a:cxn ang="0">
                    <a:pos x="T2" y="T3"/>
                  </a:cxn>
                  <a:cxn ang="0">
                    <a:pos x="T4" y="T5"/>
                  </a:cxn>
                  <a:cxn ang="0">
                    <a:pos x="T6" y="T7"/>
                  </a:cxn>
                </a:cxnLst>
                <a:rect l="0" t="0" r="r" b="b"/>
                <a:pathLst>
                  <a:path w="45" h="15">
                    <a:moveTo>
                      <a:pt x="45" y="15"/>
                    </a:moveTo>
                    <a:cubicBezTo>
                      <a:pt x="45" y="15"/>
                      <a:pt x="22" y="5"/>
                      <a:pt x="0" y="15"/>
                    </a:cubicBezTo>
                    <a:cubicBezTo>
                      <a:pt x="3" y="10"/>
                      <a:pt x="3" y="10"/>
                      <a:pt x="3" y="10"/>
                    </a:cubicBezTo>
                    <a:cubicBezTo>
                      <a:pt x="3" y="10"/>
                      <a:pt x="29" y="0"/>
                      <a:pt x="45" y="15"/>
                    </a:cubicBezTo>
                    <a:close/>
                  </a:path>
                </a:pathLst>
              </a:custGeom>
              <a:solidFill>
                <a:srgbClr val="AD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0">
                <a:extLst>
                  <a:ext uri="{FF2B5EF4-FFF2-40B4-BE49-F238E27FC236}">
                    <a16:creationId xmlns:a16="http://schemas.microsoft.com/office/drawing/2014/main" id="{420B587D-47B2-4288-AB29-E249B77C9EA4}"/>
                  </a:ext>
                </a:extLst>
              </p:cNvPr>
              <p:cNvSpPr>
                <a:spLocks/>
              </p:cNvSpPr>
              <p:nvPr/>
            </p:nvSpPr>
            <p:spPr bwMode="auto">
              <a:xfrm>
                <a:off x="1202" y="2792"/>
                <a:ext cx="510" cy="1233"/>
              </a:xfrm>
              <a:custGeom>
                <a:avLst/>
                <a:gdLst>
                  <a:gd name="T0" fmla="*/ 46 w 260"/>
                  <a:gd name="T1" fmla="*/ 0 h 628"/>
                  <a:gd name="T2" fmla="*/ 18 w 260"/>
                  <a:gd name="T3" fmla="*/ 388 h 628"/>
                  <a:gd name="T4" fmla="*/ 8 w 260"/>
                  <a:gd name="T5" fmla="*/ 537 h 628"/>
                  <a:gd name="T6" fmla="*/ 2 w 260"/>
                  <a:gd name="T7" fmla="*/ 622 h 628"/>
                  <a:gd name="T8" fmla="*/ 70 w 260"/>
                  <a:gd name="T9" fmla="*/ 613 h 628"/>
                  <a:gd name="T10" fmla="*/ 81 w 260"/>
                  <a:gd name="T11" fmla="*/ 577 h 628"/>
                  <a:gd name="T12" fmla="*/ 73 w 260"/>
                  <a:gd name="T13" fmla="*/ 549 h 628"/>
                  <a:gd name="T14" fmla="*/ 87 w 260"/>
                  <a:gd name="T15" fmla="*/ 508 h 628"/>
                  <a:gd name="T16" fmla="*/ 150 w 260"/>
                  <a:gd name="T17" fmla="*/ 106 h 628"/>
                  <a:gd name="T18" fmla="*/ 158 w 260"/>
                  <a:gd name="T19" fmla="*/ 104 h 628"/>
                  <a:gd name="T20" fmla="*/ 155 w 260"/>
                  <a:gd name="T21" fmla="*/ 549 h 628"/>
                  <a:gd name="T22" fmla="*/ 155 w 260"/>
                  <a:gd name="T23" fmla="*/ 575 h 628"/>
                  <a:gd name="T24" fmla="*/ 163 w 260"/>
                  <a:gd name="T25" fmla="*/ 628 h 628"/>
                  <a:gd name="T26" fmla="*/ 237 w 260"/>
                  <a:gd name="T27" fmla="*/ 607 h 628"/>
                  <a:gd name="T28" fmla="*/ 227 w 260"/>
                  <a:gd name="T29" fmla="*/ 577 h 628"/>
                  <a:gd name="T30" fmla="*/ 233 w 260"/>
                  <a:gd name="T31" fmla="*/ 540 h 628"/>
                  <a:gd name="T32" fmla="*/ 231 w 260"/>
                  <a:gd name="T33" fmla="*/ 489 h 628"/>
                  <a:gd name="T34" fmla="*/ 260 w 260"/>
                  <a:gd name="T35" fmla="*/ 8 h 628"/>
                  <a:gd name="T36" fmla="*/ 46 w 260"/>
                  <a:gd name="T3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628">
                    <a:moveTo>
                      <a:pt x="46" y="0"/>
                    </a:moveTo>
                    <a:cubicBezTo>
                      <a:pt x="46" y="80"/>
                      <a:pt x="20" y="367"/>
                      <a:pt x="18" y="388"/>
                    </a:cubicBezTo>
                    <a:cubicBezTo>
                      <a:pt x="12" y="427"/>
                      <a:pt x="15" y="495"/>
                      <a:pt x="8" y="537"/>
                    </a:cubicBezTo>
                    <a:cubicBezTo>
                      <a:pt x="0" y="582"/>
                      <a:pt x="2" y="622"/>
                      <a:pt x="2" y="622"/>
                    </a:cubicBezTo>
                    <a:cubicBezTo>
                      <a:pt x="2" y="622"/>
                      <a:pt x="46" y="587"/>
                      <a:pt x="70" y="613"/>
                    </a:cubicBezTo>
                    <a:cubicBezTo>
                      <a:pt x="81" y="577"/>
                      <a:pt x="81" y="577"/>
                      <a:pt x="81" y="577"/>
                    </a:cubicBezTo>
                    <a:cubicBezTo>
                      <a:pt x="73" y="549"/>
                      <a:pt x="73" y="549"/>
                      <a:pt x="73" y="549"/>
                    </a:cubicBezTo>
                    <a:cubicBezTo>
                      <a:pt x="87" y="508"/>
                      <a:pt x="87" y="508"/>
                      <a:pt x="87" y="508"/>
                    </a:cubicBezTo>
                    <a:cubicBezTo>
                      <a:pt x="77" y="490"/>
                      <a:pt x="150" y="106"/>
                      <a:pt x="150" y="106"/>
                    </a:cubicBezTo>
                    <a:cubicBezTo>
                      <a:pt x="158" y="104"/>
                      <a:pt x="158" y="104"/>
                      <a:pt x="158" y="104"/>
                    </a:cubicBezTo>
                    <a:cubicBezTo>
                      <a:pt x="155" y="549"/>
                      <a:pt x="155" y="549"/>
                      <a:pt x="155" y="549"/>
                    </a:cubicBezTo>
                    <a:cubicBezTo>
                      <a:pt x="155" y="575"/>
                      <a:pt x="155" y="575"/>
                      <a:pt x="155" y="575"/>
                    </a:cubicBezTo>
                    <a:cubicBezTo>
                      <a:pt x="155" y="575"/>
                      <a:pt x="163" y="607"/>
                      <a:pt x="163" y="628"/>
                    </a:cubicBezTo>
                    <a:cubicBezTo>
                      <a:pt x="237" y="607"/>
                      <a:pt x="237" y="607"/>
                      <a:pt x="237" y="607"/>
                    </a:cubicBezTo>
                    <a:cubicBezTo>
                      <a:pt x="227" y="577"/>
                      <a:pt x="227" y="577"/>
                      <a:pt x="227" y="577"/>
                    </a:cubicBezTo>
                    <a:cubicBezTo>
                      <a:pt x="233" y="540"/>
                      <a:pt x="233" y="540"/>
                      <a:pt x="233" y="540"/>
                    </a:cubicBezTo>
                    <a:cubicBezTo>
                      <a:pt x="231" y="489"/>
                      <a:pt x="231" y="489"/>
                      <a:pt x="231" y="489"/>
                    </a:cubicBezTo>
                    <a:cubicBezTo>
                      <a:pt x="231" y="489"/>
                      <a:pt x="255" y="56"/>
                      <a:pt x="260" y="8"/>
                    </a:cubicBezTo>
                    <a:lnTo>
                      <a:pt x="46" y="0"/>
                    </a:lnTo>
                    <a:close/>
                  </a:path>
                </a:pathLst>
              </a:custGeom>
              <a:solidFill>
                <a:srgbClr val="8B3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21">
                <a:extLst>
                  <a:ext uri="{FF2B5EF4-FFF2-40B4-BE49-F238E27FC236}">
                    <a16:creationId xmlns:a16="http://schemas.microsoft.com/office/drawing/2014/main" id="{20AF7B7D-5F0A-461C-AFCA-A7F38B332232}"/>
                  </a:ext>
                </a:extLst>
              </p:cNvPr>
              <p:cNvSpPr>
                <a:spLocks/>
              </p:cNvSpPr>
              <p:nvPr/>
            </p:nvSpPr>
            <p:spPr bwMode="auto">
              <a:xfrm>
                <a:off x="1242" y="2093"/>
                <a:ext cx="506" cy="774"/>
              </a:xfrm>
              <a:custGeom>
                <a:avLst/>
                <a:gdLst>
                  <a:gd name="T0" fmla="*/ 23 w 258"/>
                  <a:gd name="T1" fmla="*/ 376 h 394"/>
                  <a:gd name="T2" fmla="*/ 142 w 258"/>
                  <a:gd name="T3" fmla="*/ 392 h 394"/>
                  <a:gd name="T4" fmla="*/ 240 w 258"/>
                  <a:gd name="T5" fmla="*/ 372 h 394"/>
                  <a:gd name="T6" fmla="*/ 238 w 258"/>
                  <a:gd name="T7" fmla="*/ 29 h 394"/>
                  <a:gd name="T8" fmla="*/ 158 w 258"/>
                  <a:gd name="T9" fmla="*/ 1 h 394"/>
                  <a:gd name="T10" fmla="*/ 113 w 258"/>
                  <a:gd name="T11" fmla="*/ 1 h 394"/>
                  <a:gd name="T12" fmla="*/ 80 w 258"/>
                  <a:gd name="T13" fmla="*/ 6 h 394"/>
                  <a:gd name="T14" fmla="*/ 5 w 258"/>
                  <a:gd name="T15" fmla="*/ 66 h 394"/>
                  <a:gd name="T16" fmla="*/ 23 w 258"/>
                  <a:gd name="T17" fmla="*/ 37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394">
                    <a:moveTo>
                      <a:pt x="23" y="376"/>
                    </a:moveTo>
                    <a:cubicBezTo>
                      <a:pt x="23" y="376"/>
                      <a:pt x="43" y="394"/>
                      <a:pt x="142" y="392"/>
                    </a:cubicBezTo>
                    <a:cubicBezTo>
                      <a:pt x="219" y="390"/>
                      <a:pt x="240" y="372"/>
                      <a:pt x="240" y="372"/>
                    </a:cubicBezTo>
                    <a:cubicBezTo>
                      <a:pt x="240" y="372"/>
                      <a:pt x="258" y="55"/>
                      <a:pt x="238" y="29"/>
                    </a:cubicBezTo>
                    <a:cubicBezTo>
                      <a:pt x="224" y="11"/>
                      <a:pt x="195" y="3"/>
                      <a:pt x="158" y="1"/>
                    </a:cubicBezTo>
                    <a:cubicBezTo>
                      <a:pt x="145" y="0"/>
                      <a:pt x="129" y="0"/>
                      <a:pt x="113" y="1"/>
                    </a:cubicBezTo>
                    <a:cubicBezTo>
                      <a:pt x="102" y="2"/>
                      <a:pt x="90" y="3"/>
                      <a:pt x="80" y="6"/>
                    </a:cubicBezTo>
                    <a:cubicBezTo>
                      <a:pt x="39" y="18"/>
                      <a:pt x="10" y="45"/>
                      <a:pt x="5" y="66"/>
                    </a:cubicBezTo>
                    <a:cubicBezTo>
                      <a:pt x="0" y="93"/>
                      <a:pt x="23" y="376"/>
                      <a:pt x="23" y="376"/>
                    </a:cubicBezTo>
                    <a:close/>
                  </a:path>
                </a:pathLst>
              </a:custGeom>
              <a:solidFill>
                <a:srgbClr val="CFD8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2">
                <a:extLst>
                  <a:ext uri="{FF2B5EF4-FFF2-40B4-BE49-F238E27FC236}">
                    <a16:creationId xmlns:a16="http://schemas.microsoft.com/office/drawing/2014/main" id="{C66AEB89-2935-4F06-89B8-22AD54775648}"/>
                  </a:ext>
                </a:extLst>
              </p:cNvPr>
              <p:cNvSpPr>
                <a:spLocks/>
              </p:cNvSpPr>
              <p:nvPr/>
            </p:nvSpPr>
            <p:spPr bwMode="auto">
              <a:xfrm>
                <a:off x="1571" y="2097"/>
                <a:ext cx="212" cy="642"/>
              </a:xfrm>
              <a:custGeom>
                <a:avLst/>
                <a:gdLst>
                  <a:gd name="T0" fmla="*/ 96 w 108"/>
                  <a:gd name="T1" fmla="*/ 220 h 327"/>
                  <a:gd name="T2" fmla="*/ 92 w 108"/>
                  <a:gd name="T3" fmla="*/ 311 h 327"/>
                  <a:gd name="T4" fmla="*/ 42 w 108"/>
                  <a:gd name="T5" fmla="*/ 320 h 327"/>
                  <a:gd name="T6" fmla="*/ 37 w 108"/>
                  <a:gd name="T7" fmla="*/ 113 h 327"/>
                  <a:gd name="T8" fmla="*/ 0 w 108"/>
                  <a:gd name="T9" fmla="*/ 0 h 327"/>
                  <a:gd name="T10" fmla="*/ 84 w 108"/>
                  <a:gd name="T11" fmla="*/ 43 h 327"/>
                  <a:gd name="T12" fmla="*/ 87 w 108"/>
                  <a:gd name="T13" fmla="*/ 103 h 327"/>
                  <a:gd name="T14" fmla="*/ 84 w 108"/>
                  <a:gd name="T15" fmla="*/ 113 h 327"/>
                  <a:gd name="T16" fmla="*/ 85 w 108"/>
                  <a:gd name="T17" fmla="*/ 113 h 327"/>
                  <a:gd name="T18" fmla="*/ 101 w 108"/>
                  <a:gd name="T19" fmla="*/ 146 h 327"/>
                  <a:gd name="T20" fmla="*/ 92 w 108"/>
                  <a:gd name="T21" fmla="*/ 213 h 327"/>
                  <a:gd name="T22" fmla="*/ 96 w 108"/>
                  <a:gd name="T23" fmla="*/ 22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327">
                    <a:moveTo>
                      <a:pt x="96" y="220"/>
                    </a:moveTo>
                    <a:cubicBezTo>
                      <a:pt x="105" y="242"/>
                      <a:pt x="100" y="296"/>
                      <a:pt x="92" y="311"/>
                    </a:cubicBezTo>
                    <a:cubicBezTo>
                      <a:pt x="83" y="327"/>
                      <a:pt x="42" y="320"/>
                      <a:pt x="42" y="320"/>
                    </a:cubicBezTo>
                    <a:cubicBezTo>
                      <a:pt x="42" y="320"/>
                      <a:pt x="43" y="182"/>
                      <a:pt x="37" y="113"/>
                    </a:cubicBezTo>
                    <a:cubicBezTo>
                      <a:pt x="30" y="43"/>
                      <a:pt x="0" y="0"/>
                      <a:pt x="0" y="0"/>
                    </a:cubicBezTo>
                    <a:cubicBezTo>
                      <a:pt x="0" y="0"/>
                      <a:pt x="73" y="2"/>
                      <a:pt x="84" y="43"/>
                    </a:cubicBezTo>
                    <a:cubicBezTo>
                      <a:pt x="91" y="70"/>
                      <a:pt x="89" y="91"/>
                      <a:pt x="87" y="103"/>
                    </a:cubicBezTo>
                    <a:cubicBezTo>
                      <a:pt x="86" y="109"/>
                      <a:pt x="84" y="113"/>
                      <a:pt x="84" y="113"/>
                    </a:cubicBezTo>
                    <a:cubicBezTo>
                      <a:pt x="84" y="113"/>
                      <a:pt x="85" y="113"/>
                      <a:pt x="85" y="113"/>
                    </a:cubicBezTo>
                    <a:cubicBezTo>
                      <a:pt x="87" y="113"/>
                      <a:pt x="95" y="117"/>
                      <a:pt x="101" y="146"/>
                    </a:cubicBezTo>
                    <a:cubicBezTo>
                      <a:pt x="108" y="180"/>
                      <a:pt x="92" y="213"/>
                      <a:pt x="92" y="213"/>
                    </a:cubicBezTo>
                    <a:cubicBezTo>
                      <a:pt x="94" y="214"/>
                      <a:pt x="95" y="217"/>
                      <a:pt x="96" y="220"/>
                    </a:cubicBezTo>
                    <a:close/>
                  </a:path>
                </a:pathLst>
              </a:custGeom>
              <a:solidFill>
                <a:srgbClr val="F24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3">
                <a:extLst>
                  <a:ext uri="{FF2B5EF4-FFF2-40B4-BE49-F238E27FC236}">
                    <a16:creationId xmlns:a16="http://schemas.microsoft.com/office/drawing/2014/main" id="{C22CF53E-4782-41B8-B16D-C45F1D4863B4}"/>
                  </a:ext>
                </a:extLst>
              </p:cNvPr>
              <p:cNvSpPr>
                <a:spLocks/>
              </p:cNvSpPr>
              <p:nvPr/>
            </p:nvSpPr>
            <p:spPr bwMode="auto">
              <a:xfrm>
                <a:off x="1559" y="2057"/>
                <a:ext cx="92" cy="167"/>
              </a:xfrm>
              <a:custGeom>
                <a:avLst/>
                <a:gdLst>
                  <a:gd name="T0" fmla="*/ 34 w 47"/>
                  <a:gd name="T1" fmla="*/ 85 h 85"/>
                  <a:gd name="T2" fmla="*/ 32 w 47"/>
                  <a:gd name="T3" fmla="*/ 23 h 85"/>
                  <a:gd name="T4" fmla="*/ 0 w 47"/>
                  <a:gd name="T5" fmla="*/ 0 h 85"/>
                  <a:gd name="T6" fmla="*/ 23 w 47"/>
                  <a:gd name="T7" fmla="*/ 32 h 85"/>
                  <a:gd name="T8" fmla="*/ 34 w 47"/>
                  <a:gd name="T9" fmla="*/ 85 h 85"/>
                </a:gdLst>
                <a:ahLst/>
                <a:cxnLst>
                  <a:cxn ang="0">
                    <a:pos x="T0" y="T1"/>
                  </a:cxn>
                  <a:cxn ang="0">
                    <a:pos x="T2" y="T3"/>
                  </a:cxn>
                  <a:cxn ang="0">
                    <a:pos x="T4" y="T5"/>
                  </a:cxn>
                  <a:cxn ang="0">
                    <a:pos x="T6" y="T7"/>
                  </a:cxn>
                  <a:cxn ang="0">
                    <a:pos x="T8" y="T9"/>
                  </a:cxn>
                </a:cxnLst>
                <a:rect l="0" t="0" r="r" b="b"/>
                <a:pathLst>
                  <a:path w="47" h="85">
                    <a:moveTo>
                      <a:pt x="34" y="85"/>
                    </a:moveTo>
                    <a:cubicBezTo>
                      <a:pt x="34" y="85"/>
                      <a:pt x="47" y="43"/>
                      <a:pt x="32" y="23"/>
                    </a:cubicBezTo>
                    <a:cubicBezTo>
                      <a:pt x="17" y="3"/>
                      <a:pt x="0" y="0"/>
                      <a:pt x="0" y="0"/>
                    </a:cubicBezTo>
                    <a:cubicBezTo>
                      <a:pt x="0" y="0"/>
                      <a:pt x="21" y="19"/>
                      <a:pt x="23" y="32"/>
                    </a:cubicBezTo>
                    <a:cubicBezTo>
                      <a:pt x="26" y="44"/>
                      <a:pt x="34" y="85"/>
                      <a:pt x="34" y="85"/>
                    </a:cubicBezTo>
                    <a:close/>
                  </a:path>
                </a:pathLst>
              </a:custGeom>
              <a:solidFill>
                <a:srgbClr val="CE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4">
                <a:extLst>
                  <a:ext uri="{FF2B5EF4-FFF2-40B4-BE49-F238E27FC236}">
                    <a16:creationId xmlns:a16="http://schemas.microsoft.com/office/drawing/2014/main" id="{8DED56AD-20CB-4E47-8905-AC8C90D11FBE}"/>
                  </a:ext>
                </a:extLst>
              </p:cNvPr>
              <p:cNvSpPr>
                <a:spLocks/>
              </p:cNvSpPr>
              <p:nvPr/>
            </p:nvSpPr>
            <p:spPr bwMode="auto">
              <a:xfrm>
                <a:off x="1359" y="2024"/>
                <a:ext cx="279" cy="183"/>
              </a:xfrm>
              <a:custGeom>
                <a:avLst/>
                <a:gdLst>
                  <a:gd name="T0" fmla="*/ 102 w 142"/>
                  <a:gd name="T1" fmla="*/ 17 h 93"/>
                  <a:gd name="T2" fmla="*/ 2 w 142"/>
                  <a:gd name="T3" fmla="*/ 11 h 93"/>
                  <a:gd name="T4" fmla="*/ 9 w 142"/>
                  <a:gd name="T5" fmla="*/ 41 h 93"/>
                  <a:gd name="T6" fmla="*/ 134 w 142"/>
                  <a:gd name="T7" fmla="*/ 93 h 93"/>
                  <a:gd name="T8" fmla="*/ 102 w 142"/>
                  <a:gd name="T9" fmla="*/ 17 h 93"/>
                </a:gdLst>
                <a:ahLst/>
                <a:cxnLst>
                  <a:cxn ang="0">
                    <a:pos x="T0" y="T1"/>
                  </a:cxn>
                  <a:cxn ang="0">
                    <a:pos x="T2" y="T3"/>
                  </a:cxn>
                  <a:cxn ang="0">
                    <a:pos x="T4" y="T5"/>
                  </a:cxn>
                  <a:cxn ang="0">
                    <a:pos x="T6" y="T7"/>
                  </a:cxn>
                  <a:cxn ang="0">
                    <a:pos x="T8" y="T9"/>
                  </a:cxn>
                </a:cxnLst>
                <a:rect l="0" t="0" r="r" b="b"/>
                <a:pathLst>
                  <a:path w="142" h="93">
                    <a:moveTo>
                      <a:pt x="102" y="17"/>
                    </a:moveTo>
                    <a:cubicBezTo>
                      <a:pt x="81" y="10"/>
                      <a:pt x="29" y="0"/>
                      <a:pt x="2" y="11"/>
                    </a:cubicBezTo>
                    <a:cubicBezTo>
                      <a:pt x="2" y="11"/>
                      <a:pt x="0" y="34"/>
                      <a:pt x="9" y="41"/>
                    </a:cubicBezTo>
                    <a:cubicBezTo>
                      <a:pt x="19" y="49"/>
                      <a:pt x="108" y="4"/>
                      <a:pt x="134" y="93"/>
                    </a:cubicBezTo>
                    <a:cubicBezTo>
                      <a:pt x="134" y="93"/>
                      <a:pt x="142" y="29"/>
                      <a:pt x="102" y="17"/>
                    </a:cubicBezTo>
                    <a:close/>
                  </a:path>
                </a:pathLst>
              </a:custGeom>
              <a:solidFill>
                <a:srgbClr val="B72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25">
                <a:extLst>
                  <a:ext uri="{FF2B5EF4-FFF2-40B4-BE49-F238E27FC236}">
                    <a16:creationId xmlns:a16="http://schemas.microsoft.com/office/drawing/2014/main" id="{8BB5BC76-BB9A-45F9-B1D7-8FD216B1E1EB}"/>
                  </a:ext>
                </a:extLst>
              </p:cNvPr>
              <p:cNvSpPr>
                <a:spLocks/>
              </p:cNvSpPr>
              <p:nvPr/>
            </p:nvSpPr>
            <p:spPr bwMode="auto">
              <a:xfrm>
                <a:off x="1212" y="2105"/>
                <a:ext cx="263" cy="665"/>
              </a:xfrm>
              <a:custGeom>
                <a:avLst/>
                <a:gdLst>
                  <a:gd name="T0" fmla="*/ 134 w 134"/>
                  <a:gd name="T1" fmla="*/ 180 h 339"/>
                  <a:gd name="T2" fmla="*/ 120 w 134"/>
                  <a:gd name="T3" fmla="*/ 328 h 339"/>
                  <a:gd name="T4" fmla="*/ 20 w 134"/>
                  <a:gd name="T5" fmla="*/ 322 h 339"/>
                  <a:gd name="T6" fmla="*/ 20 w 134"/>
                  <a:gd name="T7" fmla="*/ 252 h 339"/>
                  <a:gd name="T8" fmla="*/ 13 w 134"/>
                  <a:gd name="T9" fmla="*/ 231 h 339"/>
                  <a:gd name="T10" fmla="*/ 13 w 134"/>
                  <a:gd name="T11" fmla="*/ 231 h 339"/>
                  <a:gd name="T12" fmla="*/ 8 w 134"/>
                  <a:gd name="T13" fmla="*/ 213 h 339"/>
                  <a:gd name="T14" fmla="*/ 5 w 134"/>
                  <a:gd name="T15" fmla="*/ 192 h 339"/>
                  <a:gd name="T16" fmla="*/ 11 w 134"/>
                  <a:gd name="T17" fmla="*/ 151 h 339"/>
                  <a:gd name="T18" fmla="*/ 16 w 134"/>
                  <a:gd name="T19" fmla="*/ 142 h 339"/>
                  <a:gd name="T20" fmla="*/ 7 w 134"/>
                  <a:gd name="T21" fmla="*/ 45 h 339"/>
                  <a:gd name="T22" fmla="*/ 16 w 134"/>
                  <a:gd name="T23" fmla="*/ 28 h 339"/>
                  <a:gd name="T24" fmla="*/ 87 w 134"/>
                  <a:gd name="T25" fmla="*/ 0 h 339"/>
                  <a:gd name="T26" fmla="*/ 131 w 134"/>
                  <a:gd name="T27" fmla="*/ 112 h 339"/>
                  <a:gd name="T28" fmla="*/ 131 w 134"/>
                  <a:gd name="T29" fmla="*/ 112 h 339"/>
                  <a:gd name="T30" fmla="*/ 134 w 134"/>
                  <a:gd name="T31" fmla="*/ 18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339">
                    <a:moveTo>
                      <a:pt x="134" y="180"/>
                    </a:moveTo>
                    <a:cubicBezTo>
                      <a:pt x="133" y="295"/>
                      <a:pt x="120" y="328"/>
                      <a:pt x="120" y="328"/>
                    </a:cubicBezTo>
                    <a:cubicBezTo>
                      <a:pt x="120" y="328"/>
                      <a:pt x="35" y="339"/>
                      <a:pt x="20" y="322"/>
                    </a:cubicBezTo>
                    <a:cubicBezTo>
                      <a:pt x="4" y="305"/>
                      <a:pt x="20" y="252"/>
                      <a:pt x="20" y="252"/>
                    </a:cubicBezTo>
                    <a:cubicBezTo>
                      <a:pt x="20" y="252"/>
                      <a:pt x="16" y="243"/>
                      <a:pt x="13" y="231"/>
                    </a:cubicBezTo>
                    <a:cubicBezTo>
                      <a:pt x="13" y="231"/>
                      <a:pt x="13" y="231"/>
                      <a:pt x="13" y="231"/>
                    </a:cubicBezTo>
                    <a:cubicBezTo>
                      <a:pt x="11" y="225"/>
                      <a:pt x="9" y="219"/>
                      <a:pt x="8" y="213"/>
                    </a:cubicBezTo>
                    <a:cubicBezTo>
                      <a:pt x="7" y="206"/>
                      <a:pt x="6" y="199"/>
                      <a:pt x="5" y="192"/>
                    </a:cubicBezTo>
                    <a:cubicBezTo>
                      <a:pt x="3" y="173"/>
                      <a:pt x="7" y="159"/>
                      <a:pt x="11" y="151"/>
                    </a:cubicBezTo>
                    <a:cubicBezTo>
                      <a:pt x="14" y="145"/>
                      <a:pt x="16" y="142"/>
                      <a:pt x="16" y="142"/>
                    </a:cubicBezTo>
                    <a:cubicBezTo>
                      <a:pt x="16" y="142"/>
                      <a:pt x="0" y="75"/>
                      <a:pt x="7" y="45"/>
                    </a:cubicBezTo>
                    <a:cubicBezTo>
                      <a:pt x="9" y="39"/>
                      <a:pt x="12" y="33"/>
                      <a:pt x="16" y="28"/>
                    </a:cubicBezTo>
                    <a:cubicBezTo>
                      <a:pt x="37" y="0"/>
                      <a:pt x="87" y="0"/>
                      <a:pt x="87" y="0"/>
                    </a:cubicBezTo>
                    <a:cubicBezTo>
                      <a:pt x="101" y="4"/>
                      <a:pt x="123" y="41"/>
                      <a:pt x="131" y="112"/>
                    </a:cubicBezTo>
                    <a:cubicBezTo>
                      <a:pt x="131" y="112"/>
                      <a:pt x="131" y="112"/>
                      <a:pt x="131" y="112"/>
                    </a:cubicBezTo>
                    <a:cubicBezTo>
                      <a:pt x="133" y="132"/>
                      <a:pt x="134" y="155"/>
                      <a:pt x="134" y="180"/>
                    </a:cubicBezTo>
                    <a:close/>
                  </a:path>
                </a:pathLst>
              </a:custGeom>
              <a:solidFill>
                <a:srgbClr val="F24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6">
                <a:extLst>
                  <a:ext uri="{FF2B5EF4-FFF2-40B4-BE49-F238E27FC236}">
                    <a16:creationId xmlns:a16="http://schemas.microsoft.com/office/drawing/2014/main" id="{D88A20E6-C660-4EDE-948A-693BE9BF3762}"/>
                  </a:ext>
                </a:extLst>
              </p:cNvPr>
              <p:cNvSpPr>
                <a:spLocks/>
              </p:cNvSpPr>
              <p:nvPr/>
            </p:nvSpPr>
            <p:spPr bwMode="auto">
              <a:xfrm>
                <a:off x="1432" y="1983"/>
                <a:ext cx="118" cy="173"/>
              </a:xfrm>
              <a:custGeom>
                <a:avLst/>
                <a:gdLst>
                  <a:gd name="T0" fmla="*/ 60 w 60"/>
                  <a:gd name="T1" fmla="*/ 30 h 88"/>
                  <a:gd name="T2" fmla="*/ 46 w 60"/>
                  <a:gd name="T3" fmla="*/ 81 h 88"/>
                  <a:gd name="T4" fmla="*/ 0 w 60"/>
                  <a:gd name="T5" fmla="*/ 67 h 88"/>
                  <a:gd name="T6" fmla="*/ 2 w 60"/>
                  <a:gd name="T7" fmla="*/ 0 h 88"/>
                  <a:gd name="T8" fmla="*/ 12 w 60"/>
                  <a:gd name="T9" fmla="*/ 1 h 88"/>
                  <a:gd name="T10" fmla="*/ 60 w 60"/>
                  <a:gd name="T11" fmla="*/ 30 h 88"/>
                </a:gdLst>
                <a:ahLst/>
                <a:cxnLst>
                  <a:cxn ang="0">
                    <a:pos x="T0" y="T1"/>
                  </a:cxn>
                  <a:cxn ang="0">
                    <a:pos x="T2" y="T3"/>
                  </a:cxn>
                  <a:cxn ang="0">
                    <a:pos x="T4" y="T5"/>
                  </a:cxn>
                  <a:cxn ang="0">
                    <a:pos x="T6" y="T7"/>
                  </a:cxn>
                  <a:cxn ang="0">
                    <a:pos x="T8" y="T9"/>
                  </a:cxn>
                  <a:cxn ang="0">
                    <a:pos x="T10" y="T11"/>
                  </a:cxn>
                </a:cxnLst>
                <a:rect l="0" t="0" r="r" b="b"/>
                <a:pathLst>
                  <a:path w="60" h="88">
                    <a:moveTo>
                      <a:pt x="60" y="30"/>
                    </a:moveTo>
                    <a:cubicBezTo>
                      <a:pt x="46" y="81"/>
                      <a:pt x="46" y="81"/>
                      <a:pt x="46" y="81"/>
                    </a:cubicBezTo>
                    <a:cubicBezTo>
                      <a:pt x="46" y="81"/>
                      <a:pt x="32" y="88"/>
                      <a:pt x="0" y="67"/>
                    </a:cubicBezTo>
                    <a:cubicBezTo>
                      <a:pt x="0" y="67"/>
                      <a:pt x="17" y="28"/>
                      <a:pt x="2" y="0"/>
                    </a:cubicBezTo>
                    <a:cubicBezTo>
                      <a:pt x="2" y="0"/>
                      <a:pt x="6" y="0"/>
                      <a:pt x="12" y="1"/>
                    </a:cubicBezTo>
                    <a:cubicBezTo>
                      <a:pt x="12" y="1"/>
                      <a:pt x="18" y="32"/>
                      <a:pt x="60" y="30"/>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27">
                <a:extLst>
                  <a:ext uri="{FF2B5EF4-FFF2-40B4-BE49-F238E27FC236}">
                    <a16:creationId xmlns:a16="http://schemas.microsoft.com/office/drawing/2014/main" id="{463719B2-B0E7-4B3B-BD2F-A82301992F64}"/>
                  </a:ext>
                </a:extLst>
              </p:cNvPr>
              <p:cNvSpPr>
                <a:spLocks/>
              </p:cNvSpPr>
              <p:nvPr/>
            </p:nvSpPr>
            <p:spPr bwMode="auto">
              <a:xfrm>
                <a:off x="1432" y="1794"/>
                <a:ext cx="176" cy="273"/>
              </a:xfrm>
              <a:custGeom>
                <a:avLst/>
                <a:gdLst>
                  <a:gd name="T0" fmla="*/ 0 w 90"/>
                  <a:gd name="T1" fmla="*/ 70 h 139"/>
                  <a:gd name="T2" fmla="*/ 73 w 90"/>
                  <a:gd name="T3" fmla="*/ 117 h 139"/>
                  <a:gd name="T4" fmla="*/ 86 w 90"/>
                  <a:gd name="T5" fmla="*/ 82 h 139"/>
                  <a:gd name="T6" fmla="*/ 87 w 90"/>
                  <a:gd name="T7" fmla="*/ 72 h 139"/>
                  <a:gd name="T8" fmla="*/ 75 w 90"/>
                  <a:gd name="T9" fmla="*/ 21 h 139"/>
                  <a:gd name="T10" fmla="*/ 0 w 90"/>
                  <a:gd name="T11" fmla="*/ 70 h 139"/>
                </a:gdLst>
                <a:ahLst/>
                <a:cxnLst>
                  <a:cxn ang="0">
                    <a:pos x="T0" y="T1"/>
                  </a:cxn>
                  <a:cxn ang="0">
                    <a:pos x="T2" y="T3"/>
                  </a:cxn>
                  <a:cxn ang="0">
                    <a:pos x="T4" y="T5"/>
                  </a:cxn>
                  <a:cxn ang="0">
                    <a:pos x="T6" y="T7"/>
                  </a:cxn>
                  <a:cxn ang="0">
                    <a:pos x="T8" y="T9"/>
                  </a:cxn>
                  <a:cxn ang="0">
                    <a:pos x="T10" y="T11"/>
                  </a:cxn>
                </a:cxnLst>
                <a:rect l="0" t="0" r="r" b="b"/>
                <a:pathLst>
                  <a:path w="90" h="139">
                    <a:moveTo>
                      <a:pt x="0" y="70"/>
                    </a:moveTo>
                    <a:cubicBezTo>
                      <a:pt x="0" y="131"/>
                      <a:pt x="58" y="139"/>
                      <a:pt x="73" y="117"/>
                    </a:cubicBezTo>
                    <a:cubicBezTo>
                      <a:pt x="78" y="110"/>
                      <a:pt x="83" y="96"/>
                      <a:pt x="86" y="82"/>
                    </a:cubicBezTo>
                    <a:cubicBezTo>
                      <a:pt x="86" y="79"/>
                      <a:pt x="87" y="76"/>
                      <a:pt x="87" y="72"/>
                    </a:cubicBezTo>
                    <a:cubicBezTo>
                      <a:pt x="90" y="50"/>
                      <a:pt x="88" y="27"/>
                      <a:pt x="75" y="21"/>
                    </a:cubicBezTo>
                    <a:cubicBezTo>
                      <a:pt x="32" y="0"/>
                      <a:pt x="1" y="9"/>
                      <a:pt x="0" y="70"/>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8">
                <a:extLst>
                  <a:ext uri="{FF2B5EF4-FFF2-40B4-BE49-F238E27FC236}">
                    <a16:creationId xmlns:a16="http://schemas.microsoft.com/office/drawing/2014/main" id="{142E1FDE-6F1C-4F6D-ACD8-05B618D0950B}"/>
                  </a:ext>
                </a:extLst>
              </p:cNvPr>
              <p:cNvSpPr>
                <a:spLocks/>
              </p:cNvSpPr>
              <p:nvPr/>
            </p:nvSpPr>
            <p:spPr bwMode="auto">
              <a:xfrm>
                <a:off x="1514" y="1900"/>
                <a:ext cx="16" cy="24"/>
              </a:xfrm>
              <a:custGeom>
                <a:avLst/>
                <a:gdLst>
                  <a:gd name="T0" fmla="*/ 1 w 8"/>
                  <a:gd name="T1" fmla="*/ 5 h 12"/>
                  <a:gd name="T2" fmla="*/ 4 w 8"/>
                  <a:gd name="T3" fmla="*/ 12 h 12"/>
                  <a:gd name="T4" fmla="*/ 8 w 8"/>
                  <a:gd name="T5" fmla="*/ 6 h 12"/>
                  <a:gd name="T6" fmla="*/ 5 w 8"/>
                  <a:gd name="T7" fmla="*/ 0 h 12"/>
                  <a:gd name="T8" fmla="*/ 1 w 8"/>
                  <a:gd name="T9" fmla="*/ 5 h 12"/>
                </a:gdLst>
                <a:ahLst/>
                <a:cxnLst>
                  <a:cxn ang="0">
                    <a:pos x="T0" y="T1"/>
                  </a:cxn>
                  <a:cxn ang="0">
                    <a:pos x="T2" y="T3"/>
                  </a:cxn>
                  <a:cxn ang="0">
                    <a:pos x="T4" y="T5"/>
                  </a:cxn>
                  <a:cxn ang="0">
                    <a:pos x="T6" y="T7"/>
                  </a:cxn>
                  <a:cxn ang="0">
                    <a:pos x="T8" y="T9"/>
                  </a:cxn>
                </a:cxnLst>
                <a:rect l="0" t="0" r="r" b="b"/>
                <a:pathLst>
                  <a:path w="8" h="12">
                    <a:moveTo>
                      <a:pt x="1" y="5"/>
                    </a:moveTo>
                    <a:cubicBezTo>
                      <a:pt x="0" y="9"/>
                      <a:pt x="2" y="12"/>
                      <a:pt x="4" y="12"/>
                    </a:cubicBezTo>
                    <a:cubicBezTo>
                      <a:pt x="5" y="12"/>
                      <a:pt x="7" y="9"/>
                      <a:pt x="8" y="6"/>
                    </a:cubicBezTo>
                    <a:cubicBezTo>
                      <a:pt x="8" y="3"/>
                      <a:pt x="7" y="0"/>
                      <a:pt x="5" y="0"/>
                    </a:cubicBezTo>
                    <a:cubicBezTo>
                      <a:pt x="3" y="0"/>
                      <a:pt x="1" y="2"/>
                      <a:pt x="1" y="5"/>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9">
                <a:extLst>
                  <a:ext uri="{FF2B5EF4-FFF2-40B4-BE49-F238E27FC236}">
                    <a16:creationId xmlns:a16="http://schemas.microsoft.com/office/drawing/2014/main" id="{91508EB1-52AA-4D2F-8F72-A98FB9CDCD13}"/>
                  </a:ext>
                </a:extLst>
              </p:cNvPr>
              <p:cNvSpPr>
                <a:spLocks/>
              </p:cNvSpPr>
              <p:nvPr/>
            </p:nvSpPr>
            <p:spPr bwMode="auto">
              <a:xfrm>
                <a:off x="1575" y="1910"/>
                <a:ext cx="16" cy="26"/>
              </a:xfrm>
              <a:custGeom>
                <a:avLst/>
                <a:gdLst>
                  <a:gd name="T0" fmla="*/ 0 w 8"/>
                  <a:gd name="T1" fmla="*/ 6 h 13"/>
                  <a:gd name="T2" fmla="*/ 3 w 8"/>
                  <a:gd name="T3" fmla="*/ 12 h 13"/>
                  <a:gd name="T4" fmla="*/ 7 w 8"/>
                  <a:gd name="T5" fmla="*/ 7 h 13"/>
                  <a:gd name="T6" fmla="*/ 4 w 8"/>
                  <a:gd name="T7" fmla="*/ 0 h 13"/>
                  <a:gd name="T8" fmla="*/ 0 w 8"/>
                  <a:gd name="T9" fmla="*/ 6 h 13"/>
                </a:gdLst>
                <a:ahLst/>
                <a:cxnLst>
                  <a:cxn ang="0">
                    <a:pos x="T0" y="T1"/>
                  </a:cxn>
                  <a:cxn ang="0">
                    <a:pos x="T2" y="T3"/>
                  </a:cxn>
                  <a:cxn ang="0">
                    <a:pos x="T4" y="T5"/>
                  </a:cxn>
                  <a:cxn ang="0">
                    <a:pos x="T6" y="T7"/>
                  </a:cxn>
                  <a:cxn ang="0">
                    <a:pos x="T8" y="T9"/>
                  </a:cxn>
                </a:cxnLst>
                <a:rect l="0" t="0" r="r" b="b"/>
                <a:pathLst>
                  <a:path w="8" h="13">
                    <a:moveTo>
                      <a:pt x="0" y="6"/>
                    </a:moveTo>
                    <a:cubicBezTo>
                      <a:pt x="0" y="9"/>
                      <a:pt x="1" y="12"/>
                      <a:pt x="3" y="12"/>
                    </a:cubicBezTo>
                    <a:cubicBezTo>
                      <a:pt x="5" y="13"/>
                      <a:pt x="7" y="10"/>
                      <a:pt x="7" y="7"/>
                    </a:cubicBezTo>
                    <a:cubicBezTo>
                      <a:pt x="8" y="3"/>
                      <a:pt x="6" y="0"/>
                      <a:pt x="4" y="0"/>
                    </a:cubicBezTo>
                    <a:cubicBezTo>
                      <a:pt x="2" y="0"/>
                      <a:pt x="1" y="3"/>
                      <a:pt x="0" y="6"/>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30">
                <a:extLst>
                  <a:ext uri="{FF2B5EF4-FFF2-40B4-BE49-F238E27FC236}">
                    <a16:creationId xmlns:a16="http://schemas.microsoft.com/office/drawing/2014/main" id="{B697B1F8-EADA-4944-A812-13F623BA8A68}"/>
                  </a:ext>
                </a:extLst>
              </p:cNvPr>
              <p:cNvSpPr>
                <a:spLocks/>
              </p:cNvSpPr>
              <p:nvPr/>
            </p:nvSpPr>
            <p:spPr bwMode="auto">
              <a:xfrm>
                <a:off x="1487" y="1922"/>
                <a:ext cx="25" cy="24"/>
              </a:xfrm>
              <a:custGeom>
                <a:avLst/>
                <a:gdLst>
                  <a:gd name="T0" fmla="*/ 1 w 13"/>
                  <a:gd name="T1" fmla="*/ 4 h 12"/>
                  <a:gd name="T2" fmla="*/ 5 w 13"/>
                  <a:gd name="T3" fmla="*/ 11 h 12"/>
                  <a:gd name="T4" fmla="*/ 12 w 13"/>
                  <a:gd name="T5" fmla="*/ 9 h 12"/>
                  <a:gd name="T6" fmla="*/ 8 w 13"/>
                  <a:gd name="T7" fmla="*/ 2 h 12"/>
                  <a:gd name="T8" fmla="*/ 1 w 13"/>
                  <a:gd name="T9" fmla="*/ 4 h 12"/>
                </a:gdLst>
                <a:ahLst/>
                <a:cxnLst>
                  <a:cxn ang="0">
                    <a:pos x="T0" y="T1"/>
                  </a:cxn>
                  <a:cxn ang="0">
                    <a:pos x="T2" y="T3"/>
                  </a:cxn>
                  <a:cxn ang="0">
                    <a:pos x="T4" y="T5"/>
                  </a:cxn>
                  <a:cxn ang="0">
                    <a:pos x="T6" y="T7"/>
                  </a:cxn>
                  <a:cxn ang="0">
                    <a:pos x="T8" y="T9"/>
                  </a:cxn>
                </a:cxnLst>
                <a:rect l="0" t="0" r="r" b="b"/>
                <a:pathLst>
                  <a:path w="13" h="12">
                    <a:moveTo>
                      <a:pt x="1" y="4"/>
                    </a:moveTo>
                    <a:cubicBezTo>
                      <a:pt x="0" y="6"/>
                      <a:pt x="1" y="10"/>
                      <a:pt x="5" y="11"/>
                    </a:cubicBezTo>
                    <a:cubicBezTo>
                      <a:pt x="8" y="12"/>
                      <a:pt x="11" y="11"/>
                      <a:pt x="12" y="9"/>
                    </a:cubicBezTo>
                    <a:cubicBezTo>
                      <a:pt x="13" y="6"/>
                      <a:pt x="12" y="3"/>
                      <a:pt x="8" y="2"/>
                    </a:cubicBezTo>
                    <a:cubicBezTo>
                      <a:pt x="5" y="0"/>
                      <a:pt x="2" y="1"/>
                      <a:pt x="1" y="4"/>
                    </a:cubicBezTo>
                    <a:close/>
                  </a:path>
                </a:pathLst>
              </a:custGeom>
              <a:solidFill>
                <a:srgbClr val="DB6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31">
                <a:extLst>
                  <a:ext uri="{FF2B5EF4-FFF2-40B4-BE49-F238E27FC236}">
                    <a16:creationId xmlns:a16="http://schemas.microsoft.com/office/drawing/2014/main" id="{95CB9BB0-8161-4B84-93D2-46DC7922E73A}"/>
                  </a:ext>
                </a:extLst>
              </p:cNvPr>
              <p:cNvSpPr>
                <a:spLocks/>
              </p:cNvSpPr>
              <p:nvPr/>
            </p:nvSpPr>
            <p:spPr bwMode="auto">
              <a:xfrm>
                <a:off x="1585" y="1936"/>
                <a:ext cx="17" cy="21"/>
              </a:xfrm>
              <a:custGeom>
                <a:avLst/>
                <a:gdLst>
                  <a:gd name="T0" fmla="*/ 1 w 9"/>
                  <a:gd name="T1" fmla="*/ 6 h 11"/>
                  <a:gd name="T2" fmla="*/ 8 w 9"/>
                  <a:gd name="T3" fmla="*/ 10 h 11"/>
                  <a:gd name="T4" fmla="*/ 9 w 9"/>
                  <a:gd name="T5" fmla="*/ 0 h 11"/>
                  <a:gd name="T6" fmla="*/ 6 w 9"/>
                  <a:gd name="T7" fmla="*/ 0 h 11"/>
                  <a:gd name="T8" fmla="*/ 1 w 9"/>
                  <a:gd name="T9" fmla="*/ 6 h 11"/>
                </a:gdLst>
                <a:ahLst/>
                <a:cxnLst>
                  <a:cxn ang="0">
                    <a:pos x="T0" y="T1"/>
                  </a:cxn>
                  <a:cxn ang="0">
                    <a:pos x="T2" y="T3"/>
                  </a:cxn>
                  <a:cxn ang="0">
                    <a:pos x="T4" y="T5"/>
                  </a:cxn>
                  <a:cxn ang="0">
                    <a:pos x="T6" y="T7"/>
                  </a:cxn>
                  <a:cxn ang="0">
                    <a:pos x="T8" y="T9"/>
                  </a:cxn>
                </a:cxnLst>
                <a:rect l="0" t="0" r="r" b="b"/>
                <a:pathLst>
                  <a:path w="9" h="11">
                    <a:moveTo>
                      <a:pt x="1" y="6"/>
                    </a:moveTo>
                    <a:cubicBezTo>
                      <a:pt x="1" y="9"/>
                      <a:pt x="4" y="11"/>
                      <a:pt x="8" y="10"/>
                    </a:cubicBezTo>
                    <a:cubicBezTo>
                      <a:pt x="8" y="7"/>
                      <a:pt x="9" y="4"/>
                      <a:pt x="9" y="0"/>
                    </a:cubicBezTo>
                    <a:cubicBezTo>
                      <a:pt x="8" y="0"/>
                      <a:pt x="7" y="0"/>
                      <a:pt x="6" y="0"/>
                    </a:cubicBezTo>
                    <a:cubicBezTo>
                      <a:pt x="3" y="1"/>
                      <a:pt x="0" y="4"/>
                      <a:pt x="1" y="6"/>
                    </a:cubicBezTo>
                    <a:close/>
                  </a:path>
                </a:pathLst>
              </a:custGeom>
              <a:solidFill>
                <a:srgbClr val="DB6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2">
                <a:extLst>
                  <a:ext uri="{FF2B5EF4-FFF2-40B4-BE49-F238E27FC236}">
                    <a16:creationId xmlns:a16="http://schemas.microsoft.com/office/drawing/2014/main" id="{EECC0A8A-0434-4662-9BE7-652C2A7FBF9B}"/>
                  </a:ext>
                </a:extLst>
              </p:cNvPr>
              <p:cNvSpPr>
                <a:spLocks/>
              </p:cNvSpPr>
              <p:nvPr/>
            </p:nvSpPr>
            <p:spPr bwMode="auto">
              <a:xfrm>
                <a:off x="1506" y="1863"/>
                <a:ext cx="34" cy="14"/>
              </a:xfrm>
              <a:custGeom>
                <a:avLst/>
                <a:gdLst>
                  <a:gd name="T0" fmla="*/ 3 w 17"/>
                  <a:gd name="T1" fmla="*/ 7 h 7"/>
                  <a:gd name="T2" fmla="*/ 4 w 17"/>
                  <a:gd name="T3" fmla="*/ 7 h 7"/>
                  <a:gd name="T4" fmla="*/ 14 w 17"/>
                  <a:gd name="T5" fmla="*/ 6 h 7"/>
                  <a:gd name="T6" fmla="*/ 17 w 17"/>
                  <a:gd name="T7" fmla="*/ 4 h 7"/>
                  <a:gd name="T8" fmla="*/ 15 w 17"/>
                  <a:gd name="T9" fmla="*/ 2 h 7"/>
                  <a:gd name="T10" fmla="*/ 2 w 17"/>
                  <a:gd name="T11" fmla="*/ 3 h 7"/>
                  <a:gd name="T12" fmla="*/ 1 w 17"/>
                  <a:gd name="T13" fmla="*/ 6 h 7"/>
                  <a:gd name="T14" fmla="*/ 3 w 1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
                    <a:moveTo>
                      <a:pt x="3" y="7"/>
                    </a:moveTo>
                    <a:cubicBezTo>
                      <a:pt x="3" y="7"/>
                      <a:pt x="4" y="7"/>
                      <a:pt x="4" y="7"/>
                    </a:cubicBezTo>
                    <a:cubicBezTo>
                      <a:pt x="8" y="4"/>
                      <a:pt x="14" y="6"/>
                      <a:pt x="14" y="6"/>
                    </a:cubicBezTo>
                    <a:cubicBezTo>
                      <a:pt x="15" y="6"/>
                      <a:pt x="17" y="5"/>
                      <a:pt x="17" y="4"/>
                    </a:cubicBezTo>
                    <a:cubicBezTo>
                      <a:pt x="17" y="3"/>
                      <a:pt x="17" y="2"/>
                      <a:pt x="15" y="2"/>
                    </a:cubicBezTo>
                    <a:cubicBezTo>
                      <a:pt x="15" y="2"/>
                      <a:pt x="7" y="0"/>
                      <a:pt x="2" y="3"/>
                    </a:cubicBezTo>
                    <a:cubicBezTo>
                      <a:pt x="1" y="4"/>
                      <a:pt x="0" y="5"/>
                      <a:pt x="1" y="6"/>
                    </a:cubicBezTo>
                    <a:cubicBezTo>
                      <a:pt x="1" y="7"/>
                      <a:pt x="2" y="7"/>
                      <a:pt x="3" y="7"/>
                    </a:cubicBezTo>
                    <a:close/>
                  </a:path>
                </a:pathLst>
              </a:custGeom>
              <a:solidFill>
                <a:srgbClr val="FFB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33">
                <a:extLst>
                  <a:ext uri="{FF2B5EF4-FFF2-40B4-BE49-F238E27FC236}">
                    <a16:creationId xmlns:a16="http://schemas.microsoft.com/office/drawing/2014/main" id="{F9EC698B-6805-4D72-937B-F366328842D4}"/>
                  </a:ext>
                </a:extLst>
              </p:cNvPr>
              <p:cNvSpPr>
                <a:spLocks/>
              </p:cNvSpPr>
              <p:nvPr/>
            </p:nvSpPr>
            <p:spPr bwMode="auto">
              <a:xfrm>
                <a:off x="1581" y="1879"/>
                <a:ext cx="23" cy="17"/>
              </a:xfrm>
              <a:custGeom>
                <a:avLst/>
                <a:gdLst>
                  <a:gd name="T0" fmla="*/ 9 w 12"/>
                  <a:gd name="T1" fmla="*/ 9 h 9"/>
                  <a:gd name="T2" fmla="*/ 11 w 12"/>
                  <a:gd name="T3" fmla="*/ 7 h 9"/>
                  <a:gd name="T4" fmla="*/ 3 w 12"/>
                  <a:gd name="T5" fmla="*/ 0 h 9"/>
                  <a:gd name="T6" fmla="*/ 0 w 12"/>
                  <a:gd name="T7" fmla="*/ 2 h 9"/>
                  <a:gd name="T8" fmla="*/ 2 w 12"/>
                  <a:gd name="T9" fmla="*/ 4 h 9"/>
                  <a:gd name="T10" fmla="*/ 7 w 12"/>
                  <a:gd name="T11" fmla="*/ 7 h 9"/>
                  <a:gd name="T12" fmla="*/ 9 w 12"/>
                  <a:gd name="T13" fmla="*/ 9 h 9"/>
                  <a:gd name="T14" fmla="*/ 9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9" y="9"/>
                    </a:moveTo>
                    <a:cubicBezTo>
                      <a:pt x="11" y="9"/>
                      <a:pt x="11" y="8"/>
                      <a:pt x="11" y="7"/>
                    </a:cubicBezTo>
                    <a:cubicBezTo>
                      <a:pt x="12" y="2"/>
                      <a:pt x="6" y="0"/>
                      <a:pt x="3" y="0"/>
                    </a:cubicBezTo>
                    <a:cubicBezTo>
                      <a:pt x="2" y="0"/>
                      <a:pt x="1" y="1"/>
                      <a:pt x="0" y="2"/>
                    </a:cubicBezTo>
                    <a:cubicBezTo>
                      <a:pt x="0" y="3"/>
                      <a:pt x="1" y="4"/>
                      <a:pt x="2" y="4"/>
                    </a:cubicBezTo>
                    <a:cubicBezTo>
                      <a:pt x="4" y="4"/>
                      <a:pt x="8" y="5"/>
                      <a:pt x="7" y="7"/>
                    </a:cubicBezTo>
                    <a:cubicBezTo>
                      <a:pt x="7" y="8"/>
                      <a:pt x="8" y="9"/>
                      <a:pt x="9" y="9"/>
                    </a:cubicBezTo>
                    <a:cubicBezTo>
                      <a:pt x="9" y="9"/>
                      <a:pt x="9" y="9"/>
                      <a:pt x="9" y="9"/>
                    </a:cubicBezTo>
                    <a:close/>
                  </a:path>
                </a:pathLst>
              </a:custGeom>
              <a:solidFill>
                <a:srgbClr val="FFB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4">
                <a:extLst>
                  <a:ext uri="{FF2B5EF4-FFF2-40B4-BE49-F238E27FC236}">
                    <a16:creationId xmlns:a16="http://schemas.microsoft.com/office/drawing/2014/main" id="{D738252A-4E06-41DE-BFA6-B153D84011D0}"/>
                  </a:ext>
                </a:extLst>
              </p:cNvPr>
              <p:cNvSpPr>
                <a:spLocks/>
              </p:cNvSpPr>
              <p:nvPr/>
            </p:nvSpPr>
            <p:spPr bwMode="auto">
              <a:xfrm>
                <a:off x="1559" y="1902"/>
                <a:ext cx="24" cy="67"/>
              </a:xfrm>
              <a:custGeom>
                <a:avLst/>
                <a:gdLst>
                  <a:gd name="T0" fmla="*/ 4 w 12"/>
                  <a:gd name="T1" fmla="*/ 0 h 34"/>
                  <a:gd name="T2" fmla="*/ 12 w 12"/>
                  <a:gd name="T3" fmla="*/ 28 h 34"/>
                  <a:gd name="T4" fmla="*/ 0 w 12"/>
                  <a:gd name="T5" fmla="*/ 32 h 34"/>
                </a:gdLst>
                <a:ahLst/>
                <a:cxnLst>
                  <a:cxn ang="0">
                    <a:pos x="T0" y="T1"/>
                  </a:cxn>
                  <a:cxn ang="0">
                    <a:pos x="T2" y="T3"/>
                  </a:cxn>
                  <a:cxn ang="0">
                    <a:pos x="T4" y="T5"/>
                  </a:cxn>
                </a:cxnLst>
                <a:rect l="0" t="0" r="r" b="b"/>
                <a:pathLst>
                  <a:path w="12" h="34">
                    <a:moveTo>
                      <a:pt x="4" y="0"/>
                    </a:moveTo>
                    <a:cubicBezTo>
                      <a:pt x="4" y="0"/>
                      <a:pt x="3" y="15"/>
                      <a:pt x="12" y="28"/>
                    </a:cubicBezTo>
                    <a:cubicBezTo>
                      <a:pt x="12" y="28"/>
                      <a:pt x="12" y="34"/>
                      <a:pt x="0" y="32"/>
                    </a:cubicBezTo>
                  </a:path>
                </a:pathLst>
              </a:custGeom>
              <a:noFill/>
              <a:ln w="9525" cap="flat">
                <a:solidFill>
                  <a:srgbClr val="DB61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35">
                <a:extLst>
                  <a:ext uri="{FF2B5EF4-FFF2-40B4-BE49-F238E27FC236}">
                    <a16:creationId xmlns:a16="http://schemas.microsoft.com/office/drawing/2014/main" id="{F0AE58EA-967A-49C7-843E-B9DC9199A8BF}"/>
                  </a:ext>
                </a:extLst>
              </p:cNvPr>
              <p:cNvSpPr>
                <a:spLocks/>
              </p:cNvSpPr>
              <p:nvPr/>
            </p:nvSpPr>
            <p:spPr bwMode="auto">
              <a:xfrm>
                <a:off x="1516" y="1971"/>
                <a:ext cx="59" cy="31"/>
              </a:xfrm>
              <a:custGeom>
                <a:avLst/>
                <a:gdLst>
                  <a:gd name="T0" fmla="*/ 29 w 30"/>
                  <a:gd name="T1" fmla="*/ 6 h 16"/>
                  <a:gd name="T2" fmla="*/ 17 w 30"/>
                  <a:gd name="T3" fmla="*/ 3 h 16"/>
                  <a:gd name="T4" fmla="*/ 0 w 30"/>
                  <a:gd name="T5" fmla="*/ 0 h 16"/>
                  <a:gd name="T6" fmla="*/ 17 w 30"/>
                  <a:gd name="T7" fmla="*/ 15 h 16"/>
                  <a:gd name="T8" fmla="*/ 29 w 30"/>
                  <a:gd name="T9" fmla="*/ 6 h 16"/>
                </a:gdLst>
                <a:ahLst/>
                <a:cxnLst>
                  <a:cxn ang="0">
                    <a:pos x="T0" y="T1"/>
                  </a:cxn>
                  <a:cxn ang="0">
                    <a:pos x="T2" y="T3"/>
                  </a:cxn>
                  <a:cxn ang="0">
                    <a:pos x="T4" y="T5"/>
                  </a:cxn>
                  <a:cxn ang="0">
                    <a:pos x="T6" y="T7"/>
                  </a:cxn>
                  <a:cxn ang="0">
                    <a:pos x="T8" y="T9"/>
                  </a:cxn>
                </a:cxnLst>
                <a:rect l="0" t="0" r="r" b="b"/>
                <a:pathLst>
                  <a:path w="30" h="16">
                    <a:moveTo>
                      <a:pt x="29" y="6"/>
                    </a:moveTo>
                    <a:cubicBezTo>
                      <a:pt x="29" y="6"/>
                      <a:pt x="27" y="5"/>
                      <a:pt x="17" y="3"/>
                    </a:cubicBezTo>
                    <a:cubicBezTo>
                      <a:pt x="6" y="1"/>
                      <a:pt x="0" y="0"/>
                      <a:pt x="0" y="0"/>
                    </a:cubicBezTo>
                    <a:cubicBezTo>
                      <a:pt x="0" y="0"/>
                      <a:pt x="0" y="13"/>
                      <a:pt x="17" y="15"/>
                    </a:cubicBezTo>
                    <a:cubicBezTo>
                      <a:pt x="30" y="16"/>
                      <a:pt x="29" y="6"/>
                      <a:pt x="29" y="6"/>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36">
                <a:extLst>
                  <a:ext uri="{FF2B5EF4-FFF2-40B4-BE49-F238E27FC236}">
                    <a16:creationId xmlns:a16="http://schemas.microsoft.com/office/drawing/2014/main" id="{20FCA1ED-B4EA-4FDE-BC14-B2C22CCF0549}"/>
                  </a:ext>
                </a:extLst>
              </p:cNvPr>
              <p:cNvSpPr>
                <a:spLocks/>
              </p:cNvSpPr>
              <p:nvPr/>
            </p:nvSpPr>
            <p:spPr bwMode="auto">
              <a:xfrm>
                <a:off x="1367" y="1779"/>
                <a:ext cx="269" cy="231"/>
              </a:xfrm>
              <a:custGeom>
                <a:avLst/>
                <a:gdLst>
                  <a:gd name="T0" fmla="*/ 118 w 137"/>
                  <a:gd name="T1" fmla="*/ 40 h 118"/>
                  <a:gd name="T2" fmla="*/ 137 w 137"/>
                  <a:gd name="T3" fmla="*/ 29 h 118"/>
                  <a:gd name="T4" fmla="*/ 127 w 137"/>
                  <a:gd name="T5" fmla="*/ 29 h 118"/>
                  <a:gd name="T6" fmla="*/ 132 w 137"/>
                  <a:gd name="T7" fmla="*/ 13 h 118"/>
                  <a:gd name="T8" fmla="*/ 113 w 137"/>
                  <a:gd name="T9" fmla="*/ 13 h 118"/>
                  <a:gd name="T10" fmla="*/ 120 w 137"/>
                  <a:gd name="T11" fmla="*/ 7 h 118"/>
                  <a:gd name="T12" fmla="*/ 94 w 137"/>
                  <a:gd name="T13" fmla="*/ 4 h 118"/>
                  <a:gd name="T14" fmla="*/ 30 w 137"/>
                  <a:gd name="T15" fmla="*/ 13 h 118"/>
                  <a:gd name="T16" fmla="*/ 40 w 137"/>
                  <a:gd name="T17" fmla="*/ 118 h 118"/>
                  <a:gd name="T18" fmla="*/ 38 w 137"/>
                  <a:gd name="T19" fmla="*/ 104 h 118"/>
                  <a:gd name="T20" fmla="*/ 33 w 137"/>
                  <a:gd name="T21" fmla="*/ 83 h 118"/>
                  <a:gd name="T22" fmla="*/ 41 w 137"/>
                  <a:gd name="T23" fmla="*/ 81 h 118"/>
                  <a:gd name="T24" fmla="*/ 55 w 137"/>
                  <a:gd name="T25" fmla="*/ 44 h 118"/>
                  <a:gd name="T26" fmla="*/ 55 w 137"/>
                  <a:gd name="T27" fmla="*/ 29 h 118"/>
                  <a:gd name="T28" fmla="*/ 118 w 137"/>
                  <a:gd name="T29" fmla="*/ 4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18">
                    <a:moveTo>
                      <a:pt x="118" y="40"/>
                    </a:moveTo>
                    <a:cubicBezTo>
                      <a:pt x="118" y="40"/>
                      <a:pt x="132" y="38"/>
                      <a:pt x="137" y="29"/>
                    </a:cubicBezTo>
                    <a:cubicBezTo>
                      <a:pt x="137" y="29"/>
                      <a:pt x="132" y="30"/>
                      <a:pt x="127" y="29"/>
                    </a:cubicBezTo>
                    <a:cubicBezTo>
                      <a:pt x="127" y="29"/>
                      <a:pt x="134" y="24"/>
                      <a:pt x="132" y="13"/>
                    </a:cubicBezTo>
                    <a:cubicBezTo>
                      <a:pt x="132" y="13"/>
                      <a:pt x="118" y="15"/>
                      <a:pt x="113" y="13"/>
                    </a:cubicBezTo>
                    <a:cubicBezTo>
                      <a:pt x="120" y="7"/>
                      <a:pt x="120" y="7"/>
                      <a:pt x="120" y="7"/>
                    </a:cubicBezTo>
                    <a:cubicBezTo>
                      <a:pt x="120" y="7"/>
                      <a:pt x="109" y="8"/>
                      <a:pt x="94" y="4"/>
                    </a:cubicBezTo>
                    <a:cubicBezTo>
                      <a:pt x="80" y="1"/>
                      <a:pt x="49" y="0"/>
                      <a:pt x="30" y="13"/>
                    </a:cubicBezTo>
                    <a:cubicBezTo>
                      <a:pt x="12" y="27"/>
                      <a:pt x="0" y="91"/>
                      <a:pt x="40" y="118"/>
                    </a:cubicBezTo>
                    <a:cubicBezTo>
                      <a:pt x="38" y="104"/>
                      <a:pt x="38" y="104"/>
                      <a:pt x="38" y="104"/>
                    </a:cubicBezTo>
                    <a:cubicBezTo>
                      <a:pt x="38" y="104"/>
                      <a:pt x="31" y="92"/>
                      <a:pt x="33" y="83"/>
                    </a:cubicBezTo>
                    <a:cubicBezTo>
                      <a:pt x="36" y="74"/>
                      <a:pt x="41" y="81"/>
                      <a:pt x="41" y="81"/>
                    </a:cubicBezTo>
                    <a:cubicBezTo>
                      <a:pt x="41" y="81"/>
                      <a:pt x="55" y="59"/>
                      <a:pt x="55" y="44"/>
                    </a:cubicBezTo>
                    <a:cubicBezTo>
                      <a:pt x="55" y="29"/>
                      <a:pt x="55" y="29"/>
                      <a:pt x="55" y="29"/>
                    </a:cubicBezTo>
                    <a:cubicBezTo>
                      <a:pt x="55" y="29"/>
                      <a:pt x="99" y="19"/>
                      <a:pt x="118" y="40"/>
                    </a:cubicBezTo>
                    <a:close/>
                  </a:path>
                </a:pathLst>
              </a:custGeom>
              <a:solidFill>
                <a:srgbClr val="FFB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37">
                <a:extLst>
                  <a:ext uri="{FF2B5EF4-FFF2-40B4-BE49-F238E27FC236}">
                    <a16:creationId xmlns:a16="http://schemas.microsoft.com/office/drawing/2014/main" id="{1D2F611D-26BE-4DCE-A21C-E53E085D362C}"/>
                  </a:ext>
                </a:extLst>
              </p:cNvPr>
              <p:cNvSpPr>
                <a:spLocks/>
              </p:cNvSpPr>
              <p:nvPr/>
            </p:nvSpPr>
            <p:spPr bwMode="auto">
              <a:xfrm>
                <a:off x="1389" y="1908"/>
                <a:ext cx="66" cy="69"/>
              </a:xfrm>
              <a:custGeom>
                <a:avLst/>
                <a:gdLst>
                  <a:gd name="T0" fmla="*/ 29 w 34"/>
                  <a:gd name="T1" fmla="*/ 12 h 35"/>
                  <a:gd name="T2" fmla="*/ 10 w 34"/>
                  <a:gd name="T3" fmla="*/ 6 h 35"/>
                  <a:gd name="T4" fmla="*/ 24 w 34"/>
                  <a:gd name="T5" fmla="*/ 35 h 35"/>
                  <a:gd name="T6" fmla="*/ 29 w 34"/>
                  <a:gd name="T7" fmla="*/ 12 h 35"/>
                </a:gdLst>
                <a:ahLst/>
                <a:cxnLst>
                  <a:cxn ang="0">
                    <a:pos x="T0" y="T1"/>
                  </a:cxn>
                  <a:cxn ang="0">
                    <a:pos x="T2" y="T3"/>
                  </a:cxn>
                  <a:cxn ang="0">
                    <a:pos x="T4" y="T5"/>
                  </a:cxn>
                  <a:cxn ang="0">
                    <a:pos x="T6" y="T7"/>
                  </a:cxn>
                </a:cxnLst>
                <a:rect l="0" t="0" r="r" b="b"/>
                <a:pathLst>
                  <a:path w="34" h="35">
                    <a:moveTo>
                      <a:pt x="29" y="12"/>
                    </a:moveTo>
                    <a:cubicBezTo>
                      <a:pt x="29" y="12"/>
                      <a:pt x="20" y="0"/>
                      <a:pt x="10" y="6"/>
                    </a:cubicBezTo>
                    <a:cubicBezTo>
                      <a:pt x="0" y="12"/>
                      <a:pt x="14" y="35"/>
                      <a:pt x="24" y="35"/>
                    </a:cubicBezTo>
                    <a:cubicBezTo>
                      <a:pt x="34" y="35"/>
                      <a:pt x="29" y="12"/>
                      <a:pt x="29" y="12"/>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8">
                <a:extLst>
                  <a:ext uri="{FF2B5EF4-FFF2-40B4-BE49-F238E27FC236}">
                    <a16:creationId xmlns:a16="http://schemas.microsoft.com/office/drawing/2014/main" id="{E8825FAE-CF2A-4490-99F6-C5CFC9C73D95}"/>
                  </a:ext>
                </a:extLst>
              </p:cNvPr>
              <p:cNvSpPr>
                <a:spLocks/>
              </p:cNvSpPr>
              <p:nvPr/>
            </p:nvSpPr>
            <p:spPr bwMode="auto">
              <a:xfrm>
                <a:off x="1348" y="2038"/>
                <a:ext cx="125" cy="169"/>
              </a:xfrm>
              <a:custGeom>
                <a:avLst/>
                <a:gdLst>
                  <a:gd name="T0" fmla="*/ 50 w 64"/>
                  <a:gd name="T1" fmla="*/ 86 h 86"/>
                  <a:gd name="T2" fmla="*/ 59 w 64"/>
                  <a:gd name="T3" fmla="*/ 29 h 86"/>
                  <a:gd name="T4" fmla="*/ 8 w 64"/>
                  <a:gd name="T5" fmla="*/ 4 h 86"/>
                  <a:gd name="T6" fmla="*/ 4 w 64"/>
                  <a:gd name="T7" fmla="*/ 35 h 86"/>
                  <a:gd name="T8" fmla="*/ 50 w 64"/>
                  <a:gd name="T9" fmla="*/ 86 h 86"/>
                </a:gdLst>
                <a:ahLst/>
                <a:cxnLst>
                  <a:cxn ang="0">
                    <a:pos x="T0" y="T1"/>
                  </a:cxn>
                  <a:cxn ang="0">
                    <a:pos x="T2" y="T3"/>
                  </a:cxn>
                  <a:cxn ang="0">
                    <a:pos x="T4" y="T5"/>
                  </a:cxn>
                  <a:cxn ang="0">
                    <a:pos x="T6" y="T7"/>
                  </a:cxn>
                  <a:cxn ang="0">
                    <a:pos x="T8" y="T9"/>
                  </a:cxn>
                </a:cxnLst>
                <a:rect l="0" t="0" r="r" b="b"/>
                <a:pathLst>
                  <a:path w="64" h="86">
                    <a:moveTo>
                      <a:pt x="50" y="86"/>
                    </a:moveTo>
                    <a:cubicBezTo>
                      <a:pt x="50" y="86"/>
                      <a:pt x="64" y="43"/>
                      <a:pt x="59" y="29"/>
                    </a:cubicBezTo>
                    <a:cubicBezTo>
                      <a:pt x="55" y="15"/>
                      <a:pt x="12" y="0"/>
                      <a:pt x="8" y="4"/>
                    </a:cubicBezTo>
                    <a:cubicBezTo>
                      <a:pt x="4" y="8"/>
                      <a:pt x="0" y="21"/>
                      <a:pt x="4" y="35"/>
                    </a:cubicBezTo>
                    <a:cubicBezTo>
                      <a:pt x="4" y="35"/>
                      <a:pt x="31" y="40"/>
                      <a:pt x="50" y="86"/>
                    </a:cubicBezTo>
                    <a:close/>
                  </a:path>
                </a:pathLst>
              </a:custGeom>
              <a:solidFill>
                <a:srgbClr val="CE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39">
                <a:extLst>
                  <a:ext uri="{FF2B5EF4-FFF2-40B4-BE49-F238E27FC236}">
                    <a16:creationId xmlns:a16="http://schemas.microsoft.com/office/drawing/2014/main" id="{E9A3ACFD-BF6C-48B3-8E42-B5F317B1F795}"/>
                  </a:ext>
                </a:extLst>
              </p:cNvPr>
              <p:cNvSpPr>
                <a:spLocks/>
              </p:cNvSpPr>
              <p:nvPr/>
            </p:nvSpPr>
            <p:spPr bwMode="auto">
              <a:xfrm>
                <a:off x="1197" y="2160"/>
                <a:ext cx="272" cy="437"/>
              </a:xfrm>
              <a:custGeom>
                <a:avLst/>
                <a:gdLst>
                  <a:gd name="T0" fmla="*/ 139 w 139"/>
                  <a:gd name="T1" fmla="*/ 84 h 223"/>
                  <a:gd name="T2" fmla="*/ 139 w 139"/>
                  <a:gd name="T3" fmla="*/ 84 h 223"/>
                  <a:gd name="T4" fmla="*/ 50 w 139"/>
                  <a:gd name="T5" fmla="*/ 102 h 223"/>
                  <a:gd name="T6" fmla="*/ 36 w 139"/>
                  <a:gd name="T7" fmla="*/ 198 h 223"/>
                  <a:gd name="T8" fmla="*/ 137 w 139"/>
                  <a:gd name="T9" fmla="*/ 204 h 223"/>
                  <a:gd name="T10" fmla="*/ 21 w 139"/>
                  <a:gd name="T11" fmla="*/ 203 h 223"/>
                  <a:gd name="T12" fmla="*/ 21 w 139"/>
                  <a:gd name="T13" fmla="*/ 203 h 223"/>
                  <a:gd name="T14" fmla="*/ 19 w 139"/>
                  <a:gd name="T15" fmla="*/ 200 h 223"/>
                  <a:gd name="T16" fmla="*/ 16 w 139"/>
                  <a:gd name="T17" fmla="*/ 185 h 223"/>
                  <a:gd name="T18" fmla="*/ 19 w 139"/>
                  <a:gd name="T19" fmla="*/ 123 h 223"/>
                  <a:gd name="T20" fmla="*/ 24 w 139"/>
                  <a:gd name="T21" fmla="*/ 114 h 223"/>
                  <a:gd name="T22" fmla="*/ 15 w 139"/>
                  <a:gd name="T23" fmla="*/ 17 h 223"/>
                  <a:gd name="T24" fmla="*/ 24 w 139"/>
                  <a:gd name="T25" fmla="*/ 0 h 223"/>
                  <a:gd name="T26" fmla="*/ 72 w 139"/>
                  <a:gd name="T27" fmla="*/ 84 h 223"/>
                  <a:gd name="T28" fmla="*/ 139 w 139"/>
                  <a:gd name="T29" fmla="*/ 84 h 223"/>
                  <a:gd name="T30" fmla="*/ 139 w 139"/>
                  <a:gd name="T31" fmla="*/ 8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223">
                    <a:moveTo>
                      <a:pt x="139" y="84"/>
                    </a:moveTo>
                    <a:cubicBezTo>
                      <a:pt x="139" y="84"/>
                      <a:pt x="139" y="84"/>
                      <a:pt x="139" y="84"/>
                    </a:cubicBezTo>
                    <a:cubicBezTo>
                      <a:pt x="126" y="101"/>
                      <a:pt x="50" y="102"/>
                      <a:pt x="50" y="102"/>
                    </a:cubicBezTo>
                    <a:cubicBezTo>
                      <a:pt x="50" y="102"/>
                      <a:pt x="0" y="175"/>
                      <a:pt x="36" y="198"/>
                    </a:cubicBezTo>
                    <a:cubicBezTo>
                      <a:pt x="72" y="220"/>
                      <a:pt x="135" y="204"/>
                      <a:pt x="137" y="204"/>
                    </a:cubicBezTo>
                    <a:cubicBezTo>
                      <a:pt x="123" y="215"/>
                      <a:pt x="36" y="223"/>
                      <a:pt x="21" y="203"/>
                    </a:cubicBezTo>
                    <a:cubicBezTo>
                      <a:pt x="21" y="203"/>
                      <a:pt x="21" y="203"/>
                      <a:pt x="21" y="203"/>
                    </a:cubicBezTo>
                    <a:cubicBezTo>
                      <a:pt x="20" y="202"/>
                      <a:pt x="19" y="201"/>
                      <a:pt x="19" y="200"/>
                    </a:cubicBezTo>
                    <a:cubicBezTo>
                      <a:pt x="17" y="196"/>
                      <a:pt x="17" y="190"/>
                      <a:pt x="16" y="185"/>
                    </a:cubicBezTo>
                    <a:cubicBezTo>
                      <a:pt x="14" y="165"/>
                      <a:pt x="17" y="139"/>
                      <a:pt x="19" y="123"/>
                    </a:cubicBezTo>
                    <a:cubicBezTo>
                      <a:pt x="22" y="117"/>
                      <a:pt x="24" y="114"/>
                      <a:pt x="24" y="114"/>
                    </a:cubicBezTo>
                    <a:cubicBezTo>
                      <a:pt x="24" y="114"/>
                      <a:pt x="8" y="47"/>
                      <a:pt x="15" y="17"/>
                    </a:cubicBezTo>
                    <a:cubicBezTo>
                      <a:pt x="17" y="11"/>
                      <a:pt x="20" y="5"/>
                      <a:pt x="24" y="0"/>
                    </a:cubicBezTo>
                    <a:cubicBezTo>
                      <a:pt x="69" y="1"/>
                      <a:pt x="72" y="84"/>
                      <a:pt x="72" y="84"/>
                    </a:cubicBezTo>
                    <a:cubicBezTo>
                      <a:pt x="85" y="89"/>
                      <a:pt x="137" y="84"/>
                      <a:pt x="139" y="84"/>
                    </a:cubicBezTo>
                    <a:cubicBezTo>
                      <a:pt x="139" y="84"/>
                      <a:pt x="139" y="84"/>
                      <a:pt x="139" y="84"/>
                    </a:cubicBezTo>
                    <a:close/>
                  </a:path>
                </a:pathLst>
              </a:custGeom>
              <a:solidFill>
                <a:srgbClr val="CE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40">
                <a:extLst>
                  <a:ext uri="{FF2B5EF4-FFF2-40B4-BE49-F238E27FC236}">
                    <a16:creationId xmlns:a16="http://schemas.microsoft.com/office/drawing/2014/main" id="{E912002C-17CA-4EF8-80CD-960AAE72B28C}"/>
                  </a:ext>
                </a:extLst>
              </p:cNvPr>
              <p:cNvSpPr>
                <a:spLocks/>
              </p:cNvSpPr>
              <p:nvPr/>
            </p:nvSpPr>
            <p:spPr bwMode="auto">
              <a:xfrm>
                <a:off x="1159" y="3000"/>
                <a:ext cx="106" cy="112"/>
              </a:xfrm>
              <a:custGeom>
                <a:avLst/>
                <a:gdLst>
                  <a:gd name="T0" fmla="*/ 53 w 54"/>
                  <a:gd name="T1" fmla="*/ 26 h 57"/>
                  <a:gd name="T2" fmla="*/ 2 w 54"/>
                  <a:gd name="T3" fmla="*/ 42 h 57"/>
                  <a:gd name="T4" fmla="*/ 53 w 54"/>
                  <a:gd name="T5" fmla="*/ 26 h 57"/>
                </a:gdLst>
                <a:ahLst/>
                <a:cxnLst>
                  <a:cxn ang="0">
                    <a:pos x="T0" y="T1"/>
                  </a:cxn>
                  <a:cxn ang="0">
                    <a:pos x="T2" y="T3"/>
                  </a:cxn>
                  <a:cxn ang="0">
                    <a:pos x="T4" y="T5"/>
                  </a:cxn>
                </a:cxnLst>
                <a:rect l="0" t="0" r="r" b="b"/>
                <a:pathLst>
                  <a:path w="54" h="57">
                    <a:moveTo>
                      <a:pt x="53" y="26"/>
                    </a:moveTo>
                    <a:cubicBezTo>
                      <a:pt x="54" y="37"/>
                      <a:pt x="4" y="57"/>
                      <a:pt x="2" y="42"/>
                    </a:cubicBezTo>
                    <a:cubicBezTo>
                      <a:pt x="0" y="27"/>
                      <a:pt x="52" y="0"/>
                      <a:pt x="53" y="26"/>
                    </a:cubicBezTo>
                    <a:close/>
                  </a:path>
                </a:pathLst>
              </a:custGeom>
              <a:solidFill>
                <a:srgbClr val="A1B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1">
                <a:extLst>
                  <a:ext uri="{FF2B5EF4-FFF2-40B4-BE49-F238E27FC236}">
                    <a16:creationId xmlns:a16="http://schemas.microsoft.com/office/drawing/2014/main" id="{27949A14-57EF-4DDD-9E35-C89810F7FE1A}"/>
                  </a:ext>
                </a:extLst>
              </p:cNvPr>
              <p:cNvSpPr>
                <a:spLocks/>
              </p:cNvSpPr>
              <p:nvPr/>
            </p:nvSpPr>
            <p:spPr bwMode="auto">
              <a:xfrm>
                <a:off x="1169" y="3004"/>
                <a:ext cx="116" cy="228"/>
              </a:xfrm>
              <a:custGeom>
                <a:avLst/>
                <a:gdLst>
                  <a:gd name="T0" fmla="*/ 6 w 59"/>
                  <a:gd name="T1" fmla="*/ 33 h 116"/>
                  <a:gd name="T2" fmla="*/ 3 w 59"/>
                  <a:gd name="T3" fmla="*/ 78 h 116"/>
                  <a:gd name="T4" fmla="*/ 3 w 59"/>
                  <a:gd name="T5" fmla="*/ 78 h 116"/>
                  <a:gd name="T6" fmla="*/ 15 w 59"/>
                  <a:gd name="T7" fmla="*/ 93 h 116"/>
                  <a:gd name="T8" fmla="*/ 26 w 59"/>
                  <a:gd name="T9" fmla="*/ 101 h 116"/>
                  <a:gd name="T10" fmla="*/ 38 w 59"/>
                  <a:gd name="T11" fmla="*/ 105 h 116"/>
                  <a:gd name="T12" fmla="*/ 53 w 59"/>
                  <a:gd name="T13" fmla="*/ 110 h 116"/>
                  <a:gd name="T14" fmla="*/ 45 w 59"/>
                  <a:gd name="T15" fmla="*/ 97 h 116"/>
                  <a:gd name="T16" fmla="*/ 39 w 59"/>
                  <a:gd name="T17" fmla="*/ 80 h 116"/>
                  <a:gd name="T18" fmla="*/ 47 w 59"/>
                  <a:gd name="T19" fmla="*/ 59 h 116"/>
                  <a:gd name="T20" fmla="*/ 52 w 59"/>
                  <a:gd name="T21" fmla="*/ 75 h 116"/>
                  <a:gd name="T22" fmla="*/ 58 w 59"/>
                  <a:gd name="T23" fmla="*/ 79 h 116"/>
                  <a:gd name="T24" fmla="*/ 59 w 59"/>
                  <a:gd name="T25" fmla="*/ 66 h 116"/>
                  <a:gd name="T26" fmla="*/ 56 w 59"/>
                  <a:gd name="T27" fmla="*/ 43 h 116"/>
                  <a:gd name="T28" fmla="*/ 41 w 59"/>
                  <a:gd name="T29" fmla="*/ 27 h 116"/>
                  <a:gd name="T30" fmla="*/ 36 w 59"/>
                  <a:gd name="T31" fmla="*/ 0 h 116"/>
                  <a:gd name="T32" fmla="*/ 0 w 59"/>
                  <a:gd name="T33" fmla="*/ 3 h 116"/>
                  <a:gd name="T34" fmla="*/ 6 w 59"/>
                  <a:gd name="T3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116">
                    <a:moveTo>
                      <a:pt x="6" y="33"/>
                    </a:moveTo>
                    <a:cubicBezTo>
                      <a:pt x="5" y="38"/>
                      <a:pt x="1" y="72"/>
                      <a:pt x="3" y="78"/>
                    </a:cubicBezTo>
                    <a:cubicBezTo>
                      <a:pt x="3" y="78"/>
                      <a:pt x="3" y="78"/>
                      <a:pt x="3" y="78"/>
                    </a:cubicBezTo>
                    <a:cubicBezTo>
                      <a:pt x="5" y="84"/>
                      <a:pt x="13" y="90"/>
                      <a:pt x="15" y="93"/>
                    </a:cubicBezTo>
                    <a:cubicBezTo>
                      <a:pt x="18" y="97"/>
                      <a:pt x="22" y="98"/>
                      <a:pt x="26" y="101"/>
                    </a:cubicBezTo>
                    <a:cubicBezTo>
                      <a:pt x="29" y="105"/>
                      <a:pt x="38" y="105"/>
                      <a:pt x="38" y="105"/>
                    </a:cubicBezTo>
                    <a:cubicBezTo>
                      <a:pt x="38" y="105"/>
                      <a:pt x="53" y="116"/>
                      <a:pt x="53" y="110"/>
                    </a:cubicBezTo>
                    <a:cubicBezTo>
                      <a:pt x="54" y="103"/>
                      <a:pt x="45" y="97"/>
                      <a:pt x="45" y="97"/>
                    </a:cubicBezTo>
                    <a:cubicBezTo>
                      <a:pt x="39" y="80"/>
                      <a:pt x="39" y="80"/>
                      <a:pt x="39" y="80"/>
                    </a:cubicBezTo>
                    <a:cubicBezTo>
                      <a:pt x="39" y="80"/>
                      <a:pt x="43" y="59"/>
                      <a:pt x="47" y="59"/>
                    </a:cubicBezTo>
                    <a:cubicBezTo>
                      <a:pt x="51" y="59"/>
                      <a:pt x="49" y="68"/>
                      <a:pt x="52" y="75"/>
                    </a:cubicBezTo>
                    <a:cubicBezTo>
                      <a:pt x="53" y="79"/>
                      <a:pt x="58" y="79"/>
                      <a:pt x="58" y="79"/>
                    </a:cubicBezTo>
                    <a:cubicBezTo>
                      <a:pt x="59" y="66"/>
                      <a:pt x="59" y="66"/>
                      <a:pt x="59" y="66"/>
                    </a:cubicBezTo>
                    <a:cubicBezTo>
                      <a:pt x="59" y="66"/>
                      <a:pt x="58" y="47"/>
                      <a:pt x="56" y="43"/>
                    </a:cubicBezTo>
                    <a:cubicBezTo>
                      <a:pt x="53" y="40"/>
                      <a:pt x="41" y="27"/>
                      <a:pt x="41" y="27"/>
                    </a:cubicBezTo>
                    <a:cubicBezTo>
                      <a:pt x="36" y="0"/>
                      <a:pt x="36" y="0"/>
                      <a:pt x="36" y="0"/>
                    </a:cubicBezTo>
                    <a:cubicBezTo>
                      <a:pt x="0" y="3"/>
                      <a:pt x="0" y="3"/>
                      <a:pt x="0" y="3"/>
                    </a:cubicBezTo>
                    <a:cubicBezTo>
                      <a:pt x="0" y="3"/>
                      <a:pt x="7" y="29"/>
                      <a:pt x="6" y="33"/>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42">
                <a:extLst>
                  <a:ext uri="{FF2B5EF4-FFF2-40B4-BE49-F238E27FC236}">
                    <a16:creationId xmlns:a16="http://schemas.microsoft.com/office/drawing/2014/main" id="{9D9ABA12-5FF0-4BA5-8D84-8063C1BDEEBF}"/>
                  </a:ext>
                </a:extLst>
              </p:cNvPr>
              <p:cNvSpPr>
                <a:spLocks/>
              </p:cNvSpPr>
              <p:nvPr/>
            </p:nvSpPr>
            <p:spPr bwMode="auto">
              <a:xfrm>
                <a:off x="1175" y="3157"/>
                <a:ext cx="69" cy="53"/>
              </a:xfrm>
              <a:custGeom>
                <a:avLst/>
                <a:gdLst>
                  <a:gd name="T0" fmla="*/ 0 w 35"/>
                  <a:gd name="T1" fmla="*/ 0 h 27"/>
                  <a:gd name="T2" fmla="*/ 12 w 35"/>
                  <a:gd name="T3" fmla="*/ 15 h 27"/>
                  <a:gd name="T4" fmla="*/ 23 w 35"/>
                  <a:gd name="T5" fmla="*/ 23 h 27"/>
                  <a:gd name="T6" fmla="*/ 35 w 35"/>
                  <a:gd name="T7" fmla="*/ 27 h 27"/>
                  <a:gd name="T8" fmla="*/ 24 w 35"/>
                  <a:gd name="T9" fmla="*/ 8 h 27"/>
                  <a:gd name="T10" fmla="*/ 19 w 35"/>
                  <a:gd name="T11" fmla="*/ 9 h 27"/>
                  <a:gd name="T12" fmla="*/ 12 w 35"/>
                  <a:gd name="T13" fmla="*/ 5 h 27"/>
                  <a:gd name="T14" fmla="*/ 4 w 35"/>
                  <a:gd name="T15" fmla="*/ 2 h 27"/>
                  <a:gd name="T16" fmla="*/ 0 w 35"/>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7">
                    <a:moveTo>
                      <a:pt x="0" y="0"/>
                    </a:moveTo>
                    <a:cubicBezTo>
                      <a:pt x="2" y="6"/>
                      <a:pt x="10" y="12"/>
                      <a:pt x="12" y="15"/>
                    </a:cubicBezTo>
                    <a:cubicBezTo>
                      <a:pt x="15" y="19"/>
                      <a:pt x="19" y="20"/>
                      <a:pt x="23" y="23"/>
                    </a:cubicBezTo>
                    <a:cubicBezTo>
                      <a:pt x="26" y="27"/>
                      <a:pt x="35" y="27"/>
                      <a:pt x="35" y="27"/>
                    </a:cubicBezTo>
                    <a:cubicBezTo>
                      <a:pt x="32" y="24"/>
                      <a:pt x="26" y="9"/>
                      <a:pt x="24" y="8"/>
                    </a:cubicBezTo>
                    <a:cubicBezTo>
                      <a:pt x="23" y="7"/>
                      <a:pt x="22" y="9"/>
                      <a:pt x="19" y="9"/>
                    </a:cubicBezTo>
                    <a:cubicBezTo>
                      <a:pt x="16" y="9"/>
                      <a:pt x="15" y="4"/>
                      <a:pt x="12" y="5"/>
                    </a:cubicBezTo>
                    <a:cubicBezTo>
                      <a:pt x="9" y="6"/>
                      <a:pt x="6" y="6"/>
                      <a:pt x="4" y="2"/>
                    </a:cubicBezTo>
                    <a:cubicBezTo>
                      <a:pt x="3" y="1"/>
                      <a:pt x="2" y="0"/>
                      <a:pt x="0" y="0"/>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3">
                <a:extLst>
                  <a:ext uri="{FF2B5EF4-FFF2-40B4-BE49-F238E27FC236}">
                    <a16:creationId xmlns:a16="http://schemas.microsoft.com/office/drawing/2014/main" id="{8A697293-507D-491D-8CC1-4A62845E3072}"/>
                  </a:ext>
                </a:extLst>
              </p:cNvPr>
              <p:cNvSpPr>
                <a:spLocks/>
              </p:cNvSpPr>
              <p:nvPr/>
            </p:nvSpPr>
            <p:spPr bwMode="auto">
              <a:xfrm>
                <a:off x="1108" y="2167"/>
                <a:ext cx="224" cy="916"/>
              </a:xfrm>
              <a:custGeom>
                <a:avLst/>
                <a:gdLst>
                  <a:gd name="T0" fmla="*/ 76 w 114"/>
                  <a:gd name="T1" fmla="*/ 0 h 466"/>
                  <a:gd name="T2" fmla="*/ 111 w 114"/>
                  <a:gd name="T3" fmla="*/ 102 h 466"/>
                  <a:gd name="T4" fmla="*/ 71 w 114"/>
                  <a:gd name="T5" fmla="*/ 224 h 466"/>
                  <a:gd name="T6" fmla="*/ 65 w 114"/>
                  <a:gd name="T7" fmla="*/ 240 h 466"/>
                  <a:gd name="T8" fmla="*/ 79 w 114"/>
                  <a:gd name="T9" fmla="*/ 450 h 466"/>
                  <a:gd name="T10" fmla="*/ 28 w 114"/>
                  <a:gd name="T11" fmla="*/ 466 h 466"/>
                  <a:gd name="T12" fmla="*/ 4 w 114"/>
                  <a:gd name="T13" fmla="*/ 208 h 466"/>
                  <a:gd name="T14" fmla="*/ 76 w 114"/>
                  <a:gd name="T15" fmla="*/ 0 h 4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466">
                    <a:moveTo>
                      <a:pt x="76" y="0"/>
                    </a:moveTo>
                    <a:cubicBezTo>
                      <a:pt x="104" y="15"/>
                      <a:pt x="114" y="77"/>
                      <a:pt x="111" y="102"/>
                    </a:cubicBezTo>
                    <a:cubicBezTo>
                      <a:pt x="71" y="224"/>
                      <a:pt x="71" y="224"/>
                      <a:pt x="71" y="224"/>
                    </a:cubicBezTo>
                    <a:cubicBezTo>
                      <a:pt x="71" y="224"/>
                      <a:pt x="70" y="238"/>
                      <a:pt x="65" y="240"/>
                    </a:cubicBezTo>
                    <a:cubicBezTo>
                      <a:pt x="79" y="450"/>
                      <a:pt x="79" y="450"/>
                      <a:pt x="79" y="450"/>
                    </a:cubicBezTo>
                    <a:cubicBezTo>
                      <a:pt x="75" y="442"/>
                      <a:pt x="34" y="449"/>
                      <a:pt x="28" y="466"/>
                    </a:cubicBezTo>
                    <a:cubicBezTo>
                      <a:pt x="28" y="466"/>
                      <a:pt x="0" y="264"/>
                      <a:pt x="4" y="208"/>
                    </a:cubicBezTo>
                    <a:cubicBezTo>
                      <a:pt x="5" y="197"/>
                      <a:pt x="76" y="0"/>
                      <a:pt x="76" y="0"/>
                    </a:cubicBezTo>
                    <a:close/>
                  </a:path>
                </a:pathLst>
              </a:custGeom>
              <a:solidFill>
                <a:srgbClr val="CFD8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44">
                <a:extLst>
                  <a:ext uri="{FF2B5EF4-FFF2-40B4-BE49-F238E27FC236}">
                    <a16:creationId xmlns:a16="http://schemas.microsoft.com/office/drawing/2014/main" id="{C76A039C-460D-4FC3-85D1-707DFCF5E77E}"/>
                  </a:ext>
                </a:extLst>
              </p:cNvPr>
              <p:cNvSpPr>
                <a:spLocks/>
              </p:cNvSpPr>
              <p:nvPr/>
            </p:nvSpPr>
            <p:spPr bwMode="auto">
              <a:xfrm>
                <a:off x="1651" y="2299"/>
                <a:ext cx="91" cy="26"/>
              </a:xfrm>
              <a:custGeom>
                <a:avLst/>
                <a:gdLst>
                  <a:gd name="T0" fmla="*/ 0 w 46"/>
                  <a:gd name="T1" fmla="*/ 10 h 13"/>
                  <a:gd name="T2" fmla="*/ 46 w 46"/>
                  <a:gd name="T3" fmla="*/ 0 h 13"/>
                  <a:gd name="T4" fmla="*/ 43 w 46"/>
                  <a:gd name="T5" fmla="*/ 10 h 13"/>
                  <a:gd name="T6" fmla="*/ 0 w 46"/>
                  <a:gd name="T7" fmla="*/ 10 h 13"/>
                </a:gdLst>
                <a:ahLst/>
                <a:cxnLst>
                  <a:cxn ang="0">
                    <a:pos x="T0" y="T1"/>
                  </a:cxn>
                  <a:cxn ang="0">
                    <a:pos x="T2" y="T3"/>
                  </a:cxn>
                  <a:cxn ang="0">
                    <a:pos x="T4" y="T5"/>
                  </a:cxn>
                  <a:cxn ang="0">
                    <a:pos x="T6" y="T7"/>
                  </a:cxn>
                </a:cxnLst>
                <a:rect l="0" t="0" r="r" b="b"/>
                <a:pathLst>
                  <a:path w="46" h="13">
                    <a:moveTo>
                      <a:pt x="0" y="10"/>
                    </a:moveTo>
                    <a:cubicBezTo>
                      <a:pt x="0" y="10"/>
                      <a:pt x="26" y="9"/>
                      <a:pt x="46" y="0"/>
                    </a:cubicBezTo>
                    <a:cubicBezTo>
                      <a:pt x="45" y="6"/>
                      <a:pt x="43" y="10"/>
                      <a:pt x="43" y="10"/>
                    </a:cubicBezTo>
                    <a:cubicBezTo>
                      <a:pt x="43" y="10"/>
                      <a:pt x="16" y="13"/>
                      <a:pt x="0" y="10"/>
                    </a:cubicBezTo>
                    <a:close/>
                  </a:path>
                </a:pathLst>
              </a:custGeom>
              <a:solidFill>
                <a:srgbClr val="CE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45">
                <a:extLst>
                  <a:ext uri="{FF2B5EF4-FFF2-40B4-BE49-F238E27FC236}">
                    <a16:creationId xmlns:a16="http://schemas.microsoft.com/office/drawing/2014/main" id="{67A775CC-265D-4958-8E5D-C7F64A41E46E}"/>
                  </a:ext>
                </a:extLst>
              </p:cNvPr>
              <p:cNvSpPr>
                <a:spLocks/>
              </p:cNvSpPr>
              <p:nvPr/>
            </p:nvSpPr>
            <p:spPr bwMode="auto">
              <a:xfrm>
                <a:off x="1671" y="2515"/>
                <a:ext cx="88" cy="18"/>
              </a:xfrm>
              <a:custGeom>
                <a:avLst/>
                <a:gdLst>
                  <a:gd name="T0" fmla="*/ 45 w 45"/>
                  <a:gd name="T1" fmla="*/ 7 h 9"/>
                  <a:gd name="T2" fmla="*/ 0 w 45"/>
                  <a:gd name="T3" fmla="*/ 5 h 9"/>
                  <a:gd name="T4" fmla="*/ 41 w 45"/>
                  <a:gd name="T5" fmla="*/ 0 h 9"/>
                  <a:gd name="T6" fmla="*/ 45 w 45"/>
                  <a:gd name="T7" fmla="*/ 7 h 9"/>
                </a:gdLst>
                <a:ahLst/>
                <a:cxnLst>
                  <a:cxn ang="0">
                    <a:pos x="T0" y="T1"/>
                  </a:cxn>
                  <a:cxn ang="0">
                    <a:pos x="T2" y="T3"/>
                  </a:cxn>
                  <a:cxn ang="0">
                    <a:pos x="T4" y="T5"/>
                  </a:cxn>
                  <a:cxn ang="0">
                    <a:pos x="T6" y="T7"/>
                  </a:cxn>
                </a:cxnLst>
                <a:rect l="0" t="0" r="r" b="b"/>
                <a:pathLst>
                  <a:path w="45" h="9">
                    <a:moveTo>
                      <a:pt x="45" y="7"/>
                    </a:moveTo>
                    <a:cubicBezTo>
                      <a:pt x="27" y="9"/>
                      <a:pt x="0" y="5"/>
                      <a:pt x="0" y="5"/>
                    </a:cubicBezTo>
                    <a:cubicBezTo>
                      <a:pt x="0" y="5"/>
                      <a:pt x="30" y="5"/>
                      <a:pt x="41" y="0"/>
                    </a:cubicBezTo>
                    <a:cubicBezTo>
                      <a:pt x="43" y="1"/>
                      <a:pt x="44" y="4"/>
                      <a:pt x="45" y="7"/>
                    </a:cubicBezTo>
                    <a:close/>
                  </a:path>
                </a:pathLst>
              </a:custGeom>
              <a:solidFill>
                <a:srgbClr val="CE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46">
                <a:extLst>
                  <a:ext uri="{FF2B5EF4-FFF2-40B4-BE49-F238E27FC236}">
                    <a16:creationId xmlns:a16="http://schemas.microsoft.com/office/drawing/2014/main" id="{A2F1427E-BE57-4A0D-8CF3-43B2D58099BA}"/>
                  </a:ext>
                </a:extLst>
              </p:cNvPr>
              <p:cNvSpPr>
                <a:spLocks/>
              </p:cNvSpPr>
              <p:nvPr/>
            </p:nvSpPr>
            <p:spPr bwMode="auto">
              <a:xfrm>
                <a:off x="2203" y="2488"/>
                <a:ext cx="74" cy="135"/>
              </a:xfrm>
              <a:custGeom>
                <a:avLst/>
                <a:gdLst>
                  <a:gd name="T0" fmla="*/ 29 w 38"/>
                  <a:gd name="T1" fmla="*/ 5 h 69"/>
                  <a:gd name="T2" fmla="*/ 7 w 38"/>
                  <a:gd name="T3" fmla="*/ 50 h 69"/>
                  <a:gd name="T4" fmla="*/ 29 w 38"/>
                  <a:gd name="T5" fmla="*/ 66 h 69"/>
                  <a:gd name="T6" fmla="*/ 29 w 38"/>
                  <a:gd name="T7" fmla="*/ 5 h 69"/>
                </a:gdLst>
                <a:ahLst/>
                <a:cxnLst>
                  <a:cxn ang="0">
                    <a:pos x="T0" y="T1"/>
                  </a:cxn>
                  <a:cxn ang="0">
                    <a:pos x="T2" y="T3"/>
                  </a:cxn>
                  <a:cxn ang="0">
                    <a:pos x="T4" y="T5"/>
                  </a:cxn>
                  <a:cxn ang="0">
                    <a:pos x="T6" y="T7"/>
                  </a:cxn>
                </a:cxnLst>
                <a:rect l="0" t="0" r="r" b="b"/>
                <a:pathLst>
                  <a:path w="38" h="69">
                    <a:moveTo>
                      <a:pt x="29" y="5"/>
                    </a:moveTo>
                    <a:cubicBezTo>
                      <a:pt x="26" y="0"/>
                      <a:pt x="0" y="31"/>
                      <a:pt x="7" y="50"/>
                    </a:cubicBezTo>
                    <a:cubicBezTo>
                      <a:pt x="15" y="69"/>
                      <a:pt x="29" y="66"/>
                      <a:pt x="29" y="66"/>
                    </a:cubicBezTo>
                    <a:cubicBezTo>
                      <a:pt x="29" y="66"/>
                      <a:pt x="38" y="22"/>
                      <a:pt x="29" y="5"/>
                    </a:cubicBezTo>
                    <a:close/>
                  </a:path>
                </a:pathLst>
              </a:custGeom>
              <a:solidFill>
                <a:srgbClr val="C96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47">
                <a:extLst>
                  <a:ext uri="{FF2B5EF4-FFF2-40B4-BE49-F238E27FC236}">
                    <a16:creationId xmlns:a16="http://schemas.microsoft.com/office/drawing/2014/main" id="{690C7863-66EC-42C7-B557-BA6FC57D795E}"/>
                  </a:ext>
                </a:extLst>
              </p:cNvPr>
              <p:cNvSpPr>
                <a:spLocks/>
              </p:cNvSpPr>
              <p:nvPr/>
            </p:nvSpPr>
            <p:spPr bwMode="auto">
              <a:xfrm>
                <a:off x="2087" y="2407"/>
                <a:ext cx="165" cy="114"/>
              </a:xfrm>
              <a:custGeom>
                <a:avLst/>
                <a:gdLst>
                  <a:gd name="T0" fmla="*/ 56 w 84"/>
                  <a:gd name="T1" fmla="*/ 0 h 58"/>
                  <a:gd name="T2" fmla="*/ 70 w 84"/>
                  <a:gd name="T3" fmla="*/ 17 h 58"/>
                  <a:gd name="T4" fmla="*/ 78 w 84"/>
                  <a:gd name="T5" fmla="*/ 47 h 58"/>
                  <a:gd name="T6" fmla="*/ 47 w 84"/>
                  <a:gd name="T7" fmla="*/ 52 h 58"/>
                  <a:gd name="T8" fmla="*/ 16 w 84"/>
                  <a:gd name="T9" fmla="*/ 50 h 58"/>
                  <a:gd name="T10" fmla="*/ 22 w 84"/>
                  <a:gd name="T11" fmla="*/ 47 h 58"/>
                  <a:gd name="T12" fmla="*/ 35 w 84"/>
                  <a:gd name="T13" fmla="*/ 43 h 58"/>
                  <a:gd name="T14" fmla="*/ 3 w 84"/>
                  <a:gd name="T15" fmla="*/ 34 h 58"/>
                  <a:gd name="T16" fmla="*/ 33 w 84"/>
                  <a:gd name="T17" fmla="*/ 33 h 58"/>
                  <a:gd name="T18" fmla="*/ 18 w 84"/>
                  <a:gd name="T19" fmla="*/ 26 h 58"/>
                  <a:gd name="T20" fmla="*/ 0 w 84"/>
                  <a:gd name="T21" fmla="*/ 18 h 58"/>
                  <a:gd name="T22" fmla="*/ 37 w 84"/>
                  <a:gd name="T23" fmla="*/ 23 h 58"/>
                  <a:gd name="T24" fmla="*/ 20 w 84"/>
                  <a:gd name="T25" fmla="*/ 16 h 58"/>
                  <a:gd name="T26" fmla="*/ 7 w 84"/>
                  <a:gd name="T27" fmla="*/ 7 h 58"/>
                  <a:gd name="T28" fmla="*/ 27 w 84"/>
                  <a:gd name="T29" fmla="*/ 13 h 58"/>
                  <a:gd name="T30" fmla="*/ 58 w 84"/>
                  <a:gd name="T31" fmla="*/ 20 h 58"/>
                  <a:gd name="T32" fmla="*/ 63 w 84"/>
                  <a:gd name="T33" fmla="*/ 20 h 58"/>
                  <a:gd name="T34" fmla="*/ 56 w 8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58">
                    <a:moveTo>
                      <a:pt x="56" y="0"/>
                    </a:moveTo>
                    <a:cubicBezTo>
                      <a:pt x="56" y="0"/>
                      <a:pt x="56" y="0"/>
                      <a:pt x="70" y="17"/>
                    </a:cubicBezTo>
                    <a:cubicBezTo>
                      <a:pt x="84" y="34"/>
                      <a:pt x="81" y="35"/>
                      <a:pt x="78" y="47"/>
                    </a:cubicBezTo>
                    <a:cubicBezTo>
                      <a:pt x="75" y="58"/>
                      <a:pt x="55" y="55"/>
                      <a:pt x="47" y="52"/>
                    </a:cubicBezTo>
                    <a:cubicBezTo>
                      <a:pt x="40" y="49"/>
                      <a:pt x="22" y="53"/>
                      <a:pt x="16" y="50"/>
                    </a:cubicBezTo>
                    <a:cubicBezTo>
                      <a:pt x="14" y="48"/>
                      <a:pt x="16" y="47"/>
                      <a:pt x="22" y="47"/>
                    </a:cubicBezTo>
                    <a:cubicBezTo>
                      <a:pt x="29" y="46"/>
                      <a:pt x="35" y="43"/>
                      <a:pt x="35" y="43"/>
                    </a:cubicBezTo>
                    <a:cubicBezTo>
                      <a:pt x="31" y="36"/>
                      <a:pt x="6" y="41"/>
                      <a:pt x="3" y="34"/>
                    </a:cubicBezTo>
                    <a:cubicBezTo>
                      <a:pt x="1" y="30"/>
                      <a:pt x="31" y="37"/>
                      <a:pt x="33" y="33"/>
                    </a:cubicBezTo>
                    <a:cubicBezTo>
                      <a:pt x="33" y="33"/>
                      <a:pt x="32" y="30"/>
                      <a:pt x="18" y="26"/>
                    </a:cubicBezTo>
                    <a:cubicBezTo>
                      <a:pt x="9" y="23"/>
                      <a:pt x="1" y="21"/>
                      <a:pt x="0" y="18"/>
                    </a:cubicBezTo>
                    <a:cubicBezTo>
                      <a:pt x="0" y="13"/>
                      <a:pt x="16" y="21"/>
                      <a:pt x="37" y="23"/>
                    </a:cubicBezTo>
                    <a:cubicBezTo>
                      <a:pt x="37" y="23"/>
                      <a:pt x="28" y="19"/>
                      <a:pt x="20" y="16"/>
                    </a:cubicBezTo>
                    <a:cubicBezTo>
                      <a:pt x="13" y="12"/>
                      <a:pt x="6" y="10"/>
                      <a:pt x="7" y="7"/>
                    </a:cubicBezTo>
                    <a:cubicBezTo>
                      <a:pt x="9" y="5"/>
                      <a:pt x="20" y="10"/>
                      <a:pt x="27" y="13"/>
                    </a:cubicBezTo>
                    <a:cubicBezTo>
                      <a:pt x="41" y="18"/>
                      <a:pt x="52" y="20"/>
                      <a:pt x="58" y="20"/>
                    </a:cubicBezTo>
                    <a:cubicBezTo>
                      <a:pt x="61" y="20"/>
                      <a:pt x="63" y="20"/>
                      <a:pt x="63" y="20"/>
                    </a:cubicBezTo>
                    <a:cubicBezTo>
                      <a:pt x="49" y="1"/>
                      <a:pt x="56" y="0"/>
                      <a:pt x="56" y="0"/>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48">
                <a:extLst>
                  <a:ext uri="{FF2B5EF4-FFF2-40B4-BE49-F238E27FC236}">
                    <a16:creationId xmlns:a16="http://schemas.microsoft.com/office/drawing/2014/main" id="{BEBA337C-1902-4ADC-A996-3B6D96AE8449}"/>
                  </a:ext>
                </a:extLst>
              </p:cNvPr>
              <p:cNvSpPr>
                <a:spLocks/>
              </p:cNvSpPr>
              <p:nvPr/>
            </p:nvSpPr>
            <p:spPr bwMode="auto">
              <a:xfrm>
                <a:off x="2197" y="2446"/>
                <a:ext cx="19" cy="30"/>
              </a:xfrm>
              <a:custGeom>
                <a:avLst/>
                <a:gdLst>
                  <a:gd name="T0" fmla="*/ 7 w 10"/>
                  <a:gd name="T1" fmla="*/ 0 h 15"/>
                  <a:gd name="T2" fmla="*/ 10 w 10"/>
                  <a:gd name="T3" fmla="*/ 15 h 15"/>
                  <a:gd name="T4" fmla="*/ 2 w 10"/>
                  <a:gd name="T5" fmla="*/ 0 h 15"/>
                  <a:gd name="T6" fmla="*/ 7 w 10"/>
                  <a:gd name="T7" fmla="*/ 0 h 15"/>
                </a:gdLst>
                <a:ahLst/>
                <a:cxnLst>
                  <a:cxn ang="0">
                    <a:pos x="T0" y="T1"/>
                  </a:cxn>
                  <a:cxn ang="0">
                    <a:pos x="T2" y="T3"/>
                  </a:cxn>
                  <a:cxn ang="0">
                    <a:pos x="T4" y="T5"/>
                  </a:cxn>
                  <a:cxn ang="0">
                    <a:pos x="T6" y="T7"/>
                  </a:cxn>
                </a:cxnLst>
                <a:rect l="0" t="0" r="r" b="b"/>
                <a:pathLst>
                  <a:path w="10" h="15">
                    <a:moveTo>
                      <a:pt x="7" y="0"/>
                    </a:moveTo>
                    <a:cubicBezTo>
                      <a:pt x="7" y="0"/>
                      <a:pt x="5" y="9"/>
                      <a:pt x="10" y="15"/>
                    </a:cubicBezTo>
                    <a:cubicBezTo>
                      <a:pt x="10" y="15"/>
                      <a:pt x="0" y="12"/>
                      <a:pt x="2" y="0"/>
                    </a:cubicBezTo>
                    <a:cubicBezTo>
                      <a:pt x="5" y="0"/>
                      <a:pt x="7" y="0"/>
                      <a:pt x="7" y="0"/>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49">
                <a:extLst>
                  <a:ext uri="{FF2B5EF4-FFF2-40B4-BE49-F238E27FC236}">
                    <a16:creationId xmlns:a16="http://schemas.microsoft.com/office/drawing/2014/main" id="{C12938C6-5F07-46AC-98F5-C88716097F16}"/>
                  </a:ext>
                </a:extLst>
              </p:cNvPr>
              <p:cNvSpPr>
                <a:spLocks/>
              </p:cNvSpPr>
              <p:nvPr/>
            </p:nvSpPr>
            <p:spPr bwMode="auto">
              <a:xfrm>
                <a:off x="2210" y="2474"/>
                <a:ext cx="61" cy="127"/>
              </a:xfrm>
              <a:custGeom>
                <a:avLst/>
                <a:gdLst>
                  <a:gd name="T0" fmla="*/ 17 w 31"/>
                  <a:gd name="T1" fmla="*/ 0 h 65"/>
                  <a:gd name="T2" fmla="*/ 31 w 31"/>
                  <a:gd name="T3" fmla="*/ 33 h 65"/>
                  <a:gd name="T4" fmla="*/ 17 w 31"/>
                  <a:gd name="T5" fmla="*/ 65 h 65"/>
                  <a:gd name="T6" fmla="*/ 3 w 31"/>
                  <a:gd name="T7" fmla="*/ 15 h 65"/>
                  <a:gd name="T8" fmla="*/ 17 w 31"/>
                  <a:gd name="T9" fmla="*/ 0 h 65"/>
                </a:gdLst>
                <a:ahLst/>
                <a:cxnLst>
                  <a:cxn ang="0">
                    <a:pos x="T0" y="T1"/>
                  </a:cxn>
                  <a:cxn ang="0">
                    <a:pos x="T2" y="T3"/>
                  </a:cxn>
                  <a:cxn ang="0">
                    <a:pos x="T4" y="T5"/>
                  </a:cxn>
                  <a:cxn ang="0">
                    <a:pos x="T6" y="T7"/>
                  </a:cxn>
                  <a:cxn ang="0">
                    <a:pos x="T8" y="T9"/>
                  </a:cxn>
                </a:cxnLst>
                <a:rect l="0" t="0" r="r" b="b"/>
                <a:pathLst>
                  <a:path w="31" h="65">
                    <a:moveTo>
                      <a:pt x="17" y="0"/>
                    </a:moveTo>
                    <a:cubicBezTo>
                      <a:pt x="31" y="33"/>
                      <a:pt x="31" y="33"/>
                      <a:pt x="31" y="33"/>
                    </a:cubicBezTo>
                    <a:cubicBezTo>
                      <a:pt x="17" y="65"/>
                      <a:pt x="17" y="65"/>
                      <a:pt x="17" y="65"/>
                    </a:cubicBezTo>
                    <a:cubicBezTo>
                      <a:pt x="17" y="65"/>
                      <a:pt x="7" y="27"/>
                      <a:pt x="3" y="15"/>
                    </a:cubicBezTo>
                    <a:cubicBezTo>
                      <a:pt x="0" y="3"/>
                      <a:pt x="17" y="0"/>
                      <a:pt x="17" y="0"/>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50">
                <a:extLst>
                  <a:ext uri="{FF2B5EF4-FFF2-40B4-BE49-F238E27FC236}">
                    <a16:creationId xmlns:a16="http://schemas.microsoft.com/office/drawing/2014/main" id="{D6F98E6A-86F0-428B-A143-8A98AF375176}"/>
                  </a:ext>
                </a:extLst>
              </p:cNvPr>
              <p:cNvSpPr>
                <a:spLocks/>
              </p:cNvSpPr>
              <p:nvPr/>
            </p:nvSpPr>
            <p:spPr bwMode="auto">
              <a:xfrm>
                <a:off x="2216" y="2372"/>
                <a:ext cx="338" cy="473"/>
              </a:xfrm>
              <a:custGeom>
                <a:avLst/>
                <a:gdLst>
                  <a:gd name="T0" fmla="*/ 172 w 172"/>
                  <a:gd name="T1" fmla="*/ 0 h 241"/>
                  <a:gd name="T2" fmla="*/ 109 w 172"/>
                  <a:gd name="T3" fmla="*/ 30 h 241"/>
                  <a:gd name="T4" fmla="*/ 70 w 172"/>
                  <a:gd name="T5" fmla="*/ 151 h 241"/>
                  <a:gd name="T6" fmla="*/ 66 w 172"/>
                  <a:gd name="T7" fmla="*/ 146 h 241"/>
                  <a:gd name="T8" fmla="*/ 22 w 172"/>
                  <a:gd name="T9" fmla="*/ 64 h 241"/>
                  <a:gd name="T10" fmla="*/ 0 w 172"/>
                  <a:gd name="T11" fmla="*/ 109 h 241"/>
                  <a:gd name="T12" fmla="*/ 67 w 172"/>
                  <a:gd name="T13" fmla="*/ 234 h 241"/>
                  <a:gd name="T14" fmla="*/ 133 w 172"/>
                  <a:gd name="T15" fmla="*/ 136 h 241"/>
                  <a:gd name="T16" fmla="*/ 172 w 172"/>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41">
                    <a:moveTo>
                      <a:pt x="172" y="0"/>
                    </a:moveTo>
                    <a:cubicBezTo>
                      <a:pt x="172" y="0"/>
                      <a:pt x="124" y="17"/>
                      <a:pt x="109" y="30"/>
                    </a:cubicBezTo>
                    <a:cubicBezTo>
                      <a:pt x="70" y="151"/>
                      <a:pt x="70" y="151"/>
                      <a:pt x="70" y="151"/>
                    </a:cubicBezTo>
                    <a:cubicBezTo>
                      <a:pt x="70" y="151"/>
                      <a:pt x="69" y="143"/>
                      <a:pt x="66" y="146"/>
                    </a:cubicBezTo>
                    <a:cubicBezTo>
                      <a:pt x="22" y="64"/>
                      <a:pt x="22" y="64"/>
                      <a:pt x="22" y="64"/>
                    </a:cubicBezTo>
                    <a:cubicBezTo>
                      <a:pt x="22" y="64"/>
                      <a:pt x="21" y="109"/>
                      <a:pt x="0" y="109"/>
                    </a:cubicBezTo>
                    <a:cubicBezTo>
                      <a:pt x="0" y="109"/>
                      <a:pt x="43" y="228"/>
                      <a:pt x="67" y="234"/>
                    </a:cubicBezTo>
                    <a:cubicBezTo>
                      <a:pt x="91" y="241"/>
                      <a:pt x="133" y="136"/>
                      <a:pt x="133" y="136"/>
                    </a:cubicBezTo>
                    <a:lnTo>
                      <a:pt x="172" y="0"/>
                    </a:lnTo>
                    <a:close/>
                  </a:path>
                </a:pathLst>
              </a:custGeom>
              <a:solidFill>
                <a:srgbClr val="F2A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1">
                <a:extLst>
                  <a:ext uri="{FF2B5EF4-FFF2-40B4-BE49-F238E27FC236}">
                    <a16:creationId xmlns:a16="http://schemas.microsoft.com/office/drawing/2014/main" id="{ABDD56E3-3ACC-47CC-BD88-4872790B7D80}"/>
                  </a:ext>
                </a:extLst>
              </p:cNvPr>
              <p:cNvSpPr>
                <a:spLocks/>
              </p:cNvSpPr>
              <p:nvPr/>
            </p:nvSpPr>
            <p:spPr bwMode="auto">
              <a:xfrm>
                <a:off x="2318" y="2501"/>
                <a:ext cx="434" cy="544"/>
              </a:xfrm>
              <a:custGeom>
                <a:avLst/>
                <a:gdLst>
                  <a:gd name="T0" fmla="*/ 0 w 221"/>
                  <a:gd name="T1" fmla="*/ 246 h 277"/>
                  <a:gd name="T2" fmla="*/ 203 w 221"/>
                  <a:gd name="T3" fmla="*/ 258 h 277"/>
                  <a:gd name="T4" fmla="*/ 177 w 221"/>
                  <a:gd name="T5" fmla="*/ 7 h 277"/>
                  <a:gd name="T6" fmla="*/ 90 w 221"/>
                  <a:gd name="T7" fmla="*/ 21 h 277"/>
                  <a:gd name="T8" fmla="*/ 0 w 221"/>
                  <a:gd name="T9" fmla="*/ 246 h 277"/>
                </a:gdLst>
                <a:ahLst/>
                <a:cxnLst>
                  <a:cxn ang="0">
                    <a:pos x="T0" y="T1"/>
                  </a:cxn>
                  <a:cxn ang="0">
                    <a:pos x="T2" y="T3"/>
                  </a:cxn>
                  <a:cxn ang="0">
                    <a:pos x="T4" y="T5"/>
                  </a:cxn>
                  <a:cxn ang="0">
                    <a:pos x="T6" y="T7"/>
                  </a:cxn>
                  <a:cxn ang="0">
                    <a:pos x="T8" y="T9"/>
                  </a:cxn>
                </a:cxnLst>
                <a:rect l="0" t="0" r="r" b="b"/>
                <a:pathLst>
                  <a:path w="221" h="277">
                    <a:moveTo>
                      <a:pt x="0" y="246"/>
                    </a:moveTo>
                    <a:cubicBezTo>
                      <a:pt x="20" y="225"/>
                      <a:pt x="185" y="239"/>
                      <a:pt x="203" y="258"/>
                    </a:cubicBezTo>
                    <a:cubicBezTo>
                      <a:pt x="221" y="277"/>
                      <a:pt x="177" y="7"/>
                      <a:pt x="177" y="7"/>
                    </a:cubicBezTo>
                    <a:cubicBezTo>
                      <a:pt x="177" y="7"/>
                      <a:pt x="95" y="0"/>
                      <a:pt x="90" y="21"/>
                    </a:cubicBezTo>
                    <a:cubicBezTo>
                      <a:pt x="66" y="133"/>
                      <a:pt x="0" y="246"/>
                      <a:pt x="0" y="246"/>
                    </a:cubicBezTo>
                    <a:close/>
                  </a:path>
                </a:pathLst>
              </a:custGeom>
              <a:solidFill>
                <a:srgbClr val="C96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52">
                <a:extLst>
                  <a:ext uri="{FF2B5EF4-FFF2-40B4-BE49-F238E27FC236}">
                    <a16:creationId xmlns:a16="http://schemas.microsoft.com/office/drawing/2014/main" id="{4F7E0E59-321B-4F92-BDBB-453F53742256}"/>
                  </a:ext>
                </a:extLst>
              </p:cNvPr>
              <p:cNvSpPr>
                <a:spLocks/>
              </p:cNvSpPr>
              <p:nvPr/>
            </p:nvSpPr>
            <p:spPr bwMode="auto">
              <a:xfrm>
                <a:off x="2505" y="2315"/>
                <a:ext cx="221" cy="143"/>
              </a:xfrm>
              <a:custGeom>
                <a:avLst/>
                <a:gdLst>
                  <a:gd name="T0" fmla="*/ 50 w 113"/>
                  <a:gd name="T1" fmla="*/ 14 h 73"/>
                  <a:gd name="T2" fmla="*/ 108 w 113"/>
                  <a:gd name="T3" fmla="*/ 11 h 73"/>
                  <a:gd name="T4" fmla="*/ 113 w 113"/>
                  <a:gd name="T5" fmla="*/ 50 h 73"/>
                  <a:gd name="T6" fmla="*/ 27 w 113"/>
                  <a:gd name="T7" fmla="*/ 66 h 73"/>
                  <a:gd name="T8" fmla="*/ 50 w 113"/>
                  <a:gd name="T9" fmla="*/ 14 h 73"/>
                </a:gdLst>
                <a:ahLst/>
                <a:cxnLst>
                  <a:cxn ang="0">
                    <a:pos x="T0" y="T1"/>
                  </a:cxn>
                  <a:cxn ang="0">
                    <a:pos x="T2" y="T3"/>
                  </a:cxn>
                  <a:cxn ang="0">
                    <a:pos x="T4" y="T5"/>
                  </a:cxn>
                  <a:cxn ang="0">
                    <a:pos x="T6" y="T7"/>
                  </a:cxn>
                  <a:cxn ang="0">
                    <a:pos x="T8" y="T9"/>
                  </a:cxn>
                </a:cxnLst>
                <a:rect l="0" t="0" r="r" b="b"/>
                <a:pathLst>
                  <a:path w="113" h="73">
                    <a:moveTo>
                      <a:pt x="50" y="14"/>
                    </a:moveTo>
                    <a:cubicBezTo>
                      <a:pt x="50" y="14"/>
                      <a:pt x="81" y="0"/>
                      <a:pt x="108" y="11"/>
                    </a:cubicBezTo>
                    <a:cubicBezTo>
                      <a:pt x="113" y="50"/>
                      <a:pt x="113" y="50"/>
                      <a:pt x="113" y="50"/>
                    </a:cubicBezTo>
                    <a:cubicBezTo>
                      <a:pt x="113" y="50"/>
                      <a:pt x="48" y="73"/>
                      <a:pt x="27" y="66"/>
                    </a:cubicBezTo>
                    <a:cubicBezTo>
                      <a:pt x="6" y="59"/>
                      <a:pt x="0" y="43"/>
                      <a:pt x="50" y="14"/>
                    </a:cubicBezTo>
                    <a:close/>
                  </a:path>
                </a:pathLst>
              </a:custGeom>
              <a:solidFill>
                <a:srgbClr val="C96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53">
                <a:extLst>
                  <a:ext uri="{FF2B5EF4-FFF2-40B4-BE49-F238E27FC236}">
                    <a16:creationId xmlns:a16="http://schemas.microsoft.com/office/drawing/2014/main" id="{16AAA58D-EE49-418E-85D5-AE7340C48153}"/>
                  </a:ext>
                </a:extLst>
              </p:cNvPr>
              <p:cNvSpPr>
                <a:spLocks/>
              </p:cNvSpPr>
              <p:nvPr/>
            </p:nvSpPr>
            <p:spPr bwMode="auto">
              <a:xfrm>
                <a:off x="2161" y="3850"/>
                <a:ext cx="155" cy="230"/>
              </a:xfrm>
              <a:custGeom>
                <a:avLst/>
                <a:gdLst>
                  <a:gd name="T0" fmla="*/ 1 w 79"/>
                  <a:gd name="T1" fmla="*/ 117 h 117"/>
                  <a:gd name="T2" fmla="*/ 31 w 79"/>
                  <a:gd name="T3" fmla="*/ 72 h 117"/>
                  <a:gd name="T4" fmla="*/ 50 w 79"/>
                  <a:gd name="T5" fmla="*/ 0 h 117"/>
                  <a:gd name="T6" fmla="*/ 79 w 79"/>
                  <a:gd name="T7" fmla="*/ 0 h 117"/>
                  <a:gd name="T8" fmla="*/ 61 w 79"/>
                  <a:gd name="T9" fmla="*/ 67 h 117"/>
                  <a:gd name="T10" fmla="*/ 62 w 79"/>
                  <a:gd name="T11" fmla="*/ 72 h 117"/>
                  <a:gd name="T12" fmla="*/ 64 w 79"/>
                  <a:gd name="T13" fmla="*/ 117 h 117"/>
                  <a:gd name="T14" fmla="*/ 0 w 79"/>
                  <a:gd name="T15" fmla="*/ 117 h 117"/>
                  <a:gd name="T16" fmla="*/ 1 w 79"/>
                  <a:gd name="T17" fmla="*/ 117 h 117"/>
                  <a:gd name="T18" fmla="*/ 1 w 79"/>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17">
                    <a:moveTo>
                      <a:pt x="1" y="117"/>
                    </a:moveTo>
                    <a:cubicBezTo>
                      <a:pt x="8" y="110"/>
                      <a:pt x="28" y="85"/>
                      <a:pt x="31" y="72"/>
                    </a:cubicBezTo>
                    <a:cubicBezTo>
                      <a:pt x="37" y="53"/>
                      <a:pt x="44" y="28"/>
                      <a:pt x="50" y="0"/>
                    </a:cubicBezTo>
                    <a:cubicBezTo>
                      <a:pt x="79" y="0"/>
                      <a:pt x="79" y="0"/>
                      <a:pt x="79" y="0"/>
                    </a:cubicBezTo>
                    <a:cubicBezTo>
                      <a:pt x="70" y="30"/>
                      <a:pt x="64" y="56"/>
                      <a:pt x="61" y="67"/>
                    </a:cubicBezTo>
                    <a:cubicBezTo>
                      <a:pt x="61" y="69"/>
                      <a:pt x="62" y="70"/>
                      <a:pt x="62" y="72"/>
                    </a:cubicBezTo>
                    <a:cubicBezTo>
                      <a:pt x="63" y="75"/>
                      <a:pt x="64" y="117"/>
                      <a:pt x="64" y="117"/>
                    </a:cubicBezTo>
                    <a:cubicBezTo>
                      <a:pt x="0" y="117"/>
                      <a:pt x="0" y="117"/>
                      <a:pt x="0" y="117"/>
                    </a:cubicBezTo>
                    <a:cubicBezTo>
                      <a:pt x="0" y="117"/>
                      <a:pt x="0" y="117"/>
                      <a:pt x="1" y="117"/>
                    </a:cubicBezTo>
                    <a:cubicBezTo>
                      <a:pt x="1" y="117"/>
                      <a:pt x="1" y="117"/>
                      <a:pt x="1" y="117"/>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54">
                <a:extLst>
                  <a:ext uri="{FF2B5EF4-FFF2-40B4-BE49-F238E27FC236}">
                    <a16:creationId xmlns:a16="http://schemas.microsoft.com/office/drawing/2014/main" id="{C732758D-B8FC-4F4B-9269-B178B04A002C}"/>
                  </a:ext>
                </a:extLst>
              </p:cNvPr>
              <p:cNvSpPr>
                <a:spLocks/>
              </p:cNvSpPr>
              <p:nvPr/>
            </p:nvSpPr>
            <p:spPr bwMode="auto">
              <a:xfrm>
                <a:off x="2558" y="3850"/>
                <a:ext cx="96" cy="230"/>
              </a:xfrm>
              <a:custGeom>
                <a:avLst/>
                <a:gdLst>
                  <a:gd name="T0" fmla="*/ 15 w 49"/>
                  <a:gd name="T1" fmla="*/ 0 h 117"/>
                  <a:gd name="T2" fmla="*/ 49 w 49"/>
                  <a:gd name="T3" fmla="*/ 0 h 117"/>
                  <a:gd name="T4" fmla="*/ 38 w 49"/>
                  <a:gd name="T5" fmla="*/ 65 h 117"/>
                  <a:gd name="T6" fmla="*/ 38 w 49"/>
                  <a:gd name="T7" fmla="*/ 117 h 117"/>
                  <a:gd name="T8" fmla="*/ 0 w 49"/>
                  <a:gd name="T9" fmla="*/ 117 h 117"/>
                  <a:gd name="T10" fmla="*/ 14 w 49"/>
                  <a:gd name="T11" fmla="*/ 35 h 117"/>
                  <a:gd name="T12" fmla="*/ 15 w 49"/>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49" h="117">
                    <a:moveTo>
                      <a:pt x="15" y="0"/>
                    </a:moveTo>
                    <a:cubicBezTo>
                      <a:pt x="49" y="0"/>
                      <a:pt x="49" y="0"/>
                      <a:pt x="49" y="0"/>
                    </a:cubicBezTo>
                    <a:cubicBezTo>
                      <a:pt x="42" y="35"/>
                      <a:pt x="38" y="65"/>
                      <a:pt x="38" y="65"/>
                    </a:cubicBezTo>
                    <a:cubicBezTo>
                      <a:pt x="38" y="117"/>
                      <a:pt x="38" y="117"/>
                      <a:pt x="38" y="117"/>
                    </a:cubicBezTo>
                    <a:cubicBezTo>
                      <a:pt x="0" y="117"/>
                      <a:pt x="0" y="117"/>
                      <a:pt x="0" y="117"/>
                    </a:cubicBezTo>
                    <a:cubicBezTo>
                      <a:pt x="4" y="101"/>
                      <a:pt x="14" y="55"/>
                      <a:pt x="14" y="35"/>
                    </a:cubicBezTo>
                    <a:cubicBezTo>
                      <a:pt x="14" y="24"/>
                      <a:pt x="15" y="12"/>
                      <a:pt x="15" y="0"/>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55">
                <a:extLst>
                  <a:ext uri="{FF2B5EF4-FFF2-40B4-BE49-F238E27FC236}">
                    <a16:creationId xmlns:a16="http://schemas.microsoft.com/office/drawing/2014/main" id="{E1420C2B-25DE-4F35-999D-6A0B74111D44}"/>
                  </a:ext>
                </a:extLst>
              </p:cNvPr>
              <p:cNvSpPr>
                <a:spLocks/>
              </p:cNvSpPr>
              <p:nvPr/>
            </p:nvSpPr>
            <p:spPr bwMode="auto">
              <a:xfrm>
                <a:off x="2244" y="2788"/>
                <a:ext cx="439" cy="1125"/>
              </a:xfrm>
              <a:custGeom>
                <a:avLst/>
                <a:gdLst>
                  <a:gd name="T0" fmla="*/ 0 w 224"/>
                  <a:gd name="T1" fmla="*/ 573 h 573"/>
                  <a:gd name="T2" fmla="*/ 49 w 224"/>
                  <a:gd name="T3" fmla="*/ 358 h 573"/>
                  <a:gd name="T4" fmla="*/ 58 w 224"/>
                  <a:gd name="T5" fmla="*/ 256 h 573"/>
                  <a:gd name="T6" fmla="*/ 97 w 224"/>
                  <a:gd name="T7" fmla="*/ 0 h 573"/>
                  <a:gd name="T8" fmla="*/ 171 w 224"/>
                  <a:gd name="T9" fmla="*/ 1 h 573"/>
                  <a:gd name="T10" fmla="*/ 156 w 224"/>
                  <a:gd name="T11" fmla="*/ 188 h 573"/>
                  <a:gd name="T12" fmla="*/ 113 w 224"/>
                  <a:gd name="T13" fmla="*/ 335 h 573"/>
                  <a:gd name="T14" fmla="*/ 75 w 224"/>
                  <a:gd name="T15" fmla="*/ 447 h 573"/>
                  <a:gd name="T16" fmla="*/ 28 w 224"/>
                  <a:gd name="T17" fmla="*/ 573 h 573"/>
                  <a:gd name="T18" fmla="*/ 0 w 224"/>
                  <a:gd name="T19"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573">
                    <a:moveTo>
                      <a:pt x="0" y="573"/>
                    </a:moveTo>
                    <a:cubicBezTo>
                      <a:pt x="21" y="495"/>
                      <a:pt x="46" y="377"/>
                      <a:pt x="49" y="358"/>
                    </a:cubicBezTo>
                    <a:cubicBezTo>
                      <a:pt x="51" y="345"/>
                      <a:pt x="53" y="305"/>
                      <a:pt x="58" y="256"/>
                    </a:cubicBezTo>
                    <a:cubicBezTo>
                      <a:pt x="59" y="200"/>
                      <a:pt x="66" y="72"/>
                      <a:pt x="97" y="0"/>
                    </a:cubicBezTo>
                    <a:cubicBezTo>
                      <a:pt x="171" y="1"/>
                      <a:pt x="171" y="1"/>
                      <a:pt x="171" y="1"/>
                    </a:cubicBezTo>
                    <a:cubicBezTo>
                      <a:pt x="168" y="59"/>
                      <a:pt x="224" y="121"/>
                      <a:pt x="156" y="188"/>
                    </a:cubicBezTo>
                    <a:cubicBezTo>
                      <a:pt x="147" y="213"/>
                      <a:pt x="118" y="297"/>
                      <a:pt x="113" y="335"/>
                    </a:cubicBezTo>
                    <a:cubicBezTo>
                      <a:pt x="108" y="379"/>
                      <a:pt x="100" y="398"/>
                      <a:pt x="75" y="447"/>
                    </a:cubicBezTo>
                    <a:cubicBezTo>
                      <a:pt x="53" y="490"/>
                      <a:pt x="37" y="539"/>
                      <a:pt x="28" y="573"/>
                    </a:cubicBezTo>
                    <a:lnTo>
                      <a:pt x="0" y="573"/>
                    </a:ln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56">
                <a:extLst>
                  <a:ext uri="{FF2B5EF4-FFF2-40B4-BE49-F238E27FC236}">
                    <a16:creationId xmlns:a16="http://schemas.microsoft.com/office/drawing/2014/main" id="{7CDA9442-FE01-4B5B-A3A5-214ED6B0CE4C}"/>
                  </a:ext>
                </a:extLst>
              </p:cNvPr>
              <p:cNvSpPr>
                <a:spLocks/>
              </p:cNvSpPr>
              <p:nvPr/>
            </p:nvSpPr>
            <p:spPr bwMode="auto">
              <a:xfrm>
                <a:off x="2434" y="2788"/>
                <a:ext cx="343" cy="1135"/>
              </a:xfrm>
              <a:custGeom>
                <a:avLst/>
                <a:gdLst>
                  <a:gd name="T0" fmla="*/ 154 w 175"/>
                  <a:gd name="T1" fmla="*/ 253 h 578"/>
                  <a:gd name="T2" fmla="*/ 154 w 175"/>
                  <a:gd name="T3" fmla="*/ 253 h 578"/>
                  <a:gd name="T4" fmla="*/ 139 w 175"/>
                  <a:gd name="T5" fmla="*/ 315 h 578"/>
                  <a:gd name="T6" fmla="*/ 134 w 175"/>
                  <a:gd name="T7" fmla="*/ 437 h 578"/>
                  <a:gd name="T8" fmla="*/ 105 w 175"/>
                  <a:gd name="T9" fmla="*/ 578 h 578"/>
                  <a:gd name="T10" fmla="*/ 77 w 175"/>
                  <a:gd name="T11" fmla="*/ 578 h 578"/>
                  <a:gd name="T12" fmla="*/ 77 w 175"/>
                  <a:gd name="T13" fmla="*/ 576 h 578"/>
                  <a:gd name="T14" fmla="*/ 89 w 175"/>
                  <a:gd name="T15" fmla="*/ 306 h 578"/>
                  <a:gd name="T16" fmla="*/ 82 w 175"/>
                  <a:gd name="T17" fmla="*/ 234 h 578"/>
                  <a:gd name="T18" fmla="*/ 60 w 175"/>
                  <a:gd name="T19" fmla="*/ 155 h 578"/>
                  <a:gd name="T20" fmla="*/ 0 w 175"/>
                  <a:gd name="T21" fmla="*/ 0 h 578"/>
                  <a:gd name="T22" fmla="*/ 111 w 175"/>
                  <a:gd name="T23" fmla="*/ 5 h 578"/>
                  <a:gd name="T24" fmla="*/ 159 w 175"/>
                  <a:gd name="T25" fmla="*/ 154 h 578"/>
                  <a:gd name="T26" fmla="*/ 159 w 175"/>
                  <a:gd name="T27" fmla="*/ 157 h 578"/>
                  <a:gd name="T28" fmla="*/ 154 w 175"/>
                  <a:gd name="T29" fmla="*/ 2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 h="578">
                    <a:moveTo>
                      <a:pt x="154" y="253"/>
                    </a:moveTo>
                    <a:cubicBezTo>
                      <a:pt x="154" y="253"/>
                      <a:pt x="154" y="253"/>
                      <a:pt x="154" y="253"/>
                    </a:cubicBezTo>
                    <a:cubicBezTo>
                      <a:pt x="150" y="277"/>
                      <a:pt x="143" y="294"/>
                      <a:pt x="139" y="315"/>
                    </a:cubicBezTo>
                    <a:cubicBezTo>
                      <a:pt x="134" y="345"/>
                      <a:pt x="149" y="388"/>
                      <a:pt x="134" y="437"/>
                    </a:cubicBezTo>
                    <a:cubicBezTo>
                      <a:pt x="126" y="460"/>
                      <a:pt x="113" y="536"/>
                      <a:pt x="105" y="578"/>
                    </a:cubicBezTo>
                    <a:cubicBezTo>
                      <a:pt x="77" y="578"/>
                      <a:pt x="77" y="578"/>
                      <a:pt x="77" y="578"/>
                    </a:cubicBezTo>
                    <a:cubicBezTo>
                      <a:pt x="77" y="577"/>
                      <a:pt x="77" y="577"/>
                      <a:pt x="77" y="576"/>
                    </a:cubicBezTo>
                    <a:cubicBezTo>
                      <a:pt x="77" y="474"/>
                      <a:pt x="91" y="353"/>
                      <a:pt x="89" y="306"/>
                    </a:cubicBezTo>
                    <a:cubicBezTo>
                      <a:pt x="88" y="287"/>
                      <a:pt x="85" y="259"/>
                      <a:pt x="82" y="234"/>
                    </a:cubicBezTo>
                    <a:cubicBezTo>
                      <a:pt x="82" y="234"/>
                      <a:pt x="71" y="161"/>
                      <a:pt x="60" y="155"/>
                    </a:cubicBezTo>
                    <a:cubicBezTo>
                      <a:pt x="17" y="130"/>
                      <a:pt x="0" y="0"/>
                      <a:pt x="0" y="0"/>
                    </a:cubicBezTo>
                    <a:cubicBezTo>
                      <a:pt x="111" y="5"/>
                      <a:pt x="111" y="5"/>
                      <a:pt x="111" y="5"/>
                    </a:cubicBezTo>
                    <a:cubicBezTo>
                      <a:pt x="111" y="5"/>
                      <a:pt x="175" y="58"/>
                      <a:pt x="159" y="154"/>
                    </a:cubicBezTo>
                    <a:cubicBezTo>
                      <a:pt x="159" y="154"/>
                      <a:pt x="159" y="155"/>
                      <a:pt x="159" y="157"/>
                    </a:cubicBezTo>
                    <a:cubicBezTo>
                      <a:pt x="161" y="201"/>
                      <a:pt x="159" y="230"/>
                      <a:pt x="154" y="253"/>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57">
                <a:extLst>
                  <a:ext uri="{FF2B5EF4-FFF2-40B4-BE49-F238E27FC236}">
                    <a16:creationId xmlns:a16="http://schemas.microsoft.com/office/drawing/2014/main" id="{448A143F-75E2-49B6-9C37-8364C6ADC139}"/>
                  </a:ext>
                </a:extLst>
              </p:cNvPr>
              <p:cNvSpPr>
                <a:spLocks/>
              </p:cNvSpPr>
              <p:nvPr/>
            </p:nvSpPr>
            <p:spPr bwMode="auto">
              <a:xfrm>
                <a:off x="2112" y="3978"/>
                <a:ext cx="189" cy="102"/>
              </a:xfrm>
              <a:custGeom>
                <a:avLst/>
                <a:gdLst>
                  <a:gd name="T0" fmla="*/ 93 w 96"/>
                  <a:gd name="T1" fmla="*/ 52 h 52"/>
                  <a:gd name="T2" fmla="*/ 88 w 96"/>
                  <a:gd name="T3" fmla="*/ 3 h 52"/>
                  <a:gd name="T4" fmla="*/ 68 w 96"/>
                  <a:gd name="T5" fmla="*/ 17 h 52"/>
                  <a:gd name="T6" fmla="*/ 52 w 96"/>
                  <a:gd name="T7" fmla="*/ 3 h 52"/>
                  <a:gd name="T8" fmla="*/ 28 w 96"/>
                  <a:gd name="T9" fmla="*/ 26 h 52"/>
                  <a:gd name="T10" fmla="*/ 0 w 96"/>
                  <a:gd name="T11" fmla="*/ 52 h 52"/>
                  <a:gd name="T12" fmla="*/ 93 w 96"/>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6" h="52">
                    <a:moveTo>
                      <a:pt x="93" y="52"/>
                    </a:moveTo>
                    <a:cubicBezTo>
                      <a:pt x="93" y="52"/>
                      <a:pt x="96" y="13"/>
                      <a:pt x="88" y="3"/>
                    </a:cubicBezTo>
                    <a:cubicBezTo>
                      <a:pt x="88" y="3"/>
                      <a:pt x="80" y="17"/>
                      <a:pt x="68" y="17"/>
                    </a:cubicBezTo>
                    <a:cubicBezTo>
                      <a:pt x="61" y="17"/>
                      <a:pt x="58" y="0"/>
                      <a:pt x="52" y="3"/>
                    </a:cubicBezTo>
                    <a:cubicBezTo>
                      <a:pt x="46" y="7"/>
                      <a:pt x="43" y="16"/>
                      <a:pt x="28" y="26"/>
                    </a:cubicBezTo>
                    <a:cubicBezTo>
                      <a:pt x="13" y="36"/>
                      <a:pt x="1" y="33"/>
                      <a:pt x="0" y="52"/>
                    </a:cubicBezTo>
                    <a:lnTo>
                      <a:pt x="93" y="52"/>
                    </a:lnTo>
                    <a:close/>
                  </a:path>
                </a:pathLst>
              </a:custGeom>
              <a:solidFill>
                <a:srgbClr val="CE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58">
                <a:extLst>
                  <a:ext uri="{FF2B5EF4-FFF2-40B4-BE49-F238E27FC236}">
                    <a16:creationId xmlns:a16="http://schemas.microsoft.com/office/drawing/2014/main" id="{920A1424-995E-4EA9-887B-98C1C0CBA0B1}"/>
                  </a:ext>
                </a:extLst>
              </p:cNvPr>
              <p:cNvSpPr>
                <a:spLocks/>
              </p:cNvSpPr>
              <p:nvPr/>
            </p:nvSpPr>
            <p:spPr bwMode="auto">
              <a:xfrm>
                <a:off x="2546" y="3976"/>
                <a:ext cx="115" cy="104"/>
              </a:xfrm>
              <a:custGeom>
                <a:avLst/>
                <a:gdLst>
                  <a:gd name="T0" fmla="*/ 49 w 59"/>
                  <a:gd name="T1" fmla="*/ 13 h 53"/>
                  <a:gd name="T2" fmla="*/ 31 w 59"/>
                  <a:gd name="T3" fmla="*/ 2 h 53"/>
                  <a:gd name="T4" fmla="*/ 14 w 59"/>
                  <a:gd name="T5" fmla="*/ 16 h 53"/>
                  <a:gd name="T6" fmla="*/ 9 w 59"/>
                  <a:gd name="T7" fmla="*/ 16 h 53"/>
                  <a:gd name="T8" fmla="*/ 4 w 59"/>
                  <a:gd name="T9" fmla="*/ 39 h 53"/>
                  <a:gd name="T10" fmla="*/ 1 w 59"/>
                  <a:gd name="T11" fmla="*/ 53 h 53"/>
                  <a:gd name="T12" fmla="*/ 53 w 59"/>
                  <a:gd name="T13" fmla="*/ 53 h 53"/>
                  <a:gd name="T14" fmla="*/ 51 w 59"/>
                  <a:gd name="T15" fmla="*/ 36 h 53"/>
                  <a:gd name="T16" fmla="*/ 49 w 59"/>
                  <a:gd name="T17"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3">
                    <a:moveTo>
                      <a:pt x="49" y="13"/>
                    </a:moveTo>
                    <a:cubicBezTo>
                      <a:pt x="49" y="13"/>
                      <a:pt x="48" y="0"/>
                      <a:pt x="31" y="2"/>
                    </a:cubicBezTo>
                    <a:cubicBezTo>
                      <a:pt x="13" y="3"/>
                      <a:pt x="14" y="16"/>
                      <a:pt x="14" y="16"/>
                    </a:cubicBezTo>
                    <a:cubicBezTo>
                      <a:pt x="14" y="16"/>
                      <a:pt x="12" y="14"/>
                      <a:pt x="9" y="16"/>
                    </a:cubicBezTo>
                    <a:cubicBezTo>
                      <a:pt x="7" y="18"/>
                      <a:pt x="9" y="36"/>
                      <a:pt x="4" y="39"/>
                    </a:cubicBezTo>
                    <a:cubicBezTo>
                      <a:pt x="0" y="43"/>
                      <a:pt x="1" y="53"/>
                      <a:pt x="1" y="53"/>
                    </a:cubicBezTo>
                    <a:cubicBezTo>
                      <a:pt x="53" y="53"/>
                      <a:pt x="53" y="53"/>
                      <a:pt x="53" y="53"/>
                    </a:cubicBezTo>
                    <a:cubicBezTo>
                      <a:pt x="53" y="53"/>
                      <a:pt x="56" y="40"/>
                      <a:pt x="51" y="36"/>
                    </a:cubicBezTo>
                    <a:cubicBezTo>
                      <a:pt x="46" y="31"/>
                      <a:pt x="59" y="14"/>
                      <a:pt x="49" y="13"/>
                    </a:cubicBezTo>
                    <a:close/>
                  </a:path>
                </a:pathLst>
              </a:custGeom>
              <a:solidFill>
                <a:srgbClr val="CE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59">
                <a:extLst>
                  <a:ext uri="{FF2B5EF4-FFF2-40B4-BE49-F238E27FC236}">
                    <a16:creationId xmlns:a16="http://schemas.microsoft.com/office/drawing/2014/main" id="{CF5A6236-97AD-4E0F-A524-11C8F40258F1}"/>
                  </a:ext>
                </a:extLst>
              </p:cNvPr>
              <p:cNvSpPr>
                <a:spLocks/>
              </p:cNvSpPr>
              <p:nvPr/>
            </p:nvSpPr>
            <p:spPr bwMode="auto">
              <a:xfrm>
                <a:off x="2295" y="2332"/>
                <a:ext cx="580" cy="1014"/>
              </a:xfrm>
              <a:custGeom>
                <a:avLst/>
                <a:gdLst>
                  <a:gd name="T0" fmla="*/ 200 w 296"/>
                  <a:gd name="T1" fmla="*/ 193 h 516"/>
                  <a:gd name="T2" fmla="*/ 240 w 296"/>
                  <a:gd name="T3" fmla="*/ 491 h 516"/>
                  <a:gd name="T4" fmla="*/ 115 w 296"/>
                  <a:gd name="T5" fmla="*/ 513 h 516"/>
                  <a:gd name="T6" fmla="*/ 0 w 296"/>
                  <a:gd name="T7" fmla="*/ 481 h 516"/>
                  <a:gd name="T8" fmla="*/ 83 w 296"/>
                  <a:gd name="T9" fmla="*/ 173 h 516"/>
                  <a:gd name="T10" fmla="*/ 122 w 296"/>
                  <a:gd name="T11" fmla="*/ 24 h 516"/>
                  <a:gd name="T12" fmla="*/ 123 w 296"/>
                  <a:gd name="T13" fmla="*/ 24 h 516"/>
                  <a:gd name="T14" fmla="*/ 243 w 296"/>
                  <a:gd name="T15" fmla="*/ 27 h 516"/>
                  <a:gd name="T16" fmla="*/ 251 w 296"/>
                  <a:gd name="T17" fmla="*/ 33 h 516"/>
                  <a:gd name="T18" fmla="*/ 200 w 296"/>
                  <a:gd name="T19" fmla="*/ 19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516">
                    <a:moveTo>
                      <a:pt x="200" y="193"/>
                    </a:moveTo>
                    <a:cubicBezTo>
                      <a:pt x="213" y="226"/>
                      <a:pt x="253" y="339"/>
                      <a:pt x="240" y="491"/>
                    </a:cubicBezTo>
                    <a:cubicBezTo>
                      <a:pt x="240" y="491"/>
                      <a:pt x="200" y="516"/>
                      <a:pt x="115" y="513"/>
                    </a:cubicBezTo>
                    <a:cubicBezTo>
                      <a:pt x="23" y="510"/>
                      <a:pt x="0" y="481"/>
                      <a:pt x="0" y="481"/>
                    </a:cubicBezTo>
                    <a:cubicBezTo>
                      <a:pt x="36" y="339"/>
                      <a:pt x="83" y="173"/>
                      <a:pt x="83" y="173"/>
                    </a:cubicBezTo>
                    <a:cubicBezTo>
                      <a:pt x="32" y="85"/>
                      <a:pt x="122" y="24"/>
                      <a:pt x="122" y="24"/>
                    </a:cubicBezTo>
                    <a:cubicBezTo>
                      <a:pt x="122" y="24"/>
                      <a:pt x="122" y="24"/>
                      <a:pt x="123" y="24"/>
                    </a:cubicBezTo>
                    <a:cubicBezTo>
                      <a:pt x="135" y="20"/>
                      <a:pt x="200" y="0"/>
                      <a:pt x="243" y="27"/>
                    </a:cubicBezTo>
                    <a:cubicBezTo>
                      <a:pt x="245" y="29"/>
                      <a:pt x="248" y="31"/>
                      <a:pt x="251" y="33"/>
                    </a:cubicBezTo>
                    <a:cubicBezTo>
                      <a:pt x="296" y="72"/>
                      <a:pt x="200" y="193"/>
                      <a:pt x="200" y="193"/>
                    </a:cubicBezTo>
                    <a:close/>
                  </a:path>
                </a:pathLst>
              </a:custGeom>
              <a:solidFill>
                <a:srgbClr val="CE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60">
                <a:extLst>
                  <a:ext uri="{FF2B5EF4-FFF2-40B4-BE49-F238E27FC236}">
                    <a16:creationId xmlns:a16="http://schemas.microsoft.com/office/drawing/2014/main" id="{483217EB-7BF7-49C3-ADD1-647CB4959BFE}"/>
                  </a:ext>
                </a:extLst>
              </p:cNvPr>
              <p:cNvSpPr>
                <a:spLocks/>
              </p:cNvSpPr>
              <p:nvPr/>
            </p:nvSpPr>
            <p:spPr bwMode="auto">
              <a:xfrm>
                <a:off x="2724" y="2077"/>
                <a:ext cx="122" cy="287"/>
              </a:xfrm>
              <a:custGeom>
                <a:avLst/>
                <a:gdLst>
                  <a:gd name="T0" fmla="*/ 4 w 62"/>
                  <a:gd name="T1" fmla="*/ 20 h 146"/>
                  <a:gd name="T2" fmla="*/ 43 w 62"/>
                  <a:gd name="T3" fmla="*/ 18 h 146"/>
                  <a:gd name="T4" fmla="*/ 43 w 62"/>
                  <a:gd name="T5" fmla="*/ 77 h 146"/>
                  <a:gd name="T6" fmla="*/ 55 w 62"/>
                  <a:gd name="T7" fmla="*/ 94 h 146"/>
                  <a:gd name="T8" fmla="*/ 43 w 62"/>
                  <a:gd name="T9" fmla="*/ 107 h 146"/>
                  <a:gd name="T10" fmla="*/ 49 w 62"/>
                  <a:gd name="T11" fmla="*/ 122 h 146"/>
                  <a:gd name="T12" fmla="*/ 37 w 62"/>
                  <a:gd name="T13" fmla="*/ 129 h 146"/>
                  <a:gd name="T14" fmla="*/ 34 w 62"/>
                  <a:gd name="T15" fmla="*/ 146 h 146"/>
                  <a:gd name="T16" fmla="*/ 34 w 62"/>
                  <a:gd name="T17" fmla="*/ 135 h 146"/>
                  <a:gd name="T18" fmla="*/ 21 w 62"/>
                  <a:gd name="T19" fmla="*/ 127 h 146"/>
                  <a:gd name="T20" fmla="*/ 25 w 62"/>
                  <a:gd name="T21" fmla="*/ 110 h 146"/>
                  <a:gd name="T22" fmla="*/ 13 w 62"/>
                  <a:gd name="T23" fmla="*/ 98 h 146"/>
                  <a:gd name="T24" fmla="*/ 10 w 62"/>
                  <a:gd name="T25" fmla="*/ 78 h 146"/>
                  <a:gd name="T26" fmla="*/ 4 w 62"/>
                  <a:gd name="T27" fmla="*/ 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46">
                    <a:moveTo>
                      <a:pt x="4" y="20"/>
                    </a:moveTo>
                    <a:cubicBezTo>
                      <a:pt x="4" y="20"/>
                      <a:pt x="24" y="0"/>
                      <a:pt x="43" y="18"/>
                    </a:cubicBezTo>
                    <a:cubicBezTo>
                      <a:pt x="62" y="35"/>
                      <a:pt x="42" y="71"/>
                      <a:pt x="43" y="77"/>
                    </a:cubicBezTo>
                    <a:cubicBezTo>
                      <a:pt x="44" y="84"/>
                      <a:pt x="59" y="85"/>
                      <a:pt x="55" y="94"/>
                    </a:cubicBezTo>
                    <a:cubicBezTo>
                      <a:pt x="52" y="102"/>
                      <a:pt x="42" y="103"/>
                      <a:pt x="43" y="107"/>
                    </a:cubicBezTo>
                    <a:cubicBezTo>
                      <a:pt x="44" y="111"/>
                      <a:pt x="53" y="117"/>
                      <a:pt x="49" y="122"/>
                    </a:cubicBezTo>
                    <a:cubicBezTo>
                      <a:pt x="45" y="126"/>
                      <a:pt x="36" y="121"/>
                      <a:pt x="37" y="129"/>
                    </a:cubicBezTo>
                    <a:cubicBezTo>
                      <a:pt x="38" y="136"/>
                      <a:pt x="42" y="145"/>
                      <a:pt x="34" y="146"/>
                    </a:cubicBezTo>
                    <a:cubicBezTo>
                      <a:pt x="34" y="146"/>
                      <a:pt x="40" y="138"/>
                      <a:pt x="34" y="135"/>
                    </a:cubicBezTo>
                    <a:cubicBezTo>
                      <a:pt x="28" y="132"/>
                      <a:pt x="24" y="135"/>
                      <a:pt x="21" y="127"/>
                    </a:cubicBezTo>
                    <a:cubicBezTo>
                      <a:pt x="18" y="118"/>
                      <a:pt x="31" y="115"/>
                      <a:pt x="25" y="110"/>
                    </a:cubicBezTo>
                    <a:cubicBezTo>
                      <a:pt x="20" y="106"/>
                      <a:pt x="8" y="106"/>
                      <a:pt x="13" y="98"/>
                    </a:cubicBezTo>
                    <a:cubicBezTo>
                      <a:pt x="19" y="91"/>
                      <a:pt x="21" y="84"/>
                      <a:pt x="10" y="78"/>
                    </a:cubicBezTo>
                    <a:cubicBezTo>
                      <a:pt x="0" y="72"/>
                      <a:pt x="4" y="20"/>
                      <a:pt x="4" y="20"/>
                    </a:cubicBezTo>
                    <a:close/>
                  </a:path>
                </a:pathLst>
              </a:custGeom>
              <a:solidFill>
                <a:srgbClr val="8B3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61">
                <a:extLst>
                  <a:ext uri="{FF2B5EF4-FFF2-40B4-BE49-F238E27FC236}">
                    <a16:creationId xmlns:a16="http://schemas.microsoft.com/office/drawing/2014/main" id="{7F1F6FFA-EA26-48FC-84F6-DB83A25D99E7}"/>
                  </a:ext>
                </a:extLst>
              </p:cNvPr>
              <p:cNvSpPr>
                <a:spLocks/>
              </p:cNvSpPr>
              <p:nvPr/>
            </p:nvSpPr>
            <p:spPr bwMode="auto">
              <a:xfrm>
                <a:off x="2520" y="2097"/>
                <a:ext cx="118" cy="196"/>
              </a:xfrm>
              <a:custGeom>
                <a:avLst/>
                <a:gdLst>
                  <a:gd name="T0" fmla="*/ 24 w 60"/>
                  <a:gd name="T1" fmla="*/ 1 h 100"/>
                  <a:gd name="T2" fmla="*/ 27 w 60"/>
                  <a:gd name="T3" fmla="*/ 74 h 100"/>
                  <a:gd name="T4" fmla="*/ 24 w 60"/>
                  <a:gd name="T5" fmla="*/ 1 h 100"/>
                </a:gdLst>
                <a:ahLst/>
                <a:cxnLst>
                  <a:cxn ang="0">
                    <a:pos x="T0" y="T1"/>
                  </a:cxn>
                  <a:cxn ang="0">
                    <a:pos x="T2" y="T3"/>
                  </a:cxn>
                  <a:cxn ang="0">
                    <a:pos x="T4" y="T5"/>
                  </a:cxn>
                </a:cxnLst>
                <a:rect l="0" t="0" r="r" b="b"/>
                <a:pathLst>
                  <a:path w="60" h="100">
                    <a:moveTo>
                      <a:pt x="24" y="1"/>
                    </a:moveTo>
                    <a:cubicBezTo>
                      <a:pt x="2" y="0"/>
                      <a:pt x="0" y="48"/>
                      <a:pt x="27" y="74"/>
                    </a:cubicBezTo>
                    <a:cubicBezTo>
                      <a:pt x="53" y="100"/>
                      <a:pt x="60" y="2"/>
                      <a:pt x="24" y="1"/>
                    </a:cubicBezTo>
                    <a:close/>
                  </a:path>
                </a:pathLst>
              </a:custGeom>
              <a:solidFill>
                <a:srgbClr val="8B3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62">
                <a:extLst>
                  <a:ext uri="{FF2B5EF4-FFF2-40B4-BE49-F238E27FC236}">
                    <a16:creationId xmlns:a16="http://schemas.microsoft.com/office/drawing/2014/main" id="{6EEC2ADA-A66C-43FA-B488-BA329A5F469C}"/>
                  </a:ext>
                </a:extLst>
              </p:cNvPr>
              <p:cNvSpPr>
                <a:spLocks/>
              </p:cNvSpPr>
              <p:nvPr/>
            </p:nvSpPr>
            <p:spPr bwMode="auto">
              <a:xfrm>
                <a:off x="2534" y="2046"/>
                <a:ext cx="280" cy="277"/>
              </a:xfrm>
              <a:custGeom>
                <a:avLst/>
                <a:gdLst>
                  <a:gd name="T0" fmla="*/ 92 w 143"/>
                  <a:gd name="T1" fmla="*/ 22 h 141"/>
                  <a:gd name="T2" fmla="*/ 13 w 143"/>
                  <a:gd name="T3" fmla="*/ 46 h 141"/>
                  <a:gd name="T4" fmla="*/ 43 w 143"/>
                  <a:gd name="T5" fmla="*/ 138 h 141"/>
                  <a:gd name="T6" fmla="*/ 92 w 143"/>
                  <a:gd name="T7" fmla="*/ 22 h 141"/>
                </a:gdLst>
                <a:ahLst/>
                <a:cxnLst>
                  <a:cxn ang="0">
                    <a:pos x="T0" y="T1"/>
                  </a:cxn>
                  <a:cxn ang="0">
                    <a:pos x="T2" y="T3"/>
                  </a:cxn>
                  <a:cxn ang="0">
                    <a:pos x="T4" y="T5"/>
                  </a:cxn>
                  <a:cxn ang="0">
                    <a:pos x="T6" y="T7"/>
                  </a:cxn>
                </a:cxnLst>
                <a:rect l="0" t="0" r="r" b="b"/>
                <a:pathLst>
                  <a:path w="143" h="141">
                    <a:moveTo>
                      <a:pt x="92" y="22"/>
                    </a:moveTo>
                    <a:cubicBezTo>
                      <a:pt x="92" y="22"/>
                      <a:pt x="26" y="0"/>
                      <a:pt x="13" y="46"/>
                    </a:cubicBezTo>
                    <a:cubicBezTo>
                      <a:pt x="0" y="93"/>
                      <a:pt x="12" y="141"/>
                      <a:pt x="43" y="138"/>
                    </a:cubicBezTo>
                    <a:cubicBezTo>
                      <a:pt x="86" y="133"/>
                      <a:pt x="143" y="48"/>
                      <a:pt x="92" y="22"/>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63">
                <a:extLst>
                  <a:ext uri="{FF2B5EF4-FFF2-40B4-BE49-F238E27FC236}">
                    <a16:creationId xmlns:a16="http://schemas.microsoft.com/office/drawing/2014/main" id="{D62194F7-712A-439D-B2E6-FE78DBACAB26}"/>
                  </a:ext>
                </a:extLst>
              </p:cNvPr>
              <p:cNvSpPr>
                <a:spLocks/>
              </p:cNvSpPr>
              <p:nvPr/>
            </p:nvSpPr>
            <p:spPr bwMode="auto">
              <a:xfrm>
                <a:off x="2624" y="2207"/>
                <a:ext cx="26" cy="21"/>
              </a:xfrm>
              <a:custGeom>
                <a:avLst/>
                <a:gdLst>
                  <a:gd name="T0" fmla="*/ 13 w 13"/>
                  <a:gd name="T1" fmla="*/ 5 h 11"/>
                  <a:gd name="T2" fmla="*/ 7 w 13"/>
                  <a:gd name="T3" fmla="*/ 11 h 11"/>
                  <a:gd name="T4" fmla="*/ 0 w 13"/>
                  <a:gd name="T5" fmla="*/ 6 h 11"/>
                  <a:gd name="T6" fmla="*/ 6 w 13"/>
                  <a:gd name="T7" fmla="*/ 1 h 11"/>
                  <a:gd name="T8" fmla="*/ 13 w 13"/>
                  <a:gd name="T9" fmla="*/ 5 h 11"/>
                </a:gdLst>
                <a:ahLst/>
                <a:cxnLst>
                  <a:cxn ang="0">
                    <a:pos x="T0" y="T1"/>
                  </a:cxn>
                  <a:cxn ang="0">
                    <a:pos x="T2" y="T3"/>
                  </a:cxn>
                  <a:cxn ang="0">
                    <a:pos x="T4" y="T5"/>
                  </a:cxn>
                  <a:cxn ang="0">
                    <a:pos x="T6" y="T7"/>
                  </a:cxn>
                  <a:cxn ang="0">
                    <a:pos x="T8" y="T9"/>
                  </a:cxn>
                </a:cxnLst>
                <a:rect l="0" t="0" r="r" b="b"/>
                <a:pathLst>
                  <a:path w="13" h="11">
                    <a:moveTo>
                      <a:pt x="13" y="5"/>
                    </a:moveTo>
                    <a:cubicBezTo>
                      <a:pt x="13" y="8"/>
                      <a:pt x="11" y="10"/>
                      <a:pt x="7" y="11"/>
                    </a:cubicBezTo>
                    <a:cubicBezTo>
                      <a:pt x="4" y="11"/>
                      <a:pt x="1" y="9"/>
                      <a:pt x="0" y="6"/>
                    </a:cubicBezTo>
                    <a:cubicBezTo>
                      <a:pt x="0" y="4"/>
                      <a:pt x="3" y="1"/>
                      <a:pt x="6" y="1"/>
                    </a:cubicBezTo>
                    <a:cubicBezTo>
                      <a:pt x="9" y="0"/>
                      <a:pt x="13" y="2"/>
                      <a:pt x="13" y="5"/>
                    </a:cubicBezTo>
                    <a:close/>
                  </a:path>
                </a:pathLst>
              </a:custGeom>
              <a:solidFill>
                <a:srgbClr val="DB6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64">
                <a:extLst>
                  <a:ext uri="{FF2B5EF4-FFF2-40B4-BE49-F238E27FC236}">
                    <a16:creationId xmlns:a16="http://schemas.microsoft.com/office/drawing/2014/main" id="{9753737A-4A2B-4AB5-8250-F84446641695}"/>
                  </a:ext>
                </a:extLst>
              </p:cNvPr>
              <p:cNvSpPr>
                <a:spLocks/>
              </p:cNvSpPr>
              <p:nvPr/>
            </p:nvSpPr>
            <p:spPr bwMode="auto">
              <a:xfrm>
                <a:off x="2618" y="2146"/>
                <a:ext cx="24" cy="16"/>
              </a:xfrm>
              <a:custGeom>
                <a:avLst/>
                <a:gdLst>
                  <a:gd name="T0" fmla="*/ 11 w 12"/>
                  <a:gd name="T1" fmla="*/ 8 h 8"/>
                  <a:gd name="T2" fmla="*/ 10 w 12"/>
                  <a:gd name="T3" fmla="*/ 7 h 8"/>
                  <a:gd name="T4" fmla="*/ 2 w 12"/>
                  <a:gd name="T5" fmla="*/ 3 h 8"/>
                  <a:gd name="T6" fmla="*/ 0 w 12"/>
                  <a:gd name="T7" fmla="*/ 2 h 8"/>
                  <a:gd name="T8" fmla="*/ 1 w 12"/>
                  <a:gd name="T9" fmla="*/ 1 h 8"/>
                  <a:gd name="T10" fmla="*/ 12 w 12"/>
                  <a:gd name="T11" fmla="*/ 6 h 8"/>
                  <a:gd name="T12" fmla="*/ 12 w 12"/>
                  <a:gd name="T13" fmla="*/ 7 h 8"/>
                  <a:gd name="T14" fmla="*/ 11 w 1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11" y="8"/>
                    </a:moveTo>
                    <a:cubicBezTo>
                      <a:pt x="10" y="8"/>
                      <a:pt x="10" y="7"/>
                      <a:pt x="10" y="7"/>
                    </a:cubicBezTo>
                    <a:cubicBezTo>
                      <a:pt x="7" y="3"/>
                      <a:pt x="2" y="3"/>
                      <a:pt x="2" y="3"/>
                    </a:cubicBezTo>
                    <a:cubicBezTo>
                      <a:pt x="1" y="3"/>
                      <a:pt x="0" y="3"/>
                      <a:pt x="0" y="2"/>
                    </a:cubicBezTo>
                    <a:cubicBezTo>
                      <a:pt x="0" y="1"/>
                      <a:pt x="1" y="1"/>
                      <a:pt x="1" y="1"/>
                    </a:cubicBezTo>
                    <a:cubicBezTo>
                      <a:pt x="2" y="0"/>
                      <a:pt x="8" y="0"/>
                      <a:pt x="12" y="6"/>
                    </a:cubicBezTo>
                    <a:cubicBezTo>
                      <a:pt x="12" y="6"/>
                      <a:pt x="12" y="7"/>
                      <a:pt x="12" y="7"/>
                    </a:cubicBezTo>
                    <a:cubicBezTo>
                      <a:pt x="11" y="8"/>
                      <a:pt x="11" y="8"/>
                      <a:pt x="11" y="8"/>
                    </a:cubicBezTo>
                    <a:close/>
                  </a:path>
                </a:pathLst>
              </a:custGeom>
              <a:solidFill>
                <a:srgbClr val="8B3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65">
                <a:extLst>
                  <a:ext uri="{FF2B5EF4-FFF2-40B4-BE49-F238E27FC236}">
                    <a16:creationId xmlns:a16="http://schemas.microsoft.com/office/drawing/2014/main" id="{010268C9-13ED-49CC-A6B7-84621FE2300C}"/>
                  </a:ext>
                </a:extLst>
              </p:cNvPr>
              <p:cNvSpPr>
                <a:spLocks/>
              </p:cNvSpPr>
              <p:nvPr/>
            </p:nvSpPr>
            <p:spPr bwMode="auto">
              <a:xfrm>
                <a:off x="2558" y="2134"/>
                <a:ext cx="25" cy="14"/>
              </a:xfrm>
              <a:custGeom>
                <a:avLst/>
                <a:gdLst>
                  <a:gd name="T0" fmla="*/ 11 w 13"/>
                  <a:gd name="T1" fmla="*/ 7 h 7"/>
                  <a:gd name="T2" fmla="*/ 11 w 13"/>
                  <a:gd name="T3" fmla="*/ 6 h 7"/>
                  <a:gd name="T4" fmla="*/ 2 w 13"/>
                  <a:gd name="T5" fmla="*/ 5 h 7"/>
                  <a:gd name="T6" fmla="*/ 0 w 13"/>
                  <a:gd name="T7" fmla="*/ 4 h 7"/>
                  <a:gd name="T8" fmla="*/ 1 w 13"/>
                  <a:gd name="T9" fmla="*/ 3 h 7"/>
                  <a:gd name="T10" fmla="*/ 12 w 13"/>
                  <a:gd name="T11" fmla="*/ 4 h 7"/>
                  <a:gd name="T12" fmla="*/ 13 w 13"/>
                  <a:gd name="T13" fmla="*/ 6 h 7"/>
                  <a:gd name="T14" fmla="*/ 11 w 13"/>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1" y="7"/>
                    </a:moveTo>
                    <a:cubicBezTo>
                      <a:pt x="11" y="7"/>
                      <a:pt x="11" y="6"/>
                      <a:pt x="11" y="6"/>
                    </a:cubicBezTo>
                    <a:cubicBezTo>
                      <a:pt x="7" y="3"/>
                      <a:pt x="2" y="5"/>
                      <a:pt x="2" y="5"/>
                    </a:cubicBezTo>
                    <a:cubicBezTo>
                      <a:pt x="1" y="5"/>
                      <a:pt x="0" y="5"/>
                      <a:pt x="0" y="4"/>
                    </a:cubicBezTo>
                    <a:cubicBezTo>
                      <a:pt x="0" y="4"/>
                      <a:pt x="0" y="3"/>
                      <a:pt x="1" y="3"/>
                    </a:cubicBezTo>
                    <a:cubicBezTo>
                      <a:pt x="1" y="3"/>
                      <a:pt x="7" y="0"/>
                      <a:pt x="12" y="4"/>
                    </a:cubicBezTo>
                    <a:cubicBezTo>
                      <a:pt x="13" y="5"/>
                      <a:pt x="13" y="6"/>
                      <a:pt x="13" y="6"/>
                    </a:cubicBezTo>
                    <a:cubicBezTo>
                      <a:pt x="12" y="6"/>
                      <a:pt x="12" y="7"/>
                      <a:pt x="11" y="7"/>
                    </a:cubicBezTo>
                    <a:close/>
                  </a:path>
                </a:pathLst>
              </a:custGeom>
              <a:solidFill>
                <a:srgbClr val="8B3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66">
                <a:extLst>
                  <a:ext uri="{FF2B5EF4-FFF2-40B4-BE49-F238E27FC236}">
                    <a16:creationId xmlns:a16="http://schemas.microsoft.com/office/drawing/2014/main" id="{C362A214-7B7C-4001-806E-76D0C187FD16}"/>
                  </a:ext>
                </a:extLst>
              </p:cNvPr>
              <p:cNvSpPr>
                <a:spLocks/>
              </p:cNvSpPr>
              <p:nvPr/>
            </p:nvSpPr>
            <p:spPr bwMode="auto">
              <a:xfrm>
                <a:off x="2567" y="2242"/>
                <a:ext cx="53" cy="41"/>
              </a:xfrm>
              <a:custGeom>
                <a:avLst/>
                <a:gdLst>
                  <a:gd name="T0" fmla="*/ 0 w 27"/>
                  <a:gd name="T1" fmla="*/ 0 h 21"/>
                  <a:gd name="T2" fmla="*/ 27 w 27"/>
                  <a:gd name="T3" fmla="*/ 1 h 21"/>
                  <a:gd name="T4" fmla="*/ 11 w 27"/>
                  <a:gd name="T5" fmla="*/ 19 h 21"/>
                  <a:gd name="T6" fmla="*/ 0 w 27"/>
                  <a:gd name="T7" fmla="*/ 0 h 21"/>
                </a:gdLst>
                <a:ahLst/>
                <a:cxnLst>
                  <a:cxn ang="0">
                    <a:pos x="T0" y="T1"/>
                  </a:cxn>
                  <a:cxn ang="0">
                    <a:pos x="T2" y="T3"/>
                  </a:cxn>
                  <a:cxn ang="0">
                    <a:pos x="T4" y="T5"/>
                  </a:cxn>
                  <a:cxn ang="0">
                    <a:pos x="T6" y="T7"/>
                  </a:cxn>
                </a:cxnLst>
                <a:rect l="0" t="0" r="r" b="b"/>
                <a:pathLst>
                  <a:path w="27" h="21">
                    <a:moveTo>
                      <a:pt x="0" y="0"/>
                    </a:moveTo>
                    <a:cubicBezTo>
                      <a:pt x="0" y="0"/>
                      <a:pt x="10" y="6"/>
                      <a:pt x="27" y="1"/>
                    </a:cubicBezTo>
                    <a:cubicBezTo>
                      <a:pt x="27" y="1"/>
                      <a:pt x="22" y="21"/>
                      <a:pt x="11" y="19"/>
                    </a:cubicBezTo>
                    <a:cubicBezTo>
                      <a:pt x="0" y="16"/>
                      <a:pt x="0" y="0"/>
                      <a:pt x="0" y="0"/>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67">
                <a:extLst>
                  <a:ext uri="{FF2B5EF4-FFF2-40B4-BE49-F238E27FC236}">
                    <a16:creationId xmlns:a16="http://schemas.microsoft.com/office/drawing/2014/main" id="{F202C181-FD38-4EE8-91CF-EB62179A5D95}"/>
                  </a:ext>
                </a:extLst>
              </p:cNvPr>
              <p:cNvSpPr>
                <a:spLocks/>
              </p:cNvSpPr>
              <p:nvPr/>
            </p:nvSpPr>
            <p:spPr bwMode="auto">
              <a:xfrm>
                <a:off x="2663" y="2109"/>
                <a:ext cx="112" cy="170"/>
              </a:xfrm>
              <a:custGeom>
                <a:avLst/>
                <a:gdLst>
                  <a:gd name="T0" fmla="*/ 0 w 57"/>
                  <a:gd name="T1" fmla="*/ 14 h 87"/>
                  <a:gd name="T2" fmla="*/ 14 w 57"/>
                  <a:gd name="T3" fmla="*/ 58 h 87"/>
                  <a:gd name="T4" fmla="*/ 31 w 57"/>
                  <a:gd name="T5" fmla="*/ 56 h 87"/>
                  <a:gd name="T6" fmla="*/ 13 w 57"/>
                  <a:gd name="T7" fmla="*/ 85 h 87"/>
                  <a:gd name="T8" fmla="*/ 55 w 57"/>
                  <a:gd name="T9" fmla="*/ 39 h 87"/>
                  <a:gd name="T10" fmla="*/ 0 w 57"/>
                  <a:gd name="T11" fmla="*/ 14 h 87"/>
                </a:gdLst>
                <a:ahLst/>
                <a:cxnLst>
                  <a:cxn ang="0">
                    <a:pos x="T0" y="T1"/>
                  </a:cxn>
                  <a:cxn ang="0">
                    <a:pos x="T2" y="T3"/>
                  </a:cxn>
                  <a:cxn ang="0">
                    <a:pos x="T4" y="T5"/>
                  </a:cxn>
                  <a:cxn ang="0">
                    <a:pos x="T6" y="T7"/>
                  </a:cxn>
                  <a:cxn ang="0">
                    <a:pos x="T8" y="T9"/>
                  </a:cxn>
                  <a:cxn ang="0">
                    <a:pos x="T10" y="T11"/>
                  </a:cxn>
                </a:cxnLst>
                <a:rect l="0" t="0" r="r" b="b"/>
                <a:pathLst>
                  <a:path w="57" h="87">
                    <a:moveTo>
                      <a:pt x="0" y="14"/>
                    </a:moveTo>
                    <a:cubicBezTo>
                      <a:pt x="0" y="14"/>
                      <a:pt x="15" y="33"/>
                      <a:pt x="14" y="58"/>
                    </a:cubicBezTo>
                    <a:cubicBezTo>
                      <a:pt x="14" y="58"/>
                      <a:pt x="25" y="44"/>
                      <a:pt x="31" y="56"/>
                    </a:cubicBezTo>
                    <a:cubicBezTo>
                      <a:pt x="37" y="68"/>
                      <a:pt x="13" y="85"/>
                      <a:pt x="13" y="85"/>
                    </a:cubicBezTo>
                    <a:cubicBezTo>
                      <a:pt x="13" y="85"/>
                      <a:pt x="51" y="87"/>
                      <a:pt x="55" y="39"/>
                    </a:cubicBezTo>
                    <a:cubicBezTo>
                      <a:pt x="57" y="19"/>
                      <a:pt x="31" y="0"/>
                      <a:pt x="0" y="14"/>
                    </a:cubicBezTo>
                    <a:close/>
                  </a:path>
                </a:pathLst>
              </a:custGeom>
              <a:solidFill>
                <a:srgbClr val="8B3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68">
                <a:extLst>
                  <a:ext uri="{FF2B5EF4-FFF2-40B4-BE49-F238E27FC236}">
                    <a16:creationId xmlns:a16="http://schemas.microsoft.com/office/drawing/2014/main" id="{B2AB5164-0DF6-4361-B220-F383BB314DBA}"/>
                  </a:ext>
                </a:extLst>
              </p:cNvPr>
              <p:cNvSpPr>
                <a:spLocks/>
              </p:cNvSpPr>
              <p:nvPr/>
            </p:nvSpPr>
            <p:spPr bwMode="auto">
              <a:xfrm>
                <a:off x="2575" y="2256"/>
                <a:ext cx="128" cy="153"/>
              </a:xfrm>
              <a:custGeom>
                <a:avLst/>
                <a:gdLst>
                  <a:gd name="T0" fmla="*/ 58 w 65"/>
                  <a:gd name="T1" fmla="*/ 0 h 78"/>
                  <a:gd name="T2" fmla="*/ 13 w 65"/>
                  <a:gd name="T3" fmla="*/ 30 h 78"/>
                  <a:gd name="T4" fmla="*/ 9 w 65"/>
                  <a:gd name="T5" fmla="*/ 58 h 78"/>
                  <a:gd name="T6" fmla="*/ 21 w 65"/>
                  <a:gd name="T7" fmla="*/ 75 h 78"/>
                  <a:gd name="T8" fmla="*/ 61 w 65"/>
                  <a:gd name="T9" fmla="*/ 58 h 78"/>
                  <a:gd name="T10" fmla="*/ 65 w 65"/>
                  <a:gd name="T11" fmla="*/ 2 h 78"/>
                  <a:gd name="T12" fmla="*/ 58 w 65"/>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65" h="78">
                    <a:moveTo>
                      <a:pt x="58" y="0"/>
                    </a:moveTo>
                    <a:cubicBezTo>
                      <a:pt x="53" y="13"/>
                      <a:pt x="33" y="37"/>
                      <a:pt x="13" y="30"/>
                    </a:cubicBezTo>
                    <a:cubicBezTo>
                      <a:pt x="13" y="30"/>
                      <a:pt x="18" y="50"/>
                      <a:pt x="9" y="58"/>
                    </a:cubicBezTo>
                    <a:cubicBezTo>
                      <a:pt x="9" y="58"/>
                      <a:pt x="0" y="73"/>
                      <a:pt x="21" y="75"/>
                    </a:cubicBezTo>
                    <a:cubicBezTo>
                      <a:pt x="47" y="78"/>
                      <a:pt x="61" y="58"/>
                      <a:pt x="61" y="58"/>
                    </a:cubicBezTo>
                    <a:cubicBezTo>
                      <a:pt x="50" y="33"/>
                      <a:pt x="65" y="2"/>
                      <a:pt x="65" y="2"/>
                    </a:cubicBezTo>
                    <a:cubicBezTo>
                      <a:pt x="59" y="6"/>
                      <a:pt x="58" y="0"/>
                      <a:pt x="58" y="0"/>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69">
                <a:extLst>
                  <a:ext uri="{FF2B5EF4-FFF2-40B4-BE49-F238E27FC236}">
                    <a16:creationId xmlns:a16="http://schemas.microsoft.com/office/drawing/2014/main" id="{CC0950B2-C6BC-48FD-B4BE-CBCB2FE66209}"/>
                  </a:ext>
                </a:extLst>
              </p:cNvPr>
              <p:cNvSpPr>
                <a:spLocks/>
              </p:cNvSpPr>
              <p:nvPr/>
            </p:nvSpPr>
            <p:spPr bwMode="auto">
              <a:xfrm>
                <a:off x="2559" y="2199"/>
                <a:ext cx="24" cy="29"/>
              </a:xfrm>
              <a:custGeom>
                <a:avLst/>
                <a:gdLst>
                  <a:gd name="T0" fmla="*/ 7 w 12"/>
                  <a:gd name="T1" fmla="*/ 15 h 15"/>
                  <a:gd name="T2" fmla="*/ 8 w 12"/>
                  <a:gd name="T3" fmla="*/ 12 h 15"/>
                  <a:gd name="T4" fmla="*/ 5 w 12"/>
                  <a:gd name="T5" fmla="*/ 6 h 15"/>
                  <a:gd name="T6" fmla="*/ 7 w 12"/>
                  <a:gd name="T7" fmla="*/ 3 h 15"/>
                  <a:gd name="T8" fmla="*/ 11 w 12"/>
                  <a:gd name="T9" fmla="*/ 4 h 15"/>
                  <a:gd name="T10" fmla="*/ 12 w 12"/>
                  <a:gd name="T11" fmla="*/ 1 h 15"/>
                  <a:gd name="T12" fmla="*/ 6 w 12"/>
                  <a:gd name="T13" fmla="*/ 1 h 15"/>
                  <a:gd name="T14" fmla="*/ 2 w 12"/>
                  <a:gd name="T15" fmla="*/ 5 h 15"/>
                  <a:gd name="T16" fmla="*/ 7 w 12"/>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7" y="15"/>
                    </a:moveTo>
                    <a:cubicBezTo>
                      <a:pt x="8" y="12"/>
                      <a:pt x="8" y="12"/>
                      <a:pt x="8" y="12"/>
                    </a:cubicBezTo>
                    <a:cubicBezTo>
                      <a:pt x="8" y="12"/>
                      <a:pt x="3" y="10"/>
                      <a:pt x="5" y="6"/>
                    </a:cubicBezTo>
                    <a:cubicBezTo>
                      <a:pt x="6" y="5"/>
                      <a:pt x="6" y="4"/>
                      <a:pt x="7" y="3"/>
                    </a:cubicBezTo>
                    <a:cubicBezTo>
                      <a:pt x="9" y="3"/>
                      <a:pt x="11" y="4"/>
                      <a:pt x="11" y="4"/>
                    </a:cubicBezTo>
                    <a:cubicBezTo>
                      <a:pt x="12" y="1"/>
                      <a:pt x="12" y="1"/>
                      <a:pt x="12" y="1"/>
                    </a:cubicBezTo>
                    <a:cubicBezTo>
                      <a:pt x="12" y="1"/>
                      <a:pt x="9" y="0"/>
                      <a:pt x="6" y="1"/>
                    </a:cubicBezTo>
                    <a:cubicBezTo>
                      <a:pt x="5" y="1"/>
                      <a:pt x="3" y="3"/>
                      <a:pt x="2" y="5"/>
                    </a:cubicBezTo>
                    <a:cubicBezTo>
                      <a:pt x="0" y="10"/>
                      <a:pt x="4" y="14"/>
                      <a:pt x="7" y="15"/>
                    </a:cubicBezTo>
                    <a:close/>
                  </a:path>
                </a:pathLst>
              </a:custGeom>
              <a:solidFill>
                <a:srgbClr val="DB6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70">
                <a:extLst>
                  <a:ext uri="{FF2B5EF4-FFF2-40B4-BE49-F238E27FC236}">
                    <a16:creationId xmlns:a16="http://schemas.microsoft.com/office/drawing/2014/main" id="{86D453AF-C238-40D6-BC2B-82C73BF940CE}"/>
                  </a:ext>
                </a:extLst>
              </p:cNvPr>
              <p:cNvSpPr>
                <a:spLocks/>
              </p:cNvSpPr>
              <p:nvPr/>
            </p:nvSpPr>
            <p:spPr bwMode="auto">
              <a:xfrm>
                <a:off x="2616" y="2181"/>
                <a:ext cx="14" cy="22"/>
              </a:xfrm>
              <a:custGeom>
                <a:avLst/>
                <a:gdLst>
                  <a:gd name="T0" fmla="*/ 7 w 7"/>
                  <a:gd name="T1" fmla="*/ 6 h 11"/>
                  <a:gd name="T2" fmla="*/ 3 w 7"/>
                  <a:gd name="T3" fmla="*/ 11 h 11"/>
                  <a:gd name="T4" fmla="*/ 0 w 7"/>
                  <a:gd name="T5" fmla="*/ 6 h 11"/>
                  <a:gd name="T6" fmla="*/ 4 w 7"/>
                  <a:gd name="T7" fmla="*/ 1 h 11"/>
                  <a:gd name="T8" fmla="*/ 7 w 7"/>
                  <a:gd name="T9" fmla="*/ 6 h 11"/>
                </a:gdLst>
                <a:ahLst/>
                <a:cxnLst>
                  <a:cxn ang="0">
                    <a:pos x="T0" y="T1"/>
                  </a:cxn>
                  <a:cxn ang="0">
                    <a:pos x="T2" y="T3"/>
                  </a:cxn>
                  <a:cxn ang="0">
                    <a:pos x="T4" y="T5"/>
                  </a:cxn>
                  <a:cxn ang="0">
                    <a:pos x="T6" y="T7"/>
                  </a:cxn>
                  <a:cxn ang="0">
                    <a:pos x="T8" y="T9"/>
                  </a:cxn>
                </a:cxnLst>
                <a:rect l="0" t="0" r="r" b="b"/>
                <a:pathLst>
                  <a:path w="7" h="11">
                    <a:moveTo>
                      <a:pt x="7" y="6"/>
                    </a:moveTo>
                    <a:cubicBezTo>
                      <a:pt x="7" y="9"/>
                      <a:pt x="5" y="11"/>
                      <a:pt x="3" y="11"/>
                    </a:cubicBezTo>
                    <a:cubicBezTo>
                      <a:pt x="2" y="11"/>
                      <a:pt x="0" y="9"/>
                      <a:pt x="0" y="6"/>
                    </a:cubicBezTo>
                    <a:cubicBezTo>
                      <a:pt x="1" y="3"/>
                      <a:pt x="2" y="0"/>
                      <a:pt x="4" y="1"/>
                    </a:cubicBezTo>
                    <a:cubicBezTo>
                      <a:pt x="6" y="1"/>
                      <a:pt x="7" y="3"/>
                      <a:pt x="7" y="6"/>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71">
                <a:extLst>
                  <a:ext uri="{FF2B5EF4-FFF2-40B4-BE49-F238E27FC236}">
                    <a16:creationId xmlns:a16="http://schemas.microsoft.com/office/drawing/2014/main" id="{41B7AB76-E69A-44AA-AB29-7D2ED6A93BEC}"/>
                  </a:ext>
                </a:extLst>
              </p:cNvPr>
              <p:cNvSpPr>
                <a:spLocks/>
              </p:cNvSpPr>
              <p:nvPr/>
            </p:nvSpPr>
            <p:spPr bwMode="auto">
              <a:xfrm>
                <a:off x="2605" y="2173"/>
                <a:ext cx="29" cy="18"/>
              </a:xfrm>
              <a:custGeom>
                <a:avLst/>
                <a:gdLst>
                  <a:gd name="T0" fmla="*/ 15 w 15"/>
                  <a:gd name="T1" fmla="*/ 9 h 9"/>
                  <a:gd name="T2" fmla="*/ 11 w 15"/>
                  <a:gd name="T3" fmla="*/ 2 h 9"/>
                  <a:gd name="T4" fmla="*/ 5 w 15"/>
                  <a:gd name="T5" fmla="*/ 7 h 9"/>
                  <a:gd name="T6" fmla="*/ 0 w 15"/>
                  <a:gd name="T7" fmla="*/ 4 h 9"/>
                  <a:gd name="T8" fmla="*/ 4 w 15"/>
                  <a:gd name="T9" fmla="*/ 5 h 9"/>
                  <a:gd name="T10" fmla="*/ 11 w 15"/>
                  <a:gd name="T11" fmla="*/ 1 h 9"/>
                  <a:gd name="T12" fmla="*/ 15 w 1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5" y="9"/>
                    </a:moveTo>
                    <a:cubicBezTo>
                      <a:pt x="15" y="9"/>
                      <a:pt x="13" y="3"/>
                      <a:pt x="11" y="2"/>
                    </a:cubicBezTo>
                    <a:cubicBezTo>
                      <a:pt x="9" y="2"/>
                      <a:pt x="5" y="7"/>
                      <a:pt x="5" y="7"/>
                    </a:cubicBezTo>
                    <a:cubicBezTo>
                      <a:pt x="0" y="4"/>
                      <a:pt x="0" y="4"/>
                      <a:pt x="0" y="4"/>
                    </a:cubicBezTo>
                    <a:cubicBezTo>
                      <a:pt x="4" y="5"/>
                      <a:pt x="4" y="5"/>
                      <a:pt x="4" y="5"/>
                    </a:cubicBezTo>
                    <a:cubicBezTo>
                      <a:pt x="4" y="5"/>
                      <a:pt x="8" y="0"/>
                      <a:pt x="11" y="1"/>
                    </a:cubicBezTo>
                    <a:cubicBezTo>
                      <a:pt x="15" y="2"/>
                      <a:pt x="15" y="9"/>
                      <a:pt x="15" y="9"/>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72">
                <a:extLst>
                  <a:ext uri="{FF2B5EF4-FFF2-40B4-BE49-F238E27FC236}">
                    <a16:creationId xmlns:a16="http://schemas.microsoft.com/office/drawing/2014/main" id="{77842CBC-65FA-47E5-BB53-38C4B43C91FF}"/>
                  </a:ext>
                </a:extLst>
              </p:cNvPr>
              <p:cNvSpPr>
                <a:spLocks/>
              </p:cNvSpPr>
              <p:nvPr/>
            </p:nvSpPr>
            <p:spPr bwMode="auto">
              <a:xfrm>
                <a:off x="2563" y="2173"/>
                <a:ext cx="14" cy="22"/>
              </a:xfrm>
              <a:custGeom>
                <a:avLst/>
                <a:gdLst>
                  <a:gd name="T0" fmla="*/ 7 w 7"/>
                  <a:gd name="T1" fmla="*/ 6 h 11"/>
                  <a:gd name="T2" fmla="*/ 3 w 7"/>
                  <a:gd name="T3" fmla="*/ 11 h 11"/>
                  <a:gd name="T4" fmla="*/ 0 w 7"/>
                  <a:gd name="T5" fmla="*/ 5 h 11"/>
                  <a:gd name="T6" fmla="*/ 4 w 7"/>
                  <a:gd name="T7" fmla="*/ 0 h 11"/>
                  <a:gd name="T8" fmla="*/ 7 w 7"/>
                  <a:gd name="T9" fmla="*/ 6 h 11"/>
                </a:gdLst>
                <a:ahLst/>
                <a:cxnLst>
                  <a:cxn ang="0">
                    <a:pos x="T0" y="T1"/>
                  </a:cxn>
                  <a:cxn ang="0">
                    <a:pos x="T2" y="T3"/>
                  </a:cxn>
                  <a:cxn ang="0">
                    <a:pos x="T4" y="T5"/>
                  </a:cxn>
                  <a:cxn ang="0">
                    <a:pos x="T6" y="T7"/>
                  </a:cxn>
                  <a:cxn ang="0">
                    <a:pos x="T8" y="T9"/>
                  </a:cxn>
                </a:cxnLst>
                <a:rect l="0" t="0" r="r" b="b"/>
                <a:pathLst>
                  <a:path w="7" h="11">
                    <a:moveTo>
                      <a:pt x="7" y="6"/>
                    </a:moveTo>
                    <a:cubicBezTo>
                      <a:pt x="7" y="9"/>
                      <a:pt x="5" y="11"/>
                      <a:pt x="3" y="11"/>
                    </a:cubicBezTo>
                    <a:cubicBezTo>
                      <a:pt x="1" y="11"/>
                      <a:pt x="0" y="8"/>
                      <a:pt x="0" y="5"/>
                    </a:cubicBezTo>
                    <a:cubicBezTo>
                      <a:pt x="0" y="3"/>
                      <a:pt x="2" y="0"/>
                      <a:pt x="4" y="0"/>
                    </a:cubicBezTo>
                    <a:cubicBezTo>
                      <a:pt x="6" y="0"/>
                      <a:pt x="7" y="3"/>
                      <a:pt x="7" y="6"/>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73">
                <a:extLst>
                  <a:ext uri="{FF2B5EF4-FFF2-40B4-BE49-F238E27FC236}">
                    <a16:creationId xmlns:a16="http://schemas.microsoft.com/office/drawing/2014/main" id="{7D7DDAFF-C433-441A-88F8-3E979E8FAC12}"/>
                  </a:ext>
                </a:extLst>
              </p:cNvPr>
              <p:cNvSpPr>
                <a:spLocks/>
              </p:cNvSpPr>
              <p:nvPr/>
            </p:nvSpPr>
            <p:spPr bwMode="auto">
              <a:xfrm>
                <a:off x="2552" y="2165"/>
                <a:ext cx="29" cy="18"/>
              </a:xfrm>
              <a:custGeom>
                <a:avLst/>
                <a:gdLst>
                  <a:gd name="T0" fmla="*/ 15 w 15"/>
                  <a:gd name="T1" fmla="*/ 9 h 9"/>
                  <a:gd name="T2" fmla="*/ 11 w 15"/>
                  <a:gd name="T3" fmla="*/ 2 h 9"/>
                  <a:gd name="T4" fmla="*/ 4 w 15"/>
                  <a:gd name="T5" fmla="*/ 7 h 9"/>
                  <a:gd name="T6" fmla="*/ 0 w 15"/>
                  <a:gd name="T7" fmla="*/ 3 h 9"/>
                  <a:gd name="T8" fmla="*/ 4 w 15"/>
                  <a:gd name="T9" fmla="*/ 5 h 9"/>
                  <a:gd name="T10" fmla="*/ 11 w 15"/>
                  <a:gd name="T11" fmla="*/ 1 h 9"/>
                  <a:gd name="T12" fmla="*/ 15 w 1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5" y="9"/>
                    </a:moveTo>
                    <a:cubicBezTo>
                      <a:pt x="15" y="9"/>
                      <a:pt x="13" y="2"/>
                      <a:pt x="11" y="2"/>
                    </a:cubicBezTo>
                    <a:cubicBezTo>
                      <a:pt x="8" y="2"/>
                      <a:pt x="4" y="7"/>
                      <a:pt x="4" y="7"/>
                    </a:cubicBezTo>
                    <a:cubicBezTo>
                      <a:pt x="0" y="3"/>
                      <a:pt x="0" y="3"/>
                      <a:pt x="0" y="3"/>
                    </a:cubicBezTo>
                    <a:cubicBezTo>
                      <a:pt x="4" y="5"/>
                      <a:pt x="4" y="5"/>
                      <a:pt x="4" y="5"/>
                    </a:cubicBezTo>
                    <a:cubicBezTo>
                      <a:pt x="4" y="5"/>
                      <a:pt x="8" y="0"/>
                      <a:pt x="11" y="1"/>
                    </a:cubicBezTo>
                    <a:cubicBezTo>
                      <a:pt x="14" y="2"/>
                      <a:pt x="15" y="9"/>
                      <a:pt x="15" y="9"/>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74">
                <a:extLst>
                  <a:ext uri="{FF2B5EF4-FFF2-40B4-BE49-F238E27FC236}">
                    <a16:creationId xmlns:a16="http://schemas.microsoft.com/office/drawing/2014/main" id="{400AFDE0-C30C-4AEB-8EBC-45C8C46AFCDC}"/>
                  </a:ext>
                </a:extLst>
              </p:cNvPr>
              <p:cNvSpPr>
                <a:spLocks/>
              </p:cNvSpPr>
              <p:nvPr/>
            </p:nvSpPr>
            <p:spPr bwMode="auto">
              <a:xfrm>
                <a:off x="2477" y="2036"/>
                <a:ext cx="320" cy="281"/>
              </a:xfrm>
              <a:custGeom>
                <a:avLst/>
                <a:gdLst>
                  <a:gd name="T0" fmla="*/ 78 w 163"/>
                  <a:gd name="T1" fmla="*/ 37 h 143"/>
                  <a:gd name="T2" fmla="*/ 109 w 163"/>
                  <a:gd name="T3" fmla="*/ 95 h 143"/>
                  <a:gd name="T4" fmla="*/ 143 w 163"/>
                  <a:gd name="T5" fmla="*/ 87 h 143"/>
                  <a:gd name="T6" fmla="*/ 115 w 163"/>
                  <a:gd name="T7" fmla="*/ 22 h 143"/>
                  <a:gd name="T8" fmla="*/ 68 w 163"/>
                  <a:gd name="T9" fmla="*/ 7 h 143"/>
                  <a:gd name="T10" fmla="*/ 30 w 163"/>
                  <a:gd name="T11" fmla="*/ 143 h 143"/>
                  <a:gd name="T12" fmla="*/ 78 w 163"/>
                  <a:gd name="T13" fmla="*/ 37 h 143"/>
                </a:gdLst>
                <a:ahLst/>
                <a:cxnLst>
                  <a:cxn ang="0">
                    <a:pos x="T0" y="T1"/>
                  </a:cxn>
                  <a:cxn ang="0">
                    <a:pos x="T2" y="T3"/>
                  </a:cxn>
                  <a:cxn ang="0">
                    <a:pos x="T4" y="T5"/>
                  </a:cxn>
                  <a:cxn ang="0">
                    <a:pos x="T6" y="T7"/>
                  </a:cxn>
                  <a:cxn ang="0">
                    <a:pos x="T8" y="T9"/>
                  </a:cxn>
                  <a:cxn ang="0">
                    <a:pos x="T10" y="T11"/>
                  </a:cxn>
                  <a:cxn ang="0">
                    <a:pos x="T12" y="T13"/>
                  </a:cxn>
                </a:cxnLst>
                <a:rect l="0" t="0" r="r" b="b"/>
                <a:pathLst>
                  <a:path w="163" h="143">
                    <a:moveTo>
                      <a:pt x="78" y="37"/>
                    </a:moveTo>
                    <a:cubicBezTo>
                      <a:pt x="78" y="37"/>
                      <a:pt x="68" y="90"/>
                      <a:pt x="109" y="95"/>
                    </a:cubicBezTo>
                    <a:cubicBezTo>
                      <a:pt x="109" y="95"/>
                      <a:pt x="124" y="70"/>
                      <a:pt x="143" y="87"/>
                    </a:cubicBezTo>
                    <a:cubicBezTo>
                      <a:pt x="143" y="87"/>
                      <a:pt x="163" y="31"/>
                      <a:pt x="115" y="22"/>
                    </a:cubicBezTo>
                    <a:cubicBezTo>
                      <a:pt x="115" y="22"/>
                      <a:pt x="106" y="0"/>
                      <a:pt x="68" y="7"/>
                    </a:cubicBezTo>
                    <a:cubicBezTo>
                      <a:pt x="15" y="17"/>
                      <a:pt x="0" y="80"/>
                      <a:pt x="30" y="143"/>
                    </a:cubicBezTo>
                    <a:cubicBezTo>
                      <a:pt x="30" y="143"/>
                      <a:pt x="4" y="30"/>
                      <a:pt x="78" y="37"/>
                    </a:cubicBezTo>
                    <a:close/>
                  </a:path>
                </a:pathLst>
              </a:custGeom>
              <a:solidFill>
                <a:srgbClr val="8B3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75">
                <a:extLst>
                  <a:ext uri="{FF2B5EF4-FFF2-40B4-BE49-F238E27FC236}">
                    <a16:creationId xmlns:a16="http://schemas.microsoft.com/office/drawing/2014/main" id="{8303DBCE-1847-4C80-B7C6-A9EDA4162A04}"/>
                  </a:ext>
                </a:extLst>
              </p:cNvPr>
              <p:cNvSpPr>
                <a:spLocks/>
              </p:cNvSpPr>
              <p:nvPr/>
            </p:nvSpPr>
            <p:spPr bwMode="auto">
              <a:xfrm>
                <a:off x="2456" y="2334"/>
                <a:ext cx="315" cy="195"/>
              </a:xfrm>
              <a:custGeom>
                <a:avLst/>
                <a:gdLst>
                  <a:gd name="T0" fmla="*/ 161 w 161"/>
                  <a:gd name="T1" fmla="*/ 26 h 99"/>
                  <a:gd name="T2" fmla="*/ 141 w 161"/>
                  <a:gd name="T3" fmla="*/ 36 h 99"/>
                  <a:gd name="T4" fmla="*/ 33 w 161"/>
                  <a:gd name="T5" fmla="*/ 40 h 99"/>
                  <a:gd name="T6" fmla="*/ 37 w 161"/>
                  <a:gd name="T7" fmla="*/ 28 h 99"/>
                  <a:gd name="T8" fmla="*/ 41 w 161"/>
                  <a:gd name="T9" fmla="*/ 23 h 99"/>
                  <a:gd name="T10" fmla="*/ 158 w 161"/>
                  <a:gd name="T11" fmla="*/ 24 h 99"/>
                  <a:gd name="T12" fmla="*/ 161 w 161"/>
                  <a:gd name="T13" fmla="*/ 26 h 99"/>
                </a:gdLst>
                <a:ahLst/>
                <a:cxnLst>
                  <a:cxn ang="0">
                    <a:pos x="T0" y="T1"/>
                  </a:cxn>
                  <a:cxn ang="0">
                    <a:pos x="T2" y="T3"/>
                  </a:cxn>
                  <a:cxn ang="0">
                    <a:pos x="T4" y="T5"/>
                  </a:cxn>
                  <a:cxn ang="0">
                    <a:pos x="T6" y="T7"/>
                  </a:cxn>
                  <a:cxn ang="0">
                    <a:pos x="T8" y="T9"/>
                  </a:cxn>
                  <a:cxn ang="0">
                    <a:pos x="T10" y="T11"/>
                  </a:cxn>
                  <a:cxn ang="0">
                    <a:pos x="T12" y="T13"/>
                  </a:cxn>
                </a:cxnLst>
                <a:rect l="0" t="0" r="r" b="b"/>
                <a:pathLst>
                  <a:path w="161" h="99">
                    <a:moveTo>
                      <a:pt x="161" y="26"/>
                    </a:moveTo>
                    <a:cubicBezTo>
                      <a:pt x="155" y="29"/>
                      <a:pt x="149" y="32"/>
                      <a:pt x="141" y="36"/>
                    </a:cubicBezTo>
                    <a:cubicBezTo>
                      <a:pt x="0" y="99"/>
                      <a:pt x="33" y="40"/>
                      <a:pt x="33" y="40"/>
                    </a:cubicBezTo>
                    <a:cubicBezTo>
                      <a:pt x="33" y="35"/>
                      <a:pt x="35" y="31"/>
                      <a:pt x="37" y="28"/>
                    </a:cubicBezTo>
                    <a:cubicBezTo>
                      <a:pt x="38" y="26"/>
                      <a:pt x="40" y="24"/>
                      <a:pt x="41" y="23"/>
                    </a:cubicBezTo>
                    <a:cubicBezTo>
                      <a:pt x="53" y="19"/>
                      <a:pt x="115" y="0"/>
                      <a:pt x="158" y="24"/>
                    </a:cubicBezTo>
                    <a:cubicBezTo>
                      <a:pt x="159" y="25"/>
                      <a:pt x="160" y="25"/>
                      <a:pt x="161" y="26"/>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76">
                <a:extLst>
                  <a:ext uri="{FF2B5EF4-FFF2-40B4-BE49-F238E27FC236}">
                    <a16:creationId xmlns:a16="http://schemas.microsoft.com/office/drawing/2014/main" id="{B8C000B7-0275-4967-B65F-411DBAE46E4D}"/>
                  </a:ext>
                </a:extLst>
              </p:cNvPr>
              <p:cNvSpPr>
                <a:spLocks/>
              </p:cNvSpPr>
              <p:nvPr/>
            </p:nvSpPr>
            <p:spPr bwMode="auto">
              <a:xfrm>
                <a:off x="2456" y="2381"/>
                <a:ext cx="315" cy="148"/>
              </a:xfrm>
              <a:custGeom>
                <a:avLst/>
                <a:gdLst>
                  <a:gd name="T0" fmla="*/ 161 w 161"/>
                  <a:gd name="T1" fmla="*/ 2 h 75"/>
                  <a:gd name="T2" fmla="*/ 141 w 161"/>
                  <a:gd name="T3" fmla="*/ 12 h 75"/>
                  <a:gd name="T4" fmla="*/ 33 w 161"/>
                  <a:gd name="T5" fmla="*/ 16 h 75"/>
                  <a:gd name="T6" fmla="*/ 37 w 161"/>
                  <a:gd name="T7" fmla="*/ 4 h 75"/>
                  <a:gd name="T8" fmla="*/ 56 w 161"/>
                  <a:gd name="T9" fmla="*/ 12 h 75"/>
                  <a:gd name="T10" fmla="*/ 58 w 161"/>
                  <a:gd name="T11" fmla="*/ 20 h 75"/>
                  <a:gd name="T12" fmla="*/ 70 w 161"/>
                  <a:gd name="T13" fmla="*/ 13 h 75"/>
                  <a:gd name="T14" fmla="*/ 158 w 161"/>
                  <a:gd name="T15" fmla="*/ 0 h 75"/>
                  <a:gd name="T16" fmla="*/ 161 w 161"/>
                  <a:gd name="T17"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75">
                    <a:moveTo>
                      <a:pt x="161" y="2"/>
                    </a:moveTo>
                    <a:cubicBezTo>
                      <a:pt x="155" y="5"/>
                      <a:pt x="149" y="8"/>
                      <a:pt x="141" y="12"/>
                    </a:cubicBezTo>
                    <a:cubicBezTo>
                      <a:pt x="0" y="75"/>
                      <a:pt x="33" y="16"/>
                      <a:pt x="33" y="16"/>
                    </a:cubicBezTo>
                    <a:cubicBezTo>
                      <a:pt x="33" y="11"/>
                      <a:pt x="35" y="7"/>
                      <a:pt x="37" y="4"/>
                    </a:cubicBezTo>
                    <a:cubicBezTo>
                      <a:pt x="42" y="6"/>
                      <a:pt x="53" y="11"/>
                      <a:pt x="56" y="12"/>
                    </a:cubicBezTo>
                    <a:cubicBezTo>
                      <a:pt x="58" y="20"/>
                      <a:pt x="58" y="20"/>
                      <a:pt x="58" y="20"/>
                    </a:cubicBezTo>
                    <a:cubicBezTo>
                      <a:pt x="70" y="13"/>
                      <a:pt x="70" y="13"/>
                      <a:pt x="70" y="13"/>
                    </a:cubicBezTo>
                    <a:cubicBezTo>
                      <a:pt x="70" y="13"/>
                      <a:pt x="113" y="14"/>
                      <a:pt x="158" y="0"/>
                    </a:cubicBezTo>
                    <a:cubicBezTo>
                      <a:pt x="159" y="1"/>
                      <a:pt x="160" y="1"/>
                      <a:pt x="161" y="2"/>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77">
                <a:extLst>
                  <a:ext uri="{FF2B5EF4-FFF2-40B4-BE49-F238E27FC236}">
                    <a16:creationId xmlns:a16="http://schemas.microsoft.com/office/drawing/2014/main" id="{83DC77FB-5F4E-4FEA-90CB-0747BAC2CE1B}"/>
                  </a:ext>
                </a:extLst>
              </p:cNvPr>
              <p:cNvSpPr>
                <a:spLocks/>
              </p:cNvSpPr>
              <p:nvPr/>
            </p:nvSpPr>
            <p:spPr bwMode="auto">
              <a:xfrm>
                <a:off x="2542" y="2358"/>
                <a:ext cx="290" cy="740"/>
              </a:xfrm>
              <a:custGeom>
                <a:avLst/>
                <a:gdLst>
                  <a:gd name="T0" fmla="*/ 89 w 148"/>
                  <a:gd name="T1" fmla="*/ 0 h 377"/>
                  <a:gd name="T2" fmla="*/ 24 w 148"/>
                  <a:gd name="T3" fmla="*/ 85 h 377"/>
                  <a:gd name="T4" fmla="*/ 67 w 148"/>
                  <a:gd name="T5" fmla="*/ 377 h 377"/>
                  <a:gd name="T6" fmla="*/ 143 w 148"/>
                  <a:gd name="T7" fmla="*/ 345 h 377"/>
                  <a:gd name="T8" fmla="*/ 94 w 148"/>
                  <a:gd name="T9" fmla="*/ 179 h 377"/>
                  <a:gd name="T10" fmla="*/ 148 w 148"/>
                  <a:gd name="T11" fmla="*/ 51 h 377"/>
                  <a:gd name="T12" fmla="*/ 89 w 148"/>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148" h="377">
                    <a:moveTo>
                      <a:pt x="89" y="0"/>
                    </a:moveTo>
                    <a:cubicBezTo>
                      <a:pt x="89" y="0"/>
                      <a:pt x="48" y="28"/>
                      <a:pt x="24" y="85"/>
                    </a:cubicBezTo>
                    <a:cubicBezTo>
                      <a:pt x="0" y="141"/>
                      <a:pt x="67" y="377"/>
                      <a:pt x="67" y="377"/>
                    </a:cubicBezTo>
                    <a:cubicBezTo>
                      <a:pt x="67" y="377"/>
                      <a:pt x="110" y="366"/>
                      <a:pt x="143" y="345"/>
                    </a:cubicBezTo>
                    <a:cubicBezTo>
                      <a:pt x="94" y="179"/>
                      <a:pt x="94" y="179"/>
                      <a:pt x="94" y="179"/>
                    </a:cubicBezTo>
                    <a:cubicBezTo>
                      <a:pt x="94" y="179"/>
                      <a:pt x="147" y="69"/>
                      <a:pt x="148" y="51"/>
                    </a:cubicBezTo>
                    <a:cubicBezTo>
                      <a:pt x="148" y="51"/>
                      <a:pt x="139" y="12"/>
                      <a:pt x="89" y="0"/>
                    </a:cubicBezTo>
                    <a:close/>
                  </a:path>
                </a:pathLst>
              </a:custGeom>
              <a:solidFill>
                <a:srgbClr val="FFB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78">
                <a:extLst>
                  <a:ext uri="{FF2B5EF4-FFF2-40B4-BE49-F238E27FC236}">
                    <a16:creationId xmlns:a16="http://schemas.microsoft.com/office/drawing/2014/main" id="{2A5FD1C8-01DF-45DD-93C5-63781F4D5998}"/>
                  </a:ext>
                </a:extLst>
              </p:cNvPr>
              <p:cNvSpPr>
                <a:spLocks/>
              </p:cNvSpPr>
              <p:nvPr/>
            </p:nvSpPr>
            <p:spPr bwMode="auto">
              <a:xfrm>
                <a:off x="2554" y="2336"/>
                <a:ext cx="209" cy="415"/>
              </a:xfrm>
              <a:custGeom>
                <a:avLst/>
                <a:gdLst>
                  <a:gd name="T0" fmla="*/ 100 w 107"/>
                  <a:gd name="T1" fmla="*/ 14 h 211"/>
                  <a:gd name="T2" fmla="*/ 102 w 107"/>
                  <a:gd name="T3" fmla="*/ 76 h 211"/>
                  <a:gd name="T4" fmla="*/ 71 w 107"/>
                  <a:gd name="T5" fmla="*/ 69 h 211"/>
                  <a:gd name="T6" fmla="*/ 21 w 107"/>
                  <a:gd name="T7" fmla="*/ 211 h 211"/>
                  <a:gd name="T8" fmla="*/ 15 w 107"/>
                  <a:gd name="T9" fmla="*/ 88 h 211"/>
                  <a:gd name="T10" fmla="*/ 83 w 107"/>
                  <a:gd name="T11" fmla="*/ 0 h 211"/>
                  <a:gd name="T12" fmla="*/ 100 w 107"/>
                  <a:gd name="T13" fmla="*/ 14 h 211"/>
                </a:gdLst>
                <a:ahLst/>
                <a:cxnLst>
                  <a:cxn ang="0">
                    <a:pos x="T0" y="T1"/>
                  </a:cxn>
                  <a:cxn ang="0">
                    <a:pos x="T2" y="T3"/>
                  </a:cxn>
                  <a:cxn ang="0">
                    <a:pos x="T4" y="T5"/>
                  </a:cxn>
                  <a:cxn ang="0">
                    <a:pos x="T6" y="T7"/>
                  </a:cxn>
                  <a:cxn ang="0">
                    <a:pos x="T8" y="T9"/>
                  </a:cxn>
                  <a:cxn ang="0">
                    <a:pos x="T10" y="T11"/>
                  </a:cxn>
                  <a:cxn ang="0">
                    <a:pos x="T12" y="T13"/>
                  </a:cxn>
                </a:cxnLst>
                <a:rect l="0" t="0" r="r" b="b"/>
                <a:pathLst>
                  <a:path w="107" h="211">
                    <a:moveTo>
                      <a:pt x="100" y="14"/>
                    </a:moveTo>
                    <a:cubicBezTo>
                      <a:pt x="100" y="14"/>
                      <a:pt x="107" y="34"/>
                      <a:pt x="102" y="76"/>
                    </a:cubicBezTo>
                    <a:cubicBezTo>
                      <a:pt x="102" y="76"/>
                      <a:pt x="91" y="68"/>
                      <a:pt x="71" y="69"/>
                    </a:cubicBezTo>
                    <a:cubicBezTo>
                      <a:pt x="71" y="69"/>
                      <a:pt x="22" y="125"/>
                      <a:pt x="21" y="211"/>
                    </a:cubicBezTo>
                    <a:cubicBezTo>
                      <a:pt x="21" y="211"/>
                      <a:pt x="0" y="129"/>
                      <a:pt x="15" y="88"/>
                    </a:cubicBezTo>
                    <a:cubicBezTo>
                      <a:pt x="30" y="46"/>
                      <a:pt x="83" y="0"/>
                      <a:pt x="83" y="0"/>
                    </a:cubicBezTo>
                    <a:lnTo>
                      <a:pt x="100" y="14"/>
                    </a:lnTo>
                    <a:close/>
                  </a:path>
                </a:pathLst>
              </a:custGeom>
              <a:solidFill>
                <a:srgbClr val="F2A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79">
                <a:extLst>
                  <a:ext uri="{FF2B5EF4-FFF2-40B4-BE49-F238E27FC236}">
                    <a16:creationId xmlns:a16="http://schemas.microsoft.com/office/drawing/2014/main" id="{1684604D-7EF6-4192-A62E-1DA287282588}"/>
                  </a:ext>
                </a:extLst>
              </p:cNvPr>
              <p:cNvSpPr>
                <a:spLocks/>
              </p:cNvSpPr>
              <p:nvPr/>
            </p:nvSpPr>
            <p:spPr bwMode="auto">
              <a:xfrm>
                <a:off x="2291" y="2372"/>
                <a:ext cx="263" cy="648"/>
              </a:xfrm>
              <a:custGeom>
                <a:avLst/>
                <a:gdLst>
                  <a:gd name="T0" fmla="*/ 134 w 134"/>
                  <a:gd name="T1" fmla="*/ 0 h 330"/>
                  <a:gd name="T2" fmla="*/ 88 w 134"/>
                  <a:gd name="T3" fmla="*/ 85 h 330"/>
                  <a:gd name="T4" fmla="*/ 88 w 134"/>
                  <a:gd name="T5" fmla="*/ 178 h 330"/>
                  <a:gd name="T6" fmla="*/ 14 w 134"/>
                  <a:gd name="T7" fmla="*/ 330 h 330"/>
                  <a:gd name="T8" fmla="*/ 71 w 134"/>
                  <a:gd name="T9" fmla="*/ 182 h 330"/>
                  <a:gd name="T10" fmla="*/ 66 w 134"/>
                  <a:gd name="T11" fmla="*/ 85 h 330"/>
                  <a:gd name="T12" fmla="*/ 134 w 134"/>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34" h="330">
                    <a:moveTo>
                      <a:pt x="134" y="0"/>
                    </a:moveTo>
                    <a:cubicBezTo>
                      <a:pt x="134" y="0"/>
                      <a:pt x="89" y="63"/>
                      <a:pt x="88" y="85"/>
                    </a:cubicBezTo>
                    <a:cubicBezTo>
                      <a:pt x="87" y="107"/>
                      <a:pt x="88" y="178"/>
                      <a:pt x="88" y="178"/>
                    </a:cubicBezTo>
                    <a:cubicBezTo>
                      <a:pt x="14" y="330"/>
                      <a:pt x="14" y="330"/>
                      <a:pt x="14" y="330"/>
                    </a:cubicBezTo>
                    <a:cubicBezTo>
                      <a:pt x="14" y="330"/>
                      <a:pt x="0" y="296"/>
                      <a:pt x="71" y="182"/>
                    </a:cubicBezTo>
                    <a:cubicBezTo>
                      <a:pt x="71" y="182"/>
                      <a:pt x="62" y="108"/>
                      <a:pt x="66" y="85"/>
                    </a:cubicBezTo>
                    <a:cubicBezTo>
                      <a:pt x="70" y="62"/>
                      <a:pt x="90" y="17"/>
                      <a:pt x="134" y="0"/>
                    </a:cubicBezTo>
                    <a:close/>
                  </a:path>
                </a:pathLst>
              </a:custGeom>
              <a:solidFill>
                <a:srgbClr val="FFB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80">
                <a:extLst>
                  <a:ext uri="{FF2B5EF4-FFF2-40B4-BE49-F238E27FC236}">
                    <a16:creationId xmlns:a16="http://schemas.microsoft.com/office/drawing/2014/main" id="{463E76B3-F86D-4344-BFF8-ECBD4D76387C}"/>
                  </a:ext>
                </a:extLst>
              </p:cNvPr>
              <p:cNvSpPr>
                <a:spLocks/>
              </p:cNvSpPr>
              <p:nvPr/>
            </p:nvSpPr>
            <p:spPr bwMode="auto">
              <a:xfrm>
                <a:off x="2436" y="2342"/>
                <a:ext cx="167" cy="379"/>
              </a:xfrm>
              <a:custGeom>
                <a:avLst/>
                <a:gdLst>
                  <a:gd name="T0" fmla="*/ 14 w 85"/>
                  <a:gd name="T1" fmla="*/ 193 h 193"/>
                  <a:gd name="T2" fmla="*/ 28 w 85"/>
                  <a:gd name="T3" fmla="*/ 65 h 193"/>
                  <a:gd name="T4" fmla="*/ 85 w 85"/>
                  <a:gd name="T5" fmla="*/ 0 h 193"/>
                  <a:gd name="T6" fmla="*/ 12 w 85"/>
                  <a:gd name="T7" fmla="*/ 63 h 193"/>
                  <a:gd name="T8" fmla="*/ 22 w 85"/>
                  <a:gd name="T9" fmla="*/ 62 h 193"/>
                  <a:gd name="T10" fmla="*/ 14 w 85"/>
                  <a:gd name="T11" fmla="*/ 193 h 193"/>
                </a:gdLst>
                <a:ahLst/>
                <a:cxnLst>
                  <a:cxn ang="0">
                    <a:pos x="T0" y="T1"/>
                  </a:cxn>
                  <a:cxn ang="0">
                    <a:pos x="T2" y="T3"/>
                  </a:cxn>
                  <a:cxn ang="0">
                    <a:pos x="T4" y="T5"/>
                  </a:cxn>
                  <a:cxn ang="0">
                    <a:pos x="T6" y="T7"/>
                  </a:cxn>
                  <a:cxn ang="0">
                    <a:pos x="T8" y="T9"/>
                  </a:cxn>
                  <a:cxn ang="0">
                    <a:pos x="T10" y="T11"/>
                  </a:cxn>
                </a:cxnLst>
                <a:rect l="0" t="0" r="r" b="b"/>
                <a:pathLst>
                  <a:path w="85" h="193">
                    <a:moveTo>
                      <a:pt x="14" y="193"/>
                    </a:moveTo>
                    <a:cubicBezTo>
                      <a:pt x="14" y="193"/>
                      <a:pt x="14" y="102"/>
                      <a:pt x="28" y="65"/>
                    </a:cubicBezTo>
                    <a:cubicBezTo>
                      <a:pt x="43" y="28"/>
                      <a:pt x="85" y="0"/>
                      <a:pt x="85" y="0"/>
                    </a:cubicBezTo>
                    <a:cubicBezTo>
                      <a:pt x="85" y="0"/>
                      <a:pt x="32" y="17"/>
                      <a:pt x="12" y="63"/>
                    </a:cubicBezTo>
                    <a:cubicBezTo>
                      <a:pt x="12" y="63"/>
                      <a:pt x="17" y="61"/>
                      <a:pt x="22" y="62"/>
                    </a:cubicBezTo>
                    <a:cubicBezTo>
                      <a:pt x="22" y="62"/>
                      <a:pt x="0" y="83"/>
                      <a:pt x="14" y="193"/>
                    </a:cubicBezTo>
                    <a:close/>
                  </a:path>
                </a:pathLst>
              </a:custGeom>
              <a:solidFill>
                <a:srgbClr val="F2A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81">
                <a:extLst>
                  <a:ext uri="{FF2B5EF4-FFF2-40B4-BE49-F238E27FC236}">
                    <a16:creationId xmlns:a16="http://schemas.microsoft.com/office/drawing/2014/main" id="{94AFEE42-190F-4DDF-9E2C-2B0A18B790EF}"/>
                  </a:ext>
                </a:extLst>
              </p:cNvPr>
              <p:cNvSpPr>
                <a:spLocks/>
              </p:cNvSpPr>
              <p:nvPr/>
            </p:nvSpPr>
            <p:spPr bwMode="auto">
              <a:xfrm>
                <a:off x="2732" y="2458"/>
                <a:ext cx="186" cy="434"/>
              </a:xfrm>
              <a:custGeom>
                <a:avLst/>
                <a:gdLst>
                  <a:gd name="T0" fmla="*/ 51 w 95"/>
                  <a:gd name="T1" fmla="*/ 0 h 221"/>
                  <a:gd name="T2" fmla="*/ 82 w 95"/>
                  <a:gd name="T3" fmla="*/ 181 h 221"/>
                  <a:gd name="T4" fmla="*/ 28 w 95"/>
                  <a:gd name="T5" fmla="*/ 167 h 221"/>
                  <a:gd name="T6" fmla="*/ 0 w 95"/>
                  <a:gd name="T7" fmla="*/ 69 h 221"/>
                  <a:gd name="T8" fmla="*/ 51 w 95"/>
                  <a:gd name="T9" fmla="*/ 0 h 221"/>
                </a:gdLst>
                <a:ahLst/>
                <a:cxnLst>
                  <a:cxn ang="0">
                    <a:pos x="T0" y="T1"/>
                  </a:cxn>
                  <a:cxn ang="0">
                    <a:pos x="T2" y="T3"/>
                  </a:cxn>
                  <a:cxn ang="0">
                    <a:pos x="T4" y="T5"/>
                  </a:cxn>
                  <a:cxn ang="0">
                    <a:pos x="T6" y="T7"/>
                  </a:cxn>
                  <a:cxn ang="0">
                    <a:pos x="T8" y="T9"/>
                  </a:cxn>
                </a:cxnLst>
                <a:rect l="0" t="0" r="r" b="b"/>
                <a:pathLst>
                  <a:path w="95" h="221">
                    <a:moveTo>
                      <a:pt x="51" y="0"/>
                    </a:moveTo>
                    <a:cubicBezTo>
                      <a:pt x="51" y="0"/>
                      <a:pt x="95" y="167"/>
                      <a:pt x="82" y="181"/>
                    </a:cubicBezTo>
                    <a:cubicBezTo>
                      <a:pt x="68" y="195"/>
                      <a:pt x="52" y="221"/>
                      <a:pt x="28" y="167"/>
                    </a:cubicBezTo>
                    <a:cubicBezTo>
                      <a:pt x="5" y="113"/>
                      <a:pt x="0" y="69"/>
                      <a:pt x="0" y="69"/>
                    </a:cubicBezTo>
                    <a:cubicBezTo>
                      <a:pt x="0" y="69"/>
                      <a:pt x="23" y="1"/>
                      <a:pt x="51" y="0"/>
                    </a:cubicBezTo>
                    <a:close/>
                  </a:path>
                </a:pathLst>
              </a:custGeom>
              <a:solidFill>
                <a:srgbClr val="F2A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82">
                <a:extLst>
                  <a:ext uri="{FF2B5EF4-FFF2-40B4-BE49-F238E27FC236}">
                    <a16:creationId xmlns:a16="http://schemas.microsoft.com/office/drawing/2014/main" id="{1FF29864-A002-4520-9BE9-23529F2B3B83}"/>
                  </a:ext>
                </a:extLst>
              </p:cNvPr>
              <p:cNvSpPr>
                <a:spLocks/>
              </p:cNvSpPr>
              <p:nvPr/>
            </p:nvSpPr>
            <p:spPr bwMode="auto">
              <a:xfrm>
                <a:off x="2771" y="2560"/>
                <a:ext cx="75" cy="57"/>
              </a:xfrm>
              <a:custGeom>
                <a:avLst/>
                <a:gdLst>
                  <a:gd name="T0" fmla="*/ 0 w 38"/>
                  <a:gd name="T1" fmla="*/ 29 h 29"/>
                  <a:gd name="T2" fmla="*/ 38 w 38"/>
                  <a:gd name="T3" fmla="*/ 9 h 29"/>
                  <a:gd name="T4" fmla="*/ 0 w 38"/>
                  <a:gd name="T5" fmla="*/ 29 h 29"/>
                </a:gdLst>
                <a:ahLst/>
                <a:cxnLst>
                  <a:cxn ang="0">
                    <a:pos x="T0" y="T1"/>
                  </a:cxn>
                  <a:cxn ang="0">
                    <a:pos x="T2" y="T3"/>
                  </a:cxn>
                  <a:cxn ang="0">
                    <a:pos x="T4" y="T5"/>
                  </a:cxn>
                </a:cxnLst>
                <a:rect l="0" t="0" r="r" b="b"/>
                <a:pathLst>
                  <a:path w="38" h="29">
                    <a:moveTo>
                      <a:pt x="0" y="29"/>
                    </a:moveTo>
                    <a:cubicBezTo>
                      <a:pt x="0" y="29"/>
                      <a:pt x="31" y="29"/>
                      <a:pt x="38" y="9"/>
                    </a:cubicBezTo>
                    <a:cubicBezTo>
                      <a:pt x="38" y="9"/>
                      <a:pt x="14" y="0"/>
                      <a:pt x="0" y="29"/>
                    </a:cubicBezTo>
                    <a:close/>
                  </a:path>
                </a:pathLst>
              </a:custGeom>
              <a:solidFill>
                <a:srgbClr val="C96F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83">
                <a:extLst>
                  <a:ext uri="{FF2B5EF4-FFF2-40B4-BE49-F238E27FC236}">
                    <a16:creationId xmlns:a16="http://schemas.microsoft.com/office/drawing/2014/main" id="{3DB5BD2F-A83A-4F30-B219-F82F84D1AF28}"/>
                  </a:ext>
                </a:extLst>
              </p:cNvPr>
              <p:cNvSpPr>
                <a:spLocks/>
              </p:cNvSpPr>
              <p:nvPr/>
            </p:nvSpPr>
            <p:spPr bwMode="auto">
              <a:xfrm>
                <a:off x="2775" y="2525"/>
                <a:ext cx="65" cy="86"/>
              </a:xfrm>
              <a:custGeom>
                <a:avLst/>
                <a:gdLst>
                  <a:gd name="T0" fmla="*/ 0 w 33"/>
                  <a:gd name="T1" fmla="*/ 0 h 44"/>
                  <a:gd name="T2" fmla="*/ 11 w 33"/>
                  <a:gd name="T3" fmla="*/ 44 h 44"/>
                  <a:gd name="T4" fmla="*/ 33 w 33"/>
                  <a:gd name="T5" fmla="*/ 28 h 44"/>
                  <a:gd name="T6" fmla="*/ 25 w 33"/>
                  <a:gd name="T7" fmla="*/ 0 h 44"/>
                  <a:gd name="T8" fmla="*/ 0 w 33"/>
                  <a:gd name="T9" fmla="*/ 0 h 44"/>
                </a:gdLst>
                <a:ahLst/>
                <a:cxnLst>
                  <a:cxn ang="0">
                    <a:pos x="T0" y="T1"/>
                  </a:cxn>
                  <a:cxn ang="0">
                    <a:pos x="T2" y="T3"/>
                  </a:cxn>
                  <a:cxn ang="0">
                    <a:pos x="T4" y="T5"/>
                  </a:cxn>
                  <a:cxn ang="0">
                    <a:pos x="T6" y="T7"/>
                  </a:cxn>
                  <a:cxn ang="0">
                    <a:pos x="T8" y="T9"/>
                  </a:cxn>
                </a:cxnLst>
                <a:rect l="0" t="0" r="r" b="b"/>
                <a:pathLst>
                  <a:path w="33" h="44">
                    <a:moveTo>
                      <a:pt x="0" y="0"/>
                    </a:moveTo>
                    <a:cubicBezTo>
                      <a:pt x="11" y="44"/>
                      <a:pt x="11" y="44"/>
                      <a:pt x="11" y="44"/>
                    </a:cubicBezTo>
                    <a:cubicBezTo>
                      <a:pt x="11" y="44"/>
                      <a:pt x="29" y="40"/>
                      <a:pt x="33" y="28"/>
                    </a:cubicBezTo>
                    <a:cubicBezTo>
                      <a:pt x="25" y="0"/>
                      <a:pt x="25" y="0"/>
                      <a:pt x="25" y="0"/>
                    </a:cubicBezTo>
                    <a:lnTo>
                      <a:pt x="0" y="0"/>
                    </a:ln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84">
                <a:extLst>
                  <a:ext uri="{FF2B5EF4-FFF2-40B4-BE49-F238E27FC236}">
                    <a16:creationId xmlns:a16="http://schemas.microsoft.com/office/drawing/2014/main" id="{1984E5E1-DC1B-49DC-AD4E-2317A5127047}"/>
                  </a:ext>
                </a:extLst>
              </p:cNvPr>
              <p:cNvSpPr>
                <a:spLocks/>
              </p:cNvSpPr>
              <p:nvPr/>
            </p:nvSpPr>
            <p:spPr bwMode="auto">
              <a:xfrm>
                <a:off x="2767" y="2417"/>
                <a:ext cx="149" cy="143"/>
              </a:xfrm>
              <a:custGeom>
                <a:avLst/>
                <a:gdLst>
                  <a:gd name="T0" fmla="*/ 14 w 76"/>
                  <a:gd name="T1" fmla="*/ 12 h 73"/>
                  <a:gd name="T2" fmla="*/ 7 w 76"/>
                  <a:gd name="T3" fmla="*/ 33 h 73"/>
                  <a:gd name="T4" fmla="*/ 11 w 76"/>
                  <a:gd name="T5" fmla="*/ 64 h 73"/>
                  <a:gd name="T6" fmla="*/ 42 w 76"/>
                  <a:gd name="T7" fmla="*/ 58 h 73"/>
                  <a:gd name="T8" fmla="*/ 69 w 76"/>
                  <a:gd name="T9" fmla="*/ 44 h 73"/>
                  <a:gd name="T10" fmla="*/ 62 w 76"/>
                  <a:gd name="T11" fmla="*/ 44 h 73"/>
                  <a:gd name="T12" fmla="*/ 49 w 76"/>
                  <a:gd name="T13" fmla="*/ 45 h 73"/>
                  <a:gd name="T14" fmla="*/ 76 w 76"/>
                  <a:gd name="T15" fmla="*/ 25 h 73"/>
                  <a:gd name="T16" fmla="*/ 47 w 76"/>
                  <a:gd name="T17" fmla="*/ 35 h 73"/>
                  <a:gd name="T18" fmla="*/ 59 w 76"/>
                  <a:gd name="T19" fmla="*/ 23 h 73"/>
                  <a:gd name="T20" fmla="*/ 72 w 76"/>
                  <a:gd name="T21" fmla="*/ 9 h 73"/>
                  <a:gd name="T22" fmla="*/ 41 w 76"/>
                  <a:gd name="T23" fmla="*/ 27 h 73"/>
                  <a:gd name="T24" fmla="*/ 53 w 76"/>
                  <a:gd name="T25" fmla="*/ 14 h 73"/>
                  <a:gd name="T26" fmla="*/ 62 w 76"/>
                  <a:gd name="T27" fmla="*/ 2 h 73"/>
                  <a:gd name="T28" fmla="*/ 45 w 76"/>
                  <a:gd name="T29" fmla="*/ 14 h 73"/>
                  <a:gd name="T30" fmla="*/ 19 w 76"/>
                  <a:gd name="T31" fmla="*/ 32 h 73"/>
                  <a:gd name="T32" fmla="*/ 15 w 76"/>
                  <a:gd name="T33" fmla="*/ 33 h 73"/>
                  <a:gd name="T34" fmla="*/ 14 w 76"/>
                  <a:gd name="T35"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3">
                    <a:moveTo>
                      <a:pt x="14" y="12"/>
                    </a:moveTo>
                    <a:cubicBezTo>
                      <a:pt x="14" y="12"/>
                      <a:pt x="14" y="12"/>
                      <a:pt x="7" y="33"/>
                    </a:cubicBezTo>
                    <a:cubicBezTo>
                      <a:pt x="0" y="54"/>
                      <a:pt x="4" y="54"/>
                      <a:pt x="11" y="64"/>
                    </a:cubicBezTo>
                    <a:cubicBezTo>
                      <a:pt x="17" y="73"/>
                      <a:pt x="35" y="64"/>
                      <a:pt x="42" y="58"/>
                    </a:cubicBezTo>
                    <a:cubicBezTo>
                      <a:pt x="47" y="53"/>
                      <a:pt x="66" y="50"/>
                      <a:pt x="69" y="44"/>
                    </a:cubicBezTo>
                    <a:cubicBezTo>
                      <a:pt x="70" y="42"/>
                      <a:pt x="68" y="42"/>
                      <a:pt x="62" y="44"/>
                    </a:cubicBezTo>
                    <a:cubicBezTo>
                      <a:pt x="56" y="46"/>
                      <a:pt x="49" y="45"/>
                      <a:pt x="49" y="45"/>
                    </a:cubicBezTo>
                    <a:cubicBezTo>
                      <a:pt x="51" y="37"/>
                      <a:pt x="76" y="33"/>
                      <a:pt x="76" y="25"/>
                    </a:cubicBezTo>
                    <a:cubicBezTo>
                      <a:pt x="76" y="21"/>
                      <a:pt x="51" y="38"/>
                      <a:pt x="47" y="35"/>
                    </a:cubicBezTo>
                    <a:cubicBezTo>
                      <a:pt x="47" y="35"/>
                      <a:pt x="47" y="32"/>
                      <a:pt x="59" y="23"/>
                    </a:cubicBezTo>
                    <a:cubicBezTo>
                      <a:pt x="66" y="17"/>
                      <a:pt x="73" y="12"/>
                      <a:pt x="72" y="9"/>
                    </a:cubicBezTo>
                    <a:cubicBezTo>
                      <a:pt x="71" y="4"/>
                      <a:pt x="59" y="18"/>
                      <a:pt x="41" y="27"/>
                    </a:cubicBezTo>
                    <a:cubicBezTo>
                      <a:pt x="41" y="27"/>
                      <a:pt x="47" y="20"/>
                      <a:pt x="53" y="14"/>
                    </a:cubicBezTo>
                    <a:cubicBezTo>
                      <a:pt x="59" y="8"/>
                      <a:pt x="65" y="4"/>
                      <a:pt x="62" y="2"/>
                    </a:cubicBezTo>
                    <a:cubicBezTo>
                      <a:pt x="60" y="0"/>
                      <a:pt x="51" y="9"/>
                      <a:pt x="45" y="14"/>
                    </a:cubicBezTo>
                    <a:cubicBezTo>
                      <a:pt x="35" y="24"/>
                      <a:pt x="25" y="30"/>
                      <a:pt x="19" y="32"/>
                    </a:cubicBezTo>
                    <a:cubicBezTo>
                      <a:pt x="17" y="33"/>
                      <a:pt x="15" y="33"/>
                      <a:pt x="15" y="33"/>
                    </a:cubicBezTo>
                    <a:cubicBezTo>
                      <a:pt x="21" y="11"/>
                      <a:pt x="14" y="12"/>
                      <a:pt x="14" y="12"/>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85">
                <a:extLst>
                  <a:ext uri="{FF2B5EF4-FFF2-40B4-BE49-F238E27FC236}">
                    <a16:creationId xmlns:a16="http://schemas.microsoft.com/office/drawing/2014/main" id="{77AA3FC2-FB30-4A5B-8F45-3CC1C9A2BE1F}"/>
                  </a:ext>
                </a:extLst>
              </p:cNvPr>
              <p:cNvSpPr>
                <a:spLocks/>
              </p:cNvSpPr>
              <p:nvPr/>
            </p:nvSpPr>
            <p:spPr bwMode="auto">
              <a:xfrm>
                <a:off x="2797" y="2480"/>
                <a:ext cx="21" cy="33"/>
              </a:xfrm>
              <a:custGeom>
                <a:avLst/>
                <a:gdLst>
                  <a:gd name="T0" fmla="*/ 0 w 11"/>
                  <a:gd name="T1" fmla="*/ 1 h 17"/>
                  <a:gd name="T2" fmla="*/ 2 w 11"/>
                  <a:gd name="T3" fmla="*/ 17 h 17"/>
                  <a:gd name="T4" fmla="*/ 4 w 11"/>
                  <a:gd name="T5" fmla="*/ 0 h 17"/>
                  <a:gd name="T6" fmla="*/ 0 w 11"/>
                  <a:gd name="T7" fmla="*/ 1 h 17"/>
                </a:gdLst>
                <a:ahLst/>
                <a:cxnLst>
                  <a:cxn ang="0">
                    <a:pos x="T0" y="T1"/>
                  </a:cxn>
                  <a:cxn ang="0">
                    <a:pos x="T2" y="T3"/>
                  </a:cxn>
                  <a:cxn ang="0">
                    <a:pos x="T4" y="T5"/>
                  </a:cxn>
                  <a:cxn ang="0">
                    <a:pos x="T6" y="T7"/>
                  </a:cxn>
                </a:cxnLst>
                <a:rect l="0" t="0" r="r" b="b"/>
                <a:pathLst>
                  <a:path w="11" h="17">
                    <a:moveTo>
                      <a:pt x="0" y="1"/>
                    </a:moveTo>
                    <a:cubicBezTo>
                      <a:pt x="0" y="1"/>
                      <a:pt x="5" y="10"/>
                      <a:pt x="2" y="17"/>
                    </a:cubicBezTo>
                    <a:cubicBezTo>
                      <a:pt x="2" y="17"/>
                      <a:pt x="11" y="10"/>
                      <a:pt x="4" y="0"/>
                    </a:cubicBezTo>
                    <a:cubicBezTo>
                      <a:pt x="2" y="1"/>
                      <a:pt x="0" y="1"/>
                      <a:pt x="0" y="1"/>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86">
                <a:extLst>
                  <a:ext uri="{FF2B5EF4-FFF2-40B4-BE49-F238E27FC236}">
                    <a16:creationId xmlns:a16="http://schemas.microsoft.com/office/drawing/2014/main" id="{1ECF1390-3797-485E-80B0-B6340471E567}"/>
                  </a:ext>
                </a:extLst>
              </p:cNvPr>
              <p:cNvSpPr>
                <a:spLocks/>
              </p:cNvSpPr>
              <p:nvPr/>
            </p:nvSpPr>
            <p:spPr bwMode="auto">
              <a:xfrm>
                <a:off x="5434" y="3850"/>
                <a:ext cx="155" cy="230"/>
              </a:xfrm>
              <a:custGeom>
                <a:avLst/>
                <a:gdLst>
                  <a:gd name="T0" fmla="*/ 79 w 79"/>
                  <a:gd name="T1" fmla="*/ 117 h 117"/>
                  <a:gd name="T2" fmla="*/ 48 w 79"/>
                  <a:gd name="T3" fmla="*/ 72 h 117"/>
                  <a:gd name="T4" fmla="*/ 29 w 79"/>
                  <a:gd name="T5" fmla="*/ 0 h 117"/>
                  <a:gd name="T6" fmla="*/ 0 w 79"/>
                  <a:gd name="T7" fmla="*/ 0 h 117"/>
                  <a:gd name="T8" fmla="*/ 18 w 79"/>
                  <a:gd name="T9" fmla="*/ 67 h 117"/>
                  <a:gd name="T10" fmla="*/ 17 w 79"/>
                  <a:gd name="T11" fmla="*/ 72 h 117"/>
                  <a:gd name="T12" fmla="*/ 15 w 79"/>
                  <a:gd name="T13" fmla="*/ 117 h 117"/>
                  <a:gd name="T14" fmla="*/ 79 w 79"/>
                  <a:gd name="T15" fmla="*/ 117 h 117"/>
                  <a:gd name="T16" fmla="*/ 79 w 79"/>
                  <a:gd name="T17" fmla="*/ 117 h 117"/>
                  <a:gd name="T18" fmla="*/ 79 w 79"/>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17">
                    <a:moveTo>
                      <a:pt x="79" y="117"/>
                    </a:moveTo>
                    <a:cubicBezTo>
                      <a:pt x="71" y="110"/>
                      <a:pt x="52" y="85"/>
                      <a:pt x="48" y="72"/>
                    </a:cubicBezTo>
                    <a:cubicBezTo>
                      <a:pt x="42" y="53"/>
                      <a:pt x="36" y="28"/>
                      <a:pt x="29" y="0"/>
                    </a:cubicBezTo>
                    <a:cubicBezTo>
                      <a:pt x="0" y="0"/>
                      <a:pt x="0" y="0"/>
                      <a:pt x="0" y="0"/>
                    </a:cubicBezTo>
                    <a:cubicBezTo>
                      <a:pt x="10" y="30"/>
                      <a:pt x="16" y="56"/>
                      <a:pt x="18" y="67"/>
                    </a:cubicBezTo>
                    <a:cubicBezTo>
                      <a:pt x="18" y="69"/>
                      <a:pt x="18" y="70"/>
                      <a:pt x="17" y="72"/>
                    </a:cubicBezTo>
                    <a:cubicBezTo>
                      <a:pt x="17" y="75"/>
                      <a:pt x="15" y="117"/>
                      <a:pt x="15" y="117"/>
                    </a:cubicBezTo>
                    <a:cubicBezTo>
                      <a:pt x="79" y="117"/>
                      <a:pt x="79" y="117"/>
                      <a:pt x="79" y="117"/>
                    </a:cubicBezTo>
                    <a:cubicBezTo>
                      <a:pt x="79" y="117"/>
                      <a:pt x="79" y="117"/>
                      <a:pt x="79" y="117"/>
                    </a:cubicBezTo>
                    <a:cubicBezTo>
                      <a:pt x="79" y="117"/>
                      <a:pt x="79" y="117"/>
                      <a:pt x="79" y="117"/>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87">
                <a:extLst>
                  <a:ext uri="{FF2B5EF4-FFF2-40B4-BE49-F238E27FC236}">
                    <a16:creationId xmlns:a16="http://schemas.microsoft.com/office/drawing/2014/main" id="{82EE4D8A-DC3C-47F4-A4E2-5E73198B3C9E}"/>
                  </a:ext>
                </a:extLst>
              </p:cNvPr>
              <p:cNvSpPr>
                <a:spLocks/>
              </p:cNvSpPr>
              <p:nvPr/>
            </p:nvSpPr>
            <p:spPr bwMode="auto">
              <a:xfrm>
                <a:off x="5068" y="2788"/>
                <a:ext cx="439" cy="1125"/>
              </a:xfrm>
              <a:custGeom>
                <a:avLst/>
                <a:gdLst>
                  <a:gd name="T0" fmla="*/ 224 w 224"/>
                  <a:gd name="T1" fmla="*/ 573 h 573"/>
                  <a:gd name="T2" fmla="*/ 176 w 224"/>
                  <a:gd name="T3" fmla="*/ 358 h 573"/>
                  <a:gd name="T4" fmla="*/ 167 w 224"/>
                  <a:gd name="T5" fmla="*/ 256 h 573"/>
                  <a:gd name="T6" fmla="*/ 127 w 224"/>
                  <a:gd name="T7" fmla="*/ 0 h 573"/>
                  <a:gd name="T8" fmla="*/ 53 w 224"/>
                  <a:gd name="T9" fmla="*/ 1 h 573"/>
                  <a:gd name="T10" fmla="*/ 69 w 224"/>
                  <a:gd name="T11" fmla="*/ 188 h 573"/>
                  <a:gd name="T12" fmla="*/ 111 w 224"/>
                  <a:gd name="T13" fmla="*/ 335 h 573"/>
                  <a:gd name="T14" fmla="*/ 150 w 224"/>
                  <a:gd name="T15" fmla="*/ 447 h 573"/>
                  <a:gd name="T16" fmla="*/ 197 w 224"/>
                  <a:gd name="T17" fmla="*/ 573 h 573"/>
                  <a:gd name="T18" fmla="*/ 224 w 224"/>
                  <a:gd name="T19"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573">
                    <a:moveTo>
                      <a:pt x="224" y="573"/>
                    </a:moveTo>
                    <a:cubicBezTo>
                      <a:pt x="204" y="495"/>
                      <a:pt x="179" y="377"/>
                      <a:pt x="176" y="358"/>
                    </a:cubicBezTo>
                    <a:cubicBezTo>
                      <a:pt x="173" y="345"/>
                      <a:pt x="172" y="305"/>
                      <a:pt x="167" y="256"/>
                    </a:cubicBezTo>
                    <a:cubicBezTo>
                      <a:pt x="165" y="200"/>
                      <a:pt x="159" y="72"/>
                      <a:pt x="127" y="0"/>
                    </a:cubicBezTo>
                    <a:cubicBezTo>
                      <a:pt x="53" y="1"/>
                      <a:pt x="53" y="1"/>
                      <a:pt x="53" y="1"/>
                    </a:cubicBezTo>
                    <a:cubicBezTo>
                      <a:pt x="56" y="59"/>
                      <a:pt x="0" y="121"/>
                      <a:pt x="69" y="188"/>
                    </a:cubicBezTo>
                    <a:cubicBezTo>
                      <a:pt x="77" y="213"/>
                      <a:pt x="107" y="297"/>
                      <a:pt x="111" y="335"/>
                    </a:cubicBezTo>
                    <a:cubicBezTo>
                      <a:pt x="116" y="379"/>
                      <a:pt x="124" y="398"/>
                      <a:pt x="150" y="447"/>
                    </a:cubicBezTo>
                    <a:cubicBezTo>
                      <a:pt x="172" y="490"/>
                      <a:pt x="187" y="539"/>
                      <a:pt x="197" y="573"/>
                    </a:cubicBezTo>
                    <a:lnTo>
                      <a:pt x="224" y="573"/>
                    </a:ln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88">
                <a:extLst>
                  <a:ext uri="{FF2B5EF4-FFF2-40B4-BE49-F238E27FC236}">
                    <a16:creationId xmlns:a16="http://schemas.microsoft.com/office/drawing/2014/main" id="{54FF7094-BDDE-4974-A6DC-2868FB6D7C2C}"/>
                  </a:ext>
                </a:extLst>
              </p:cNvPr>
              <p:cNvSpPr>
                <a:spLocks/>
              </p:cNvSpPr>
              <p:nvPr/>
            </p:nvSpPr>
            <p:spPr bwMode="auto">
              <a:xfrm>
                <a:off x="5452" y="3978"/>
                <a:ext cx="188" cy="102"/>
              </a:xfrm>
              <a:custGeom>
                <a:avLst/>
                <a:gdLst>
                  <a:gd name="T0" fmla="*/ 3 w 96"/>
                  <a:gd name="T1" fmla="*/ 52 h 52"/>
                  <a:gd name="T2" fmla="*/ 7 w 96"/>
                  <a:gd name="T3" fmla="*/ 3 h 52"/>
                  <a:gd name="T4" fmla="*/ 27 w 96"/>
                  <a:gd name="T5" fmla="*/ 17 h 52"/>
                  <a:gd name="T6" fmla="*/ 44 w 96"/>
                  <a:gd name="T7" fmla="*/ 3 h 52"/>
                  <a:gd name="T8" fmla="*/ 68 w 96"/>
                  <a:gd name="T9" fmla="*/ 26 h 52"/>
                  <a:gd name="T10" fmla="*/ 96 w 96"/>
                  <a:gd name="T11" fmla="*/ 52 h 52"/>
                  <a:gd name="T12" fmla="*/ 3 w 96"/>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6" h="52">
                    <a:moveTo>
                      <a:pt x="3" y="52"/>
                    </a:moveTo>
                    <a:cubicBezTo>
                      <a:pt x="3" y="52"/>
                      <a:pt x="0" y="13"/>
                      <a:pt x="7" y="3"/>
                    </a:cubicBezTo>
                    <a:cubicBezTo>
                      <a:pt x="7" y="3"/>
                      <a:pt x="16" y="17"/>
                      <a:pt x="27" y="17"/>
                    </a:cubicBezTo>
                    <a:cubicBezTo>
                      <a:pt x="34" y="17"/>
                      <a:pt x="37" y="0"/>
                      <a:pt x="44" y="3"/>
                    </a:cubicBezTo>
                    <a:cubicBezTo>
                      <a:pt x="49" y="7"/>
                      <a:pt x="53" y="16"/>
                      <a:pt x="68" y="26"/>
                    </a:cubicBezTo>
                    <a:cubicBezTo>
                      <a:pt x="83" y="36"/>
                      <a:pt x="95" y="33"/>
                      <a:pt x="96" y="52"/>
                    </a:cubicBezTo>
                    <a:lnTo>
                      <a:pt x="3" y="52"/>
                    </a:ln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89">
                <a:extLst>
                  <a:ext uri="{FF2B5EF4-FFF2-40B4-BE49-F238E27FC236}">
                    <a16:creationId xmlns:a16="http://schemas.microsoft.com/office/drawing/2014/main" id="{E7C2DD07-5FB2-4B17-BE48-3276F9245A42}"/>
                  </a:ext>
                </a:extLst>
              </p:cNvPr>
              <p:cNvSpPr>
                <a:spLocks/>
              </p:cNvSpPr>
              <p:nvPr/>
            </p:nvSpPr>
            <p:spPr bwMode="auto">
              <a:xfrm>
                <a:off x="5099" y="3850"/>
                <a:ext cx="94" cy="230"/>
              </a:xfrm>
              <a:custGeom>
                <a:avLst/>
                <a:gdLst>
                  <a:gd name="T0" fmla="*/ 34 w 48"/>
                  <a:gd name="T1" fmla="*/ 0 h 117"/>
                  <a:gd name="T2" fmla="*/ 0 w 48"/>
                  <a:gd name="T3" fmla="*/ 0 h 117"/>
                  <a:gd name="T4" fmla="*/ 11 w 48"/>
                  <a:gd name="T5" fmla="*/ 65 h 117"/>
                  <a:gd name="T6" fmla="*/ 11 w 48"/>
                  <a:gd name="T7" fmla="*/ 117 h 117"/>
                  <a:gd name="T8" fmla="*/ 48 w 48"/>
                  <a:gd name="T9" fmla="*/ 117 h 117"/>
                  <a:gd name="T10" fmla="*/ 34 w 48"/>
                  <a:gd name="T11" fmla="*/ 35 h 117"/>
                  <a:gd name="T12" fmla="*/ 34 w 48"/>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48" h="117">
                    <a:moveTo>
                      <a:pt x="34" y="0"/>
                    </a:moveTo>
                    <a:cubicBezTo>
                      <a:pt x="0" y="0"/>
                      <a:pt x="0" y="0"/>
                      <a:pt x="0" y="0"/>
                    </a:cubicBezTo>
                    <a:cubicBezTo>
                      <a:pt x="6" y="35"/>
                      <a:pt x="11" y="65"/>
                      <a:pt x="11" y="65"/>
                    </a:cubicBezTo>
                    <a:cubicBezTo>
                      <a:pt x="11" y="117"/>
                      <a:pt x="11" y="117"/>
                      <a:pt x="11" y="117"/>
                    </a:cubicBezTo>
                    <a:cubicBezTo>
                      <a:pt x="48" y="117"/>
                      <a:pt x="48" y="117"/>
                      <a:pt x="48" y="117"/>
                    </a:cubicBezTo>
                    <a:cubicBezTo>
                      <a:pt x="44" y="101"/>
                      <a:pt x="34" y="55"/>
                      <a:pt x="34" y="35"/>
                    </a:cubicBezTo>
                    <a:cubicBezTo>
                      <a:pt x="34" y="24"/>
                      <a:pt x="34" y="12"/>
                      <a:pt x="34" y="0"/>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90">
                <a:extLst>
                  <a:ext uri="{FF2B5EF4-FFF2-40B4-BE49-F238E27FC236}">
                    <a16:creationId xmlns:a16="http://schemas.microsoft.com/office/drawing/2014/main" id="{19EF3216-C105-4BA0-B0F3-37DF6F8EA754}"/>
                  </a:ext>
                </a:extLst>
              </p:cNvPr>
              <p:cNvSpPr>
                <a:spLocks/>
              </p:cNvSpPr>
              <p:nvPr/>
            </p:nvSpPr>
            <p:spPr bwMode="auto">
              <a:xfrm>
                <a:off x="4974" y="2788"/>
                <a:ext cx="343" cy="1135"/>
              </a:xfrm>
              <a:custGeom>
                <a:avLst/>
                <a:gdLst>
                  <a:gd name="T0" fmla="*/ 21 w 175"/>
                  <a:gd name="T1" fmla="*/ 253 h 578"/>
                  <a:gd name="T2" fmla="*/ 21 w 175"/>
                  <a:gd name="T3" fmla="*/ 253 h 578"/>
                  <a:gd name="T4" fmla="*/ 36 w 175"/>
                  <a:gd name="T5" fmla="*/ 315 h 578"/>
                  <a:gd name="T6" fmla="*/ 42 w 175"/>
                  <a:gd name="T7" fmla="*/ 437 h 578"/>
                  <a:gd name="T8" fmla="*/ 70 w 175"/>
                  <a:gd name="T9" fmla="*/ 578 h 578"/>
                  <a:gd name="T10" fmla="*/ 98 w 175"/>
                  <a:gd name="T11" fmla="*/ 578 h 578"/>
                  <a:gd name="T12" fmla="*/ 98 w 175"/>
                  <a:gd name="T13" fmla="*/ 576 h 578"/>
                  <a:gd name="T14" fmla="*/ 86 w 175"/>
                  <a:gd name="T15" fmla="*/ 306 h 578"/>
                  <a:gd name="T16" fmla="*/ 94 w 175"/>
                  <a:gd name="T17" fmla="*/ 234 h 578"/>
                  <a:gd name="T18" fmla="*/ 115 w 175"/>
                  <a:gd name="T19" fmla="*/ 155 h 578"/>
                  <a:gd name="T20" fmla="*/ 175 w 175"/>
                  <a:gd name="T21" fmla="*/ 0 h 578"/>
                  <a:gd name="T22" fmla="*/ 65 w 175"/>
                  <a:gd name="T23" fmla="*/ 5 h 578"/>
                  <a:gd name="T24" fmla="*/ 17 w 175"/>
                  <a:gd name="T25" fmla="*/ 154 h 578"/>
                  <a:gd name="T26" fmla="*/ 17 w 175"/>
                  <a:gd name="T27" fmla="*/ 157 h 578"/>
                  <a:gd name="T28" fmla="*/ 21 w 175"/>
                  <a:gd name="T29" fmla="*/ 2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 h="578">
                    <a:moveTo>
                      <a:pt x="21" y="253"/>
                    </a:moveTo>
                    <a:cubicBezTo>
                      <a:pt x="21" y="253"/>
                      <a:pt x="21" y="253"/>
                      <a:pt x="21" y="253"/>
                    </a:cubicBezTo>
                    <a:cubicBezTo>
                      <a:pt x="26" y="277"/>
                      <a:pt x="33" y="294"/>
                      <a:pt x="36" y="315"/>
                    </a:cubicBezTo>
                    <a:cubicBezTo>
                      <a:pt x="42" y="345"/>
                      <a:pt x="26" y="388"/>
                      <a:pt x="42" y="437"/>
                    </a:cubicBezTo>
                    <a:cubicBezTo>
                      <a:pt x="49" y="460"/>
                      <a:pt x="63" y="536"/>
                      <a:pt x="70" y="578"/>
                    </a:cubicBezTo>
                    <a:cubicBezTo>
                      <a:pt x="98" y="578"/>
                      <a:pt x="98" y="578"/>
                      <a:pt x="98" y="578"/>
                    </a:cubicBezTo>
                    <a:cubicBezTo>
                      <a:pt x="98" y="577"/>
                      <a:pt x="98" y="577"/>
                      <a:pt x="98" y="576"/>
                    </a:cubicBezTo>
                    <a:cubicBezTo>
                      <a:pt x="98" y="474"/>
                      <a:pt x="84" y="353"/>
                      <a:pt x="86" y="306"/>
                    </a:cubicBezTo>
                    <a:cubicBezTo>
                      <a:pt x="87" y="287"/>
                      <a:pt x="90" y="259"/>
                      <a:pt x="94" y="234"/>
                    </a:cubicBezTo>
                    <a:cubicBezTo>
                      <a:pt x="94" y="234"/>
                      <a:pt x="105" y="161"/>
                      <a:pt x="115" y="155"/>
                    </a:cubicBezTo>
                    <a:cubicBezTo>
                      <a:pt x="159" y="130"/>
                      <a:pt x="175" y="0"/>
                      <a:pt x="175" y="0"/>
                    </a:cubicBezTo>
                    <a:cubicBezTo>
                      <a:pt x="65" y="5"/>
                      <a:pt x="65" y="5"/>
                      <a:pt x="65" y="5"/>
                    </a:cubicBezTo>
                    <a:cubicBezTo>
                      <a:pt x="65" y="5"/>
                      <a:pt x="0" y="58"/>
                      <a:pt x="17" y="154"/>
                    </a:cubicBezTo>
                    <a:cubicBezTo>
                      <a:pt x="17" y="154"/>
                      <a:pt x="17" y="155"/>
                      <a:pt x="17" y="157"/>
                    </a:cubicBezTo>
                    <a:cubicBezTo>
                      <a:pt x="14" y="201"/>
                      <a:pt x="17" y="230"/>
                      <a:pt x="21" y="253"/>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91">
                <a:extLst>
                  <a:ext uri="{FF2B5EF4-FFF2-40B4-BE49-F238E27FC236}">
                    <a16:creationId xmlns:a16="http://schemas.microsoft.com/office/drawing/2014/main" id="{C616E785-7CFF-4EFA-A611-1BAFE438C24C}"/>
                  </a:ext>
                </a:extLst>
              </p:cNvPr>
              <p:cNvSpPr>
                <a:spLocks/>
              </p:cNvSpPr>
              <p:nvPr/>
            </p:nvSpPr>
            <p:spPr bwMode="auto">
              <a:xfrm>
                <a:off x="5091" y="3976"/>
                <a:ext cx="114" cy="104"/>
              </a:xfrm>
              <a:custGeom>
                <a:avLst/>
                <a:gdLst>
                  <a:gd name="T0" fmla="*/ 10 w 58"/>
                  <a:gd name="T1" fmla="*/ 13 h 53"/>
                  <a:gd name="T2" fmla="*/ 28 w 58"/>
                  <a:gd name="T3" fmla="*/ 2 h 53"/>
                  <a:gd name="T4" fmla="*/ 44 w 58"/>
                  <a:gd name="T5" fmla="*/ 16 h 53"/>
                  <a:gd name="T6" fmla="*/ 49 w 58"/>
                  <a:gd name="T7" fmla="*/ 16 h 53"/>
                  <a:gd name="T8" fmla="*/ 54 w 58"/>
                  <a:gd name="T9" fmla="*/ 39 h 53"/>
                  <a:gd name="T10" fmla="*/ 57 w 58"/>
                  <a:gd name="T11" fmla="*/ 53 h 53"/>
                  <a:gd name="T12" fmla="*/ 5 w 58"/>
                  <a:gd name="T13" fmla="*/ 53 h 53"/>
                  <a:gd name="T14" fmla="*/ 8 w 58"/>
                  <a:gd name="T15" fmla="*/ 36 h 53"/>
                  <a:gd name="T16" fmla="*/ 10 w 58"/>
                  <a:gd name="T17"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3">
                    <a:moveTo>
                      <a:pt x="10" y="13"/>
                    </a:moveTo>
                    <a:cubicBezTo>
                      <a:pt x="10" y="13"/>
                      <a:pt x="10" y="0"/>
                      <a:pt x="28" y="2"/>
                    </a:cubicBezTo>
                    <a:cubicBezTo>
                      <a:pt x="45" y="3"/>
                      <a:pt x="44" y="16"/>
                      <a:pt x="44" y="16"/>
                    </a:cubicBezTo>
                    <a:cubicBezTo>
                      <a:pt x="44" y="16"/>
                      <a:pt x="47" y="14"/>
                      <a:pt x="49" y="16"/>
                    </a:cubicBezTo>
                    <a:cubicBezTo>
                      <a:pt x="52" y="18"/>
                      <a:pt x="50" y="36"/>
                      <a:pt x="54" y="39"/>
                    </a:cubicBezTo>
                    <a:cubicBezTo>
                      <a:pt x="58" y="43"/>
                      <a:pt x="57" y="53"/>
                      <a:pt x="57" y="53"/>
                    </a:cubicBezTo>
                    <a:cubicBezTo>
                      <a:pt x="5" y="53"/>
                      <a:pt x="5" y="53"/>
                      <a:pt x="5" y="53"/>
                    </a:cubicBezTo>
                    <a:cubicBezTo>
                      <a:pt x="5" y="53"/>
                      <a:pt x="3" y="40"/>
                      <a:pt x="8" y="36"/>
                    </a:cubicBezTo>
                    <a:cubicBezTo>
                      <a:pt x="13" y="31"/>
                      <a:pt x="0" y="14"/>
                      <a:pt x="10" y="13"/>
                    </a:cubicBezTo>
                    <a:close/>
                  </a:path>
                </a:pathLst>
              </a:custGeom>
              <a:solidFill>
                <a:srgbClr val="0E3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92">
                <a:extLst>
                  <a:ext uri="{FF2B5EF4-FFF2-40B4-BE49-F238E27FC236}">
                    <a16:creationId xmlns:a16="http://schemas.microsoft.com/office/drawing/2014/main" id="{1659998F-4C91-48DC-BC29-5E73F29D67EE}"/>
                  </a:ext>
                </a:extLst>
              </p:cNvPr>
              <p:cNvSpPr>
                <a:spLocks/>
              </p:cNvSpPr>
              <p:nvPr/>
            </p:nvSpPr>
            <p:spPr bwMode="auto">
              <a:xfrm>
                <a:off x="5166" y="2698"/>
                <a:ext cx="300" cy="1066"/>
              </a:xfrm>
              <a:custGeom>
                <a:avLst/>
                <a:gdLst>
                  <a:gd name="T0" fmla="*/ 153 w 153"/>
                  <a:gd name="T1" fmla="*/ 534 h 543"/>
                  <a:gd name="T2" fmla="*/ 111 w 153"/>
                  <a:gd name="T3" fmla="*/ 539 h 543"/>
                  <a:gd name="T4" fmla="*/ 111 w 153"/>
                  <a:gd name="T5" fmla="*/ 533 h 543"/>
                  <a:gd name="T6" fmla="*/ 54 w 153"/>
                  <a:gd name="T7" fmla="*/ 371 h 543"/>
                  <a:gd name="T8" fmla="*/ 31 w 153"/>
                  <a:gd name="T9" fmla="*/ 306 h 543"/>
                  <a:gd name="T10" fmla="*/ 22 w 153"/>
                  <a:gd name="T11" fmla="*/ 275 h 543"/>
                  <a:gd name="T12" fmla="*/ 5 w 153"/>
                  <a:gd name="T13" fmla="*/ 202 h 543"/>
                  <a:gd name="T14" fmla="*/ 14 w 153"/>
                  <a:gd name="T15" fmla="*/ 1 h 543"/>
                  <a:gd name="T16" fmla="*/ 65 w 153"/>
                  <a:gd name="T17" fmla="*/ 0 h 543"/>
                  <a:gd name="T18" fmla="*/ 69 w 153"/>
                  <a:gd name="T19" fmla="*/ 0 h 543"/>
                  <a:gd name="T20" fmla="*/ 99 w 153"/>
                  <a:gd name="T21" fmla="*/ 90 h 543"/>
                  <a:gd name="T22" fmla="*/ 123 w 153"/>
                  <a:gd name="T23" fmla="*/ 314 h 543"/>
                  <a:gd name="T24" fmla="*/ 153 w 153"/>
                  <a:gd name="T25" fmla="*/ 534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543">
                    <a:moveTo>
                      <a:pt x="153" y="534"/>
                    </a:moveTo>
                    <a:cubicBezTo>
                      <a:pt x="153" y="534"/>
                      <a:pt x="134" y="543"/>
                      <a:pt x="111" y="539"/>
                    </a:cubicBezTo>
                    <a:cubicBezTo>
                      <a:pt x="111" y="533"/>
                      <a:pt x="111" y="533"/>
                      <a:pt x="111" y="533"/>
                    </a:cubicBezTo>
                    <a:cubicBezTo>
                      <a:pt x="111" y="533"/>
                      <a:pt x="59" y="437"/>
                      <a:pt x="54" y="371"/>
                    </a:cubicBezTo>
                    <a:cubicBezTo>
                      <a:pt x="54" y="371"/>
                      <a:pt x="43" y="342"/>
                      <a:pt x="31" y="306"/>
                    </a:cubicBezTo>
                    <a:cubicBezTo>
                      <a:pt x="28" y="296"/>
                      <a:pt x="25" y="285"/>
                      <a:pt x="22" y="275"/>
                    </a:cubicBezTo>
                    <a:cubicBezTo>
                      <a:pt x="14" y="248"/>
                      <a:pt x="7" y="221"/>
                      <a:pt x="5" y="202"/>
                    </a:cubicBezTo>
                    <a:cubicBezTo>
                      <a:pt x="0" y="146"/>
                      <a:pt x="14" y="1"/>
                      <a:pt x="14" y="1"/>
                    </a:cubicBezTo>
                    <a:cubicBezTo>
                      <a:pt x="65" y="0"/>
                      <a:pt x="65" y="0"/>
                      <a:pt x="65" y="0"/>
                    </a:cubicBezTo>
                    <a:cubicBezTo>
                      <a:pt x="69" y="0"/>
                      <a:pt x="69" y="0"/>
                      <a:pt x="69" y="0"/>
                    </a:cubicBezTo>
                    <a:cubicBezTo>
                      <a:pt x="69" y="0"/>
                      <a:pt x="84" y="30"/>
                      <a:pt x="99" y="90"/>
                    </a:cubicBezTo>
                    <a:cubicBezTo>
                      <a:pt x="111" y="143"/>
                      <a:pt x="123" y="217"/>
                      <a:pt x="123" y="314"/>
                    </a:cubicBezTo>
                    <a:lnTo>
                      <a:pt x="153" y="534"/>
                    </a:lnTo>
                    <a:close/>
                  </a:path>
                </a:pathLst>
              </a:custGeom>
              <a:solidFill>
                <a:srgbClr val="8B3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93">
                <a:extLst>
                  <a:ext uri="{FF2B5EF4-FFF2-40B4-BE49-F238E27FC236}">
                    <a16:creationId xmlns:a16="http://schemas.microsoft.com/office/drawing/2014/main" id="{F49271C2-8591-4B7A-9219-C6E118D2C457}"/>
                  </a:ext>
                </a:extLst>
              </p:cNvPr>
              <p:cNvSpPr>
                <a:spLocks/>
              </p:cNvSpPr>
              <p:nvPr/>
            </p:nvSpPr>
            <p:spPr bwMode="auto">
              <a:xfrm>
                <a:off x="4954" y="2696"/>
                <a:ext cx="402" cy="1095"/>
              </a:xfrm>
              <a:custGeom>
                <a:avLst/>
                <a:gdLst>
                  <a:gd name="T0" fmla="*/ 137 w 205"/>
                  <a:gd name="T1" fmla="*/ 205 h 558"/>
                  <a:gd name="T2" fmla="*/ 111 w 205"/>
                  <a:gd name="T3" fmla="*/ 552 h 558"/>
                  <a:gd name="T4" fmla="*/ 61 w 205"/>
                  <a:gd name="T5" fmla="*/ 552 h 558"/>
                  <a:gd name="T6" fmla="*/ 61 w 205"/>
                  <a:gd name="T7" fmla="*/ 541 h 558"/>
                  <a:gd name="T8" fmla="*/ 37 w 205"/>
                  <a:gd name="T9" fmla="*/ 363 h 558"/>
                  <a:gd name="T10" fmla="*/ 25 w 205"/>
                  <a:gd name="T11" fmla="*/ 122 h 558"/>
                  <a:gd name="T12" fmla="*/ 57 w 205"/>
                  <a:gd name="T13" fmla="*/ 8 h 558"/>
                  <a:gd name="T14" fmla="*/ 78 w 205"/>
                  <a:gd name="T15" fmla="*/ 6 h 558"/>
                  <a:gd name="T16" fmla="*/ 149 w 205"/>
                  <a:gd name="T17" fmla="*/ 0 h 558"/>
                  <a:gd name="T18" fmla="*/ 137 w 205"/>
                  <a:gd name="T19" fmla="*/ 20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558">
                    <a:moveTo>
                      <a:pt x="137" y="205"/>
                    </a:moveTo>
                    <a:cubicBezTo>
                      <a:pt x="137" y="205"/>
                      <a:pt x="117" y="371"/>
                      <a:pt x="111" y="552"/>
                    </a:cubicBezTo>
                    <a:cubicBezTo>
                      <a:pt x="111" y="552"/>
                      <a:pt x="80" y="558"/>
                      <a:pt x="61" y="552"/>
                    </a:cubicBezTo>
                    <a:cubicBezTo>
                      <a:pt x="61" y="541"/>
                      <a:pt x="61" y="541"/>
                      <a:pt x="61" y="541"/>
                    </a:cubicBezTo>
                    <a:cubicBezTo>
                      <a:pt x="61" y="541"/>
                      <a:pt x="29" y="431"/>
                      <a:pt x="37" y="363"/>
                    </a:cubicBezTo>
                    <a:cubicBezTo>
                      <a:pt x="37" y="363"/>
                      <a:pt x="0" y="264"/>
                      <a:pt x="25" y="122"/>
                    </a:cubicBezTo>
                    <a:cubicBezTo>
                      <a:pt x="32" y="86"/>
                      <a:pt x="42" y="48"/>
                      <a:pt x="57" y="8"/>
                    </a:cubicBezTo>
                    <a:cubicBezTo>
                      <a:pt x="78" y="6"/>
                      <a:pt x="78" y="6"/>
                      <a:pt x="78" y="6"/>
                    </a:cubicBezTo>
                    <a:cubicBezTo>
                      <a:pt x="149" y="0"/>
                      <a:pt x="149" y="0"/>
                      <a:pt x="149" y="0"/>
                    </a:cubicBezTo>
                    <a:cubicBezTo>
                      <a:pt x="149" y="0"/>
                      <a:pt x="205" y="95"/>
                      <a:pt x="137" y="205"/>
                    </a:cubicBezTo>
                    <a:close/>
                  </a:path>
                </a:pathLst>
              </a:custGeom>
              <a:solidFill>
                <a:srgbClr val="8B3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94">
                <a:extLst>
                  <a:ext uri="{FF2B5EF4-FFF2-40B4-BE49-F238E27FC236}">
                    <a16:creationId xmlns:a16="http://schemas.microsoft.com/office/drawing/2014/main" id="{23FC0766-ECB3-49AB-8DAB-24C810A95E77}"/>
                  </a:ext>
                </a:extLst>
              </p:cNvPr>
              <p:cNvSpPr>
                <a:spLocks/>
              </p:cNvSpPr>
              <p:nvPr/>
            </p:nvSpPr>
            <p:spPr bwMode="auto">
              <a:xfrm>
                <a:off x="5003" y="2707"/>
                <a:ext cx="129" cy="228"/>
              </a:xfrm>
              <a:custGeom>
                <a:avLst/>
                <a:gdLst>
                  <a:gd name="T0" fmla="*/ 66 w 66"/>
                  <a:gd name="T1" fmla="*/ 5 h 116"/>
                  <a:gd name="T2" fmla="*/ 0 w 66"/>
                  <a:gd name="T3" fmla="*/ 116 h 116"/>
                  <a:gd name="T4" fmla="*/ 32 w 66"/>
                  <a:gd name="T5" fmla="*/ 2 h 116"/>
                  <a:gd name="T6" fmla="*/ 53 w 66"/>
                  <a:gd name="T7" fmla="*/ 0 h 116"/>
                  <a:gd name="T8" fmla="*/ 66 w 66"/>
                  <a:gd name="T9" fmla="*/ 5 h 116"/>
                </a:gdLst>
                <a:ahLst/>
                <a:cxnLst>
                  <a:cxn ang="0">
                    <a:pos x="T0" y="T1"/>
                  </a:cxn>
                  <a:cxn ang="0">
                    <a:pos x="T2" y="T3"/>
                  </a:cxn>
                  <a:cxn ang="0">
                    <a:pos x="T4" y="T5"/>
                  </a:cxn>
                  <a:cxn ang="0">
                    <a:pos x="T6" y="T7"/>
                  </a:cxn>
                  <a:cxn ang="0">
                    <a:pos x="T8" y="T9"/>
                  </a:cxn>
                </a:cxnLst>
                <a:rect l="0" t="0" r="r" b="b"/>
                <a:pathLst>
                  <a:path w="66" h="116">
                    <a:moveTo>
                      <a:pt x="66" y="5"/>
                    </a:moveTo>
                    <a:cubicBezTo>
                      <a:pt x="66" y="5"/>
                      <a:pt x="46" y="95"/>
                      <a:pt x="0" y="116"/>
                    </a:cubicBezTo>
                    <a:cubicBezTo>
                      <a:pt x="7" y="80"/>
                      <a:pt x="17" y="42"/>
                      <a:pt x="32" y="2"/>
                    </a:cubicBezTo>
                    <a:cubicBezTo>
                      <a:pt x="53" y="0"/>
                      <a:pt x="53" y="0"/>
                      <a:pt x="53" y="0"/>
                    </a:cubicBezTo>
                    <a:cubicBezTo>
                      <a:pt x="58" y="1"/>
                      <a:pt x="62" y="3"/>
                      <a:pt x="66" y="5"/>
                    </a:cubicBezTo>
                    <a:close/>
                  </a:path>
                </a:pathLst>
              </a:custGeom>
              <a:solidFill>
                <a:srgbClr val="66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95">
                <a:extLst>
                  <a:ext uri="{FF2B5EF4-FFF2-40B4-BE49-F238E27FC236}">
                    <a16:creationId xmlns:a16="http://schemas.microsoft.com/office/drawing/2014/main" id="{6817E5D9-E4EF-49E5-B2DA-899B921B3C42}"/>
                  </a:ext>
                </a:extLst>
              </p:cNvPr>
              <p:cNvSpPr>
                <a:spLocks/>
              </p:cNvSpPr>
              <p:nvPr/>
            </p:nvSpPr>
            <p:spPr bwMode="auto">
              <a:xfrm>
                <a:off x="5293" y="2698"/>
                <a:ext cx="67" cy="176"/>
              </a:xfrm>
              <a:custGeom>
                <a:avLst/>
                <a:gdLst>
                  <a:gd name="T0" fmla="*/ 34 w 34"/>
                  <a:gd name="T1" fmla="*/ 90 h 90"/>
                  <a:gd name="T2" fmla="*/ 25 w 34"/>
                  <a:gd name="T3" fmla="*/ 76 h 90"/>
                  <a:gd name="T4" fmla="*/ 0 w 34"/>
                  <a:gd name="T5" fmla="*/ 0 h 90"/>
                  <a:gd name="T6" fmla="*/ 4 w 34"/>
                  <a:gd name="T7" fmla="*/ 0 h 90"/>
                  <a:gd name="T8" fmla="*/ 34 w 34"/>
                  <a:gd name="T9" fmla="*/ 90 h 90"/>
                </a:gdLst>
                <a:ahLst/>
                <a:cxnLst>
                  <a:cxn ang="0">
                    <a:pos x="T0" y="T1"/>
                  </a:cxn>
                  <a:cxn ang="0">
                    <a:pos x="T2" y="T3"/>
                  </a:cxn>
                  <a:cxn ang="0">
                    <a:pos x="T4" y="T5"/>
                  </a:cxn>
                  <a:cxn ang="0">
                    <a:pos x="T6" y="T7"/>
                  </a:cxn>
                  <a:cxn ang="0">
                    <a:pos x="T8" y="T9"/>
                  </a:cxn>
                </a:cxnLst>
                <a:rect l="0" t="0" r="r" b="b"/>
                <a:pathLst>
                  <a:path w="34" h="90">
                    <a:moveTo>
                      <a:pt x="34" y="90"/>
                    </a:moveTo>
                    <a:cubicBezTo>
                      <a:pt x="30" y="86"/>
                      <a:pt x="27" y="81"/>
                      <a:pt x="25" y="76"/>
                    </a:cubicBezTo>
                    <a:cubicBezTo>
                      <a:pt x="20" y="57"/>
                      <a:pt x="5" y="16"/>
                      <a:pt x="0" y="0"/>
                    </a:cubicBezTo>
                    <a:cubicBezTo>
                      <a:pt x="4" y="0"/>
                      <a:pt x="4" y="0"/>
                      <a:pt x="4" y="0"/>
                    </a:cubicBezTo>
                    <a:cubicBezTo>
                      <a:pt x="4" y="0"/>
                      <a:pt x="19" y="30"/>
                      <a:pt x="34" y="90"/>
                    </a:cubicBezTo>
                    <a:close/>
                  </a:path>
                </a:pathLst>
              </a:custGeom>
              <a:solidFill>
                <a:srgbClr val="66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96">
                <a:extLst>
                  <a:ext uri="{FF2B5EF4-FFF2-40B4-BE49-F238E27FC236}">
                    <a16:creationId xmlns:a16="http://schemas.microsoft.com/office/drawing/2014/main" id="{325422DC-E7C2-4BB8-A531-8A40EED4ADA8}"/>
                  </a:ext>
                </a:extLst>
              </p:cNvPr>
              <p:cNvSpPr>
                <a:spLocks/>
              </p:cNvSpPr>
              <p:nvPr/>
            </p:nvSpPr>
            <p:spPr bwMode="auto">
              <a:xfrm>
                <a:off x="5209" y="2702"/>
                <a:ext cx="88" cy="597"/>
              </a:xfrm>
              <a:custGeom>
                <a:avLst/>
                <a:gdLst>
                  <a:gd name="T0" fmla="*/ 22 w 45"/>
                  <a:gd name="T1" fmla="*/ 259 h 304"/>
                  <a:gd name="T2" fmla="*/ 9 w 45"/>
                  <a:gd name="T3" fmla="*/ 304 h 304"/>
                  <a:gd name="T4" fmla="*/ 0 w 45"/>
                  <a:gd name="T5" fmla="*/ 273 h 304"/>
                  <a:gd name="T6" fmla="*/ 11 w 45"/>
                  <a:gd name="T7" fmla="*/ 159 h 304"/>
                  <a:gd name="T8" fmla="*/ 3 w 45"/>
                  <a:gd name="T9" fmla="*/ 1 h 304"/>
                  <a:gd name="T10" fmla="*/ 9 w 45"/>
                  <a:gd name="T11" fmla="*/ 0 h 304"/>
                  <a:gd name="T12" fmla="*/ 11 w 45"/>
                  <a:gd name="T13" fmla="*/ 186 h 304"/>
                  <a:gd name="T14" fmla="*/ 36 w 45"/>
                  <a:gd name="T15" fmla="*/ 146 h 304"/>
                  <a:gd name="T16" fmla="*/ 22 w 45"/>
                  <a:gd name="T17" fmla="*/ 25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04">
                    <a:moveTo>
                      <a:pt x="22" y="259"/>
                    </a:moveTo>
                    <a:cubicBezTo>
                      <a:pt x="15" y="270"/>
                      <a:pt x="11" y="287"/>
                      <a:pt x="9" y="304"/>
                    </a:cubicBezTo>
                    <a:cubicBezTo>
                      <a:pt x="6" y="294"/>
                      <a:pt x="3" y="283"/>
                      <a:pt x="0" y="273"/>
                    </a:cubicBezTo>
                    <a:cubicBezTo>
                      <a:pt x="1" y="265"/>
                      <a:pt x="8" y="226"/>
                      <a:pt x="11" y="159"/>
                    </a:cubicBezTo>
                    <a:cubicBezTo>
                      <a:pt x="15" y="84"/>
                      <a:pt x="3" y="1"/>
                      <a:pt x="3" y="1"/>
                    </a:cubicBezTo>
                    <a:cubicBezTo>
                      <a:pt x="9" y="0"/>
                      <a:pt x="9" y="0"/>
                      <a:pt x="9" y="0"/>
                    </a:cubicBezTo>
                    <a:cubicBezTo>
                      <a:pt x="9" y="0"/>
                      <a:pt x="40" y="110"/>
                      <a:pt x="11" y="186"/>
                    </a:cubicBezTo>
                    <a:cubicBezTo>
                      <a:pt x="12" y="185"/>
                      <a:pt x="31" y="164"/>
                      <a:pt x="36" y="146"/>
                    </a:cubicBezTo>
                    <a:cubicBezTo>
                      <a:pt x="36" y="146"/>
                      <a:pt x="45" y="223"/>
                      <a:pt x="22" y="259"/>
                    </a:cubicBezTo>
                    <a:close/>
                  </a:path>
                </a:pathLst>
              </a:custGeom>
              <a:solidFill>
                <a:srgbClr val="66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97">
                <a:extLst>
                  <a:ext uri="{FF2B5EF4-FFF2-40B4-BE49-F238E27FC236}">
                    <a16:creationId xmlns:a16="http://schemas.microsoft.com/office/drawing/2014/main" id="{AEF77486-D761-478C-BA52-4CE8FF952FD9}"/>
                  </a:ext>
                </a:extLst>
              </p:cNvPr>
              <p:cNvSpPr>
                <a:spLocks/>
              </p:cNvSpPr>
              <p:nvPr/>
            </p:nvSpPr>
            <p:spPr bwMode="auto">
              <a:xfrm>
                <a:off x="5582" y="2696"/>
                <a:ext cx="172" cy="125"/>
              </a:xfrm>
              <a:custGeom>
                <a:avLst/>
                <a:gdLst>
                  <a:gd name="T0" fmla="*/ 49 w 88"/>
                  <a:gd name="T1" fmla="*/ 0 h 64"/>
                  <a:gd name="T2" fmla="*/ 27 w 88"/>
                  <a:gd name="T3" fmla="*/ 7 h 64"/>
                  <a:gd name="T4" fmla="*/ 4 w 88"/>
                  <a:gd name="T5" fmla="*/ 27 h 64"/>
                  <a:gd name="T6" fmla="*/ 27 w 88"/>
                  <a:gd name="T7" fmla="*/ 49 h 64"/>
                  <a:gd name="T8" fmla="*/ 54 w 88"/>
                  <a:gd name="T9" fmla="*/ 63 h 64"/>
                  <a:gd name="T10" fmla="*/ 51 w 88"/>
                  <a:gd name="T11" fmla="*/ 58 h 64"/>
                  <a:gd name="T12" fmla="*/ 42 w 88"/>
                  <a:gd name="T13" fmla="*/ 47 h 64"/>
                  <a:gd name="T14" fmla="*/ 74 w 88"/>
                  <a:gd name="T15" fmla="*/ 58 h 64"/>
                  <a:gd name="T16" fmla="*/ 49 w 88"/>
                  <a:gd name="T17" fmla="*/ 40 h 64"/>
                  <a:gd name="T18" fmla="*/ 66 w 88"/>
                  <a:gd name="T19" fmla="*/ 43 h 64"/>
                  <a:gd name="T20" fmla="*/ 85 w 88"/>
                  <a:gd name="T21" fmla="*/ 46 h 64"/>
                  <a:gd name="T22" fmla="*/ 52 w 88"/>
                  <a:gd name="T23" fmla="*/ 30 h 64"/>
                  <a:gd name="T24" fmla="*/ 70 w 88"/>
                  <a:gd name="T25" fmla="*/ 33 h 64"/>
                  <a:gd name="T26" fmla="*/ 85 w 88"/>
                  <a:gd name="T27" fmla="*/ 33 h 64"/>
                  <a:gd name="T28" fmla="*/ 65 w 88"/>
                  <a:gd name="T29" fmla="*/ 27 h 64"/>
                  <a:gd name="T30" fmla="*/ 35 w 88"/>
                  <a:gd name="T31" fmla="*/ 16 h 64"/>
                  <a:gd name="T32" fmla="*/ 32 w 88"/>
                  <a:gd name="T33" fmla="*/ 13 h 64"/>
                  <a:gd name="T34" fmla="*/ 49 w 88"/>
                  <a:gd name="T3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64">
                    <a:moveTo>
                      <a:pt x="49" y="0"/>
                    </a:moveTo>
                    <a:cubicBezTo>
                      <a:pt x="49" y="0"/>
                      <a:pt x="49" y="0"/>
                      <a:pt x="27" y="7"/>
                    </a:cubicBezTo>
                    <a:cubicBezTo>
                      <a:pt x="6" y="13"/>
                      <a:pt x="8" y="16"/>
                      <a:pt x="4" y="27"/>
                    </a:cubicBezTo>
                    <a:cubicBezTo>
                      <a:pt x="0" y="38"/>
                      <a:pt x="19" y="47"/>
                      <a:pt x="27" y="49"/>
                    </a:cubicBezTo>
                    <a:cubicBezTo>
                      <a:pt x="35" y="50"/>
                      <a:pt x="48" y="64"/>
                      <a:pt x="54" y="63"/>
                    </a:cubicBezTo>
                    <a:cubicBezTo>
                      <a:pt x="57" y="63"/>
                      <a:pt x="55" y="61"/>
                      <a:pt x="51" y="58"/>
                    </a:cubicBezTo>
                    <a:cubicBezTo>
                      <a:pt x="45" y="53"/>
                      <a:pt x="42" y="47"/>
                      <a:pt x="42" y="47"/>
                    </a:cubicBezTo>
                    <a:cubicBezTo>
                      <a:pt x="49" y="44"/>
                      <a:pt x="67" y="62"/>
                      <a:pt x="74" y="58"/>
                    </a:cubicBezTo>
                    <a:cubicBezTo>
                      <a:pt x="78" y="56"/>
                      <a:pt x="49" y="45"/>
                      <a:pt x="49" y="40"/>
                    </a:cubicBezTo>
                    <a:cubicBezTo>
                      <a:pt x="49" y="40"/>
                      <a:pt x="52" y="39"/>
                      <a:pt x="66" y="43"/>
                    </a:cubicBezTo>
                    <a:cubicBezTo>
                      <a:pt x="74" y="45"/>
                      <a:pt x="83" y="48"/>
                      <a:pt x="85" y="46"/>
                    </a:cubicBezTo>
                    <a:cubicBezTo>
                      <a:pt x="88" y="42"/>
                      <a:pt x="70" y="40"/>
                      <a:pt x="52" y="30"/>
                    </a:cubicBezTo>
                    <a:cubicBezTo>
                      <a:pt x="52" y="30"/>
                      <a:pt x="61" y="31"/>
                      <a:pt x="70" y="33"/>
                    </a:cubicBezTo>
                    <a:cubicBezTo>
                      <a:pt x="77" y="34"/>
                      <a:pt x="85" y="36"/>
                      <a:pt x="85" y="33"/>
                    </a:cubicBezTo>
                    <a:cubicBezTo>
                      <a:pt x="85" y="30"/>
                      <a:pt x="73" y="28"/>
                      <a:pt x="65" y="27"/>
                    </a:cubicBezTo>
                    <a:cubicBezTo>
                      <a:pt x="50" y="24"/>
                      <a:pt x="40" y="19"/>
                      <a:pt x="35" y="16"/>
                    </a:cubicBezTo>
                    <a:cubicBezTo>
                      <a:pt x="33" y="14"/>
                      <a:pt x="32" y="13"/>
                      <a:pt x="32" y="13"/>
                    </a:cubicBezTo>
                    <a:cubicBezTo>
                      <a:pt x="53" y="5"/>
                      <a:pt x="49" y="0"/>
                      <a:pt x="49" y="0"/>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98">
                <a:extLst>
                  <a:ext uri="{FF2B5EF4-FFF2-40B4-BE49-F238E27FC236}">
                    <a16:creationId xmlns:a16="http://schemas.microsoft.com/office/drawing/2014/main" id="{FAB54C81-B3F9-419B-A33A-4BB7AFE0B5AB}"/>
                  </a:ext>
                </a:extLst>
              </p:cNvPr>
              <p:cNvSpPr>
                <a:spLocks/>
              </p:cNvSpPr>
              <p:nvPr/>
            </p:nvSpPr>
            <p:spPr bwMode="auto">
              <a:xfrm>
                <a:off x="5621" y="2721"/>
                <a:ext cx="29" cy="28"/>
              </a:xfrm>
              <a:custGeom>
                <a:avLst/>
                <a:gdLst>
                  <a:gd name="T0" fmla="*/ 12 w 15"/>
                  <a:gd name="T1" fmla="*/ 0 h 14"/>
                  <a:gd name="T2" fmla="*/ 0 w 15"/>
                  <a:gd name="T3" fmla="*/ 11 h 14"/>
                  <a:gd name="T4" fmla="*/ 15 w 15"/>
                  <a:gd name="T5" fmla="*/ 3 h 14"/>
                  <a:gd name="T6" fmla="*/ 12 w 15"/>
                  <a:gd name="T7" fmla="*/ 0 h 14"/>
                </a:gdLst>
                <a:ahLst/>
                <a:cxnLst>
                  <a:cxn ang="0">
                    <a:pos x="T0" y="T1"/>
                  </a:cxn>
                  <a:cxn ang="0">
                    <a:pos x="T2" y="T3"/>
                  </a:cxn>
                  <a:cxn ang="0">
                    <a:pos x="T4" y="T5"/>
                  </a:cxn>
                  <a:cxn ang="0">
                    <a:pos x="T6" y="T7"/>
                  </a:cxn>
                </a:cxnLst>
                <a:rect l="0" t="0" r="r" b="b"/>
                <a:pathLst>
                  <a:path w="15" h="14">
                    <a:moveTo>
                      <a:pt x="12" y="0"/>
                    </a:moveTo>
                    <a:cubicBezTo>
                      <a:pt x="12" y="0"/>
                      <a:pt x="8" y="9"/>
                      <a:pt x="0" y="11"/>
                    </a:cubicBezTo>
                    <a:cubicBezTo>
                      <a:pt x="0" y="11"/>
                      <a:pt x="11" y="14"/>
                      <a:pt x="15" y="3"/>
                    </a:cubicBezTo>
                    <a:cubicBezTo>
                      <a:pt x="13" y="1"/>
                      <a:pt x="12" y="0"/>
                      <a:pt x="12" y="0"/>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99">
                <a:extLst>
                  <a:ext uri="{FF2B5EF4-FFF2-40B4-BE49-F238E27FC236}">
                    <a16:creationId xmlns:a16="http://schemas.microsoft.com/office/drawing/2014/main" id="{3705CAD4-C2AD-4A4F-9D2B-F0ABC3060F82}"/>
                  </a:ext>
                </a:extLst>
              </p:cNvPr>
              <p:cNvSpPr>
                <a:spLocks/>
              </p:cNvSpPr>
              <p:nvPr/>
            </p:nvSpPr>
            <p:spPr bwMode="auto">
              <a:xfrm>
                <a:off x="5215" y="2380"/>
                <a:ext cx="406" cy="379"/>
              </a:xfrm>
              <a:custGeom>
                <a:avLst/>
                <a:gdLst>
                  <a:gd name="T0" fmla="*/ 0 w 207"/>
                  <a:gd name="T1" fmla="*/ 0 h 193"/>
                  <a:gd name="T2" fmla="*/ 78 w 207"/>
                  <a:gd name="T3" fmla="*/ 148 h 193"/>
                  <a:gd name="T4" fmla="*/ 120 w 207"/>
                  <a:gd name="T5" fmla="*/ 157 h 193"/>
                  <a:gd name="T6" fmla="*/ 207 w 207"/>
                  <a:gd name="T7" fmla="*/ 176 h 193"/>
                  <a:gd name="T8" fmla="*/ 201 w 207"/>
                  <a:gd name="T9" fmla="*/ 193 h 193"/>
                  <a:gd name="T10" fmla="*/ 66 w 207"/>
                  <a:gd name="T11" fmla="*/ 185 h 193"/>
                  <a:gd name="T12" fmla="*/ 12 w 207"/>
                  <a:gd name="T13" fmla="*/ 79 h 193"/>
                  <a:gd name="T14" fmla="*/ 0 w 207"/>
                  <a:gd name="T15" fmla="*/ 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93">
                    <a:moveTo>
                      <a:pt x="0" y="0"/>
                    </a:moveTo>
                    <a:cubicBezTo>
                      <a:pt x="35" y="9"/>
                      <a:pt x="41" y="30"/>
                      <a:pt x="78" y="148"/>
                    </a:cubicBezTo>
                    <a:cubicBezTo>
                      <a:pt x="78" y="148"/>
                      <a:pt x="99" y="149"/>
                      <a:pt x="120" y="157"/>
                    </a:cubicBezTo>
                    <a:cubicBezTo>
                      <a:pt x="141" y="166"/>
                      <a:pt x="207" y="176"/>
                      <a:pt x="207" y="176"/>
                    </a:cubicBezTo>
                    <a:cubicBezTo>
                      <a:pt x="201" y="193"/>
                      <a:pt x="201" y="193"/>
                      <a:pt x="201" y="193"/>
                    </a:cubicBezTo>
                    <a:cubicBezTo>
                      <a:pt x="201" y="193"/>
                      <a:pt x="83" y="193"/>
                      <a:pt x="66" y="185"/>
                    </a:cubicBezTo>
                    <a:cubicBezTo>
                      <a:pt x="50" y="177"/>
                      <a:pt x="12" y="79"/>
                      <a:pt x="12" y="79"/>
                    </a:cubicBezTo>
                    <a:lnTo>
                      <a:pt x="0" y="0"/>
                    </a:ln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00">
                <a:extLst>
                  <a:ext uri="{FF2B5EF4-FFF2-40B4-BE49-F238E27FC236}">
                    <a16:creationId xmlns:a16="http://schemas.microsoft.com/office/drawing/2014/main" id="{C43A8971-C704-4320-A4DB-97EE14A63A98}"/>
                  </a:ext>
                </a:extLst>
              </p:cNvPr>
              <p:cNvSpPr>
                <a:spLocks/>
              </p:cNvSpPr>
              <p:nvPr/>
            </p:nvSpPr>
            <p:spPr bwMode="auto">
              <a:xfrm>
                <a:off x="4876" y="2332"/>
                <a:ext cx="525" cy="419"/>
              </a:xfrm>
              <a:custGeom>
                <a:avLst/>
                <a:gdLst>
                  <a:gd name="T0" fmla="*/ 97 w 268"/>
                  <a:gd name="T1" fmla="*/ 193 h 213"/>
                  <a:gd name="T2" fmla="*/ 217 w 268"/>
                  <a:gd name="T3" fmla="*/ 186 h 213"/>
                  <a:gd name="T4" fmla="*/ 175 w 268"/>
                  <a:gd name="T5" fmla="*/ 24 h 213"/>
                  <a:gd name="T6" fmla="*/ 173 w 268"/>
                  <a:gd name="T7" fmla="*/ 24 h 213"/>
                  <a:gd name="T8" fmla="*/ 54 w 268"/>
                  <a:gd name="T9" fmla="*/ 27 h 213"/>
                  <a:gd name="T10" fmla="*/ 46 w 268"/>
                  <a:gd name="T11" fmla="*/ 33 h 213"/>
                  <a:gd name="T12" fmla="*/ 97 w 268"/>
                  <a:gd name="T13" fmla="*/ 193 h 213"/>
                </a:gdLst>
                <a:ahLst/>
                <a:cxnLst>
                  <a:cxn ang="0">
                    <a:pos x="T0" y="T1"/>
                  </a:cxn>
                  <a:cxn ang="0">
                    <a:pos x="T2" y="T3"/>
                  </a:cxn>
                  <a:cxn ang="0">
                    <a:pos x="T4" y="T5"/>
                  </a:cxn>
                  <a:cxn ang="0">
                    <a:pos x="T6" y="T7"/>
                  </a:cxn>
                  <a:cxn ang="0">
                    <a:pos x="T8" y="T9"/>
                  </a:cxn>
                  <a:cxn ang="0">
                    <a:pos x="T10" y="T11"/>
                  </a:cxn>
                  <a:cxn ang="0">
                    <a:pos x="T12" y="T13"/>
                  </a:cxn>
                </a:cxnLst>
                <a:rect l="0" t="0" r="r" b="b"/>
                <a:pathLst>
                  <a:path w="268" h="213">
                    <a:moveTo>
                      <a:pt x="97" y="193"/>
                    </a:moveTo>
                    <a:cubicBezTo>
                      <a:pt x="183" y="213"/>
                      <a:pt x="217" y="186"/>
                      <a:pt x="217" y="186"/>
                    </a:cubicBezTo>
                    <a:cubicBezTo>
                      <a:pt x="268" y="99"/>
                      <a:pt x="175" y="24"/>
                      <a:pt x="175" y="24"/>
                    </a:cubicBezTo>
                    <a:cubicBezTo>
                      <a:pt x="175" y="24"/>
                      <a:pt x="174" y="24"/>
                      <a:pt x="173" y="24"/>
                    </a:cubicBezTo>
                    <a:cubicBezTo>
                      <a:pt x="161" y="20"/>
                      <a:pt x="96" y="0"/>
                      <a:pt x="54" y="27"/>
                    </a:cubicBezTo>
                    <a:cubicBezTo>
                      <a:pt x="51" y="29"/>
                      <a:pt x="48" y="31"/>
                      <a:pt x="46" y="33"/>
                    </a:cubicBezTo>
                    <a:cubicBezTo>
                      <a:pt x="0" y="72"/>
                      <a:pt x="97" y="193"/>
                      <a:pt x="97" y="193"/>
                    </a:cubicBezTo>
                    <a:close/>
                  </a:path>
                </a:pathLst>
              </a:custGeom>
              <a:solidFill>
                <a:srgbClr val="8BBD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01">
                <a:extLst>
                  <a:ext uri="{FF2B5EF4-FFF2-40B4-BE49-F238E27FC236}">
                    <a16:creationId xmlns:a16="http://schemas.microsoft.com/office/drawing/2014/main" id="{A8CF5842-F284-4C5C-86FC-25F8FD4FB798}"/>
                  </a:ext>
                </a:extLst>
              </p:cNvPr>
              <p:cNvSpPr>
                <a:spLocks/>
              </p:cNvSpPr>
              <p:nvPr/>
            </p:nvSpPr>
            <p:spPr bwMode="auto">
              <a:xfrm>
                <a:off x="4891" y="2065"/>
                <a:ext cx="381" cy="267"/>
              </a:xfrm>
              <a:custGeom>
                <a:avLst/>
                <a:gdLst>
                  <a:gd name="T0" fmla="*/ 166 w 194"/>
                  <a:gd name="T1" fmla="*/ 128 h 136"/>
                  <a:gd name="T2" fmla="*/ 56 w 194"/>
                  <a:gd name="T3" fmla="*/ 136 h 136"/>
                  <a:gd name="T4" fmla="*/ 97 w 194"/>
                  <a:gd name="T5" fmla="*/ 2 h 136"/>
                  <a:gd name="T6" fmla="*/ 166 w 194"/>
                  <a:gd name="T7" fmla="*/ 128 h 136"/>
                </a:gdLst>
                <a:ahLst/>
                <a:cxnLst>
                  <a:cxn ang="0">
                    <a:pos x="T0" y="T1"/>
                  </a:cxn>
                  <a:cxn ang="0">
                    <a:pos x="T2" y="T3"/>
                  </a:cxn>
                  <a:cxn ang="0">
                    <a:pos x="T4" y="T5"/>
                  </a:cxn>
                  <a:cxn ang="0">
                    <a:pos x="T6" y="T7"/>
                  </a:cxn>
                </a:cxnLst>
                <a:rect l="0" t="0" r="r" b="b"/>
                <a:pathLst>
                  <a:path w="194" h="136">
                    <a:moveTo>
                      <a:pt x="166" y="128"/>
                    </a:moveTo>
                    <a:cubicBezTo>
                      <a:pt x="166" y="128"/>
                      <a:pt x="105" y="111"/>
                      <a:pt x="56" y="136"/>
                    </a:cubicBezTo>
                    <a:cubicBezTo>
                      <a:pt x="56" y="136"/>
                      <a:pt x="0" y="0"/>
                      <a:pt x="97" y="2"/>
                    </a:cubicBezTo>
                    <a:cubicBezTo>
                      <a:pt x="194" y="3"/>
                      <a:pt x="174" y="104"/>
                      <a:pt x="166" y="128"/>
                    </a:cubicBezTo>
                    <a:close/>
                  </a:path>
                </a:pathLst>
              </a:custGeom>
              <a:solidFill>
                <a:srgbClr val="FFB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02">
                <a:extLst>
                  <a:ext uri="{FF2B5EF4-FFF2-40B4-BE49-F238E27FC236}">
                    <a16:creationId xmlns:a16="http://schemas.microsoft.com/office/drawing/2014/main" id="{F7DE91B7-74EB-4C81-8706-38E1F5A2CFEE}"/>
                  </a:ext>
                </a:extLst>
              </p:cNvPr>
              <p:cNvSpPr>
                <a:spLocks/>
              </p:cNvSpPr>
              <p:nvPr/>
            </p:nvSpPr>
            <p:spPr bwMode="auto">
              <a:xfrm>
                <a:off x="4938" y="2046"/>
                <a:ext cx="281" cy="277"/>
              </a:xfrm>
              <a:custGeom>
                <a:avLst/>
                <a:gdLst>
                  <a:gd name="T0" fmla="*/ 51 w 143"/>
                  <a:gd name="T1" fmla="*/ 22 h 141"/>
                  <a:gd name="T2" fmla="*/ 130 w 143"/>
                  <a:gd name="T3" fmla="*/ 46 h 141"/>
                  <a:gd name="T4" fmla="*/ 100 w 143"/>
                  <a:gd name="T5" fmla="*/ 138 h 141"/>
                  <a:gd name="T6" fmla="*/ 51 w 143"/>
                  <a:gd name="T7" fmla="*/ 22 h 141"/>
                </a:gdLst>
                <a:ahLst/>
                <a:cxnLst>
                  <a:cxn ang="0">
                    <a:pos x="T0" y="T1"/>
                  </a:cxn>
                  <a:cxn ang="0">
                    <a:pos x="T2" y="T3"/>
                  </a:cxn>
                  <a:cxn ang="0">
                    <a:pos x="T4" y="T5"/>
                  </a:cxn>
                  <a:cxn ang="0">
                    <a:pos x="T6" y="T7"/>
                  </a:cxn>
                </a:cxnLst>
                <a:rect l="0" t="0" r="r" b="b"/>
                <a:pathLst>
                  <a:path w="143" h="141">
                    <a:moveTo>
                      <a:pt x="51" y="22"/>
                    </a:moveTo>
                    <a:cubicBezTo>
                      <a:pt x="51" y="22"/>
                      <a:pt x="116" y="0"/>
                      <a:pt x="130" y="46"/>
                    </a:cubicBezTo>
                    <a:cubicBezTo>
                      <a:pt x="143" y="93"/>
                      <a:pt x="131" y="141"/>
                      <a:pt x="100" y="138"/>
                    </a:cubicBezTo>
                    <a:cubicBezTo>
                      <a:pt x="57" y="133"/>
                      <a:pt x="0" y="48"/>
                      <a:pt x="51" y="22"/>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03">
                <a:extLst>
                  <a:ext uri="{FF2B5EF4-FFF2-40B4-BE49-F238E27FC236}">
                    <a16:creationId xmlns:a16="http://schemas.microsoft.com/office/drawing/2014/main" id="{3C89B5F1-A4AC-4900-842D-A0FB2B21D6DA}"/>
                  </a:ext>
                </a:extLst>
              </p:cNvPr>
              <p:cNvSpPr>
                <a:spLocks/>
              </p:cNvSpPr>
              <p:nvPr/>
            </p:nvSpPr>
            <p:spPr bwMode="auto">
              <a:xfrm>
                <a:off x="5101" y="2207"/>
                <a:ext cx="27" cy="21"/>
              </a:xfrm>
              <a:custGeom>
                <a:avLst/>
                <a:gdLst>
                  <a:gd name="T0" fmla="*/ 1 w 14"/>
                  <a:gd name="T1" fmla="*/ 5 h 11"/>
                  <a:gd name="T2" fmla="*/ 6 w 14"/>
                  <a:gd name="T3" fmla="*/ 11 h 11"/>
                  <a:gd name="T4" fmla="*/ 13 w 14"/>
                  <a:gd name="T5" fmla="*/ 6 h 11"/>
                  <a:gd name="T6" fmla="*/ 7 w 14"/>
                  <a:gd name="T7" fmla="*/ 1 h 11"/>
                  <a:gd name="T8" fmla="*/ 1 w 14"/>
                  <a:gd name="T9" fmla="*/ 5 h 11"/>
                </a:gdLst>
                <a:ahLst/>
                <a:cxnLst>
                  <a:cxn ang="0">
                    <a:pos x="T0" y="T1"/>
                  </a:cxn>
                  <a:cxn ang="0">
                    <a:pos x="T2" y="T3"/>
                  </a:cxn>
                  <a:cxn ang="0">
                    <a:pos x="T4" y="T5"/>
                  </a:cxn>
                  <a:cxn ang="0">
                    <a:pos x="T6" y="T7"/>
                  </a:cxn>
                  <a:cxn ang="0">
                    <a:pos x="T8" y="T9"/>
                  </a:cxn>
                </a:cxnLst>
                <a:rect l="0" t="0" r="r" b="b"/>
                <a:pathLst>
                  <a:path w="14" h="11">
                    <a:moveTo>
                      <a:pt x="1" y="5"/>
                    </a:moveTo>
                    <a:cubicBezTo>
                      <a:pt x="0" y="8"/>
                      <a:pt x="3" y="10"/>
                      <a:pt x="6" y="11"/>
                    </a:cubicBezTo>
                    <a:cubicBezTo>
                      <a:pt x="10" y="11"/>
                      <a:pt x="13" y="9"/>
                      <a:pt x="13" y="6"/>
                    </a:cubicBezTo>
                    <a:cubicBezTo>
                      <a:pt x="14" y="4"/>
                      <a:pt x="11" y="1"/>
                      <a:pt x="7" y="1"/>
                    </a:cubicBezTo>
                    <a:cubicBezTo>
                      <a:pt x="4" y="0"/>
                      <a:pt x="1" y="2"/>
                      <a:pt x="1" y="5"/>
                    </a:cubicBezTo>
                    <a:close/>
                  </a:path>
                </a:pathLst>
              </a:custGeom>
              <a:solidFill>
                <a:srgbClr val="DB6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04">
                <a:extLst>
                  <a:ext uri="{FF2B5EF4-FFF2-40B4-BE49-F238E27FC236}">
                    <a16:creationId xmlns:a16="http://schemas.microsoft.com/office/drawing/2014/main" id="{80BAA4FF-2F2A-4D08-8B8F-E04EEA48AEFB}"/>
                  </a:ext>
                </a:extLst>
              </p:cNvPr>
              <p:cNvSpPr>
                <a:spLocks/>
              </p:cNvSpPr>
              <p:nvPr/>
            </p:nvSpPr>
            <p:spPr bwMode="auto">
              <a:xfrm>
                <a:off x="5109" y="2146"/>
                <a:ext cx="25" cy="16"/>
              </a:xfrm>
              <a:custGeom>
                <a:avLst/>
                <a:gdLst>
                  <a:gd name="T0" fmla="*/ 2 w 13"/>
                  <a:gd name="T1" fmla="*/ 8 h 8"/>
                  <a:gd name="T2" fmla="*/ 3 w 13"/>
                  <a:gd name="T3" fmla="*/ 7 h 8"/>
                  <a:gd name="T4" fmla="*/ 11 w 13"/>
                  <a:gd name="T5" fmla="*/ 3 h 8"/>
                  <a:gd name="T6" fmla="*/ 12 w 13"/>
                  <a:gd name="T7" fmla="*/ 2 h 8"/>
                  <a:gd name="T8" fmla="*/ 11 w 13"/>
                  <a:gd name="T9" fmla="*/ 1 h 8"/>
                  <a:gd name="T10" fmla="*/ 1 w 13"/>
                  <a:gd name="T11" fmla="*/ 6 h 8"/>
                  <a:gd name="T12" fmla="*/ 1 w 13"/>
                  <a:gd name="T13" fmla="*/ 7 h 8"/>
                  <a:gd name="T14" fmla="*/ 2 w 1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8">
                    <a:moveTo>
                      <a:pt x="2" y="8"/>
                    </a:moveTo>
                    <a:cubicBezTo>
                      <a:pt x="2" y="8"/>
                      <a:pt x="3" y="7"/>
                      <a:pt x="3" y="7"/>
                    </a:cubicBezTo>
                    <a:cubicBezTo>
                      <a:pt x="6" y="3"/>
                      <a:pt x="11" y="3"/>
                      <a:pt x="11" y="3"/>
                    </a:cubicBezTo>
                    <a:cubicBezTo>
                      <a:pt x="12" y="3"/>
                      <a:pt x="12" y="3"/>
                      <a:pt x="12" y="2"/>
                    </a:cubicBezTo>
                    <a:cubicBezTo>
                      <a:pt x="13" y="1"/>
                      <a:pt x="12" y="1"/>
                      <a:pt x="11" y="1"/>
                    </a:cubicBezTo>
                    <a:cubicBezTo>
                      <a:pt x="11" y="0"/>
                      <a:pt x="4" y="0"/>
                      <a:pt x="1" y="6"/>
                    </a:cubicBezTo>
                    <a:cubicBezTo>
                      <a:pt x="0" y="6"/>
                      <a:pt x="0" y="7"/>
                      <a:pt x="1" y="7"/>
                    </a:cubicBezTo>
                    <a:cubicBezTo>
                      <a:pt x="1" y="8"/>
                      <a:pt x="2" y="8"/>
                      <a:pt x="2" y="8"/>
                    </a:cubicBezTo>
                    <a:close/>
                  </a:path>
                </a:pathLst>
              </a:custGeom>
              <a:solidFill>
                <a:srgbClr val="FFB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05">
                <a:extLst>
                  <a:ext uri="{FF2B5EF4-FFF2-40B4-BE49-F238E27FC236}">
                    <a16:creationId xmlns:a16="http://schemas.microsoft.com/office/drawing/2014/main" id="{711E3CD8-3539-43DB-A6E2-742AB9A4D677}"/>
                  </a:ext>
                </a:extLst>
              </p:cNvPr>
              <p:cNvSpPr>
                <a:spLocks/>
              </p:cNvSpPr>
              <p:nvPr/>
            </p:nvSpPr>
            <p:spPr bwMode="auto">
              <a:xfrm>
                <a:off x="5168" y="2134"/>
                <a:ext cx="27" cy="14"/>
              </a:xfrm>
              <a:custGeom>
                <a:avLst/>
                <a:gdLst>
                  <a:gd name="T0" fmla="*/ 2 w 14"/>
                  <a:gd name="T1" fmla="*/ 7 h 7"/>
                  <a:gd name="T2" fmla="*/ 3 w 14"/>
                  <a:gd name="T3" fmla="*/ 6 h 7"/>
                  <a:gd name="T4" fmla="*/ 12 w 14"/>
                  <a:gd name="T5" fmla="*/ 5 h 7"/>
                  <a:gd name="T6" fmla="*/ 13 w 14"/>
                  <a:gd name="T7" fmla="*/ 4 h 7"/>
                  <a:gd name="T8" fmla="*/ 13 w 14"/>
                  <a:gd name="T9" fmla="*/ 3 h 7"/>
                  <a:gd name="T10" fmla="*/ 1 w 14"/>
                  <a:gd name="T11" fmla="*/ 4 h 7"/>
                  <a:gd name="T12" fmla="*/ 1 w 14"/>
                  <a:gd name="T13" fmla="*/ 6 h 7"/>
                  <a:gd name="T14" fmla="*/ 2 w 14"/>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2" y="7"/>
                    </a:moveTo>
                    <a:cubicBezTo>
                      <a:pt x="2" y="7"/>
                      <a:pt x="3" y="6"/>
                      <a:pt x="3" y="6"/>
                    </a:cubicBezTo>
                    <a:cubicBezTo>
                      <a:pt x="7" y="3"/>
                      <a:pt x="12" y="5"/>
                      <a:pt x="12" y="5"/>
                    </a:cubicBezTo>
                    <a:cubicBezTo>
                      <a:pt x="12" y="5"/>
                      <a:pt x="13" y="5"/>
                      <a:pt x="13" y="4"/>
                    </a:cubicBezTo>
                    <a:cubicBezTo>
                      <a:pt x="14" y="4"/>
                      <a:pt x="13" y="3"/>
                      <a:pt x="13" y="3"/>
                    </a:cubicBezTo>
                    <a:cubicBezTo>
                      <a:pt x="13" y="3"/>
                      <a:pt x="6" y="0"/>
                      <a:pt x="1" y="4"/>
                    </a:cubicBezTo>
                    <a:cubicBezTo>
                      <a:pt x="1" y="5"/>
                      <a:pt x="0" y="6"/>
                      <a:pt x="1" y="6"/>
                    </a:cubicBezTo>
                    <a:cubicBezTo>
                      <a:pt x="1" y="6"/>
                      <a:pt x="2" y="7"/>
                      <a:pt x="2" y="7"/>
                    </a:cubicBezTo>
                    <a:close/>
                  </a:path>
                </a:pathLst>
              </a:custGeom>
              <a:solidFill>
                <a:srgbClr val="FFB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reeform 207">
              <a:extLst>
                <a:ext uri="{FF2B5EF4-FFF2-40B4-BE49-F238E27FC236}">
                  <a16:creationId xmlns:a16="http://schemas.microsoft.com/office/drawing/2014/main" id="{F1CAFF07-1CA6-47C2-95D5-B607FEE39986}"/>
                </a:ext>
              </a:extLst>
            </p:cNvPr>
            <p:cNvSpPr>
              <a:spLocks/>
            </p:cNvSpPr>
            <p:nvPr/>
          </p:nvSpPr>
          <p:spPr bwMode="auto">
            <a:xfrm>
              <a:off x="5130" y="2242"/>
              <a:ext cx="55" cy="41"/>
            </a:xfrm>
            <a:custGeom>
              <a:avLst/>
              <a:gdLst>
                <a:gd name="T0" fmla="*/ 28 w 28"/>
                <a:gd name="T1" fmla="*/ 0 h 21"/>
                <a:gd name="T2" fmla="*/ 0 w 28"/>
                <a:gd name="T3" fmla="*/ 1 h 21"/>
                <a:gd name="T4" fmla="*/ 17 w 28"/>
                <a:gd name="T5" fmla="*/ 19 h 21"/>
                <a:gd name="T6" fmla="*/ 28 w 28"/>
                <a:gd name="T7" fmla="*/ 0 h 21"/>
              </a:gdLst>
              <a:ahLst/>
              <a:cxnLst>
                <a:cxn ang="0">
                  <a:pos x="T0" y="T1"/>
                </a:cxn>
                <a:cxn ang="0">
                  <a:pos x="T2" y="T3"/>
                </a:cxn>
                <a:cxn ang="0">
                  <a:pos x="T4" y="T5"/>
                </a:cxn>
                <a:cxn ang="0">
                  <a:pos x="T6" y="T7"/>
                </a:cxn>
              </a:cxnLst>
              <a:rect l="0" t="0" r="r" b="b"/>
              <a:pathLst>
                <a:path w="28" h="21">
                  <a:moveTo>
                    <a:pt x="28" y="0"/>
                  </a:moveTo>
                  <a:cubicBezTo>
                    <a:pt x="28" y="0"/>
                    <a:pt x="18" y="6"/>
                    <a:pt x="0" y="1"/>
                  </a:cubicBezTo>
                  <a:cubicBezTo>
                    <a:pt x="0" y="1"/>
                    <a:pt x="6" y="21"/>
                    <a:pt x="17" y="19"/>
                  </a:cubicBezTo>
                  <a:cubicBezTo>
                    <a:pt x="28" y="16"/>
                    <a:pt x="28" y="0"/>
                    <a:pt x="28" y="0"/>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8">
              <a:extLst>
                <a:ext uri="{FF2B5EF4-FFF2-40B4-BE49-F238E27FC236}">
                  <a16:creationId xmlns:a16="http://schemas.microsoft.com/office/drawing/2014/main" id="{6918BD73-ED1B-4527-A8B6-010CB1D29343}"/>
                </a:ext>
              </a:extLst>
            </p:cNvPr>
            <p:cNvSpPr>
              <a:spLocks/>
            </p:cNvSpPr>
            <p:nvPr/>
          </p:nvSpPr>
          <p:spPr bwMode="auto">
            <a:xfrm>
              <a:off x="4977" y="2109"/>
              <a:ext cx="112" cy="170"/>
            </a:xfrm>
            <a:custGeom>
              <a:avLst/>
              <a:gdLst>
                <a:gd name="T0" fmla="*/ 57 w 57"/>
                <a:gd name="T1" fmla="*/ 14 h 87"/>
                <a:gd name="T2" fmla="*/ 43 w 57"/>
                <a:gd name="T3" fmla="*/ 58 h 87"/>
                <a:gd name="T4" fmla="*/ 26 w 57"/>
                <a:gd name="T5" fmla="*/ 56 h 87"/>
                <a:gd name="T6" fmla="*/ 43 w 57"/>
                <a:gd name="T7" fmla="*/ 85 h 87"/>
                <a:gd name="T8" fmla="*/ 2 w 57"/>
                <a:gd name="T9" fmla="*/ 39 h 87"/>
                <a:gd name="T10" fmla="*/ 57 w 57"/>
                <a:gd name="T11" fmla="*/ 14 h 87"/>
              </a:gdLst>
              <a:ahLst/>
              <a:cxnLst>
                <a:cxn ang="0">
                  <a:pos x="T0" y="T1"/>
                </a:cxn>
                <a:cxn ang="0">
                  <a:pos x="T2" y="T3"/>
                </a:cxn>
                <a:cxn ang="0">
                  <a:pos x="T4" y="T5"/>
                </a:cxn>
                <a:cxn ang="0">
                  <a:pos x="T6" y="T7"/>
                </a:cxn>
                <a:cxn ang="0">
                  <a:pos x="T8" y="T9"/>
                </a:cxn>
                <a:cxn ang="0">
                  <a:pos x="T10" y="T11"/>
                </a:cxn>
              </a:cxnLst>
              <a:rect l="0" t="0" r="r" b="b"/>
              <a:pathLst>
                <a:path w="57" h="87">
                  <a:moveTo>
                    <a:pt x="57" y="14"/>
                  </a:moveTo>
                  <a:cubicBezTo>
                    <a:pt x="57" y="14"/>
                    <a:pt x="42" y="33"/>
                    <a:pt x="43" y="58"/>
                  </a:cubicBezTo>
                  <a:cubicBezTo>
                    <a:pt x="43" y="58"/>
                    <a:pt x="31" y="44"/>
                    <a:pt x="26" y="56"/>
                  </a:cubicBezTo>
                  <a:cubicBezTo>
                    <a:pt x="20" y="68"/>
                    <a:pt x="43" y="85"/>
                    <a:pt x="43" y="85"/>
                  </a:cubicBezTo>
                  <a:cubicBezTo>
                    <a:pt x="43" y="85"/>
                    <a:pt x="6" y="87"/>
                    <a:pt x="2" y="39"/>
                  </a:cubicBezTo>
                  <a:cubicBezTo>
                    <a:pt x="0" y="19"/>
                    <a:pt x="26" y="0"/>
                    <a:pt x="57" y="14"/>
                  </a:cubicBezTo>
                  <a:close/>
                </a:path>
              </a:pathLst>
            </a:custGeom>
            <a:solidFill>
              <a:srgbClr val="FFB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09">
              <a:extLst>
                <a:ext uri="{FF2B5EF4-FFF2-40B4-BE49-F238E27FC236}">
                  <a16:creationId xmlns:a16="http://schemas.microsoft.com/office/drawing/2014/main" id="{7FC86FFF-B985-4135-80DE-E67F96B18F0E}"/>
                </a:ext>
              </a:extLst>
            </p:cNvPr>
            <p:cNvSpPr>
              <a:spLocks/>
            </p:cNvSpPr>
            <p:nvPr/>
          </p:nvSpPr>
          <p:spPr bwMode="auto">
            <a:xfrm>
              <a:off x="5050" y="2256"/>
              <a:ext cx="126" cy="153"/>
            </a:xfrm>
            <a:custGeom>
              <a:avLst/>
              <a:gdLst>
                <a:gd name="T0" fmla="*/ 7 w 64"/>
                <a:gd name="T1" fmla="*/ 0 h 78"/>
                <a:gd name="T2" fmla="*/ 52 w 64"/>
                <a:gd name="T3" fmla="*/ 30 h 78"/>
                <a:gd name="T4" fmla="*/ 55 w 64"/>
                <a:gd name="T5" fmla="*/ 58 h 78"/>
                <a:gd name="T6" fmla="*/ 44 w 64"/>
                <a:gd name="T7" fmla="*/ 75 h 78"/>
                <a:gd name="T8" fmla="*/ 4 w 64"/>
                <a:gd name="T9" fmla="*/ 58 h 78"/>
                <a:gd name="T10" fmla="*/ 0 w 64"/>
                <a:gd name="T11" fmla="*/ 2 h 78"/>
                <a:gd name="T12" fmla="*/ 7 w 64"/>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64" h="78">
                  <a:moveTo>
                    <a:pt x="7" y="0"/>
                  </a:moveTo>
                  <a:cubicBezTo>
                    <a:pt x="12" y="13"/>
                    <a:pt x="31" y="37"/>
                    <a:pt x="52" y="30"/>
                  </a:cubicBezTo>
                  <a:cubicBezTo>
                    <a:pt x="52" y="30"/>
                    <a:pt x="47" y="50"/>
                    <a:pt x="55" y="58"/>
                  </a:cubicBezTo>
                  <a:cubicBezTo>
                    <a:pt x="55" y="58"/>
                    <a:pt x="64" y="73"/>
                    <a:pt x="44" y="75"/>
                  </a:cubicBezTo>
                  <a:cubicBezTo>
                    <a:pt x="18" y="78"/>
                    <a:pt x="4" y="58"/>
                    <a:pt x="4" y="58"/>
                  </a:cubicBezTo>
                  <a:cubicBezTo>
                    <a:pt x="15" y="33"/>
                    <a:pt x="0" y="2"/>
                    <a:pt x="0" y="2"/>
                  </a:cubicBezTo>
                  <a:cubicBezTo>
                    <a:pt x="5" y="6"/>
                    <a:pt x="7" y="0"/>
                    <a:pt x="7" y="0"/>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10">
              <a:extLst>
                <a:ext uri="{FF2B5EF4-FFF2-40B4-BE49-F238E27FC236}">
                  <a16:creationId xmlns:a16="http://schemas.microsoft.com/office/drawing/2014/main" id="{F64405C6-817F-453C-BF75-1C060C7586C9}"/>
                </a:ext>
              </a:extLst>
            </p:cNvPr>
            <p:cNvSpPr>
              <a:spLocks/>
            </p:cNvSpPr>
            <p:nvPr/>
          </p:nvSpPr>
          <p:spPr bwMode="auto">
            <a:xfrm>
              <a:off x="5168" y="2199"/>
              <a:ext cx="23" cy="29"/>
            </a:xfrm>
            <a:custGeom>
              <a:avLst/>
              <a:gdLst>
                <a:gd name="T0" fmla="*/ 5 w 12"/>
                <a:gd name="T1" fmla="*/ 15 h 15"/>
                <a:gd name="T2" fmla="*/ 4 w 12"/>
                <a:gd name="T3" fmla="*/ 12 h 15"/>
                <a:gd name="T4" fmla="*/ 7 w 12"/>
                <a:gd name="T5" fmla="*/ 6 h 15"/>
                <a:gd name="T6" fmla="*/ 5 w 12"/>
                <a:gd name="T7" fmla="*/ 3 h 15"/>
                <a:gd name="T8" fmla="*/ 2 w 12"/>
                <a:gd name="T9" fmla="*/ 4 h 15"/>
                <a:gd name="T10" fmla="*/ 0 w 12"/>
                <a:gd name="T11" fmla="*/ 1 h 15"/>
                <a:gd name="T12" fmla="*/ 6 w 12"/>
                <a:gd name="T13" fmla="*/ 1 h 15"/>
                <a:gd name="T14" fmla="*/ 10 w 12"/>
                <a:gd name="T15" fmla="*/ 5 h 15"/>
                <a:gd name="T16" fmla="*/ 5 w 12"/>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5" y="15"/>
                  </a:moveTo>
                  <a:cubicBezTo>
                    <a:pt x="4" y="12"/>
                    <a:pt x="4" y="12"/>
                    <a:pt x="4" y="12"/>
                  </a:cubicBezTo>
                  <a:cubicBezTo>
                    <a:pt x="5" y="12"/>
                    <a:pt x="9" y="10"/>
                    <a:pt x="7" y="6"/>
                  </a:cubicBezTo>
                  <a:cubicBezTo>
                    <a:pt x="7" y="5"/>
                    <a:pt x="6" y="4"/>
                    <a:pt x="5" y="3"/>
                  </a:cubicBezTo>
                  <a:cubicBezTo>
                    <a:pt x="4" y="3"/>
                    <a:pt x="2" y="4"/>
                    <a:pt x="2" y="4"/>
                  </a:cubicBezTo>
                  <a:cubicBezTo>
                    <a:pt x="0" y="1"/>
                    <a:pt x="0" y="1"/>
                    <a:pt x="0" y="1"/>
                  </a:cubicBezTo>
                  <a:cubicBezTo>
                    <a:pt x="0" y="1"/>
                    <a:pt x="3" y="0"/>
                    <a:pt x="6" y="1"/>
                  </a:cubicBezTo>
                  <a:cubicBezTo>
                    <a:pt x="8" y="1"/>
                    <a:pt x="9" y="3"/>
                    <a:pt x="10" y="5"/>
                  </a:cubicBezTo>
                  <a:cubicBezTo>
                    <a:pt x="12" y="10"/>
                    <a:pt x="8" y="14"/>
                    <a:pt x="5" y="15"/>
                  </a:cubicBezTo>
                  <a:close/>
                </a:path>
              </a:pathLst>
            </a:custGeom>
            <a:solidFill>
              <a:srgbClr val="DB6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1">
              <a:extLst>
                <a:ext uri="{FF2B5EF4-FFF2-40B4-BE49-F238E27FC236}">
                  <a16:creationId xmlns:a16="http://schemas.microsoft.com/office/drawing/2014/main" id="{20C0DA61-370A-469E-9F7D-142CD8037824}"/>
                </a:ext>
              </a:extLst>
            </p:cNvPr>
            <p:cNvSpPr>
              <a:spLocks/>
            </p:cNvSpPr>
            <p:nvPr/>
          </p:nvSpPr>
          <p:spPr bwMode="auto">
            <a:xfrm>
              <a:off x="5121" y="2181"/>
              <a:ext cx="13" cy="22"/>
            </a:xfrm>
            <a:custGeom>
              <a:avLst/>
              <a:gdLst>
                <a:gd name="T0" fmla="*/ 0 w 7"/>
                <a:gd name="T1" fmla="*/ 6 h 11"/>
                <a:gd name="T2" fmla="*/ 4 w 7"/>
                <a:gd name="T3" fmla="*/ 11 h 11"/>
                <a:gd name="T4" fmla="*/ 7 w 7"/>
                <a:gd name="T5" fmla="*/ 6 h 11"/>
                <a:gd name="T6" fmla="*/ 3 w 7"/>
                <a:gd name="T7" fmla="*/ 1 h 11"/>
                <a:gd name="T8" fmla="*/ 0 w 7"/>
                <a:gd name="T9" fmla="*/ 6 h 11"/>
              </a:gdLst>
              <a:ahLst/>
              <a:cxnLst>
                <a:cxn ang="0">
                  <a:pos x="T0" y="T1"/>
                </a:cxn>
                <a:cxn ang="0">
                  <a:pos x="T2" y="T3"/>
                </a:cxn>
                <a:cxn ang="0">
                  <a:pos x="T4" y="T5"/>
                </a:cxn>
                <a:cxn ang="0">
                  <a:pos x="T6" y="T7"/>
                </a:cxn>
                <a:cxn ang="0">
                  <a:pos x="T8" y="T9"/>
                </a:cxn>
              </a:cxnLst>
              <a:rect l="0" t="0" r="r" b="b"/>
              <a:pathLst>
                <a:path w="7" h="11">
                  <a:moveTo>
                    <a:pt x="0" y="6"/>
                  </a:moveTo>
                  <a:cubicBezTo>
                    <a:pt x="1" y="9"/>
                    <a:pt x="2" y="11"/>
                    <a:pt x="4" y="11"/>
                  </a:cubicBezTo>
                  <a:cubicBezTo>
                    <a:pt x="6" y="11"/>
                    <a:pt x="7" y="9"/>
                    <a:pt x="7" y="6"/>
                  </a:cubicBezTo>
                  <a:cubicBezTo>
                    <a:pt x="7" y="3"/>
                    <a:pt x="5" y="0"/>
                    <a:pt x="3" y="1"/>
                  </a:cubicBezTo>
                  <a:cubicBezTo>
                    <a:pt x="2" y="1"/>
                    <a:pt x="0" y="3"/>
                    <a:pt x="0" y="6"/>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2">
              <a:extLst>
                <a:ext uri="{FF2B5EF4-FFF2-40B4-BE49-F238E27FC236}">
                  <a16:creationId xmlns:a16="http://schemas.microsoft.com/office/drawing/2014/main" id="{684DEAEC-875D-4461-BFDD-0C6D5BF85FCB}"/>
                </a:ext>
              </a:extLst>
            </p:cNvPr>
            <p:cNvSpPr>
              <a:spLocks/>
            </p:cNvSpPr>
            <p:nvPr/>
          </p:nvSpPr>
          <p:spPr bwMode="auto">
            <a:xfrm>
              <a:off x="5119" y="2173"/>
              <a:ext cx="27" cy="18"/>
            </a:xfrm>
            <a:custGeom>
              <a:avLst/>
              <a:gdLst>
                <a:gd name="T0" fmla="*/ 0 w 14"/>
                <a:gd name="T1" fmla="*/ 9 h 9"/>
                <a:gd name="T2" fmla="*/ 4 w 14"/>
                <a:gd name="T3" fmla="*/ 2 h 9"/>
                <a:gd name="T4" fmla="*/ 10 w 14"/>
                <a:gd name="T5" fmla="*/ 7 h 9"/>
                <a:gd name="T6" fmla="*/ 14 w 14"/>
                <a:gd name="T7" fmla="*/ 4 h 9"/>
                <a:gd name="T8" fmla="*/ 10 w 14"/>
                <a:gd name="T9" fmla="*/ 5 h 9"/>
                <a:gd name="T10" fmla="*/ 3 w 14"/>
                <a:gd name="T11" fmla="*/ 1 h 9"/>
                <a:gd name="T12" fmla="*/ 0 w 1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4" h="9">
                  <a:moveTo>
                    <a:pt x="0" y="9"/>
                  </a:moveTo>
                  <a:cubicBezTo>
                    <a:pt x="0" y="9"/>
                    <a:pt x="1" y="3"/>
                    <a:pt x="4" y="2"/>
                  </a:cubicBezTo>
                  <a:cubicBezTo>
                    <a:pt x="6" y="2"/>
                    <a:pt x="10" y="7"/>
                    <a:pt x="10" y="7"/>
                  </a:cubicBezTo>
                  <a:cubicBezTo>
                    <a:pt x="14" y="4"/>
                    <a:pt x="14" y="4"/>
                    <a:pt x="14" y="4"/>
                  </a:cubicBezTo>
                  <a:cubicBezTo>
                    <a:pt x="10" y="5"/>
                    <a:pt x="10" y="5"/>
                    <a:pt x="10" y="5"/>
                  </a:cubicBezTo>
                  <a:cubicBezTo>
                    <a:pt x="10" y="5"/>
                    <a:pt x="6" y="0"/>
                    <a:pt x="3" y="1"/>
                  </a:cubicBezTo>
                  <a:cubicBezTo>
                    <a:pt x="0" y="2"/>
                    <a:pt x="0" y="9"/>
                    <a:pt x="0" y="9"/>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3">
              <a:extLst>
                <a:ext uri="{FF2B5EF4-FFF2-40B4-BE49-F238E27FC236}">
                  <a16:creationId xmlns:a16="http://schemas.microsoft.com/office/drawing/2014/main" id="{22A3792F-7684-45FF-8198-2E7C2AD1D222}"/>
                </a:ext>
              </a:extLst>
            </p:cNvPr>
            <p:cNvSpPr>
              <a:spLocks/>
            </p:cNvSpPr>
            <p:nvPr/>
          </p:nvSpPr>
          <p:spPr bwMode="auto">
            <a:xfrm>
              <a:off x="5176" y="2173"/>
              <a:ext cx="13" cy="22"/>
            </a:xfrm>
            <a:custGeom>
              <a:avLst/>
              <a:gdLst>
                <a:gd name="T0" fmla="*/ 0 w 7"/>
                <a:gd name="T1" fmla="*/ 6 h 11"/>
                <a:gd name="T2" fmla="*/ 3 w 7"/>
                <a:gd name="T3" fmla="*/ 11 h 11"/>
                <a:gd name="T4" fmla="*/ 6 w 7"/>
                <a:gd name="T5" fmla="*/ 5 h 11"/>
                <a:gd name="T6" fmla="*/ 3 w 7"/>
                <a:gd name="T7" fmla="*/ 0 h 11"/>
                <a:gd name="T8" fmla="*/ 0 w 7"/>
                <a:gd name="T9" fmla="*/ 6 h 11"/>
              </a:gdLst>
              <a:ahLst/>
              <a:cxnLst>
                <a:cxn ang="0">
                  <a:pos x="T0" y="T1"/>
                </a:cxn>
                <a:cxn ang="0">
                  <a:pos x="T2" y="T3"/>
                </a:cxn>
                <a:cxn ang="0">
                  <a:pos x="T4" y="T5"/>
                </a:cxn>
                <a:cxn ang="0">
                  <a:pos x="T6" y="T7"/>
                </a:cxn>
                <a:cxn ang="0">
                  <a:pos x="T8" y="T9"/>
                </a:cxn>
              </a:cxnLst>
              <a:rect l="0" t="0" r="r" b="b"/>
              <a:pathLst>
                <a:path w="7" h="11">
                  <a:moveTo>
                    <a:pt x="0" y="6"/>
                  </a:moveTo>
                  <a:cubicBezTo>
                    <a:pt x="0" y="9"/>
                    <a:pt x="2" y="11"/>
                    <a:pt x="3" y="11"/>
                  </a:cubicBezTo>
                  <a:cubicBezTo>
                    <a:pt x="5" y="11"/>
                    <a:pt x="7" y="8"/>
                    <a:pt x="6" y="5"/>
                  </a:cubicBezTo>
                  <a:cubicBezTo>
                    <a:pt x="6" y="3"/>
                    <a:pt x="5" y="0"/>
                    <a:pt x="3" y="0"/>
                  </a:cubicBezTo>
                  <a:cubicBezTo>
                    <a:pt x="1" y="0"/>
                    <a:pt x="0" y="3"/>
                    <a:pt x="0" y="6"/>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4">
              <a:extLst>
                <a:ext uri="{FF2B5EF4-FFF2-40B4-BE49-F238E27FC236}">
                  <a16:creationId xmlns:a16="http://schemas.microsoft.com/office/drawing/2014/main" id="{7A982A41-590A-4F49-B342-96AF3D7D1794}"/>
                </a:ext>
              </a:extLst>
            </p:cNvPr>
            <p:cNvSpPr>
              <a:spLocks/>
            </p:cNvSpPr>
            <p:nvPr/>
          </p:nvSpPr>
          <p:spPr bwMode="auto">
            <a:xfrm>
              <a:off x="5172" y="2165"/>
              <a:ext cx="29" cy="18"/>
            </a:xfrm>
            <a:custGeom>
              <a:avLst/>
              <a:gdLst>
                <a:gd name="T0" fmla="*/ 0 w 15"/>
                <a:gd name="T1" fmla="*/ 9 h 9"/>
                <a:gd name="T2" fmla="*/ 4 w 15"/>
                <a:gd name="T3" fmla="*/ 2 h 9"/>
                <a:gd name="T4" fmla="*/ 10 w 15"/>
                <a:gd name="T5" fmla="*/ 7 h 9"/>
                <a:gd name="T6" fmla="*/ 15 w 15"/>
                <a:gd name="T7" fmla="*/ 3 h 9"/>
                <a:gd name="T8" fmla="*/ 11 w 15"/>
                <a:gd name="T9" fmla="*/ 5 h 9"/>
                <a:gd name="T10" fmla="*/ 3 w 15"/>
                <a:gd name="T11" fmla="*/ 1 h 9"/>
                <a:gd name="T12" fmla="*/ 0 w 1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0" y="9"/>
                  </a:moveTo>
                  <a:cubicBezTo>
                    <a:pt x="0" y="9"/>
                    <a:pt x="1" y="2"/>
                    <a:pt x="4" y="2"/>
                  </a:cubicBezTo>
                  <a:cubicBezTo>
                    <a:pt x="6" y="2"/>
                    <a:pt x="10" y="7"/>
                    <a:pt x="10" y="7"/>
                  </a:cubicBezTo>
                  <a:cubicBezTo>
                    <a:pt x="15" y="3"/>
                    <a:pt x="15" y="3"/>
                    <a:pt x="15" y="3"/>
                  </a:cubicBezTo>
                  <a:cubicBezTo>
                    <a:pt x="11" y="5"/>
                    <a:pt x="11" y="5"/>
                    <a:pt x="11" y="5"/>
                  </a:cubicBezTo>
                  <a:cubicBezTo>
                    <a:pt x="11" y="5"/>
                    <a:pt x="7" y="0"/>
                    <a:pt x="3" y="1"/>
                  </a:cubicBezTo>
                  <a:cubicBezTo>
                    <a:pt x="0" y="2"/>
                    <a:pt x="0" y="9"/>
                    <a:pt x="0" y="9"/>
                  </a:cubicBezTo>
                  <a:close/>
                </a:path>
              </a:pathLst>
            </a:custGeom>
            <a:solidFill>
              <a:srgbClr val="1A4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5">
              <a:extLst>
                <a:ext uri="{FF2B5EF4-FFF2-40B4-BE49-F238E27FC236}">
                  <a16:creationId xmlns:a16="http://schemas.microsoft.com/office/drawing/2014/main" id="{5006BDAD-0B14-4D0D-868D-FB77BDF43625}"/>
                </a:ext>
              </a:extLst>
            </p:cNvPr>
            <p:cNvSpPr>
              <a:spLocks/>
            </p:cNvSpPr>
            <p:nvPr/>
          </p:nvSpPr>
          <p:spPr bwMode="auto">
            <a:xfrm>
              <a:off x="4954" y="2036"/>
              <a:ext cx="320" cy="281"/>
            </a:xfrm>
            <a:custGeom>
              <a:avLst/>
              <a:gdLst>
                <a:gd name="T0" fmla="*/ 85 w 163"/>
                <a:gd name="T1" fmla="*/ 37 h 143"/>
                <a:gd name="T2" fmla="*/ 55 w 163"/>
                <a:gd name="T3" fmla="*/ 95 h 143"/>
                <a:gd name="T4" fmla="*/ 21 w 163"/>
                <a:gd name="T5" fmla="*/ 87 h 143"/>
                <a:gd name="T6" fmla="*/ 49 w 163"/>
                <a:gd name="T7" fmla="*/ 22 h 143"/>
                <a:gd name="T8" fmla="*/ 96 w 163"/>
                <a:gd name="T9" fmla="*/ 7 h 143"/>
                <a:gd name="T10" fmla="*/ 134 w 163"/>
                <a:gd name="T11" fmla="*/ 143 h 143"/>
                <a:gd name="T12" fmla="*/ 85 w 163"/>
                <a:gd name="T13" fmla="*/ 37 h 143"/>
              </a:gdLst>
              <a:ahLst/>
              <a:cxnLst>
                <a:cxn ang="0">
                  <a:pos x="T0" y="T1"/>
                </a:cxn>
                <a:cxn ang="0">
                  <a:pos x="T2" y="T3"/>
                </a:cxn>
                <a:cxn ang="0">
                  <a:pos x="T4" y="T5"/>
                </a:cxn>
                <a:cxn ang="0">
                  <a:pos x="T6" y="T7"/>
                </a:cxn>
                <a:cxn ang="0">
                  <a:pos x="T8" y="T9"/>
                </a:cxn>
                <a:cxn ang="0">
                  <a:pos x="T10" y="T11"/>
                </a:cxn>
                <a:cxn ang="0">
                  <a:pos x="T12" y="T13"/>
                </a:cxn>
              </a:cxnLst>
              <a:rect l="0" t="0" r="r" b="b"/>
              <a:pathLst>
                <a:path w="163" h="143">
                  <a:moveTo>
                    <a:pt x="85" y="37"/>
                  </a:moveTo>
                  <a:cubicBezTo>
                    <a:pt x="85" y="37"/>
                    <a:pt x="95" y="90"/>
                    <a:pt x="55" y="95"/>
                  </a:cubicBezTo>
                  <a:cubicBezTo>
                    <a:pt x="55" y="95"/>
                    <a:pt x="40" y="70"/>
                    <a:pt x="21" y="87"/>
                  </a:cubicBezTo>
                  <a:cubicBezTo>
                    <a:pt x="21" y="87"/>
                    <a:pt x="0" y="31"/>
                    <a:pt x="49" y="22"/>
                  </a:cubicBezTo>
                  <a:cubicBezTo>
                    <a:pt x="49" y="22"/>
                    <a:pt x="58" y="0"/>
                    <a:pt x="96" y="7"/>
                  </a:cubicBezTo>
                  <a:cubicBezTo>
                    <a:pt x="148" y="17"/>
                    <a:pt x="163" y="80"/>
                    <a:pt x="134" y="143"/>
                  </a:cubicBezTo>
                  <a:cubicBezTo>
                    <a:pt x="134" y="143"/>
                    <a:pt x="159" y="30"/>
                    <a:pt x="85" y="37"/>
                  </a:cubicBezTo>
                  <a:close/>
                </a:path>
              </a:pathLst>
            </a:custGeom>
            <a:solidFill>
              <a:srgbClr val="FFB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6">
              <a:extLst>
                <a:ext uri="{FF2B5EF4-FFF2-40B4-BE49-F238E27FC236}">
                  <a16:creationId xmlns:a16="http://schemas.microsoft.com/office/drawing/2014/main" id="{FBBCE9D8-1552-4F38-827F-0D24F42CF148}"/>
                </a:ext>
              </a:extLst>
            </p:cNvPr>
            <p:cNvSpPr>
              <a:spLocks/>
            </p:cNvSpPr>
            <p:nvPr/>
          </p:nvSpPr>
          <p:spPr bwMode="auto">
            <a:xfrm>
              <a:off x="4981" y="2334"/>
              <a:ext cx="314" cy="195"/>
            </a:xfrm>
            <a:custGeom>
              <a:avLst/>
              <a:gdLst>
                <a:gd name="T0" fmla="*/ 0 w 160"/>
                <a:gd name="T1" fmla="*/ 26 h 99"/>
                <a:gd name="T2" fmla="*/ 20 w 160"/>
                <a:gd name="T3" fmla="*/ 36 h 99"/>
                <a:gd name="T4" fmla="*/ 127 w 160"/>
                <a:gd name="T5" fmla="*/ 40 h 99"/>
                <a:gd name="T6" fmla="*/ 123 w 160"/>
                <a:gd name="T7" fmla="*/ 28 h 99"/>
                <a:gd name="T8" fmla="*/ 119 w 160"/>
                <a:gd name="T9" fmla="*/ 23 h 99"/>
                <a:gd name="T10" fmla="*/ 3 w 160"/>
                <a:gd name="T11" fmla="*/ 24 h 99"/>
                <a:gd name="T12" fmla="*/ 0 w 160"/>
                <a:gd name="T13" fmla="*/ 26 h 99"/>
              </a:gdLst>
              <a:ahLst/>
              <a:cxnLst>
                <a:cxn ang="0">
                  <a:pos x="T0" y="T1"/>
                </a:cxn>
                <a:cxn ang="0">
                  <a:pos x="T2" y="T3"/>
                </a:cxn>
                <a:cxn ang="0">
                  <a:pos x="T4" y="T5"/>
                </a:cxn>
                <a:cxn ang="0">
                  <a:pos x="T6" y="T7"/>
                </a:cxn>
                <a:cxn ang="0">
                  <a:pos x="T8" y="T9"/>
                </a:cxn>
                <a:cxn ang="0">
                  <a:pos x="T10" y="T11"/>
                </a:cxn>
                <a:cxn ang="0">
                  <a:pos x="T12" y="T13"/>
                </a:cxn>
              </a:cxnLst>
              <a:rect l="0" t="0" r="r" b="b"/>
              <a:pathLst>
                <a:path w="160" h="99">
                  <a:moveTo>
                    <a:pt x="0" y="26"/>
                  </a:moveTo>
                  <a:cubicBezTo>
                    <a:pt x="5" y="29"/>
                    <a:pt x="12" y="32"/>
                    <a:pt x="20" y="36"/>
                  </a:cubicBezTo>
                  <a:cubicBezTo>
                    <a:pt x="160" y="99"/>
                    <a:pt x="127" y="40"/>
                    <a:pt x="127" y="40"/>
                  </a:cubicBezTo>
                  <a:cubicBezTo>
                    <a:pt x="127" y="35"/>
                    <a:pt x="126" y="31"/>
                    <a:pt x="123" y="28"/>
                  </a:cubicBezTo>
                  <a:cubicBezTo>
                    <a:pt x="122" y="26"/>
                    <a:pt x="121" y="24"/>
                    <a:pt x="119" y="23"/>
                  </a:cubicBezTo>
                  <a:cubicBezTo>
                    <a:pt x="108" y="19"/>
                    <a:pt x="45" y="0"/>
                    <a:pt x="3" y="24"/>
                  </a:cubicBezTo>
                  <a:cubicBezTo>
                    <a:pt x="2" y="25"/>
                    <a:pt x="1" y="25"/>
                    <a:pt x="0" y="26"/>
                  </a:cubicBezTo>
                  <a:close/>
                </a:path>
              </a:pathLst>
            </a:custGeom>
            <a:solidFill>
              <a:srgbClr val="EF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7">
              <a:extLst>
                <a:ext uri="{FF2B5EF4-FFF2-40B4-BE49-F238E27FC236}">
                  <a16:creationId xmlns:a16="http://schemas.microsoft.com/office/drawing/2014/main" id="{9B6CA067-5664-4F36-B8C1-70CEE6A850BD}"/>
                </a:ext>
              </a:extLst>
            </p:cNvPr>
            <p:cNvSpPr>
              <a:spLocks/>
            </p:cNvSpPr>
            <p:nvPr/>
          </p:nvSpPr>
          <p:spPr bwMode="auto">
            <a:xfrm>
              <a:off x="4981" y="2381"/>
              <a:ext cx="314" cy="148"/>
            </a:xfrm>
            <a:custGeom>
              <a:avLst/>
              <a:gdLst>
                <a:gd name="T0" fmla="*/ 0 w 160"/>
                <a:gd name="T1" fmla="*/ 2 h 75"/>
                <a:gd name="T2" fmla="*/ 20 w 160"/>
                <a:gd name="T3" fmla="*/ 12 h 75"/>
                <a:gd name="T4" fmla="*/ 127 w 160"/>
                <a:gd name="T5" fmla="*/ 16 h 75"/>
                <a:gd name="T6" fmla="*/ 123 w 160"/>
                <a:gd name="T7" fmla="*/ 4 h 75"/>
                <a:gd name="T8" fmla="*/ 104 w 160"/>
                <a:gd name="T9" fmla="*/ 12 h 75"/>
                <a:gd name="T10" fmla="*/ 102 w 160"/>
                <a:gd name="T11" fmla="*/ 20 h 75"/>
                <a:gd name="T12" fmla="*/ 90 w 160"/>
                <a:gd name="T13" fmla="*/ 13 h 75"/>
                <a:gd name="T14" fmla="*/ 3 w 160"/>
                <a:gd name="T15" fmla="*/ 0 h 75"/>
                <a:gd name="T16" fmla="*/ 0 w 160"/>
                <a:gd name="T17"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5">
                  <a:moveTo>
                    <a:pt x="0" y="2"/>
                  </a:moveTo>
                  <a:cubicBezTo>
                    <a:pt x="5" y="5"/>
                    <a:pt x="12" y="8"/>
                    <a:pt x="20" y="12"/>
                  </a:cubicBezTo>
                  <a:cubicBezTo>
                    <a:pt x="160" y="75"/>
                    <a:pt x="127" y="16"/>
                    <a:pt x="127" y="16"/>
                  </a:cubicBezTo>
                  <a:cubicBezTo>
                    <a:pt x="127" y="11"/>
                    <a:pt x="126" y="7"/>
                    <a:pt x="123" y="4"/>
                  </a:cubicBezTo>
                  <a:cubicBezTo>
                    <a:pt x="118" y="6"/>
                    <a:pt x="108" y="11"/>
                    <a:pt x="104" y="12"/>
                  </a:cubicBezTo>
                  <a:cubicBezTo>
                    <a:pt x="102" y="20"/>
                    <a:pt x="102" y="20"/>
                    <a:pt x="102" y="20"/>
                  </a:cubicBezTo>
                  <a:cubicBezTo>
                    <a:pt x="90" y="13"/>
                    <a:pt x="90" y="13"/>
                    <a:pt x="90" y="13"/>
                  </a:cubicBezTo>
                  <a:cubicBezTo>
                    <a:pt x="90" y="13"/>
                    <a:pt x="48" y="14"/>
                    <a:pt x="3" y="0"/>
                  </a:cubicBezTo>
                  <a:cubicBezTo>
                    <a:pt x="2" y="1"/>
                    <a:pt x="1" y="1"/>
                    <a:pt x="0" y="2"/>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8">
              <a:extLst>
                <a:ext uri="{FF2B5EF4-FFF2-40B4-BE49-F238E27FC236}">
                  <a16:creationId xmlns:a16="http://schemas.microsoft.com/office/drawing/2014/main" id="{C9CB2D2D-3DAB-4B94-AF49-49286F05D26A}"/>
                </a:ext>
              </a:extLst>
            </p:cNvPr>
            <p:cNvSpPr>
              <a:spLocks/>
            </p:cNvSpPr>
            <p:nvPr/>
          </p:nvSpPr>
          <p:spPr bwMode="auto">
            <a:xfrm>
              <a:off x="5144" y="2607"/>
              <a:ext cx="173" cy="126"/>
            </a:xfrm>
            <a:custGeom>
              <a:avLst/>
              <a:gdLst>
                <a:gd name="T0" fmla="*/ 49 w 88"/>
                <a:gd name="T1" fmla="*/ 0 h 64"/>
                <a:gd name="T2" fmla="*/ 27 w 88"/>
                <a:gd name="T3" fmla="*/ 7 h 64"/>
                <a:gd name="T4" fmla="*/ 4 w 88"/>
                <a:gd name="T5" fmla="*/ 28 h 64"/>
                <a:gd name="T6" fmla="*/ 27 w 88"/>
                <a:gd name="T7" fmla="*/ 49 h 64"/>
                <a:gd name="T8" fmla="*/ 54 w 88"/>
                <a:gd name="T9" fmla="*/ 64 h 64"/>
                <a:gd name="T10" fmla="*/ 51 w 88"/>
                <a:gd name="T11" fmla="*/ 58 h 64"/>
                <a:gd name="T12" fmla="*/ 42 w 88"/>
                <a:gd name="T13" fmla="*/ 48 h 64"/>
                <a:gd name="T14" fmla="*/ 74 w 88"/>
                <a:gd name="T15" fmla="*/ 58 h 64"/>
                <a:gd name="T16" fmla="*/ 49 w 88"/>
                <a:gd name="T17" fmla="*/ 41 h 64"/>
                <a:gd name="T18" fmla="*/ 66 w 88"/>
                <a:gd name="T19" fmla="*/ 43 h 64"/>
                <a:gd name="T20" fmla="*/ 85 w 88"/>
                <a:gd name="T21" fmla="*/ 46 h 64"/>
                <a:gd name="T22" fmla="*/ 51 w 88"/>
                <a:gd name="T23" fmla="*/ 31 h 64"/>
                <a:gd name="T24" fmla="*/ 69 w 88"/>
                <a:gd name="T25" fmla="*/ 33 h 64"/>
                <a:gd name="T26" fmla="*/ 85 w 88"/>
                <a:gd name="T27" fmla="*/ 33 h 64"/>
                <a:gd name="T28" fmla="*/ 65 w 88"/>
                <a:gd name="T29" fmla="*/ 27 h 64"/>
                <a:gd name="T30" fmla="*/ 35 w 88"/>
                <a:gd name="T31" fmla="*/ 16 h 64"/>
                <a:gd name="T32" fmla="*/ 32 w 88"/>
                <a:gd name="T33" fmla="*/ 13 h 64"/>
                <a:gd name="T34" fmla="*/ 49 w 88"/>
                <a:gd name="T3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64">
                  <a:moveTo>
                    <a:pt x="49" y="0"/>
                  </a:moveTo>
                  <a:cubicBezTo>
                    <a:pt x="49" y="0"/>
                    <a:pt x="49" y="0"/>
                    <a:pt x="27" y="7"/>
                  </a:cubicBezTo>
                  <a:cubicBezTo>
                    <a:pt x="6" y="13"/>
                    <a:pt x="8" y="16"/>
                    <a:pt x="4" y="28"/>
                  </a:cubicBezTo>
                  <a:cubicBezTo>
                    <a:pt x="0" y="38"/>
                    <a:pt x="19" y="47"/>
                    <a:pt x="27" y="49"/>
                  </a:cubicBezTo>
                  <a:cubicBezTo>
                    <a:pt x="35" y="51"/>
                    <a:pt x="48" y="64"/>
                    <a:pt x="54" y="64"/>
                  </a:cubicBezTo>
                  <a:cubicBezTo>
                    <a:pt x="57" y="64"/>
                    <a:pt x="55" y="62"/>
                    <a:pt x="51" y="58"/>
                  </a:cubicBezTo>
                  <a:cubicBezTo>
                    <a:pt x="45" y="54"/>
                    <a:pt x="42" y="48"/>
                    <a:pt x="42" y="48"/>
                  </a:cubicBezTo>
                  <a:cubicBezTo>
                    <a:pt x="49" y="45"/>
                    <a:pt x="67" y="63"/>
                    <a:pt x="74" y="58"/>
                  </a:cubicBezTo>
                  <a:cubicBezTo>
                    <a:pt x="78" y="56"/>
                    <a:pt x="49" y="45"/>
                    <a:pt x="49" y="41"/>
                  </a:cubicBezTo>
                  <a:cubicBezTo>
                    <a:pt x="49" y="41"/>
                    <a:pt x="51" y="39"/>
                    <a:pt x="66" y="43"/>
                  </a:cubicBezTo>
                  <a:cubicBezTo>
                    <a:pt x="74" y="46"/>
                    <a:pt x="83" y="48"/>
                    <a:pt x="85" y="46"/>
                  </a:cubicBezTo>
                  <a:cubicBezTo>
                    <a:pt x="88" y="42"/>
                    <a:pt x="70" y="40"/>
                    <a:pt x="51" y="31"/>
                  </a:cubicBezTo>
                  <a:cubicBezTo>
                    <a:pt x="51" y="31"/>
                    <a:pt x="61" y="32"/>
                    <a:pt x="69" y="33"/>
                  </a:cubicBezTo>
                  <a:cubicBezTo>
                    <a:pt x="77" y="35"/>
                    <a:pt x="84" y="37"/>
                    <a:pt x="85" y="33"/>
                  </a:cubicBezTo>
                  <a:cubicBezTo>
                    <a:pt x="85" y="30"/>
                    <a:pt x="73" y="28"/>
                    <a:pt x="65" y="27"/>
                  </a:cubicBezTo>
                  <a:cubicBezTo>
                    <a:pt x="50" y="24"/>
                    <a:pt x="40" y="19"/>
                    <a:pt x="35" y="16"/>
                  </a:cubicBezTo>
                  <a:cubicBezTo>
                    <a:pt x="33" y="14"/>
                    <a:pt x="32" y="13"/>
                    <a:pt x="32" y="13"/>
                  </a:cubicBezTo>
                  <a:cubicBezTo>
                    <a:pt x="53" y="5"/>
                    <a:pt x="49" y="0"/>
                    <a:pt x="49" y="0"/>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9">
              <a:extLst>
                <a:ext uri="{FF2B5EF4-FFF2-40B4-BE49-F238E27FC236}">
                  <a16:creationId xmlns:a16="http://schemas.microsoft.com/office/drawing/2014/main" id="{50C3C96D-3231-4281-8466-EEEB723E494E}"/>
                </a:ext>
              </a:extLst>
            </p:cNvPr>
            <p:cNvSpPr>
              <a:spLocks/>
            </p:cNvSpPr>
            <p:nvPr/>
          </p:nvSpPr>
          <p:spPr bwMode="auto">
            <a:xfrm>
              <a:off x="4860" y="2376"/>
              <a:ext cx="314" cy="461"/>
            </a:xfrm>
            <a:custGeom>
              <a:avLst/>
              <a:gdLst>
                <a:gd name="T0" fmla="*/ 50 w 160"/>
                <a:gd name="T1" fmla="*/ 15 h 235"/>
                <a:gd name="T2" fmla="*/ 86 w 160"/>
                <a:gd name="T3" fmla="*/ 76 h 235"/>
                <a:gd name="T4" fmla="*/ 50 w 160"/>
                <a:gd name="T5" fmla="*/ 187 h 235"/>
                <a:gd name="T6" fmla="*/ 154 w 160"/>
                <a:gd name="T7" fmla="*/ 134 h 235"/>
                <a:gd name="T8" fmla="*/ 160 w 160"/>
                <a:gd name="T9" fmla="*/ 150 h 235"/>
                <a:gd name="T10" fmla="*/ 82 w 160"/>
                <a:gd name="T11" fmla="*/ 210 h 235"/>
                <a:gd name="T12" fmla="*/ 11 w 160"/>
                <a:gd name="T13" fmla="*/ 226 h 235"/>
                <a:gd name="T14" fmla="*/ 23 w 160"/>
                <a:gd name="T15" fmla="*/ 113 h 235"/>
                <a:gd name="T16" fmla="*/ 50 w 160"/>
                <a:gd name="T17" fmla="*/ 1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35">
                  <a:moveTo>
                    <a:pt x="50" y="15"/>
                  </a:moveTo>
                  <a:cubicBezTo>
                    <a:pt x="72" y="0"/>
                    <a:pt x="89" y="46"/>
                    <a:pt x="86" y="76"/>
                  </a:cubicBezTo>
                  <a:cubicBezTo>
                    <a:pt x="85" y="89"/>
                    <a:pt x="50" y="187"/>
                    <a:pt x="50" y="187"/>
                  </a:cubicBezTo>
                  <a:cubicBezTo>
                    <a:pt x="154" y="134"/>
                    <a:pt x="154" y="134"/>
                    <a:pt x="154" y="134"/>
                  </a:cubicBezTo>
                  <a:cubicBezTo>
                    <a:pt x="160" y="150"/>
                    <a:pt x="160" y="150"/>
                    <a:pt x="160" y="150"/>
                  </a:cubicBezTo>
                  <a:cubicBezTo>
                    <a:pt x="160" y="150"/>
                    <a:pt x="111" y="185"/>
                    <a:pt x="82" y="210"/>
                  </a:cubicBezTo>
                  <a:cubicBezTo>
                    <a:pt x="53" y="234"/>
                    <a:pt x="21" y="235"/>
                    <a:pt x="11" y="226"/>
                  </a:cubicBezTo>
                  <a:cubicBezTo>
                    <a:pt x="0" y="218"/>
                    <a:pt x="17" y="144"/>
                    <a:pt x="23" y="113"/>
                  </a:cubicBezTo>
                  <a:cubicBezTo>
                    <a:pt x="29" y="82"/>
                    <a:pt x="37" y="23"/>
                    <a:pt x="50" y="15"/>
                  </a:cubicBezTo>
                  <a:close/>
                </a:path>
              </a:pathLst>
            </a:custGeom>
            <a:solidFill>
              <a:srgbClr val="FF8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7" name="Picture 226">
            <a:extLst>
              <a:ext uri="{FF2B5EF4-FFF2-40B4-BE49-F238E27FC236}">
                <a16:creationId xmlns:a16="http://schemas.microsoft.com/office/drawing/2014/main" id="{C5EF4CFE-0C73-4FBB-96A2-E0D1A143E667}"/>
              </a:ext>
            </a:extLst>
          </p:cNvPr>
          <p:cNvPicPr>
            <a:picLocks noChangeAspect="1"/>
          </p:cNvPicPr>
          <p:nvPr/>
        </p:nvPicPr>
        <p:blipFill>
          <a:blip r:embed="rId6"/>
          <a:stretch>
            <a:fillRect/>
          </a:stretch>
        </p:blipFill>
        <p:spPr>
          <a:xfrm>
            <a:off x="2620702" y="2068513"/>
            <a:ext cx="6950596" cy="1707328"/>
          </a:xfrm>
          <a:prstGeom prst="rect">
            <a:avLst/>
          </a:prstGeom>
        </p:spPr>
      </p:pic>
      <p:sp>
        <p:nvSpPr>
          <p:cNvPr id="236" name="Title 1">
            <a:extLst>
              <a:ext uri="{FF2B5EF4-FFF2-40B4-BE49-F238E27FC236}">
                <a16:creationId xmlns:a16="http://schemas.microsoft.com/office/drawing/2014/main" id="{F2A51151-E437-4198-B55A-A7F442F2DC99}"/>
              </a:ext>
            </a:extLst>
          </p:cNvPr>
          <p:cNvSpPr txBox="1">
            <a:spLocks/>
          </p:cNvSpPr>
          <p:nvPr/>
        </p:nvSpPr>
        <p:spPr>
          <a:xfrm>
            <a:off x="508000" y="646113"/>
            <a:ext cx="5360988" cy="955675"/>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Arial Black" panose="020B0A04020102020204" pitchFamily="34" charset="0"/>
                <a:ea typeface="+mj-ea"/>
                <a:cs typeface="+mj-cs"/>
              </a:defRPr>
            </a:lvl1pPr>
          </a:lstStyle>
          <a:p>
            <a:pPr algn="l">
              <a:lnSpc>
                <a:spcPct val="100000"/>
              </a:lnSpc>
            </a:pPr>
            <a:r>
              <a:rPr lang="en-US">
                <a:solidFill>
                  <a:srgbClr val="FB5252"/>
                </a:solidFill>
              </a:rPr>
              <a:t>Terimakasih</a:t>
            </a:r>
            <a:endParaRPr lang="en-US" dirty="0">
              <a:solidFill>
                <a:srgbClr val="FB5252"/>
              </a:solidFill>
            </a:endParaRPr>
          </a:p>
        </p:txBody>
      </p:sp>
      <p:sp>
        <p:nvSpPr>
          <p:cNvPr id="240" name="Text Placeholder 2">
            <a:extLst>
              <a:ext uri="{FF2B5EF4-FFF2-40B4-BE49-F238E27FC236}">
                <a16:creationId xmlns:a16="http://schemas.microsoft.com/office/drawing/2014/main" id="{04E7466B-A7FF-4EE4-B2E3-E881A1BD6643}"/>
              </a:ext>
            </a:extLst>
          </p:cNvPr>
          <p:cNvSpPr txBox="1">
            <a:spLocks/>
          </p:cNvSpPr>
          <p:nvPr/>
        </p:nvSpPr>
        <p:spPr>
          <a:xfrm>
            <a:off x="6466607" y="133352"/>
            <a:ext cx="5217393" cy="1847848"/>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ID" sz="2400"/>
              <a:t>"Orang sering mengatakan bahwa motivasi tidak bertahan lama.</a:t>
            </a:r>
          </a:p>
          <a:p>
            <a:pPr>
              <a:lnSpc>
                <a:spcPct val="100000"/>
              </a:lnSpc>
            </a:pPr>
            <a:r>
              <a:rPr lang="en-ID" sz="2400"/>
              <a:t>Yap! begitu juga mandi. Itu sebabnya direkomendasikan setiap hari".</a:t>
            </a:r>
            <a:endParaRPr lang="en-US" sz="2400" dirty="0"/>
          </a:p>
        </p:txBody>
      </p:sp>
      <p:cxnSp>
        <p:nvCxnSpPr>
          <p:cNvPr id="242" name="Straight Connector 241">
            <a:extLst>
              <a:ext uri="{FF2B5EF4-FFF2-40B4-BE49-F238E27FC236}">
                <a16:creationId xmlns:a16="http://schemas.microsoft.com/office/drawing/2014/main" id="{FA69C700-0E23-476B-B6EF-AEC6F4AA065D}"/>
              </a:ext>
            </a:extLst>
          </p:cNvPr>
          <p:cNvCxnSpPr/>
          <p:nvPr/>
        </p:nvCxnSpPr>
        <p:spPr>
          <a:xfrm>
            <a:off x="6167798" y="776590"/>
            <a:ext cx="0" cy="7883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3" name="Text Placeholder 2">
            <a:extLst>
              <a:ext uri="{FF2B5EF4-FFF2-40B4-BE49-F238E27FC236}">
                <a16:creationId xmlns:a16="http://schemas.microsoft.com/office/drawing/2014/main" id="{8E339E66-BF9D-4AD8-9C2B-46BAA0C5E868}"/>
              </a:ext>
            </a:extLst>
          </p:cNvPr>
          <p:cNvSpPr txBox="1">
            <a:spLocks/>
          </p:cNvSpPr>
          <p:nvPr/>
        </p:nvSpPr>
        <p:spPr>
          <a:xfrm>
            <a:off x="2620703" y="2501901"/>
            <a:ext cx="778135" cy="382588"/>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400" i="1" dirty="0">
                <a:solidFill>
                  <a:schemeClr val="bg1"/>
                </a:solidFill>
              </a:rPr>
              <a:t>Bonjour</a:t>
            </a:r>
          </a:p>
        </p:txBody>
      </p:sp>
      <p:sp>
        <p:nvSpPr>
          <p:cNvPr id="244" name="Text Placeholder 2">
            <a:extLst>
              <a:ext uri="{FF2B5EF4-FFF2-40B4-BE49-F238E27FC236}">
                <a16:creationId xmlns:a16="http://schemas.microsoft.com/office/drawing/2014/main" id="{E98E26EF-E40E-4A3C-8BD7-701360B7F39B}"/>
              </a:ext>
            </a:extLst>
          </p:cNvPr>
          <p:cNvSpPr txBox="1">
            <a:spLocks/>
          </p:cNvSpPr>
          <p:nvPr/>
        </p:nvSpPr>
        <p:spPr>
          <a:xfrm>
            <a:off x="3287453" y="3117851"/>
            <a:ext cx="778135" cy="382588"/>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400" i="1" dirty="0">
                <a:solidFill>
                  <a:schemeClr val="bg1"/>
                </a:solidFill>
              </a:rPr>
              <a:t>Hola!</a:t>
            </a:r>
          </a:p>
        </p:txBody>
      </p:sp>
      <p:sp>
        <p:nvSpPr>
          <p:cNvPr id="245" name="Text Placeholder 2">
            <a:extLst>
              <a:ext uri="{FF2B5EF4-FFF2-40B4-BE49-F238E27FC236}">
                <a16:creationId xmlns:a16="http://schemas.microsoft.com/office/drawing/2014/main" id="{2A9B9640-4940-4B41-853A-6E72E0DC68F0}"/>
              </a:ext>
            </a:extLst>
          </p:cNvPr>
          <p:cNvSpPr txBox="1">
            <a:spLocks/>
          </p:cNvSpPr>
          <p:nvPr/>
        </p:nvSpPr>
        <p:spPr>
          <a:xfrm>
            <a:off x="5273416" y="3013076"/>
            <a:ext cx="778135" cy="382588"/>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400" i="1" dirty="0">
                <a:solidFill>
                  <a:schemeClr val="bg1"/>
                </a:solidFill>
              </a:rPr>
              <a:t>Ciao!</a:t>
            </a:r>
          </a:p>
        </p:txBody>
      </p:sp>
      <p:sp>
        <p:nvSpPr>
          <p:cNvPr id="246" name="Text Placeholder 2">
            <a:extLst>
              <a:ext uri="{FF2B5EF4-FFF2-40B4-BE49-F238E27FC236}">
                <a16:creationId xmlns:a16="http://schemas.microsoft.com/office/drawing/2014/main" id="{D78DDC5B-CD9D-49CE-AA10-F77564F4F11E}"/>
              </a:ext>
            </a:extLst>
          </p:cNvPr>
          <p:cNvSpPr txBox="1">
            <a:spLocks/>
          </p:cNvSpPr>
          <p:nvPr/>
        </p:nvSpPr>
        <p:spPr>
          <a:xfrm>
            <a:off x="5959216" y="2351088"/>
            <a:ext cx="778135" cy="382588"/>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400" i="1" dirty="0">
                <a:solidFill>
                  <a:schemeClr val="bg1"/>
                </a:solidFill>
              </a:rPr>
              <a:t>Salam!</a:t>
            </a:r>
          </a:p>
        </p:txBody>
      </p:sp>
      <p:sp>
        <p:nvSpPr>
          <p:cNvPr id="247" name="Text Placeholder 2">
            <a:extLst>
              <a:ext uri="{FF2B5EF4-FFF2-40B4-BE49-F238E27FC236}">
                <a16:creationId xmlns:a16="http://schemas.microsoft.com/office/drawing/2014/main" id="{85C0A28F-94B0-4697-B34C-F6A857F0BAAF}"/>
              </a:ext>
            </a:extLst>
          </p:cNvPr>
          <p:cNvSpPr txBox="1">
            <a:spLocks/>
          </p:cNvSpPr>
          <p:nvPr/>
        </p:nvSpPr>
        <p:spPr>
          <a:xfrm>
            <a:off x="8321416" y="2960688"/>
            <a:ext cx="778135" cy="382588"/>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400" i="1" dirty="0" err="1">
                <a:solidFill>
                  <a:schemeClr val="bg1"/>
                </a:solidFill>
              </a:rPr>
              <a:t>Guten</a:t>
            </a:r>
            <a:r>
              <a:rPr lang="en-US" sz="1400" i="1" dirty="0">
                <a:solidFill>
                  <a:schemeClr val="bg1"/>
                </a:solidFill>
              </a:rPr>
              <a:t> tag!</a:t>
            </a:r>
          </a:p>
        </p:txBody>
      </p:sp>
      <p:sp>
        <p:nvSpPr>
          <p:cNvPr id="248" name="Text Placeholder 2">
            <a:extLst>
              <a:ext uri="{FF2B5EF4-FFF2-40B4-BE49-F238E27FC236}">
                <a16:creationId xmlns:a16="http://schemas.microsoft.com/office/drawing/2014/main" id="{AE4C54ED-CAD8-4AF6-9267-A249696A7BB4}"/>
              </a:ext>
            </a:extLst>
          </p:cNvPr>
          <p:cNvSpPr txBox="1">
            <a:spLocks/>
          </p:cNvSpPr>
          <p:nvPr/>
        </p:nvSpPr>
        <p:spPr>
          <a:xfrm>
            <a:off x="8764329" y="2232025"/>
            <a:ext cx="778135" cy="382588"/>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400" i="1" dirty="0">
                <a:solidFill>
                  <a:schemeClr val="bg1"/>
                </a:solidFill>
              </a:rPr>
              <a:t>Hello!</a:t>
            </a:r>
          </a:p>
        </p:txBody>
      </p:sp>
    </p:spTree>
    <p:extLst>
      <p:ext uri="{BB962C8B-B14F-4D97-AF65-F5344CB8AC3E}">
        <p14:creationId xmlns:p14="http://schemas.microsoft.com/office/powerpoint/2010/main" val="1657786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855501-3DB7-419E-BAF3-C8DEFA8D0D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7" name="Object 6" hidden="1">
                        <a:extLst>
                          <a:ext uri="{FF2B5EF4-FFF2-40B4-BE49-F238E27FC236}">
                            <a16:creationId xmlns:a16="http://schemas.microsoft.com/office/drawing/2014/main" id="{D1855501-3DB7-419E-BAF3-C8DEFA8D0D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reeform 5">
            <a:extLst>
              <a:ext uri="{FF2B5EF4-FFF2-40B4-BE49-F238E27FC236}">
                <a16:creationId xmlns:a16="http://schemas.microsoft.com/office/drawing/2014/main" id="{98F4FA47-5043-4AF9-B59E-FE6D0CE4384A}"/>
              </a:ext>
            </a:extLst>
          </p:cNvPr>
          <p:cNvSpPr>
            <a:spLocks/>
          </p:cNvSpPr>
          <p:nvPr/>
        </p:nvSpPr>
        <p:spPr bwMode="auto">
          <a:xfrm>
            <a:off x="5820229" y="1548157"/>
            <a:ext cx="6382249" cy="5309844"/>
          </a:xfrm>
          <a:custGeom>
            <a:avLst/>
            <a:gdLst>
              <a:gd name="T0" fmla="*/ 1301 w 1301"/>
              <a:gd name="T1" fmla="*/ 0 h 1083"/>
              <a:gd name="T2" fmla="*/ 1301 w 1301"/>
              <a:gd name="T3" fmla="*/ 1083 h 1083"/>
              <a:gd name="T4" fmla="*/ 0 w 1301"/>
              <a:gd name="T5" fmla="*/ 1083 h 1083"/>
              <a:gd name="T6" fmla="*/ 344 w 1301"/>
              <a:gd name="T7" fmla="*/ 897 h 1083"/>
              <a:gd name="T8" fmla="*/ 1047 w 1301"/>
              <a:gd name="T9" fmla="*/ 467 h 1083"/>
              <a:gd name="T10" fmla="*/ 1301 w 1301"/>
              <a:gd name="T11" fmla="*/ 0 h 1083"/>
            </a:gdLst>
            <a:ahLst/>
            <a:cxnLst>
              <a:cxn ang="0">
                <a:pos x="T0" y="T1"/>
              </a:cxn>
              <a:cxn ang="0">
                <a:pos x="T2" y="T3"/>
              </a:cxn>
              <a:cxn ang="0">
                <a:pos x="T4" y="T5"/>
              </a:cxn>
              <a:cxn ang="0">
                <a:pos x="T6" y="T7"/>
              </a:cxn>
              <a:cxn ang="0">
                <a:pos x="T8" y="T9"/>
              </a:cxn>
              <a:cxn ang="0">
                <a:pos x="T10" y="T11"/>
              </a:cxn>
            </a:cxnLst>
            <a:rect l="0" t="0" r="r" b="b"/>
            <a:pathLst>
              <a:path w="1301" h="1083">
                <a:moveTo>
                  <a:pt x="1301" y="0"/>
                </a:moveTo>
                <a:cubicBezTo>
                  <a:pt x="1301" y="1083"/>
                  <a:pt x="1301" y="1083"/>
                  <a:pt x="1301" y="1083"/>
                </a:cubicBezTo>
                <a:cubicBezTo>
                  <a:pt x="0" y="1083"/>
                  <a:pt x="0" y="1083"/>
                  <a:pt x="0" y="1083"/>
                </a:cubicBezTo>
                <a:cubicBezTo>
                  <a:pt x="0" y="1083"/>
                  <a:pt x="94" y="911"/>
                  <a:pt x="344" y="897"/>
                </a:cubicBezTo>
                <a:cubicBezTo>
                  <a:pt x="594" y="882"/>
                  <a:pt x="900" y="894"/>
                  <a:pt x="1047" y="467"/>
                </a:cubicBezTo>
                <a:cubicBezTo>
                  <a:pt x="1194" y="41"/>
                  <a:pt x="1177" y="113"/>
                  <a:pt x="1301" y="0"/>
                </a:cubicBez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EquipExtended-Light"/>
              <a:ea typeface="+mn-ea"/>
              <a:cs typeface="+mn-cs"/>
            </a:endParaRPr>
          </a:p>
        </p:txBody>
      </p:sp>
      <p:sp>
        <p:nvSpPr>
          <p:cNvPr id="5" name="Freeform 5">
            <a:extLst>
              <a:ext uri="{FF2B5EF4-FFF2-40B4-BE49-F238E27FC236}">
                <a16:creationId xmlns:a16="http://schemas.microsoft.com/office/drawing/2014/main" id="{19255547-7D91-45B4-9F68-C855C7143EA2}"/>
              </a:ext>
            </a:extLst>
          </p:cNvPr>
          <p:cNvSpPr>
            <a:spLocks/>
          </p:cNvSpPr>
          <p:nvPr/>
        </p:nvSpPr>
        <p:spPr bwMode="auto">
          <a:xfrm>
            <a:off x="7039429" y="2571213"/>
            <a:ext cx="5152571" cy="4286788"/>
          </a:xfrm>
          <a:custGeom>
            <a:avLst/>
            <a:gdLst>
              <a:gd name="T0" fmla="*/ 1301 w 1301"/>
              <a:gd name="T1" fmla="*/ 0 h 1083"/>
              <a:gd name="T2" fmla="*/ 1301 w 1301"/>
              <a:gd name="T3" fmla="*/ 1083 h 1083"/>
              <a:gd name="T4" fmla="*/ 0 w 1301"/>
              <a:gd name="T5" fmla="*/ 1083 h 1083"/>
              <a:gd name="T6" fmla="*/ 344 w 1301"/>
              <a:gd name="T7" fmla="*/ 897 h 1083"/>
              <a:gd name="T8" fmla="*/ 1047 w 1301"/>
              <a:gd name="T9" fmla="*/ 467 h 1083"/>
              <a:gd name="T10" fmla="*/ 1301 w 1301"/>
              <a:gd name="T11" fmla="*/ 0 h 1083"/>
            </a:gdLst>
            <a:ahLst/>
            <a:cxnLst>
              <a:cxn ang="0">
                <a:pos x="T0" y="T1"/>
              </a:cxn>
              <a:cxn ang="0">
                <a:pos x="T2" y="T3"/>
              </a:cxn>
              <a:cxn ang="0">
                <a:pos x="T4" y="T5"/>
              </a:cxn>
              <a:cxn ang="0">
                <a:pos x="T6" y="T7"/>
              </a:cxn>
              <a:cxn ang="0">
                <a:pos x="T8" y="T9"/>
              </a:cxn>
              <a:cxn ang="0">
                <a:pos x="T10" y="T11"/>
              </a:cxn>
            </a:cxnLst>
            <a:rect l="0" t="0" r="r" b="b"/>
            <a:pathLst>
              <a:path w="1301" h="1083">
                <a:moveTo>
                  <a:pt x="1301" y="0"/>
                </a:moveTo>
                <a:cubicBezTo>
                  <a:pt x="1301" y="1083"/>
                  <a:pt x="1301" y="1083"/>
                  <a:pt x="1301" y="1083"/>
                </a:cubicBezTo>
                <a:cubicBezTo>
                  <a:pt x="0" y="1083"/>
                  <a:pt x="0" y="1083"/>
                  <a:pt x="0" y="1083"/>
                </a:cubicBezTo>
                <a:cubicBezTo>
                  <a:pt x="0" y="1083"/>
                  <a:pt x="94" y="911"/>
                  <a:pt x="344" y="897"/>
                </a:cubicBezTo>
                <a:cubicBezTo>
                  <a:pt x="594" y="882"/>
                  <a:pt x="900" y="894"/>
                  <a:pt x="1047" y="467"/>
                </a:cubicBezTo>
                <a:cubicBezTo>
                  <a:pt x="1194" y="41"/>
                  <a:pt x="1177" y="113"/>
                  <a:pt x="1301" y="0"/>
                </a:cubicBezTo>
                <a:close/>
              </a:path>
            </a:pathLst>
          </a:custGeom>
          <a:gradFill>
            <a:gsLst>
              <a:gs pos="100000">
                <a:srgbClr val="006496"/>
              </a:gs>
              <a:gs pos="62000">
                <a:srgbClr val="0077B5"/>
              </a:gs>
            </a:gsLst>
            <a:lin ang="5400000" scaled="1"/>
          </a:gradFill>
          <a:ln w="11113" cap="flat">
            <a:noFill/>
            <a:prstDash val="solid"/>
            <a:miter lim="800000"/>
            <a:headEnd/>
            <a:tailEnd/>
          </a:ln>
          <a:effectLst>
            <a:innerShdw blurRad="63500" dist="50800" dir="13500000">
              <a:prstClr val="black">
                <a:alpha val="20000"/>
              </a:prstClr>
            </a:inn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EquipExtended-Light"/>
              <a:ea typeface="+mn-ea"/>
              <a:cs typeface="+mn-cs"/>
            </a:endParaRPr>
          </a:p>
        </p:txBody>
      </p:sp>
      <p:sp>
        <p:nvSpPr>
          <p:cNvPr id="8" name="TextBox 7">
            <a:extLst>
              <a:ext uri="{FF2B5EF4-FFF2-40B4-BE49-F238E27FC236}">
                <a16:creationId xmlns:a16="http://schemas.microsoft.com/office/drawing/2014/main" id="{0F588944-14FA-4D6E-95DB-89D3F0072D5F}"/>
              </a:ext>
            </a:extLst>
          </p:cNvPr>
          <p:cNvSpPr txBox="1"/>
          <p:nvPr/>
        </p:nvSpPr>
        <p:spPr>
          <a:xfrm>
            <a:off x="6340873" y="1635915"/>
            <a:ext cx="5576293" cy="1661993"/>
          </a:xfrm>
          <a:prstGeom prst="rect">
            <a:avLst/>
          </a:prstGeom>
          <a:noFill/>
        </p:spPr>
        <p:txBody>
          <a:bodyPr wrap="square" lIns="0" tIns="0" rIns="0" bIns="0" rtlCol="0" anchor="b" anchorCtr="0">
            <a:spAutoFit/>
          </a:bodyPr>
          <a:lstStyle/>
          <a:p>
            <a:r>
              <a:rPr lang="pl-PL" sz="3600" b="1">
                <a:solidFill>
                  <a:srgbClr val="FB5252"/>
                </a:solidFill>
                <a:latin typeface="Arial Black" panose="020B0A04020102020204" pitchFamily="34" charset="0"/>
              </a:rPr>
              <a:t>Konsep FSA</a:t>
            </a:r>
            <a:endParaRPr lang="en-US" sz="3600" b="1">
              <a:solidFill>
                <a:srgbClr val="FB5252"/>
              </a:solidFill>
              <a:latin typeface="Arial Black" panose="020B0A04020102020204" pitchFamily="34" charset="0"/>
            </a:endParaRPr>
          </a:p>
          <a:p>
            <a:r>
              <a:rPr lang="pl-PL" sz="3600" b="1">
                <a:solidFill>
                  <a:srgbClr val="FB5252"/>
                </a:solidFill>
                <a:latin typeface="Arial Black" panose="020B0A04020102020204" pitchFamily="34" charset="0"/>
              </a:rPr>
              <a:t>Dalam Suatu Komputasi</a:t>
            </a:r>
            <a:endParaRPr lang="en-US" sz="2000" b="1" dirty="0">
              <a:solidFill>
                <a:srgbClr val="FB5252"/>
              </a:solidFill>
              <a:latin typeface="Arial Black" panose="020B0A04020102020204" pitchFamily="34" charset="0"/>
            </a:endParaRPr>
          </a:p>
        </p:txBody>
      </p:sp>
      <p:sp>
        <p:nvSpPr>
          <p:cNvPr id="6" name="Freeform 6">
            <a:extLst>
              <a:ext uri="{FF2B5EF4-FFF2-40B4-BE49-F238E27FC236}">
                <a16:creationId xmlns:a16="http://schemas.microsoft.com/office/drawing/2014/main" id="{075C8E7E-3F82-43AA-96B0-09C6E9BF0640}"/>
              </a:ext>
            </a:extLst>
          </p:cNvPr>
          <p:cNvSpPr>
            <a:spLocks/>
          </p:cNvSpPr>
          <p:nvPr/>
        </p:nvSpPr>
        <p:spPr bwMode="auto">
          <a:xfrm>
            <a:off x="-29028" y="-55419"/>
            <a:ext cx="4523223" cy="3038439"/>
          </a:xfrm>
          <a:custGeom>
            <a:avLst/>
            <a:gdLst>
              <a:gd name="T0" fmla="*/ 2 w 873"/>
              <a:gd name="T1" fmla="*/ 457 h 587"/>
              <a:gd name="T2" fmla="*/ 362 w 873"/>
              <a:gd name="T3" fmla="*/ 508 h 587"/>
              <a:gd name="T4" fmla="*/ 726 w 873"/>
              <a:gd name="T5" fmla="*/ 103 h 587"/>
              <a:gd name="T6" fmla="*/ 873 w 873"/>
              <a:gd name="T7" fmla="*/ 0 h 587"/>
              <a:gd name="T8" fmla="*/ 0 w 873"/>
              <a:gd name="T9" fmla="*/ 0 h 587"/>
              <a:gd name="T10" fmla="*/ 2 w 873"/>
              <a:gd name="T11" fmla="*/ 457 h 587"/>
            </a:gdLst>
            <a:ahLst/>
            <a:cxnLst>
              <a:cxn ang="0">
                <a:pos x="T0" y="T1"/>
              </a:cxn>
              <a:cxn ang="0">
                <a:pos x="T2" y="T3"/>
              </a:cxn>
              <a:cxn ang="0">
                <a:pos x="T4" y="T5"/>
              </a:cxn>
              <a:cxn ang="0">
                <a:pos x="T6" y="T7"/>
              </a:cxn>
              <a:cxn ang="0">
                <a:pos x="T8" y="T9"/>
              </a:cxn>
              <a:cxn ang="0">
                <a:pos x="T10" y="T11"/>
              </a:cxn>
            </a:cxnLst>
            <a:rect l="0" t="0" r="r" b="b"/>
            <a:pathLst>
              <a:path w="873" h="587">
                <a:moveTo>
                  <a:pt x="2" y="457"/>
                </a:moveTo>
                <a:cubicBezTo>
                  <a:pt x="2" y="457"/>
                  <a:pt x="119" y="587"/>
                  <a:pt x="362" y="508"/>
                </a:cubicBezTo>
                <a:cubicBezTo>
                  <a:pt x="604" y="429"/>
                  <a:pt x="612" y="203"/>
                  <a:pt x="726" y="103"/>
                </a:cubicBezTo>
                <a:cubicBezTo>
                  <a:pt x="840" y="3"/>
                  <a:pt x="873" y="0"/>
                  <a:pt x="873" y="0"/>
                </a:cubicBezTo>
                <a:cubicBezTo>
                  <a:pt x="0" y="0"/>
                  <a:pt x="0" y="0"/>
                  <a:pt x="0" y="0"/>
                </a:cubicBezTo>
                <a:cubicBezTo>
                  <a:pt x="0" y="0"/>
                  <a:pt x="3" y="456"/>
                  <a:pt x="2" y="457"/>
                </a:cubicBezTo>
                <a:close/>
              </a:path>
            </a:pathLst>
          </a:custGeom>
          <a:gradFill>
            <a:gsLst>
              <a:gs pos="100000">
                <a:srgbClr val="006496"/>
              </a:gs>
              <a:gs pos="49000">
                <a:srgbClr val="0077B5"/>
              </a:gs>
            </a:gsLst>
            <a:lin ang="5400000" scaled="1"/>
          </a:gradFill>
          <a:ln w="11113" cap="flat">
            <a:noFill/>
            <a:prstDash val="solid"/>
            <a:miter lim="800000"/>
            <a:headEnd/>
            <a:tailEnd/>
          </a:ln>
          <a:effectLst>
            <a:innerShdw blurRad="63500" dist="50800" dir="2700000">
              <a:prstClr val="black">
                <a:alpha val="20000"/>
              </a:prstClr>
            </a:innerShdw>
          </a:effectLst>
        </p:spPr>
        <p:txBody>
          <a:bodyPr vert="horz" wrap="square" lIns="91440" tIns="45720" rIns="91440" bIns="45720" numCol="1" anchor="t" anchorCtr="0" compatLnSpc="1">
            <a:prstTxWarp prst="textNoShape">
              <a:avLst/>
            </a:prstTxWarp>
            <a:noAutofit/>
          </a:bodyPr>
          <a:lstStyle/>
          <a:p>
            <a:endParaRPr lang="en-US">
              <a:solidFill>
                <a:prstClr val="black"/>
              </a:solidFill>
              <a:latin typeface="EquipExtended-Light"/>
            </a:endParaRPr>
          </a:p>
        </p:txBody>
      </p:sp>
      <p:grpSp>
        <p:nvGrpSpPr>
          <p:cNvPr id="13" name="Group 5">
            <a:extLst>
              <a:ext uri="{FF2B5EF4-FFF2-40B4-BE49-F238E27FC236}">
                <a16:creationId xmlns:a16="http://schemas.microsoft.com/office/drawing/2014/main" id="{6C95C814-A58F-424A-85DC-DC66D2B1D697}"/>
              </a:ext>
            </a:extLst>
          </p:cNvPr>
          <p:cNvGrpSpPr>
            <a:grpSpLocks noChangeAspect="1"/>
          </p:cNvGrpSpPr>
          <p:nvPr/>
        </p:nvGrpSpPr>
        <p:grpSpPr bwMode="auto">
          <a:xfrm>
            <a:off x="357848" y="617153"/>
            <a:ext cx="5410608" cy="5387835"/>
            <a:chOff x="357" y="150"/>
            <a:chExt cx="4039" cy="4022"/>
          </a:xfrm>
        </p:grpSpPr>
        <p:sp>
          <p:nvSpPr>
            <p:cNvPr id="15" name="Freeform 6">
              <a:extLst>
                <a:ext uri="{FF2B5EF4-FFF2-40B4-BE49-F238E27FC236}">
                  <a16:creationId xmlns:a16="http://schemas.microsoft.com/office/drawing/2014/main" id="{5B71BE0A-0C38-4318-8953-91F1621A24A2}"/>
                </a:ext>
              </a:extLst>
            </p:cNvPr>
            <p:cNvSpPr>
              <a:spLocks/>
            </p:cNvSpPr>
            <p:nvPr/>
          </p:nvSpPr>
          <p:spPr bwMode="auto">
            <a:xfrm>
              <a:off x="2332" y="3044"/>
              <a:ext cx="767" cy="1123"/>
            </a:xfrm>
            <a:custGeom>
              <a:avLst/>
              <a:gdLst>
                <a:gd name="T0" fmla="*/ 111 w 323"/>
                <a:gd name="T1" fmla="*/ 466 h 473"/>
                <a:gd name="T2" fmla="*/ 5 w 323"/>
                <a:gd name="T3" fmla="*/ 284 h 473"/>
                <a:gd name="T4" fmla="*/ 4 w 323"/>
                <a:gd name="T5" fmla="*/ 248 h 473"/>
                <a:gd name="T6" fmla="*/ 32 w 323"/>
                <a:gd name="T7" fmla="*/ 230 h 473"/>
                <a:gd name="T8" fmla="*/ 53 w 323"/>
                <a:gd name="T9" fmla="*/ 250 h 473"/>
                <a:gd name="T10" fmla="*/ 86 w 323"/>
                <a:gd name="T11" fmla="*/ 272 h 473"/>
                <a:gd name="T12" fmla="*/ 111 w 323"/>
                <a:gd name="T13" fmla="*/ 270 h 473"/>
                <a:gd name="T14" fmla="*/ 117 w 323"/>
                <a:gd name="T15" fmla="*/ 236 h 473"/>
                <a:gd name="T16" fmla="*/ 105 w 323"/>
                <a:gd name="T17" fmla="*/ 170 h 473"/>
                <a:gd name="T18" fmla="*/ 103 w 323"/>
                <a:gd name="T19" fmla="*/ 134 h 473"/>
                <a:gd name="T20" fmla="*/ 122 w 323"/>
                <a:gd name="T21" fmla="*/ 105 h 473"/>
                <a:gd name="T22" fmla="*/ 152 w 323"/>
                <a:gd name="T23" fmla="*/ 115 h 473"/>
                <a:gd name="T24" fmla="*/ 155 w 323"/>
                <a:gd name="T25" fmla="*/ 130 h 473"/>
                <a:gd name="T26" fmla="*/ 165 w 323"/>
                <a:gd name="T27" fmla="*/ 140 h 473"/>
                <a:gd name="T28" fmla="*/ 177 w 323"/>
                <a:gd name="T29" fmla="*/ 133 h 473"/>
                <a:gd name="T30" fmla="*/ 198 w 323"/>
                <a:gd name="T31" fmla="*/ 85 h 473"/>
                <a:gd name="T32" fmla="*/ 217 w 323"/>
                <a:gd name="T33" fmla="*/ 36 h 473"/>
                <a:gd name="T34" fmla="*/ 257 w 323"/>
                <a:gd name="T35" fmla="*/ 4 h 473"/>
                <a:gd name="T36" fmla="*/ 301 w 323"/>
                <a:gd name="T37" fmla="*/ 24 h 473"/>
                <a:gd name="T38" fmla="*/ 292 w 323"/>
                <a:gd name="T39" fmla="*/ 74 h 473"/>
                <a:gd name="T40" fmla="*/ 246 w 323"/>
                <a:gd name="T41" fmla="*/ 136 h 473"/>
                <a:gd name="T42" fmla="*/ 238 w 323"/>
                <a:gd name="T43" fmla="*/ 148 h 473"/>
                <a:gd name="T44" fmla="*/ 254 w 323"/>
                <a:gd name="T45" fmla="*/ 164 h 473"/>
                <a:gd name="T46" fmla="*/ 283 w 323"/>
                <a:gd name="T47" fmla="*/ 162 h 473"/>
                <a:gd name="T48" fmla="*/ 308 w 323"/>
                <a:gd name="T49" fmla="*/ 173 h 473"/>
                <a:gd name="T50" fmla="*/ 298 w 323"/>
                <a:gd name="T51" fmla="*/ 208 h 473"/>
                <a:gd name="T52" fmla="*/ 237 w 323"/>
                <a:gd name="T53" fmla="*/ 259 h 473"/>
                <a:gd name="T54" fmla="*/ 214 w 323"/>
                <a:gd name="T55" fmla="*/ 275 h 473"/>
                <a:gd name="T56" fmla="*/ 211 w 323"/>
                <a:gd name="T57" fmla="*/ 302 h 473"/>
                <a:gd name="T58" fmla="*/ 238 w 323"/>
                <a:gd name="T59" fmla="*/ 307 h 473"/>
                <a:gd name="T60" fmla="*/ 262 w 323"/>
                <a:gd name="T61" fmla="*/ 293 h 473"/>
                <a:gd name="T62" fmla="*/ 312 w 323"/>
                <a:gd name="T63" fmla="*/ 294 h 473"/>
                <a:gd name="T64" fmla="*/ 321 w 323"/>
                <a:gd name="T65" fmla="*/ 326 h 473"/>
                <a:gd name="T66" fmla="*/ 308 w 323"/>
                <a:gd name="T67" fmla="*/ 359 h 473"/>
                <a:gd name="T68" fmla="*/ 222 w 323"/>
                <a:gd name="T69" fmla="*/ 444 h 473"/>
                <a:gd name="T70" fmla="*/ 111 w 323"/>
                <a:gd name="T71" fmla="*/ 46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3" h="473">
                  <a:moveTo>
                    <a:pt x="111" y="466"/>
                  </a:moveTo>
                  <a:cubicBezTo>
                    <a:pt x="42" y="433"/>
                    <a:pt x="15" y="356"/>
                    <a:pt x="5" y="284"/>
                  </a:cubicBezTo>
                  <a:cubicBezTo>
                    <a:pt x="4" y="271"/>
                    <a:pt x="0" y="259"/>
                    <a:pt x="4" y="248"/>
                  </a:cubicBezTo>
                  <a:cubicBezTo>
                    <a:pt x="8" y="236"/>
                    <a:pt x="20" y="227"/>
                    <a:pt x="32" y="230"/>
                  </a:cubicBezTo>
                  <a:cubicBezTo>
                    <a:pt x="41" y="233"/>
                    <a:pt x="47" y="242"/>
                    <a:pt x="53" y="250"/>
                  </a:cubicBezTo>
                  <a:cubicBezTo>
                    <a:pt x="62" y="260"/>
                    <a:pt x="73" y="268"/>
                    <a:pt x="86" y="272"/>
                  </a:cubicBezTo>
                  <a:cubicBezTo>
                    <a:pt x="94" y="275"/>
                    <a:pt x="104" y="276"/>
                    <a:pt x="111" y="270"/>
                  </a:cubicBezTo>
                  <a:cubicBezTo>
                    <a:pt x="120" y="263"/>
                    <a:pt x="119" y="248"/>
                    <a:pt x="117" y="236"/>
                  </a:cubicBezTo>
                  <a:cubicBezTo>
                    <a:pt x="113" y="214"/>
                    <a:pt x="109" y="192"/>
                    <a:pt x="105" y="170"/>
                  </a:cubicBezTo>
                  <a:cubicBezTo>
                    <a:pt x="103" y="158"/>
                    <a:pt x="101" y="146"/>
                    <a:pt x="103" y="134"/>
                  </a:cubicBezTo>
                  <a:cubicBezTo>
                    <a:pt x="105" y="122"/>
                    <a:pt x="111" y="110"/>
                    <a:pt x="122" y="105"/>
                  </a:cubicBezTo>
                  <a:cubicBezTo>
                    <a:pt x="133" y="100"/>
                    <a:pt x="148" y="104"/>
                    <a:pt x="152" y="115"/>
                  </a:cubicBezTo>
                  <a:cubicBezTo>
                    <a:pt x="154" y="120"/>
                    <a:pt x="154" y="125"/>
                    <a:pt x="155" y="130"/>
                  </a:cubicBezTo>
                  <a:cubicBezTo>
                    <a:pt x="156" y="135"/>
                    <a:pt x="160" y="140"/>
                    <a:pt x="165" y="140"/>
                  </a:cubicBezTo>
                  <a:cubicBezTo>
                    <a:pt x="170" y="141"/>
                    <a:pt x="174" y="137"/>
                    <a:pt x="177" y="133"/>
                  </a:cubicBezTo>
                  <a:cubicBezTo>
                    <a:pt x="187" y="119"/>
                    <a:pt x="193" y="102"/>
                    <a:pt x="198" y="85"/>
                  </a:cubicBezTo>
                  <a:cubicBezTo>
                    <a:pt x="203" y="68"/>
                    <a:pt x="208" y="51"/>
                    <a:pt x="217" y="36"/>
                  </a:cubicBezTo>
                  <a:cubicBezTo>
                    <a:pt x="226" y="21"/>
                    <a:pt x="240" y="8"/>
                    <a:pt x="257" y="4"/>
                  </a:cubicBezTo>
                  <a:cubicBezTo>
                    <a:pt x="273" y="0"/>
                    <a:pt x="293" y="8"/>
                    <a:pt x="301" y="24"/>
                  </a:cubicBezTo>
                  <a:cubicBezTo>
                    <a:pt x="308" y="40"/>
                    <a:pt x="301" y="59"/>
                    <a:pt x="292" y="74"/>
                  </a:cubicBezTo>
                  <a:cubicBezTo>
                    <a:pt x="280" y="97"/>
                    <a:pt x="264" y="118"/>
                    <a:pt x="246" y="136"/>
                  </a:cubicBezTo>
                  <a:cubicBezTo>
                    <a:pt x="243" y="139"/>
                    <a:pt x="239" y="143"/>
                    <a:pt x="238" y="148"/>
                  </a:cubicBezTo>
                  <a:cubicBezTo>
                    <a:pt x="237" y="156"/>
                    <a:pt x="246" y="163"/>
                    <a:pt x="254" y="164"/>
                  </a:cubicBezTo>
                  <a:cubicBezTo>
                    <a:pt x="264" y="165"/>
                    <a:pt x="273" y="163"/>
                    <a:pt x="283" y="162"/>
                  </a:cubicBezTo>
                  <a:cubicBezTo>
                    <a:pt x="292" y="162"/>
                    <a:pt x="303" y="164"/>
                    <a:pt x="308" y="173"/>
                  </a:cubicBezTo>
                  <a:cubicBezTo>
                    <a:pt x="315" y="184"/>
                    <a:pt x="307" y="198"/>
                    <a:pt x="298" y="208"/>
                  </a:cubicBezTo>
                  <a:cubicBezTo>
                    <a:pt x="281" y="229"/>
                    <a:pt x="260" y="246"/>
                    <a:pt x="237" y="259"/>
                  </a:cubicBezTo>
                  <a:cubicBezTo>
                    <a:pt x="229" y="264"/>
                    <a:pt x="220" y="268"/>
                    <a:pt x="214" y="275"/>
                  </a:cubicBezTo>
                  <a:cubicBezTo>
                    <a:pt x="208" y="283"/>
                    <a:pt x="206" y="294"/>
                    <a:pt x="211" y="302"/>
                  </a:cubicBezTo>
                  <a:cubicBezTo>
                    <a:pt x="217" y="310"/>
                    <a:pt x="229" y="310"/>
                    <a:pt x="238" y="307"/>
                  </a:cubicBezTo>
                  <a:cubicBezTo>
                    <a:pt x="246" y="304"/>
                    <a:pt x="254" y="297"/>
                    <a:pt x="262" y="293"/>
                  </a:cubicBezTo>
                  <a:cubicBezTo>
                    <a:pt x="277" y="284"/>
                    <a:pt x="299" y="281"/>
                    <a:pt x="312" y="294"/>
                  </a:cubicBezTo>
                  <a:cubicBezTo>
                    <a:pt x="320" y="302"/>
                    <a:pt x="323" y="315"/>
                    <a:pt x="321" y="326"/>
                  </a:cubicBezTo>
                  <a:cubicBezTo>
                    <a:pt x="320" y="338"/>
                    <a:pt x="314" y="349"/>
                    <a:pt x="308" y="359"/>
                  </a:cubicBezTo>
                  <a:cubicBezTo>
                    <a:pt x="287" y="394"/>
                    <a:pt x="258" y="425"/>
                    <a:pt x="222" y="444"/>
                  </a:cubicBezTo>
                  <a:cubicBezTo>
                    <a:pt x="186" y="464"/>
                    <a:pt x="151" y="473"/>
                    <a:pt x="111" y="466"/>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16CE7F70-9E80-46FF-9BB3-7BAA90576561}"/>
                </a:ext>
              </a:extLst>
            </p:cNvPr>
            <p:cNvSpPr>
              <a:spLocks/>
            </p:cNvSpPr>
            <p:nvPr/>
          </p:nvSpPr>
          <p:spPr bwMode="auto">
            <a:xfrm>
              <a:off x="2622" y="3068"/>
              <a:ext cx="377" cy="969"/>
            </a:xfrm>
            <a:custGeom>
              <a:avLst/>
              <a:gdLst>
                <a:gd name="T0" fmla="*/ 0 w 159"/>
                <a:gd name="T1" fmla="*/ 408 h 408"/>
                <a:gd name="T2" fmla="*/ 23 w 159"/>
                <a:gd name="T3" fmla="*/ 286 h 408"/>
                <a:gd name="T4" fmla="*/ 31 w 159"/>
                <a:gd name="T5" fmla="*/ 254 h 408"/>
                <a:gd name="T6" fmla="*/ 39 w 159"/>
                <a:gd name="T7" fmla="*/ 223 h 408"/>
                <a:gd name="T8" fmla="*/ 60 w 159"/>
                <a:gd name="T9" fmla="*/ 167 h 408"/>
                <a:gd name="T10" fmla="*/ 83 w 159"/>
                <a:gd name="T11" fmla="*/ 118 h 408"/>
                <a:gd name="T12" fmla="*/ 105 w 159"/>
                <a:gd name="T13" fmla="*/ 76 h 408"/>
                <a:gd name="T14" fmla="*/ 142 w 159"/>
                <a:gd name="T15" fmla="*/ 19 h 408"/>
                <a:gd name="T16" fmla="*/ 154 w 159"/>
                <a:gd name="T17" fmla="*/ 5 h 408"/>
                <a:gd name="T18" fmla="*/ 157 w 159"/>
                <a:gd name="T19" fmla="*/ 1 h 408"/>
                <a:gd name="T20" fmla="*/ 159 w 159"/>
                <a:gd name="T21" fmla="*/ 0 h 408"/>
                <a:gd name="T22" fmla="*/ 158 w 159"/>
                <a:gd name="T23" fmla="*/ 2 h 408"/>
                <a:gd name="T24" fmla="*/ 155 w 159"/>
                <a:gd name="T25" fmla="*/ 5 h 408"/>
                <a:gd name="T26" fmla="*/ 143 w 159"/>
                <a:gd name="T27" fmla="*/ 20 h 408"/>
                <a:gd name="T28" fmla="*/ 106 w 159"/>
                <a:gd name="T29" fmla="*/ 77 h 408"/>
                <a:gd name="T30" fmla="*/ 84 w 159"/>
                <a:gd name="T31" fmla="*/ 119 h 408"/>
                <a:gd name="T32" fmla="*/ 62 w 159"/>
                <a:gd name="T33" fmla="*/ 168 h 408"/>
                <a:gd name="T34" fmla="*/ 41 w 159"/>
                <a:gd name="T35" fmla="*/ 224 h 408"/>
                <a:gd name="T36" fmla="*/ 33 w 159"/>
                <a:gd name="T37" fmla="*/ 254 h 408"/>
                <a:gd name="T38" fmla="*/ 25 w 159"/>
                <a:gd name="T39" fmla="*/ 286 h 408"/>
                <a:gd name="T40" fmla="*/ 2 w 159"/>
                <a:gd name="T41" fmla="*/ 408 h 408"/>
                <a:gd name="T42" fmla="*/ 0 w 159"/>
                <a:gd name="T43"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408">
                  <a:moveTo>
                    <a:pt x="0" y="408"/>
                  </a:moveTo>
                  <a:cubicBezTo>
                    <a:pt x="5" y="370"/>
                    <a:pt x="13" y="328"/>
                    <a:pt x="23" y="286"/>
                  </a:cubicBezTo>
                  <a:cubicBezTo>
                    <a:pt x="26" y="275"/>
                    <a:pt x="28" y="264"/>
                    <a:pt x="31" y="254"/>
                  </a:cubicBezTo>
                  <a:cubicBezTo>
                    <a:pt x="33" y="243"/>
                    <a:pt x="36" y="233"/>
                    <a:pt x="39" y="223"/>
                  </a:cubicBezTo>
                  <a:cubicBezTo>
                    <a:pt x="45" y="203"/>
                    <a:pt x="52" y="185"/>
                    <a:pt x="60" y="167"/>
                  </a:cubicBezTo>
                  <a:cubicBezTo>
                    <a:pt x="68" y="149"/>
                    <a:pt x="75" y="133"/>
                    <a:pt x="83" y="118"/>
                  </a:cubicBezTo>
                  <a:cubicBezTo>
                    <a:pt x="90" y="103"/>
                    <a:pt x="97" y="89"/>
                    <a:pt x="105" y="76"/>
                  </a:cubicBezTo>
                  <a:cubicBezTo>
                    <a:pt x="119" y="51"/>
                    <a:pt x="132" y="32"/>
                    <a:pt x="142" y="19"/>
                  </a:cubicBezTo>
                  <a:cubicBezTo>
                    <a:pt x="147" y="13"/>
                    <a:pt x="152" y="8"/>
                    <a:pt x="154" y="5"/>
                  </a:cubicBezTo>
                  <a:cubicBezTo>
                    <a:pt x="156" y="4"/>
                    <a:pt x="157" y="2"/>
                    <a:pt x="157" y="1"/>
                  </a:cubicBezTo>
                  <a:cubicBezTo>
                    <a:pt x="158" y="1"/>
                    <a:pt x="159" y="0"/>
                    <a:pt x="159" y="0"/>
                  </a:cubicBezTo>
                  <a:cubicBezTo>
                    <a:pt x="159" y="0"/>
                    <a:pt x="158" y="1"/>
                    <a:pt x="158" y="2"/>
                  </a:cubicBezTo>
                  <a:cubicBezTo>
                    <a:pt x="157" y="3"/>
                    <a:pt x="156" y="4"/>
                    <a:pt x="155" y="5"/>
                  </a:cubicBezTo>
                  <a:cubicBezTo>
                    <a:pt x="152" y="9"/>
                    <a:pt x="148" y="13"/>
                    <a:pt x="143" y="20"/>
                  </a:cubicBezTo>
                  <a:cubicBezTo>
                    <a:pt x="133" y="33"/>
                    <a:pt x="120" y="52"/>
                    <a:pt x="106" y="77"/>
                  </a:cubicBezTo>
                  <a:cubicBezTo>
                    <a:pt x="99" y="89"/>
                    <a:pt x="92" y="103"/>
                    <a:pt x="84" y="119"/>
                  </a:cubicBezTo>
                  <a:cubicBezTo>
                    <a:pt x="77" y="134"/>
                    <a:pt x="69" y="150"/>
                    <a:pt x="62" y="168"/>
                  </a:cubicBezTo>
                  <a:cubicBezTo>
                    <a:pt x="54" y="185"/>
                    <a:pt x="47" y="204"/>
                    <a:pt x="41" y="224"/>
                  </a:cubicBezTo>
                  <a:cubicBezTo>
                    <a:pt x="38" y="234"/>
                    <a:pt x="36" y="244"/>
                    <a:pt x="33" y="254"/>
                  </a:cubicBezTo>
                  <a:cubicBezTo>
                    <a:pt x="31" y="265"/>
                    <a:pt x="28" y="275"/>
                    <a:pt x="25" y="286"/>
                  </a:cubicBezTo>
                  <a:cubicBezTo>
                    <a:pt x="15" y="329"/>
                    <a:pt x="7" y="370"/>
                    <a:pt x="2" y="408"/>
                  </a:cubicBezTo>
                  <a:cubicBezTo>
                    <a:pt x="0" y="408"/>
                    <a:pt x="0" y="408"/>
                    <a:pt x="0" y="40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3D57E5F5-E299-42E6-8100-CE7E95379456}"/>
                </a:ext>
              </a:extLst>
            </p:cNvPr>
            <p:cNvSpPr>
              <a:spLocks/>
            </p:cNvSpPr>
            <p:nvPr/>
          </p:nvSpPr>
          <p:spPr bwMode="auto">
            <a:xfrm>
              <a:off x="2622" y="3294"/>
              <a:ext cx="95" cy="303"/>
            </a:xfrm>
            <a:custGeom>
              <a:avLst/>
              <a:gdLst>
                <a:gd name="T0" fmla="*/ 40 w 40"/>
                <a:gd name="T1" fmla="*/ 128 h 128"/>
                <a:gd name="T2" fmla="*/ 38 w 40"/>
                <a:gd name="T3" fmla="*/ 123 h 128"/>
                <a:gd name="T4" fmla="*/ 33 w 40"/>
                <a:gd name="T5" fmla="*/ 109 h 128"/>
                <a:gd name="T6" fmla="*/ 20 w 40"/>
                <a:gd name="T7" fmla="*/ 64 h 128"/>
                <a:gd name="T8" fmla="*/ 6 w 40"/>
                <a:gd name="T9" fmla="*/ 18 h 128"/>
                <a:gd name="T10" fmla="*/ 2 w 40"/>
                <a:gd name="T11" fmla="*/ 5 h 128"/>
                <a:gd name="T12" fmla="*/ 0 w 40"/>
                <a:gd name="T13" fmla="*/ 0 h 128"/>
                <a:gd name="T14" fmla="*/ 2 w 40"/>
                <a:gd name="T15" fmla="*/ 4 h 128"/>
                <a:gd name="T16" fmla="*/ 8 w 40"/>
                <a:gd name="T17" fmla="*/ 18 h 128"/>
                <a:gd name="T18" fmla="*/ 22 w 40"/>
                <a:gd name="T19" fmla="*/ 63 h 128"/>
                <a:gd name="T20" fmla="*/ 35 w 40"/>
                <a:gd name="T21" fmla="*/ 109 h 128"/>
                <a:gd name="T22" fmla="*/ 38 w 40"/>
                <a:gd name="T23" fmla="*/ 123 h 128"/>
                <a:gd name="T24" fmla="*/ 40 w 40"/>
                <a:gd name="T2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28">
                  <a:moveTo>
                    <a:pt x="40" y="128"/>
                  </a:moveTo>
                  <a:cubicBezTo>
                    <a:pt x="39" y="128"/>
                    <a:pt x="39" y="126"/>
                    <a:pt x="38" y="123"/>
                  </a:cubicBezTo>
                  <a:cubicBezTo>
                    <a:pt x="36" y="120"/>
                    <a:pt x="35" y="115"/>
                    <a:pt x="33" y="109"/>
                  </a:cubicBezTo>
                  <a:cubicBezTo>
                    <a:pt x="29" y="98"/>
                    <a:pt x="25" y="82"/>
                    <a:pt x="20" y="64"/>
                  </a:cubicBezTo>
                  <a:cubicBezTo>
                    <a:pt x="15" y="46"/>
                    <a:pt x="10" y="30"/>
                    <a:pt x="6" y="18"/>
                  </a:cubicBezTo>
                  <a:cubicBezTo>
                    <a:pt x="4" y="13"/>
                    <a:pt x="3" y="8"/>
                    <a:pt x="2" y="5"/>
                  </a:cubicBezTo>
                  <a:cubicBezTo>
                    <a:pt x="0" y="1"/>
                    <a:pt x="0" y="0"/>
                    <a:pt x="0" y="0"/>
                  </a:cubicBezTo>
                  <a:cubicBezTo>
                    <a:pt x="0" y="0"/>
                    <a:pt x="1" y="1"/>
                    <a:pt x="2" y="4"/>
                  </a:cubicBezTo>
                  <a:cubicBezTo>
                    <a:pt x="4" y="7"/>
                    <a:pt x="6" y="12"/>
                    <a:pt x="8" y="18"/>
                  </a:cubicBezTo>
                  <a:cubicBezTo>
                    <a:pt x="12" y="29"/>
                    <a:pt x="17" y="45"/>
                    <a:pt x="22" y="63"/>
                  </a:cubicBezTo>
                  <a:cubicBezTo>
                    <a:pt x="27" y="81"/>
                    <a:pt x="31" y="97"/>
                    <a:pt x="35" y="109"/>
                  </a:cubicBezTo>
                  <a:cubicBezTo>
                    <a:pt x="36" y="114"/>
                    <a:pt x="37" y="119"/>
                    <a:pt x="38" y="123"/>
                  </a:cubicBezTo>
                  <a:cubicBezTo>
                    <a:pt x="39" y="126"/>
                    <a:pt x="40" y="128"/>
                    <a:pt x="40" y="12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C4DA9EB3-8ED1-415F-BEC2-366678C7099A}"/>
                </a:ext>
              </a:extLst>
            </p:cNvPr>
            <p:cNvSpPr>
              <a:spLocks/>
            </p:cNvSpPr>
            <p:nvPr/>
          </p:nvSpPr>
          <p:spPr bwMode="auto">
            <a:xfrm>
              <a:off x="2717" y="3467"/>
              <a:ext cx="351" cy="130"/>
            </a:xfrm>
            <a:custGeom>
              <a:avLst/>
              <a:gdLst>
                <a:gd name="T0" fmla="*/ 148 w 148"/>
                <a:gd name="T1" fmla="*/ 0 h 55"/>
                <a:gd name="T2" fmla="*/ 142 w 148"/>
                <a:gd name="T3" fmla="*/ 2 h 55"/>
                <a:gd name="T4" fmla="*/ 126 w 148"/>
                <a:gd name="T5" fmla="*/ 7 h 55"/>
                <a:gd name="T6" fmla="*/ 73 w 148"/>
                <a:gd name="T7" fmla="*/ 24 h 55"/>
                <a:gd name="T8" fmla="*/ 21 w 148"/>
                <a:gd name="T9" fmla="*/ 45 h 55"/>
                <a:gd name="T10" fmla="*/ 5 w 148"/>
                <a:gd name="T11" fmla="*/ 52 h 55"/>
                <a:gd name="T12" fmla="*/ 0 w 148"/>
                <a:gd name="T13" fmla="*/ 55 h 55"/>
                <a:gd name="T14" fmla="*/ 5 w 148"/>
                <a:gd name="T15" fmla="*/ 52 h 55"/>
                <a:gd name="T16" fmla="*/ 20 w 148"/>
                <a:gd name="T17" fmla="*/ 44 h 55"/>
                <a:gd name="T18" fmla="*/ 72 w 148"/>
                <a:gd name="T19" fmla="*/ 22 h 55"/>
                <a:gd name="T20" fmla="*/ 125 w 148"/>
                <a:gd name="T21" fmla="*/ 5 h 55"/>
                <a:gd name="T22" fmla="*/ 142 w 148"/>
                <a:gd name="T23" fmla="*/ 1 h 55"/>
                <a:gd name="T24" fmla="*/ 148 w 148"/>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55">
                  <a:moveTo>
                    <a:pt x="148" y="0"/>
                  </a:moveTo>
                  <a:cubicBezTo>
                    <a:pt x="148" y="0"/>
                    <a:pt x="146" y="1"/>
                    <a:pt x="142" y="2"/>
                  </a:cubicBezTo>
                  <a:cubicBezTo>
                    <a:pt x="138" y="3"/>
                    <a:pt x="133" y="5"/>
                    <a:pt x="126" y="7"/>
                  </a:cubicBezTo>
                  <a:cubicBezTo>
                    <a:pt x="112" y="10"/>
                    <a:pt x="93" y="16"/>
                    <a:pt x="73" y="24"/>
                  </a:cubicBezTo>
                  <a:cubicBezTo>
                    <a:pt x="52" y="32"/>
                    <a:pt x="34" y="39"/>
                    <a:pt x="21" y="45"/>
                  </a:cubicBezTo>
                  <a:cubicBezTo>
                    <a:pt x="14" y="48"/>
                    <a:pt x="9" y="51"/>
                    <a:pt x="5" y="52"/>
                  </a:cubicBezTo>
                  <a:cubicBezTo>
                    <a:pt x="2" y="54"/>
                    <a:pt x="0" y="55"/>
                    <a:pt x="0" y="55"/>
                  </a:cubicBezTo>
                  <a:cubicBezTo>
                    <a:pt x="0" y="55"/>
                    <a:pt x="1" y="54"/>
                    <a:pt x="5" y="52"/>
                  </a:cubicBezTo>
                  <a:cubicBezTo>
                    <a:pt x="8" y="50"/>
                    <a:pt x="14" y="47"/>
                    <a:pt x="20" y="44"/>
                  </a:cubicBezTo>
                  <a:cubicBezTo>
                    <a:pt x="33" y="38"/>
                    <a:pt x="51" y="30"/>
                    <a:pt x="72" y="22"/>
                  </a:cubicBezTo>
                  <a:cubicBezTo>
                    <a:pt x="92" y="14"/>
                    <a:pt x="111" y="9"/>
                    <a:pt x="125" y="5"/>
                  </a:cubicBezTo>
                  <a:cubicBezTo>
                    <a:pt x="132" y="3"/>
                    <a:pt x="138" y="2"/>
                    <a:pt x="142" y="1"/>
                  </a:cubicBezTo>
                  <a:cubicBezTo>
                    <a:pt x="146" y="0"/>
                    <a:pt x="148" y="0"/>
                    <a:pt x="148"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E4294955-8F75-4B60-ACE3-25EF4A193160}"/>
                </a:ext>
              </a:extLst>
            </p:cNvPr>
            <p:cNvSpPr>
              <a:spLocks/>
            </p:cNvSpPr>
            <p:nvPr/>
          </p:nvSpPr>
          <p:spPr bwMode="auto">
            <a:xfrm>
              <a:off x="2363" y="3595"/>
              <a:ext cx="264" cy="435"/>
            </a:xfrm>
            <a:custGeom>
              <a:avLst/>
              <a:gdLst>
                <a:gd name="T0" fmla="*/ 111 w 111"/>
                <a:gd name="T1" fmla="*/ 183 h 183"/>
                <a:gd name="T2" fmla="*/ 109 w 111"/>
                <a:gd name="T3" fmla="*/ 181 h 183"/>
                <a:gd name="T4" fmla="*/ 106 w 111"/>
                <a:gd name="T5" fmla="*/ 176 h 183"/>
                <a:gd name="T6" fmla="*/ 93 w 111"/>
                <a:gd name="T7" fmla="*/ 157 h 183"/>
                <a:gd name="T8" fmla="*/ 55 w 111"/>
                <a:gd name="T9" fmla="*/ 92 h 183"/>
                <a:gd name="T10" fmla="*/ 16 w 111"/>
                <a:gd name="T11" fmla="*/ 27 h 183"/>
                <a:gd name="T12" fmla="*/ 4 w 111"/>
                <a:gd name="T13" fmla="*/ 7 h 183"/>
                <a:gd name="T14" fmla="*/ 1 w 111"/>
                <a:gd name="T15" fmla="*/ 2 h 183"/>
                <a:gd name="T16" fmla="*/ 0 w 111"/>
                <a:gd name="T17" fmla="*/ 0 h 183"/>
                <a:gd name="T18" fmla="*/ 2 w 111"/>
                <a:gd name="T19" fmla="*/ 2 h 183"/>
                <a:gd name="T20" fmla="*/ 5 w 111"/>
                <a:gd name="T21" fmla="*/ 7 h 183"/>
                <a:gd name="T22" fmla="*/ 18 w 111"/>
                <a:gd name="T23" fmla="*/ 26 h 183"/>
                <a:gd name="T24" fmla="*/ 56 w 111"/>
                <a:gd name="T25" fmla="*/ 91 h 183"/>
                <a:gd name="T26" fmla="*/ 95 w 111"/>
                <a:gd name="T27" fmla="*/ 156 h 183"/>
                <a:gd name="T28" fmla="*/ 106 w 111"/>
                <a:gd name="T29" fmla="*/ 175 h 183"/>
                <a:gd name="T30" fmla="*/ 110 w 111"/>
                <a:gd name="T31" fmla="*/ 181 h 183"/>
                <a:gd name="T32" fmla="*/ 111 w 111"/>
                <a:gd name="T3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83">
                  <a:moveTo>
                    <a:pt x="111" y="183"/>
                  </a:moveTo>
                  <a:cubicBezTo>
                    <a:pt x="111" y="183"/>
                    <a:pt x="110" y="182"/>
                    <a:pt x="109" y="181"/>
                  </a:cubicBezTo>
                  <a:cubicBezTo>
                    <a:pt x="108" y="180"/>
                    <a:pt x="107" y="178"/>
                    <a:pt x="106" y="176"/>
                  </a:cubicBezTo>
                  <a:cubicBezTo>
                    <a:pt x="103" y="171"/>
                    <a:pt x="98" y="165"/>
                    <a:pt x="93" y="157"/>
                  </a:cubicBezTo>
                  <a:cubicBezTo>
                    <a:pt x="83" y="140"/>
                    <a:pt x="69" y="117"/>
                    <a:pt x="55" y="92"/>
                  </a:cubicBezTo>
                  <a:cubicBezTo>
                    <a:pt x="40" y="66"/>
                    <a:pt x="26" y="43"/>
                    <a:pt x="16" y="27"/>
                  </a:cubicBezTo>
                  <a:cubicBezTo>
                    <a:pt x="12" y="19"/>
                    <a:pt x="7" y="12"/>
                    <a:pt x="4" y="7"/>
                  </a:cubicBezTo>
                  <a:cubicBezTo>
                    <a:pt x="3" y="5"/>
                    <a:pt x="2" y="3"/>
                    <a:pt x="1" y="2"/>
                  </a:cubicBezTo>
                  <a:cubicBezTo>
                    <a:pt x="1" y="1"/>
                    <a:pt x="0" y="0"/>
                    <a:pt x="0" y="0"/>
                  </a:cubicBezTo>
                  <a:cubicBezTo>
                    <a:pt x="0" y="0"/>
                    <a:pt x="1" y="0"/>
                    <a:pt x="2" y="2"/>
                  </a:cubicBezTo>
                  <a:cubicBezTo>
                    <a:pt x="3" y="3"/>
                    <a:pt x="4" y="5"/>
                    <a:pt x="5" y="7"/>
                  </a:cubicBezTo>
                  <a:cubicBezTo>
                    <a:pt x="8" y="11"/>
                    <a:pt x="13" y="18"/>
                    <a:pt x="18" y="26"/>
                  </a:cubicBezTo>
                  <a:cubicBezTo>
                    <a:pt x="28" y="42"/>
                    <a:pt x="42" y="65"/>
                    <a:pt x="56" y="91"/>
                  </a:cubicBezTo>
                  <a:cubicBezTo>
                    <a:pt x="71" y="116"/>
                    <a:pt x="85" y="139"/>
                    <a:pt x="95" y="156"/>
                  </a:cubicBezTo>
                  <a:cubicBezTo>
                    <a:pt x="99" y="164"/>
                    <a:pt x="103" y="171"/>
                    <a:pt x="106" y="175"/>
                  </a:cubicBezTo>
                  <a:cubicBezTo>
                    <a:pt x="108" y="178"/>
                    <a:pt x="109" y="179"/>
                    <a:pt x="110" y="181"/>
                  </a:cubicBezTo>
                  <a:cubicBezTo>
                    <a:pt x="110" y="182"/>
                    <a:pt x="111" y="183"/>
                    <a:pt x="111" y="183"/>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903D304B-250C-483D-A6C2-6906D2DEE9F1}"/>
                </a:ext>
              </a:extLst>
            </p:cNvPr>
            <p:cNvSpPr>
              <a:spLocks/>
            </p:cNvSpPr>
            <p:nvPr/>
          </p:nvSpPr>
          <p:spPr bwMode="auto">
            <a:xfrm>
              <a:off x="2627" y="3790"/>
              <a:ext cx="456" cy="240"/>
            </a:xfrm>
            <a:custGeom>
              <a:avLst/>
              <a:gdLst>
                <a:gd name="T0" fmla="*/ 192 w 192"/>
                <a:gd name="T1" fmla="*/ 1 h 101"/>
                <a:gd name="T2" fmla="*/ 190 w 192"/>
                <a:gd name="T3" fmla="*/ 2 h 101"/>
                <a:gd name="T4" fmla="*/ 185 w 192"/>
                <a:gd name="T5" fmla="*/ 5 h 101"/>
                <a:gd name="T6" fmla="*/ 164 w 192"/>
                <a:gd name="T7" fmla="*/ 15 h 101"/>
                <a:gd name="T8" fmla="*/ 97 w 192"/>
                <a:gd name="T9" fmla="*/ 52 h 101"/>
                <a:gd name="T10" fmla="*/ 28 w 192"/>
                <a:gd name="T11" fmla="*/ 87 h 101"/>
                <a:gd name="T12" fmla="*/ 7 w 192"/>
                <a:gd name="T13" fmla="*/ 97 h 101"/>
                <a:gd name="T14" fmla="*/ 2 w 192"/>
                <a:gd name="T15" fmla="*/ 100 h 101"/>
                <a:gd name="T16" fmla="*/ 0 w 192"/>
                <a:gd name="T17" fmla="*/ 101 h 101"/>
                <a:gd name="T18" fmla="*/ 2 w 192"/>
                <a:gd name="T19" fmla="*/ 100 h 101"/>
                <a:gd name="T20" fmla="*/ 7 w 192"/>
                <a:gd name="T21" fmla="*/ 97 h 101"/>
                <a:gd name="T22" fmla="*/ 28 w 192"/>
                <a:gd name="T23" fmla="*/ 86 h 101"/>
                <a:gd name="T24" fmla="*/ 95 w 192"/>
                <a:gd name="T25" fmla="*/ 50 h 101"/>
                <a:gd name="T26" fmla="*/ 164 w 192"/>
                <a:gd name="T27" fmla="*/ 14 h 101"/>
                <a:gd name="T28" fmla="*/ 185 w 192"/>
                <a:gd name="T29" fmla="*/ 4 h 101"/>
                <a:gd name="T30" fmla="*/ 190 w 192"/>
                <a:gd name="T31" fmla="*/ 1 h 101"/>
                <a:gd name="T32" fmla="*/ 192 w 192"/>
                <a:gd name="T33" fmla="*/ 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01">
                  <a:moveTo>
                    <a:pt x="192" y="1"/>
                  </a:moveTo>
                  <a:cubicBezTo>
                    <a:pt x="192" y="1"/>
                    <a:pt x="192" y="1"/>
                    <a:pt x="190" y="2"/>
                  </a:cubicBezTo>
                  <a:cubicBezTo>
                    <a:pt x="189" y="2"/>
                    <a:pt x="187" y="3"/>
                    <a:pt x="185" y="5"/>
                  </a:cubicBezTo>
                  <a:cubicBezTo>
                    <a:pt x="180" y="7"/>
                    <a:pt x="173" y="11"/>
                    <a:pt x="164" y="15"/>
                  </a:cubicBezTo>
                  <a:cubicBezTo>
                    <a:pt x="147" y="25"/>
                    <a:pt x="123" y="37"/>
                    <a:pt x="97" y="52"/>
                  </a:cubicBezTo>
                  <a:cubicBezTo>
                    <a:pt x="70" y="66"/>
                    <a:pt x="46" y="78"/>
                    <a:pt x="28" y="87"/>
                  </a:cubicBezTo>
                  <a:cubicBezTo>
                    <a:pt x="20" y="92"/>
                    <a:pt x="12" y="95"/>
                    <a:pt x="7" y="97"/>
                  </a:cubicBezTo>
                  <a:cubicBezTo>
                    <a:pt x="5" y="98"/>
                    <a:pt x="3" y="99"/>
                    <a:pt x="2" y="100"/>
                  </a:cubicBezTo>
                  <a:cubicBezTo>
                    <a:pt x="0" y="100"/>
                    <a:pt x="0" y="101"/>
                    <a:pt x="0" y="101"/>
                  </a:cubicBezTo>
                  <a:cubicBezTo>
                    <a:pt x="0" y="101"/>
                    <a:pt x="0" y="100"/>
                    <a:pt x="2" y="100"/>
                  </a:cubicBezTo>
                  <a:cubicBezTo>
                    <a:pt x="3" y="99"/>
                    <a:pt x="5" y="98"/>
                    <a:pt x="7" y="97"/>
                  </a:cubicBezTo>
                  <a:cubicBezTo>
                    <a:pt x="12" y="94"/>
                    <a:pt x="19" y="90"/>
                    <a:pt x="28" y="86"/>
                  </a:cubicBezTo>
                  <a:cubicBezTo>
                    <a:pt x="45" y="77"/>
                    <a:pt x="69" y="64"/>
                    <a:pt x="95" y="50"/>
                  </a:cubicBezTo>
                  <a:cubicBezTo>
                    <a:pt x="122" y="35"/>
                    <a:pt x="146" y="23"/>
                    <a:pt x="164" y="14"/>
                  </a:cubicBezTo>
                  <a:cubicBezTo>
                    <a:pt x="172" y="10"/>
                    <a:pt x="180" y="6"/>
                    <a:pt x="185" y="4"/>
                  </a:cubicBezTo>
                  <a:cubicBezTo>
                    <a:pt x="187" y="3"/>
                    <a:pt x="189" y="2"/>
                    <a:pt x="190" y="1"/>
                  </a:cubicBezTo>
                  <a:cubicBezTo>
                    <a:pt x="192" y="1"/>
                    <a:pt x="192" y="0"/>
                    <a:pt x="192"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FB114A70-2C77-4EAE-B7F4-55A81934FCCB}"/>
                </a:ext>
              </a:extLst>
            </p:cNvPr>
            <p:cNvSpPr>
              <a:spLocks/>
            </p:cNvSpPr>
            <p:nvPr/>
          </p:nvSpPr>
          <p:spPr bwMode="auto">
            <a:xfrm>
              <a:off x="1240" y="2069"/>
              <a:ext cx="1083" cy="2006"/>
            </a:xfrm>
            <a:custGeom>
              <a:avLst/>
              <a:gdLst>
                <a:gd name="T0" fmla="*/ 71 w 456"/>
                <a:gd name="T1" fmla="*/ 18 h 845"/>
                <a:gd name="T2" fmla="*/ 50 w 456"/>
                <a:gd name="T3" fmla="*/ 129 h 845"/>
                <a:gd name="T4" fmla="*/ 100 w 456"/>
                <a:gd name="T5" fmla="*/ 287 h 845"/>
                <a:gd name="T6" fmla="*/ 84 w 456"/>
                <a:gd name="T7" fmla="*/ 310 h 845"/>
                <a:gd name="T8" fmla="*/ 13 w 456"/>
                <a:gd name="T9" fmla="*/ 314 h 845"/>
                <a:gd name="T10" fmla="*/ 41 w 456"/>
                <a:gd name="T11" fmla="*/ 388 h 845"/>
                <a:gd name="T12" fmla="*/ 140 w 456"/>
                <a:gd name="T13" fmla="*/ 481 h 845"/>
                <a:gd name="T14" fmla="*/ 137 w 456"/>
                <a:gd name="T15" fmla="*/ 500 h 845"/>
                <a:gd name="T16" fmla="*/ 123 w 456"/>
                <a:gd name="T17" fmla="*/ 500 h 845"/>
                <a:gd name="T18" fmla="*/ 29 w 456"/>
                <a:gd name="T19" fmla="*/ 535 h 845"/>
                <a:gd name="T20" fmla="*/ 132 w 456"/>
                <a:gd name="T21" fmla="*/ 647 h 845"/>
                <a:gd name="T22" fmla="*/ 141 w 456"/>
                <a:gd name="T23" fmla="*/ 665 h 845"/>
                <a:gd name="T24" fmla="*/ 82 w 456"/>
                <a:gd name="T25" fmla="*/ 663 h 845"/>
                <a:gd name="T26" fmla="*/ 25 w 456"/>
                <a:gd name="T27" fmla="*/ 689 h 845"/>
                <a:gd name="T28" fmla="*/ 222 w 456"/>
                <a:gd name="T29" fmla="*/ 827 h 845"/>
                <a:gd name="T30" fmla="*/ 291 w 456"/>
                <a:gd name="T31" fmla="*/ 845 h 845"/>
                <a:gd name="T32" fmla="*/ 342 w 456"/>
                <a:gd name="T33" fmla="*/ 795 h 845"/>
                <a:gd name="T34" fmla="*/ 444 w 456"/>
                <a:gd name="T35" fmla="*/ 577 h 845"/>
                <a:gd name="T36" fmla="*/ 382 w 456"/>
                <a:gd name="T37" fmla="*/ 582 h 845"/>
                <a:gd name="T38" fmla="*/ 332 w 456"/>
                <a:gd name="T39" fmla="*/ 614 h 845"/>
                <a:gd name="T40" fmla="*/ 331 w 456"/>
                <a:gd name="T41" fmla="*/ 594 h 845"/>
                <a:gd name="T42" fmla="*/ 365 w 456"/>
                <a:gd name="T43" fmla="*/ 445 h 845"/>
                <a:gd name="T44" fmla="*/ 253 w 456"/>
                <a:gd name="T45" fmla="*/ 468 h 845"/>
                <a:gd name="T46" fmla="*/ 241 w 456"/>
                <a:gd name="T47" fmla="*/ 454 h 845"/>
                <a:gd name="T48" fmla="*/ 281 w 456"/>
                <a:gd name="T49" fmla="*/ 324 h 845"/>
                <a:gd name="T50" fmla="*/ 268 w 456"/>
                <a:gd name="T51" fmla="*/ 246 h 845"/>
                <a:gd name="T52" fmla="*/ 205 w 456"/>
                <a:gd name="T53" fmla="*/ 277 h 845"/>
                <a:gd name="T54" fmla="*/ 180 w 456"/>
                <a:gd name="T55" fmla="*/ 265 h 845"/>
                <a:gd name="T56" fmla="*/ 144 w 456"/>
                <a:gd name="T57" fmla="*/ 104 h 845"/>
                <a:gd name="T58" fmla="*/ 70 w 456"/>
                <a:gd name="T59" fmla="*/ 19 h 845"/>
                <a:gd name="T60" fmla="*/ 71 w 456"/>
                <a:gd name="T61" fmla="*/ 1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6" h="845">
                  <a:moveTo>
                    <a:pt x="71" y="18"/>
                  </a:moveTo>
                  <a:cubicBezTo>
                    <a:pt x="71" y="18"/>
                    <a:pt x="24" y="25"/>
                    <a:pt x="50" y="129"/>
                  </a:cubicBezTo>
                  <a:cubicBezTo>
                    <a:pt x="77" y="233"/>
                    <a:pt x="100" y="287"/>
                    <a:pt x="100" y="287"/>
                  </a:cubicBezTo>
                  <a:cubicBezTo>
                    <a:pt x="100" y="287"/>
                    <a:pt x="103" y="310"/>
                    <a:pt x="84" y="310"/>
                  </a:cubicBezTo>
                  <a:cubicBezTo>
                    <a:pt x="65" y="309"/>
                    <a:pt x="26" y="294"/>
                    <a:pt x="13" y="314"/>
                  </a:cubicBezTo>
                  <a:cubicBezTo>
                    <a:pt x="0" y="335"/>
                    <a:pt x="12" y="361"/>
                    <a:pt x="41" y="388"/>
                  </a:cubicBezTo>
                  <a:cubicBezTo>
                    <a:pt x="71" y="415"/>
                    <a:pt x="134" y="476"/>
                    <a:pt x="140" y="481"/>
                  </a:cubicBezTo>
                  <a:cubicBezTo>
                    <a:pt x="146" y="487"/>
                    <a:pt x="150" y="498"/>
                    <a:pt x="137" y="500"/>
                  </a:cubicBezTo>
                  <a:cubicBezTo>
                    <a:pt x="134" y="500"/>
                    <a:pt x="129" y="500"/>
                    <a:pt x="123" y="500"/>
                  </a:cubicBezTo>
                  <a:cubicBezTo>
                    <a:pt x="93" y="499"/>
                    <a:pt x="31" y="499"/>
                    <a:pt x="29" y="535"/>
                  </a:cubicBezTo>
                  <a:cubicBezTo>
                    <a:pt x="26" y="579"/>
                    <a:pt x="122" y="640"/>
                    <a:pt x="132" y="647"/>
                  </a:cubicBezTo>
                  <a:cubicBezTo>
                    <a:pt x="142" y="654"/>
                    <a:pt x="144" y="659"/>
                    <a:pt x="141" y="665"/>
                  </a:cubicBezTo>
                  <a:cubicBezTo>
                    <a:pt x="139" y="671"/>
                    <a:pt x="108" y="665"/>
                    <a:pt x="82" y="663"/>
                  </a:cubicBezTo>
                  <a:cubicBezTo>
                    <a:pt x="56" y="661"/>
                    <a:pt x="25" y="663"/>
                    <a:pt x="25" y="689"/>
                  </a:cubicBezTo>
                  <a:cubicBezTo>
                    <a:pt x="26" y="714"/>
                    <a:pt x="76" y="779"/>
                    <a:pt x="222" y="827"/>
                  </a:cubicBezTo>
                  <a:cubicBezTo>
                    <a:pt x="291" y="845"/>
                    <a:pt x="291" y="845"/>
                    <a:pt x="291" y="845"/>
                  </a:cubicBezTo>
                  <a:cubicBezTo>
                    <a:pt x="342" y="795"/>
                    <a:pt x="342" y="795"/>
                    <a:pt x="342" y="795"/>
                  </a:cubicBezTo>
                  <a:cubicBezTo>
                    <a:pt x="445" y="680"/>
                    <a:pt x="456" y="599"/>
                    <a:pt x="444" y="577"/>
                  </a:cubicBezTo>
                  <a:cubicBezTo>
                    <a:pt x="432" y="554"/>
                    <a:pt x="404" y="567"/>
                    <a:pt x="382" y="582"/>
                  </a:cubicBezTo>
                  <a:cubicBezTo>
                    <a:pt x="360" y="597"/>
                    <a:pt x="337" y="618"/>
                    <a:pt x="332" y="614"/>
                  </a:cubicBezTo>
                  <a:cubicBezTo>
                    <a:pt x="327" y="610"/>
                    <a:pt x="325" y="605"/>
                    <a:pt x="331" y="594"/>
                  </a:cubicBezTo>
                  <a:cubicBezTo>
                    <a:pt x="336" y="583"/>
                    <a:pt x="389" y="482"/>
                    <a:pt x="365" y="445"/>
                  </a:cubicBezTo>
                  <a:cubicBezTo>
                    <a:pt x="340" y="408"/>
                    <a:pt x="266" y="463"/>
                    <a:pt x="253" y="468"/>
                  </a:cubicBezTo>
                  <a:cubicBezTo>
                    <a:pt x="241" y="474"/>
                    <a:pt x="239" y="461"/>
                    <a:pt x="241" y="454"/>
                  </a:cubicBezTo>
                  <a:cubicBezTo>
                    <a:pt x="244" y="446"/>
                    <a:pt x="268" y="362"/>
                    <a:pt x="281" y="324"/>
                  </a:cubicBezTo>
                  <a:cubicBezTo>
                    <a:pt x="293" y="286"/>
                    <a:pt x="291" y="257"/>
                    <a:pt x="268" y="246"/>
                  </a:cubicBezTo>
                  <a:cubicBezTo>
                    <a:pt x="247" y="234"/>
                    <a:pt x="221" y="267"/>
                    <a:pt x="205" y="277"/>
                  </a:cubicBezTo>
                  <a:cubicBezTo>
                    <a:pt x="189" y="287"/>
                    <a:pt x="180" y="265"/>
                    <a:pt x="180" y="265"/>
                  </a:cubicBezTo>
                  <a:cubicBezTo>
                    <a:pt x="180" y="265"/>
                    <a:pt x="173" y="207"/>
                    <a:pt x="144" y="104"/>
                  </a:cubicBezTo>
                  <a:cubicBezTo>
                    <a:pt x="116" y="0"/>
                    <a:pt x="70" y="19"/>
                    <a:pt x="70" y="19"/>
                  </a:cubicBezTo>
                  <a:cubicBezTo>
                    <a:pt x="71" y="18"/>
                    <a:pt x="71" y="18"/>
                    <a:pt x="71" y="18"/>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AB0E59D2-1E05-4644-9D18-ABB9ECDA390E}"/>
                </a:ext>
              </a:extLst>
            </p:cNvPr>
            <p:cNvSpPr>
              <a:spLocks/>
            </p:cNvSpPr>
            <p:nvPr/>
          </p:nvSpPr>
          <p:spPr bwMode="auto">
            <a:xfrm>
              <a:off x="1465" y="2334"/>
              <a:ext cx="471" cy="1781"/>
            </a:xfrm>
            <a:custGeom>
              <a:avLst/>
              <a:gdLst>
                <a:gd name="T0" fmla="*/ 196 w 198"/>
                <a:gd name="T1" fmla="*/ 750 h 750"/>
                <a:gd name="T2" fmla="*/ 111 w 198"/>
                <a:gd name="T3" fmla="*/ 421 h 750"/>
                <a:gd name="T4" fmla="*/ 33 w 198"/>
                <a:gd name="T5" fmla="*/ 123 h 750"/>
                <a:gd name="T6" fmla="*/ 9 w 198"/>
                <a:gd name="T7" fmla="*/ 33 h 750"/>
                <a:gd name="T8" fmla="*/ 2 w 198"/>
                <a:gd name="T9" fmla="*/ 8 h 750"/>
                <a:gd name="T10" fmla="*/ 0 w 198"/>
                <a:gd name="T11" fmla="*/ 2 h 750"/>
                <a:gd name="T12" fmla="*/ 0 w 198"/>
                <a:gd name="T13" fmla="*/ 0 h 750"/>
                <a:gd name="T14" fmla="*/ 1 w 198"/>
                <a:gd name="T15" fmla="*/ 2 h 750"/>
                <a:gd name="T16" fmla="*/ 2 w 198"/>
                <a:gd name="T17" fmla="*/ 8 h 750"/>
                <a:gd name="T18" fmla="*/ 9 w 198"/>
                <a:gd name="T19" fmla="*/ 33 h 750"/>
                <a:gd name="T20" fmla="*/ 34 w 198"/>
                <a:gd name="T21" fmla="*/ 123 h 750"/>
                <a:gd name="T22" fmla="*/ 113 w 198"/>
                <a:gd name="T23" fmla="*/ 421 h 750"/>
                <a:gd name="T24" fmla="*/ 198 w 198"/>
                <a:gd name="T25" fmla="*/ 750 h 750"/>
                <a:gd name="T26" fmla="*/ 196 w 198"/>
                <a:gd name="T27"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750">
                  <a:moveTo>
                    <a:pt x="196" y="750"/>
                  </a:moveTo>
                  <a:cubicBezTo>
                    <a:pt x="175" y="674"/>
                    <a:pt x="141" y="538"/>
                    <a:pt x="111" y="421"/>
                  </a:cubicBezTo>
                  <a:cubicBezTo>
                    <a:pt x="80" y="305"/>
                    <a:pt x="53" y="199"/>
                    <a:pt x="33" y="123"/>
                  </a:cubicBezTo>
                  <a:cubicBezTo>
                    <a:pt x="23" y="85"/>
                    <a:pt x="14" y="54"/>
                    <a:pt x="9" y="33"/>
                  </a:cubicBezTo>
                  <a:cubicBezTo>
                    <a:pt x="6" y="22"/>
                    <a:pt x="4" y="14"/>
                    <a:pt x="2" y="8"/>
                  </a:cubicBezTo>
                  <a:cubicBezTo>
                    <a:pt x="1" y="6"/>
                    <a:pt x="1" y="3"/>
                    <a:pt x="0" y="2"/>
                  </a:cubicBezTo>
                  <a:cubicBezTo>
                    <a:pt x="0" y="0"/>
                    <a:pt x="0" y="0"/>
                    <a:pt x="0" y="0"/>
                  </a:cubicBezTo>
                  <a:cubicBezTo>
                    <a:pt x="0" y="0"/>
                    <a:pt x="0" y="0"/>
                    <a:pt x="1" y="2"/>
                  </a:cubicBezTo>
                  <a:cubicBezTo>
                    <a:pt x="1" y="3"/>
                    <a:pt x="2" y="5"/>
                    <a:pt x="2" y="8"/>
                  </a:cubicBezTo>
                  <a:cubicBezTo>
                    <a:pt x="4" y="14"/>
                    <a:pt x="6" y="22"/>
                    <a:pt x="9" y="33"/>
                  </a:cubicBezTo>
                  <a:cubicBezTo>
                    <a:pt x="15" y="54"/>
                    <a:pt x="24" y="85"/>
                    <a:pt x="34" y="123"/>
                  </a:cubicBezTo>
                  <a:cubicBezTo>
                    <a:pt x="55" y="199"/>
                    <a:pt x="83" y="304"/>
                    <a:pt x="113" y="421"/>
                  </a:cubicBezTo>
                  <a:cubicBezTo>
                    <a:pt x="143" y="537"/>
                    <a:pt x="177" y="674"/>
                    <a:pt x="198" y="750"/>
                  </a:cubicBezTo>
                  <a:cubicBezTo>
                    <a:pt x="196" y="750"/>
                    <a:pt x="196" y="750"/>
                    <a:pt x="196" y="750"/>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5D7ED8F9-4C6E-47FD-8019-18612A9523F6}"/>
                </a:ext>
              </a:extLst>
            </p:cNvPr>
            <p:cNvSpPr>
              <a:spLocks/>
            </p:cNvSpPr>
            <p:nvPr/>
          </p:nvSpPr>
          <p:spPr bwMode="auto">
            <a:xfrm>
              <a:off x="1399" y="2871"/>
              <a:ext cx="256" cy="176"/>
            </a:xfrm>
            <a:custGeom>
              <a:avLst/>
              <a:gdLst>
                <a:gd name="T0" fmla="*/ 0 w 108"/>
                <a:gd name="T1" fmla="*/ 0 h 74"/>
                <a:gd name="T2" fmla="*/ 4 w 108"/>
                <a:gd name="T3" fmla="*/ 2 h 74"/>
                <a:gd name="T4" fmla="*/ 16 w 108"/>
                <a:gd name="T5" fmla="*/ 10 h 74"/>
                <a:gd name="T6" fmla="*/ 54 w 108"/>
                <a:gd name="T7" fmla="*/ 36 h 74"/>
                <a:gd name="T8" fmla="*/ 92 w 108"/>
                <a:gd name="T9" fmla="*/ 63 h 74"/>
                <a:gd name="T10" fmla="*/ 104 w 108"/>
                <a:gd name="T11" fmla="*/ 71 h 74"/>
                <a:gd name="T12" fmla="*/ 108 w 108"/>
                <a:gd name="T13" fmla="*/ 74 h 74"/>
                <a:gd name="T14" fmla="*/ 103 w 108"/>
                <a:gd name="T15" fmla="*/ 72 h 74"/>
                <a:gd name="T16" fmla="*/ 91 w 108"/>
                <a:gd name="T17" fmla="*/ 64 h 74"/>
                <a:gd name="T18" fmla="*/ 53 w 108"/>
                <a:gd name="T19" fmla="*/ 38 h 74"/>
                <a:gd name="T20" fmla="*/ 15 w 108"/>
                <a:gd name="T21" fmla="*/ 11 h 74"/>
                <a:gd name="T22" fmla="*/ 4 w 108"/>
                <a:gd name="T23" fmla="*/ 3 h 74"/>
                <a:gd name="T24" fmla="*/ 0 w 108"/>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4">
                  <a:moveTo>
                    <a:pt x="0" y="0"/>
                  </a:moveTo>
                  <a:cubicBezTo>
                    <a:pt x="0" y="0"/>
                    <a:pt x="1" y="1"/>
                    <a:pt x="4" y="2"/>
                  </a:cubicBezTo>
                  <a:cubicBezTo>
                    <a:pt x="7" y="4"/>
                    <a:pt x="11" y="7"/>
                    <a:pt x="16" y="10"/>
                  </a:cubicBezTo>
                  <a:cubicBezTo>
                    <a:pt x="26" y="16"/>
                    <a:pt x="40" y="25"/>
                    <a:pt x="54" y="36"/>
                  </a:cubicBezTo>
                  <a:cubicBezTo>
                    <a:pt x="69" y="46"/>
                    <a:pt x="82" y="56"/>
                    <a:pt x="92" y="63"/>
                  </a:cubicBezTo>
                  <a:cubicBezTo>
                    <a:pt x="97" y="66"/>
                    <a:pt x="100" y="69"/>
                    <a:pt x="104" y="71"/>
                  </a:cubicBezTo>
                  <a:cubicBezTo>
                    <a:pt x="106" y="73"/>
                    <a:pt x="108" y="74"/>
                    <a:pt x="108" y="74"/>
                  </a:cubicBezTo>
                  <a:cubicBezTo>
                    <a:pt x="108" y="74"/>
                    <a:pt x="106" y="73"/>
                    <a:pt x="103" y="72"/>
                  </a:cubicBezTo>
                  <a:cubicBezTo>
                    <a:pt x="100" y="70"/>
                    <a:pt x="96" y="67"/>
                    <a:pt x="91" y="64"/>
                  </a:cubicBezTo>
                  <a:cubicBezTo>
                    <a:pt x="81" y="57"/>
                    <a:pt x="68" y="48"/>
                    <a:pt x="53" y="38"/>
                  </a:cubicBezTo>
                  <a:cubicBezTo>
                    <a:pt x="39" y="27"/>
                    <a:pt x="25" y="18"/>
                    <a:pt x="15" y="11"/>
                  </a:cubicBezTo>
                  <a:cubicBezTo>
                    <a:pt x="11" y="8"/>
                    <a:pt x="7" y="5"/>
                    <a:pt x="4" y="3"/>
                  </a:cubicBezTo>
                  <a:cubicBezTo>
                    <a:pt x="1"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48128445-81AF-488D-BD8C-94AE6F4D3E5E}"/>
                </a:ext>
              </a:extLst>
            </p:cNvPr>
            <p:cNvSpPr>
              <a:spLocks/>
            </p:cNvSpPr>
            <p:nvPr/>
          </p:nvSpPr>
          <p:spPr bwMode="auto">
            <a:xfrm>
              <a:off x="1667" y="2736"/>
              <a:ext cx="195" cy="304"/>
            </a:xfrm>
            <a:custGeom>
              <a:avLst/>
              <a:gdLst>
                <a:gd name="T0" fmla="*/ 0 w 82"/>
                <a:gd name="T1" fmla="*/ 128 h 128"/>
                <a:gd name="T2" fmla="*/ 40 w 82"/>
                <a:gd name="T3" fmla="*/ 63 h 128"/>
                <a:gd name="T4" fmla="*/ 82 w 82"/>
                <a:gd name="T5" fmla="*/ 0 h 128"/>
                <a:gd name="T6" fmla="*/ 42 w 82"/>
                <a:gd name="T7" fmla="*/ 64 h 128"/>
                <a:gd name="T8" fmla="*/ 0 w 82"/>
                <a:gd name="T9" fmla="*/ 128 h 128"/>
              </a:gdLst>
              <a:ahLst/>
              <a:cxnLst>
                <a:cxn ang="0">
                  <a:pos x="T0" y="T1"/>
                </a:cxn>
                <a:cxn ang="0">
                  <a:pos x="T2" y="T3"/>
                </a:cxn>
                <a:cxn ang="0">
                  <a:pos x="T4" y="T5"/>
                </a:cxn>
                <a:cxn ang="0">
                  <a:pos x="T6" y="T7"/>
                </a:cxn>
                <a:cxn ang="0">
                  <a:pos x="T8" y="T9"/>
                </a:cxn>
              </a:cxnLst>
              <a:rect l="0" t="0" r="r" b="b"/>
              <a:pathLst>
                <a:path w="82" h="128">
                  <a:moveTo>
                    <a:pt x="0" y="128"/>
                  </a:moveTo>
                  <a:cubicBezTo>
                    <a:pt x="0" y="127"/>
                    <a:pt x="18" y="98"/>
                    <a:pt x="40" y="63"/>
                  </a:cubicBezTo>
                  <a:cubicBezTo>
                    <a:pt x="63" y="28"/>
                    <a:pt x="81" y="0"/>
                    <a:pt x="82" y="0"/>
                  </a:cubicBezTo>
                  <a:cubicBezTo>
                    <a:pt x="82" y="1"/>
                    <a:pt x="65" y="29"/>
                    <a:pt x="42" y="64"/>
                  </a:cubicBezTo>
                  <a:cubicBezTo>
                    <a:pt x="20" y="100"/>
                    <a:pt x="1" y="128"/>
                    <a:pt x="0" y="12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43BE2953-19FA-4FBE-9DFA-03FEA95A13E9}"/>
                </a:ext>
              </a:extLst>
            </p:cNvPr>
            <p:cNvSpPr>
              <a:spLocks/>
            </p:cNvSpPr>
            <p:nvPr/>
          </p:nvSpPr>
          <p:spPr bwMode="auto">
            <a:xfrm>
              <a:off x="1760" y="3248"/>
              <a:ext cx="230" cy="221"/>
            </a:xfrm>
            <a:custGeom>
              <a:avLst/>
              <a:gdLst>
                <a:gd name="T0" fmla="*/ 0 w 97"/>
                <a:gd name="T1" fmla="*/ 93 h 93"/>
                <a:gd name="T2" fmla="*/ 4 w 97"/>
                <a:gd name="T3" fmla="*/ 89 h 93"/>
                <a:gd name="T4" fmla="*/ 14 w 97"/>
                <a:gd name="T5" fmla="*/ 80 h 93"/>
                <a:gd name="T6" fmla="*/ 49 w 97"/>
                <a:gd name="T7" fmla="*/ 48 h 93"/>
                <a:gd name="T8" fmla="*/ 83 w 97"/>
                <a:gd name="T9" fmla="*/ 14 h 93"/>
                <a:gd name="T10" fmla="*/ 93 w 97"/>
                <a:gd name="T11" fmla="*/ 4 h 93"/>
                <a:gd name="T12" fmla="*/ 97 w 97"/>
                <a:gd name="T13" fmla="*/ 1 h 93"/>
                <a:gd name="T14" fmla="*/ 93 w 97"/>
                <a:gd name="T15" fmla="*/ 5 h 93"/>
                <a:gd name="T16" fmla="*/ 84 w 97"/>
                <a:gd name="T17" fmla="*/ 16 h 93"/>
                <a:gd name="T18" fmla="*/ 51 w 97"/>
                <a:gd name="T19" fmla="*/ 49 h 93"/>
                <a:gd name="T20" fmla="*/ 15 w 97"/>
                <a:gd name="T21" fmla="*/ 81 h 93"/>
                <a:gd name="T22" fmla="*/ 4 w 97"/>
                <a:gd name="T23" fmla="*/ 90 h 93"/>
                <a:gd name="T24" fmla="*/ 0 w 97"/>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3">
                  <a:moveTo>
                    <a:pt x="0" y="93"/>
                  </a:moveTo>
                  <a:cubicBezTo>
                    <a:pt x="0" y="93"/>
                    <a:pt x="1" y="91"/>
                    <a:pt x="4" y="89"/>
                  </a:cubicBezTo>
                  <a:cubicBezTo>
                    <a:pt x="6" y="86"/>
                    <a:pt x="10" y="83"/>
                    <a:pt x="14" y="80"/>
                  </a:cubicBezTo>
                  <a:cubicBezTo>
                    <a:pt x="23" y="72"/>
                    <a:pt x="36" y="60"/>
                    <a:pt x="49" y="48"/>
                  </a:cubicBezTo>
                  <a:cubicBezTo>
                    <a:pt x="63" y="35"/>
                    <a:pt x="74" y="23"/>
                    <a:pt x="83" y="14"/>
                  </a:cubicBezTo>
                  <a:cubicBezTo>
                    <a:pt x="87" y="10"/>
                    <a:pt x="90" y="7"/>
                    <a:pt x="93" y="4"/>
                  </a:cubicBezTo>
                  <a:cubicBezTo>
                    <a:pt x="95" y="2"/>
                    <a:pt x="97" y="0"/>
                    <a:pt x="97" y="1"/>
                  </a:cubicBezTo>
                  <a:cubicBezTo>
                    <a:pt x="97" y="1"/>
                    <a:pt x="96" y="2"/>
                    <a:pt x="93" y="5"/>
                  </a:cubicBezTo>
                  <a:cubicBezTo>
                    <a:pt x="91" y="7"/>
                    <a:pt x="88" y="11"/>
                    <a:pt x="84" y="16"/>
                  </a:cubicBezTo>
                  <a:cubicBezTo>
                    <a:pt x="76" y="25"/>
                    <a:pt x="64" y="37"/>
                    <a:pt x="51" y="49"/>
                  </a:cubicBezTo>
                  <a:cubicBezTo>
                    <a:pt x="37" y="62"/>
                    <a:pt x="25" y="73"/>
                    <a:pt x="15" y="81"/>
                  </a:cubicBezTo>
                  <a:cubicBezTo>
                    <a:pt x="11" y="85"/>
                    <a:pt x="7" y="88"/>
                    <a:pt x="4" y="90"/>
                  </a:cubicBezTo>
                  <a:cubicBezTo>
                    <a:pt x="1" y="92"/>
                    <a:pt x="0" y="93"/>
                    <a:pt x="0" y="93"/>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CDAB7DC2-CD91-4932-91D2-E2438C28527B}"/>
                </a:ext>
              </a:extLst>
            </p:cNvPr>
            <p:cNvSpPr>
              <a:spLocks/>
            </p:cNvSpPr>
            <p:nvPr/>
          </p:nvSpPr>
          <p:spPr bwMode="auto">
            <a:xfrm>
              <a:off x="1482" y="3370"/>
              <a:ext cx="278" cy="95"/>
            </a:xfrm>
            <a:custGeom>
              <a:avLst/>
              <a:gdLst>
                <a:gd name="T0" fmla="*/ 0 w 117"/>
                <a:gd name="T1" fmla="*/ 0 h 40"/>
                <a:gd name="T2" fmla="*/ 4 w 117"/>
                <a:gd name="T3" fmla="*/ 1 h 40"/>
                <a:gd name="T4" fmla="*/ 17 w 117"/>
                <a:gd name="T5" fmla="*/ 5 h 40"/>
                <a:gd name="T6" fmla="*/ 59 w 117"/>
                <a:gd name="T7" fmla="*/ 19 h 40"/>
                <a:gd name="T8" fmla="*/ 100 w 117"/>
                <a:gd name="T9" fmla="*/ 33 h 40"/>
                <a:gd name="T10" fmla="*/ 112 w 117"/>
                <a:gd name="T11" fmla="*/ 38 h 40"/>
                <a:gd name="T12" fmla="*/ 117 w 117"/>
                <a:gd name="T13" fmla="*/ 40 h 40"/>
                <a:gd name="T14" fmla="*/ 112 w 117"/>
                <a:gd name="T15" fmla="*/ 39 h 40"/>
                <a:gd name="T16" fmla="*/ 99 w 117"/>
                <a:gd name="T17" fmla="*/ 35 h 40"/>
                <a:gd name="T18" fmla="*/ 58 w 117"/>
                <a:gd name="T19" fmla="*/ 21 h 40"/>
                <a:gd name="T20" fmla="*/ 17 w 117"/>
                <a:gd name="T21" fmla="*/ 7 h 40"/>
                <a:gd name="T22" fmla="*/ 4 w 117"/>
                <a:gd name="T23" fmla="*/ 2 h 40"/>
                <a:gd name="T24" fmla="*/ 0 w 1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40">
                  <a:moveTo>
                    <a:pt x="0" y="0"/>
                  </a:moveTo>
                  <a:cubicBezTo>
                    <a:pt x="0" y="0"/>
                    <a:pt x="1" y="1"/>
                    <a:pt x="4" y="1"/>
                  </a:cubicBezTo>
                  <a:cubicBezTo>
                    <a:pt x="8" y="3"/>
                    <a:pt x="12" y="4"/>
                    <a:pt x="17" y="5"/>
                  </a:cubicBezTo>
                  <a:cubicBezTo>
                    <a:pt x="28" y="9"/>
                    <a:pt x="42" y="14"/>
                    <a:pt x="59" y="19"/>
                  </a:cubicBezTo>
                  <a:cubicBezTo>
                    <a:pt x="75" y="25"/>
                    <a:pt x="89" y="30"/>
                    <a:pt x="100" y="33"/>
                  </a:cubicBezTo>
                  <a:cubicBezTo>
                    <a:pt x="105" y="35"/>
                    <a:pt x="109" y="37"/>
                    <a:pt x="112" y="38"/>
                  </a:cubicBezTo>
                  <a:cubicBezTo>
                    <a:pt x="115" y="39"/>
                    <a:pt x="117" y="40"/>
                    <a:pt x="117" y="40"/>
                  </a:cubicBezTo>
                  <a:cubicBezTo>
                    <a:pt x="117" y="40"/>
                    <a:pt x="115" y="40"/>
                    <a:pt x="112" y="39"/>
                  </a:cubicBezTo>
                  <a:cubicBezTo>
                    <a:pt x="109" y="38"/>
                    <a:pt x="104" y="36"/>
                    <a:pt x="99" y="35"/>
                  </a:cubicBezTo>
                  <a:cubicBezTo>
                    <a:pt x="89" y="32"/>
                    <a:pt x="74" y="27"/>
                    <a:pt x="58" y="21"/>
                  </a:cubicBezTo>
                  <a:cubicBezTo>
                    <a:pt x="42" y="16"/>
                    <a:pt x="27" y="11"/>
                    <a:pt x="17" y="7"/>
                  </a:cubicBezTo>
                  <a:cubicBezTo>
                    <a:pt x="12" y="5"/>
                    <a:pt x="8" y="4"/>
                    <a:pt x="4" y="2"/>
                  </a:cubicBezTo>
                  <a:cubicBezTo>
                    <a:pt x="1" y="1"/>
                    <a:pt x="0" y="0"/>
                    <a:pt x="0" y="0"/>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06A2160D-E934-4BAC-A9FC-2B80ED351029}"/>
                </a:ext>
              </a:extLst>
            </p:cNvPr>
            <p:cNvSpPr>
              <a:spLocks/>
            </p:cNvSpPr>
            <p:nvPr/>
          </p:nvSpPr>
          <p:spPr bwMode="auto">
            <a:xfrm>
              <a:off x="1513" y="3759"/>
              <a:ext cx="359" cy="119"/>
            </a:xfrm>
            <a:custGeom>
              <a:avLst/>
              <a:gdLst>
                <a:gd name="T0" fmla="*/ 0 w 151"/>
                <a:gd name="T1" fmla="*/ 1 h 50"/>
                <a:gd name="T2" fmla="*/ 6 w 151"/>
                <a:gd name="T3" fmla="*/ 2 h 50"/>
                <a:gd name="T4" fmla="*/ 23 w 151"/>
                <a:gd name="T5" fmla="*/ 7 h 50"/>
                <a:gd name="T6" fmla="*/ 76 w 151"/>
                <a:gd name="T7" fmla="*/ 24 h 50"/>
                <a:gd name="T8" fmla="*/ 129 w 151"/>
                <a:gd name="T9" fmla="*/ 42 h 50"/>
                <a:gd name="T10" fmla="*/ 145 w 151"/>
                <a:gd name="T11" fmla="*/ 48 h 50"/>
                <a:gd name="T12" fmla="*/ 151 w 151"/>
                <a:gd name="T13" fmla="*/ 50 h 50"/>
                <a:gd name="T14" fmla="*/ 145 w 151"/>
                <a:gd name="T15" fmla="*/ 48 h 50"/>
                <a:gd name="T16" fmla="*/ 128 w 151"/>
                <a:gd name="T17" fmla="*/ 43 h 50"/>
                <a:gd name="T18" fmla="*/ 75 w 151"/>
                <a:gd name="T19" fmla="*/ 26 h 50"/>
                <a:gd name="T20" fmla="*/ 22 w 151"/>
                <a:gd name="T21" fmla="*/ 8 h 50"/>
                <a:gd name="T22" fmla="*/ 6 w 151"/>
                <a:gd name="T23" fmla="*/ 3 h 50"/>
                <a:gd name="T24" fmla="*/ 0 w 151"/>
                <a:gd name="T25"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50">
                  <a:moveTo>
                    <a:pt x="0" y="1"/>
                  </a:moveTo>
                  <a:cubicBezTo>
                    <a:pt x="0" y="0"/>
                    <a:pt x="2" y="1"/>
                    <a:pt x="6" y="2"/>
                  </a:cubicBezTo>
                  <a:cubicBezTo>
                    <a:pt x="11" y="3"/>
                    <a:pt x="16" y="5"/>
                    <a:pt x="23" y="7"/>
                  </a:cubicBezTo>
                  <a:cubicBezTo>
                    <a:pt x="36" y="11"/>
                    <a:pt x="55" y="17"/>
                    <a:pt x="76" y="24"/>
                  </a:cubicBezTo>
                  <a:cubicBezTo>
                    <a:pt x="97" y="31"/>
                    <a:pt x="115" y="37"/>
                    <a:pt x="129" y="42"/>
                  </a:cubicBezTo>
                  <a:cubicBezTo>
                    <a:pt x="135" y="44"/>
                    <a:pt x="141" y="46"/>
                    <a:pt x="145" y="48"/>
                  </a:cubicBezTo>
                  <a:cubicBezTo>
                    <a:pt x="149" y="49"/>
                    <a:pt x="151" y="50"/>
                    <a:pt x="151" y="50"/>
                  </a:cubicBezTo>
                  <a:cubicBezTo>
                    <a:pt x="151" y="50"/>
                    <a:pt x="149" y="50"/>
                    <a:pt x="145" y="48"/>
                  </a:cubicBezTo>
                  <a:cubicBezTo>
                    <a:pt x="141" y="47"/>
                    <a:pt x="135" y="45"/>
                    <a:pt x="128" y="43"/>
                  </a:cubicBezTo>
                  <a:cubicBezTo>
                    <a:pt x="115" y="39"/>
                    <a:pt x="96" y="33"/>
                    <a:pt x="75" y="26"/>
                  </a:cubicBezTo>
                  <a:cubicBezTo>
                    <a:pt x="54" y="19"/>
                    <a:pt x="36" y="13"/>
                    <a:pt x="22" y="8"/>
                  </a:cubicBezTo>
                  <a:cubicBezTo>
                    <a:pt x="16" y="6"/>
                    <a:pt x="10" y="4"/>
                    <a:pt x="6" y="3"/>
                  </a:cubicBezTo>
                  <a:cubicBezTo>
                    <a:pt x="2" y="1"/>
                    <a:pt x="0" y="1"/>
                    <a:pt x="0" y="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9AE075B7-2211-420B-913D-B3A8A5A768E6}"/>
                </a:ext>
              </a:extLst>
            </p:cNvPr>
            <p:cNvSpPr>
              <a:spLocks/>
            </p:cNvSpPr>
            <p:nvPr/>
          </p:nvSpPr>
          <p:spPr bwMode="auto">
            <a:xfrm>
              <a:off x="1862" y="3586"/>
              <a:ext cx="285" cy="287"/>
            </a:xfrm>
            <a:custGeom>
              <a:avLst/>
              <a:gdLst>
                <a:gd name="T0" fmla="*/ 1 w 120"/>
                <a:gd name="T1" fmla="*/ 121 h 121"/>
                <a:gd name="T2" fmla="*/ 5 w 120"/>
                <a:gd name="T3" fmla="*/ 116 h 121"/>
                <a:gd name="T4" fmla="*/ 18 w 120"/>
                <a:gd name="T5" fmla="*/ 103 h 121"/>
                <a:gd name="T6" fmla="*/ 61 w 120"/>
                <a:gd name="T7" fmla="*/ 62 h 121"/>
                <a:gd name="T8" fmla="*/ 103 w 120"/>
                <a:gd name="T9" fmla="*/ 19 h 121"/>
                <a:gd name="T10" fmla="*/ 115 w 120"/>
                <a:gd name="T11" fmla="*/ 5 h 121"/>
                <a:gd name="T12" fmla="*/ 120 w 120"/>
                <a:gd name="T13" fmla="*/ 1 h 121"/>
                <a:gd name="T14" fmla="*/ 116 w 120"/>
                <a:gd name="T15" fmla="*/ 6 h 121"/>
                <a:gd name="T16" fmla="*/ 104 w 120"/>
                <a:gd name="T17" fmla="*/ 20 h 121"/>
                <a:gd name="T18" fmla="*/ 63 w 120"/>
                <a:gd name="T19" fmla="*/ 63 h 121"/>
                <a:gd name="T20" fmla="*/ 20 w 120"/>
                <a:gd name="T21" fmla="*/ 105 h 121"/>
                <a:gd name="T22" fmla="*/ 6 w 120"/>
                <a:gd name="T23" fmla="*/ 117 h 121"/>
                <a:gd name="T24" fmla="*/ 1 w 120"/>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 y="121"/>
                  </a:moveTo>
                  <a:cubicBezTo>
                    <a:pt x="0" y="121"/>
                    <a:pt x="2" y="119"/>
                    <a:pt x="5" y="116"/>
                  </a:cubicBezTo>
                  <a:cubicBezTo>
                    <a:pt x="9" y="113"/>
                    <a:pt x="13" y="109"/>
                    <a:pt x="18" y="103"/>
                  </a:cubicBezTo>
                  <a:cubicBezTo>
                    <a:pt x="30" y="93"/>
                    <a:pt x="45" y="78"/>
                    <a:pt x="61" y="62"/>
                  </a:cubicBezTo>
                  <a:cubicBezTo>
                    <a:pt x="78" y="45"/>
                    <a:pt x="93" y="30"/>
                    <a:pt x="103" y="19"/>
                  </a:cubicBezTo>
                  <a:cubicBezTo>
                    <a:pt x="108" y="13"/>
                    <a:pt x="112" y="9"/>
                    <a:pt x="115" y="5"/>
                  </a:cubicBezTo>
                  <a:cubicBezTo>
                    <a:pt x="118" y="2"/>
                    <a:pt x="120" y="0"/>
                    <a:pt x="120" y="1"/>
                  </a:cubicBezTo>
                  <a:cubicBezTo>
                    <a:pt x="120" y="1"/>
                    <a:pt x="119" y="3"/>
                    <a:pt x="116" y="6"/>
                  </a:cubicBezTo>
                  <a:cubicBezTo>
                    <a:pt x="113" y="9"/>
                    <a:pt x="109" y="14"/>
                    <a:pt x="104" y="20"/>
                  </a:cubicBezTo>
                  <a:cubicBezTo>
                    <a:pt x="94" y="31"/>
                    <a:pt x="80" y="47"/>
                    <a:pt x="63" y="63"/>
                  </a:cubicBezTo>
                  <a:cubicBezTo>
                    <a:pt x="47" y="80"/>
                    <a:pt x="31" y="94"/>
                    <a:pt x="20" y="105"/>
                  </a:cubicBezTo>
                  <a:cubicBezTo>
                    <a:pt x="14" y="110"/>
                    <a:pt x="9" y="114"/>
                    <a:pt x="6" y="117"/>
                  </a:cubicBezTo>
                  <a:cubicBezTo>
                    <a:pt x="2" y="119"/>
                    <a:pt x="1" y="121"/>
                    <a:pt x="1" y="12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3307F58-F85C-4AE2-A3BB-80E0E1B48312}"/>
                </a:ext>
              </a:extLst>
            </p:cNvPr>
            <p:cNvSpPr>
              <a:spLocks/>
            </p:cNvSpPr>
            <p:nvPr/>
          </p:nvSpPr>
          <p:spPr bwMode="auto">
            <a:xfrm>
              <a:off x="528" y="279"/>
              <a:ext cx="391" cy="524"/>
            </a:xfrm>
            <a:custGeom>
              <a:avLst/>
              <a:gdLst>
                <a:gd name="T0" fmla="*/ 165 w 165"/>
                <a:gd name="T1" fmla="*/ 152 h 221"/>
                <a:gd name="T2" fmla="*/ 126 w 165"/>
                <a:gd name="T3" fmla="*/ 140 h 221"/>
                <a:gd name="T4" fmla="*/ 81 w 165"/>
                <a:gd name="T5" fmla="*/ 162 h 221"/>
                <a:gd name="T6" fmla="*/ 57 w 165"/>
                <a:gd name="T7" fmla="*/ 133 h 221"/>
                <a:gd name="T8" fmla="*/ 70 w 165"/>
                <a:gd name="T9" fmla="*/ 102 h 221"/>
                <a:gd name="T10" fmla="*/ 122 w 165"/>
                <a:gd name="T11" fmla="*/ 100 h 221"/>
                <a:gd name="T12" fmla="*/ 150 w 165"/>
                <a:gd name="T13" fmla="*/ 12 h 221"/>
                <a:gd name="T14" fmla="*/ 111 w 165"/>
                <a:gd name="T15" fmla="*/ 0 h 221"/>
                <a:gd name="T16" fmla="*/ 95 w 165"/>
                <a:gd name="T17" fmla="*/ 52 h 221"/>
                <a:gd name="T18" fmla="*/ 18 w 165"/>
                <a:gd name="T19" fmla="*/ 109 h 221"/>
                <a:gd name="T20" fmla="*/ 69 w 165"/>
                <a:gd name="T21" fmla="*/ 202 h 221"/>
                <a:gd name="T22" fmla="*/ 165 w 165"/>
                <a:gd name="T23" fmla="*/ 1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21">
                  <a:moveTo>
                    <a:pt x="165" y="152"/>
                  </a:moveTo>
                  <a:cubicBezTo>
                    <a:pt x="126" y="140"/>
                    <a:pt x="126" y="140"/>
                    <a:pt x="126" y="140"/>
                  </a:cubicBezTo>
                  <a:cubicBezTo>
                    <a:pt x="126" y="140"/>
                    <a:pt x="115" y="172"/>
                    <a:pt x="81" y="162"/>
                  </a:cubicBezTo>
                  <a:cubicBezTo>
                    <a:pt x="63" y="157"/>
                    <a:pt x="58" y="143"/>
                    <a:pt x="57" y="133"/>
                  </a:cubicBezTo>
                  <a:cubicBezTo>
                    <a:pt x="56" y="121"/>
                    <a:pt x="61" y="110"/>
                    <a:pt x="70" y="102"/>
                  </a:cubicBezTo>
                  <a:cubicBezTo>
                    <a:pt x="80" y="93"/>
                    <a:pt x="97" y="88"/>
                    <a:pt x="122" y="100"/>
                  </a:cubicBezTo>
                  <a:cubicBezTo>
                    <a:pt x="150" y="12"/>
                    <a:pt x="150" y="12"/>
                    <a:pt x="150" y="12"/>
                  </a:cubicBezTo>
                  <a:cubicBezTo>
                    <a:pt x="111" y="0"/>
                    <a:pt x="111" y="0"/>
                    <a:pt x="111" y="0"/>
                  </a:cubicBezTo>
                  <a:cubicBezTo>
                    <a:pt x="95" y="52"/>
                    <a:pt x="95" y="52"/>
                    <a:pt x="95" y="52"/>
                  </a:cubicBezTo>
                  <a:cubicBezTo>
                    <a:pt x="95" y="52"/>
                    <a:pt x="36" y="49"/>
                    <a:pt x="18" y="109"/>
                  </a:cubicBezTo>
                  <a:cubicBezTo>
                    <a:pt x="0" y="166"/>
                    <a:pt x="47" y="195"/>
                    <a:pt x="69" y="202"/>
                  </a:cubicBezTo>
                  <a:cubicBezTo>
                    <a:pt x="86" y="207"/>
                    <a:pt x="144" y="221"/>
                    <a:pt x="165" y="15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8104D746-B654-440B-AF93-12B62B428C12}"/>
                </a:ext>
              </a:extLst>
            </p:cNvPr>
            <p:cNvSpPr>
              <a:spLocks/>
            </p:cNvSpPr>
            <p:nvPr/>
          </p:nvSpPr>
          <p:spPr bwMode="auto">
            <a:xfrm>
              <a:off x="803" y="150"/>
              <a:ext cx="121" cy="114"/>
            </a:xfrm>
            <a:custGeom>
              <a:avLst/>
              <a:gdLst>
                <a:gd name="T0" fmla="*/ 28 w 121"/>
                <a:gd name="T1" fmla="*/ 0 h 114"/>
                <a:gd name="T2" fmla="*/ 121 w 121"/>
                <a:gd name="T3" fmla="*/ 29 h 114"/>
                <a:gd name="T4" fmla="*/ 93 w 121"/>
                <a:gd name="T5" fmla="*/ 114 h 114"/>
                <a:gd name="T6" fmla="*/ 0 w 121"/>
                <a:gd name="T7" fmla="*/ 86 h 114"/>
                <a:gd name="T8" fmla="*/ 28 w 121"/>
                <a:gd name="T9" fmla="*/ 0 h 114"/>
              </a:gdLst>
              <a:ahLst/>
              <a:cxnLst>
                <a:cxn ang="0">
                  <a:pos x="T0" y="T1"/>
                </a:cxn>
                <a:cxn ang="0">
                  <a:pos x="T2" y="T3"/>
                </a:cxn>
                <a:cxn ang="0">
                  <a:pos x="T4" y="T5"/>
                </a:cxn>
                <a:cxn ang="0">
                  <a:pos x="T6" y="T7"/>
                </a:cxn>
                <a:cxn ang="0">
                  <a:pos x="T8" y="T9"/>
                </a:cxn>
              </a:cxnLst>
              <a:rect l="0" t="0" r="r" b="b"/>
              <a:pathLst>
                <a:path w="121" h="114">
                  <a:moveTo>
                    <a:pt x="28" y="0"/>
                  </a:moveTo>
                  <a:lnTo>
                    <a:pt x="121" y="29"/>
                  </a:lnTo>
                  <a:lnTo>
                    <a:pt x="93" y="114"/>
                  </a:lnTo>
                  <a:lnTo>
                    <a:pt x="0" y="86"/>
                  </a:lnTo>
                  <a:lnTo>
                    <a:pt x="28"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E43CF2B8-150E-4F74-96AF-56A8947BA75E}"/>
                </a:ext>
              </a:extLst>
            </p:cNvPr>
            <p:cNvSpPr>
              <a:spLocks/>
            </p:cNvSpPr>
            <p:nvPr/>
          </p:nvSpPr>
          <p:spPr bwMode="auto">
            <a:xfrm>
              <a:off x="1157" y="309"/>
              <a:ext cx="171" cy="197"/>
            </a:xfrm>
            <a:custGeom>
              <a:avLst/>
              <a:gdLst>
                <a:gd name="T0" fmla="*/ 7 w 72"/>
                <a:gd name="T1" fmla="*/ 39 h 83"/>
                <a:gd name="T2" fmla="*/ 23 w 72"/>
                <a:gd name="T3" fmla="*/ 35 h 83"/>
                <a:gd name="T4" fmla="*/ 33 w 72"/>
                <a:gd name="T5" fmla="*/ 18 h 83"/>
                <a:gd name="T6" fmla="*/ 48 w 72"/>
                <a:gd name="T7" fmla="*/ 23 h 83"/>
                <a:gd name="T8" fmla="*/ 50 w 72"/>
                <a:gd name="T9" fmla="*/ 36 h 83"/>
                <a:gd name="T10" fmla="*/ 33 w 72"/>
                <a:gd name="T11" fmla="*/ 48 h 83"/>
                <a:gd name="T12" fmla="*/ 42 w 72"/>
                <a:gd name="T13" fmla="*/ 83 h 83"/>
                <a:gd name="T14" fmla="*/ 57 w 72"/>
                <a:gd name="T15" fmla="*/ 79 h 83"/>
                <a:gd name="T16" fmla="*/ 52 w 72"/>
                <a:gd name="T17" fmla="*/ 58 h 83"/>
                <a:gd name="T18" fmla="*/ 66 w 72"/>
                <a:gd name="T19" fmla="*/ 23 h 83"/>
                <a:gd name="T20" fmla="*/ 29 w 72"/>
                <a:gd name="T21" fmla="*/ 2 h 83"/>
                <a:gd name="T22" fmla="*/ 7 w 72"/>
                <a:gd name="T23" fmla="*/ 3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3">
                  <a:moveTo>
                    <a:pt x="7" y="39"/>
                  </a:moveTo>
                  <a:cubicBezTo>
                    <a:pt x="23" y="35"/>
                    <a:pt x="23" y="35"/>
                    <a:pt x="23" y="35"/>
                  </a:cubicBezTo>
                  <a:cubicBezTo>
                    <a:pt x="23" y="35"/>
                    <a:pt x="20" y="22"/>
                    <a:pt x="33" y="18"/>
                  </a:cubicBezTo>
                  <a:cubicBezTo>
                    <a:pt x="40" y="16"/>
                    <a:pt x="45" y="20"/>
                    <a:pt x="48" y="23"/>
                  </a:cubicBezTo>
                  <a:cubicBezTo>
                    <a:pt x="50" y="27"/>
                    <a:pt x="51" y="32"/>
                    <a:pt x="50" y="36"/>
                  </a:cubicBezTo>
                  <a:cubicBezTo>
                    <a:pt x="48" y="41"/>
                    <a:pt x="44" y="47"/>
                    <a:pt x="33" y="48"/>
                  </a:cubicBezTo>
                  <a:cubicBezTo>
                    <a:pt x="42" y="83"/>
                    <a:pt x="42" y="83"/>
                    <a:pt x="42" y="83"/>
                  </a:cubicBezTo>
                  <a:cubicBezTo>
                    <a:pt x="57" y="79"/>
                    <a:pt x="57" y="79"/>
                    <a:pt x="57" y="79"/>
                  </a:cubicBezTo>
                  <a:cubicBezTo>
                    <a:pt x="52" y="58"/>
                    <a:pt x="52" y="58"/>
                    <a:pt x="52" y="58"/>
                  </a:cubicBezTo>
                  <a:cubicBezTo>
                    <a:pt x="52" y="58"/>
                    <a:pt x="72" y="47"/>
                    <a:pt x="66" y="23"/>
                  </a:cubicBezTo>
                  <a:cubicBezTo>
                    <a:pt x="60" y="0"/>
                    <a:pt x="38" y="0"/>
                    <a:pt x="29" y="2"/>
                  </a:cubicBezTo>
                  <a:cubicBezTo>
                    <a:pt x="22" y="4"/>
                    <a:pt x="0" y="12"/>
                    <a:pt x="7" y="39"/>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72EF3AE5-2E8E-4939-85A2-A17FA2122BBE}"/>
                </a:ext>
              </a:extLst>
            </p:cNvPr>
            <p:cNvSpPr>
              <a:spLocks/>
            </p:cNvSpPr>
            <p:nvPr/>
          </p:nvSpPr>
          <p:spPr bwMode="auto">
            <a:xfrm>
              <a:off x="1261" y="514"/>
              <a:ext cx="45" cy="45"/>
            </a:xfrm>
            <a:custGeom>
              <a:avLst/>
              <a:gdLst>
                <a:gd name="T0" fmla="*/ 45 w 45"/>
                <a:gd name="T1" fmla="*/ 35 h 45"/>
                <a:gd name="T2" fmla="*/ 10 w 45"/>
                <a:gd name="T3" fmla="*/ 45 h 45"/>
                <a:gd name="T4" fmla="*/ 0 w 45"/>
                <a:gd name="T5" fmla="*/ 9 h 45"/>
                <a:gd name="T6" fmla="*/ 36 w 45"/>
                <a:gd name="T7" fmla="*/ 0 h 45"/>
                <a:gd name="T8" fmla="*/ 45 w 45"/>
                <a:gd name="T9" fmla="*/ 35 h 45"/>
              </a:gdLst>
              <a:ahLst/>
              <a:cxnLst>
                <a:cxn ang="0">
                  <a:pos x="T0" y="T1"/>
                </a:cxn>
                <a:cxn ang="0">
                  <a:pos x="T2" y="T3"/>
                </a:cxn>
                <a:cxn ang="0">
                  <a:pos x="T4" y="T5"/>
                </a:cxn>
                <a:cxn ang="0">
                  <a:pos x="T6" y="T7"/>
                </a:cxn>
                <a:cxn ang="0">
                  <a:pos x="T8" y="T9"/>
                </a:cxn>
              </a:cxnLst>
              <a:rect l="0" t="0" r="r" b="b"/>
              <a:pathLst>
                <a:path w="45" h="45">
                  <a:moveTo>
                    <a:pt x="45" y="35"/>
                  </a:moveTo>
                  <a:lnTo>
                    <a:pt x="10" y="45"/>
                  </a:lnTo>
                  <a:lnTo>
                    <a:pt x="0" y="9"/>
                  </a:lnTo>
                  <a:lnTo>
                    <a:pt x="36" y="0"/>
                  </a:lnTo>
                  <a:lnTo>
                    <a:pt x="45" y="35"/>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EB46D431-9564-4E4C-88CA-F2A9A40BB9E4}"/>
                </a:ext>
              </a:extLst>
            </p:cNvPr>
            <p:cNvSpPr>
              <a:spLocks/>
            </p:cNvSpPr>
            <p:nvPr/>
          </p:nvSpPr>
          <p:spPr bwMode="auto">
            <a:xfrm>
              <a:off x="4241" y="1299"/>
              <a:ext cx="155" cy="209"/>
            </a:xfrm>
            <a:custGeom>
              <a:avLst/>
              <a:gdLst>
                <a:gd name="T0" fmla="*/ 0 w 65"/>
                <a:gd name="T1" fmla="*/ 27 h 88"/>
                <a:gd name="T2" fmla="*/ 15 w 65"/>
                <a:gd name="T3" fmla="*/ 33 h 88"/>
                <a:gd name="T4" fmla="*/ 33 w 65"/>
                <a:gd name="T5" fmla="*/ 25 h 88"/>
                <a:gd name="T6" fmla="*/ 42 w 65"/>
                <a:gd name="T7" fmla="*/ 37 h 88"/>
                <a:gd name="T8" fmla="*/ 36 w 65"/>
                <a:gd name="T9" fmla="*/ 49 h 88"/>
                <a:gd name="T10" fmla="*/ 16 w 65"/>
                <a:gd name="T11" fmla="*/ 48 h 88"/>
                <a:gd name="T12" fmla="*/ 3 w 65"/>
                <a:gd name="T13" fmla="*/ 82 h 88"/>
                <a:gd name="T14" fmla="*/ 18 w 65"/>
                <a:gd name="T15" fmla="*/ 88 h 88"/>
                <a:gd name="T16" fmla="*/ 26 w 65"/>
                <a:gd name="T17" fmla="*/ 68 h 88"/>
                <a:gd name="T18" fmla="*/ 57 w 65"/>
                <a:gd name="T19" fmla="*/ 47 h 88"/>
                <a:gd name="T20" fmla="*/ 38 w 65"/>
                <a:gd name="T21" fmla="*/ 9 h 88"/>
                <a:gd name="T22" fmla="*/ 0 w 65"/>
                <a:gd name="T23" fmla="*/ 2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88">
                  <a:moveTo>
                    <a:pt x="0" y="27"/>
                  </a:moveTo>
                  <a:cubicBezTo>
                    <a:pt x="15" y="33"/>
                    <a:pt x="15" y="33"/>
                    <a:pt x="15" y="33"/>
                  </a:cubicBezTo>
                  <a:cubicBezTo>
                    <a:pt x="15" y="33"/>
                    <a:pt x="20" y="20"/>
                    <a:pt x="33" y="25"/>
                  </a:cubicBezTo>
                  <a:cubicBezTo>
                    <a:pt x="40" y="27"/>
                    <a:pt x="42" y="33"/>
                    <a:pt x="42" y="37"/>
                  </a:cubicBezTo>
                  <a:cubicBezTo>
                    <a:pt x="42" y="41"/>
                    <a:pt x="40" y="46"/>
                    <a:pt x="36" y="49"/>
                  </a:cubicBezTo>
                  <a:cubicBezTo>
                    <a:pt x="32" y="52"/>
                    <a:pt x="25" y="54"/>
                    <a:pt x="16" y="48"/>
                  </a:cubicBezTo>
                  <a:cubicBezTo>
                    <a:pt x="3" y="82"/>
                    <a:pt x="3" y="82"/>
                    <a:pt x="3" y="82"/>
                  </a:cubicBezTo>
                  <a:cubicBezTo>
                    <a:pt x="18" y="88"/>
                    <a:pt x="18" y="88"/>
                    <a:pt x="18" y="88"/>
                  </a:cubicBezTo>
                  <a:cubicBezTo>
                    <a:pt x="26" y="68"/>
                    <a:pt x="26" y="68"/>
                    <a:pt x="26" y="68"/>
                  </a:cubicBezTo>
                  <a:cubicBezTo>
                    <a:pt x="26" y="68"/>
                    <a:pt x="49" y="70"/>
                    <a:pt x="57" y="47"/>
                  </a:cubicBezTo>
                  <a:cubicBezTo>
                    <a:pt x="65" y="25"/>
                    <a:pt x="47" y="12"/>
                    <a:pt x="38" y="9"/>
                  </a:cubicBezTo>
                  <a:cubicBezTo>
                    <a:pt x="32" y="7"/>
                    <a:pt x="9" y="0"/>
                    <a:pt x="0" y="2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9AB47D49-DE5A-47FC-BD7A-3F5289A37E32}"/>
                </a:ext>
              </a:extLst>
            </p:cNvPr>
            <p:cNvSpPr>
              <a:spLocks/>
            </p:cNvSpPr>
            <p:nvPr/>
          </p:nvSpPr>
          <p:spPr bwMode="auto">
            <a:xfrm>
              <a:off x="4230" y="1513"/>
              <a:ext cx="49" cy="45"/>
            </a:xfrm>
            <a:custGeom>
              <a:avLst/>
              <a:gdLst>
                <a:gd name="T0" fmla="*/ 38 w 49"/>
                <a:gd name="T1" fmla="*/ 45 h 45"/>
                <a:gd name="T2" fmla="*/ 0 w 49"/>
                <a:gd name="T3" fmla="*/ 33 h 45"/>
                <a:gd name="T4" fmla="*/ 14 w 49"/>
                <a:gd name="T5" fmla="*/ 0 h 45"/>
                <a:gd name="T6" fmla="*/ 49 w 49"/>
                <a:gd name="T7" fmla="*/ 12 h 45"/>
                <a:gd name="T8" fmla="*/ 38 w 49"/>
                <a:gd name="T9" fmla="*/ 45 h 45"/>
              </a:gdLst>
              <a:ahLst/>
              <a:cxnLst>
                <a:cxn ang="0">
                  <a:pos x="T0" y="T1"/>
                </a:cxn>
                <a:cxn ang="0">
                  <a:pos x="T2" y="T3"/>
                </a:cxn>
                <a:cxn ang="0">
                  <a:pos x="T4" y="T5"/>
                </a:cxn>
                <a:cxn ang="0">
                  <a:pos x="T6" y="T7"/>
                </a:cxn>
                <a:cxn ang="0">
                  <a:pos x="T8" y="T9"/>
                </a:cxn>
              </a:cxnLst>
              <a:rect l="0" t="0" r="r" b="b"/>
              <a:pathLst>
                <a:path w="49" h="45">
                  <a:moveTo>
                    <a:pt x="38" y="45"/>
                  </a:moveTo>
                  <a:lnTo>
                    <a:pt x="0" y="33"/>
                  </a:lnTo>
                  <a:lnTo>
                    <a:pt x="14" y="0"/>
                  </a:lnTo>
                  <a:lnTo>
                    <a:pt x="49" y="12"/>
                  </a:lnTo>
                  <a:lnTo>
                    <a:pt x="38" y="45"/>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D962413C-B9BA-4E86-AEBD-4E9E69EC1818}"/>
                </a:ext>
              </a:extLst>
            </p:cNvPr>
            <p:cNvSpPr>
              <a:spLocks/>
            </p:cNvSpPr>
            <p:nvPr/>
          </p:nvSpPr>
          <p:spPr bwMode="auto">
            <a:xfrm>
              <a:off x="357" y="1551"/>
              <a:ext cx="382" cy="425"/>
            </a:xfrm>
            <a:custGeom>
              <a:avLst/>
              <a:gdLst>
                <a:gd name="T0" fmla="*/ 23 w 161"/>
                <a:gd name="T1" fmla="*/ 95 h 179"/>
                <a:gd name="T2" fmla="*/ 55 w 161"/>
                <a:gd name="T3" fmla="*/ 83 h 179"/>
                <a:gd name="T4" fmla="*/ 72 w 161"/>
                <a:gd name="T5" fmla="*/ 45 h 179"/>
                <a:gd name="T6" fmla="*/ 104 w 161"/>
                <a:gd name="T7" fmla="*/ 52 h 179"/>
                <a:gd name="T8" fmla="*/ 112 w 161"/>
                <a:gd name="T9" fmla="*/ 78 h 179"/>
                <a:gd name="T10" fmla="*/ 78 w 161"/>
                <a:gd name="T11" fmla="*/ 107 h 179"/>
                <a:gd name="T12" fmla="*/ 106 w 161"/>
                <a:gd name="T13" fmla="*/ 179 h 179"/>
                <a:gd name="T14" fmla="*/ 137 w 161"/>
                <a:gd name="T15" fmla="*/ 167 h 179"/>
                <a:gd name="T16" fmla="*/ 121 w 161"/>
                <a:gd name="T17" fmla="*/ 125 h 179"/>
                <a:gd name="T18" fmla="*/ 142 w 161"/>
                <a:gd name="T19" fmla="*/ 47 h 179"/>
                <a:gd name="T20" fmla="*/ 60 w 161"/>
                <a:gd name="T21" fmla="*/ 12 h 179"/>
                <a:gd name="T22" fmla="*/ 23 w 161"/>
                <a:gd name="T23" fmla="*/ 9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79">
                  <a:moveTo>
                    <a:pt x="23" y="95"/>
                  </a:moveTo>
                  <a:cubicBezTo>
                    <a:pt x="55" y="83"/>
                    <a:pt x="55" y="83"/>
                    <a:pt x="55" y="83"/>
                  </a:cubicBezTo>
                  <a:cubicBezTo>
                    <a:pt x="55" y="83"/>
                    <a:pt x="44" y="56"/>
                    <a:pt x="72" y="45"/>
                  </a:cubicBezTo>
                  <a:cubicBezTo>
                    <a:pt x="87" y="39"/>
                    <a:pt x="98" y="45"/>
                    <a:pt x="104" y="52"/>
                  </a:cubicBezTo>
                  <a:cubicBezTo>
                    <a:pt x="111" y="59"/>
                    <a:pt x="113" y="69"/>
                    <a:pt x="112" y="78"/>
                  </a:cubicBezTo>
                  <a:cubicBezTo>
                    <a:pt x="110" y="90"/>
                    <a:pt x="101" y="102"/>
                    <a:pt x="78" y="107"/>
                  </a:cubicBezTo>
                  <a:cubicBezTo>
                    <a:pt x="106" y="179"/>
                    <a:pt x="106" y="179"/>
                    <a:pt x="106" y="179"/>
                  </a:cubicBezTo>
                  <a:cubicBezTo>
                    <a:pt x="137" y="167"/>
                    <a:pt x="137" y="167"/>
                    <a:pt x="137" y="167"/>
                  </a:cubicBezTo>
                  <a:cubicBezTo>
                    <a:pt x="121" y="125"/>
                    <a:pt x="121" y="125"/>
                    <a:pt x="121" y="125"/>
                  </a:cubicBezTo>
                  <a:cubicBezTo>
                    <a:pt x="121" y="125"/>
                    <a:pt x="161" y="96"/>
                    <a:pt x="142" y="47"/>
                  </a:cubicBezTo>
                  <a:cubicBezTo>
                    <a:pt x="124" y="0"/>
                    <a:pt x="78" y="5"/>
                    <a:pt x="60" y="12"/>
                  </a:cubicBezTo>
                  <a:cubicBezTo>
                    <a:pt x="46" y="17"/>
                    <a:pt x="0" y="39"/>
                    <a:pt x="23" y="95"/>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0560E94-1C97-4837-94FB-2A54767202CF}"/>
                </a:ext>
              </a:extLst>
            </p:cNvPr>
            <p:cNvSpPr>
              <a:spLocks/>
            </p:cNvSpPr>
            <p:nvPr/>
          </p:nvSpPr>
          <p:spPr bwMode="auto">
            <a:xfrm>
              <a:off x="620" y="1983"/>
              <a:ext cx="105" cy="102"/>
            </a:xfrm>
            <a:custGeom>
              <a:avLst/>
              <a:gdLst>
                <a:gd name="T0" fmla="*/ 105 w 105"/>
                <a:gd name="T1" fmla="*/ 71 h 102"/>
                <a:gd name="T2" fmla="*/ 29 w 105"/>
                <a:gd name="T3" fmla="*/ 102 h 102"/>
                <a:gd name="T4" fmla="*/ 0 w 105"/>
                <a:gd name="T5" fmla="*/ 29 h 102"/>
                <a:gd name="T6" fmla="*/ 79 w 105"/>
                <a:gd name="T7" fmla="*/ 0 h 102"/>
                <a:gd name="T8" fmla="*/ 105 w 105"/>
                <a:gd name="T9" fmla="*/ 71 h 102"/>
              </a:gdLst>
              <a:ahLst/>
              <a:cxnLst>
                <a:cxn ang="0">
                  <a:pos x="T0" y="T1"/>
                </a:cxn>
                <a:cxn ang="0">
                  <a:pos x="T2" y="T3"/>
                </a:cxn>
                <a:cxn ang="0">
                  <a:pos x="T4" y="T5"/>
                </a:cxn>
                <a:cxn ang="0">
                  <a:pos x="T6" y="T7"/>
                </a:cxn>
                <a:cxn ang="0">
                  <a:pos x="T8" y="T9"/>
                </a:cxn>
              </a:cxnLst>
              <a:rect l="0" t="0" r="r" b="b"/>
              <a:pathLst>
                <a:path w="105" h="102">
                  <a:moveTo>
                    <a:pt x="105" y="71"/>
                  </a:moveTo>
                  <a:lnTo>
                    <a:pt x="29" y="102"/>
                  </a:lnTo>
                  <a:lnTo>
                    <a:pt x="0" y="29"/>
                  </a:lnTo>
                  <a:lnTo>
                    <a:pt x="79" y="0"/>
                  </a:lnTo>
                  <a:lnTo>
                    <a:pt x="105" y="71"/>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6AAF8071-89EE-42EE-B2D0-3D5957593AD2}"/>
                </a:ext>
              </a:extLst>
            </p:cNvPr>
            <p:cNvSpPr>
              <a:spLocks/>
            </p:cNvSpPr>
            <p:nvPr/>
          </p:nvSpPr>
          <p:spPr bwMode="auto">
            <a:xfrm>
              <a:off x="4037" y="1926"/>
              <a:ext cx="271" cy="302"/>
            </a:xfrm>
            <a:custGeom>
              <a:avLst/>
              <a:gdLst>
                <a:gd name="T0" fmla="*/ 98 w 114"/>
                <a:gd name="T1" fmla="*/ 59 h 127"/>
                <a:gd name="T2" fmla="*/ 75 w 114"/>
                <a:gd name="T3" fmla="*/ 68 h 127"/>
                <a:gd name="T4" fmla="*/ 63 w 114"/>
                <a:gd name="T5" fmla="*/ 95 h 127"/>
                <a:gd name="T6" fmla="*/ 41 w 114"/>
                <a:gd name="T7" fmla="*/ 90 h 127"/>
                <a:gd name="T8" fmla="*/ 35 w 114"/>
                <a:gd name="T9" fmla="*/ 71 h 127"/>
                <a:gd name="T10" fmla="*/ 59 w 114"/>
                <a:gd name="T11" fmla="*/ 51 h 127"/>
                <a:gd name="T12" fmla="*/ 39 w 114"/>
                <a:gd name="T13" fmla="*/ 0 h 127"/>
                <a:gd name="T14" fmla="*/ 17 w 114"/>
                <a:gd name="T15" fmla="*/ 8 h 127"/>
                <a:gd name="T16" fmla="*/ 28 w 114"/>
                <a:gd name="T17" fmla="*/ 39 h 127"/>
                <a:gd name="T18" fmla="*/ 13 w 114"/>
                <a:gd name="T19" fmla="*/ 94 h 127"/>
                <a:gd name="T20" fmla="*/ 72 w 114"/>
                <a:gd name="T21" fmla="*/ 118 h 127"/>
                <a:gd name="T22" fmla="*/ 98 w 114"/>
                <a:gd name="T23" fmla="*/ 5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27">
                  <a:moveTo>
                    <a:pt x="98" y="59"/>
                  </a:moveTo>
                  <a:cubicBezTo>
                    <a:pt x="75" y="68"/>
                    <a:pt x="75" y="68"/>
                    <a:pt x="75" y="68"/>
                  </a:cubicBezTo>
                  <a:cubicBezTo>
                    <a:pt x="75" y="68"/>
                    <a:pt x="83" y="87"/>
                    <a:pt x="63" y="95"/>
                  </a:cubicBezTo>
                  <a:cubicBezTo>
                    <a:pt x="53" y="99"/>
                    <a:pt x="45" y="95"/>
                    <a:pt x="41" y="90"/>
                  </a:cubicBezTo>
                  <a:cubicBezTo>
                    <a:pt x="36" y="85"/>
                    <a:pt x="34" y="78"/>
                    <a:pt x="35" y="71"/>
                  </a:cubicBezTo>
                  <a:cubicBezTo>
                    <a:pt x="37" y="63"/>
                    <a:pt x="43" y="54"/>
                    <a:pt x="59" y="51"/>
                  </a:cubicBezTo>
                  <a:cubicBezTo>
                    <a:pt x="39" y="0"/>
                    <a:pt x="39" y="0"/>
                    <a:pt x="39" y="0"/>
                  </a:cubicBezTo>
                  <a:cubicBezTo>
                    <a:pt x="17" y="8"/>
                    <a:pt x="17" y="8"/>
                    <a:pt x="17" y="8"/>
                  </a:cubicBezTo>
                  <a:cubicBezTo>
                    <a:pt x="28" y="39"/>
                    <a:pt x="28" y="39"/>
                    <a:pt x="28" y="39"/>
                  </a:cubicBezTo>
                  <a:cubicBezTo>
                    <a:pt x="28" y="39"/>
                    <a:pt x="0" y="59"/>
                    <a:pt x="13" y="94"/>
                  </a:cubicBezTo>
                  <a:cubicBezTo>
                    <a:pt x="26" y="127"/>
                    <a:pt x="59" y="123"/>
                    <a:pt x="72" y="118"/>
                  </a:cubicBezTo>
                  <a:cubicBezTo>
                    <a:pt x="82" y="115"/>
                    <a:pt x="114" y="99"/>
                    <a:pt x="98" y="5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7160E538-C2EB-485E-AE50-26A1DB9D3832}"/>
                </a:ext>
              </a:extLst>
            </p:cNvPr>
            <p:cNvSpPr>
              <a:spLocks/>
            </p:cNvSpPr>
            <p:nvPr/>
          </p:nvSpPr>
          <p:spPr bwMode="auto">
            <a:xfrm>
              <a:off x="4047" y="1850"/>
              <a:ext cx="73" cy="71"/>
            </a:xfrm>
            <a:custGeom>
              <a:avLst/>
              <a:gdLst>
                <a:gd name="T0" fmla="*/ 0 w 73"/>
                <a:gd name="T1" fmla="*/ 22 h 71"/>
                <a:gd name="T2" fmla="*/ 54 w 73"/>
                <a:gd name="T3" fmla="*/ 0 h 71"/>
                <a:gd name="T4" fmla="*/ 73 w 73"/>
                <a:gd name="T5" fmla="*/ 50 h 71"/>
                <a:gd name="T6" fmla="*/ 21 w 73"/>
                <a:gd name="T7" fmla="*/ 71 h 71"/>
                <a:gd name="T8" fmla="*/ 0 w 73"/>
                <a:gd name="T9" fmla="*/ 22 h 71"/>
              </a:gdLst>
              <a:ahLst/>
              <a:cxnLst>
                <a:cxn ang="0">
                  <a:pos x="T0" y="T1"/>
                </a:cxn>
                <a:cxn ang="0">
                  <a:pos x="T2" y="T3"/>
                </a:cxn>
                <a:cxn ang="0">
                  <a:pos x="T4" y="T5"/>
                </a:cxn>
                <a:cxn ang="0">
                  <a:pos x="T6" y="T7"/>
                </a:cxn>
                <a:cxn ang="0">
                  <a:pos x="T8" y="T9"/>
                </a:cxn>
              </a:cxnLst>
              <a:rect l="0" t="0" r="r" b="b"/>
              <a:pathLst>
                <a:path w="73" h="71">
                  <a:moveTo>
                    <a:pt x="0" y="22"/>
                  </a:moveTo>
                  <a:lnTo>
                    <a:pt x="54" y="0"/>
                  </a:lnTo>
                  <a:lnTo>
                    <a:pt x="73" y="50"/>
                  </a:lnTo>
                  <a:lnTo>
                    <a:pt x="21" y="71"/>
                  </a:lnTo>
                  <a:lnTo>
                    <a:pt x="0" y="22"/>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368664DE-0556-45B6-B683-DC8A2C0EBACE}"/>
                </a:ext>
              </a:extLst>
            </p:cNvPr>
            <p:cNvSpPr>
              <a:spLocks/>
            </p:cNvSpPr>
            <p:nvPr/>
          </p:nvSpPr>
          <p:spPr bwMode="auto">
            <a:xfrm>
              <a:off x="463" y="3218"/>
              <a:ext cx="442" cy="949"/>
            </a:xfrm>
            <a:custGeom>
              <a:avLst/>
              <a:gdLst>
                <a:gd name="T0" fmla="*/ 155 w 186"/>
                <a:gd name="T1" fmla="*/ 296 h 400"/>
                <a:gd name="T2" fmla="*/ 138 w 186"/>
                <a:gd name="T3" fmla="*/ 256 h 400"/>
                <a:gd name="T4" fmla="*/ 109 w 186"/>
                <a:gd name="T5" fmla="*/ 221 h 400"/>
                <a:gd name="T6" fmla="*/ 97 w 186"/>
                <a:gd name="T7" fmla="*/ 150 h 400"/>
                <a:gd name="T8" fmla="*/ 63 w 186"/>
                <a:gd name="T9" fmla="*/ 123 h 400"/>
                <a:gd name="T10" fmla="*/ 56 w 186"/>
                <a:gd name="T11" fmla="*/ 102 h 400"/>
                <a:gd name="T12" fmla="*/ 2 w 186"/>
                <a:gd name="T13" fmla="*/ 0 h 400"/>
                <a:gd name="T14" fmla="*/ 23 w 186"/>
                <a:gd name="T15" fmla="*/ 98 h 400"/>
                <a:gd name="T16" fmla="*/ 39 w 186"/>
                <a:gd name="T17" fmla="*/ 135 h 400"/>
                <a:gd name="T18" fmla="*/ 36 w 186"/>
                <a:gd name="T19" fmla="*/ 200 h 400"/>
                <a:gd name="T20" fmla="*/ 70 w 186"/>
                <a:gd name="T21" fmla="*/ 266 h 400"/>
                <a:gd name="T22" fmla="*/ 54 w 186"/>
                <a:gd name="T23" fmla="*/ 327 h 400"/>
                <a:gd name="T24" fmla="*/ 64 w 186"/>
                <a:gd name="T25" fmla="*/ 353 h 400"/>
                <a:gd name="T26" fmla="*/ 141 w 186"/>
                <a:gd name="T27" fmla="*/ 398 h 400"/>
                <a:gd name="T28" fmla="*/ 186 w 186"/>
                <a:gd name="T29" fmla="*/ 400 h 400"/>
                <a:gd name="T30" fmla="*/ 155 w 186"/>
                <a:gd name="T31" fmla="*/ 2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400">
                  <a:moveTo>
                    <a:pt x="155" y="296"/>
                  </a:moveTo>
                  <a:cubicBezTo>
                    <a:pt x="159" y="281"/>
                    <a:pt x="149" y="267"/>
                    <a:pt x="138" y="256"/>
                  </a:cubicBezTo>
                  <a:cubicBezTo>
                    <a:pt x="128" y="245"/>
                    <a:pt x="115" y="236"/>
                    <a:pt x="109" y="221"/>
                  </a:cubicBezTo>
                  <a:cubicBezTo>
                    <a:pt x="100" y="199"/>
                    <a:pt x="112" y="169"/>
                    <a:pt x="97" y="150"/>
                  </a:cubicBezTo>
                  <a:cubicBezTo>
                    <a:pt x="88" y="139"/>
                    <a:pt x="71" y="135"/>
                    <a:pt x="63" y="123"/>
                  </a:cubicBezTo>
                  <a:cubicBezTo>
                    <a:pt x="59" y="117"/>
                    <a:pt x="57" y="109"/>
                    <a:pt x="56" y="102"/>
                  </a:cubicBezTo>
                  <a:cubicBezTo>
                    <a:pt x="47" y="64"/>
                    <a:pt x="28" y="28"/>
                    <a:pt x="2" y="0"/>
                  </a:cubicBezTo>
                  <a:cubicBezTo>
                    <a:pt x="0" y="34"/>
                    <a:pt x="7" y="68"/>
                    <a:pt x="23" y="98"/>
                  </a:cubicBezTo>
                  <a:cubicBezTo>
                    <a:pt x="29" y="110"/>
                    <a:pt x="37" y="122"/>
                    <a:pt x="39" y="135"/>
                  </a:cubicBezTo>
                  <a:cubicBezTo>
                    <a:pt x="42" y="157"/>
                    <a:pt x="30" y="179"/>
                    <a:pt x="36" y="200"/>
                  </a:cubicBezTo>
                  <a:cubicBezTo>
                    <a:pt x="42" y="225"/>
                    <a:pt x="69" y="241"/>
                    <a:pt x="70" y="266"/>
                  </a:cubicBezTo>
                  <a:cubicBezTo>
                    <a:pt x="71" y="288"/>
                    <a:pt x="53" y="306"/>
                    <a:pt x="54" y="327"/>
                  </a:cubicBezTo>
                  <a:cubicBezTo>
                    <a:pt x="55" y="336"/>
                    <a:pt x="59" y="345"/>
                    <a:pt x="64" y="353"/>
                  </a:cubicBezTo>
                  <a:cubicBezTo>
                    <a:pt x="80" y="380"/>
                    <a:pt x="104" y="399"/>
                    <a:pt x="141" y="398"/>
                  </a:cubicBezTo>
                  <a:cubicBezTo>
                    <a:pt x="186" y="400"/>
                    <a:pt x="186" y="400"/>
                    <a:pt x="186" y="400"/>
                  </a:cubicBezTo>
                  <a:cubicBezTo>
                    <a:pt x="155" y="296"/>
                    <a:pt x="155" y="296"/>
                    <a:pt x="155" y="296"/>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2459B7A6-94C5-434B-9D34-EBDE6C9BB76B}"/>
                </a:ext>
              </a:extLst>
            </p:cNvPr>
            <p:cNvSpPr>
              <a:spLocks/>
            </p:cNvSpPr>
            <p:nvPr/>
          </p:nvSpPr>
          <p:spPr bwMode="auto">
            <a:xfrm>
              <a:off x="466" y="3218"/>
              <a:ext cx="439" cy="949"/>
            </a:xfrm>
            <a:custGeom>
              <a:avLst/>
              <a:gdLst>
                <a:gd name="T0" fmla="*/ 1 w 185"/>
                <a:gd name="T1" fmla="*/ 0 h 400"/>
                <a:gd name="T2" fmla="*/ 0 w 185"/>
                <a:gd name="T3" fmla="*/ 10 h 400"/>
                <a:gd name="T4" fmla="*/ 22 w 185"/>
                <a:gd name="T5" fmla="*/ 98 h 400"/>
                <a:gd name="T6" fmla="*/ 38 w 185"/>
                <a:gd name="T7" fmla="*/ 135 h 400"/>
                <a:gd name="T8" fmla="*/ 39 w 185"/>
                <a:gd name="T9" fmla="*/ 143 h 400"/>
                <a:gd name="T10" fmla="*/ 33 w 185"/>
                <a:gd name="T11" fmla="*/ 188 h 400"/>
                <a:gd name="T12" fmla="*/ 35 w 185"/>
                <a:gd name="T13" fmla="*/ 200 h 400"/>
                <a:gd name="T14" fmla="*/ 69 w 185"/>
                <a:gd name="T15" fmla="*/ 266 h 400"/>
                <a:gd name="T16" fmla="*/ 69 w 185"/>
                <a:gd name="T17" fmla="*/ 268 h 400"/>
                <a:gd name="T18" fmla="*/ 53 w 185"/>
                <a:gd name="T19" fmla="*/ 325 h 400"/>
                <a:gd name="T20" fmla="*/ 53 w 185"/>
                <a:gd name="T21" fmla="*/ 327 h 400"/>
                <a:gd name="T22" fmla="*/ 63 w 185"/>
                <a:gd name="T23" fmla="*/ 353 h 400"/>
                <a:gd name="T24" fmla="*/ 138 w 185"/>
                <a:gd name="T25" fmla="*/ 398 h 400"/>
                <a:gd name="T26" fmla="*/ 140 w 185"/>
                <a:gd name="T27" fmla="*/ 398 h 400"/>
                <a:gd name="T28" fmla="*/ 185 w 185"/>
                <a:gd name="T29" fmla="*/ 400 h 400"/>
                <a:gd name="T30" fmla="*/ 154 w 185"/>
                <a:gd name="T31" fmla="*/ 296 h 400"/>
                <a:gd name="T32" fmla="*/ 154 w 185"/>
                <a:gd name="T33" fmla="*/ 296 h 400"/>
                <a:gd name="T34" fmla="*/ 155 w 185"/>
                <a:gd name="T35" fmla="*/ 289 h 400"/>
                <a:gd name="T36" fmla="*/ 137 w 185"/>
                <a:gd name="T37" fmla="*/ 256 h 400"/>
                <a:gd name="T38" fmla="*/ 108 w 185"/>
                <a:gd name="T39" fmla="*/ 221 h 400"/>
                <a:gd name="T40" fmla="*/ 104 w 185"/>
                <a:gd name="T41" fmla="*/ 194 h 400"/>
                <a:gd name="T42" fmla="*/ 104 w 185"/>
                <a:gd name="T43" fmla="*/ 185 h 400"/>
                <a:gd name="T44" fmla="*/ 96 w 185"/>
                <a:gd name="T45" fmla="*/ 150 h 400"/>
                <a:gd name="T46" fmla="*/ 62 w 185"/>
                <a:gd name="T47" fmla="*/ 123 h 400"/>
                <a:gd name="T48" fmla="*/ 55 w 185"/>
                <a:gd name="T49" fmla="*/ 102 h 400"/>
                <a:gd name="T50" fmla="*/ 1 w 185"/>
                <a:gd name="T5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400">
                  <a:moveTo>
                    <a:pt x="1" y="0"/>
                  </a:moveTo>
                  <a:cubicBezTo>
                    <a:pt x="0" y="4"/>
                    <a:pt x="0" y="7"/>
                    <a:pt x="0" y="10"/>
                  </a:cubicBezTo>
                  <a:cubicBezTo>
                    <a:pt x="0" y="41"/>
                    <a:pt x="8" y="71"/>
                    <a:pt x="22" y="98"/>
                  </a:cubicBezTo>
                  <a:cubicBezTo>
                    <a:pt x="28" y="110"/>
                    <a:pt x="36" y="122"/>
                    <a:pt x="38" y="135"/>
                  </a:cubicBezTo>
                  <a:cubicBezTo>
                    <a:pt x="38" y="138"/>
                    <a:pt x="39" y="140"/>
                    <a:pt x="39" y="143"/>
                  </a:cubicBezTo>
                  <a:cubicBezTo>
                    <a:pt x="39" y="158"/>
                    <a:pt x="33" y="174"/>
                    <a:pt x="33" y="188"/>
                  </a:cubicBezTo>
                  <a:cubicBezTo>
                    <a:pt x="33" y="192"/>
                    <a:pt x="34" y="196"/>
                    <a:pt x="35" y="200"/>
                  </a:cubicBezTo>
                  <a:cubicBezTo>
                    <a:pt x="41" y="225"/>
                    <a:pt x="68" y="241"/>
                    <a:pt x="69" y="266"/>
                  </a:cubicBezTo>
                  <a:cubicBezTo>
                    <a:pt x="69" y="267"/>
                    <a:pt x="69" y="268"/>
                    <a:pt x="69" y="268"/>
                  </a:cubicBezTo>
                  <a:cubicBezTo>
                    <a:pt x="69" y="288"/>
                    <a:pt x="53" y="305"/>
                    <a:pt x="53" y="325"/>
                  </a:cubicBezTo>
                  <a:cubicBezTo>
                    <a:pt x="53" y="326"/>
                    <a:pt x="53" y="327"/>
                    <a:pt x="53" y="327"/>
                  </a:cubicBezTo>
                  <a:cubicBezTo>
                    <a:pt x="54" y="336"/>
                    <a:pt x="58" y="345"/>
                    <a:pt x="63" y="353"/>
                  </a:cubicBezTo>
                  <a:cubicBezTo>
                    <a:pt x="79" y="379"/>
                    <a:pt x="103" y="398"/>
                    <a:pt x="138" y="398"/>
                  </a:cubicBezTo>
                  <a:cubicBezTo>
                    <a:pt x="139" y="398"/>
                    <a:pt x="139" y="398"/>
                    <a:pt x="140" y="398"/>
                  </a:cubicBezTo>
                  <a:cubicBezTo>
                    <a:pt x="185" y="400"/>
                    <a:pt x="185" y="400"/>
                    <a:pt x="185" y="400"/>
                  </a:cubicBezTo>
                  <a:cubicBezTo>
                    <a:pt x="154" y="296"/>
                    <a:pt x="154" y="296"/>
                    <a:pt x="154" y="296"/>
                  </a:cubicBezTo>
                  <a:cubicBezTo>
                    <a:pt x="154" y="296"/>
                    <a:pt x="154" y="296"/>
                    <a:pt x="154" y="296"/>
                  </a:cubicBezTo>
                  <a:cubicBezTo>
                    <a:pt x="155" y="294"/>
                    <a:pt x="155" y="292"/>
                    <a:pt x="155" y="289"/>
                  </a:cubicBezTo>
                  <a:cubicBezTo>
                    <a:pt x="155" y="277"/>
                    <a:pt x="147" y="265"/>
                    <a:pt x="137" y="256"/>
                  </a:cubicBezTo>
                  <a:cubicBezTo>
                    <a:pt x="127" y="245"/>
                    <a:pt x="114" y="236"/>
                    <a:pt x="108" y="221"/>
                  </a:cubicBezTo>
                  <a:cubicBezTo>
                    <a:pt x="105" y="213"/>
                    <a:pt x="104" y="203"/>
                    <a:pt x="104" y="194"/>
                  </a:cubicBezTo>
                  <a:cubicBezTo>
                    <a:pt x="104" y="191"/>
                    <a:pt x="104" y="188"/>
                    <a:pt x="104" y="185"/>
                  </a:cubicBezTo>
                  <a:cubicBezTo>
                    <a:pt x="104" y="172"/>
                    <a:pt x="104" y="160"/>
                    <a:pt x="96" y="150"/>
                  </a:cubicBezTo>
                  <a:cubicBezTo>
                    <a:pt x="87" y="139"/>
                    <a:pt x="70" y="135"/>
                    <a:pt x="62" y="123"/>
                  </a:cubicBezTo>
                  <a:cubicBezTo>
                    <a:pt x="58" y="117"/>
                    <a:pt x="56" y="109"/>
                    <a:pt x="55" y="102"/>
                  </a:cubicBezTo>
                  <a:cubicBezTo>
                    <a:pt x="46" y="64"/>
                    <a:pt x="27" y="28"/>
                    <a:pt x="1"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3E253808-AF77-4C88-B91E-FAEF8924931D}"/>
                </a:ext>
              </a:extLst>
            </p:cNvPr>
            <p:cNvSpPr>
              <a:spLocks/>
            </p:cNvSpPr>
            <p:nvPr/>
          </p:nvSpPr>
          <p:spPr bwMode="auto">
            <a:xfrm>
              <a:off x="872" y="2852"/>
              <a:ext cx="425" cy="1320"/>
            </a:xfrm>
            <a:custGeom>
              <a:avLst/>
              <a:gdLst>
                <a:gd name="T0" fmla="*/ 35 w 179"/>
                <a:gd name="T1" fmla="*/ 555 h 556"/>
                <a:gd name="T2" fmla="*/ 68 w 179"/>
                <a:gd name="T3" fmla="*/ 541 h 556"/>
                <a:gd name="T4" fmla="*/ 77 w 179"/>
                <a:gd name="T5" fmla="*/ 518 h 556"/>
                <a:gd name="T6" fmla="*/ 84 w 179"/>
                <a:gd name="T7" fmla="*/ 489 h 556"/>
                <a:gd name="T8" fmla="*/ 99 w 179"/>
                <a:gd name="T9" fmla="*/ 419 h 556"/>
                <a:gd name="T10" fmla="*/ 120 w 179"/>
                <a:gd name="T11" fmla="*/ 334 h 556"/>
                <a:gd name="T12" fmla="*/ 129 w 179"/>
                <a:gd name="T13" fmla="*/ 260 h 556"/>
                <a:gd name="T14" fmla="*/ 153 w 179"/>
                <a:gd name="T15" fmla="*/ 181 h 556"/>
                <a:gd name="T16" fmla="*/ 162 w 179"/>
                <a:gd name="T17" fmla="*/ 124 h 556"/>
                <a:gd name="T18" fmla="*/ 178 w 179"/>
                <a:gd name="T19" fmla="*/ 82 h 556"/>
                <a:gd name="T20" fmla="*/ 178 w 179"/>
                <a:gd name="T21" fmla="*/ 35 h 556"/>
                <a:gd name="T22" fmla="*/ 173 w 179"/>
                <a:gd name="T23" fmla="*/ 3 h 556"/>
                <a:gd name="T24" fmla="*/ 171 w 179"/>
                <a:gd name="T25" fmla="*/ 1 h 556"/>
                <a:gd name="T26" fmla="*/ 132 w 179"/>
                <a:gd name="T27" fmla="*/ 49 h 556"/>
                <a:gd name="T28" fmla="*/ 100 w 179"/>
                <a:gd name="T29" fmla="*/ 162 h 556"/>
                <a:gd name="T30" fmla="*/ 73 w 179"/>
                <a:gd name="T31" fmla="*/ 210 h 556"/>
                <a:gd name="T32" fmla="*/ 70 w 179"/>
                <a:gd name="T33" fmla="*/ 286 h 556"/>
                <a:gd name="T34" fmla="*/ 45 w 179"/>
                <a:gd name="T35" fmla="*/ 327 h 556"/>
                <a:gd name="T36" fmla="*/ 39 w 179"/>
                <a:gd name="T37" fmla="*/ 393 h 556"/>
                <a:gd name="T38" fmla="*/ 12 w 179"/>
                <a:gd name="T39" fmla="*/ 460 h 556"/>
                <a:gd name="T40" fmla="*/ 1 w 179"/>
                <a:gd name="T41" fmla="*/ 488 h 556"/>
                <a:gd name="T42" fmla="*/ 14 w 179"/>
                <a:gd name="T43" fmla="*/ 547 h 556"/>
                <a:gd name="T44" fmla="*/ 20 w 179"/>
                <a:gd name="T45" fmla="*/ 553 h 556"/>
                <a:gd name="T46" fmla="*/ 14 w 179"/>
                <a:gd name="T47" fmla="*/ 546 h 556"/>
                <a:gd name="T48" fmla="*/ 2 w 179"/>
                <a:gd name="T49" fmla="*/ 489 h 556"/>
                <a:gd name="T50" fmla="*/ 13 w 179"/>
                <a:gd name="T51" fmla="*/ 461 h 556"/>
                <a:gd name="T52" fmla="*/ 41 w 179"/>
                <a:gd name="T53" fmla="*/ 393 h 556"/>
                <a:gd name="T54" fmla="*/ 47 w 179"/>
                <a:gd name="T55" fmla="*/ 328 h 556"/>
                <a:gd name="T56" fmla="*/ 72 w 179"/>
                <a:gd name="T57" fmla="*/ 287 h 556"/>
                <a:gd name="T58" fmla="*/ 76 w 179"/>
                <a:gd name="T59" fmla="*/ 211 h 556"/>
                <a:gd name="T60" fmla="*/ 102 w 179"/>
                <a:gd name="T61" fmla="*/ 163 h 556"/>
                <a:gd name="T62" fmla="*/ 135 w 179"/>
                <a:gd name="T63" fmla="*/ 50 h 556"/>
                <a:gd name="T64" fmla="*/ 173 w 179"/>
                <a:gd name="T65" fmla="*/ 4 h 556"/>
                <a:gd name="T66" fmla="*/ 171 w 179"/>
                <a:gd name="T67" fmla="*/ 5 h 556"/>
                <a:gd name="T68" fmla="*/ 176 w 179"/>
                <a:gd name="T69" fmla="*/ 66 h 556"/>
                <a:gd name="T70" fmla="*/ 170 w 179"/>
                <a:gd name="T71" fmla="*/ 95 h 556"/>
                <a:gd name="T72" fmla="*/ 154 w 179"/>
                <a:gd name="T73" fmla="*/ 152 h 556"/>
                <a:gd name="T74" fmla="*/ 140 w 179"/>
                <a:gd name="T75" fmla="*/ 235 h 556"/>
                <a:gd name="T76" fmla="*/ 121 w 179"/>
                <a:gd name="T77" fmla="*/ 284 h 556"/>
                <a:gd name="T78" fmla="*/ 98 w 179"/>
                <a:gd name="T79" fmla="*/ 376 h 556"/>
                <a:gd name="T80" fmla="*/ 99 w 179"/>
                <a:gd name="T81" fmla="*/ 458 h 556"/>
                <a:gd name="T82" fmla="*/ 77 w 179"/>
                <a:gd name="T83" fmla="*/ 503 h 556"/>
                <a:gd name="T84" fmla="*/ 74 w 179"/>
                <a:gd name="T85" fmla="*/ 531 h 556"/>
                <a:gd name="T86" fmla="*/ 49 w 179"/>
                <a:gd name="T87" fmla="*/ 550 h 556"/>
                <a:gd name="T88" fmla="*/ 26 w 179"/>
                <a:gd name="T89" fmla="*/ 55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556">
                  <a:moveTo>
                    <a:pt x="23" y="555"/>
                  </a:moveTo>
                  <a:cubicBezTo>
                    <a:pt x="23" y="555"/>
                    <a:pt x="27" y="556"/>
                    <a:pt x="35" y="555"/>
                  </a:cubicBezTo>
                  <a:cubicBezTo>
                    <a:pt x="39" y="554"/>
                    <a:pt x="44" y="553"/>
                    <a:pt x="50" y="551"/>
                  </a:cubicBezTo>
                  <a:cubicBezTo>
                    <a:pt x="55" y="549"/>
                    <a:pt x="62" y="546"/>
                    <a:pt x="68" y="541"/>
                  </a:cubicBezTo>
                  <a:cubicBezTo>
                    <a:pt x="71" y="539"/>
                    <a:pt x="73" y="535"/>
                    <a:pt x="75" y="531"/>
                  </a:cubicBezTo>
                  <a:cubicBezTo>
                    <a:pt x="77" y="527"/>
                    <a:pt x="77" y="522"/>
                    <a:pt x="77" y="518"/>
                  </a:cubicBezTo>
                  <a:cubicBezTo>
                    <a:pt x="77" y="513"/>
                    <a:pt x="77" y="508"/>
                    <a:pt x="78" y="503"/>
                  </a:cubicBezTo>
                  <a:cubicBezTo>
                    <a:pt x="79" y="498"/>
                    <a:pt x="81" y="494"/>
                    <a:pt x="84" y="489"/>
                  </a:cubicBezTo>
                  <a:cubicBezTo>
                    <a:pt x="89" y="480"/>
                    <a:pt x="98" y="471"/>
                    <a:pt x="100" y="458"/>
                  </a:cubicBezTo>
                  <a:cubicBezTo>
                    <a:pt x="104" y="446"/>
                    <a:pt x="101" y="432"/>
                    <a:pt x="99" y="419"/>
                  </a:cubicBezTo>
                  <a:cubicBezTo>
                    <a:pt x="97" y="406"/>
                    <a:pt x="95" y="391"/>
                    <a:pt x="100" y="377"/>
                  </a:cubicBezTo>
                  <a:cubicBezTo>
                    <a:pt x="105" y="363"/>
                    <a:pt x="115" y="350"/>
                    <a:pt x="120" y="334"/>
                  </a:cubicBezTo>
                  <a:cubicBezTo>
                    <a:pt x="125" y="319"/>
                    <a:pt x="122" y="301"/>
                    <a:pt x="124" y="284"/>
                  </a:cubicBezTo>
                  <a:cubicBezTo>
                    <a:pt x="124" y="276"/>
                    <a:pt x="126" y="267"/>
                    <a:pt x="129" y="260"/>
                  </a:cubicBezTo>
                  <a:cubicBezTo>
                    <a:pt x="133" y="252"/>
                    <a:pt x="138" y="244"/>
                    <a:pt x="142" y="236"/>
                  </a:cubicBezTo>
                  <a:cubicBezTo>
                    <a:pt x="150" y="219"/>
                    <a:pt x="151" y="200"/>
                    <a:pt x="153" y="181"/>
                  </a:cubicBezTo>
                  <a:cubicBezTo>
                    <a:pt x="155" y="172"/>
                    <a:pt x="156" y="162"/>
                    <a:pt x="157" y="152"/>
                  </a:cubicBezTo>
                  <a:cubicBezTo>
                    <a:pt x="158" y="143"/>
                    <a:pt x="159" y="133"/>
                    <a:pt x="162" y="124"/>
                  </a:cubicBezTo>
                  <a:cubicBezTo>
                    <a:pt x="164" y="114"/>
                    <a:pt x="168" y="105"/>
                    <a:pt x="172" y="96"/>
                  </a:cubicBezTo>
                  <a:cubicBezTo>
                    <a:pt x="174" y="91"/>
                    <a:pt x="176" y="87"/>
                    <a:pt x="178" y="82"/>
                  </a:cubicBezTo>
                  <a:cubicBezTo>
                    <a:pt x="178" y="76"/>
                    <a:pt x="179" y="71"/>
                    <a:pt x="179" y="66"/>
                  </a:cubicBezTo>
                  <a:cubicBezTo>
                    <a:pt x="179" y="56"/>
                    <a:pt x="179" y="46"/>
                    <a:pt x="178" y="35"/>
                  </a:cubicBezTo>
                  <a:cubicBezTo>
                    <a:pt x="177" y="25"/>
                    <a:pt x="175" y="15"/>
                    <a:pt x="174" y="4"/>
                  </a:cubicBezTo>
                  <a:cubicBezTo>
                    <a:pt x="174" y="4"/>
                    <a:pt x="173" y="3"/>
                    <a:pt x="173" y="3"/>
                  </a:cubicBezTo>
                  <a:cubicBezTo>
                    <a:pt x="173" y="0"/>
                    <a:pt x="173" y="0"/>
                    <a:pt x="173" y="0"/>
                  </a:cubicBezTo>
                  <a:cubicBezTo>
                    <a:pt x="171" y="1"/>
                    <a:pt x="171" y="1"/>
                    <a:pt x="171" y="1"/>
                  </a:cubicBezTo>
                  <a:cubicBezTo>
                    <a:pt x="162" y="6"/>
                    <a:pt x="154" y="13"/>
                    <a:pt x="147" y="22"/>
                  </a:cubicBezTo>
                  <a:cubicBezTo>
                    <a:pt x="141" y="30"/>
                    <a:pt x="136" y="39"/>
                    <a:pt x="132" y="49"/>
                  </a:cubicBezTo>
                  <a:cubicBezTo>
                    <a:pt x="125" y="68"/>
                    <a:pt x="122" y="88"/>
                    <a:pt x="118" y="108"/>
                  </a:cubicBezTo>
                  <a:cubicBezTo>
                    <a:pt x="115" y="127"/>
                    <a:pt x="110" y="146"/>
                    <a:pt x="100" y="162"/>
                  </a:cubicBezTo>
                  <a:cubicBezTo>
                    <a:pt x="95" y="170"/>
                    <a:pt x="89" y="177"/>
                    <a:pt x="84" y="185"/>
                  </a:cubicBezTo>
                  <a:cubicBezTo>
                    <a:pt x="79" y="193"/>
                    <a:pt x="74" y="201"/>
                    <a:pt x="73" y="210"/>
                  </a:cubicBezTo>
                  <a:cubicBezTo>
                    <a:pt x="70" y="229"/>
                    <a:pt x="81" y="246"/>
                    <a:pt x="79" y="263"/>
                  </a:cubicBezTo>
                  <a:cubicBezTo>
                    <a:pt x="78" y="271"/>
                    <a:pt x="74" y="279"/>
                    <a:pt x="70" y="286"/>
                  </a:cubicBezTo>
                  <a:cubicBezTo>
                    <a:pt x="66" y="293"/>
                    <a:pt x="62" y="300"/>
                    <a:pt x="57" y="306"/>
                  </a:cubicBezTo>
                  <a:cubicBezTo>
                    <a:pt x="52" y="313"/>
                    <a:pt x="48" y="320"/>
                    <a:pt x="45" y="327"/>
                  </a:cubicBezTo>
                  <a:cubicBezTo>
                    <a:pt x="42" y="334"/>
                    <a:pt x="40" y="342"/>
                    <a:pt x="39" y="350"/>
                  </a:cubicBezTo>
                  <a:cubicBezTo>
                    <a:pt x="38" y="365"/>
                    <a:pt x="40" y="379"/>
                    <a:pt x="39" y="393"/>
                  </a:cubicBezTo>
                  <a:cubicBezTo>
                    <a:pt x="38" y="406"/>
                    <a:pt x="34" y="418"/>
                    <a:pt x="28" y="429"/>
                  </a:cubicBezTo>
                  <a:cubicBezTo>
                    <a:pt x="23" y="440"/>
                    <a:pt x="17" y="450"/>
                    <a:pt x="12" y="460"/>
                  </a:cubicBezTo>
                  <a:cubicBezTo>
                    <a:pt x="9" y="465"/>
                    <a:pt x="7" y="470"/>
                    <a:pt x="5" y="474"/>
                  </a:cubicBezTo>
                  <a:cubicBezTo>
                    <a:pt x="3" y="479"/>
                    <a:pt x="2" y="484"/>
                    <a:pt x="1" y="488"/>
                  </a:cubicBezTo>
                  <a:cubicBezTo>
                    <a:pt x="0" y="498"/>
                    <a:pt x="0" y="506"/>
                    <a:pt x="1" y="514"/>
                  </a:cubicBezTo>
                  <a:cubicBezTo>
                    <a:pt x="3" y="529"/>
                    <a:pt x="8" y="540"/>
                    <a:pt x="14" y="547"/>
                  </a:cubicBezTo>
                  <a:cubicBezTo>
                    <a:pt x="15" y="548"/>
                    <a:pt x="16" y="549"/>
                    <a:pt x="17" y="551"/>
                  </a:cubicBezTo>
                  <a:cubicBezTo>
                    <a:pt x="18" y="552"/>
                    <a:pt x="19" y="552"/>
                    <a:pt x="20" y="553"/>
                  </a:cubicBezTo>
                  <a:cubicBezTo>
                    <a:pt x="22" y="554"/>
                    <a:pt x="23" y="555"/>
                    <a:pt x="23" y="555"/>
                  </a:cubicBezTo>
                  <a:cubicBezTo>
                    <a:pt x="23" y="555"/>
                    <a:pt x="19" y="553"/>
                    <a:pt x="14" y="546"/>
                  </a:cubicBezTo>
                  <a:cubicBezTo>
                    <a:pt x="9" y="540"/>
                    <a:pt x="4" y="529"/>
                    <a:pt x="2" y="514"/>
                  </a:cubicBezTo>
                  <a:cubicBezTo>
                    <a:pt x="1" y="506"/>
                    <a:pt x="1" y="498"/>
                    <a:pt x="2" y="489"/>
                  </a:cubicBezTo>
                  <a:cubicBezTo>
                    <a:pt x="3" y="484"/>
                    <a:pt x="4" y="479"/>
                    <a:pt x="6" y="475"/>
                  </a:cubicBezTo>
                  <a:cubicBezTo>
                    <a:pt x="8" y="470"/>
                    <a:pt x="11" y="466"/>
                    <a:pt x="13" y="461"/>
                  </a:cubicBezTo>
                  <a:cubicBezTo>
                    <a:pt x="18" y="451"/>
                    <a:pt x="24" y="441"/>
                    <a:pt x="30" y="430"/>
                  </a:cubicBezTo>
                  <a:cubicBezTo>
                    <a:pt x="35" y="419"/>
                    <a:pt x="40" y="407"/>
                    <a:pt x="41" y="393"/>
                  </a:cubicBezTo>
                  <a:cubicBezTo>
                    <a:pt x="43" y="379"/>
                    <a:pt x="41" y="365"/>
                    <a:pt x="42" y="350"/>
                  </a:cubicBezTo>
                  <a:cubicBezTo>
                    <a:pt x="42" y="342"/>
                    <a:pt x="44" y="335"/>
                    <a:pt x="47" y="328"/>
                  </a:cubicBezTo>
                  <a:cubicBezTo>
                    <a:pt x="50" y="321"/>
                    <a:pt x="54" y="314"/>
                    <a:pt x="59" y="308"/>
                  </a:cubicBezTo>
                  <a:cubicBezTo>
                    <a:pt x="63" y="301"/>
                    <a:pt x="68" y="295"/>
                    <a:pt x="72" y="287"/>
                  </a:cubicBezTo>
                  <a:cubicBezTo>
                    <a:pt x="77" y="280"/>
                    <a:pt x="80" y="272"/>
                    <a:pt x="81" y="263"/>
                  </a:cubicBezTo>
                  <a:cubicBezTo>
                    <a:pt x="83" y="245"/>
                    <a:pt x="73" y="228"/>
                    <a:pt x="76" y="211"/>
                  </a:cubicBezTo>
                  <a:cubicBezTo>
                    <a:pt x="77" y="202"/>
                    <a:pt x="81" y="194"/>
                    <a:pt x="86" y="186"/>
                  </a:cubicBezTo>
                  <a:cubicBezTo>
                    <a:pt x="91" y="179"/>
                    <a:pt x="97" y="171"/>
                    <a:pt x="102" y="163"/>
                  </a:cubicBezTo>
                  <a:cubicBezTo>
                    <a:pt x="113" y="147"/>
                    <a:pt x="118" y="128"/>
                    <a:pt x="121" y="108"/>
                  </a:cubicBezTo>
                  <a:cubicBezTo>
                    <a:pt x="125" y="89"/>
                    <a:pt x="128" y="69"/>
                    <a:pt x="135" y="50"/>
                  </a:cubicBezTo>
                  <a:cubicBezTo>
                    <a:pt x="139" y="41"/>
                    <a:pt x="143" y="32"/>
                    <a:pt x="150" y="23"/>
                  </a:cubicBezTo>
                  <a:cubicBezTo>
                    <a:pt x="156" y="15"/>
                    <a:pt x="163" y="9"/>
                    <a:pt x="173" y="4"/>
                  </a:cubicBezTo>
                  <a:cubicBezTo>
                    <a:pt x="171" y="3"/>
                    <a:pt x="171" y="3"/>
                    <a:pt x="171" y="3"/>
                  </a:cubicBezTo>
                  <a:cubicBezTo>
                    <a:pt x="171" y="3"/>
                    <a:pt x="171" y="4"/>
                    <a:pt x="171" y="5"/>
                  </a:cubicBezTo>
                  <a:cubicBezTo>
                    <a:pt x="172" y="15"/>
                    <a:pt x="174" y="25"/>
                    <a:pt x="175" y="36"/>
                  </a:cubicBezTo>
                  <a:cubicBezTo>
                    <a:pt x="176" y="46"/>
                    <a:pt x="177" y="56"/>
                    <a:pt x="176" y="66"/>
                  </a:cubicBezTo>
                  <a:cubicBezTo>
                    <a:pt x="176" y="71"/>
                    <a:pt x="176" y="76"/>
                    <a:pt x="175" y="81"/>
                  </a:cubicBezTo>
                  <a:cubicBezTo>
                    <a:pt x="174" y="86"/>
                    <a:pt x="172" y="90"/>
                    <a:pt x="170" y="95"/>
                  </a:cubicBezTo>
                  <a:cubicBezTo>
                    <a:pt x="166" y="104"/>
                    <a:pt x="162" y="113"/>
                    <a:pt x="159" y="123"/>
                  </a:cubicBezTo>
                  <a:cubicBezTo>
                    <a:pt x="156" y="133"/>
                    <a:pt x="155" y="143"/>
                    <a:pt x="154" y="152"/>
                  </a:cubicBezTo>
                  <a:cubicBezTo>
                    <a:pt x="153" y="162"/>
                    <a:pt x="152" y="171"/>
                    <a:pt x="151" y="181"/>
                  </a:cubicBezTo>
                  <a:cubicBezTo>
                    <a:pt x="149" y="200"/>
                    <a:pt x="147" y="218"/>
                    <a:pt x="140" y="235"/>
                  </a:cubicBezTo>
                  <a:cubicBezTo>
                    <a:pt x="136" y="243"/>
                    <a:pt x="131" y="250"/>
                    <a:pt x="127" y="259"/>
                  </a:cubicBezTo>
                  <a:cubicBezTo>
                    <a:pt x="123" y="267"/>
                    <a:pt x="121" y="276"/>
                    <a:pt x="121" y="284"/>
                  </a:cubicBezTo>
                  <a:cubicBezTo>
                    <a:pt x="120" y="302"/>
                    <a:pt x="122" y="318"/>
                    <a:pt x="118" y="334"/>
                  </a:cubicBezTo>
                  <a:cubicBezTo>
                    <a:pt x="113" y="349"/>
                    <a:pt x="103" y="362"/>
                    <a:pt x="98" y="376"/>
                  </a:cubicBezTo>
                  <a:cubicBezTo>
                    <a:pt x="93" y="391"/>
                    <a:pt x="95" y="406"/>
                    <a:pt x="97" y="419"/>
                  </a:cubicBezTo>
                  <a:cubicBezTo>
                    <a:pt x="99" y="433"/>
                    <a:pt x="102" y="446"/>
                    <a:pt x="99" y="458"/>
                  </a:cubicBezTo>
                  <a:cubicBezTo>
                    <a:pt x="96" y="470"/>
                    <a:pt x="88" y="479"/>
                    <a:pt x="82" y="488"/>
                  </a:cubicBezTo>
                  <a:cubicBezTo>
                    <a:pt x="79" y="493"/>
                    <a:pt x="77" y="498"/>
                    <a:pt x="77" y="503"/>
                  </a:cubicBezTo>
                  <a:cubicBezTo>
                    <a:pt x="76" y="508"/>
                    <a:pt x="76" y="513"/>
                    <a:pt x="76" y="518"/>
                  </a:cubicBezTo>
                  <a:cubicBezTo>
                    <a:pt x="75" y="522"/>
                    <a:pt x="75" y="527"/>
                    <a:pt x="74" y="531"/>
                  </a:cubicBezTo>
                  <a:cubicBezTo>
                    <a:pt x="72" y="535"/>
                    <a:pt x="70" y="538"/>
                    <a:pt x="67" y="540"/>
                  </a:cubicBezTo>
                  <a:cubicBezTo>
                    <a:pt x="61" y="545"/>
                    <a:pt x="55" y="548"/>
                    <a:pt x="49" y="550"/>
                  </a:cubicBezTo>
                  <a:cubicBezTo>
                    <a:pt x="44" y="552"/>
                    <a:pt x="39" y="553"/>
                    <a:pt x="35" y="554"/>
                  </a:cubicBezTo>
                  <a:cubicBezTo>
                    <a:pt x="31" y="555"/>
                    <a:pt x="28" y="555"/>
                    <a:pt x="26" y="555"/>
                  </a:cubicBezTo>
                  <a:cubicBezTo>
                    <a:pt x="24" y="555"/>
                    <a:pt x="23" y="555"/>
                    <a:pt x="23" y="55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29F03C3A-0A59-4A61-81F9-23B7640EEA1D}"/>
                </a:ext>
              </a:extLst>
            </p:cNvPr>
            <p:cNvSpPr>
              <a:spLocks/>
            </p:cNvSpPr>
            <p:nvPr/>
          </p:nvSpPr>
          <p:spPr bwMode="auto">
            <a:xfrm>
              <a:off x="926" y="2916"/>
              <a:ext cx="335" cy="1254"/>
            </a:xfrm>
            <a:custGeom>
              <a:avLst/>
              <a:gdLst>
                <a:gd name="T0" fmla="*/ 141 w 141"/>
                <a:gd name="T1" fmla="*/ 0 h 528"/>
                <a:gd name="T2" fmla="*/ 141 w 141"/>
                <a:gd name="T3" fmla="*/ 2 h 528"/>
                <a:gd name="T4" fmla="*/ 140 w 141"/>
                <a:gd name="T5" fmla="*/ 6 h 528"/>
                <a:gd name="T6" fmla="*/ 136 w 141"/>
                <a:gd name="T7" fmla="*/ 21 h 528"/>
                <a:gd name="T8" fmla="*/ 127 w 141"/>
                <a:gd name="T9" fmla="*/ 44 h 528"/>
                <a:gd name="T10" fmla="*/ 116 w 141"/>
                <a:gd name="T11" fmla="*/ 76 h 528"/>
                <a:gd name="T12" fmla="*/ 107 w 141"/>
                <a:gd name="T13" fmla="*/ 116 h 528"/>
                <a:gd name="T14" fmla="*/ 92 w 141"/>
                <a:gd name="T15" fmla="*/ 159 h 528"/>
                <a:gd name="T16" fmla="*/ 81 w 141"/>
                <a:gd name="T17" fmla="*/ 182 h 528"/>
                <a:gd name="T18" fmla="*/ 75 w 141"/>
                <a:gd name="T19" fmla="*/ 208 h 528"/>
                <a:gd name="T20" fmla="*/ 65 w 141"/>
                <a:gd name="T21" fmla="*/ 262 h 528"/>
                <a:gd name="T22" fmla="*/ 40 w 141"/>
                <a:gd name="T23" fmla="*/ 365 h 528"/>
                <a:gd name="T24" fmla="*/ 19 w 141"/>
                <a:gd name="T25" fmla="*/ 450 h 528"/>
                <a:gd name="T26" fmla="*/ 5 w 141"/>
                <a:gd name="T27" fmla="*/ 507 h 528"/>
                <a:gd name="T28" fmla="*/ 1 w 141"/>
                <a:gd name="T29" fmla="*/ 522 h 528"/>
                <a:gd name="T30" fmla="*/ 0 w 141"/>
                <a:gd name="T31" fmla="*/ 526 h 528"/>
                <a:gd name="T32" fmla="*/ 0 w 141"/>
                <a:gd name="T33" fmla="*/ 528 h 528"/>
                <a:gd name="T34" fmla="*/ 0 w 141"/>
                <a:gd name="T35" fmla="*/ 526 h 528"/>
                <a:gd name="T36" fmla="*/ 1 w 141"/>
                <a:gd name="T37" fmla="*/ 523 h 528"/>
                <a:gd name="T38" fmla="*/ 6 w 141"/>
                <a:gd name="T39" fmla="*/ 507 h 528"/>
                <a:gd name="T40" fmla="*/ 21 w 141"/>
                <a:gd name="T41" fmla="*/ 450 h 528"/>
                <a:gd name="T42" fmla="*/ 42 w 141"/>
                <a:gd name="T43" fmla="*/ 366 h 528"/>
                <a:gd name="T44" fmla="*/ 68 w 141"/>
                <a:gd name="T45" fmla="*/ 263 h 528"/>
                <a:gd name="T46" fmla="*/ 78 w 141"/>
                <a:gd name="T47" fmla="*/ 208 h 528"/>
                <a:gd name="T48" fmla="*/ 84 w 141"/>
                <a:gd name="T49" fmla="*/ 183 h 528"/>
                <a:gd name="T50" fmla="*/ 95 w 141"/>
                <a:gd name="T51" fmla="*/ 161 h 528"/>
                <a:gd name="T52" fmla="*/ 109 w 141"/>
                <a:gd name="T53" fmla="*/ 116 h 528"/>
                <a:gd name="T54" fmla="*/ 118 w 141"/>
                <a:gd name="T55" fmla="*/ 77 h 528"/>
                <a:gd name="T56" fmla="*/ 128 w 141"/>
                <a:gd name="T57" fmla="*/ 45 h 528"/>
                <a:gd name="T58" fmla="*/ 137 w 141"/>
                <a:gd name="T59" fmla="*/ 21 h 528"/>
                <a:gd name="T60" fmla="*/ 140 w 141"/>
                <a:gd name="T61" fmla="*/ 6 h 528"/>
                <a:gd name="T62" fmla="*/ 141 w 141"/>
                <a:gd name="T63" fmla="*/ 2 h 528"/>
                <a:gd name="T64" fmla="*/ 141 w 141"/>
                <a:gd name="T6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528">
                  <a:moveTo>
                    <a:pt x="141" y="0"/>
                  </a:moveTo>
                  <a:cubicBezTo>
                    <a:pt x="141" y="0"/>
                    <a:pt x="141" y="1"/>
                    <a:pt x="141" y="2"/>
                  </a:cubicBezTo>
                  <a:cubicBezTo>
                    <a:pt x="141" y="3"/>
                    <a:pt x="140" y="4"/>
                    <a:pt x="140" y="6"/>
                  </a:cubicBezTo>
                  <a:cubicBezTo>
                    <a:pt x="139" y="9"/>
                    <a:pt x="138" y="14"/>
                    <a:pt x="136" y="21"/>
                  </a:cubicBezTo>
                  <a:cubicBezTo>
                    <a:pt x="134" y="28"/>
                    <a:pt x="130" y="35"/>
                    <a:pt x="127" y="44"/>
                  </a:cubicBezTo>
                  <a:cubicBezTo>
                    <a:pt x="123" y="54"/>
                    <a:pt x="120" y="64"/>
                    <a:pt x="116" y="76"/>
                  </a:cubicBezTo>
                  <a:cubicBezTo>
                    <a:pt x="113" y="88"/>
                    <a:pt x="110" y="101"/>
                    <a:pt x="107" y="116"/>
                  </a:cubicBezTo>
                  <a:cubicBezTo>
                    <a:pt x="103" y="130"/>
                    <a:pt x="100" y="145"/>
                    <a:pt x="92" y="159"/>
                  </a:cubicBezTo>
                  <a:cubicBezTo>
                    <a:pt x="89" y="167"/>
                    <a:pt x="85" y="174"/>
                    <a:pt x="81" y="182"/>
                  </a:cubicBezTo>
                  <a:cubicBezTo>
                    <a:pt x="78" y="190"/>
                    <a:pt x="76" y="199"/>
                    <a:pt x="75" y="208"/>
                  </a:cubicBezTo>
                  <a:cubicBezTo>
                    <a:pt x="73" y="226"/>
                    <a:pt x="69" y="244"/>
                    <a:pt x="65" y="262"/>
                  </a:cubicBezTo>
                  <a:cubicBezTo>
                    <a:pt x="56" y="299"/>
                    <a:pt x="48" y="334"/>
                    <a:pt x="40" y="365"/>
                  </a:cubicBezTo>
                  <a:cubicBezTo>
                    <a:pt x="32" y="397"/>
                    <a:pt x="25" y="426"/>
                    <a:pt x="19" y="450"/>
                  </a:cubicBezTo>
                  <a:cubicBezTo>
                    <a:pt x="13" y="474"/>
                    <a:pt x="8" y="493"/>
                    <a:pt x="5" y="507"/>
                  </a:cubicBezTo>
                  <a:cubicBezTo>
                    <a:pt x="3" y="513"/>
                    <a:pt x="2" y="519"/>
                    <a:pt x="1" y="522"/>
                  </a:cubicBezTo>
                  <a:cubicBezTo>
                    <a:pt x="0" y="524"/>
                    <a:pt x="0" y="525"/>
                    <a:pt x="0" y="526"/>
                  </a:cubicBezTo>
                  <a:cubicBezTo>
                    <a:pt x="0" y="527"/>
                    <a:pt x="0" y="528"/>
                    <a:pt x="0" y="528"/>
                  </a:cubicBezTo>
                  <a:cubicBezTo>
                    <a:pt x="0" y="528"/>
                    <a:pt x="0" y="527"/>
                    <a:pt x="0" y="526"/>
                  </a:cubicBezTo>
                  <a:cubicBezTo>
                    <a:pt x="1" y="525"/>
                    <a:pt x="1" y="524"/>
                    <a:pt x="1" y="523"/>
                  </a:cubicBezTo>
                  <a:cubicBezTo>
                    <a:pt x="2" y="519"/>
                    <a:pt x="4" y="514"/>
                    <a:pt x="6" y="507"/>
                  </a:cubicBezTo>
                  <a:cubicBezTo>
                    <a:pt x="9" y="493"/>
                    <a:pt x="14" y="474"/>
                    <a:pt x="21" y="450"/>
                  </a:cubicBezTo>
                  <a:cubicBezTo>
                    <a:pt x="27" y="426"/>
                    <a:pt x="34" y="398"/>
                    <a:pt x="42" y="366"/>
                  </a:cubicBezTo>
                  <a:cubicBezTo>
                    <a:pt x="50" y="334"/>
                    <a:pt x="59" y="299"/>
                    <a:pt x="68" y="263"/>
                  </a:cubicBezTo>
                  <a:cubicBezTo>
                    <a:pt x="72" y="244"/>
                    <a:pt x="75" y="226"/>
                    <a:pt x="78" y="208"/>
                  </a:cubicBezTo>
                  <a:cubicBezTo>
                    <a:pt x="79" y="199"/>
                    <a:pt x="81" y="191"/>
                    <a:pt x="84" y="183"/>
                  </a:cubicBezTo>
                  <a:cubicBezTo>
                    <a:pt x="87" y="175"/>
                    <a:pt x="91" y="168"/>
                    <a:pt x="95" y="161"/>
                  </a:cubicBezTo>
                  <a:cubicBezTo>
                    <a:pt x="103" y="146"/>
                    <a:pt x="106" y="130"/>
                    <a:pt x="109" y="116"/>
                  </a:cubicBezTo>
                  <a:cubicBezTo>
                    <a:pt x="112" y="102"/>
                    <a:pt x="115" y="89"/>
                    <a:pt x="118" y="77"/>
                  </a:cubicBezTo>
                  <a:cubicBezTo>
                    <a:pt x="121" y="65"/>
                    <a:pt x="125" y="54"/>
                    <a:pt x="128" y="45"/>
                  </a:cubicBezTo>
                  <a:cubicBezTo>
                    <a:pt x="132" y="36"/>
                    <a:pt x="136" y="28"/>
                    <a:pt x="137" y="21"/>
                  </a:cubicBezTo>
                  <a:cubicBezTo>
                    <a:pt x="139" y="15"/>
                    <a:pt x="140" y="9"/>
                    <a:pt x="140" y="6"/>
                  </a:cubicBezTo>
                  <a:cubicBezTo>
                    <a:pt x="141" y="4"/>
                    <a:pt x="141" y="3"/>
                    <a:pt x="141" y="2"/>
                  </a:cubicBezTo>
                  <a:cubicBezTo>
                    <a:pt x="141" y="1"/>
                    <a:pt x="141" y="0"/>
                    <a:pt x="141"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4ABBC7DB-50C3-4935-8ED0-24E0FF67C6B0}"/>
                </a:ext>
              </a:extLst>
            </p:cNvPr>
            <p:cNvSpPr>
              <a:spLocks/>
            </p:cNvSpPr>
            <p:nvPr/>
          </p:nvSpPr>
          <p:spPr bwMode="auto">
            <a:xfrm>
              <a:off x="556" y="2517"/>
              <a:ext cx="477" cy="1653"/>
            </a:xfrm>
            <a:custGeom>
              <a:avLst/>
              <a:gdLst>
                <a:gd name="T0" fmla="*/ 164 w 201"/>
                <a:gd name="T1" fmla="*/ 696 h 696"/>
                <a:gd name="T2" fmla="*/ 189 w 201"/>
                <a:gd name="T3" fmla="*/ 594 h 696"/>
                <a:gd name="T4" fmla="*/ 152 w 201"/>
                <a:gd name="T5" fmla="*/ 499 h 696"/>
                <a:gd name="T6" fmla="*/ 152 w 201"/>
                <a:gd name="T7" fmla="*/ 421 h 696"/>
                <a:gd name="T8" fmla="*/ 111 w 201"/>
                <a:gd name="T9" fmla="*/ 325 h 696"/>
                <a:gd name="T10" fmla="*/ 121 w 201"/>
                <a:gd name="T11" fmla="*/ 267 h 696"/>
                <a:gd name="T12" fmla="*/ 90 w 201"/>
                <a:gd name="T13" fmla="*/ 202 h 696"/>
                <a:gd name="T14" fmla="*/ 65 w 201"/>
                <a:gd name="T15" fmla="*/ 94 h 696"/>
                <a:gd name="T16" fmla="*/ 13 w 201"/>
                <a:gd name="T17" fmla="*/ 0 h 696"/>
                <a:gd name="T18" fmla="*/ 2 w 201"/>
                <a:gd name="T19" fmla="*/ 94 h 696"/>
                <a:gd name="T20" fmla="*/ 23 w 201"/>
                <a:gd name="T21" fmla="*/ 172 h 696"/>
                <a:gd name="T22" fmla="*/ 27 w 201"/>
                <a:gd name="T23" fmla="*/ 231 h 696"/>
                <a:gd name="T24" fmla="*/ 36 w 201"/>
                <a:gd name="T25" fmla="*/ 288 h 696"/>
                <a:gd name="T26" fmla="*/ 54 w 201"/>
                <a:gd name="T27" fmla="*/ 329 h 696"/>
                <a:gd name="T28" fmla="*/ 58 w 201"/>
                <a:gd name="T29" fmla="*/ 413 h 696"/>
                <a:gd name="T30" fmla="*/ 82 w 201"/>
                <a:gd name="T31" fmla="*/ 479 h 696"/>
                <a:gd name="T32" fmla="*/ 76 w 201"/>
                <a:gd name="T33" fmla="*/ 578 h 696"/>
                <a:gd name="T34" fmla="*/ 98 w 201"/>
                <a:gd name="T35" fmla="*/ 622 h 696"/>
                <a:gd name="T36" fmla="*/ 100 w 201"/>
                <a:gd name="T37" fmla="*/ 660 h 696"/>
                <a:gd name="T38" fmla="*/ 164 w 201"/>
                <a:gd name="T39" fmla="*/ 695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696">
                  <a:moveTo>
                    <a:pt x="164" y="696"/>
                  </a:moveTo>
                  <a:cubicBezTo>
                    <a:pt x="193" y="679"/>
                    <a:pt x="201" y="626"/>
                    <a:pt x="189" y="594"/>
                  </a:cubicBezTo>
                  <a:cubicBezTo>
                    <a:pt x="177" y="562"/>
                    <a:pt x="156" y="533"/>
                    <a:pt x="152" y="499"/>
                  </a:cubicBezTo>
                  <a:cubicBezTo>
                    <a:pt x="150" y="473"/>
                    <a:pt x="158" y="447"/>
                    <a:pt x="152" y="421"/>
                  </a:cubicBezTo>
                  <a:cubicBezTo>
                    <a:pt x="144" y="387"/>
                    <a:pt x="110" y="360"/>
                    <a:pt x="111" y="325"/>
                  </a:cubicBezTo>
                  <a:cubicBezTo>
                    <a:pt x="111" y="305"/>
                    <a:pt x="122" y="286"/>
                    <a:pt x="121" y="267"/>
                  </a:cubicBezTo>
                  <a:cubicBezTo>
                    <a:pt x="120" y="242"/>
                    <a:pt x="102" y="223"/>
                    <a:pt x="90" y="202"/>
                  </a:cubicBezTo>
                  <a:cubicBezTo>
                    <a:pt x="72" y="169"/>
                    <a:pt x="71" y="130"/>
                    <a:pt x="65" y="94"/>
                  </a:cubicBezTo>
                  <a:cubicBezTo>
                    <a:pt x="59" y="57"/>
                    <a:pt x="45" y="18"/>
                    <a:pt x="13" y="0"/>
                  </a:cubicBezTo>
                  <a:cubicBezTo>
                    <a:pt x="8" y="31"/>
                    <a:pt x="0" y="52"/>
                    <a:pt x="2" y="94"/>
                  </a:cubicBezTo>
                  <a:cubicBezTo>
                    <a:pt x="3" y="109"/>
                    <a:pt x="21" y="138"/>
                    <a:pt x="23" y="172"/>
                  </a:cubicBezTo>
                  <a:cubicBezTo>
                    <a:pt x="25" y="192"/>
                    <a:pt x="26" y="211"/>
                    <a:pt x="27" y="231"/>
                  </a:cubicBezTo>
                  <a:cubicBezTo>
                    <a:pt x="28" y="251"/>
                    <a:pt x="29" y="270"/>
                    <a:pt x="36" y="288"/>
                  </a:cubicBezTo>
                  <a:cubicBezTo>
                    <a:pt x="42" y="302"/>
                    <a:pt x="50" y="315"/>
                    <a:pt x="54" y="329"/>
                  </a:cubicBezTo>
                  <a:cubicBezTo>
                    <a:pt x="61" y="356"/>
                    <a:pt x="52" y="385"/>
                    <a:pt x="58" y="413"/>
                  </a:cubicBezTo>
                  <a:cubicBezTo>
                    <a:pt x="63" y="436"/>
                    <a:pt x="79" y="456"/>
                    <a:pt x="82" y="479"/>
                  </a:cubicBezTo>
                  <a:cubicBezTo>
                    <a:pt x="87" y="512"/>
                    <a:pt x="65" y="546"/>
                    <a:pt x="76" y="578"/>
                  </a:cubicBezTo>
                  <a:cubicBezTo>
                    <a:pt x="82" y="593"/>
                    <a:pt x="94" y="606"/>
                    <a:pt x="98" y="622"/>
                  </a:cubicBezTo>
                  <a:cubicBezTo>
                    <a:pt x="101" y="634"/>
                    <a:pt x="98" y="647"/>
                    <a:pt x="100" y="660"/>
                  </a:cubicBezTo>
                  <a:cubicBezTo>
                    <a:pt x="105" y="680"/>
                    <a:pt x="143" y="696"/>
                    <a:pt x="164" y="695"/>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A1F54105-3223-46DA-B016-7A4D4D76984D}"/>
                </a:ext>
              </a:extLst>
            </p:cNvPr>
            <p:cNvSpPr>
              <a:spLocks/>
            </p:cNvSpPr>
            <p:nvPr/>
          </p:nvSpPr>
          <p:spPr bwMode="auto">
            <a:xfrm>
              <a:off x="606" y="2588"/>
              <a:ext cx="339" cy="1579"/>
            </a:xfrm>
            <a:custGeom>
              <a:avLst/>
              <a:gdLst>
                <a:gd name="T0" fmla="*/ 0 w 143"/>
                <a:gd name="T1" fmla="*/ 0 h 665"/>
                <a:gd name="T2" fmla="*/ 0 w 143"/>
                <a:gd name="T3" fmla="*/ 2 h 665"/>
                <a:gd name="T4" fmla="*/ 1 w 143"/>
                <a:gd name="T5" fmla="*/ 7 h 665"/>
                <a:gd name="T6" fmla="*/ 4 w 143"/>
                <a:gd name="T7" fmla="*/ 27 h 665"/>
                <a:gd name="T8" fmla="*/ 13 w 143"/>
                <a:gd name="T9" fmla="*/ 57 h 665"/>
                <a:gd name="T10" fmla="*/ 24 w 143"/>
                <a:gd name="T11" fmla="*/ 97 h 665"/>
                <a:gd name="T12" fmla="*/ 33 w 143"/>
                <a:gd name="T13" fmla="*/ 147 h 665"/>
                <a:gd name="T14" fmla="*/ 48 w 143"/>
                <a:gd name="T15" fmla="*/ 202 h 665"/>
                <a:gd name="T16" fmla="*/ 60 w 143"/>
                <a:gd name="T17" fmla="*/ 231 h 665"/>
                <a:gd name="T18" fmla="*/ 66 w 143"/>
                <a:gd name="T19" fmla="*/ 263 h 665"/>
                <a:gd name="T20" fmla="*/ 75 w 143"/>
                <a:gd name="T21" fmla="*/ 331 h 665"/>
                <a:gd name="T22" fmla="*/ 100 w 143"/>
                <a:gd name="T23" fmla="*/ 461 h 665"/>
                <a:gd name="T24" fmla="*/ 122 w 143"/>
                <a:gd name="T25" fmla="*/ 567 h 665"/>
                <a:gd name="T26" fmla="*/ 137 w 143"/>
                <a:gd name="T27" fmla="*/ 639 h 665"/>
                <a:gd name="T28" fmla="*/ 141 w 143"/>
                <a:gd name="T29" fmla="*/ 658 h 665"/>
                <a:gd name="T30" fmla="*/ 142 w 143"/>
                <a:gd name="T31" fmla="*/ 663 h 665"/>
                <a:gd name="T32" fmla="*/ 143 w 143"/>
                <a:gd name="T33" fmla="*/ 665 h 665"/>
                <a:gd name="T34" fmla="*/ 142 w 143"/>
                <a:gd name="T35" fmla="*/ 663 h 665"/>
                <a:gd name="T36" fmla="*/ 142 w 143"/>
                <a:gd name="T37" fmla="*/ 658 h 665"/>
                <a:gd name="T38" fmla="*/ 138 w 143"/>
                <a:gd name="T39" fmla="*/ 638 h 665"/>
                <a:gd name="T40" fmla="*/ 124 w 143"/>
                <a:gd name="T41" fmla="*/ 567 h 665"/>
                <a:gd name="T42" fmla="*/ 103 w 143"/>
                <a:gd name="T43" fmla="*/ 461 h 665"/>
                <a:gd name="T44" fmla="*/ 78 w 143"/>
                <a:gd name="T45" fmla="*/ 330 h 665"/>
                <a:gd name="T46" fmla="*/ 69 w 143"/>
                <a:gd name="T47" fmla="*/ 263 h 665"/>
                <a:gd name="T48" fmla="*/ 63 w 143"/>
                <a:gd name="T49" fmla="*/ 230 h 665"/>
                <a:gd name="T50" fmla="*/ 50 w 143"/>
                <a:gd name="T51" fmla="*/ 201 h 665"/>
                <a:gd name="T52" fmla="*/ 35 w 143"/>
                <a:gd name="T53" fmla="*/ 146 h 665"/>
                <a:gd name="T54" fmla="*/ 26 w 143"/>
                <a:gd name="T55" fmla="*/ 97 h 665"/>
                <a:gd name="T56" fmla="*/ 15 w 143"/>
                <a:gd name="T57" fmla="*/ 56 h 665"/>
                <a:gd name="T58" fmla="*/ 5 w 143"/>
                <a:gd name="T59" fmla="*/ 27 h 665"/>
                <a:gd name="T60" fmla="*/ 1 w 143"/>
                <a:gd name="T61" fmla="*/ 7 h 665"/>
                <a:gd name="T62" fmla="*/ 0 w 143"/>
                <a:gd name="T63" fmla="*/ 2 h 665"/>
                <a:gd name="T64" fmla="*/ 0 w 143"/>
                <a:gd name="T65"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665">
                  <a:moveTo>
                    <a:pt x="0" y="0"/>
                  </a:moveTo>
                  <a:cubicBezTo>
                    <a:pt x="0" y="0"/>
                    <a:pt x="0" y="1"/>
                    <a:pt x="0" y="2"/>
                  </a:cubicBezTo>
                  <a:cubicBezTo>
                    <a:pt x="0" y="4"/>
                    <a:pt x="0" y="5"/>
                    <a:pt x="1" y="7"/>
                  </a:cubicBezTo>
                  <a:cubicBezTo>
                    <a:pt x="1" y="12"/>
                    <a:pt x="2" y="18"/>
                    <a:pt x="4" y="27"/>
                  </a:cubicBezTo>
                  <a:cubicBezTo>
                    <a:pt x="5" y="36"/>
                    <a:pt x="10" y="45"/>
                    <a:pt x="13" y="57"/>
                  </a:cubicBezTo>
                  <a:cubicBezTo>
                    <a:pt x="17" y="69"/>
                    <a:pt x="21" y="82"/>
                    <a:pt x="24" y="97"/>
                  </a:cubicBezTo>
                  <a:cubicBezTo>
                    <a:pt x="27" y="112"/>
                    <a:pt x="30" y="129"/>
                    <a:pt x="33" y="147"/>
                  </a:cubicBezTo>
                  <a:cubicBezTo>
                    <a:pt x="36" y="164"/>
                    <a:pt x="39" y="184"/>
                    <a:pt x="48" y="202"/>
                  </a:cubicBezTo>
                  <a:cubicBezTo>
                    <a:pt x="52" y="212"/>
                    <a:pt x="57" y="221"/>
                    <a:pt x="60" y="231"/>
                  </a:cubicBezTo>
                  <a:cubicBezTo>
                    <a:pt x="64" y="241"/>
                    <a:pt x="65" y="252"/>
                    <a:pt x="66" y="263"/>
                  </a:cubicBezTo>
                  <a:cubicBezTo>
                    <a:pt x="68" y="285"/>
                    <a:pt x="71" y="308"/>
                    <a:pt x="75" y="331"/>
                  </a:cubicBezTo>
                  <a:cubicBezTo>
                    <a:pt x="84" y="377"/>
                    <a:pt x="92" y="421"/>
                    <a:pt x="100" y="461"/>
                  </a:cubicBezTo>
                  <a:cubicBezTo>
                    <a:pt x="108" y="501"/>
                    <a:pt x="116" y="537"/>
                    <a:pt x="122" y="567"/>
                  </a:cubicBezTo>
                  <a:cubicBezTo>
                    <a:pt x="128" y="597"/>
                    <a:pt x="133" y="621"/>
                    <a:pt x="137" y="639"/>
                  </a:cubicBezTo>
                  <a:cubicBezTo>
                    <a:pt x="139" y="647"/>
                    <a:pt x="140" y="653"/>
                    <a:pt x="141" y="658"/>
                  </a:cubicBezTo>
                  <a:cubicBezTo>
                    <a:pt x="141" y="660"/>
                    <a:pt x="142" y="662"/>
                    <a:pt x="142" y="663"/>
                  </a:cubicBezTo>
                  <a:cubicBezTo>
                    <a:pt x="142" y="664"/>
                    <a:pt x="143" y="665"/>
                    <a:pt x="143" y="665"/>
                  </a:cubicBezTo>
                  <a:cubicBezTo>
                    <a:pt x="143" y="665"/>
                    <a:pt x="143" y="664"/>
                    <a:pt x="142" y="663"/>
                  </a:cubicBezTo>
                  <a:cubicBezTo>
                    <a:pt x="142" y="662"/>
                    <a:pt x="142" y="660"/>
                    <a:pt x="142" y="658"/>
                  </a:cubicBezTo>
                  <a:cubicBezTo>
                    <a:pt x="141" y="653"/>
                    <a:pt x="139" y="647"/>
                    <a:pt x="138" y="638"/>
                  </a:cubicBezTo>
                  <a:cubicBezTo>
                    <a:pt x="135" y="621"/>
                    <a:pt x="130" y="597"/>
                    <a:pt x="124" y="567"/>
                  </a:cubicBezTo>
                  <a:cubicBezTo>
                    <a:pt x="118" y="536"/>
                    <a:pt x="111" y="500"/>
                    <a:pt x="103" y="461"/>
                  </a:cubicBezTo>
                  <a:cubicBezTo>
                    <a:pt x="95" y="421"/>
                    <a:pt x="87" y="377"/>
                    <a:pt x="78" y="330"/>
                  </a:cubicBezTo>
                  <a:cubicBezTo>
                    <a:pt x="74" y="307"/>
                    <a:pt x="71" y="285"/>
                    <a:pt x="69" y="263"/>
                  </a:cubicBezTo>
                  <a:cubicBezTo>
                    <a:pt x="68" y="251"/>
                    <a:pt x="66" y="240"/>
                    <a:pt x="63" y="230"/>
                  </a:cubicBezTo>
                  <a:cubicBezTo>
                    <a:pt x="59" y="220"/>
                    <a:pt x="54" y="211"/>
                    <a:pt x="50" y="201"/>
                  </a:cubicBezTo>
                  <a:cubicBezTo>
                    <a:pt x="42" y="183"/>
                    <a:pt x="38" y="164"/>
                    <a:pt x="35" y="146"/>
                  </a:cubicBezTo>
                  <a:cubicBezTo>
                    <a:pt x="32" y="128"/>
                    <a:pt x="29" y="112"/>
                    <a:pt x="26" y="97"/>
                  </a:cubicBezTo>
                  <a:cubicBezTo>
                    <a:pt x="22" y="82"/>
                    <a:pt x="19" y="68"/>
                    <a:pt x="15" y="56"/>
                  </a:cubicBezTo>
                  <a:cubicBezTo>
                    <a:pt x="11" y="45"/>
                    <a:pt x="6" y="35"/>
                    <a:pt x="5" y="27"/>
                  </a:cubicBezTo>
                  <a:cubicBezTo>
                    <a:pt x="3" y="18"/>
                    <a:pt x="2" y="12"/>
                    <a:pt x="1" y="7"/>
                  </a:cubicBezTo>
                  <a:cubicBezTo>
                    <a:pt x="1" y="5"/>
                    <a:pt x="0" y="3"/>
                    <a:pt x="0" y="2"/>
                  </a:cubicBezTo>
                  <a:cubicBezTo>
                    <a:pt x="0" y="1"/>
                    <a:pt x="0" y="0"/>
                    <a:pt x="0"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17515078-1C1B-4148-AC1C-68F77C487F05}"/>
                </a:ext>
              </a:extLst>
            </p:cNvPr>
            <p:cNvSpPr>
              <a:spLocks/>
            </p:cNvSpPr>
            <p:nvPr/>
          </p:nvSpPr>
          <p:spPr bwMode="auto">
            <a:xfrm>
              <a:off x="3814" y="487"/>
              <a:ext cx="142" cy="190"/>
            </a:xfrm>
            <a:custGeom>
              <a:avLst/>
              <a:gdLst>
                <a:gd name="T0" fmla="*/ 59 w 60"/>
                <a:gd name="T1" fmla="*/ 50 h 80"/>
                <a:gd name="T2" fmla="*/ 44 w 60"/>
                <a:gd name="T3" fmla="*/ 50 h 80"/>
                <a:gd name="T4" fmla="*/ 30 w 60"/>
                <a:gd name="T5" fmla="*/ 63 h 80"/>
                <a:gd name="T6" fmla="*/ 17 w 60"/>
                <a:gd name="T7" fmla="*/ 55 h 80"/>
                <a:gd name="T8" fmla="*/ 18 w 60"/>
                <a:gd name="T9" fmla="*/ 42 h 80"/>
                <a:gd name="T10" fmla="*/ 38 w 60"/>
                <a:gd name="T11" fmla="*/ 36 h 80"/>
                <a:gd name="T12" fmla="*/ 38 w 60"/>
                <a:gd name="T13" fmla="*/ 0 h 80"/>
                <a:gd name="T14" fmla="*/ 22 w 60"/>
                <a:gd name="T15" fmla="*/ 0 h 80"/>
                <a:gd name="T16" fmla="*/ 22 w 60"/>
                <a:gd name="T17" fmla="*/ 21 h 80"/>
                <a:gd name="T18" fmla="*/ 0 w 60"/>
                <a:gd name="T19" fmla="*/ 51 h 80"/>
                <a:gd name="T20" fmla="*/ 30 w 60"/>
                <a:gd name="T21" fmla="*/ 80 h 80"/>
                <a:gd name="T22" fmla="*/ 59 w 60"/>
                <a:gd name="T23"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80">
                  <a:moveTo>
                    <a:pt x="59" y="50"/>
                  </a:moveTo>
                  <a:cubicBezTo>
                    <a:pt x="44" y="50"/>
                    <a:pt x="44" y="50"/>
                    <a:pt x="44" y="50"/>
                  </a:cubicBezTo>
                  <a:cubicBezTo>
                    <a:pt x="44" y="50"/>
                    <a:pt x="44" y="63"/>
                    <a:pt x="30" y="63"/>
                  </a:cubicBezTo>
                  <a:cubicBezTo>
                    <a:pt x="22" y="64"/>
                    <a:pt x="19" y="59"/>
                    <a:pt x="17" y="55"/>
                  </a:cubicBezTo>
                  <a:cubicBezTo>
                    <a:pt x="15" y="51"/>
                    <a:pt x="16" y="46"/>
                    <a:pt x="18" y="42"/>
                  </a:cubicBezTo>
                  <a:cubicBezTo>
                    <a:pt x="21" y="38"/>
                    <a:pt x="27" y="34"/>
                    <a:pt x="38" y="36"/>
                  </a:cubicBezTo>
                  <a:cubicBezTo>
                    <a:pt x="38" y="0"/>
                    <a:pt x="38" y="0"/>
                    <a:pt x="38" y="0"/>
                  </a:cubicBezTo>
                  <a:cubicBezTo>
                    <a:pt x="22" y="0"/>
                    <a:pt x="22" y="0"/>
                    <a:pt x="22" y="0"/>
                  </a:cubicBezTo>
                  <a:cubicBezTo>
                    <a:pt x="22" y="21"/>
                    <a:pt x="22" y="21"/>
                    <a:pt x="22" y="21"/>
                  </a:cubicBezTo>
                  <a:cubicBezTo>
                    <a:pt x="22" y="21"/>
                    <a:pt x="0" y="27"/>
                    <a:pt x="0" y="51"/>
                  </a:cubicBezTo>
                  <a:cubicBezTo>
                    <a:pt x="0" y="74"/>
                    <a:pt x="21" y="80"/>
                    <a:pt x="30" y="80"/>
                  </a:cubicBezTo>
                  <a:cubicBezTo>
                    <a:pt x="36" y="80"/>
                    <a:pt x="60" y="78"/>
                    <a:pt x="59" y="50"/>
                  </a:cubicBez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7">
              <a:extLst>
                <a:ext uri="{FF2B5EF4-FFF2-40B4-BE49-F238E27FC236}">
                  <a16:creationId xmlns:a16="http://schemas.microsoft.com/office/drawing/2014/main" id="{7781530B-B421-45EE-AB52-A3754DA4B7EB}"/>
                </a:ext>
              </a:extLst>
            </p:cNvPr>
            <p:cNvSpPr>
              <a:spLocks noChangeArrowheads="1"/>
            </p:cNvSpPr>
            <p:nvPr/>
          </p:nvSpPr>
          <p:spPr bwMode="auto">
            <a:xfrm>
              <a:off x="3866" y="435"/>
              <a:ext cx="38" cy="33"/>
            </a:xfrm>
            <a:prstGeom prst="rect">
              <a:avLst/>
            </a:prstGeom>
            <a:solidFill>
              <a:srgbClr val="FB5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E464E816-8094-4A7A-818B-AE60D897A372}"/>
                </a:ext>
              </a:extLst>
            </p:cNvPr>
            <p:cNvSpPr>
              <a:spLocks/>
            </p:cNvSpPr>
            <p:nvPr/>
          </p:nvSpPr>
          <p:spPr bwMode="auto">
            <a:xfrm>
              <a:off x="3605" y="276"/>
              <a:ext cx="558" cy="558"/>
            </a:xfrm>
            <a:custGeom>
              <a:avLst/>
              <a:gdLst>
                <a:gd name="T0" fmla="*/ 235 w 235"/>
                <a:gd name="T1" fmla="*/ 116 h 235"/>
                <a:gd name="T2" fmla="*/ 234 w 235"/>
                <a:gd name="T3" fmla="*/ 105 h 235"/>
                <a:gd name="T4" fmla="*/ 233 w 235"/>
                <a:gd name="T5" fmla="*/ 94 h 235"/>
                <a:gd name="T6" fmla="*/ 217 w 235"/>
                <a:gd name="T7" fmla="*/ 54 h 235"/>
                <a:gd name="T8" fmla="*/ 129 w 235"/>
                <a:gd name="T9" fmla="*/ 1 h 235"/>
                <a:gd name="T10" fmla="*/ 105 w 235"/>
                <a:gd name="T11" fmla="*/ 1 h 235"/>
                <a:gd name="T12" fmla="*/ 64 w 235"/>
                <a:gd name="T13" fmla="*/ 13 h 235"/>
                <a:gd name="T14" fmla="*/ 13 w 235"/>
                <a:gd name="T15" fmla="*/ 65 h 235"/>
                <a:gd name="T16" fmla="*/ 1 w 235"/>
                <a:gd name="T17" fmla="*/ 112 h 235"/>
                <a:gd name="T18" fmla="*/ 3 w 235"/>
                <a:gd name="T19" fmla="*/ 142 h 235"/>
                <a:gd name="T20" fmla="*/ 20 w 235"/>
                <a:gd name="T21" fmla="*/ 181 h 235"/>
                <a:gd name="T22" fmla="*/ 3 w 235"/>
                <a:gd name="T23" fmla="*/ 224 h 235"/>
                <a:gd name="T24" fmla="*/ 49 w 235"/>
                <a:gd name="T25" fmla="*/ 212 h 235"/>
                <a:gd name="T26" fmla="*/ 97 w 235"/>
                <a:gd name="T27" fmla="*/ 233 h 235"/>
                <a:gd name="T28" fmla="*/ 135 w 235"/>
                <a:gd name="T29" fmla="*/ 234 h 235"/>
                <a:gd name="T30" fmla="*/ 147 w 235"/>
                <a:gd name="T31" fmla="*/ 231 h 235"/>
                <a:gd name="T32" fmla="*/ 228 w 235"/>
                <a:gd name="T33" fmla="*/ 159 h 235"/>
                <a:gd name="T34" fmla="*/ 231 w 235"/>
                <a:gd name="T35" fmla="*/ 147 h 235"/>
                <a:gd name="T36" fmla="*/ 233 w 235"/>
                <a:gd name="T37" fmla="*/ 137 h 235"/>
                <a:gd name="T38" fmla="*/ 235 w 235"/>
                <a:gd name="T39" fmla="*/ 122 h 235"/>
                <a:gd name="T40" fmla="*/ 235 w 235"/>
                <a:gd name="T41" fmla="*/ 118 h 235"/>
                <a:gd name="T42" fmla="*/ 234 w 235"/>
                <a:gd name="T43" fmla="*/ 122 h 235"/>
                <a:gd name="T44" fmla="*/ 233 w 235"/>
                <a:gd name="T45" fmla="*/ 137 h 235"/>
                <a:gd name="T46" fmla="*/ 147 w 235"/>
                <a:gd name="T47" fmla="*/ 229 h 235"/>
                <a:gd name="T48" fmla="*/ 135 w 235"/>
                <a:gd name="T49" fmla="*/ 232 h 235"/>
                <a:gd name="T50" fmla="*/ 98 w 235"/>
                <a:gd name="T51" fmla="*/ 231 h 235"/>
                <a:gd name="T52" fmla="*/ 49 w 235"/>
                <a:gd name="T53" fmla="*/ 209 h 235"/>
                <a:gd name="T54" fmla="*/ 4 w 235"/>
                <a:gd name="T55" fmla="*/ 221 h 235"/>
                <a:gd name="T56" fmla="*/ 22 w 235"/>
                <a:gd name="T57" fmla="*/ 182 h 235"/>
                <a:gd name="T58" fmla="*/ 22 w 235"/>
                <a:gd name="T59" fmla="*/ 181 h 235"/>
                <a:gd name="T60" fmla="*/ 3 w 235"/>
                <a:gd name="T61" fmla="*/ 122 h 235"/>
                <a:gd name="T62" fmla="*/ 4 w 235"/>
                <a:gd name="T63" fmla="*/ 103 h 235"/>
                <a:gd name="T64" fmla="*/ 37 w 235"/>
                <a:gd name="T65" fmla="*/ 36 h 235"/>
                <a:gd name="T66" fmla="*/ 97 w 235"/>
                <a:gd name="T67" fmla="*/ 4 h 235"/>
                <a:gd name="T68" fmla="*/ 113 w 235"/>
                <a:gd name="T69" fmla="*/ 3 h 235"/>
                <a:gd name="T70" fmla="*/ 182 w 235"/>
                <a:gd name="T71" fmla="*/ 22 h 235"/>
                <a:gd name="T72" fmla="*/ 230 w 235"/>
                <a:gd name="T73" fmla="*/ 87 h 235"/>
                <a:gd name="T74" fmla="*/ 233 w 235"/>
                <a:gd name="T75" fmla="*/ 100 h 235"/>
                <a:gd name="T76" fmla="*/ 234 w 235"/>
                <a:gd name="T77" fmla="*/ 110 h 235"/>
                <a:gd name="T78" fmla="*/ 235 w 235"/>
                <a:gd name="T79"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 h="235">
                  <a:moveTo>
                    <a:pt x="235" y="118"/>
                  </a:moveTo>
                  <a:cubicBezTo>
                    <a:pt x="235" y="118"/>
                    <a:pt x="235" y="117"/>
                    <a:pt x="235" y="116"/>
                  </a:cubicBezTo>
                  <a:cubicBezTo>
                    <a:pt x="235" y="114"/>
                    <a:pt x="235" y="112"/>
                    <a:pt x="235" y="110"/>
                  </a:cubicBezTo>
                  <a:cubicBezTo>
                    <a:pt x="234" y="108"/>
                    <a:pt x="234" y="107"/>
                    <a:pt x="234" y="105"/>
                  </a:cubicBezTo>
                  <a:cubicBezTo>
                    <a:pt x="234" y="104"/>
                    <a:pt x="234" y="102"/>
                    <a:pt x="234" y="100"/>
                  </a:cubicBezTo>
                  <a:cubicBezTo>
                    <a:pt x="233" y="98"/>
                    <a:pt x="233" y="96"/>
                    <a:pt x="233" y="94"/>
                  </a:cubicBezTo>
                  <a:cubicBezTo>
                    <a:pt x="232" y="92"/>
                    <a:pt x="232" y="90"/>
                    <a:pt x="231" y="87"/>
                  </a:cubicBezTo>
                  <a:cubicBezTo>
                    <a:pt x="229" y="78"/>
                    <a:pt x="224" y="66"/>
                    <a:pt x="217" y="54"/>
                  </a:cubicBezTo>
                  <a:cubicBezTo>
                    <a:pt x="209" y="42"/>
                    <a:pt x="198" y="30"/>
                    <a:pt x="183" y="20"/>
                  </a:cubicBezTo>
                  <a:cubicBezTo>
                    <a:pt x="169" y="10"/>
                    <a:pt x="150" y="3"/>
                    <a:pt x="129" y="1"/>
                  </a:cubicBezTo>
                  <a:cubicBezTo>
                    <a:pt x="124" y="0"/>
                    <a:pt x="119" y="0"/>
                    <a:pt x="113" y="0"/>
                  </a:cubicBezTo>
                  <a:cubicBezTo>
                    <a:pt x="110" y="0"/>
                    <a:pt x="108" y="0"/>
                    <a:pt x="105" y="1"/>
                  </a:cubicBezTo>
                  <a:cubicBezTo>
                    <a:pt x="102" y="1"/>
                    <a:pt x="100" y="2"/>
                    <a:pt x="97" y="2"/>
                  </a:cubicBezTo>
                  <a:cubicBezTo>
                    <a:pt x="86" y="4"/>
                    <a:pt x="75" y="8"/>
                    <a:pt x="64" y="13"/>
                  </a:cubicBezTo>
                  <a:cubicBezTo>
                    <a:pt x="54" y="19"/>
                    <a:pt x="44" y="26"/>
                    <a:pt x="35" y="34"/>
                  </a:cubicBezTo>
                  <a:cubicBezTo>
                    <a:pt x="26" y="43"/>
                    <a:pt x="19" y="53"/>
                    <a:pt x="13" y="65"/>
                  </a:cubicBezTo>
                  <a:cubicBezTo>
                    <a:pt x="7" y="76"/>
                    <a:pt x="3" y="89"/>
                    <a:pt x="2" y="102"/>
                  </a:cubicBezTo>
                  <a:cubicBezTo>
                    <a:pt x="1" y="105"/>
                    <a:pt x="1" y="109"/>
                    <a:pt x="1" y="112"/>
                  </a:cubicBezTo>
                  <a:cubicBezTo>
                    <a:pt x="1" y="115"/>
                    <a:pt x="0" y="119"/>
                    <a:pt x="1" y="122"/>
                  </a:cubicBezTo>
                  <a:cubicBezTo>
                    <a:pt x="1" y="129"/>
                    <a:pt x="2" y="136"/>
                    <a:pt x="3" y="142"/>
                  </a:cubicBezTo>
                  <a:cubicBezTo>
                    <a:pt x="6" y="157"/>
                    <a:pt x="12" y="170"/>
                    <a:pt x="20" y="182"/>
                  </a:cubicBezTo>
                  <a:cubicBezTo>
                    <a:pt x="20" y="181"/>
                    <a:pt x="20" y="181"/>
                    <a:pt x="20" y="181"/>
                  </a:cubicBezTo>
                  <a:cubicBezTo>
                    <a:pt x="14" y="195"/>
                    <a:pt x="9" y="209"/>
                    <a:pt x="4" y="222"/>
                  </a:cubicBezTo>
                  <a:cubicBezTo>
                    <a:pt x="3" y="224"/>
                    <a:pt x="3" y="224"/>
                    <a:pt x="3" y="224"/>
                  </a:cubicBezTo>
                  <a:cubicBezTo>
                    <a:pt x="5" y="224"/>
                    <a:pt x="5" y="224"/>
                    <a:pt x="5" y="224"/>
                  </a:cubicBezTo>
                  <a:cubicBezTo>
                    <a:pt x="20" y="220"/>
                    <a:pt x="35" y="216"/>
                    <a:pt x="49" y="212"/>
                  </a:cubicBezTo>
                  <a:cubicBezTo>
                    <a:pt x="48" y="211"/>
                    <a:pt x="48" y="211"/>
                    <a:pt x="48" y="211"/>
                  </a:cubicBezTo>
                  <a:cubicBezTo>
                    <a:pt x="63" y="223"/>
                    <a:pt x="80" y="230"/>
                    <a:pt x="97" y="233"/>
                  </a:cubicBezTo>
                  <a:cubicBezTo>
                    <a:pt x="106" y="235"/>
                    <a:pt x="115" y="235"/>
                    <a:pt x="123" y="235"/>
                  </a:cubicBezTo>
                  <a:cubicBezTo>
                    <a:pt x="127" y="235"/>
                    <a:pt x="131" y="234"/>
                    <a:pt x="135" y="234"/>
                  </a:cubicBezTo>
                  <a:cubicBezTo>
                    <a:pt x="137" y="233"/>
                    <a:pt x="139" y="233"/>
                    <a:pt x="141" y="233"/>
                  </a:cubicBezTo>
                  <a:cubicBezTo>
                    <a:pt x="143" y="232"/>
                    <a:pt x="145" y="232"/>
                    <a:pt x="147" y="231"/>
                  </a:cubicBezTo>
                  <a:cubicBezTo>
                    <a:pt x="178" y="223"/>
                    <a:pt x="200" y="205"/>
                    <a:pt x="213" y="186"/>
                  </a:cubicBezTo>
                  <a:cubicBezTo>
                    <a:pt x="220" y="176"/>
                    <a:pt x="225" y="167"/>
                    <a:pt x="228" y="159"/>
                  </a:cubicBezTo>
                  <a:cubicBezTo>
                    <a:pt x="228" y="157"/>
                    <a:pt x="229" y="155"/>
                    <a:pt x="230" y="153"/>
                  </a:cubicBezTo>
                  <a:cubicBezTo>
                    <a:pt x="230" y="151"/>
                    <a:pt x="231" y="149"/>
                    <a:pt x="231" y="147"/>
                  </a:cubicBezTo>
                  <a:cubicBezTo>
                    <a:pt x="232" y="145"/>
                    <a:pt x="232" y="143"/>
                    <a:pt x="233" y="142"/>
                  </a:cubicBezTo>
                  <a:cubicBezTo>
                    <a:pt x="233" y="140"/>
                    <a:pt x="233" y="138"/>
                    <a:pt x="233" y="137"/>
                  </a:cubicBezTo>
                  <a:cubicBezTo>
                    <a:pt x="234" y="134"/>
                    <a:pt x="234" y="131"/>
                    <a:pt x="234" y="128"/>
                  </a:cubicBezTo>
                  <a:cubicBezTo>
                    <a:pt x="235" y="126"/>
                    <a:pt x="235" y="124"/>
                    <a:pt x="235" y="122"/>
                  </a:cubicBezTo>
                  <a:cubicBezTo>
                    <a:pt x="235" y="121"/>
                    <a:pt x="235" y="120"/>
                    <a:pt x="235" y="119"/>
                  </a:cubicBezTo>
                  <a:cubicBezTo>
                    <a:pt x="235" y="118"/>
                    <a:pt x="235" y="118"/>
                    <a:pt x="235" y="118"/>
                  </a:cubicBezTo>
                  <a:cubicBezTo>
                    <a:pt x="235" y="118"/>
                    <a:pt x="235" y="118"/>
                    <a:pt x="234" y="119"/>
                  </a:cubicBezTo>
                  <a:cubicBezTo>
                    <a:pt x="234" y="120"/>
                    <a:pt x="234" y="121"/>
                    <a:pt x="234" y="122"/>
                  </a:cubicBezTo>
                  <a:cubicBezTo>
                    <a:pt x="234" y="124"/>
                    <a:pt x="234" y="126"/>
                    <a:pt x="234" y="128"/>
                  </a:cubicBezTo>
                  <a:cubicBezTo>
                    <a:pt x="234" y="131"/>
                    <a:pt x="233" y="133"/>
                    <a:pt x="233" y="137"/>
                  </a:cubicBezTo>
                  <a:cubicBezTo>
                    <a:pt x="230" y="149"/>
                    <a:pt x="226" y="167"/>
                    <a:pt x="212" y="185"/>
                  </a:cubicBezTo>
                  <a:cubicBezTo>
                    <a:pt x="199" y="203"/>
                    <a:pt x="177" y="222"/>
                    <a:pt x="147" y="229"/>
                  </a:cubicBezTo>
                  <a:cubicBezTo>
                    <a:pt x="145" y="230"/>
                    <a:pt x="143" y="230"/>
                    <a:pt x="141" y="231"/>
                  </a:cubicBezTo>
                  <a:cubicBezTo>
                    <a:pt x="139" y="231"/>
                    <a:pt x="137" y="231"/>
                    <a:pt x="135" y="232"/>
                  </a:cubicBezTo>
                  <a:cubicBezTo>
                    <a:pt x="131" y="232"/>
                    <a:pt x="127" y="232"/>
                    <a:pt x="123" y="233"/>
                  </a:cubicBezTo>
                  <a:cubicBezTo>
                    <a:pt x="115" y="233"/>
                    <a:pt x="106" y="232"/>
                    <a:pt x="98" y="231"/>
                  </a:cubicBezTo>
                  <a:cubicBezTo>
                    <a:pt x="81" y="228"/>
                    <a:pt x="64" y="221"/>
                    <a:pt x="49" y="209"/>
                  </a:cubicBezTo>
                  <a:cubicBezTo>
                    <a:pt x="49" y="209"/>
                    <a:pt x="49" y="209"/>
                    <a:pt x="49" y="209"/>
                  </a:cubicBezTo>
                  <a:cubicBezTo>
                    <a:pt x="48" y="209"/>
                    <a:pt x="48" y="209"/>
                    <a:pt x="48" y="209"/>
                  </a:cubicBezTo>
                  <a:cubicBezTo>
                    <a:pt x="34" y="213"/>
                    <a:pt x="19" y="217"/>
                    <a:pt x="4" y="221"/>
                  </a:cubicBezTo>
                  <a:cubicBezTo>
                    <a:pt x="6" y="223"/>
                    <a:pt x="6" y="223"/>
                    <a:pt x="6" y="223"/>
                  </a:cubicBezTo>
                  <a:cubicBezTo>
                    <a:pt x="11" y="210"/>
                    <a:pt x="17" y="196"/>
                    <a:pt x="22" y="182"/>
                  </a:cubicBezTo>
                  <a:cubicBezTo>
                    <a:pt x="23" y="181"/>
                    <a:pt x="23" y="181"/>
                    <a:pt x="23" y="181"/>
                  </a:cubicBezTo>
                  <a:cubicBezTo>
                    <a:pt x="22" y="181"/>
                    <a:pt x="22" y="181"/>
                    <a:pt x="22" y="181"/>
                  </a:cubicBezTo>
                  <a:cubicBezTo>
                    <a:pt x="15" y="169"/>
                    <a:pt x="9" y="156"/>
                    <a:pt x="6" y="142"/>
                  </a:cubicBezTo>
                  <a:cubicBezTo>
                    <a:pt x="4" y="135"/>
                    <a:pt x="4" y="129"/>
                    <a:pt x="3" y="122"/>
                  </a:cubicBezTo>
                  <a:cubicBezTo>
                    <a:pt x="3" y="119"/>
                    <a:pt x="3" y="116"/>
                    <a:pt x="3" y="112"/>
                  </a:cubicBezTo>
                  <a:cubicBezTo>
                    <a:pt x="4" y="109"/>
                    <a:pt x="4" y="106"/>
                    <a:pt x="4" y="103"/>
                  </a:cubicBezTo>
                  <a:cubicBezTo>
                    <a:pt x="6" y="90"/>
                    <a:pt x="10" y="77"/>
                    <a:pt x="15" y="66"/>
                  </a:cubicBezTo>
                  <a:cubicBezTo>
                    <a:pt x="21" y="55"/>
                    <a:pt x="28" y="45"/>
                    <a:pt x="37" y="36"/>
                  </a:cubicBezTo>
                  <a:cubicBezTo>
                    <a:pt x="45" y="28"/>
                    <a:pt x="55" y="21"/>
                    <a:pt x="65" y="15"/>
                  </a:cubicBezTo>
                  <a:cubicBezTo>
                    <a:pt x="76" y="10"/>
                    <a:pt x="86" y="7"/>
                    <a:pt x="97" y="4"/>
                  </a:cubicBezTo>
                  <a:cubicBezTo>
                    <a:pt x="100" y="4"/>
                    <a:pt x="103" y="4"/>
                    <a:pt x="105" y="3"/>
                  </a:cubicBezTo>
                  <a:cubicBezTo>
                    <a:pt x="108" y="3"/>
                    <a:pt x="111" y="3"/>
                    <a:pt x="113" y="3"/>
                  </a:cubicBezTo>
                  <a:cubicBezTo>
                    <a:pt x="119" y="2"/>
                    <a:pt x="124" y="3"/>
                    <a:pt x="129" y="3"/>
                  </a:cubicBezTo>
                  <a:cubicBezTo>
                    <a:pt x="149" y="5"/>
                    <a:pt x="168" y="12"/>
                    <a:pt x="182" y="22"/>
                  </a:cubicBezTo>
                  <a:cubicBezTo>
                    <a:pt x="197" y="31"/>
                    <a:pt x="208" y="43"/>
                    <a:pt x="215" y="55"/>
                  </a:cubicBezTo>
                  <a:cubicBezTo>
                    <a:pt x="223" y="67"/>
                    <a:pt x="227" y="78"/>
                    <a:pt x="230" y="87"/>
                  </a:cubicBezTo>
                  <a:cubicBezTo>
                    <a:pt x="231" y="90"/>
                    <a:pt x="231" y="92"/>
                    <a:pt x="232" y="94"/>
                  </a:cubicBezTo>
                  <a:cubicBezTo>
                    <a:pt x="232" y="96"/>
                    <a:pt x="233" y="98"/>
                    <a:pt x="233" y="100"/>
                  </a:cubicBezTo>
                  <a:cubicBezTo>
                    <a:pt x="233" y="102"/>
                    <a:pt x="233" y="104"/>
                    <a:pt x="234" y="105"/>
                  </a:cubicBezTo>
                  <a:cubicBezTo>
                    <a:pt x="234" y="107"/>
                    <a:pt x="234" y="108"/>
                    <a:pt x="234" y="110"/>
                  </a:cubicBezTo>
                  <a:cubicBezTo>
                    <a:pt x="234" y="112"/>
                    <a:pt x="234" y="114"/>
                    <a:pt x="234" y="116"/>
                  </a:cubicBezTo>
                  <a:cubicBezTo>
                    <a:pt x="235" y="117"/>
                    <a:pt x="235" y="118"/>
                    <a:pt x="235" y="11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F9C8024B-5967-4971-A31A-76D32015B73A}"/>
                </a:ext>
              </a:extLst>
            </p:cNvPr>
            <p:cNvSpPr>
              <a:spLocks/>
            </p:cNvSpPr>
            <p:nvPr/>
          </p:nvSpPr>
          <p:spPr bwMode="auto">
            <a:xfrm>
              <a:off x="1323" y="637"/>
              <a:ext cx="2061" cy="2761"/>
            </a:xfrm>
            <a:custGeom>
              <a:avLst/>
              <a:gdLst>
                <a:gd name="T0" fmla="*/ 3 w 868"/>
                <a:gd name="T1" fmla="*/ 437 h 1163"/>
                <a:gd name="T2" fmla="*/ 234 w 868"/>
                <a:gd name="T3" fmla="*/ 437 h 1163"/>
                <a:gd name="T4" fmla="*/ 435 w 868"/>
                <a:gd name="T5" fmla="*/ 240 h 1163"/>
                <a:gd name="T6" fmla="*/ 616 w 868"/>
                <a:gd name="T7" fmla="*/ 359 h 1163"/>
                <a:gd name="T8" fmla="*/ 600 w 868"/>
                <a:gd name="T9" fmla="*/ 546 h 1163"/>
                <a:gd name="T10" fmla="*/ 321 w 868"/>
                <a:gd name="T11" fmla="*/ 648 h 1163"/>
                <a:gd name="T12" fmla="*/ 319 w 868"/>
                <a:gd name="T13" fmla="*/ 1163 h 1163"/>
                <a:gd name="T14" fmla="*/ 548 w 868"/>
                <a:gd name="T15" fmla="*/ 1163 h 1163"/>
                <a:gd name="T16" fmla="*/ 548 w 868"/>
                <a:gd name="T17" fmla="*/ 858 h 1163"/>
                <a:gd name="T18" fmla="*/ 868 w 868"/>
                <a:gd name="T19" fmla="*/ 422 h 1163"/>
                <a:gd name="T20" fmla="*/ 448 w 868"/>
                <a:gd name="T21" fmla="*/ 7 h 1163"/>
                <a:gd name="T22" fmla="*/ 236 w 868"/>
                <a:gd name="T23" fmla="*/ 15 h 1163"/>
                <a:gd name="T24" fmla="*/ 3 w 868"/>
                <a:gd name="T25" fmla="*/ 43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8" h="1163">
                  <a:moveTo>
                    <a:pt x="3" y="437"/>
                  </a:moveTo>
                  <a:cubicBezTo>
                    <a:pt x="234" y="437"/>
                    <a:pt x="234" y="437"/>
                    <a:pt x="234" y="437"/>
                  </a:cubicBezTo>
                  <a:cubicBezTo>
                    <a:pt x="234" y="437"/>
                    <a:pt x="234" y="243"/>
                    <a:pt x="435" y="240"/>
                  </a:cubicBezTo>
                  <a:cubicBezTo>
                    <a:pt x="540" y="238"/>
                    <a:pt x="594" y="307"/>
                    <a:pt x="616" y="359"/>
                  </a:cubicBezTo>
                  <a:cubicBezTo>
                    <a:pt x="642" y="420"/>
                    <a:pt x="634" y="490"/>
                    <a:pt x="600" y="546"/>
                  </a:cubicBezTo>
                  <a:cubicBezTo>
                    <a:pt x="561" y="611"/>
                    <a:pt x="476" y="676"/>
                    <a:pt x="321" y="648"/>
                  </a:cubicBezTo>
                  <a:cubicBezTo>
                    <a:pt x="319" y="1163"/>
                    <a:pt x="319" y="1163"/>
                    <a:pt x="319" y="1163"/>
                  </a:cubicBezTo>
                  <a:cubicBezTo>
                    <a:pt x="548" y="1163"/>
                    <a:pt x="548" y="1163"/>
                    <a:pt x="548" y="1163"/>
                  </a:cubicBezTo>
                  <a:cubicBezTo>
                    <a:pt x="548" y="858"/>
                    <a:pt x="548" y="858"/>
                    <a:pt x="548" y="858"/>
                  </a:cubicBezTo>
                  <a:cubicBezTo>
                    <a:pt x="548" y="858"/>
                    <a:pt x="868" y="775"/>
                    <a:pt x="868" y="422"/>
                  </a:cubicBezTo>
                  <a:cubicBezTo>
                    <a:pt x="868" y="84"/>
                    <a:pt x="595" y="11"/>
                    <a:pt x="448" y="7"/>
                  </a:cubicBezTo>
                  <a:cubicBezTo>
                    <a:pt x="366" y="4"/>
                    <a:pt x="337" y="0"/>
                    <a:pt x="236" y="15"/>
                  </a:cubicBezTo>
                  <a:cubicBezTo>
                    <a:pt x="107" y="33"/>
                    <a:pt x="0" y="183"/>
                    <a:pt x="3" y="437"/>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0">
              <a:extLst>
                <a:ext uri="{FF2B5EF4-FFF2-40B4-BE49-F238E27FC236}">
                  <a16:creationId xmlns:a16="http://schemas.microsoft.com/office/drawing/2014/main" id="{5F176A88-B71C-4E1B-AEAA-37E85AC1DA53}"/>
                </a:ext>
              </a:extLst>
            </p:cNvPr>
            <p:cNvSpPr>
              <a:spLocks noChangeArrowheads="1"/>
            </p:cNvSpPr>
            <p:nvPr/>
          </p:nvSpPr>
          <p:spPr bwMode="auto">
            <a:xfrm>
              <a:off x="2081" y="3652"/>
              <a:ext cx="548" cy="515"/>
            </a:xfrm>
            <a:prstGeom prst="rect">
              <a:avLst/>
            </a:prstGeom>
            <a:solidFill>
              <a:srgbClr val="E8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1">
              <a:extLst>
                <a:ext uri="{FF2B5EF4-FFF2-40B4-BE49-F238E27FC236}">
                  <a16:creationId xmlns:a16="http://schemas.microsoft.com/office/drawing/2014/main" id="{53C383CC-C284-4188-8D7F-AE6C092E7952}"/>
                </a:ext>
              </a:extLst>
            </p:cNvPr>
            <p:cNvSpPr>
              <a:spLocks noChangeArrowheads="1"/>
            </p:cNvSpPr>
            <p:nvPr/>
          </p:nvSpPr>
          <p:spPr bwMode="auto">
            <a:xfrm>
              <a:off x="2081" y="3652"/>
              <a:ext cx="548"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a:extLst>
                <a:ext uri="{FF2B5EF4-FFF2-40B4-BE49-F238E27FC236}">
                  <a16:creationId xmlns:a16="http://schemas.microsoft.com/office/drawing/2014/main" id="{1C385365-A7ED-4F53-A2BD-4DAC3834F805}"/>
                </a:ext>
              </a:extLst>
            </p:cNvPr>
            <p:cNvSpPr>
              <a:spLocks/>
            </p:cNvSpPr>
            <p:nvPr/>
          </p:nvSpPr>
          <p:spPr bwMode="auto">
            <a:xfrm>
              <a:off x="2081" y="3652"/>
              <a:ext cx="548" cy="515"/>
            </a:xfrm>
            <a:custGeom>
              <a:avLst/>
              <a:gdLst>
                <a:gd name="T0" fmla="*/ 548 w 548"/>
                <a:gd name="T1" fmla="*/ 0 h 515"/>
                <a:gd name="T2" fmla="*/ 322 w 548"/>
                <a:gd name="T3" fmla="*/ 0 h 515"/>
                <a:gd name="T4" fmla="*/ 322 w 548"/>
                <a:gd name="T5" fmla="*/ 515 h 515"/>
                <a:gd name="T6" fmla="*/ 0 w 548"/>
                <a:gd name="T7" fmla="*/ 515 h 515"/>
                <a:gd name="T8" fmla="*/ 548 w 548"/>
                <a:gd name="T9" fmla="*/ 515 h 515"/>
                <a:gd name="T10" fmla="*/ 548 w 548"/>
                <a:gd name="T11" fmla="*/ 375 h 515"/>
                <a:gd name="T12" fmla="*/ 548 w 548"/>
                <a:gd name="T13" fmla="*/ 375 h 515"/>
                <a:gd name="T14" fmla="*/ 548 w 548"/>
                <a:gd name="T15" fmla="*/ 363 h 515"/>
                <a:gd name="T16" fmla="*/ 548 w 548"/>
                <a:gd name="T17" fmla="*/ 328 h 515"/>
                <a:gd name="T18" fmla="*/ 548 w 548"/>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15">
                  <a:moveTo>
                    <a:pt x="548" y="0"/>
                  </a:moveTo>
                  <a:lnTo>
                    <a:pt x="322" y="0"/>
                  </a:lnTo>
                  <a:lnTo>
                    <a:pt x="322" y="515"/>
                  </a:lnTo>
                  <a:lnTo>
                    <a:pt x="0" y="515"/>
                  </a:lnTo>
                  <a:lnTo>
                    <a:pt x="548" y="515"/>
                  </a:lnTo>
                  <a:lnTo>
                    <a:pt x="548" y="375"/>
                  </a:lnTo>
                  <a:lnTo>
                    <a:pt x="548" y="375"/>
                  </a:lnTo>
                  <a:lnTo>
                    <a:pt x="548" y="363"/>
                  </a:lnTo>
                  <a:lnTo>
                    <a:pt x="548" y="328"/>
                  </a:lnTo>
                  <a:lnTo>
                    <a:pt x="548" y="0"/>
                  </a:lnTo>
                  <a:close/>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4BD49338-4261-49E2-885D-E80D9C68651B}"/>
                </a:ext>
              </a:extLst>
            </p:cNvPr>
            <p:cNvSpPr>
              <a:spLocks/>
            </p:cNvSpPr>
            <p:nvPr/>
          </p:nvSpPr>
          <p:spPr bwMode="auto">
            <a:xfrm>
              <a:off x="2081" y="3652"/>
              <a:ext cx="548" cy="515"/>
            </a:xfrm>
            <a:custGeom>
              <a:avLst/>
              <a:gdLst>
                <a:gd name="T0" fmla="*/ 548 w 548"/>
                <a:gd name="T1" fmla="*/ 0 h 515"/>
                <a:gd name="T2" fmla="*/ 322 w 548"/>
                <a:gd name="T3" fmla="*/ 0 h 515"/>
                <a:gd name="T4" fmla="*/ 322 w 548"/>
                <a:gd name="T5" fmla="*/ 515 h 515"/>
                <a:gd name="T6" fmla="*/ 0 w 548"/>
                <a:gd name="T7" fmla="*/ 515 h 515"/>
                <a:gd name="T8" fmla="*/ 548 w 548"/>
                <a:gd name="T9" fmla="*/ 515 h 515"/>
                <a:gd name="T10" fmla="*/ 548 w 548"/>
                <a:gd name="T11" fmla="*/ 375 h 515"/>
                <a:gd name="T12" fmla="*/ 548 w 548"/>
                <a:gd name="T13" fmla="*/ 375 h 515"/>
                <a:gd name="T14" fmla="*/ 548 w 548"/>
                <a:gd name="T15" fmla="*/ 363 h 515"/>
                <a:gd name="T16" fmla="*/ 548 w 548"/>
                <a:gd name="T17" fmla="*/ 328 h 515"/>
                <a:gd name="T18" fmla="*/ 548 w 548"/>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15">
                  <a:moveTo>
                    <a:pt x="548" y="0"/>
                  </a:moveTo>
                  <a:lnTo>
                    <a:pt x="322" y="0"/>
                  </a:lnTo>
                  <a:lnTo>
                    <a:pt x="322" y="515"/>
                  </a:lnTo>
                  <a:lnTo>
                    <a:pt x="0" y="515"/>
                  </a:lnTo>
                  <a:lnTo>
                    <a:pt x="548" y="515"/>
                  </a:lnTo>
                  <a:lnTo>
                    <a:pt x="548" y="375"/>
                  </a:lnTo>
                  <a:lnTo>
                    <a:pt x="548" y="375"/>
                  </a:lnTo>
                  <a:lnTo>
                    <a:pt x="548" y="363"/>
                  </a:lnTo>
                  <a:lnTo>
                    <a:pt x="548" y="328"/>
                  </a:lnTo>
                  <a:lnTo>
                    <a:pt x="5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4427D34B-7107-4FBE-ABCC-8154149D0C27}"/>
                </a:ext>
              </a:extLst>
            </p:cNvPr>
            <p:cNvSpPr>
              <a:spLocks noEditPoints="1"/>
            </p:cNvSpPr>
            <p:nvPr/>
          </p:nvSpPr>
          <p:spPr bwMode="auto">
            <a:xfrm>
              <a:off x="1330" y="646"/>
              <a:ext cx="2030" cy="2752"/>
            </a:xfrm>
            <a:custGeom>
              <a:avLst/>
              <a:gdLst>
                <a:gd name="T0" fmla="*/ 318 w 855"/>
                <a:gd name="T1" fmla="*/ 644 h 1159"/>
                <a:gd name="T2" fmla="*/ 318 w 855"/>
                <a:gd name="T3" fmla="*/ 644 h 1159"/>
                <a:gd name="T4" fmla="*/ 318 w 855"/>
                <a:gd name="T5" fmla="*/ 644 h 1159"/>
                <a:gd name="T6" fmla="*/ 318 w 855"/>
                <a:gd name="T7" fmla="*/ 644 h 1159"/>
                <a:gd name="T8" fmla="*/ 760 w 855"/>
                <a:gd name="T9" fmla="*/ 520 h 1159"/>
                <a:gd name="T10" fmla="*/ 449 w 855"/>
                <a:gd name="T11" fmla="*/ 854 h 1159"/>
                <a:gd name="T12" fmla="*/ 449 w 855"/>
                <a:gd name="T13" fmla="*/ 1159 h 1159"/>
                <a:gd name="T14" fmla="*/ 316 w 855"/>
                <a:gd name="T15" fmla="*/ 1159 h 1159"/>
                <a:gd name="T16" fmla="*/ 545 w 855"/>
                <a:gd name="T17" fmla="*/ 1159 h 1159"/>
                <a:gd name="T18" fmla="*/ 545 w 855"/>
                <a:gd name="T19" fmla="*/ 1116 h 1159"/>
                <a:gd name="T20" fmla="*/ 545 w 855"/>
                <a:gd name="T21" fmla="*/ 1114 h 1159"/>
                <a:gd name="T22" fmla="*/ 545 w 855"/>
                <a:gd name="T23" fmla="*/ 854 h 1159"/>
                <a:gd name="T24" fmla="*/ 545 w 855"/>
                <a:gd name="T25" fmla="*/ 854 h 1159"/>
                <a:gd name="T26" fmla="*/ 855 w 855"/>
                <a:gd name="T27" fmla="*/ 522 h 1159"/>
                <a:gd name="T28" fmla="*/ 764 w 855"/>
                <a:gd name="T29" fmla="*/ 521 h 1159"/>
                <a:gd name="T30" fmla="*/ 760 w 855"/>
                <a:gd name="T31" fmla="*/ 520 h 1159"/>
                <a:gd name="T32" fmla="*/ 341 w 855"/>
                <a:gd name="T33" fmla="*/ 236 h 1159"/>
                <a:gd name="T34" fmla="*/ 337 w 855"/>
                <a:gd name="T35" fmla="*/ 236 h 1159"/>
                <a:gd name="T36" fmla="*/ 135 w 855"/>
                <a:gd name="T37" fmla="*/ 433 h 1159"/>
                <a:gd name="T38" fmla="*/ 135 w 855"/>
                <a:gd name="T39" fmla="*/ 433 h 1159"/>
                <a:gd name="T40" fmla="*/ 135 w 855"/>
                <a:gd name="T41" fmla="*/ 433 h 1159"/>
                <a:gd name="T42" fmla="*/ 135 w 855"/>
                <a:gd name="T43" fmla="*/ 433 h 1159"/>
                <a:gd name="T44" fmla="*/ 135 w 855"/>
                <a:gd name="T45" fmla="*/ 433 h 1159"/>
                <a:gd name="T46" fmla="*/ 135 w 855"/>
                <a:gd name="T47" fmla="*/ 433 h 1159"/>
                <a:gd name="T48" fmla="*/ 0 w 855"/>
                <a:gd name="T49" fmla="*/ 433 h 1159"/>
                <a:gd name="T50" fmla="*/ 0 w 855"/>
                <a:gd name="T51" fmla="*/ 433 h 1159"/>
                <a:gd name="T52" fmla="*/ 231 w 855"/>
                <a:gd name="T53" fmla="*/ 433 h 1159"/>
                <a:gd name="T54" fmla="*/ 231 w 855"/>
                <a:gd name="T55" fmla="*/ 433 h 1159"/>
                <a:gd name="T56" fmla="*/ 231 w 855"/>
                <a:gd name="T57" fmla="*/ 433 h 1159"/>
                <a:gd name="T58" fmla="*/ 231 w 855"/>
                <a:gd name="T59" fmla="*/ 433 h 1159"/>
                <a:gd name="T60" fmla="*/ 386 w 855"/>
                <a:gd name="T61" fmla="*/ 241 h 1159"/>
                <a:gd name="T62" fmla="*/ 341 w 855"/>
                <a:gd name="T63" fmla="*/ 236 h 1159"/>
                <a:gd name="T64" fmla="*/ 233 w 855"/>
                <a:gd name="T65" fmla="*/ 11 h 1159"/>
                <a:gd name="T66" fmla="*/ 213 w 855"/>
                <a:gd name="T67" fmla="*/ 15 h 1159"/>
                <a:gd name="T68" fmla="*/ 233 w 855"/>
                <a:gd name="T69" fmla="*/ 11 h 1159"/>
                <a:gd name="T70" fmla="*/ 360 w 855"/>
                <a:gd name="T71" fmla="*/ 0 h 1159"/>
                <a:gd name="T72" fmla="*/ 298 w 855"/>
                <a:gd name="T73" fmla="*/ 3 h 1159"/>
                <a:gd name="T74" fmla="*/ 337 w 855"/>
                <a:gd name="T75" fmla="*/ 2 h 1159"/>
                <a:gd name="T76" fmla="*/ 337 w 855"/>
                <a:gd name="T77" fmla="*/ 2 h 1159"/>
                <a:gd name="T78" fmla="*/ 717 w 855"/>
                <a:gd name="T79" fmla="*/ 206 h 1159"/>
                <a:gd name="T80" fmla="*/ 735 w 855"/>
                <a:gd name="T81" fmla="*/ 193 h 1159"/>
                <a:gd name="T82" fmla="*/ 752 w 855"/>
                <a:gd name="T83" fmla="*/ 184 h 1159"/>
                <a:gd name="T84" fmla="*/ 778 w 855"/>
                <a:gd name="T85" fmla="*/ 172 h 1159"/>
                <a:gd name="T86" fmla="*/ 781 w 855"/>
                <a:gd name="T87" fmla="*/ 177 h 1159"/>
                <a:gd name="T88" fmla="*/ 799 w 855"/>
                <a:gd name="T89" fmla="*/ 176 h 1159"/>
                <a:gd name="T90" fmla="*/ 445 w 855"/>
                <a:gd name="T91" fmla="*/ 3 h 1159"/>
                <a:gd name="T92" fmla="*/ 360 w 855"/>
                <a:gd name="T9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1159">
                  <a:moveTo>
                    <a:pt x="318" y="644"/>
                  </a:moveTo>
                  <a:cubicBezTo>
                    <a:pt x="318" y="644"/>
                    <a:pt x="318" y="644"/>
                    <a:pt x="318" y="644"/>
                  </a:cubicBezTo>
                  <a:cubicBezTo>
                    <a:pt x="318" y="644"/>
                    <a:pt x="318" y="644"/>
                    <a:pt x="318" y="644"/>
                  </a:cubicBezTo>
                  <a:cubicBezTo>
                    <a:pt x="318" y="644"/>
                    <a:pt x="318" y="644"/>
                    <a:pt x="318" y="644"/>
                  </a:cubicBezTo>
                  <a:moveTo>
                    <a:pt x="760" y="520"/>
                  </a:moveTo>
                  <a:cubicBezTo>
                    <a:pt x="706" y="787"/>
                    <a:pt x="449" y="854"/>
                    <a:pt x="449" y="854"/>
                  </a:cubicBezTo>
                  <a:cubicBezTo>
                    <a:pt x="449" y="1159"/>
                    <a:pt x="449" y="1159"/>
                    <a:pt x="449" y="1159"/>
                  </a:cubicBezTo>
                  <a:cubicBezTo>
                    <a:pt x="316" y="1159"/>
                    <a:pt x="316" y="1159"/>
                    <a:pt x="316" y="1159"/>
                  </a:cubicBezTo>
                  <a:cubicBezTo>
                    <a:pt x="545" y="1159"/>
                    <a:pt x="545" y="1159"/>
                    <a:pt x="545" y="1159"/>
                  </a:cubicBezTo>
                  <a:cubicBezTo>
                    <a:pt x="545" y="1116"/>
                    <a:pt x="545" y="1116"/>
                    <a:pt x="545" y="1116"/>
                  </a:cubicBezTo>
                  <a:cubicBezTo>
                    <a:pt x="545" y="1114"/>
                    <a:pt x="545" y="1114"/>
                    <a:pt x="545" y="1114"/>
                  </a:cubicBezTo>
                  <a:cubicBezTo>
                    <a:pt x="545" y="854"/>
                    <a:pt x="545" y="854"/>
                    <a:pt x="545" y="854"/>
                  </a:cubicBezTo>
                  <a:cubicBezTo>
                    <a:pt x="545" y="854"/>
                    <a:pt x="545" y="854"/>
                    <a:pt x="545" y="854"/>
                  </a:cubicBezTo>
                  <a:cubicBezTo>
                    <a:pt x="545" y="854"/>
                    <a:pt x="801" y="788"/>
                    <a:pt x="855" y="522"/>
                  </a:cubicBezTo>
                  <a:cubicBezTo>
                    <a:pt x="764" y="521"/>
                    <a:pt x="764" y="521"/>
                    <a:pt x="764" y="521"/>
                  </a:cubicBezTo>
                  <a:cubicBezTo>
                    <a:pt x="762" y="520"/>
                    <a:pt x="761" y="520"/>
                    <a:pt x="760" y="520"/>
                  </a:cubicBezTo>
                  <a:moveTo>
                    <a:pt x="341" y="236"/>
                  </a:moveTo>
                  <a:cubicBezTo>
                    <a:pt x="339" y="236"/>
                    <a:pt x="338" y="236"/>
                    <a:pt x="337" y="236"/>
                  </a:cubicBezTo>
                  <a:cubicBezTo>
                    <a:pt x="136" y="239"/>
                    <a:pt x="135" y="432"/>
                    <a:pt x="135" y="433"/>
                  </a:cubicBezTo>
                  <a:cubicBezTo>
                    <a:pt x="135" y="433"/>
                    <a:pt x="135" y="433"/>
                    <a:pt x="135" y="433"/>
                  </a:cubicBezTo>
                  <a:cubicBezTo>
                    <a:pt x="135" y="433"/>
                    <a:pt x="135" y="433"/>
                    <a:pt x="135" y="433"/>
                  </a:cubicBezTo>
                  <a:cubicBezTo>
                    <a:pt x="135" y="433"/>
                    <a:pt x="135" y="433"/>
                    <a:pt x="135" y="433"/>
                  </a:cubicBezTo>
                  <a:cubicBezTo>
                    <a:pt x="135" y="433"/>
                    <a:pt x="135" y="433"/>
                    <a:pt x="135" y="433"/>
                  </a:cubicBezTo>
                  <a:cubicBezTo>
                    <a:pt x="135" y="433"/>
                    <a:pt x="135" y="433"/>
                    <a:pt x="135" y="433"/>
                  </a:cubicBezTo>
                  <a:cubicBezTo>
                    <a:pt x="0" y="433"/>
                    <a:pt x="0" y="433"/>
                    <a:pt x="0" y="433"/>
                  </a:cubicBezTo>
                  <a:cubicBezTo>
                    <a:pt x="0" y="433"/>
                    <a:pt x="0" y="433"/>
                    <a:pt x="0" y="433"/>
                  </a:cubicBezTo>
                  <a:cubicBezTo>
                    <a:pt x="231" y="433"/>
                    <a:pt x="231" y="433"/>
                    <a:pt x="231" y="433"/>
                  </a:cubicBezTo>
                  <a:cubicBezTo>
                    <a:pt x="231" y="433"/>
                    <a:pt x="231" y="433"/>
                    <a:pt x="231" y="433"/>
                  </a:cubicBezTo>
                  <a:cubicBezTo>
                    <a:pt x="231" y="433"/>
                    <a:pt x="231" y="433"/>
                    <a:pt x="231" y="433"/>
                  </a:cubicBezTo>
                  <a:cubicBezTo>
                    <a:pt x="231" y="433"/>
                    <a:pt x="231" y="433"/>
                    <a:pt x="231" y="433"/>
                  </a:cubicBezTo>
                  <a:cubicBezTo>
                    <a:pt x="231" y="432"/>
                    <a:pt x="231" y="271"/>
                    <a:pt x="386" y="241"/>
                  </a:cubicBezTo>
                  <a:cubicBezTo>
                    <a:pt x="372" y="238"/>
                    <a:pt x="357" y="236"/>
                    <a:pt x="341" y="236"/>
                  </a:cubicBezTo>
                  <a:moveTo>
                    <a:pt x="233" y="11"/>
                  </a:moveTo>
                  <a:cubicBezTo>
                    <a:pt x="226" y="12"/>
                    <a:pt x="219" y="13"/>
                    <a:pt x="213" y="15"/>
                  </a:cubicBezTo>
                  <a:cubicBezTo>
                    <a:pt x="219" y="13"/>
                    <a:pt x="226" y="12"/>
                    <a:pt x="233" y="11"/>
                  </a:cubicBezTo>
                  <a:moveTo>
                    <a:pt x="360" y="0"/>
                  </a:moveTo>
                  <a:cubicBezTo>
                    <a:pt x="341" y="0"/>
                    <a:pt x="321" y="1"/>
                    <a:pt x="298" y="3"/>
                  </a:cubicBezTo>
                  <a:cubicBezTo>
                    <a:pt x="313" y="2"/>
                    <a:pt x="326" y="2"/>
                    <a:pt x="337" y="2"/>
                  </a:cubicBezTo>
                  <a:cubicBezTo>
                    <a:pt x="337" y="2"/>
                    <a:pt x="337" y="2"/>
                    <a:pt x="337" y="2"/>
                  </a:cubicBezTo>
                  <a:cubicBezTo>
                    <a:pt x="433" y="2"/>
                    <a:pt x="625" y="45"/>
                    <a:pt x="717" y="206"/>
                  </a:cubicBezTo>
                  <a:cubicBezTo>
                    <a:pt x="724" y="201"/>
                    <a:pt x="731" y="197"/>
                    <a:pt x="735" y="193"/>
                  </a:cubicBezTo>
                  <a:cubicBezTo>
                    <a:pt x="741" y="190"/>
                    <a:pt x="746" y="187"/>
                    <a:pt x="752" y="184"/>
                  </a:cubicBezTo>
                  <a:cubicBezTo>
                    <a:pt x="778" y="172"/>
                    <a:pt x="778" y="172"/>
                    <a:pt x="778" y="172"/>
                  </a:cubicBezTo>
                  <a:cubicBezTo>
                    <a:pt x="781" y="177"/>
                    <a:pt x="781" y="177"/>
                    <a:pt x="781" y="177"/>
                  </a:cubicBezTo>
                  <a:cubicBezTo>
                    <a:pt x="799" y="176"/>
                    <a:pt x="799" y="176"/>
                    <a:pt x="799" y="176"/>
                  </a:cubicBezTo>
                  <a:cubicBezTo>
                    <a:pt x="709" y="42"/>
                    <a:pt x="547" y="6"/>
                    <a:pt x="445" y="3"/>
                  </a:cubicBezTo>
                  <a:cubicBezTo>
                    <a:pt x="410" y="1"/>
                    <a:pt x="385" y="0"/>
                    <a:pt x="360" y="0"/>
                  </a:cubicBezTo>
                </a:path>
              </a:pathLst>
            </a:custGeom>
            <a:solidFill>
              <a:srgbClr val="FB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02F5DD19-3543-4AA4-A4F0-A1CC4388A549}"/>
                </a:ext>
              </a:extLst>
            </p:cNvPr>
            <p:cNvSpPr>
              <a:spLocks/>
            </p:cNvSpPr>
            <p:nvPr/>
          </p:nvSpPr>
          <p:spPr bwMode="auto">
            <a:xfrm>
              <a:off x="1093" y="651"/>
              <a:ext cx="2063" cy="2747"/>
            </a:xfrm>
            <a:custGeom>
              <a:avLst/>
              <a:gdLst>
                <a:gd name="T0" fmla="*/ 4 w 869"/>
                <a:gd name="T1" fmla="*/ 431 h 1157"/>
                <a:gd name="T2" fmla="*/ 235 w 869"/>
                <a:gd name="T3" fmla="*/ 431 h 1157"/>
                <a:gd name="T4" fmla="*/ 437 w 869"/>
                <a:gd name="T5" fmla="*/ 234 h 1157"/>
                <a:gd name="T6" fmla="*/ 618 w 869"/>
                <a:gd name="T7" fmla="*/ 353 h 1157"/>
                <a:gd name="T8" fmla="*/ 601 w 869"/>
                <a:gd name="T9" fmla="*/ 540 h 1157"/>
                <a:gd name="T10" fmla="*/ 321 w 869"/>
                <a:gd name="T11" fmla="*/ 636 h 1157"/>
                <a:gd name="T12" fmla="*/ 321 w 869"/>
                <a:gd name="T13" fmla="*/ 1157 h 1157"/>
                <a:gd name="T14" fmla="*/ 549 w 869"/>
                <a:gd name="T15" fmla="*/ 1157 h 1157"/>
                <a:gd name="T16" fmla="*/ 549 w 869"/>
                <a:gd name="T17" fmla="*/ 852 h 1157"/>
                <a:gd name="T18" fmla="*/ 869 w 869"/>
                <a:gd name="T19" fmla="*/ 416 h 1157"/>
                <a:gd name="T20" fmla="*/ 437 w 869"/>
                <a:gd name="T21" fmla="*/ 0 h 1157"/>
                <a:gd name="T22" fmla="*/ 4 w 869"/>
                <a:gd name="T23" fmla="*/ 431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9" h="1157">
                  <a:moveTo>
                    <a:pt x="4" y="431"/>
                  </a:moveTo>
                  <a:cubicBezTo>
                    <a:pt x="235" y="431"/>
                    <a:pt x="235" y="431"/>
                    <a:pt x="235" y="431"/>
                  </a:cubicBezTo>
                  <a:cubicBezTo>
                    <a:pt x="235" y="431"/>
                    <a:pt x="235" y="237"/>
                    <a:pt x="437" y="234"/>
                  </a:cubicBezTo>
                  <a:cubicBezTo>
                    <a:pt x="541" y="232"/>
                    <a:pt x="596" y="301"/>
                    <a:pt x="618" y="353"/>
                  </a:cubicBezTo>
                  <a:cubicBezTo>
                    <a:pt x="643" y="414"/>
                    <a:pt x="636" y="484"/>
                    <a:pt x="601" y="540"/>
                  </a:cubicBezTo>
                  <a:cubicBezTo>
                    <a:pt x="562" y="605"/>
                    <a:pt x="476" y="664"/>
                    <a:pt x="321" y="636"/>
                  </a:cubicBezTo>
                  <a:cubicBezTo>
                    <a:pt x="321" y="1157"/>
                    <a:pt x="321" y="1157"/>
                    <a:pt x="321" y="1157"/>
                  </a:cubicBezTo>
                  <a:cubicBezTo>
                    <a:pt x="549" y="1157"/>
                    <a:pt x="549" y="1157"/>
                    <a:pt x="549" y="1157"/>
                  </a:cubicBezTo>
                  <a:cubicBezTo>
                    <a:pt x="549" y="852"/>
                    <a:pt x="549" y="852"/>
                    <a:pt x="549" y="852"/>
                  </a:cubicBezTo>
                  <a:cubicBezTo>
                    <a:pt x="549" y="852"/>
                    <a:pt x="869" y="769"/>
                    <a:pt x="869" y="416"/>
                  </a:cubicBezTo>
                  <a:cubicBezTo>
                    <a:pt x="869" y="78"/>
                    <a:pt x="566" y="0"/>
                    <a:pt x="437" y="0"/>
                  </a:cubicBezTo>
                  <a:cubicBezTo>
                    <a:pt x="338" y="0"/>
                    <a:pt x="0" y="24"/>
                    <a:pt x="4" y="431"/>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46">
              <a:extLst>
                <a:ext uri="{FF2B5EF4-FFF2-40B4-BE49-F238E27FC236}">
                  <a16:creationId xmlns:a16="http://schemas.microsoft.com/office/drawing/2014/main" id="{0CF18D3C-2CCB-430F-9E38-2C38E8737003}"/>
                </a:ext>
              </a:extLst>
            </p:cNvPr>
            <p:cNvSpPr>
              <a:spLocks noChangeArrowheads="1"/>
            </p:cNvSpPr>
            <p:nvPr/>
          </p:nvSpPr>
          <p:spPr bwMode="auto">
            <a:xfrm>
              <a:off x="2085" y="2175"/>
              <a:ext cx="1" cy="1"/>
            </a:xfrm>
            <a:prstGeom prst="ellipse">
              <a:avLst/>
            </a:prstGeom>
            <a:solidFill>
              <a:srgbClr val="913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8C024D4D-5AB9-4C99-BEE4-FF30380E8157}"/>
                </a:ext>
              </a:extLst>
            </p:cNvPr>
            <p:cNvSpPr>
              <a:spLocks/>
            </p:cNvSpPr>
            <p:nvPr/>
          </p:nvSpPr>
          <p:spPr bwMode="auto">
            <a:xfrm>
              <a:off x="1102" y="651"/>
              <a:ext cx="2033" cy="2747"/>
            </a:xfrm>
            <a:custGeom>
              <a:avLst/>
              <a:gdLst>
                <a:gd name="T0" fmla="*/ 433 w 856"/>
                <a:gd name="T1" fmla="*/ 0 h 1157"/>
                <a:gd name="T2" fmla="*/ 433 w 856"/>
                <a:gd name="T3" fmla="*/ 0 h 1157"/>
                <a:gd name="T4" fmla="*/ 0 w 856"/>
                <a:gd name="T5" fmla="*/ 424 h 1157"/>
                <a:gd name="T6" fmla="*/ 0 w 856"/>
                <a:gd name="T7" fmla="*/ 431 h 1157"/>
                <a:gd name="T8" fmla="*/ 231 w 856"/>
                <a:gd name="T9" fmla="*/ 431 h 1157"/>
                <a:gd name="T10" fmla="*/ 231 w 856"/>
                <a:gd name="T11" fmla="*/ 431 h 1157"/>
                <a:gd name="T12" fmla="*/ 231 w 856"/>
                <a:gd name="T13" fmla="*/ 431 h 1157"/>
                <a:gd name="T14" fmla="*/ 231 w 856"/>
                <a:gd name="T15" fmla="*/ 431 h 1157"/>
                <a:gd name="T16" fmla="*/ 433 w 856"/>
                <a:gd name="T17" fmla="*/ 234 h 1157"/>
                <a:gd name="T18" fmla="*/ 437 w 856"/>
                <a:gd name="T19" fmla="*/ 234 h 1157"/>
                <a:gd name="T20" fmla="*/ 614 w 856"/>
                <a:gd name="T21" fmla="*/ 353 h 1157"/>
                <a:gd name="T22" fmla="*/ 629 w 856"/>
                <a:gd name="T23" fmla="*/ 429 h 1157"/>
                <a:gd name="T24" fmla="*/ 597 w 856"/>
                <a:gd name="T25" fmla="*/ 540 h 1157"/>
                <a:gd name="T26" fmla="*/ 414 w 856"/>
                <a:gd name="T27" fmla="*/ 642 h 1157"/>
                <a:gd name="T28" fmla="*/ 414 w 856"/>
                <a:gd name="T29" fmla="*/ 642 h 1157"/>
                <a:gd name="T30" fmla="*/ 391 w 856"/>
                <a:gd name="T31" fmla="*/ 643 h 1157"/>
                <a:gd name="T32" fmla="*/ 317 w 856"/>
                <a:gd name="T33" fmla="*/ 636 h 1157"/>
                <a:gd name="T34" fmla="*/ 317 w 856"/>
                <a:gd name="T35" fmla="*/ 1157 h 1157"/>
                <a:gd name="T36" fmla="*/ 545 w 856"/>
                <a:gd name="T37" fmla="*/ 1157 h 1157"/>
                <a:gd name="T38" fmla="*/ 545 w 856"/>
                <a:gd name="T39" fmla="*/ 852 h 1157"/>
                <a:gd name="T40" fmla="*/ 545 w 856"/>
                <a:gd name="T41" fmla="*/ 852 h 1157"/>
                <a:gd name="T42" fmla="*/ 856 w 856"/>
                <a:gd name="T43" fmla="*/ 518 h 1157"/>
                <a:gd name="T44" fmla="*/ 841 w 856"/>
                <a:gd name="T45" fmla="*/ 497 h 1157"/>
                <a:gd name="T46" fmla="*/ 850 w 856"/>
                <a:gd name="T47" fmla="*/ 484 h 1157"/>
                <a:gd name="T48" fmla="*/ 826 w 856"/>
                <a:gd name="T49" fmla="*/ 419 h 1157"/>
                <a:gd name="T50" fmla="*/ 824 w 856"/>
                <a:gd name="T51" fmla="*/ 420 h 1157"/>
                <a:gd name="T52" fmla="*/ 814 w 856"/>
                <a:gd name="T53" fmla="*/ 420 h 1157"/>
                <a:gd name="T54" fmla="*/ 797 w 856"/>
                <a:gd name="T55" fmla="*/ 418 h 1157"/>
                <a:gd name="T56" fmla="*/ 777 w 856"/>
                <a:gd name="T57" fmla="*/ 405 h 1157"/>
                <a:gd name="T58" fmla="*/ 776 w 856"/>
                <a:gd name="T59" fmla="*/ 406 h 1157"/>
                <a:gd name="T60" fmla="*/ 764 w 856"/>
                <a:gd name="T61" fmla="*/ 260 h 1157"/>
                <a:gd name="T62" fmla="*/ 813 w 856"/>
                <a:gd name="T63" fmla="*/ 204 h 1157"/>
                <a:gd name="T64" fmla="*/ 433 w 856"/>
                <a:gd name="T65"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6" h="1157">
                  <a:moveTo>
                    <a:pt x="433" y="0"/>
                  </a:moveTo>
                  <a:cubicBezTo>
                    <a:pt x="433" y="0"/>
                    <a:pt x="433" y="0"/>
                    <a:pt x="433" y="0"/>
                  </a:cubicBezTo>
                  <a:cubicBezTo>
                    <a:pt x="334" y="0"/>
                    <a:pt x="0" y="23"/>
                    <a:pt x="0" y="424"/>
                  </a:cubicBezTo>
                  <a:cubicBezTo>
                    <a:pt x="0" y="426"/>
                    <a:pt x="0" y="429"/>
                    <a:pt x="0" y="431"/>
                  </a:cubicBezTo>
                  <a:cubicBezTo>
                    <a:pt x="231" y="431"/>
                    <a:pt x="231" y="431"/>
                    <a:pt x="231" y="431"/>
                  </a:cubicBezTo>
                  <a:cubicBezTo>
                    <a:pt x="231" y="431"/>
                    <a:pt x="231" y="431"/>
                    <a:pt x="231" y="431"/>
                  </a:cubicBezTo>
                  <a:cubicBezTo>
                    <a:pt x="231" y="431"/>
                    <a:pt x="231" y="431"/>
                    <a:pt x="231" y="431"/>
                  </a:cubicBezTo>
                  <a:cubicBezTo>
                    <a:pt x="231" y="431"/>
                    <a:pt x="231" y="431"/>
                    <a:pt x="231" y="431"/>
                  </a:cubicBezTo>
                  <a:cubicBezTo>
                    <a:pt x="231" y="430"/>
                    <a:pt x="232" y="237"/>
                    <a:pt x="433" y="234"/>
                  </a:cubicBezTo>
                  <a:cubicBezTo>
                    <a:pt x="434" y="234"/>
                    <a:pt x="435" y="234"/>
                    <a:pt x="437" y="234"/>
                  </a:cubicBezTo>
                  <a:cubicBezTo>
                    <a:pt x="539" y="234"/>
                    <a:pt x="592" y="301"/>
                    <a:pt x="614" y="353"/>
                  </a:cubicBezTo>
                  <a:cubicBezTo>
                    <a:pt x="624" y="378"/>
                    <a:pt x="629" y="403"/>
                    <a:pt x="629" y="429"/>
                  </a:cubicBezTo>
                  <a:cubicBezTo>
                    <a:pt x="629" y="468"/>
                    <a:pt x="618" y="506"/>
                    <a:pt x="597" y="540"/>
                  </a:cubicBezTo>
                  <a:cubicBezTo>
                    <a:pt x="567" y="590"/>
                    <a:pt x="509" y="636"/>
                    <a:pt x="414" y="642"/>
                  </a:cubicBezTo>
                  <a:cubicBezTo>
                    <a:pt x="414" y="642"/>
                    <a:pt x="414" y="642"/>
                    <a:pt x="414" y="642"/>
                  </a:cubicBezTo>
                  <a:cubicBezTo>
                    <a:pt x="406" y="643"/>
                    <a:pt x="399" y="643"/>
                    <a:pt x="391" y="643"/>
                  </a:cubicBezTo>
                  <a:cubicBezTo>
                    <a:pt x="368" y="643"/>
                    <a:pt x="344" y="641"/>
                    <a:pt x="317" y="636"/>
                  </a:cubicBezTo>
                  <a:cubicBezTo>
                    <a:pt x="317" y="1157"/>
                    <a:pt x="317" y="1157"/>
                    <a:pt x="317" y="1157"/>
                  </a:cubicBezTo>
                  <a:cubicBezTo>
                    <a:pt x="545" y="1157"/>
                    <a:pt x="545" y="1157"/>
                    <a:pt x="545" y="1157"/>
                  </a:cubicBezTo>
                  <a:cubicBezTo>
                    <a:pt x="545" y="852"/>
                    <a:pt x="545" y="852"/>
                    <a:pt x="545" y="852"/>
                  </a:cubicBezTo>
                  <a:cubicBezTo>
                    <a:pt x="545" y="852"/>
                    <a:pt x="545" y="852"/>
                    <a:pt x="545" y="852"/>
                  </a:cubicBezTo>
                  <a:cubicBezTo>
                    <a:pt x="545" y="852"/>
                    <a:pt x="802" y="785"/>
                    <a:pt x="856" y="518"/>
                  </a:cubicBezTo>
                  <a:cubicBezTo>
                    <a:pt x="845" y="514"/>
                    <a:pt x="841" y="505"/>
                    <a:pt x="841" y="497"/>
                  </a:cubicBezTo>
                  <a:cubicBezTo>
                    <a:pt x="842" y="489"/>
                    <a:pt x="850" y="484"/>
                    <a:pt x="850" y="484"/>
                  </a:cubicBezTo>
                  <a:cubicBezTo>
                    <a:pt x="826" y="419"/>
                    <a:pt x="826" y="419"/>
                    <a:pt x="826" y="419"/>
                  </a:cubicBezTo>
                  <a:cubicBezTo>
                    <a:pt x="825" y="420"/>
                    <a:pt x="824" y="420"/>
                    <a:pt x="824" y="420"/>
                  </a:cubicBezTo>
                  <a:cubicBezTo>
                    <a:pt x="820" y="420"/>
                    <a:pt x="817" y="420"/>
                    <a:pt x="814" y="420"/>
                  </a:cubicBezTo>
                  <a:cubicBezTo>
                    <a:pt x="808" y="420"/>
                    <a:pt x="802" y="419"/>
                    <a:pt x="797" y="418"/>
                  </a:cubicBezTo>
                  <a:cubicBezTo>
                    <a:pt x="790" y="416"/>
                    <a:pt x="779" y="411"/>
                    <a:pt x="777" y="405"/>
                  </a:cubicBezTo>
                  <a:cubicBezTo>
                    <a:pt x="776" y="406"/>
                    <a:pt x="776" y="406"/>
                    <a:pt x="776" y="406"/>
                  </a:cubicBezTo>
                  <a:cubicBezTo>
                    <a:pt x="776" y="406"/>
                    <a:pt x="746" y="329"/>
                    <a:pt x="764" y="260"/>
                  </a:cubicBezTo>
                  <a:cubicBezTo>
                    <a:pt x="770" y="238"/>
                    <a:pt x="794" y="218"/>
                    <a:pt x="813" y="204"/>
                  </a:cubicBezTo>
                  <a:cubicBezTo>
                    <a:pt x="721" y="43"/>
                    <a:pt x="529" y="0"/>
                    <a:pt x="433" y="0"/>
                  </a:cubicBezTo>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8">
              <a:extLst>
                <a:ext uri="{FF2B5EF4-FFF2-40B4-BE49-F238E27FC236}">
                  <a16:creationId xmlns:a16="http://schemas.microsoft.com/office/drawing/2014/main" id="{720AA291-6254-44AB-96A4-024E1FBBD7FE}"/>
                </a:ext>
              </a:extLst>
            </p:cNvPr>
            <p:cNvSpPr>
              <a:spLocks noChangeArrowheads="1"/>
            </p:cNvSpPr>
            <p:nvPr/>
          </p:nvSpPr>
          <p:spPr bwMode="auto">
            <a:xfrm>
              <a:off x="1853" y="3652"/>
              <a:ext cx="550" cy="515"/>
            </a:xfrm>
            <a:prstGeom prst="rect">
              <a:avLst/>
            </a:prstGeom>
            <a:solidFill>
              <a:srgbClr val="E8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9">
              <a:extLst>
                <a:ext uri="{FF2B5EF4-FFF2-40B4-BE49-F238E27FC236}">
                  <a16:creationId xmlns:a16="http://schemas.microsoft.com/office/drawing/2014/main" id="{66A65B76-F636-4FDA-A5A8-73F577ECA878}"/>
                </a:ext>
              </a:extLst>
            </p:cNvPr>
            <p:cNvSpPr>
              <a:spLocks noChangeArrowheads="1"/>
            </p:cNvSpPr>
            <p:nvPr/>
          </p:nvSpPr>
          <p:spPr bwMode="auto">
            <a:xfrm>
              <a:off x="1853" y="3652"/>
              <a:ext cx="550"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AE4AAC32-B9B0-4D73-944B-BF168ECFDE50}"/>
                </a:ext>
              </a:extLst>
            </p:cNvPr>
            <p:cNvSpPr>
              <a:spLocks/>
            </p:cNvSpPr>
            <p:nvPr/>
          </p:nvSpPr>
          <p:spPr bwMode="auto">
            <a:xfrm>
              <a:off x="1853" y="3652"/>
              <a:ext cx="550" cy="515"/>
            </a:xfrm>
            <a:custGeom>
              <a:avLst/>
              <a:gdLst>
                <a:gd name="T0" fmla="*/ 550 w 550"/>
                <a:gd name="T1" fmla="*/ 0 h 515"/>
                <a:gd name="T2" fmla="*/ 237 w 550"/>
                <a:gd name="T3" fmla="*/ 0 h 515"/>
                <a:gd name="T4" fmla="*/ 232 w 550"/>
                <a:gd name="T5" fmla="*/ 0 h 515"/>
                <a:gd name="T6" fmla="*/ 0 w 550"/>
                <a:gd name="T7" fmla="*/ 0 h 515"/>
                <a:gd name="T8" fmla="*/ 0 w 550"/>
                <a:gd name="T9" fmla="*/ 515 h 515"/>
                <a:gd name="T10" fmla="*/ 550 w 550"/>
                <a:gd name="T11" fmla="*/ 515 h 515"/>
                <a:gd name="T12" fmla="*/ 550 w 550"/>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550" h="515">
                  <a:moveTo>
                    <a:pt x="550" y="0"/>
                  </a:moveTo>
                  <a:lnTo>
                    <a:pt x="237" y="0"/>
                  </a:lnTo>
                  <a:lnTo>
                    <a:pt x="232" y="0"/>
                  </a:lnTo>
                  <a:lnTo>
                    <a:pt x="0" y="0"/>
                  </a:lnTo>
                  <a:lnTo>
                    <a:pt x="0" y="515"/>
                  </a:lnTo>
                  <a:lnTo>
                    <a:pt x="550" y="515"/>
                  </a:lnTo>
                  <a:lnTo>
                    <a:pt x="550" y="0"/>
                  </a:lnTo>
                  <a:close/>
                </a:path>
              </a:pathLst>
            </a:custGeom>
            <a:solidFill>
              <a:srgbClr val="8F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2BD1AA48-2DDD-4F25-8C0E-6689CDAA820A}"/>
                </a:ext>
              </a:extLst>
            </p:cNvPr>
            <p:cNvSpPr>
              <a:spLocks/>
            </p:cNvSpPr>
            <p:nvPr/>
          </p:nvSpPr>
          <p:spPr bwMode="auto">
            <a:xfrm>
              <a:off x="1853" y="3652"/>
              <a:ext cx="550" cy="515"/>
            </a:xfrm>
            <a:custGeom>
              <a:avLst/>
              <a:gdLst>
                <a:gd name="T0" fmla="*/ 550 w 550"/>
                <a:gd name="T1" fmla="*/ 0 h 515"/>
                <a:gd name="T2" fmla="*/ 237 w 550"/>
                <a:gd name="T3" fmla="*/ 0 h 515"/>
                <a:gd name="T4" fmla="*/ 232 w 550"/>
                <a:gd name="T5" fmla="*/ 0 h 515"/>
                <a:gd name="T6" fmla="*/ 0 w 550"/>
                <a:gd name="T7" fmla="*/ 0 h 515"/>
                <a:gd name="T8" fmla="*/ 0 w 550"/>
                <a:gd name="T9" fmla="*/ 515 h 515"/>
                <a:gd name="T10" fmla="*/ 550 w 550"/>
                <a:gd name="T11" fmla="*/ 515 h 515"/>
                <a:gd name="T12" fmla="*/ 550 w 550"/>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550" h="515">
                  <a:moveTo>
                    <a:pt x="550" y="0"/>
                  </a:moveTo>
                  <a:lnTo>
                    <a:pt x="237" y="0"/>
                  </a:lnTo>
                  <a:lnTo>
                    <a:pt x="232" y="0"/>
                  </a:lnTo>
                  <a:lnTo>
                    <a:pt x="0" y="0"/>
                  </a:lnTo>
                  <a:lnTo>
                    <a:pt x="0" y="515"/>
                  </a:lnTo>
                  <a:lnTo>
                    <a:pt x="550" y="515"/>
                  </a:lnTo>
                  <a:lnTo>
                    <a:pt x="5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E27E1E0A-D35D-45FF-AC36-D7AF7BFC30FE}"/>
                </a:ext>
              </a:extLst>
            </p:cNvPr>
            <p:cNvSpPr>
              <a:spLocks/>
            </p:cNvSpPr>
            <p:nvPr/>
          </p:nvSpPr>
          <p:spPr bwMode="auto">
            <a:xfrm>
              <a:off x="1648" y="1202"/>
              <a:ext cx="544" cy="465"/>
            </a:xfrm>
            <a:custGeom>
              <a:avLst/>
              <a:gdLst>
                <a:gd name="T0" fmla="*/ 229 w 229"/>
                <a:gd name="T1" fmla="*/ 3 h 196"/>
                <a:gd name="T2" fmla="*/ 225 w 229"/>
                <a:gd name="T3" fmla="*/ 3 h 196"/>
                <a:gd name="T4" fmla="*/ 216 w 229"/>
                <a:gd name="T5" fmla="*/ 2 h 196"/>
                <a:gd name="T6" fmla="*/ 179 w 229"/>
                <a:gd name="T7" fmla="*/ 3 h 196"/>
                <a:gd name="T8" fmla="*/ 127 w 229"/>
                <a:gd name="T9" fmla="*/ 16 h 196"/>
                <a:gd name="T10" fmla="*/ 98 w 229"/>
                <a:gd name="T11" fmla="*/ 28 h 196"/>
                <a:gd name="T12" fmla="*/ 69 w 229"/>
                <a:gd name="T13" fmla="*/ 47 h 196"/>
                <a:gd name="T14" fmla="*/ 46 w 229"/>
                <a:gd name="T15" fmla="*/ 71 h 196"/>
                <a:gd name="T16" fmla="*/ 29 w 229"/>
                <a:gd name="T17" fmla="*/ 98 h 196"/>
                <a:gd name="T18" fmla="*/ 8 w 229"/>
                <a:gd name="T19" fmla="*/ 147 h 196"/>
                <a:gd name="T20" fmla="*/ 1 w 229"/>
                <a:gd name="T21" fmla="*/ 183 h 196"/>
                <a:gd name="T22" fmla="*/ 0 w 229"/>
                <a:gd name="T23" fmla="*/ 193 h 196"/>
                <a:gd name="T24" fmla="*/ 0 w 229"/>
                <a:gd name="T25" fmla="*/ 196 h 196"/>
                <a:gd name="T26" fmla="*/ 0 w 229"/>
                <a:gd name="T27" fmla="*/ 193 h 196"/>
                <a:gd name="T28" fmla="*/ 0 w 229"/>
                <a:gd name="T29" fmla="*/ 183 h 196"/>
                <a:gd name="T30" fmla="*/ 6 w 229"/>
                <a:gd name="T31" fmla="*/ 147 h 196"/>
                <a:gd name="T32" fmla="*/ 27 w 229"/>
                <a:gd name="T33" fmla="*/ 97 h 196"/>
                <a:gd name="T34" fmla="*/ 44 w 229"/>
                <a:gd name="T35" fmla="*/ 70 h 196"/>
                <a:gd name="T36" fmla="*/ 68 w 229"/>
                <a:gd name="T37" fmla="*/ 45 h 196"/>
                <a:gd name="T38" fmla="*/ 97 w 229"/>
                <a:gd name="T39" fmla="*/ 26 h 196"/>
                <a:gd name="T40" fmla="*/ 126 w 229"/>
                <a:gd name="T41" fmla="*/ 14 h 196"/>
                <a:gd name="T42" fmla="*/ 179 w 229"/>
                <a:gd name="T43" fmla="*/ 2 h 196"/>
                <a:gd name="T44" fmla="*/ 216 w 229"/>
                <a:gd name="T45" fmla="*/ 1 h 196"/>
                <a:gd name="T46" fmla="*/ 225 w 229"/>
                <a:gd name="T47" fmla="*/ 2 h 196"/>
                <a:gd name="T48" fmla="*/ 229 w 229"/>
                <a:gd name="T49" fmla="*/ 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196">
                  <a:moveTo>
                    <a:pt x="229" y="3"/>
                  </a:moveTo>
                  <a:cubicBezTo>
                    <a:pt x="229" y="3"/>
                    <a:pt x="228" y="3"/>
                    <a:pt x="225" y="3"/>
                  </a:cubicBezTo>
                  <a:cubicBezTo>
                    <a:pt x="223" y="3"/>
                    <a:pt x="220" y="2"/>
                    <a:pt x="216" y="2"/>
                  </a:cubicBezTo>
                  <a:cubicBezTo>
                    <a:pt x="207" y="1"/>
                    <a:pt x="194" y="2"/>
                    <a:pt x="179" y="3"/>
                  </a:cubicBezTo>
                  <a:cubicBezTo>
                    <a:pt x="164" y="5"/>
                    <a:pt x="146" y="9"/>
                    <a:pt x="127" y="16"/>
                  </a:cubicBezTo>
                  <a:cubicBezTo>
                    <a:pt x="117" y="19"/>
                    <a:pt x="108" y="23"/>
                    <a:pt x="98" y="28"/>
                  </a:cubicBezTo>
                  <a:cubicBezTo>
                    <a:pt x="88" y="33"/>
                    <a:pt x="78" y="39"/>
                    <a:pt x="69" y="47"/>
                  </a:cubicBezTo>
                  <a:cubicBezTo>
                    <a:pt x="60" y="54"/>
                    <a:pt x="53" y="63"/>
                    <a:pt x="46" y="71"/>
                  </a:cubicBezTo>
                  <a:cubicBezTo>
                    <a:pt x="39" y="80"/>
                    <a:pt x="34" y="89"/>
                    <a:pt x="29" y="98"/>
                  </a:cubicBezTo>
                  <a:cubicBezTo>
                    <a:pt x="19" y="116"/>
                    <a:pt x="12" y="133"/>
                    <a:pt x="8" y="147"/>
                  </a:cubicBezTo>
                  <a:cubicBezTo>
                    <a:pt x="4" y="162"/>
                    <a:pt x="2" y="174"/>
                    <a:pt x="1" y="183"/>
                  </a:cubicBezTo>
                  <a:cubicBezTo>
                    <a:pt x="0" y="187"/>
                    <a:pt x="0" y="191"/>
                    <a:pt x="0" y="193"/>
                  </a:cubicBezTo>
                  <a:cubicBezTo>
                    <a:pt x="0" y="195"/>
                    <a:pt x="0" y="196"/>
                    <a:pt x="0" y="196"/>
                  </a:cubicBezTo>
                  <a:cubicBezTo>
                    <a:pt x="0" y="196"/>
                    <a:pt x="0" y="195"/>
                    <a:pt x="0" y="193"/>
                  </a:cubicBezTo>
                  <a:cubicBezTo>
                    <a:pt x="0" y="191"/>
                    <a:pt x="0" y="187"/>
                    <a:pt x="0" y="183"/>
                  </a:cubicBezTo>
                  <a:cubicBezTo>
                    <a:pt x="1" y="174"/>
                    <a:pt x="2" y="162"/>
                    <a:pt x="6" y="147"/>
                  </a:cubicBezTo>
                  <a:cubicBezTo>
                    <a:pt x="10" y="132"/>
                    <a:pt x="17" y="115"/>
                    <a:pt x="27" y="97"/>
                  </a:cubicBezTo>
                  <a:cubicBezTo>
                    <a:pt x="32" y="88"/>
                    <a:pt x="38" y="79"/>
                    <a:pt x="44" y="70"/>
                  </a:cubicBezTo>
                  <a:cubicBezTo>
                    <a:pt x="51" y="61"/>
                    <a:pt x="59" y="53"/>
                    <a:pt x="68" y="45"/>
                  </a:cubicBezTo>
                  <a:cubicBezTo>
                    <a:pt x="77" y="38"/>
                    <a:pt x="87" y="31"/>
                    <a:pt x="97" y="26"/>
                  </a:cubicBezTo>
                  <a:cubicBezTo>
                    <a:pt x="107" y="21"/>
                    <a:pt x="117" y="17"/>
                    <a:pt x="126" y="14"/>
                  </a:cubicBezTo>
                  <a:cubicBezTo>
                    <a:pt x="146" y="7"/>
                    <a:pt x="164" y="4"/>
                    <a:pt x="179" y="2"/>
                  </a:cubicBezTo>
                  <a:cubicBezTo>
                    <a:pt x="194" y="0"/>
                    <a:pt x="207" y="0"/>
                    <a:pt x="216" y="1"/>
                  </a:cubicBezTo>
                  <a:cubicBezTo>
                    <a:pt x="220" y="1"/>
                    <a:pt x="223" y="2"/>
                    <a:pt x="225" y="2"/>
                  </a:cubicBezTo>
                  <a:cubicBezTo>
                    <a:pt x="228" y="3"/>
                    <a:pt x="229" y="3"/>
                    <a:pt x="229" y="3"/>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D67D43D8-83E7-422C-AE6C-E774E9E85736}"/>
                </a:ext>
              </a:extLst>
            </p:cNvPr>
            <p:cNvSpPr>
              <a:spLocks/>
            </p:cNvSpPr>
            <p:nvPr/>
          </p:nvSpPr>
          <p:spPr bwMode="auto">
            <a:xfrm>
              <a:off x="2092" y="651"/>
              <a:ext cx="926" cy="461"/>
            </a:xfrm>
            <a:custGeom>
              <a:avLst/>
              <a:gdLst>
                <a:gd name="T0" fmla="*/ 390 w 390"/>
                <a:gd name="T1" fmla="*/ 194 h 194"/>
                <a:gd name="T2" fmla="*/ 389 w 390"/>
                <a:gd name="T3" fmla="*/ 193 h 194"/>
                <a:gd name="T4" fmla="*/ 387 w 390"/>
                <a:gd name="T5" fmla="*/ 190 h 194"/>
                <a:gd name="T6" fmla="*/ 380 w 390"/>
                <a:gd name="T7" fmla="*/ 179 h 194"/>
                <a:gd name="T8" fmla="*/ 374 w 390"/>
                <a:gd name="T9" fmla="*/ 171 h 194"/>
                <a:gd name="T10" fmla="*/ 367 w 390"/>
                <a:gd name="T11" fmla="*/ 163 h 194"/>
                <a:gd name="T12" fmla="*/ 359 w 390"/>
                <a:gd name="T13" fmla="*/ 153 h 194"/>
                <a:gd name="T14" fmla="*/ 348 w 390"/>
                <a:gd name="T15" fmla="*/ 142 h 194"/>
                <a:gd name="T16" fmla="*/ 337 w 390"/>
                <a:gd name="T17" fmla="*/ 131 h 194"/>
                <a:gd name="T18" fmla="*/ 324 w 390"/>
                <a:gd name="T19" fmla="*/ 119 h 194"/>
                <a:gd name="T20" fmla="*/ 318 w 390"/>
                <a:gd name="T21" fmla="*/ 113 h 194"/>
                <a:gd name="T22" fmla="*/ 310 w 390"/>
                <a:gd name="T23" fmla="*/ 107 h 194"/>
                <a:gd name="T24" fmla="*/ 294 w 390"/>
                <a:gd name="T25" fmla="*/ 95 h 194"/>
                <a:gd name="T26" fmla="*/ 219 w 390"/>
                <a:gd name="T27" fmla="*/ 50 h 194"/>
                <a:gd name="T28" fmla="*/ 198 w 390"/>
                <a:gd name="T29" fmla="*/ 41 h 194"/>
                <a:gd name="T30" fmla="*/ 177 w 390"/>
                <a:gd name="T31" fmla="*/ 32 h 194"/>
                <a:gd name="T32" fmla="*/ 156 w 390"/>
                <a:gd name="T33" fmla="*/ 25 h 194"/>
                <a:gd name="T34" fmla="*/ 136 w 390"/>
                <a:gd name="T35" fmla="*/ 19 h 194"/>
                <a:gd name="T36" fmla="*/ 117 w 390"/>
                <a:gd name="T37" fmla="*/ 14 h 194"/>
                <a:gd name="T38" fmla="*/ 99 w 390"/>
                <a:gd name="T39" fmla="*/ 10 h 194"/>
                <a:gd name="T40" fmla="*/ 82 w 390"/>
                <a:gd name="T41" fmla="*/ 7 h 194"/>
                <a:gd name="T42" fmla="*/ 66 w 390"/>
                <a:gd name="T43" fmla="*/ 5 h 194"/>
                <a:gd name="T44" fmla="*/ 39 w 390"/>
                <a:gd name="T45" fmla="*/ 2 h 194"/>
                <a:gd name="T46" fmla="*/ 27 w 390"/>
                <a:gd name="T47" fmla="*/ 1 h 194"/>
                <a:gd name="T48" fmla="*/ 18 w 390"/>
                <a:gd name="T49" fmla="*/ 1 h 194"/>
                <a:gd name="T50" fmla="*/ 4 w 390"/>
                <a:gd name="T51" fmla="*/ 0 h 194"/>
                <a:gd name="T52" fmla="*/ 1 w 390"/>
                <a:gd name="T53" fmla="*/ 0 h 194"/>
                <a:gd name="T54" fmla="*/ 0 w 390"/>
                <a:gd name="T55" fmla="*/ 0 h 194"/>
                <a:gd name="T56" fmla="*/ 1 w 390"/>
                <a:gd name="T57" fmla="*/ 0 h 194"/>
                <a:gd name="T58" fmla="*/ 4 w 390"/>
                <a:gd name="T59" fmla="*/ 0 h 194"/>
                <a:gd name="T60" fmla="*/ 18 w 390"/>
                <a:gd name="T61" fmla="*/ 0 h 194"/>
                <a:gd name="T62" fmla="*/ 27 w 390"/>
                <a:gd name="T63" fmla="*/ 0 h 194"/>
                <a:gd name="T64" fmla="*/ 39 w 390"/>
                <a:gd name="T65" fmla="*/ 1 h 194"/>
                <a:gd name="T66" fmla="*/ 66 w 390"/>
                <a:gd name="T67" fmla="*/ 3 h 194"/>
                <a:gd name="T68" fmla="*/ 82 w 390"/>
                <a:gd name="T69" fmla="*/ 6 h 194"/>
                <a:gd name="T70" fmla="*/ 99 w 390"/>
                <a:gd name="T71" fmla="*/ 9 h 194"/>
                <a:gd name="T72" fmla="*/ 118 w 390"/>
                <a:gd name="T73" fmla="*/ 12 h 194"/>
                <a:gd name="T74" fmla="*/ 137 w 390"/>
                <a:gd name="T75" fmla="*/ 17 h 194"/>
                <a:gd name="T76" fmla="*/ 157 w 390"/>
                <a:gd name="T77" fmla="*/ 23 h 194"/>
                <a:gd name="T78" fmla="*/ 177 w 390"/>
                <a:gd name="T79" fmla="*/ 30 h 194"/>
                <a:gd name="T80" fmla="*/ 198 w 390"/>
                <a:gd name="T81" fmla="*/ 39 h 194"/>
                <a:gd name="T82" fmla="*/ 220 w 390"/>
                <a:gd name="T83" fmla="*/ 48 h 194"/>
                <a:gd name="T84" fmla="*/ 296 w 390"/>
                <a:gd name="T85" fmla="*/ 93 h 194"/>
                <a:gd name="T86" fmla="*/ 311 w 390"/>
                <a:gd name="T87" fmla="*/ 105 h 194"/>
                <a:gd name="T88" fmla="*/ 319 w 390"/>
                <a:gd name="T89" fmla="*/ 111 h 194"/>
                <a:gd name="T90" fmla="*/ 326 w 390"/>
                <a:gd name="T91" fmla="*/ 118 h 194"/>
                <a:gd name="T92" fmla="*/ 338 w 390"/>
                <a:gd name="T93" fmla="*/ 129 h 194"/>
                <a:gd name="T94" fmla="*/ 350 w 390"/>
                <a:gd name="T95" fmla="*/ 141 h 194"/>
                <a:gd name="T96" fmla="*/ 360 w 390"/>
                <a:gd name="T97" fmla="*/ 152 h 194"/>
                <a:gd name="T98" fmla="*/ 368 w 390"/>
                <a:gd name="T99" fmla="*/ 162 h 194"/>
                <a:gd name="T100" fmla="*/ 375 w 390"/>
                <a:gd name="T101" fmla="*/ 171 h 194"/>
                <a:gd name="T102" fmla="*/ 380 w 390"/>
                <a:gd name="T103" fmla="*/ 179 h 194"/>
                <a:gd name="T104" fmla="*/ 387 w 390"/>
                <a:gd name="T105" fmla="*/ 190 h 194"/>
                <a:gd name="T106" fmla="*/ 389 w 390"/>
                <a:gd name="T107" fmla="*/ 193 h 194"/>
                <a:gd name="T108" fmla="*/ 390 w 390"/>
                <a:gd name="T10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0" h="194">
                  <a:moveTo>
                    <a:pt x="390" y="194"/>
                  </a:moveTo>
                  <a:cubicBezTo>
                    <a:pt x="390" y="194"/>
                    <a:pt x="390" y="193"/>
                    <a:pt x="389" y="193"/>
                  </a:cubicBezTo>
                  <a:cubicBezTo>
                    <a:pt x="389" y="192"/>
                    <a:pt x="388" y="191"/>
                    <a:pt x="387" y="190"/>
                  </a:cubicBezTo>
                  <a:cubicBezTo>
                    <a:pt x="385" y="187"/>
                    <a:pt x="383" y="184"/>
                    <a:pt x="380" y="179"/>
                  </a:cubicBezTo>
                  <a:cubicBezTo>
                    <a:pt x="378" y="177"/>
                    <a:pt x="376" y="174"/>
                    <a:pt x="374" y="171"/>
                  </a:cubicBezTo>
                  <a:cubicBezTo>
                    <a:pt x="372" y="169"/>
                    <a:pt x="369" y="166"/>
                    <a:pt x="367" y="163"/>
                  </a:cubicBezTo>
                  <a:cubicBezTo>
                    <a:pt x="364" y="160"/>
                    <a:pt x="361" y="156"/>
                    <a:pt x="359" y="153"/>
                  </a:cubicBezTo>
                  <a:cubicBezTo>
                    <a:pt x="356" y="149"/>
                    <a:pt x="352" y="146"/>
                    <a:pt x="348" y="142"/>
                  </a:cubicBezTo>
                  <a:cubicBezTo>
                    <a:pt x="345" y="138"/>
                    <a:pt x="341" y="134"/>
                    <a:pt x="337" y="131"/>
                  </a:cubicBezTo>
                  <a:cubicBezTo>
                    <a:pt x="333" y="127"/>
                    <a:pt x="329" y="123"/>
                    <a:pt x="324" y="119"/>
                  </a:cubicBezTo>
                  <a:cubicBezTo>
                    <a:pt x="322" y="117"/>
                    <a:pt x="320" y="115"/>
                    <a:pt x="318" y="113"/>
                  </a:cubicBezTo>
                  <a:cubicBezTo>
                    <a:pt x="315" y="111"/>
                    <a:pt x="313" y="109"/>
                    <a:pt x="310" y="107"/>
                  </a:cubicBezTo>
                  <a:cubicBezTo>
                    <a:pt x="305" y="103"/>
                    <a:pt x="300" y="99"/>
                    <a:pt x="294" y="95"/>
                  </a:cubicBezTo>
                  <a:cubicBezTo>
                    <a:pt x="273" y="79"/>
                    <a:pt x="247" y="64"/>
                    <a:pt x="219" y="50"/>
                  </a:cubicBezTo>
                  <a:cubicBezTo>
                    <a:pt x="212" y="47"/>
                    <a:pt x="205" y="44"/>
                    <a:pt x="198" y="41"/>
                  </a:cubicBezTo>
                  <a:cubicBezTo>
                    <a:pt x="191" y="38"/>
                    <a:pt x="184" y="35"/>
                    <a:pt x="177" y="32"/>
                  </a:cubicBezTo>
                  <a:cubicBezTo>
                    <a:pt x="170" y="30"/>
                    <a:pt x="163" y="28"/>
                    <a:pt x="156" y="25"/>
                  </a:cubicBezTo>
                  <a:cubicBezTo>
                    <a:pt x="149" y="23"/>
                    <a:pt x="143" y="21"/>
                    <a:pt x="136" y="19"/>
                  </a:cubicBezTo>
                  <a:cubicBezTo>
                    <a:pt x="130" y="18"/>
                    <a:pt x="123" y="16"/>
                    <a:pt x="117" y="14"/>
                  </a:cubicBezTo>
                  <a:cubicBezTo>
                    <a:pt x="111" y="13"/>
                    <a:pt x="105" y="12"/>
                    <a:pt x="99" y="10"/>
                  </a:cubicBezTo>
                  <a:cubicBezTo>
                    <a:pt x="93" y="9"/>
                    <a:pt x="87" y="8"/>
                    <a:pt x="82" y="7"/>
                  </a:cubicBezTo>
                  <a:cubicBezTo>
                    <a:pt x="76" y="6"/>
                    <a:pt x="71" y="6"/>
                    <a:pt x="66" y="5"/>
                  </a:cubicBezTo>
                  <a:cubicBezTo>
                    <a:pt x="56" y="3"/>
                    <a:pt x="47" y="3"/>
                    <a:pt x="39" y="2"/>
                  </a:cubicBezTo>
                  <a:cubicBezTo>
                    <a:pt x="34" y="2"/>
                    <a:pt x="31" y="1"/>
                    <a:pt x="27" y="1"/>
                  </a:cubicBezTo>
                  <a:cubicBezTo>
                    <a:pt x="24" y="1"/>
                    <a:pt x="21" y="1"/>
                    <a:pt x="18" y="1"/>
                  </a:cubicBezTo>
                  <a:cubicBezTo>
                    <a:pt x="12" y="1"/>
                    <a:pt x="8" y="0"/>
                    <a:pt x="4" y="0"/>
                  </a:cubicBezTo>
                  <a:cubicBezTo>
                    <a:pt x="3" y="0"/>
                    <a:pt x="2" y="0"/>
                    <a:pt x="1" y="0"/>
                  </a:cubicBezTo>
                  <a:cubicBezTo>
                    <a:pt x="0" y="0"/>
                    <a:pt x="0" y="0"/>
                    <a:pt x="0" y="0"/>
                  </a:cubicBezTo>
                  <a:cubicBezTo>
                    <a:pt x="0" y="0"/>
                    <a:pt x="0" y="0"/>
                    <a:pt x="1" y="0"/>
                  </a:cubicBezTo>
                  <a:cubicBezTo>
                    <a:pt x="2" y="0"/>
                    <a:pt x="3" y="0"/>
                    <a:pt x="4" y="0"/>
                  </a:cubicBezTo>
                  <a:cubicBezTo>
                    <a:pt x="8" y="0"/>
                    <a:pt x="12" y="0"/>
                    <a:pt x="18" y="0"/>
                  </a:cubicBezTo>
                  <a:cubicBezTo>
                    <a:pt x="21" y="0"/>
                    <a:pt x="24" y="0"/>
                    <a:pt x="27" y="0"/>
                  </a:cubicBezTo>
                  <a:cubicBezTo>
                    <a:pt x="31" y="0"/>
                    <a:pt x="35" y="0"/>
                    <a:pt x="39" y="1"/>
                  </a:cubicBezTo>
                  <a:cubicBezTo>
                    <a:pt x="47" y="1"/>
                    <a:pt x="56" y="2"/>
                    <a:pt x="66" y="3"/>
                  </a:cubicBezTo>
                  <a:cubicBezTo>
                    <a:pt x="71" y="4"/>
                    <a:pt x="77" y="5"/>
                    <a:pt x="82" y="6"/>
                  </a:cubicBezTo>
                  <a:cubicBezTo>
                    <a:pt x="88" y="6"/>
                    <a:pt x="93" y="8"/>
                    <a:pt x="99" y="9"/>
                  </a:cubicBezTo>
                  <a:cubicBezTo>
                    <a:pt x="105" y="10"/>
                    <a:pt x="111" y="11"/>
                    <a:pt x="118" y="12"/>
                  </a:cubicBezTo>
                  <a:cubicBezTo>
                    <a:pt x="124" y="14"/>
                    <a:pt x="130" y="16"/>
                    <a:pt x="137" y="17"/>
                  </a:cubicBezTo>
                  <a:cubicBezTo>
                    <a:pt x="144" y="19"/>
                    <a:pt x="150" y="21"/>
                    <a:pt x="157" y="23"/>
                  </a:cubicBezTo>
                  <a:cubicBezTo>
                    <a:pt x="164" y="26"/>
                    <a:pt x="171" y="28"/>
                    <a:pt x="177" y="30"/>
                  </a:cubicBezTo>
                  <a:cubicBezTo>
                    <a:pt x="184" y="33"/>
                    <a:pt x="191" y="36"/>
                    <a:pt x="198" y="39"/>
                  </a:cubicBezTo>
                  <a:cubicBezTo>
                    <a:pt x="205" y="42"/>
                    <a:pt x="213" y="45"/>
                    <a:pt x="220" y="48"/>
                  </a:cubicBezTo>
                  <a:cubicBezTo>
                    <a:pt x="248" y="62"/>
                    <a:pt x="274" y="77"/>
                    <a:pt x="296" y="93"/>
                  </a:cubicBezTo>
                  <a:cubicBezTo>
                    <a:pt x="301" y="97"/>
                    <a:pt x="306" y="102"/>
                    <a:pt x="311" y="105"/>
                  </a:cubicBezTo>
                  <a:cubicBezTo>
                    <a:pt x="314" y="107"/>
                    <a:pt x="316" y="109"/>
                    <a:pt x="319" y="111"/>
                  </a:cubicBezTo>
                  <a:cubicBezTo>
                    <a:pt x="321" y="113"/>
                    <a:pt x="323" y="116"/>
                    <a:pt x="326" y="118"/>
                  </a:cubicBezTo>
                  <a:cubicBezTo>
                    <a:pt x="330" y="122"/>
                    <a:pt x="334" y="126"/>
                    <a:pt x="338" y="129"/>
                  </a:cubicBezTo>
                  <a:cubicBezTo>
                    <a:pt x="342" y="133"/>
                    <a:pt x="346" y="137"/>
                    <a:pt x="350" y="141"/>
                  </a:cubicBezTo>
                  <a:cubicBezTo>
                    <a:pt x="353" y="145"/>
                    <a:pt x="357" y="148"/>
                    <a:pt x="360" y="152"/>
                  </a:cubicBezTo>
                  <a:cubicBezTo>
                    <a:pt x="362" y="155"/>
                    <a:pt x="365" y="159"/>
                    <a:pt x="368" y="162"/>
                  </a:cubicBezTo>
                  <a:cubicBezTo>
                    <a:pt x="370" y="165"/>
                    <a:pt x="373" y="168"/>
                    <a:pt x="375" y="171"/>
                  </a:cubicBezTo>
                  <a:cubicBezTo>
                    <a:pt x="377" y="174"/>
                    <a:pt x="379" y="176"/>
                    <a:pt x="380" y="179"/>
                  </a:cubicBezTo>
                  <a:cubicBezTo>
                    <a:pt x="383" y="183"/>
                    <a:pt x="386" y="187"/>
                    <a:pt x="387" y="190"/>
                  </a:cubicBezTo>
                  <a:cubicBezTo>
                    <a:pt x="388" y="191"/>
                    <a:pt x="389" y="192"/>
                    <a:pt x="389" y="193"/>
                  </a:cubicBezTo>
                  <a:cubicBezTo>
                    <a:pt x="390" y="193"/>
                    <a:pt x="390" y="194"/>
                    <a:pt x="390" y="19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FB32D823-B65A-4ED1-B816-E81B03D720F0}"/>
                </a:ext>
              </a:extLst>
            </p:cNvPr>
            <p:cNvSpPr>
              <a:spLocks/>
            </p:cNvSpPr>
            <p:nvPr/>
          </p:nvSpPr>
          <p:spPr bwMode="auto">
            <a:xfrm>
              <a:off x="2399" y="2289"/>
              <a:ext cx="562" cy="387"/>
            </a:xfrm>
            <a:custGeom>
              <a:avLst/>
              <a:gdLst>
                <a:gd name="T0" fmla="*/ 237 w 237"/>
                <a:gd name="T1" fmla="*/ 0 h 163"/>
                <a:gd name="T2" fmla="*/ 235 w 237"/>
                <a:gd name="T3" fmla="*/ 2 h 163"/>
                <a:gd name="T4" fmla="*/ 230 w 237"/>
                <a:gd name="T5" fmla="*/ 9 h 163"/>
                <a:gd name="T6" fmla="*/ 221 w 237"/>
                <a:gd name="T7" fmla="*/ 19 h 163"/>
                <a:gd name="T8" fmla="*/ 209 w 237"/>
                <a:gd name="T9" fmla="*/ 32 h 163"/>
                <a:gd name="T10" fmla="*/ 194 w 237"/>
                <a:gd name="T11" fmla="*/ 47 h 163"/>
                <a:gd name="T12" fmla="*/ 175 w 237"/>
                <a:gd name="T13" fmla="*/ 64 h 163"/>
                <a:gd name="T14" fmla="*/ 131 w 237"/>
                <a:gd name="T15" fmla="*/ 99 h 163"/>
                <a:gd name="T16" fmla="*/ 82 w 237"/>
                <a:gd name="T17" fmla="*/ 129 h 163"/>
                <a:gd name="T18" fmla="*/ 60 w 237"/>
                <a:gd name="T19" fmla="*/ 140 h 163"/>
                <a:gd name="T20" fmla="*/ 40 w 237"/>
                <a:gd name="T21" fmla="*/ 149 h 163"/>
                <a:gd name="T22" fmla="*/ 24 w 237"/>
                <a:gd name="T23" fmla="*/ 155 h 163"/>
                <a:gd name="T24" fmla="*/ 11 w 237"/>
                <a:gd name="T25" fmla="*/ 160 h 163"/>
                <a:gd name="T26" fmla="*/ 3 w 237"/>
                <a:gd name="T27" fmla="*/ 162 h 163"/>
                <a:gd name="T28" fmla="*/ 0 w 237"/>
                <a:gd name="T29" fmla="*/ 163 h 163"/>
                <a:gd name="T30" fmla="*/ 3 w 237"/>
                <a:gd name="T31" fmla="*/ 162 h 163"/>
                <a:gd name="T32" fmla="*/ 11 w 237"/>
                <a:gd name="T33" fmla="*/ 159 h 163"/>
                <a:gd name="T34" fmla="*/ 23 w 237"/>
                <a:gd name="T35" fmla="*/ 154 h 163"/>
                <a:gd name="T36" fmla="*/ 40 w 237"/>
                <a:gd name="T37" fmla="*/ 147 h 163"/>
                <a:gd name="T38" fmla="*/ 59 w 237"/>
                <a:gd name="T39" fmla="*/ 138 h 163"/>
                <a:gd name="T40" fmla="*/ 81 w 237"/>
                <a:gd name="T41" fmla="*/ 127 h 163"/>
                <a:gd name="T42" fmla="*/ 129 w 237"/>
                <a:gd name="T43" fmla="*/ 97 h 163"/>
                <a:gd name="T44" fmla="*/ 174 w 237"/>
                <a:gd name="T45" fmla="*/ 63 h 163"/>
                <a:gd name="T46" fmla="*/ 193 w 237"/>
                <a:gd name="T47" fmla="*/ 46 h 163"/>
                <a:gd name="T48" fmla="*/ 208 w 237"/>
                <a:gd name="T49" fmla="*/ 31 h 163"/>
                <a:gd name="T50" fmla="*/ 220 w 237"/>
                <a:gd name="T51" fmla="*/ 18 h 163"/>
                <a:gd name="T52" fmla="*/ 229 w 237"/>
                <a:gd name="T53" fmla="*/ 8 h 163"/>
                <a:gd name="T54" fmla="*/ 235 w 237"/>
                <a:gd name="T55" fmla="*/ 2 h 163"/>
                <a:gd name="T56" fmla="*/ 237 w 237"/>
                <a:gd name="T5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163">
                  <a:moveTo>
                    <a:pt x="237" y="0"/>
                  </a:moveTo>
                  <a:cubicBezTo>
                    <a:pt x="237" y="0"/>
                    <a:pt x="236" y="1"/>
                    <a:pt x="235" y="2"/>
                  </a:cubicBezTo>
                  <a:cubicBezTo>
                    <a:pt x="234" y="4"/>
                    <a:pt x="232" y="6"/>
                    <a:pt x="230" y="9"/>
                  </a:cubicBezTo>
                  <a:cubicBezTo>
                    <a:pt x="227" y="12"/>
                    <a:pt x="225" y="15"/>
                    <a:pt x="221" y="19"/>
                  </a:cubicBezTo>
                  <a:cubicBezTo>
                    <a:pt x="218" y="23"/>
                    <a:pt x="214" y="27"/>
                    <a:pt x="209" y="32"/>
                  </a:cubicBezTo>
                  <a:cubicBezTo>
                    <a:pt x="204" y="37"/>
                    <a:pt x="199" y="42"/>
                    <a:pt x="194" y="47"/>
                  </a:cubicBezTo>
                  <a:cubicBezTo>
                    <a:pt x="188" y="53"/>
                    <a:pt x="182" y="58"/>
                    <a:pt x="175" y="64"/>
                  </a:cubicBezTo>
                  <a:cubicBezTo>
                    <a:pt x="162" y="76"/>
                    <a:pt x="147" y="88"/>
                    <a:pt x="131" y="99"/>
                  </a:cubicBezTo>
                  <a:cubicBezTo>
                    <a:pt x="114" y="110"/>
                    <a:pt x="97" y="120"/>
                    <a:pt x="82" y="129"/>
                  </a:cubicBezTo>
                  <a:cubicBezTo>
                    <a:pt x="74" y="133"/>
                    <a:pt x="67" y="137"/>
                    <a:pt x="60" y="140"/>
                  </a:cubicBezTo>
                  <a:cubicBezTo>
                    <a:pt x="53" y="143"/>
                    <a:pt x="46" y="146"/>
                    <a:pt x="40" y="149"/>
                  </a:cubicBezTo>
                  <a:cubicBezTo>
                    <a:pt x="34" y="151"/>
                    <a:pt x="28" y="153"/>
                    <a:pt x="24" y="155"/>
                  </a:cubicBezTo>
                  <a:cubicBezTo>
                    <a:pt x="19" y="157"/>
                    <a:pt x="14" y="158"/>
                    <a:pt x="11" y="160"/>
                  </a:cubicBezTo>
                  <a:cubicBezTo>
                    <a:pt x="8" y="161"/>
                    <a:pt x="5" y="162"/>
                    <a:pt x="3" y="162"/>
                  </a:cubicBezTo>
                  <a:cubicBezTo>
                    <a:pt x="1" y="163"/>
                    <a:pt x="0" y="163"/>
                    <a:pt x="0" y="163"/>
                  </a:cubicBezTo>
                  <a:cubicBezTo>
                    <a:pt x="0" y="163"/>
                    <a:pt x="1" y="163"/>
                    <a:pt x="3" y="162"/>
                  </a:cubicBezTo>
                  <a:cubicBezTo>
                    <a:pt x="5" y="161"/>
                    <a:pt x="7" y="160"/>
                    <a:pt x="11" y="159"/>
                  </a:cubicBezTo>
                  <a:cubicBezTo>
                    <a:pt x="14" y="158"/>
                    <a:pt x="18" y="156"/>
                    <a:pt x="23" y="154"/>
                  </a:cubicBezTo>
                  <a:cubicBezTo>
                    <a:pt x="28" y="152"/>
                    <a:pt x="34" y="150"/>
                    <a:pt x="40" y="147"/>
                  </a:cubicBezTo>
                  <a:cubicBezTo>
                    <a:pt x="46" y="145"/>
                    <a:pt x="52" y="142"/>
                    <a:pt x="59" y="138"/>
                  </a:cubicBezTo>
                  <a:cubicBezTo>
                    <a:pt x="66" y="135"/>
                    <a:pt x="73" y="131"/>
                    <a:pt x="81" y="127"/>
                  </a:cubicBezTo>
                  <a:cubicBezTo>
                    <a:pt x="96" y="119"/>
                    <a:pt x="113" y="109"/>
                    <a:pt x="129" y="97"/>
                  </a:cubicBezTo>
                  <a:cubicBezTo>
                    <a:pt x="146" y="86"/>
                    <a:pt x="161" y="74"/>
                    <a:pt x="174" y="63"/>
                  </a:cubicBezTo>
                  <a:cubicBezTo>
                    <a:pt x="181" y="57"/>
                    <a:pt x="187" y="52"/>
                    <a:pt x="193" y="46"/>
                  </a:cubicBezTo>
                  <a:cubicBezTo>
                    <a:pt x="198" y="41"/>
                    <a:pt x="203" y="36"/>
                    <a:pt x="208" y="31"/>
                  </a:cubicBezTo>
                  <a:cubicBezTo>
                    <a:pt x="213" y="26"/>
                    <a:pt x="217" y="22"/>
                    <a:pt x="220" y="18"/>
                  </a:cubicBezTo>
                  <a:cubicBezTo>
                    <a:pt x="224" y="14"/>
                    <a:pt x="227" y="11"/>
                    <a:pt x="229" y="8"/>
                  </a:cubicBezTo>
                  <a:cubicBezTo>
                    <a:pt x="231" y="6"/>
                    <a:pt x="233" y="3"/>
                    <a:pt x="235" y="2"/>
                  </a:cubicBezTo>
                  <a:cubicBezTo>
                    <a:pt x="236" y="0"/>
                    <a:pt x="237" y="0"/>
                    <a:pt x="237"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55">
              <a:extLst>
                <a:ext uri="{FF2B5EF4-FFF2-40B4-BE49-F238E27FC236}">
                  <a16:creationId xmlns:a16="http://schemas.microsoft.com/office/drawing/2014/main" id="{B82EFE85-7D5A-438F-B94D-20394FFA0A52}"/>
                </a:ext>
              </a:extLst>
            </p:cNvPr>
            <p:cNvSpPr>
              <a:spLocks noChangeArrowheads="1"/>
            </p:cNvSpPr>
            <p:nvPr/>
          </p:nvSpPr>
          <p:spPr bwMode="auto">
            <a:xfrm>
              <a:off x="2384" y="2674"/>
              <a:ext cx="5" cy="681"/>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56">
              <a:extLst>
                <a:ext uri="{FF2B5EF4-FFF2-40B4-BE49-F238E27FC236}">
                  <a16:creationId xmlns:a16="http://schemas.microsoft.com/office/drawing/2014/main" id="{1C4E19E5-7390-44B8-89D8-82173C206427}"/>
                </a:ext>
              </a:extLst>
            </p:cNvPr>
            <p:cNvSpPr>
              <a:spLocks noChangeArrowheads="1"/>
            </p:cNvSpPr>
            <p:nvPr/>
          </p:nvSpPr>
          <p:spPr bwMode="auto">
            <a:xfrm>
              <a:off x="2406" y="3654"/>
              <a:ext cx="5" cy="478"/>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81C9B18E-5F5D-46E5-82F7-311458C4C272}"/>
                </a:ext>
              </a:extLst>
            </p:cNvPr>
            <p:cNvSpPr>
              <a:spLocks/>
            </p:cNvSpPr>
            <p:nvPr/>
          </p:nvSpPr>
          <p:spPr bwMode="auto">
            <a:xfrm>
              <a:off x="2938" y="1504"/>
              <a:ext cx="278" cy="144"/>
            </a:xfrm>
            <a:custGeom>
              <a:avLst/>
              <a:gdLst>
                <a:gd name="T0" fmla="*/ 4 w 117"/>
                <a:gd name="T1" fmla="*/ 42 h 61"/>
                <a:gd name="T2" fmla="*/ 24 w 117"/>
                <a:gd name="T3" fmla="*/ 59 h 61"/>
                <a:gd name="T4" fmla="*/ 51 w 117"/>
                <a:gd name="T5" fmla="*/ 61 h 61"/>
                <a:gd name="T6" fmla="*/ 85 w 117"/>
                <a:gd name="T7" fmla="*/ 53 h 61"/>
                <a:gd name="T8" fmla="*/ 106 w 117"/>
                <a:gd name="T9" fmla="*/ 30 h 61"/>
                <a:gd name="T10" fmla="*/ 117 w 117"/>
                <a:gd name="T11" fmla="*/ 0 h 61"/>
                <a:gd name="T12" fmla="*/ 4 w 117"/>
                <a:gd name="T13" fmla="*/ 42 h 61"/>
              </a:gdLst>
              <a:ahLst/>
              <a:cxnLst>
                <a:cxn ang="0">
                  <a:pos x="T0" y="T1"/>
                </a:cxn>
                <a:cxn ang="0">
                  <a:pos x="T2" y="T3"/>
                </a:cxn>
                <a:cxn ang="0">
                  <a:pos x="T4" y="T5"/>
                </a:cxn>
                <a:cxn ang="0">
                  <a:pos x="T6" y="T7"/>
                </a:cxn>
                <a:cxn ang="0">
                  <a:pos x="T8" y="T9"/>
                </a:cxn>
                <a:cxn ang="0">
                  <a:pos x="T10" y="T11"/>
                </a:cxn>
                <a:cxn ang="0">
                  <a:pos x="T12" y="T13"/>
                </a:cxn>
              </a:cxnLst>
              <a:rect l="0" t="0" r="r" b="b"/>
              <a:pathLst>
                <a:path w="117" h="61">
                  <a:moveTo>
                    <a:pt x="4" y="42"/>
                  </a:moveTo>
                  <a:cubicBezTo>
                    <a:pt x="0" y="50"/>
                    <a:pt x="15" y="56"/>
                    <a:pt x="24" y="59"/>
                  </a:cubicBezTo>
                  <a:cubicBezTo>
                    <a:pt x="32" y="61"/>
                    <a:pt x="42" y="61"/>
                    <a:pt x="51" y="61"/>
                  </a:cubicBezTo>
                  <a:cubicBezTo>
                    <a:pt x="62" y="60"/>
                    <a:pt x="75" y="59"/>
                    <a:pt x="85" y="53"/>
                  </a:cubicBezTo>
                  <a:cubicBezTo>
                    <a:pt x="94" y="48"/>
                    <a:pt x="101" y="39"/>
                    <a:pt x="106" y="30"/>
                  </a:cubicBezTo>
                  <a:cubicBezTo>
                    <a:pt x="111" y="20"/>
                    <a:pt x="114" y="10"/>
                    <a:pt x="117" y="0"/>
                  </a:cubicBezTo>
                  <a:cubicBezTo>
                    <a:pt x="117" y="0"/>
                    <a:pt x="22" y="6"/>
                    <a:pt x="4" y="42"/>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2D904C6B-CEE9-4EB4-B8F0-7DDD0FAADA6B}"/>
                </a:ext>
              </a:extLst>
            </p:cNvPr>
            <p:cNvSpPr>
              <a:spLocks/>
            </p:cNvSpPr>
            <p:nvPr/>
          </p:nvSpPr>
          <p:spPr bwMode="auto">
            <a:xfrm>
              <a:off x="2947" y="1553"/>
              <a:ext cx="117" cy="95"/>
            </a:xfrm>
            <a:custGeom>
              <a:avLst/>
              <a:gdLst>
                <a:gd name="T0" fmla="*/ 34 w 49"/>
                <a:gd name="T1" fmla="*/ 0 h 40"/>
                <a:gd name="T2" fmla="*/ 19 w 49"/>
                <a:gd name="T3" fmla="*/ 11 h 40"/>
                <a:gd name="T4" fmla="*/ 0 w 49"/>
                <a:gd name="T5" fmla="*/ 25 h 40"/>
                <a:gd name="T6" fmla="*/ 20 w 49"/>
                <a:gd name="T7" fmla="*/ 38 h 40"/>
                <a:gd name="T8" fmla="*/ 37 w 49"/>
                <a:gd name="T9" fmla="*/ 40 h 40"/>
                <a:gd name="T10" fmla="*/ 47 w 49"/>
                <a:gd name="T11" fmla="*/ 40 h 40"/>
                <a:gd name="T12" fmla="*/ 49 w 49"/>
                <a:gd name="T13" fmla="*/ 39 h 40"/>
                <a:gd name="T14" fmla="*/ 34 w 49"/>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0">
                  <a:moveTo>
                    <a:pt x="34" y="0"/>
                  </a:moveTo>
                  <a:cubicBezTo>
                    <a:pt x="29" y="3"/>
                    <a:pt x="24" y="7"/>
                    <a:pt x="19" y="11"/>
                  </a:cubicBezTo>
                  <a:cubicBezTo>
                    <a:pt x="0" y="25"/>
                    <a:pt x="0" y="25"/>
                    <a:pt x="0" y="25"/>
                  </a:cubicBezTo>
                  <a:cubicBezTo>
                    <a:pt x="2" y="31"/>
                    <a:pt x="13" y="36"/>
                    <a:pt x="20" y="38"/>
                  </a:cubicBezTo>
                  <a:cubicBezTo>
                    <a:pt x="25" y="39"/>
                    <a:pt x="31" y="40"/>
                    <a:pt x="37" y="40"/>
                  </a:cubicBezTo>
                  <a:cubicBezTo>
                    <a:pt x="40" y="40"/>
                    <a:pt x="43" y="40"/>
                    <a:pt x="47" y="40"/>
                  </a:cubicBezTo>
                  <a:cubicBezTo>
                    <a:pt x="47" y="40"/>
                    <a:pt x="48" y="40"/>
                    <a:pt x="49" y="39"/>
                  </a:cubicBezTo>
                  <a:cubicBezTo>
                    <a:pt x="34" y="0"/>
                    <a:pt x="34" y="0"/>
                    <a:pt x="34" y="0"/>
                  </a:cubicBezTo>
                </a:path>
              </a:pathLst>
            </a:custGeom>
            <a:solidFill>
              <a:srgbClr val="8B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7C7E1198-0EA9-452A-81A2-9228203E4647}"/>
                </a:ext>
              </a:extLst>
            </p:cNvPr>
            <p:cNvSpPr>
              <a:spLocks/>
            </p:cNvSpPr>
            <p:nvPr/>
          </p:nvSpPr>
          <p:spPr bwMode="auto">
            <a:xfrm>
              <a:off x="3567" y="1475"/>
              <a:ext cx="247" cy="107"/>
            </a:xfrm>
            <a:custGeom>
              <a:avLst/>
              <a:gdLst>
                <a:gd name="T0" fmla="*/ 6 w 104"/>
                <a:gd name="T1" fmla="*/ 28 h 45"/>
                <a:gd name="T2" fmla="*/ 59 w 104"/>
                <a:gd name="T3" fmla="*/ 45 h 45"/>
                <a:gd name="T4" fmla="*/ 85 w 104"/>
                <a:gd name="T5" fmla="*/ 37 h 45"/>
                <a:gd name="T6" fmla="*/ 93 w 104"/>
                <a:gd name="T7" fmla="*/ 28 h 45"/>
                <a:gd name="T8" fmla="*/ 100 w 104"/>
                <a:gd name="T9" fmla="*/ 22 h 45"/>
                <a:gd name="T10" fmla="*/ 103 w 104"/>
                <a:gd name="T11" fmla="*/ 15 h 45"/>
                <a:gd name="T12" fmla="*/ 98 w 104"/>
                <a:gd name="T13" fmla="*/ 6 h 45"/>
                <a:gd name="T14" fmla="*/ 61 w 104"/>
                <a:gd name="T15" fmla="*/ 0 h 45"/>
                <a:gd name="T16" fmla="*/ 25 w 104"/>
                <a:gd name="T17" fmla="*/ 8 h 45"/>
                <a:gd name="T18" fmla="*/ 0 w 104"/>
                <a:gd name="T19" fmla="*/ 24 h 45"/>
                <a:gd name="T20" fmla="*/ 6 w 104"/>
                <a:gd name="T21"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5">
                  <a:moveTo>
                    <a:pt x="6" y="28"/>
                  </a:moveTo>
                  <a:cubicBezTo>
                    <a:pt x="22" y="39"/>
                    <a:pt x="41" y="45"/>
                    <a:pt x="59" y="45"/>
                  </a:cubicBezTo>
                  <a:cubicBezTo>
                    <a:pt x="69" y="45"/>
                    <a:pt x="78" y="43"/>
                    <a:pt x="85" y="37"/>
                  </a:cubicBezTo>
                  <a:cubicBezTo>
                    <a:pt x="88" y="34"/>
                    <a:pt x="90" y="30"/>
                    <a:pt x="93" y="28"/>
                  </a:cubicBezTo>
                  <a:cubicBezTo>
                    <a:pt x="96" y="26"/>
                    <a:pt x="98" y="24"/>
                    <a:pt x="100" y="22"/>
                  </a:cubicBezTo>
                  <a:cubicBezTo>
                    <a:pt x="102" y="20"/>
                    <a:pt x="104" y="18"/>
                    <a:pt x="103" y="15"/>
                  </a:cubicBezTo>
                  <a:cubicBezTo>
                    <a:pt x="102" y="12"/>
                    <a:pt x="100" y="7"/>
                    <a:pt x="98" y="6"/>
                  </a:cubicBezTo>
                  <a:cubicBezTo>
                    <a:pt x="87" y="0"/>
                    <a:pt x="74" y="0"/>
                    <a:pt x="61" y="0"/>
                  </a:cubicBezTo>
                  <a:cubicBezTo>
                    <a:pt x="49" y="1"/>
                    <a:pt x="37" y="4"/>
                    <a:pt x="25" y="8"/>
                  </a:cubicBezTo>
                  <a:cubicBezTo>
                    <a:pt x="15" y="11"/>
                    <a:pt x="5" y="15"/>
                    <a:pt x="0" y="24"/>
                  </a:cubicBezTo>
                  <a:cubicBezTo>
                    <a:pt x="6" y="28"/>
                    <a:pt x="6" y="28"/>
                    <a:pt x="6" y="28"/>
                  </a:cubicBezTo>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3">
              <a:extLst>
                <a:ext uri="{FF2B5EF4-FFF2-40B4-BE49-F238E27FC236}">
                  <a16:creationId xmlns:a16="http://schemas.microsoft.com/office/drawing/2014/main" id="{D5206EB6-E2F5-45C6-9555-4093DC23BD44}"/>
                </a:ext>
              </a:extLst>
            </p:cNvPr>
            <p:cNvSpPr>
              <a:spLocks/>
            </p:cNvSpPr>
            <p:nvPr/>
          </p:nvSpPr>
          <p:spPr bwMode="auto">
            <a:xfrm>
              <a:off x="3166" y="1720"/>
              <a:ext cx="403" cy="64"/>
            </a:xfrm>
            <a:custGeom>
              <a:avLst/>
              <a:gdLst>
                <a:gd name="T0" fmla="*/ 42 w 170"/>
                <a:gd name="T1" fmla="*/ 0 h 27"/>
                <a:gd name="T2" fmla="*/ 28 w 170"/>
                <a:gd name="T3" fmla="*/ 2 h 27"/>
                <a:gd name="T4" fmla="*/ 0 w 170"/>
                <a:gd name="T5" fmla="*/ 23 h 27"/>
                <a:gd name="T6" fmla="*/ 3 w 170"/>
                <a:gd name="T7" fmla="*/ 25 h 27"/>
                <a:gd name="T8" fmla="*/ 13 w 170"/>
                <a:gd name="T9" fmla="*/ 27 h 27"/>
                <a:gd name="T10" fmla="*/ 53 w 170"/>
                <a:gd name="T11" fmla="*/ 19 h 27"/>
                <a:gd name="T12" fmla="*/ 59 w 170"/>
                <a:gd name="T13" fmla="*/ 18 h 27"/>
                <a:gd name="T14" fmla="*/ 86 w 170"/>
                <a:gd name="T15" fmla="*/ 22 h 27"/>
                <a:gd name="T16" fmla="*/ 126 w 170"/>
                <a:gd name="T17" fmla="*/ 25 h 27"/>
                <a:gd name="T18" fmla="*/ 154 w 170"/>
                <a:gd name="T19" fmla="*/ 23 h 27"/>
                <a:gd name="T20" fmla="*/ 164 w 170"/>
                <a:gd name="T21" fmla="*/ 21 h 27"/>
                <a:gd name="T22" fmla="*/ 169 w 170"/>
                <a:gd name="T23" fmla="*/ 11 h 27"/>
                <a:gd name="T24" fmla="*/ 56 w 170"/>
                <a:gd name="T25" fmla="*/ 1 h 27"/>
                <a:gd name="T26" fmla="*/ 42 w 170"/>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7">
                  <a:moveTo>
                    <a:pt x="42" y="0"/>
                  </a:moveTo>
                  <a:cubicBezTo>
                    <a:pt x="37" y="0"/>
                    <a:pt x="33" y="0"/>
                    <a:pt x="28" y="2"/>
                  </a:cubicBezTo>
                  <a:cubicBezTo>
                    <a:pt x="17" y="5"/>
                    <a:pt x="8" y="14"/>
                    <a:pt x="0" y="23"/>
                  </a:cubicBezTo>
                  <a:cubicBezTo>
                    <a:pt x="3" y="25"/>
                    <a:pt x="3" y="25"/>
                    <a:pt x="3" y="25"/>
                  </a:cubicBezTo>
                  <a:cubicBezTo>
                    <a:pt x="6" y="26"/>
                    <a:pt x="9" y="27"/>
                    <a:pt x="13" y="27"/>
                  </a:cubicBezTo>
                  <a:cubicBezTo>
                    <a:pt x="26" y="27"/>
                    <a:pt x="39" y="20"/>
                    <a:pt x="53" y="19"/>
                  </a:cubicBezTo>
                  <a:cubicBezTo>
                    <a:pt x="55" y="18"/>
                    <a:pt x="57" y="18"/>
                    <a:pt x="59" y="18"/>
                  </a:cubicBezTo>
                  <a:cubicBezTo>
                    <a:pt x="68" y="18"/>
                    <a:pt x="77" y="20"/>
                    <a:pt x="86" y="22"/>
                  </a:cubicBezTo>
                  <a:cubicBezTo>
                    <a:pt x="99" y="24"/>
                    <a:pt x="113" y="25"/>
                    <a:pt x="126" y="25"/>
                  </a:cubicBezTo>
                  <a:cubicBezTo>
                    <a:pt x="136" y="25"/>
                    <a:pt x="145" y="24"/>
                    <a:pt x="154" y="23"/>
                  </a:cubicBezTo>
                  <a:cubicBezTo>
                    <a:pt x="158" y="23"/>
                    <a:pt x="161" y="23"/>
                    <a:pt x="164" y="21"/>
                  </a:cubicBezTo>
                  <a:cubicBezTo>
                    <a:pt x="167" y="19"/>
                    <a:pt x="170" y="14"/>
                    <a:pt x="169" y="11"/>
                  </a:cubicBezTo>
                  <a:cubicBezTo>
                    <a:pt x="132" y="7"/>
                    <a:pt x="94" y="5"/>
                    <a:pt x="56" y="1"/>
                  </a:cubicBezTo>
                  <a:cubicBezTo>
                    <a:pt x="52" y="0"/>
                    <a:pt x="47" y="0"/>
                    <a:pt x="42" y="0"/>
                  </a:cubicBezTo>
                </a:path>
              </a:pathLst>
            </a:custGeom>
            <a:solidFill>
              <a:srgbClr val="8B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5">
              <a:extLst>
                <a:ext uri="{FF2B5EF4-FFF2-40B4-BE49-F238E27FC236}">
                  <a16:creationId xmlns:a16="http://schemas.microsoft.com/office/drawing/2014/main" id="{35DD6DC3-5F6E-4333-9D28-5EEAA3E36379}"/>
                </a:ext>
              </a:extLst>
            </p:cNvPr>
            <p:cNvSpPr>
              <a:spLocks/>
            </p:cNvSpPr>
            <p:nvPr/>
          </p:nvSpPr>
          <p:spPr bwMode="auto">
            <a:xfrm>
              <a:off x="3132" y="1318"/>
              <a:ext cx="34" cy="114"/>
            </a:xfrm>
            <a:custGeom>
              <a:avLst/>
              <a:gdLst>
                <a:gd name="T0" fmla="*/ 13 w 14"/>
                <a:gd name="T1" fmla="*/ 48 h 48"/>
                <a:gd name="T2" fmla="*/ 6 w 14"/>
                <a:gd name="T3" fmla="*/ 24 h 48"/>
                <a:gd name="T4" fmla="*/ 1 w 14"/>
                <a:gd name="T5" fmla="*/ 0 h 48"/>
                <a:gd name="T6" fmla="*/ 8 w 14"/>
                <a:gd name="T7" fmla="*/ 24 h 48"/>
                <a:gd name="T8" fmla="*/ 13 w 14"/>
                <a:gd name="T9" fmla="*/ 48 h 48"/>
              </a:gdLst>
              <a:ahLst/>
              <a:cxnLst>
                <a:cxn ang="0">
                  <a:pos x="T0" y="T1"/>
                </a:cxn>
                <a:cxn ang="0">
                  <a:pos x="T2" y="T3"/>
                </a:cxn>
                <a:cxn ang="0">
                  <a:pos x="T4" y="T5"/>
                </a:cxn>
                <a:cxn ang="0">
                  <a:pos x="T6" y="T7"/>
                </a:cxn>
                <a:cxn ang="0">
                  <a:pos x="T8" y="T9"/>
                </a:cxn>
              </a:cxnLst>
              <a:rect l="0" t="0" r="r" b="b"/>
              <a:pathLst>
                <a:path w="14" h="48">
                  <a:moveTo>
                    <a:pt x="13" y="48"/>
                  </a:moveTo>
                  <a:cubicBezTo>
                    <a:pt x="13" y="48"/>
                    <a:pt x="10" y="38"/>
                    <a:pt x="6" y="24"/>
                  </a:cubicBezTo>
                  <a:cubicBezTo>
                    <a:pt x="2" y="11"/>
                    <a:pt x="0" y="0"/>
                    <a:pt x="1" y="0"/>
                  </a:cubicBezTo>
                  <a:cubicBezTo>
                    <a:pt x="1" y="0"/>
                    <a:pt x="4" y="10"/>
                    <a:pt x="8" y="24"/>
                  </a:cubicBezTo>
                  <a:cubicBezTo>
                    <a:pt x="12" y="37"/>
                    <a:pt x="14" y="48"/>
                    <a:pt x="13" y="48"/>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6">
              <a:extLst>
                <a:ext uri="{FF2B5EF4-FFF2-40B4-BE49-F238E27FC236}">
                  <a16:creationId xmlns:a16="http://schemas.microsoft.com/office/drawing/2014/main" id="{50EC8B1D-8306-400F-B0AF-A2A8D44A1E97}"/>
                </a:ext>
              </a:extLst>
            </p:cNvPr>
            <p:cNvSpPr>
              <a:spLocks/>
            </p:cNvSpPr>
            <p:nvPr/>
          </p:nvSpPr>
          <p:spPr bwMode="auto">
            <a:xfrm>
              <a:off x="3510" y="1266"/>
              <a:ext cx="88" cy="299"/>
            </a:xfrm>
            <a:custGeom>
              <a:avLst/>
              <a:gdLst>
                <a:gd name="T0" fmla="*/ 0 w 37"/>
                <a:gd name="T1" fmla="*/ 0 h 126"/>
                <a:gd name="T2" fmla="*/ 4 w 37"/>
                <a:gd name="T3" fmla="*/ 3 h 126"/>
                <a:gd name="T4" fmla="*/ 14 w 37"/>
                <a:gd name="T5" fmla="*/ 14 h 126"/>
                <a:gd name="T6" fmla="*/ 35 w 37"/>
                <a:gd name="T7" fmla="*/ 58 h 126"/>
                <a:gd name="T8" fmla="*/ 36 w 37"/>
                <a:gd name="T9" fmla="*/ 84 h 126"/>
                <a:gd name="T10" fmla="*/ 33 w 37"/>
                <a:gd name="T11" fmla="*/ 106 h 126"/>
                <a:gd name="T12" fmla="*/ 31 w 37"/>
                <a:gd name="T13" fmla="*/ 120 h 126"/>
                <a:gd name="T14" fmla="*/ 30 w 37"/>
                <a:gd name="T15" fmla="*/ 126 h 126"/>
                <a:gd name="T16" fmla="*/ 30 w 37"/>
                <a:gd name="T17" fmla="*/ 120 h 126"/>
                <a:gd name="T18" fmla="*/ 31 w 37"/>
                <a:gd name="T19" fmla="*/ 106 h 126"/>
                <a:gd name="T20" fmla="*/ 34 w 37"/>
                <a:gd name="T21" fmla="*/ 84 h 126"/>
                <a:gd name="T22" fmla="*/ 33 w 37"/>
                <a:gd name="T23" fmla="*/ 58 h 126"/>
                <a:gd name="T24" fmla="*/ 13 w 37"/>
                <a:gd name="T25" fmla="*/ 15 h 126"/>
                <a:gd name="T26" fmla="*/ 0 w 37"/>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26">
                  <a:moveTo>
                    <a:pt x="0" y="0"/>
                  </a:moveTo>
                  <a:cubicBezTo>
                    <a:pt x="0" y="0"/>
                    <a:pt x="1" y="1"/>
                    <a:pt x="4" y="3"/>
                  </a:cubicBezTo>
                  <a:cubicBezTo>
                    <a:pt x="6" y="6"/>
                    <a:pt x="10" y="9"/>
                    <a:pt x="14" y="14"/>
                  </a:cubicBezTo>
                  <a:cubicBezTo>
                    <a:pt x="22" y="24"/>
                    <a:pt x="31" y="39"/>
                    <a:pt x="35" y="58"/>
                  </a:cubicBezTo>
                  <a:cubicBezTo>
                    <a:pt x="37" y="67"/>
                    <a:pt x="37" y="76"/>
                    <a:pt x="36" y="84"/>
                  </a:cubicBezTo>
                  <a:cubicBezTo>
                    <a:pt x="35" y="93"/>
                    <a:pt x="34" y="100"/>
                    <a:pt x="33" y="106"/>
                  </a:cubicBezTo>
                  <a:cubicBezTo>
                    <a:pt x="32" y="112"/>
                    <a:pt x="31" y="117"/>
                    <a:pt x="31" y="120"/>
                  </a:cubicBezTo>
                  <a:cubicBezTo>
                    <a:pt x="30" y="124"/>
                    <a:pt x="30" y="126"/>
                    <a:pt x="30" y="126"/>
                  </a:cubicBezTo>
                  <a:cubicBezTo>
                    <a:pt x="30" y="126"/>
                    <a:pt x="30" y="124"/>
                    <a:pt x="30" y="120"/>
                  </a:cubicBezTo>
                  <a:cubicBezTo>
                    <a:pt x="30" y="117"/>
                    <a:pt x="30" y="112"/>
                    <a:pt x="31" y="106"/>
                  </a:cubicBezTo>
                  <a:cubicBezTo>
                    <a:pt x="32" y="100"/>
                    <a:pt x="34" y="92"/>
                    <a:pt x="34" y="84"/>
                  </a:cubicBezTo>
                  <a:cubicBezTo>
                    <a:pt x="35" y="76"/>
                    <a:pt x="35" y="67"/>
                    <a:pt x="33" y="58"/>
                  </a:cubicBezTo>
                  <a:cubicBezTo>
                    <a:pt x="29" y="40"/>
                    <a:pt x="20" y="25"/>
                    <a:pt x="13" y="15"/>
                  </a:cubicBezTo>
                  <a:cubicBezTo>
                    <a:pt x="5" y="5"/>
                    <a:pt x="0" y="0"/>
                    <a:pt x="0"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7">
              <a:extLst>
                <a:ext uri="{FF2B5EF4-FFF2-40B4-BE49-F238E27FC236}">
                  <a16:creationId xmlns:a16="http://schemas.microsoft.com/office/drawing/2014/main" id="{06B8E566-F31F-4221-A276-02202D4DE934}"/>
                </a:ext>
              </a:extLst>
            </p:cNvPr>
            <p:cNvSpPr>
              <a:spLocks/>
            </p:cNvSpPr>
            <p:nvPr/>
          </p:nvSpPr>
          <p:spPr bwMode="auto">
            <a:xfrm>
              <a:off x="3166" y="1784"/>
              <a:ext cx="247" cy="85"/>
            </a:xfrm>
            <a:custGeom>
              <a:avLst/>
              <a:gdLst>
                <a:gd name="T0" fmla="*/ 104 w 104"/>
                <a:gd name="T1" fmla="*/ 33 h 36"/>
                <a:gd name="T2" fmla="*/ 100 w 104"/>
                <a:gd name="T3" fmla="*/ 34 h 36"/>
                <a:gd name="T4" fmla="*/ 95 w 104"/>
                <a:gd name="T5" fmla="*/ 35 h 36"/>
                <a:gd name="T6" fmla="*/ 88 w 104"/>
                <a:gd name="T7" fmla="*/ 36 h 36"/>
                <a:gd name="T8" fmla="*/ 69 w 104"/>
                <a:gd name="T9" fmla="*/ 36 h 36"/>
                <a:gd name="T10" fmla="*/ 47 w 104"/>
                <a:gd name="T11" fmla="*/ 31 h 36"/>
                <a:gd name="T12" fmla="*/ 27 w 104"/>
                <a:gd name="T13" fmla="*/ 23 h 36"/>
                <a:gd name="T14" fmla="*/ 11 w 104"/>
                <a:gd name="T15" fmla="*/ 12 h 36"/>
                <a:gd name="T16" fmla="*/ 6 w 104"/>
                <a:gd name="T17" fmla="*/ 8 h 36"/>
                <a:gd name="T18" fmla="*/ 2 w 104"/>
                <a:gd name="T19" fmla="*/ 4 h 36"/>
                <a:gd name="T20" fmla="*/ 0 w 104"/>
                <a:gd name="T21" fmla="*/ 0 h 36"/>
                <a:gd name="T22" fmla="*/ 12 w 104"/>
                <a:gd name="T23" fmla="*/ 11 h 36"/>
                <a:gd name="T24" fmla="*/ 28 w 104"/>
                <a:gd name="T25" fmla="*/ 21 h 36"/>
                <a:gd name="T26" fmla="*/ 48 w 104"/>
                <a:gd name="T27" fmla="*/ 29 h 36"/>
                <a:gd name="T28" fmla="*/ 69 w 104"/>
                <a:gd name="T29" fmla="*/ 34 h 36"/>
                <a:gd name="T30" fmla="*/ 87 w 104"/>
                <a:gd name="T31" fmla="*/ 35 h 36"/>
                <a:gd name="T32" fmla="*/ 104 w 104"/>
                <a:gd name="T3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36">
                  <a:moveTo>
                    <a:pt x="104" y="33"/>
                  </a:moveTo>
                  <a:cubicBezTo>
                    <a:pt x="104" y="33"/>
                    <a:pt x="103" y="33"/>
                    <a:pt x="100" y="34"/>
                  </a:cubicBezTo>
                  <a:cubicBezTo>
                    <a:pt x="98" y="34"/>
                    <a:pt x="97" y="35"/>
                    <a:pt x="95" y="35"/>
                  </a:cubicBezTo>
                  <a:cubicBezTo>
                    <a:pt x="93" y="35"/>
                    <a:pt x="90" y="36"/>
                    <a:pt x="88" y="36"/>
                  </a:cubicBezTo>
                  <a:cubicBezTo>
                    <a:pt x="82" y="36"/>
                    <a:pt x="76" y="36"/>
                    <a:pt x="69" y="36"/>
                  </a:cubicBezTo>
                  <a:cubicBezTo>
                    <a:pt x="62" y="35"/>
                    <a:pt x="55" y="34"/>
                    <a:pt x="47" y="31"/>
                  </a:cubicBezTo>
                  <a:cubicBezTo>
                    <a:pt x="40" y="29"/>
                    <a:pt x="33" y="26"/>
                    <a:pt x="27" y="23"/>
                  </a:cubicBezTo>
                  <a:cubicBezTo>
                    <a:pt x="21" y="19"/>
                    <a:pt x="15" y="16"/>
                    <a:pt x="11" y="12"/>
                  </a:cubicBezTo>
                  <a:cubicBezTo>
                    <a:pt x="9" y="11"/>
                    <a:pt x="8" y="9"/>
                    <a:pt x="6" y="8"/>
                  </a:cubicBezTo>
                  <a:cubicBezTo>
                    <a:pt x="5" y="6"/>
                    <a:pt x="3" y="5"/>
                    <a:pt x="2" y="4"/>
                  </a:cubicBezTo>
                  <a:cubicBezTo>
                    <a:pt x="1" y="2"/>
                    <a:pt x="0" y="1"/>
                    <a:pt x="0" y="0"/>
                  </a:cubicBezTo>
                  <a:cubicBezTo>
                    <a:pt x="0" y="0"/>
                    <a:pt x="4" y="5"/>
                    <a:pt x="12" y="11"/>
                  </a:cubicBezTo>
                  <a:cubicBezTo>
                    <a:pt x="16" y="14"/>
                    <a:pt x="22" y="18"/>
                    <a:pt x="28" y="21"/>
                  </a:cubicBezTo>
                  <a:cubicBezTo>
                    <a:pt x="34" y="24"/>
                    <a:pt x="40" y="27"/>
                    <a:pt x="48" y="29"/>
                  </a:cubicBezTo>
                  <a:cubicBezTo>
                    <a:pt x="55" y="32"/>
                    <a:pt x="63" y="33"/>
                    <a:pt x="69" y="34"/>
                  </a:cubicBezTo>
                  <a:cubicBezTo>
                    <a:pt x="76" y="35"/>
                    <a:pt x="82" y="35"/>
                    <a:pt x="87" y="35"/>
                  </a:cubicBezTo>
                  <a:cubicBezTo>
                    <a:pt x="98" y="34"/>
                    <a:pt x="104" y="32"/>
                    <a:pt x="104" y="33"/>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8">
              <a:extLst>
                <a:ext uri="{FF2B5EF4-FFF2-40B4-BE49-F238E27FC236}">
                  <a16:creationId xmlns:a16="http://schemas.microsoft.com/office/drawing/2014/main" id="{8153F4D3-62A4-4D2D-983B-5132B183E412}"/>
                </a:ext>
              </a:extLst>
            </p:cNvPr>
            <p:cNvSpPr>
              <a:spLocks/>
            </p:cNvSpPr>
            <p:nvPr/>
          </p:nvSpPr>
          <p:spPr bwMode="auto">
            <a:xfrm>
              <a:off x="3529" y="1807"/>
              <a:ext cx="36" cy="86"/>
            </a:xfrm>
            <a:custGeom>
              <a:avLst/>
              <a:gdLst>
                <a:gd name="T0" fmla="*/ 13 w 15"/>
                <a:gd name="T1" fmla="*/ 0 h 36"/>
                <a:gd name="T2" fmla="*/ 14 w 15"/>
                <a:gd name="T3" fmla="*/ 6 h 36"/>
                <a:gd name="T4" fmla="*/ 13 w 15"/>
                <a:gd name="T5" fmla="*/ 20 h 36"/>
                <a:gd name="T6" fmla="*/ 5 w 15"/>
                <a:gd name="T7" fmla="*/ 33 h 36"/>
                <a:gd name="T8" fmla="*/ 0 w 15"/>
                <a:gd name="T9" fmla="*/ 36 h 36"/>
                <a:gd name="T10" fmla="*/ 4 w 15"/>
                <a:gd name="T11" fmla="*/ 32 h 36"/>
                <a:gd name="T12" fmla="*/ 11 w 15"/>
                <a:gd name="T13" fmla="*/ 20 h 36"/>
                <a:gd name="T14" fmla="*/ 13 w 1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6">
                  <a:moveTo>
                    <a:pt x="13" y="0"/>
                  </a:moveTo>
                  <a:cubicBezTo>
                    <a:pt x="13" y="0"/>
                    <a:pt x="14" y="2"/>
                    <a:pt x="14" y="6"/>
                  </a:cubicBezTo>
                  <a:cubicBezTo>
                    <a:pt x="15" y="10"/>
                    <a:pt x="15" y="15"/>
                    <a:pt x="13" y="20"/>
                  </a:cubicBezTo>
                  <a:cubicBezTo>
                    <a:pt x="12" y="26"/>
                    <a:pt x="8" y="30"/>
                    <a:pt x="5" y="33"/>
                  </a:cubicBezTo>
                  <a:cubicBezTo>
                    <a:pt x="2" y="35"/>
                    <a:pt x="0" y="36"/>
                    <a:pt x="0" y="36"/>
                  </a:cubicBezTo>
                  <a:cubicBezTo>
                    <a:pt x="0" y="36"/>
                    <a:pt x="2" y="34"/>
                    <a:pt x="4" y="32"/>
                  </a:cubicBezTo>
                  <a:cubicBezTo>
                    <a:pt x="7" y="29"/>
                    <a:pt x="10" y="25"/>
                    <a:pt x="11" y="20"/>
                  </a:cubicBezTo>
                  <a:cubicBezTo>
                    <a:pt x="14" y="9"/>
                    <a:pt x="12" y="0"/>
                    <a:pt x="13"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9">
              <a:extLst>
                <a:ext uri="{FF2B5EF4-FFF2-40B4-BE49-F238E27FC236}">
                  <a16:creationId xmlns:a16="http://schemas.microsoft.com/office/drawing/2014/main" id="{1E333612-9C42-4993-963A-822C6843ECFF}"/>
                </a:ext>
              </a:extLst>
            </p:cNvPr>
            <p:cNvSpPr>
              <a:spLocks/>
            </p:cNvSpPr>
            <p:nvPr/>
          </p:nvSpPr>
          <p:spPr bwMode="auto">
            <a:xfrm>
              <a:off x="3512" y="1841"/>
              <a:ext cx="24" cy="54"/>
            </a:xfrm>
            <a:custGeom>
              <a:avLst/>
              <a:gdLst>
                <a:gd name="T0" fmla="*/ 9 w 10"/>
                <a:gd name="T1" fmla="*/ 0 h 23"/>
                <a:gd name="T2" fmla="*/ 8 w 10"/>
                <a:gd name="T3" fmla="*/ 12 h 23"/>
                <a:gd name="T4" fmla="*/ 0 w 10"/>
                <a:gd name="T5" fmla="*/ 22 h 23"/>
                <a:gd name="T6" fmla="*/ 6 w 10"/>
                <a:gd name="T7" fmla="*/ 12 h 23"/>
                <a:gd name="T8" fmla="*/ 9 w 10"/>
                <a:gd name="T9" fmla="*/ 0 h 23"/>
              </a:gdLst>
              <a:ahLst/>
              <a:cxnLst>
                <a:cxn ang="0">
                  <a:pos x="T0" y="T1"/>
                </a:cxn>
                <a:cxn ang="0">
                  <a:pos x="T2" y="T3"/>
                </a:cxn>
                <a:cxn ang="0">
                  <a:pos x="T4" y="T5"/>
                </a:cxn>
                <a:cxn ang="0">
                  <a:pos x="T6" y="T7"/>
                </a:cxn>
                <a:cxn ang="0">
                  <a:pos x="T8" y="T9"/>
                </a:cxn>
              </a:cxnLst>
              <a:rect l="0" t="0" r="r" b="b"/>
              <a:pathLst>
                <a:path w="10" h="23">
                  <a:moveTo>
                    <a:pt x="9" y="0"/>
                  </a:moveTo>
                  <a:cubicBezTo>
                    <a:pt x="9" y="0"/>
                    <a:pt x="10" y="6"/>
                    <a:pt x="8" y="12"/>
                  </a:cubicBezTo>
                  <a:cubicBezTo>
                    <a:pt x="5" y="19"/>
                    <a:pt x="1" y="23"/>
                    <a:pt x="0" y="22"/>
                  </a:cubicBezTo>
                  <a:cubicBezTo>
                    <a:pt x="0" y="22"/>
                    <a:pt x="4" y="18"/>
                    <a:pt x="6" y="12"/>
                  </a:cubicBezTo>
                  <a:cubicBezTo>
                    <a:pt x="8" y="6"/>
                    <a:pt x="8" y="0"/>
                    <a:pt x="9"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0">
              <a:extLst>
                <a:ext uri="{FF2B5EF4-FFF2-40B4-BE49-F238E27FC236}">
                  <a16:creationId xmlns:a16="http://schemas.microsoft.com/office/drawing/2014/main" id="{8602BDD5-1998-49D3-B5BD-97C052259481}"/>
                </a:ext>
              </a:extLst>
            </p:cNvPr>
            <p:cNvSpPr>
              <a:spLocks/>
            </p:cNvSpPr>
            <p:nvPr/>
          </p:nvSpPr>
          <p:spPr bwMode="auto">
            <a:xfrm>
              <a:off x="3415" y="1527"/>
              <a:ext cx="36" cy="50"/>
            </a:xfrm>
            <a:custGeom>
              <a:avLst/>
              <a:gdLst>
                <a:gd name="T0" fmla="*/ 14 w 15"/>
                <a:gd name="T1" fmla="*/ 1 h 21"/>
                <a:gd name="T2" fmla="*/ 7 w 15"/>
                <a:gd name="T3" fmla="*/ 11 h 21"/>
                <a:gd name="T4" fmla="*/ 0 w 15"/>
                <a:gd name="T5" fmla="*/ 21 h 21"/>
                <a:gd name="T6" fmla="*/ 5 w 15"/>
                <a:gd name="T7" fmla="*/ 10 h 21"/>
                <a:gd name="T8" fmla="*/ 14 w 15"/>
                <a:gd name="T9" fmla="*/ 1 h 21"/>
              </a:gdLst>
              <a:ahLst/>
              <a:cxnLst>
                <a:cxn ang="0">
                  <a:pos x="T0" y="T1"/>
                </a:cxn>
                <a:cxn ang="0">
                  <a:pos x="T2" y="T3"/>
                </a:cxn>
                <a:cxn ang="0">
                  <a:pos x="T4" y="T5"/>
                </a:cxn>
                <a:cxn ang="0">
                  <a:pos x="T6" y="T7"/>
                </a:cxn>
                <a:cxn ang="0">
                  <a:pos x="T8" y="T9"/>
                </a:cxn>
              </a:cxnLst>
              <a:rect l="0" t="0" r="r" b="b"/>
              <a:pathLst>
                <a:path w="15" h="21">
                  <a:moveTo>
                    <a:pt x="14" y="1"/>
                  </a:moveTo>
                  <a:cubicBezTo>
                    <a:pt x="15" y="1"/>
                    <a:pt x="11" y="5"/>
                    <a:pt x="7" y="11"/>
                  </a:cubicBezTo>
                  <a:cubicBezTo>
                    <a:pt x="3" y="16"/>
                    <a:pt x="1" y="21"/>
                    <a:pt x="0" y="21"/>
                  </a:cubicBezTo>
                  <a:cubicBezTo>
                    <a:pt x="0" y="21"/>
                    <a:pt x="1" y="15"/>
                    <a:pt x="5" y="10"/>
                  </a:cubicBezTo>
                  <a:cubicBezTo>
                    <a:pt x="9" y="4"/>
                    <a:pt x="14" y="0"/>
                    <a:pt x="14" y="1"/>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1">
              <a:extLst>
                <a:ext uri="{FF2B5EF4-FFF2-40B4-BE49-F238E27FC236}">
                  <a16:creationId xmlns:a16="http://schemas.microsoft.com/office/drawing/2014/main" id="{1872A725-2994-414F-A04E-51C3D8715060}"/>
                </a:ext>
              </a:extLst>
            </p:cNvPr>
            <p:cNvSpPr>
              <a:spLocks/>
            </p:cNvSpPr>
            <p:nvPr/>
          </p:nvSpPr>
          <p:spPr bwMode="auto">
            <a:xfrm>
              <a:off x="2966" y="1238"/>
              <a:ext cx="157" cy="61"/>
            </a:xfrm>
            <a:custGeom>
              <a:avLst/>
              <a:gdLst>
                <a:gd name="T0" fmla="*/ 66 w 66"/>
                <a:gd name="T1" fmla="*/ 26 h 26"/>
                <a:gd name="T2" fmla="*/ 57 w 66"/>
                <a:gd name="T3" fmla="*/ 20 h 26"/>
                <a:gd name="T4" fmla="*/ 35 w 66"/>
                <a:gd name="T5" fmla="*/ 8 h 26"/>
                <a:gd name="T6" fmla="*/ 10 w 66"/>
                <a:gd name="T7" fmla="*/ 2 h 26"/>
                <a:gd name="T8" fmla="*/ 0 w 66"/>
                <a:gd name="T9" fmla="*/ 1 h 26"/>
                <a:gd name="T10" fmla="*/ 10 w 66"/>
                <a:gd name="T11" fmla="*/ 1 h 26"/>
                <a:gd name="T12" fmla="*/ 36 w 66"/>
                <a:gd name="T13" fmla="*/ 6 h 26"/>
                <a:gd name="T14" fmla="*/ 58 w 66"/>
                <a:gd name="T15" fmla="*/ 19 h 26"/>
                <a:gd name="T16" fmla="*/ 66 w 66"/>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6">
                  <a:moveTo>
                    <a:pt x="66" y="26"/>
                  </a:moveTo>
                  <a:cubicBezTo>
                    <a:pt x="66" y="26"/>
                    <a:pt x="63" y="23"/>
                    <a:pt x="57" y="20"/>
                  </a:cubicBezTo>
                  <a:cubicBezTo>
                    <a:pt x="52" y="16"/>
                    <a:pt x="44" y="12"/>
                    <a:pt x="35" y="8"/>
                  </a:cubicBezTo>
                  <a:cubicBezTo>
                    <a:pt x="26" y="5"/>
                    <a:pt x="17" y="3"/>
                    <a:pt x="10" y="2"/>
                  </a:cubicBezTo>
                  <a:cubicBezTo>
                    <a:pt x="4" y="1"/>
                    <a:pt x="0" y="1"/>
                    <a:pt x="0" y="1"/>
                  </a:cubicBezTo>
                  <a:cubicBezTo>
                    <a:pt x="0" y="1"/>
                    <a:pt x="4" y="0"/>
                    <a:pt x="10" y="1"/>
                  </a:cubicBezTo>
                  <a:cubicBezTo>
                    <a:pt x="17" y="1"/>
                    <a:pt x="26" y="3"/>
                    <a:pt x="36" y="6"/>
                  </a:cubicBezTo>
                  <a:cubicBezTo>
                    <a:pt x="45" y="10"/>
                    <a:pt x="53" y="15"/>
                    <a:pt x="58" y="19"/>
                  </a:cubicBezTo>
                  <a:cubicBezTo>
                    <a:pt x="64" y="23"/>
                    <a:pt x="66" y="25"/>
                    <a:pt x="66" y="2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2">
              <a:extLst>
                <a:ext uri="{FF2B5EF4-FFF2-40B4-BE49-F238E27FC236}">
                  <a16:creationId xmlns:a16="http://schemas.microsoft.com/office/drawing/2014/main" id="{B112776C-5001-4860-A44D-38E36CC9143B}"/>
                </a:ext>
              </a:extLst>
            </p:cNvPr>
            <p:cNvSpPr>
              <a:spLocks/>
            </p:cNvSpPr>
            <p:nvPr/>
          </p:nvSpPr>
          <p:spPr bwMode="auto">
            <a:xfrm>
              <a:off x="3539" y="1147"/>
              <a:ext cx="85" cy="103"/>
            </a:xfrm>
            <a:custGeom>
              <a:avLst/>
              <a:gdLst>
                <a:gd name="T0" fmla="*/ 36 w 36"/>
                <a:gd name="T1" fmla="*/ 0 h 43"/>
                <a:gd name="T2" fmla="*/ 15 w 36"/>
                <a:gd name="T3" fmla="*/ 19 h 43"/>
                <a:gd name="T4" fmla="*/ 0 w 36"/>
                <a:gd name="T5" fmla="*/ 42 h 43"/>
                <a:gd name="T6" fmla="*/ 3 w 36"/>
                <a:gd name="T7" fmla="*/ 35 h 43"/>
                <a:gd name="T8" fmla="*/ 14 w 36"/>
                <a:gd name="T9" fmla="*/ 18 h 43"/>
                <a:gd name="T10" fmla="*/ 28 w 36"/>
                <a:gd name="T11" fmla="*/ 4 h 43"/>
                <a:gd name="T12" fmla="*/ 36 w 3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36" y="0"/>
                  </a:moveTo>
                  <a:cubicBezTo>
                    <a:pt x="36" y="1"/>
                    <a:pt x="25" y="7"/>
                    <a:pt x="15" y="19"/>
                  </a:cubicBezTo>
                  <a:cubicBezTo>
                    <a:pt x="6" y="31"/>
                    <a:pt x="1" y="43"/>
                    <a:pt x="0" y="42"/>
                  </a:cubicBezTo>
                  <a:cubicBezTo>
                    <a:pt x="0" y="42"/>
                    <a:pt x="1" y="39"/>
                    <a:pt x="3" y="35"/>
                  </a:cubicBezTo>
                  <a:cubicBezTo>
                    <a:pt x="5" y="30"/>
                    <a:pt x="9" y="24"/>
                    <a:pt x="14" y="18"/>
                  </a:cubicBezTo>
                  <a:cubicBezTo>
                    <a:pt x="19" y="12"/>
                    <a:pt x="24" y="7"/>
                    <a:pt x="28" y="4"/>
                  </a:cubicBezTo>
                  <a:cubicBezTo>
                    <a:pt x="33" y="1"/>
                    <a:pt x="36" y="0"/>
                    <a:pt x="36"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3">
              <a:extLst>
                <a:ext uri="{FF2B5EF4-FFF2-40B4-BE49-F238E27FC236}">
                  <a16:creationId xmlns:a16="http://schemas.microsoft.com/office/drawing/2014/main" id="{653CC321-D1F5-4E42-98A4-C6BBF5ED652E}"/>
                </a:ext>
              </a:extLst>
            </p:cNvPr>
            <p:cNvSpPr>
              <a:spLocks/>
            </p:cNvSpPr>
            <p:nvPr/>
          </p:nvSpPr>
          <p:spPr bwMode="auto">
            <a:xfrm>
              <a:off x="3154" y="1069"/>
              <a:ext cx="285" cy="166"/>
            </a:xfrm>
            <a:custGeom>
              <a:avLst/>
              <a:gdLst>
                <a:gd name="T0" fmla="*/ 115 w 120"/>
                <a:gd name="T1" fmla="*/ 0 h 70"/>
                <a:gd name="T2" fmla="*/ 116 w 120"/>
                <a:gd name="T3" fmla="*/ 2 h 70"/>
                <a:gd name="T4" fmla="*/ 118 w 120"/>
                <a:gd name="T5" fmla="*/ 8 h 70"/>
                <a:gd name="T6" fmla="*/ 118 w 120"/>
                <a:gd name="T7" fmla="*/ 29 h 70"/>
                <a:gd name="T8" fmla="*/ 102 w 120"/>
                <a:gd name="T9" fmla="*/ 57 h 70"/>
                <a:gd name="T10" fmla="*/ 65 w 120"/>
                <a:gd name="T11" fmla="*/ 70 h 70"/>
                <a:gd name="T12" fmla="*/ 28 w 120"/>
                <a:gd name="T13" fmla="*/ 58 h 70"/>
                <a:gd name="T14" fmla="*/ 7 w 120"/>
                <a:gd name="T15" fmla="*/ 33 h 70"/>
                <a:gd name="T16" fmla="*/ 0 w 120"/>
                <a:gd name="T17" fmla="*/ 12 h 70"/>
                <a:gd name="T18" fmla="*/ 0 w 120"/>
                <a:gd name="T19" fmla="*/ 6 h 70"/>
                <a:gd name="T20" fmla="*/ 0 w 120"/>
                <a:gd name="T21" fmla="*/ 4 h 70"/>
                <a:gd name="T22" fmla="*/ 1 w 120"/>
                <a:gd name="T23" fmla="*/ 12 h 70"/>
                <a:gd name="T24" fmla="*/ 9 w 120"/>
                <a:gd name="T25" fmla="*/ 32 h 70"/>
                <a:gd name="T26" fmla="*/ 29 w 120"/>
                <a:gd name="T27" fmla="*/ 56 h 70"/>
                <a:gd name="T28" fmla="*/ 65 w 120"/>
                <a:gd name="T29" fmla="*/ 68 h 70"/>
                <a:gd name="T30" fmla="*/ 100 w 120"/>
                <a:gd name="T31" fmla="*/ 55 h 70"/>
                <a:gd name="T32" fmla="*/ 117 w 120"/>
                <a:gd name="T33" fmla="*/ 29 h 70"/>
                <a:gd name="T34" fmla="*/ 117 w 120"/>
                <a:gd name="T35" fmla="*/ 8 h 70"/>
                <a:gd name="T36" fmla="*/ 115 w 120"/>
                <a:gd name="T3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70">
                  <a:moveTo>
                    <a:pt x="115" y="0"/>
                  </a:moveTo>
                  <a:cubicBezTo>
                    <a:pt x="115" y="0"/>
                    <a:pt x="116" y="1"/>
                    <a:pt x="116" y="2"/>
                  </a:cubicBezTo>
                  <a:cubicBezTo>
                    <a:pt x="117" y="3"/>
                    <a:pt x="117" y="5"/>
                    <a:pt x="118" y="8"/>
                  </a:cubicBezTo>
                  <a:cubicBezTo>
                    <a:pt x="119" y="13"/>
                    <a:pt x="120" y="20"/>
                    <a:pt x="118" y="29"/>
                  </a:cubicBezTo>
                  <a:cubicBezTo>
                    <a:pt x="116" y="38"/>
                    <a:pt x="111" y="49"/>
                    <a:pt x="102" y="57"/>
                  </a:cubicBezTo>
                  <a:cubicBezTo>
                    <a:pt x="93" y="65"/>
                    <a:pt x="79" y="70"/>
                    <a:pt x="65" y="70"/>
                  </a:cubicBezTo>
                  <a:cubicBezTo>
                    <a:pt x="51" y="70"/>
                    <a:pt x="37" y="65"/>
                    <a:pt x="28" y="58"/>
                  </a:cubicBezTo>
                  <a:cubicBezTo>
                    <a:pt x="18" y="50"/>
                    <a:pt x="11" y="41"/>
                    <a:pt x="7" y="33"/>
                  </a:cubicBezTo>
                  <a:cubicBezTo>
                    <a:pt x="3" y="25"/>
                    <a:pt x="1" y="17"/>
                    <a:pt x="0" y="12"/>
                  </a:cubicBezTo>
                  <a:cubicBezTo>
                    <a:pt x="0" y="10"/>
                    <a:pt x="0" y="8"/>
                    <a:pt x="0" y="6"/>
                  </a:cubicBezTo>
                  <a:cubicBezTo>
                    <a:pt x="0" y="5"/>
                    <a:pt x="0" y="4"/>
                    <a:pt x="0" y="4"/>
                  </a:cubicBezTo>
                  <a:cubicBezTo>
                    <a:pt x="0" y="4"/>
                    <a:pt x="0" y="7"/>
                    <a:pt x="1" y="12"/>
                  </a:cubicBezTo>
                  <a:cubicBezTo>
                    <a:pt x="2" y="17"/>
                    <a:pt x="4" y="24"/>
                    <a:pt x="9" y="32"/>
                  </a:cubicBezTo>
                  <a:cubicBezTo>
                    <a:pt x="13" y="40"/>
                    <a:pt x="19" y="49"/>
                    <a:pt x="29" y="56"/>
                  </a:cubicBezTo>
                  <a:cubicBezTo>
                    <a:pt x="38" y="63"/>
                    <a:pt x="51" y="68"/>
                    <a:pt x="65" y="68"/>
                  </a:cubicBezTo>
                  <a:cubicBezTo>
                    <a:pt x="79" y="68"/>
                    <a:pt x="92" y="63"/>
                    <a:pt x="100" y="55"/>
                  </a:cubicBezTo>
                  <a:cubicBezTo>
                    <a:pt x="109" y="48"/>
                    <a:pt x="114" y="38"/>
                    <a:pt x="117" y="29"/>
                  </a:cubicBezTo>
                  <a:cubicBezTo>
                    <a:pt x="119" y="20"/>
                    <a:pt x="118" y="13"/>
                    <a:pt x="117" y="8"/>
                  </a:cubicBezTo>
                  <a:cubicBezTo>
                    <a:pt x="116" y="3"/>
                    <a:pt x="115" y="0"/>
                    <a:pt x="115"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4">
              <a:extLst>
                <a:ext uri="{FF2B5EF4-FFF2-40B4-BE49-F238E27FC236}">
                  <a16:creationId xmlns:a16="http://schemas.microsoft.com/office/drawing/2014/main" id="{01852479-EDB0-4B51-A420-6B41B4AD5434}"/>
                </a:ext>
              </a:extLst>
            </p:cNvPr>
            <p:cNvSpPr>
              <a:spLocks/>
            </p:cNvSpPr>
            <p:nvPr/>
          </p:nvSpPr>
          <p:spPr bwMode="auto">
            <a:xfrm>
              <a:off x="3415" y="1532"/>
              <a:ext cx="48" cy="48"/>
            </a:xfrm>
            <a:custGeom>
              <a:avLst/>
              <a:gdLst>
                <a:gd name="T0" fmla="*/ 16 w 20"/>
                <a:gd name="T1" fmla="*/ 0 h 20"/>
                <a:gd name="T2" fmla="*/ 14 w 20"/>
                <a:gd name="T3" fmla="*/ 0 h 20"/>
                <a:gd name="T4" fmla="*/ 13 w 20"/>
                <a:gd name="T5" fmla="*/ 1 h 20"/>
                <a:gd name="T6" fmla="*/ 7 w 20"/>
                <a:gd name="T7" fmla="*/ 9 h 20"/>
                <a:gd name="T8" fmla="*/ 0 w 20"/>
                <a:gd name="T9" fmla="*/ 19 h 20"/>
                <a:gd name="T10" fmla="*/ 0 w 20"/>
                <a:gd name="T11" fmla="*/ 20 h 20"/>
                <a:gd name="T12" fmla="*/ 20 w 20"/>
                <a:gd name="T13" fmla="*/ 18 h 20"/>
                <a:gd name="T14" fmla="*/ 19 w 20"/>
                <a:gd name="T15" fmla="*/ 6 h 20"/>
                <a:gd name="T16" fmla="*/ 17 w 20"/>
                <a:gd name="T17" fmla="*/ 0 h 20"/>
                <a:gd name="T18" fmla="*/ 16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6" y="0"/>
                  </a:moveTo>
                  <a:cubicBezTo>
                    <a:pt x="15" y="0"/>
                    <a:pt x="14" y="0"/>
                    <a:pt x="14" y="0"/>
                  </a:cubicBezTo>
                  <a:cubicBezTo>
                    <a:pt x="13" y="0"/>
                    <a:pt x="13" y="1"/>
                    <a:pt x="13" y="1"/>
                  </a:cubicBezTo>
                  <a:cubicBezTo>
                    <a:pt x="12" y="3"/>
                    <a:pt x="9" y="5"/>
                    <a:pt x="7" y="9"/>
                  </a:cubicBezTo>
                  <a:cubicBezTo>
                    <a:pt x="4" y="14"/>
                    <a:pt x="1" y="18"/>
                    <a:pt x="0" y="19"/>
                  </a:cubicBezTo>
                  <a:cubicBezTo>
                    <a:pt x="0" y="19"/>
                    <a:pt x="0" y="20"/>
                    <a:pt x="0" y="20"/>
                  </a:cubicBezTo>
                  <a:cubicBezTo>
                    <a:pt x="20" y="18"/>
                    <a:pt x="20" y="18"/>
                    <a:pt x="20" y="18"/>
                  </a:cubicBezTo>
                  <a:cubicBezTo>
                    <a:pt x="20" y="14"/>
                    <a:pt x="19" y="10"/>
                    <a:pt x="19" y="6"/>
                  </a:cubicBezTo>
                  <a:cubicBezTo>
                    <a:pt x="19" y="4"/>
                    <a:pt x="19" y="1"/>
                    <a:pt x="17" y="0"/>
                  </a:cubicBezTo>
                  <a:cubicBezTo>
                    <a:pt x="17" y="0"/>
                    <a:pt x="16" y="0"/>
                    <a:pt x="16"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5">
              <a:extLst>
                <a:ext uri="{FF2B5EF4-FFF2-40B4-BE49-F238E27FC236}">
                  <a16:creationId xmlns:a16="http://schemas.microsoft.com/office/drawing/2014/main" id="{FCACBEA6-0A03-43BA-9F33-631A340F0709}"/>
                </a:ext>
              </a:extLst>
            </p:cNvPr>
            <p:cNvSpPr>
              <a:spLocks/>
            </p:cNvSpPr>
            <p:nvPr/>
          </p:nvSpPr>
          <p:spPr bwMode="auto">
            <a:xfrm>
              <a:off x="3415" y="1534"/>
              <a:ext cx="31" cy="43"/>
            </a:xfrm>
            <a:custGeom>
              <a:avLst/>
              <a:gdLst>
                <a:gd name="T0" fmla="*/ 13 w 13"/>
                <a:gd name="T1" fmla="*/ 0 h 18"/>
                <a:gd name="T2" fmla="*/ 11 w 13"/>
                <a:gd name="T3" fmla="*/ 2 h 18"/>
                <a:gd name="T4" fmla="*/ 0 w 13"/>
                <a:gd name="T5" fmla="*/ 18 h 18"/>
                <a:gd name="T6" fmla="*/ 7 w 13"/>
                <a:gd name="T7" fmla="*/ 8 h 18"/>
                <a:gd name="T8" fmla="*/ 13 w 13"/>
                <a:gd name="T9" fmla="*/ 0 h 18"/>
              </a:gdLst>
              <a:ahLst/>
              <a:cxnLst>
                <a:cxn ang="0">
                  <a:pos x="T0" y="T1"/>
                </a:cxn>
                <a:cxn ang="0">
                  <a:pos x="T2" y="T3"/>
                </a:cxn>
                <a:cxn ang="0">
                  <a:pos x="T4" y="T5"/>
                </a:cxn>
                <a:cxn ang="0">
                  <a:pos x="T6" y="T7"/>
                </a:cxn>
                <a:cxn ang="0">
                  <a:pos x="T8" y="T9"/>
                </a:cxn>
              </a:cxnLst>
              <a:rect l="0" t="0" r="r" b="b"/>
              <a:pathLst>
                <a:path w="13" h="18">
                  <a:moveTo>
                    <a:pt x="13" y="0"/>
                  </a:moveTo>
                  <a:cubicBezTo>
                    <a:pt x="12" y="0"/>
                    <a:pt x="11" y="1"/>
                    <a:pt x="11" y="2"/>
                  </a:cubicBezTo>
                  <a:cubicBezTo>
                    <a:pt x="6" y="7"/>
                    <a:pt x="3" y="12"/>
                    <a:pt x="0" y="18"/>
                  </a:cubicBezTo>
                  <a:cubicBezTo>
                    <a:pt x="1" y="17"/>
                    <a:pt x="4" y="13"/>
                    <a:pt x="7" y="8"/>
                  </a:cubicBezTo>
                  <a:cubicBezTo>
                    <a:pt x="9" y="4"/>
                    <a:pt x="12" y="2"/>
                    <a:pt x="13"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6">
              <a:extLst>
                <a:ext uri="{FF2B5EF4-FFF2-40B4-BE49-F238E27FC236}">
                  <a16:creationId xmlns:a16="http://schemas.microsoft.com/office/drawing/2014/main" id="{A274CAE4-BBEB-44B7-BAE5-7E1C8B39AF54}"/>
                </a:ext>
              </a:extLst>
            </p:cNvPr>
            <p:cNvSpPr>
              <a:spLocks/>
            </p:cNvSpPr>
            <p:nvPr/>
          </p:nvSpPr>
          <p:spPr bwMode="auto">
            <a:xfrm>
              <a:off x="3588" y="1385"/>
              <a:ext cx="31" cy="128"/>
            </a:xfrm>
            <a:custGeom>
              <a:avLst/>
              <a:gdLst>
                <a:gd name="T0" fmla="*/ 0 w 13"/>
                <a:gd name="T1" fmla="*/ 0 h 54"/>
                <a:gd name="T2" fmla="*/ 2 w 13"/>
                <a:gd name="T3" fmla="*/ 8 h 54"/>
                <a:gd name="T4" fmla="*/ 3 w 13"/>
                <a:gd name="T5" fmla="*/ 34 h 54"/>
                <a:gd name="T6" fmla="*/ 0 w 13"/>
                <a:gd name="T7" fmla="*/ 54 h 54"/>
                <a:gd name="T8" fmla="*/ 11 w 13"/>
                <a:gd name="T9" fmla="*/ 26 h 54"/>
                <a:gd name="T10" fmla="*/ 0 w 13"/>
                <a:gd name="T11" fmla="*/ 0 h 54"/>
              </a:gdLst>
              <a:ahLst/>
              <a:cxnLst>
                <a:cxn ang="0">
                  <a:pos x="T0" y="T1"/>
                </a:cxn>
                <a:cxn ang="0">
                  <a:pos x="T2" y="T3"/>
                </a:cxn>
                <a:cxn ang="0">
                  <a:pos x="T4" y="T5"/>
                </a:cxn>
                <a:cxn ang="0">
                  <a:pos x="T6" y="T7"/>
                </a:cxn>
                <a:cxn ang="0">
                  <a:pos x="T8" y="T9"/>
                </a:cxn>
                <a:cxn ang="0">
                  <a:pos x="T10" y="T11"/>
                </a:cxn>
              </a:cxnLst>
              <a:rect l="0" t="0" r="r" b="b"/>
              <a:pathLst>
                <a:path w="13" h="54">
                  <a:moveTo>
                    <a:pt x="0" y="0"/>
                  </a:moveTo>
                  <a:cubicBezTo>
                    <a:pt x="1" y="2"/>
                    <a:pt x="1" y="5"/>
                    <a:pt x="2" y="8"/>
                  </a:cubicBezTo>
                  <a:cubicBezTo>
                    <a:pt x="4" y="17"/>
                    <a:pt x="4" y="26"/>
                    <a:pt x="3" y="34"/>
                  </a:cubicBezTo>
                  <a:cubicBezTo>
                    <a:pt x="2" y="42"/>
                    <a:pt x="1" y="48"/>
                    <a:pt x="0" y="54"/>
                  </a:cubicBezTo>
                  <a:cubicBezTo>
                    <a:pt x="6" y="44"/>
                    <a:pt x="13" y="37"/>
                    <a:pt x="11" y="26"/>
                  </a:cubicBezTo>
                  <a:cubicBezTo>
                    <a:pt x="10" y="17"/>
                    <a:pt x="6" y="8"/>
                    <a:pt x="0" y="0"/>
                  </a:cubicBezTo>
                </a:path>
              </a:pathLst>
            </a:custGeom>
            <a:solidFill>
              <a:srgbClr val="A23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7">
              <a:extLst>
                <a:ext uri="{FF2B5EF4-FFF2-40B4-BE49-F238E27FC236}">
                  <a16:creationId xmlns:a16="http://schemas.microsoft.com/office/drawing/2014/main" id="{D55014E8-9C3B-48AB-81F5-BF2DBFF235E2}"/>
                </a:ext>
              </a:extLst>
            </p:cNvPr>
            <p:cNvSpPr>
              <a:spLocks/>
            </p:cNvSpPr>
            <p:nvPr/>
          </p:nvSpPr>
          <p:spPr bwMode="auto">
            <a:xfrm>
              <a:off x="3581" y="1375"/>
              <a:ext cx="22" cy="148"/>
            </a:xfrm>
            <a:custGeom>
              <a:avLst/>
              <a:gdLst>
                <a:gd name="T0" fmla="*/ 0 w 9"/>
                <a:gd name="T1" fmla="*/ 0 h 62"/>
                <a:gd name="T2" fmla="*/ 1 w 9"/>
                <a:gd name="T3" fmla="*/ 62 h 62"/>
                <a:gd name="T4" fmla="*/ 2 w 9"/>
                <a:gd name="T5" fmla="*/ 60 h 62"/>
                <a:gd name="T6" fmla="*/ 3 w 9"/>
                <a:gd name="T7" fmla="*/ 58 h 62"/>
                <a:gd name="T8" fmla="*/ 6 w 9"/>
                <a:gd name="T9" fmla="*/ 38 h 62"/>
                <a:gd name="T10" fmla="*/ 5 w 9"/>
                <a:gd name="T11" fmla="*/ 12 h 62"/>
                <a:gd name="T12" fmla="*/ 3 w 9"/>
                <a:gd name="T13" fmla="*/ 4 h 62"/>
                <a:gd name="T14" fmla="*/ 0 w 9"/>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2">
                  <a:moveTo>
                    <a:pt x="0" y="0"/>
                  </a:moveTo>
                  <a:cubicBezTo>
                    <a:pt x="9" y="28"/>
                    <a:pt x="6" y="43"/>
                    <a:pt x="1" y="62"/>
                  </a:cubicBezTo>
                  <a:cubicBezTo>
                    <a:pt x="2" y="60"/>
                    <a:pt x="2" y="60"/>
                    <a:pt x="2" y="60"/>
                  </a:cubicBezTo>
                  <a:cubicBezTo>
                    <a:pt x="2" y="59"/>
                    <a:pt x="3" y="58"/>
                    <a:pt x="3" y="58"/>
                  </a:cubicBezTo>
                  <a:cubicBezTo>
                    <a:pt x="4" y="52"/>
                    <a:pt x="5" y="46"/>
                    <a:pt x="6" y="38"/>
                  </a:cubicBezTo>
                  <a:cubicBezTo>
                    <a:pt x="7" y="30"/>
                    <a:pt x="7" y="21"/>
                    <a:pt x="5" y="12"/>
                  </a:cubicBezTo>
                  <a:cubicBezTo>
                    <a:pt x="4" y="9"/>
                    <a:pt x="4" y="6"/>
                    <a:pt x="3" y="4"/>
                  </a:cubicBezTo>
                  <a:cubicBezTo>
                    <a:pt x="2" y="3"/>
                    <a:pt x="1" y="1"/>
                    <a:pt x="0" y="0"/>
                  </a:cubicBezTo>
                </a:path>
              </a:pathLst>
            </a:custGeom>
            <a:solidFill>
              <a:srgbClr val="1B2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9CEDB61C-9002-41D3-B572-547B37B22F4E}"/>
                </a:ext>
              </a:extLst>
            </p:cNvPr>
            <p:cNvSpPr>
              <a:spLocks/>
            </p:cNvSpPr>
            <p:nvPr/>
          </p:nvSpPr>
          <p:spPr bwMode="auto">
            <a:xfrm>
              <a:off x="3330" y="4060"/>
              <a:ext cx="35" cy="38"/>
            </a:xfrm>
            <a:custGeom>
              <a:avLst/>
              <a:gdLst>
                <a:gd name="T0" fmla="*/ 6 w 15"/>
                <a:gd name="T1" fmla="*/ 2 h 16"/>
                <a:gd name="T2" fmla="*/ 1 w 15"/>
                <a:gd name="T3" fmla="*/ 10 h 16"/>
                <a:gd name="T4" fmla="*/ 9 w 15"/>
                <a:gd name="T5" fmla="*/ 15 h 16"/>
                <a:gd name="T6" fmla="*/ 14 w 15"/>
                <a:gd name="T7" fmla="*/ 6 h 16"/>
                <a:gd name="T8" fmla="*/ 5 w 15"/>
                <a:gd name="T9" fmla="*/ 2 h 16"/>
              </a:gdLst>
              <a:ahLst/>
              <a:cxnLst>
                <a:cxn ang="0">
                  <a:pos x="T0" y="T1"/>
                </a:cxn>
                <a:cxn ang="0">
                  <a:pos x="T2" y="T3"/>
                </a:cxn>
                <a:cxn ang="0">
                  <a:pos x="T4" y="T5"/>
                </a:cxn>
                <a:cxn ang="0">
                  <a:pos x="T6" y="T7"/>
                </a:cxn>
                <a:cxn ang="0">
                  <a:pos x="T8" y="T9"/>
                </a:cxn>
              </a:cxnLst>
              <a:rect l="0" t="0" r="r" b="b"/>
              <a:pathLst>
                <a:path w="15" h="16">
                  <a:moveTo>
                    <a:pt x="6" y="2"/>
                  </a:moveTo>
                  <a:cubicBezTo>
                    <a:pt x="3" y="3"/>
                    <a:pt x="0" y="7"/>
                    <a:pt x="1" y="10"/>
                  </a:cubicBezTo>
                  <a:cubicBezTo>
                    <a:pt x="2" y="13"/>
                    <a:pt x="6" y="16"/>
                    <a:pt x="9" y="15"/>
                  </a:cubicBezTo>
                  <a:cubicBezTo>
                    <a:pt x="12" y="14"/>
                    <a:pt x="15" y="10"/>
                    <a:pt x="14" y="6"/>
                  </a:cubicBezTo>
                  <a:cubicBezTo>
                    <a:pt x="13" y="3"/>
                    <a:pt x="8" y="0"/>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E5CE6CC5-4996-4D74-9F52-6BA9068C7E5D}"/>
                </a:ext>
              </a:extLst>
            </p:cNvPr>
            <p:cNvSpPr>
              <a:spLocks/>
            </p:cNvSpPr>
            <p:nvPr/>
          </p:nvSpPr>
          <p:spPr bwMode="auto">
            <a:xfrm>
              <a:off x="3463" y="4034"/>
              <a:ext cx="38" cy="29"/>
            </a:xfrm>
            <a:custGeom>
              <a:avLst/>
              <a:gdLst>
                <a:gd name="T0" fmla="*/ 16 w 16"/>
                <a:gd name="T1" fmla="*/ 2 h 12"/>
                <a:gd name="T2" fmla="*/ 8 w 16"/>
                <a:gd name="T3" fmla="*/ 6 h 12"/>
                <a:gd name="T4" fmla="*/ 0 w 16"/>
                <a:gd name="T5" fmla="*/ 12 h 12"/>
                <a:gd name="T6" fmla="*/ 6 w 16"/>
                <a:gd name="T7" fmla="*/ 3 h 12"/>
                <a:gd name="T8" fmla="*/ 16 w 16"/>
                <a:gd name="T9" fmla="*/ 2 h 12"/>
              </a:gdLst>
              <a:ahLst/>
              <a:cxnLst>
                <a:cxn ang="0">
                  <a:pos x="T0" y="T1"/>
                </a:cxn>
                <a:cxn ang="0">
                  <a:pos x="T2" y="T3"/>
                </a:cxn>
                <a:cxn ang="0">
                  <a:pos x="T4" y="T5"/>
                </a:cxn>
                <a:cxn ang="0">
                  <a:pos x="T6" y="T7"/>
                </a:cxn>
                <a:cxn ang="0">
                  <a:pos x="T8" y="T9"/>
                </a:cxn>
              </a:cxnLst>
              <a:rect l="0" t="0" r="r" b="b"/>
              <a:pathLst>
                <a:path w="16" h="12">
                  <a:moveTo>
                    <a:pt x="16" y="2"/>
                  </a:moveTo>
                  <a:cubicBezTo>
                    <a:pt x="16" y="3"/>
                    <a:pt x="12" y="3"/>
                    <a:pt x="8" y="6"/>
                  </a:cubicBezTo>
                  <a:cubicBezTo>
                    <a:pt x="3" y="8"/>
                    <a:pt x="1" y="12"/>
                    <a:pt x="0" y="12"/>
                  </a:cubicBezTo>
                  <a:cubicBezTo>
                    <a:pt x="0" y="11"/>
                    <a:pt x="1" y="6"/>
                    <a:pt x="6" y="3"/>
                  </a:cubicBezTo>
                  <a:cubicBezTo>
                    <a:pt x="11" y="0"/>
                    <a:pt x="16" y="1"/>
                    <a:pt x="16" y="2"/>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BF78CB90-47EA-4CFD-A0D8-702E28AB439D}"/>
                </a:ext>
              </a:extLst>
            </p:cNvPr>
            <p:cNvSpPr>
              <a:spLocks/>
            </p:cNvSpPr>
            <p:nvPr/>
          </p:nvSpPr>
          <p:spPr bwMode="auto">
            <a:xfrm>
              <a:off x="3515" y="4056"/>
              <a:ext cx="31" cy="33"/>
            </a:xfrm>
            <a:custGeom>
              <a:avLst/>
              <a:gdLst>
                <a:gd name="T0" fmla="*/ 12 w 13"/>
                <a:gd name="T1" fmla="*/ 0 h 14"/>
                <a:gd name="T2" fmla="*/ 6 w 13"/>
                <a:gd name="T3" fmla="*/ 6 h 14"/>
                <a:gd name="T4" fmla="*/ 1 w 13"/>
                <a:gd name="T5" fmla="*/ 14 h 14"/>
                <a:gd name="T6" fmla="*/ 4 w 13"/>
                <a:gd name="T7" fmla="*/ 4 h 14"/>
                <a:gd name="T8" fmla="*/ 12 w 13"/>
                <a:gd name="T9" fmla="*/ 0 h 14"/>
              </a:gdLst>
              <a:ahLst/>
              <a:cxnLst>
                <a:cxn ang="0">
                  <a:pos x="T0" y="T1"/>
                </a:cxn>
                <a:cxn ang="0">
                  <a:pos x="T2" y="T3"/>
                </a:cxn>
                <a:cxn ang="0">
                  <a:pos x="T4" y="T5"/>
                </a:cxn>
                <a:cxn ang="0">
                  <a:pos x="T6" y="T7"/>
                </a:cxn>
                <a:cxn ang="0">
                  <a:pos x="T8" y="T9"/>
                </a:cxn>
              </a:cxnLst>
              <a:rect l="0" t="0" r="r" b="b"/>
              <a:pathLst>
                <a:path w="13" h="14">
                  <a:moveTo>
                    <a:pt x="12" y="0"/>
                  </a:moveTo>
                  <a:cubicBezTo>
                    <a:pt x="13" y="1"/>
                    <a:pt x="9" y="3"/>
                    <a:pt x="6" y="6"/>
                  </a:cubicBezTo>
                  <a:cubicBezTo>
                    <a:pt x="3" y="10"/>
                    <a:pt x="2" y="14"/>
                    <a:pt x="1" y="14"/>
                  </a:cubicBezTo>
                  <a:cubicBezTo>
                    <a:pt x="1" y="14"/>
                    <a:pt x="0" y="9"/>
                    <a:pt x="4" y="4"/>
                  </a:cubicBezTo>
                  <a:cubicBezTo>
                    <a:pt x="7" y="0"/>
                    <a:pt x="12" y="0"/>
                    <a:pt x="12"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0104D882-F3FA-41B4-AE0D-D43F4CE09CE8}"/>
                </a:ext>
              </a:extLst>
            </p:cNvPr>
            <p:cNvSpPr>
              <a:spLocks/>
            </p:cNvSpPr>
            <p:nvPr/>
          </p:nvSpPr>
          <p:spPr bwMode="auto">
            <a:xfrm>
              <a:off x="3565" y="4072"/>
              <a:ext cx="21" cy="38"/>
            </a:xfrm>
            <a:custGeom>
              <a:avLst/>
              <a:gdLst>
                <a:gd name="T0" fmla="*/ 2 w 9"/>
                <a:gd name="T1" fmla="*/ 15 h 16"/>
                <a:gd name="T2" fmla="*/ 2 w 9"/>
                <a:gd name="T3" fmla="*/ 7 h 16"/>
                <a:gd name="T4" fmla="*/ 9 w 9"/>
                <a:gd name="T5" fmla="*/ 1 h 16"/>
                <a:gd name="T6" fmla="*/ 5 w 9"/>
                <a:gd name="T7" fmla="*/ 8 h 16"/>
                <a:gd name="T8" fmla="*/ 2 w 9"/>
                <a:gd name="T9" fmla="*/ 15 h 16"/>
              </a:gdLst>
              <a:ahLst/>
              <a:cxnLst>
                <a:cxn ang="0">
                  <a:pos x="T0" y="T1"/>
                </a:cxn>
                <a:cxn ang="0">
                  <a:pos x="T2" y="T3"/>
                </a:cxn>
                <a:cxn ang="0">
                  <a:pos x="T4" y="T5"/>
                </a:cxn>
                <a:cxn ang="0">
                  <a:pos x="T6" y="T7"/>
                </a:cxn>
                <a:cxn ang="0">
                  <a:pos x="T8" y="T9"/>
                </a:cxn>
              </a:cxnLst>
              <a:rect l="0" t="0" r="r" b="b"/>
              <a:pathLst>
                <a:path w="9" h="16">
                  <a:moveTo>
                    <a:pt x="2" y="15"/>
                  </a:moveTo>
                  <a:cubicBezTo>
                    <a:pt x="1" y="16"/>
                    <a:pt x="0" y="11"/>
                    <a:pt x="2" y="7"/>
                  </a:cubicBezTo>
                  <a:cubicBezTo>
                    <a:pt x="4" y="2"/>
                    <a:pt x="8" y="0"/>
                    <a:pt x="9" y="1"/>
                  </a:cubicBezTo>
                  <a:cubicBezTo>
                    <a:pt x="9" y="2"/>
                    <a:pt x="6" y="4"/>
                    <a:pt x="5" y="8"/>
                  </a:cubicBezTo>
                  <a:cubicBezTo>
                    <a:pt x="3" y="12"/>
                    <a:pt x="3" y="15"/>
                    <a:pt x="2" y="1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7">
              <a:extLst>
                <a:ext uri="{FF2B5EF4-FFF2-40B4-BE49-F238E27FC236}">
                  <a16:creationId xmlns:a16="http://schemas.microsoft.com/office/drawing/2014/main" id="{4A66FD00-E98F-4811-B0AC-3752AB5328BF}"/>
                </a:ext>
              </a:extLst>
            </p:cNvPr>
            <p:cNvSpPr>
              <a:spLocks/>
            </p:cNvSpPr>
            <p:nvPr/>
          </p:nvSpPr>
          <p:spPr bwMode="auto">
            <a:xfrm>
              <a:off x="3391" y="708"/>
              <a:ext cx="29" cy="29"/>
            </a:xfrm>
            <a:custGeom>
              <a:avLst/>
              <a:gdLst>
                <a:gd name="T0" fmla="*/ 11 w 12"/>
                <a:gd name="T1" fmla="*/ 5 h 12"/>
                <a:gd name="T2" fmla="*/ 7 w 12"/>
                <a:gd name="T3" fmla="*/ 11 h 12"/>
                <a:gd name="T4" fmla="*/ 0 w 12"/>
                <a:gd name="T5" fmla="*/ 8 h 12"/>
                <a:gd name="T6" fmla="*/ 5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1"/>
                  </a:cubicBezTo>
                  <a:cubicBezTo>
                    <a:pt x="4" y="12"/>
                    <a:pt x="1" y="10"/>
                    <a:pt x="0" y="8"/>
                  </a:cubicBezTo>
                  <a:cubicBezTo>
                    <a:pt x="0" y="5"/>
                    <a:pt x="2" y="2"/>
                    <a:pt x="5" y="1"/>
                  </a:cubicBezTo>
                  <a:cubicBezTo>
                    <a:pt x="8" y="0"/>
                    <a:pt x="11" y="2"/>
                    <a:pt x="11"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9">
              <a:extLst>
                <a:ext uri="{FF2B5EF4-FFF2-40B4-BE49-F238E27FC236}">
                  <a16:creationId xmlns:a16="http://schemas.microsoft.com/office/drawing/2014/main" id="{24805E67-2806-48A8-9C14-41D6A2800F9A}"/>
                </a:ext>
              </a:extLst>
            </p:cNvPr>
            <p:cNvSpPr>
              <a:spLocks/>
            </p:cNvSpPr>
            <p:nvPr/>
          </p:nvSpPr>
          <p:spPr bwMode="auto">
            <a:xfrm>
              <a:off x="3254" y="739"/>
              <a:ext cx="28" cy="29"/>
            </a:xfrm>
            <a:custGeom>
              <a:avLst/>
              <a:gdLst>
                <a:gd name="T0" fmla="*/ 11 w 12"/>
                <a:gd name="T1" fmla="*/ 5 h 12"/>
                <a:gd name="T2" fmla="*/ 7 w 12"/>
                <a:gd name="T3" fmla="*/ 12 h 12"/>
                <a:gd name="T4" fmla="*/ 1 w 12"/>
                <a:gd name="T5" fmla="*/ 8 h 12"/>
                <a:gd name="T6" fmla="*/ 5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1" y="8"/>
                  </a:cubicBezTo>
                  <a:cubicBezTo>
                    <a:pt x="0" y="5"/>
                    <a:pt x="2" y="2"/>
                    <a:pt x="5" y="1"/>
                  </a:cubicBezTo>
                  <a:cubicBezTo>
                    <a:pt x="8" y="0"/>
                    <a:pt x="11" y="2"/>
                    <a:pt x="11"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0">
              <a:extLst>
                <a:ext uri="{FF2B5EF4-FFF2-40B4-BE49-F238E27FC236}">
                  <a16:creationId xmlns:a16="http://schemas.microsoft.com/office/drawing/2014/main" id="{FE87BDA6-5462-41CF-9074-78A4D5A41EAC}"/>
                </a:ext>
              </a:extLst>
            </p:cNvPr>
            <p:cNvSpPr>
              <a:spLocks/>
            </p:cNvSpPr>
            <p:nvPr/>
          </p:nvSpPr>
          <p:spPr bwMode="auto">
            <a:xfrm>
              <a:off x="3220" y="722"/>
              <a:ext cx="55" cy="22"/>
            </a:xfrm>
            <a:custGeom>
              <a:avLst/>
              <a:gdLst>
                <a:gd name="T0" fmla="*/ 23 w 23"/>
                <a:gd name="T1" fmla="*/ 4 h 9"/>
                <a:gd name="T2" fmla="*/ 11 w 23"/>
                <a:gd name="T3" fmla="*/ 4 h 9"/>
                <a:gd name="T4" fmla="*/ 1 w 23"/>
                <a:gd name="T5" fmla="*/ 9 h 9"/>
                <a:gd name="T6" fmla="*/ 2 w 23"/>
                <a:gd name="T7" fmla="*/ 5 h 9"/>
                <a:gd name="T8" fmla="*/ 11 w 23"/>
                <a:gd name="T9" fmla="*/ 1 h 9"/>
                <a:gd name="T10" fmla="*/ 20 w 23"/>
                <a:gd name="T11" fmla="*/ 2 h 9"/>
                <a:gd name="T12" fmla="*/ 23 w 23"/>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3" h="9">
                  <a:moveTo>
                    <a:pt x="23" y="4"/>
                  </a:moveTo>
                  <a:cubicBezTo>
                    <a:pt x="22" y="5"/>
                    <a:pt x="17" y="3"/>
                    <a:pt x="11" y="4"/>
                  </a:cubicBezTo>
                  <a:cubicBezTo>
                    <a:pt x="5" y="5"/>
                    <a:pt x="2" y="9"/>
                    <a:pt x="1" y="9"/>
                  </a:cubicBezTo>
                  <a:cubicBezTo>
                    <a:pt x="0" y="8"/>
                    <a:pt x="1" y="7"/>
                    <a:pt x="2" y="5"/>
                  </a:cubicBezTo>
                  <a:cubicBezTo>
                    <a:pt x="4" y="3"/>
                    <a:pt x="7" y="1"/>
                    <a:pt x="11" y="1"/>
                  </a:cubicBezTo>
                  <a:cubicBezTo>
                    <a:pt x="14" y="0"/>
                    <a:pt x="18" y="1"/>
                    <a:pt x="20" y="2"/>
                  </a:cubicBezTo>
                  <a:cubicBezTo>
                    <a:pt x="22" y="3"/>
                    <a:pt x="23" y="4"/>
                    <a:pt x="23"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2">
              <a:extLst>
                <a:ext uri="{FF2B5EF4-FFF2-40B4-BE49-F238E27FC236}">
                  <a16:creationId xmlns:a16="http://schemas.microsoft.com/office/drawing/2014/main" id="{4F838D81-2E8A-4F61-9F15-621EF46F4966}"/>
                </a:ext>
              </a:extLst>
            </p:cNvPr>
            <p:cNvSpPr>
              <a:spLocks/>
            </p:cNvSpPr>
            <p:nvPr/>
          </p:nvSpPr>
          <p:spPr bwMode="auto">
            <a:xfrm>
              <a:off x="3246" y="979"/>
              <a:ext cx="150" cy="64"/>
            </a:xfrm>
            <a:custGeom>
              <a:avLst/>
              <a:gdLst>
                <a:gd name="T0" fmla="*/ 61 w 63"/>
                <a:gd name="T1" fmla="*/ 3 h 27"/>
                <a:gd name="T2" fmla="*/ 0 w 63"/>
                <a:gd name="T3" fmla="*/ 0 h 27"/>
                <a:gd name="T4" fmla="*/ 63 w 63"/>
                <a:gd name="T5" fmla="*/ 14 h 27"/>
                <a:gd name="T6" fmla="*/ 61 w 63"/>
                <a:gd name="T7" fmla="*/ 3 h 27"/>
              </a:gdLst>
              <a:ahLst/>
              <a:cxnLst>
                <a:cxn ang="0">
                  <a:pos x="T0" y="T1"/>
                </a:cxn>
                <a:cxn ang="0">
                  <a:pos x="T2" y="T3"/>
                </a:cxn>
                <a:cxn ang="0">
                  <a:pos x="T4" y="T5"/>
                </a:cxn>
                <a:cxn ang="0">
                  <a:pos x="T6" y="T7"/>
                </a:cxn>
              </a:cxnLst>
              <a:rect l="0" t="0" r="r" b="b"/>
              <a:pathLst>
                <a:path w="63" h="27">
                  <a:moveTo>
                    <a:pt x="61" y="3"/>
                  </a:moveTo>
                  <a:cubicBezTo>
                    <a:pt x="61" y="3"/>
                    <a:pt x="32" y="11"/>
                    <a:pt x="0" y="0"/>
                  </a:cubicBezTo>
                  <a:cubicBezTo>
                    <a:pt x="0" y="0"/>
                    <a:pt x="21" y="27"/>
                    <a:pt x="63" y="14"/>
                  </a:cubicBezTo>
                  <a:lnTo>
                    <a:pt x="61" y="3"/>
                  </a:ln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3">
              <a:extLst>
                <a:ext uri="{FF2B5EF4-FFF2-40B4-BE49-F238E27FC236}">
                  <a16:creationId xmlns:a16="http://schemas.microsoft.com/office/drawing/2014/main" id="{6916B5D6-4990-4E4C-89CC-84D3E2A3E713}"/>
                </a:ext>
              </a:extLst>
            </p:cNvPr>
            <p:cNvSpPr>
              <a:spLocks/>
            </p:cNvSpPr>
            <p:nvPr/>
          </p:nvSpPr>
          <p:spPr bwMode="auto">
            <a:xfrm>
              <a:off x="3211" y="703"/>
              <a:ext cx="66" cy="29"/>
            </a:xfrm>
            <a:custGeom>
              <a:avLst/>
              <a:gdLst>
                <a:gd name="T0" fmla="*/ 28 w 28"/>
                <a:gd name="T1" fmla="*/ 4 h 12"/>
                <a:gd name="T2" fmla="*/ 14 w 28"/>
                <a:gd name="T3" fmla="*/ 7 h 12"/>
                <a:gd name="T4" fmla="*/ 1 w 28"/>
                <a:gd name="T5" fmla="*/ 10 h 12"/>
                <a:gd name="T6" fmla="*/ 3 w 28"/>
                <a:gd name="T7" fmla="*/ 6 h 12"/>
                <a:gd name="T8" fmla="*/ 13 w 28"/>
                <a:gd name="T9" fmla="*/ 1 h 12"/>
                <a:gd name="T10" fmla="*/ 24 w 28"/>
                <a:gd name="T11" fmla="*/ 1 h 12"/>
                <a:gd name="T12" fmla="*/ 28 w 28"/>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8" y="4"/>
                  </a:moveTo>
                  <a:cubicBezTo>
                    <a:pt x="27" y="5"/>
                    <a:pt x="21" y="5"/>
                    <a:pt x="14" y="7"/>
                  </a:cubicBezTo>
                  <a:cubicBezTo>
                    <a:pt x="7" y="9"/>
                    <a:pt x="2" y="12"/>
                    <a:pt x="1" y="10"/>
                  </a:cubicBezTo>
                  <a:cubicBezTo>
                    <a:pt x="0" y="9"/>
                    <a:pt x="1" y="8"/>
                    <a:pt x="3" y="6"/>
                  </a:cubicBezTo>
                  <a:cubicBezTo>
                    <a:pt x="5" y="4"/>
                    <a:pt x="9" y="2"/>
                    <a:pt x="13" y="1"/>
                  </a:cubicBezTo>
                  <a:cubicBezTo>
                    <a:pt x="17" y="0"/>
                    <a:pt x="21" y="0"/>
                    <a:pt x="24" y="1"/>
                  </a:cubicBezTo>
                  <a:cubicBezTo>
                    <a:pt x="26" y="2"/>
                    <a:pt x="28" y="3"/>
                    <a:pt x="28"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4">
              <a:extLst>
                <a:ext uri="{FF2B5EF4-FFF2-40B4-BE49-F238E27FC236}">
                  <a16:creationId xmlns:a16="http://schemas.microsoft.com/office/drawing/2014/main" id="{250DF00B-F43B-4DFE-8E31-705B53B16D3E}"/>
                </a:ext>
              </a:extLst>
            </p:cNvPr>
            <p:cNvSpPr>
              <a:spLocks/>
            </p:cNvSpPr>
            <p:nvPr/>
          </p:nvSpPr>
          <p:spPr bwMode="auto">
            <a:xfrm>
              <a:off x="3346" y="644"/>
              <a:ext cx="60" cy="24"/>
            </a:xfrm>
            <a:custGeom>
              <a:avLst/>
              <a:gdLst>
                <a:gd name="T0" fmla="*/ 25 w 25"/>
                <a:gd name="T1" fmla="*/ 4 h 10"/>
                <a:gd name="T2" fmla="*/ 13 w 25"/>
                <a:gd name="T3" fmla="*/ 7 h 10"/>
                <a:gd name="T4" fmla="*/ 1 w 25"/>
                <a:gd name="T5" fmla="*/ 9 h 10"/>
                <a:gd name="T6" fmla="*/ 3 w 25"/>
                <a:gd name="T7" fmla="*/ 5 h 10"/>
                <a:gd name="T8" fmla="*/ 12 w 25"/>
                <a:gd name="T9" fmla="*/ 1 h 10"/>
                <a:gd name="T10" fmla="*/ 22 w 25"/>
                <a:gd name="T11" fmla="*/ 1 h 10"/>
                <a:gd name="T12" fmla="*/ 25 w 25"/>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25" y="4"/>
                  </a:moveTo>
                  <a:cubicBezTo>
                    <a:pt x="24" y="6"/>
                    <a:pt x="19" y="5"/>
                    <a:pt x="13" y="7"/>
                  </a:cubicBezTo>
                  <a:cubicBezTo>
                    <a:pt x="7" y="8"/>
                    <a:pt x="2" y="10"/>
                    <a:pt x="1" y="9"/>
                  </a:cubicBezTo>
                  <a:cubicBezTo>
                    <a:pt x="0" y="8"/>
                    <a:pt x="1" y="7"/>
                    <a:pt x="3" y="5"/>
                  </a:cubicBezTo>
                  <a:cubicBezTo>
                    <a:pt x="4" y="3"/>
                    <a:pt x="8" y="1"/>
                    <a:pt x="12" y="1"/>
                  </a:cubicBezTo>
                  <a:cubicBezTo>
                    <a:pt x="16" y="0"/>
                    <a:pt x="20" y="0"/>
                    <a:pt x="22" y="1"/>
                  </a:cubicBezTo>
                  <a:cubicBezTo>
                    <a:pt x="24" y="2"/>
                    <a:pt x="25" y="3"/>
                    <a:pt x="25"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7">
              <a:extLst>
                <a:ext uri="{FF2B5EF4-FFF2-40B4-BE49-F238E27FC236}">
                  <a16:creationId xmlns:a16="http://schemas.microsoft.com/office/drawing/2014/main" id="{EBFBDA27-7EB6-4018-9494-9DF1CE913740}"/>
                </a:ext>
              </a:extLst>
            </p:cNvPr>
            <p:cNvSpPr>
              <a:spLocks/>
            </p:cNvSpPr>
            <p:nvPr/>
          </p:nvSpPr>
          <p:spPr bwMode="auto">
            <a:xfrm>
              <a:off x="3085" y="791"/>
              <a:ext cx="81" cy="121"/>
            </a:xfrm>
            <a:custGeom>
              <a:avLst/>
              <a:gdLst>
                <a:gd name="T0" fmla="*/ 27 w 34"/>
                <a:gd name="T1" fmla="*/ 13 h 51"/>
                <a:gd name="T2" fmla="*/ 7 w 34"/>
                <a:gd name="T3" fmla="*/ 6 h 51"/>
                <a:gd name="T4" fmla="*/ 3 w 34"/>
                <a:gd name="T5" fmla="*/ 25 h 51"/>
                <a:gd name="T6" fmla="*/ 34 w 34"/>
                <a:gd name="T7" fmla="*/ 38 h 51"/>
                <a:gd name="T8" fmla="*/ 27 w 34"/>
                <a:gd name="T9" fmla="*/ 13 h 51"/>
              </a:gdLst>
              <a:ahLst/>
              <a:cxnLst>
                <a:cxn ang="0">
                  <a:pos x="T0" y="T1"/>
                </a:cxn>
                <a:cxn ang="0">
                  <a:pos x="T2" y="T3"/>
                </a:cxn>
                <a:cxn ang="0">
                  <a:pos x="T4" y="T5"/>
                </a:cxn>
                <a:cxn ang="0">
                  <a:pos x="T6" y="T7"/>
                </a:cxn>
                <a:cxn ang="0">
                  <a:pos x="T8" y="T9"/>
                </a:cxn>
              </a:cxnLst>
              <a:rect l="0" t="0" r="r" b="b"/>
              <a:pathLst>
                <a:path w="34" h="51">
                  <a:moveTo>
                    <a:pt x="27" y="13"/>
                  </a:moveTo>
                  <a:cubicBezTo>
                    <a:pt x="25" y="4"/>
                    <a:pt x="14" y="0"/>
                    <a:pt x="7" y="6"/>
                  </a:cubicBezTo>
                  <a:cubicBezTo>
                    <a:pt x="3" y="9"/>
                    <a:pt x="0" y="15"/>
                    <a:pt x="3" y="25"/>
                  </a:cubicBezTo>
                  <a:cubicBezTo>
                    <a:pt x="9" y="51"/>
                    <a:pt x="34" y="39"/>
                    <a:pt x="34" y="38"/>
                  </a:cubicBezTo>
                  <a:cubicBezTo>
                    <a:pt x="34" y="38"/>
                    <a:pt x="30" y="24"/>
                    <a:pt x="27" y="13"/>
                  </a:cubicBezTo>
                  <a:close/>
                </a:path>
              </a:pathLst>
            </a:custGeom>
            <a:solidFill>
              <a:srgbClr val="FF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8">
              <a:extLst>
                <a:ext uri="{FF2B5EF4-FFF2-40B4-BE49-F238E27FC236}">
                  <a16:creationId xmlns:a16="http://schemas.microsoft.com/office/drawing/2014/main" id="{18472F5B-C7DE-4B64-962E-2AA53BF932B7}"/>
                </a:ext>
              </a:extLst>
            </p:cNvPr>
            <p:cNvSpPr>
              <a:spLocks/>
            </p:cNvSpPr>
            <p:nvPr/>
          </p:nvSpPr>
          <p:spPr bwMode="auto">
            <a:xfrm>
              <a:off x="3106" y="817"/>
              <a:ext cx="34" cy="55"/>
            </a:xfrm>
            <a:custGeom>
              <a:avLst/>
              <a:gdLst>
                <a:gd name="T0" fmla="*/ 14 w 14"/>
                <a:gd name="T1" fmla="*/ 19 h 23"/>
                <a:gd name="T2" fmla="*/ 13 w 14"/>
                <a:gd name="T3" fmla="*/ 20 h 23"/>
                <a:gd name="T4" fmla="*/ 10 w 14"/>
                <a:gd name="T5" fmla="*/ 21 h 23"/>
                <a:gd name="T6" fmla="*/ 2 w 14"/>
                <a:gd name="T7" fmla="*/ 13 h 23"/>
                <a:gd name="T8" fmla="*/ 2 w 14"/>
                <a:gd name="T9" fmla="*/ 6 h 23"/>
                <a:gd name="T10" fmla="*/ 4 w 14"/>
                <a:gd name="T11" fmla="*/ 2 h 23"/>
                <a:gd name="T12" fmla="*/ 7 w 14"/>
                <a:gd name="T13" fmla="*/ 2 h 23"/>
                <a:gd name="T14" fmla="*/ 8 w 14"/>
                <a:gd name="T15" fmla="*/ 3 h 23"/>
                <a:gd name="T16" fmla="*/ 8 w 14"/>
                <a:gd name="T17" fmla="*/ 2 h 23"/>
                <a:gd name="T18" fmla="*/ 7 w 14"/>
                <a:gd name="T19" fmla="*/ 0 h 23"/>
                <a:gd name="T20" fmla="*/ 4 w 14"/>
                <a:gd name="T21" fmla="*/ 0 h 23"/>
                <a:gd name="T22" fmla="*/ 0 w 14"/>
                <a:gd name="T23" fmla="*/ 5 h 23"/>
                <a:gd name="T24" fmla="*/ 1 w 14"/>
                <a:gd name="T25" fmla="*/ 13 h 23"/>
                <a:gd name="T26" fmla="*/ 10 w 14"/>
                <a:gd name="T27" fmla="*/ 23 h 23"/>
                <a:gd name="T28" fmla="*/ 14 w 14"/>
                <a:gd name="T29" fmla="*/ 21 h 23"/>
                <a:gd name="T30" fmla="*/ 14 w 14"/>
                <a:gd name="T3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14" y="19"/>
                  </a:moveTo>
                  <a:cubicBezTo>
                    <a:pt x="14" y="19"/>
                    <a:pt x="14" y="20"/>
                    <a:pt x="13" y="20"/>
                  </a:cubicBezTo>
                  <a:cubicBezTo>
                    <a:pt x="13" y="21"/>
                    <a:pt x="11" y="21"/>
                    <a:pt x="10" y="21"/>
                  </a:cubicBezTo>
                  <a:cubicBezTo>
                    <a:pt x="7" y="21"/>
                    <a:pt x="4" y="17"/>
                    <a:pt x="2" y="13"/>
                  </a:cubicBezTo>
                  <a:cubicBezTo>
                    <a:pt x="2" y="10"/>
                    <a:pt x="2" y="8"/>
                    <a:pt x="2" y="6"/>
                  </a:cubicBezTo>
                  <a:cubicBezTo>
                    <a:pt x="2" y="4"/>
                    <a:pt x="3" y="2"/>
                    <a:pt x="4" y="2"/>
                  </a:cubicBezTo>
                  <a:cubicBezTo>
                    <a:pt x="6" y="1"/>
                    <a:pt x="7" y="1"/>
                    <a:pt x="7" y="2"/>
                  </a:cubicBezTo>
                  <a:cubicBezTo>
                    <a:pt x="8" y="3"/>
                    <a:pt x="8" y="3"/>
                    <a:pt x="8" y="3"/>
                  </a:cubicBezTo>
                  <a:cubicBezTo>
                    <a:pt x="8" y="3"/>
                    <a:pt x="9" y="3"/>
                    <a:pt x="8" y="2"/>
                  </a:cubicBezTo>
                  <a:cubicBezTo>
                    <a:pt x="8" y="1"/>
                    <a:pt x="7" y="1"/>
                    <a:pt x="7" y="0"/>
                  </a:cubicBezTo>
                  <a:cubicBezTo>
                    <a:pt x="6" y="0"/>
                    <a:pt x="5" y="0"/>
                    <a:pt x="4" y="0"/>
                  </a:cubicBezTo>
                  <a:cubicBezTo>
                    <a:pt x="2" y="1"/>
                    <a:pt x="1" y="3"/>
                    <a:pt x="0" y="5"/>
                  </a:cubicBezTo>
                  <a:cubicBezTo>
                    <a:pt x="0" y="8"/>
                    <a:pt x="0" y="10"/>
                    <a:pt x="1" y="13"/>
                  </a:cubicBezTo>
                  <a:cubicBezTo>
                    <a:pt x="2" y="18"/>
                    <a:pt x="6" y="22"/>
                    <a:pt x="10" y="23"/>
                  </a:cubicBezTo>
                  <a:cubicBezTo>
                    <a:pt x="12" y="23"/>
                    <a:pt x="13" y="22"/>
                    <a:pt x="14" y="21"/>
                  </a:cubicBezTo>
                  <a:cubicBezTo>
                    <a:pt x="14" y="20"/>
                    <a:pt x="14" y="19"/>
                    <a:pt x="14" y="19"/>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9">
              <a:extLst>
                <a:ext uri="{FF2B5EF4-FFF2-40B4-BE49-F238E27FC236}">
                  <a16:creationId xmlns:a16="http://schemas.microsoft.com/office/drawing/2014/main" id="{301E61D6-6A8B-485D-9935-58D31848CE52}"/>
                </a:ext>
              </a:extLst>
            </p:cNvPr>
            <p:cNvSpPr>
              <a:spLocks/>
            </p:cNvSpPr>
            <p:nvPr/>
          </p:nvSpPr>
          <p:spPr bwMode="auto">
            <a:xfrm>
              <a:off x="3182" y="554"/>
              <a:ext cx="333" cy="183"/>
            </a:xfrm>
            <a:custGeom>
              <a:avLst/>
              <a:gdLst>
                <a:gd name="T0" fmla="*/ 124 w 140"/>
                <a:gd name="T1" fmla="*/ 77 h 77"/>
                <a:gd name="T2" fmla="*/ 130 w 140"/>
                <a:gd name="T3" fmla="*/ 71 h 77"/>
                <a:gd name="T4" fmla="*/ 138 w 140"/>
                <a:gd name="T5" fmla="*/ 51 h 77"/>
                <a:gd name="T6" fmla="*/ 136 w 140"/>
                <a:gd name="T7" fmla="*/ 36 h 77"/>
                <a:gd name="T8" fmla="*/ 127 w 140"/>
                <a:gd name="T9" fmla="*/ 22 h 77"/>
                <a:gd name="T10" fmla="*/ 91 w 140"/>
                <a:gd name="T11" fmla="*/ 15 h 77"/>
                <a:gd name="T12" fmla="*/ 87 w 140"/>
                <a:gd name="T13" fmla="*/ 16 h 77"/>
                <a:gd name="T14" fmla="*/ 84 w 140"/>
                <a:gd name="T15" fmla="*/ 18 h 77"/>
                <a:gd name="T16" fmla="*/ 82 w 140"/>
                <a:gd name="T17" fmla="*/ 19 h 77"/>
                <a:gd name="T18" fmla="*/ 82 w 140"/>
                <a:gd name="T19" fmla="*/ 17 h 77"/>
                <a:gd name="T20" fmla="*/ 79 w 140"/>
                <a:gd name="T21" fmla="*/ 9 h 77"/>
                <a:gd name="T22" fmla="*/ 72 w 140"/>
                <a:gd name="T23" fmla="*/ 4 h 77"/>
                <a:gd name="T24" fmla="*/ 55 w 140"/>
                <a:gd name="T25" fmla="*/ 2 h 77"/>
                <a:gd name="T26" fmla="*/ 25 w 140"/>
                <a:gd name="T27" fmla="*/ 11 h 77"/>
                <a:gd name="T28" fmla="*/ 5 w 140"/>
                <a:gd name="T29" fmla="*/ 7 h 77"/>
                <a:gd name="T30" fmla="*/ 1 w 140"/>
                <a:gd name="T31" fmla="*/ 3 h 77"/>
                <a:gd name="T32" fmla="*/ 1 w 140"/>
                <a:gd name="T33" fmla="*/ 1 h 77"/>
                <a:gd name="T34" fmla="*/ 6 w 140"/>
                <a:gd name="T35" fmla="*/ 6 h 77"/>
                <a:gd name="T36" fmla="*/ 25 w 140"/>
                <a:gd name="T37" fmla="*/ 10 h 77"/>
                <a:gd name="T38" fmla="*/ 39 w 140"/>
                <a:gd name="T39" fmla="*/ 6 h 77"/>
                <a:gd name="T40" fmla="*/ 54 w 140"/>
                <a:gd name="T41" fmla="*/ 1 h 77"/>
                <a:gd name="T42" fmla="*/ 63 w 140"/>
                <a:gd name="T43" fmla="*/ 0 h 77"/>
                <a:gd name="T44" fmla="*/ 73 w 140"/>
                <a:gd name="T45" fmla="*/ 2 h 77"/>
                <a:gd name="T46" fmla="*/ 81 w 140"/>
                <a:gd name="T47" fmla="*/ 8 h 77"/>
                <a:gd name="T48" fmla="*/ 84 w 140"/>
                <a:gd name="T49" fmla="*/ 17 h 77"/>
                <a:gd name="T50" fmla="*/ 83 w 140"/>
                <a:gd name="T51" fmla="*/ 16 h 77"/>
                <a:gd name="T52" fmla="*/ 86 w 140"/>
                <a:gd name="T53" fmla="*/ 15 h 77"/>
                <a:gd name="T54" fmla="*/ 90 w 140"/>
                <a:gd name="T55" fmla="*/ 13 h 77"/>
                <a:gd name="T56" fmla="*/ 129 w 140"/>
                <a:gd name="T57" fmla="*/ 21 h 77"/>
                <a:gd name="T58" fmla="*/ 138 w 140"/>
                <a:gd name="T59" fmla="*/ 36 h 77"/>
                <a:gd name="T60" fmla="*/ 139 w 140"/>
                <a:gd name="T61" fmla="*/ 51 h 77"/>
                <a:gd name="T62" fmla="*/ 130 w 140"/>
                <a:gd name="T63" fmla="*/ 72 h 77"/>
                <a:gd name="T64" fmla="*/ 126 w 140"/>
                <a:gd name="T65" fmla="*/ 76 h 77"/>
                <a:gd name="T66" fmla="*/ 124 w 140"/>
                <a:gd name="T6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77">
                  <a:moveTo>
                    <a:pt x="124" y="77"/>
                  </a:moveTo>
                  <a:cubicBezTo>
                    <a:pt x="124" y="77"/>
                    <a:pt x="127" y="75"/>
                    <a:pt x="130" y="71"/>
                  </a:cubicBezTo>
                  <a:cubicBezTo>
                    <a:pt x="133" y="67"/>
                    <a:pt x="137" y="60"/>
                    <a:pt x="138" y="51"/>
                  </a:cubicBezTo>
                  <a:cubicBezTo>
                    <a:pt x="138" y="47"/>
                    <a:pt x="138" y="41"/>
                    <a:pt x="136" y="36"/>
                  </a:cubicBezTo>
                  <a:cubicBezTo>
                    <a:pt x="135" y="31"/>
                    <a:pt x="132" y="26"/>
                    <a:pt x="127" y="22"/>
                  </a:cubicBezTo>
                  <a:cubicBezTo>
                    <a:pt x="118" y="14"/>
                    <a:pt x="104" y="10"/>
                    <a:pt x="91" y="15"/>
                  </a:cubicBezTo>
                  <a:cubicBezTo>
                    <a:pt x="89" y="15"/>
                    <a:pt x="88" y="16"/>
                    <a:pt x="87" y="16"/>
                  </a:cubicBezTo>
                  <a:cubicBezTo>
                    <a:pt x="86" y="17"/>
                    <a:pt x="85" y="18"/>
                    <a:pt x="84" y="18"/>
                  </a:cubicBezTo>
                  <a:cubicBezTo>
                    <a:pt x="82" y="19"/>
                    <a:pt x="82" y="19"/>
                    <a:pt x="82" y="19"/>
                  </a:cubicBezTo>
                  <a:cubicBezTo>
                    <a:pt x="82" y="17"/>
                    <a:pt x="82" y="17"/>
                    <a:pt x="82" y="17"/>
                  </a:cubicBezTo>
                  <a:cubicBezTo>
                    <a:pt x="82" y="14"/>
                    <a:pt x="81" y="11"/>
                    <a:pt x="79" y="9"/>
                  </a:cubicBezTo>
                  <a:cubicBezTo>
                    <a:pt x="77" y="7"/>
                    <a:pt x="75" y="5"/>
                    <a:pt x="72" y="4"/>
                  </a:cubicBezTo>
                  <a:cubicBezTo>
                    <a:pt x="66" y="1"/>
                    <a:pt x="60" y="1"/>
                    <a:pt x="55" y="2"/>
                  </a:cubicBezTo>
                  <a:cubicBezTo>
                    <a:pt x="44" y="5"/>
                    <a:pt x="34" y="10"/>
                    <a:pt x="25" y="11"/>
                  </a:cubicBezTo>
                  <a:cubicBezTo>
                    <a:pt x="17" y="12"/>
                    <a:pt x="9" y="10"/>
                    <a:pt x="5" y="7"/>
                  </a:cubicBezTo>
                  <a:cubicBezTo>
                    <a:pt x="3" y="6"/>
                    <a:pt x="2" y="4"/>
                    <a:pt x="1" y="3"/>
                  </a:cubicBezTo>
                  <a:cubicBezTo>
                    <a:pt x="1" y="2"/>
                    <a:pt x="0" y="1"/>
                    <a:pt x="1" y="1"/>
                  </a:cubicBezTo>
                  <a:cubicBezTo>
                    <a:pt x="1" y="1"/>
                    <a:pt x="2" y="4"/>
                    <a:pt x="6" y="6"/>
                  </a:cubicBezTo>
                  <a:cubicBezTo>
                    <a:pt x="10" y="9"/>
                    <a:pt x="17" y="11"/>
                    <a:pt x="25" y="10"/>
                  </a:cubicBezTo>
                  <a:cubicBezTo>
                    <a:pt x="29" y="9"/>
                    <a:pt x="34" y="7"/>
                    <a:pt x="39" y="6"/>
                  </a:cubicBezTo>
                  <a:cubicBezTo>
                    <a:pt x="43" y="4"/>
                    <a:pt x="48" y="2"/>
                    <a:pt x="54" y="1"/>
                  </a:cubicBezTo>
                  <a:cubicBezTo>
                    <a:pt x="57" y="0"/>
                    <a:pt x="60" y="0"/>
                    <a:pt x="63" y="0"/>
                  </a:cubicBezTo>
                  <a:cubicBezTo>
                    <a:pt x="66" y="0"/>
                    <a:pt x="70" y="1"/>
                    <a:pt x="73" y="2"/>
                  </a:cubicBezTo>
                  <a:cubicBezTo>
                    <a:pt x="76" y="3"/>
                    <a:pt x="78" y="5"/>
                    <a:pt x="81" y="8"/>
                  </a:cubicBezTo>
                  <a:cubicBezTo>
                    <a:pt x="83" y="10"/>
                    <a:pt x="84" y="14"/>
                    <a:pt x="84" y="17"/>
                  </a:cubicBezTo>
                  <a:cubicBezTo>
                    <a:pt x="83" y="16"/>
                    <a:pt x="83" y="16"/>
                    <a:pt x="83" y="16"/>
                  </a:cubicBezTo>
                  <a:cubicBezTo>
                    <a:pt x="84" y="16"/>
                    <a:pt x="85" y="15"/>
                    <a:pt x="86" y="15"/>
                  </a:cubicBezTo>
                  <a:cubicBezTo>
                    <a:pt x="87" y="14"/>
                    <a:pt x="89" y="13"/>
                    <a:pt x="90" y="13"/>
                  </a:cubicBezTo>
                  <a:cubicBezTo>
                    <a:pt x="104" y="8"/>
                    <a:pt x="119" y="12"/>
                    <a:pt x="129" y="21"/>
                  </a:cubicBezTo>
                  <a:cubicBezTo>
                    <a:pt x="133" y="25"/>
                    <a:pt x="136" y="30"/>
                    <a:pt x="138" y="36"/>
                  </a:cubicBezTo>
                  <a:cubicBezTo>
                    <a:pt x="140" y="41"/>
                    <a:pt x="140" y="47"/>
                    <a:pt x="139" y="51"/>
                  </a:cubicBezTo>
                  <a:cubicBezTo>
                    <a:pt x="138" y="61"/>
                    <a:pt x="134" y="68"/>
                    <a:pt x="130" y="72"/>
                  </a:cubicBezTo>
                  <a:cubicBezTo>
                    <a:pt x="129" y="74"/>
                    <a:pt x="127" y="75"/>
                    <a:pt x="126" y="76"/>
                  </a:cubicBezTo>
                  <a:cubicBezTo>
                    <a:pt x="125" y="77"/>
                    <a:pt x="124" y="77"/>
                    <a:pt x="124" y="77"/>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0">
              <a:extLst>
                <a:ext uri="{FF2B5EF4-FFF2-40B4-BE49-F238E27FC236}">
                  <a16:creationId xmlns:a16="http://schemas.microsoft.com/office/drawing/2014/main" id="{6A14DDB2-5DA0-44BC-B93A-4008BF0305B3}"/>
                </a:ext>
              </a:extLst>
            </p:cNvPr>
            <p:cNvSpPr>
              <a:spLocks/>
            </p:cNvSpPr>
            <p:nvPr/>
          </p:nvSpPr>
          <p:spPr bwMode="auto">
            <a:xfrm>
              <a:off x="3192" y="485"/>
              <a:ext cx="273" cy="52"/>
            </a:xfrm>
            <a:custGeom>
              <a:avLst/>
              <a:gdLst>
                <a:gd name="T0" fmla="*/ 115 w 115"/>
                <a:gd name="T1" fmla="*/ 16 h 22"/>
                <a:gd name="T2" fmla="*/ 107 w 115"/>
                <a:gd name="T3" fmla="*/ 13 h 22"/>
                <a:gd name="T4" fmla="*/ 97 w 115"/>
                <a:gd name="T5" fmla="*/ 14 h 22"/>
                <a:gd name="T6" fmla="*/ 87 w 115"/>
                <a:gd name="T7" fmla="*/ 21 h 22"/>
                <a:gd name="T8" fmla="*/ 86 w 115"/>
                <a:gd name="T9" fmla="*/ 22 h 22"/>
                <a:gd name="T10" fmla="*/ 85 w 115"/>
                <a:gd name="T11" fmla="*/ 21 h 22"/>
                <a:gd name="T12" fmla="*/ 61 w 115"/>
                <a:gd name="T13" fmla="*/ 3 h 22"/>
                <a:gd name="T14" fmla="*/ 37 w 115"/>
                <a:gd name="T15" fmla="*/ 9 h 22"/>
                <a:gd name="T16" fmla="*/ 19 w 115"/>
                <a:gd name="T17" fmla="*/ 19 h 22"/>
                <a:gd name="T18" fmla="*/ 5 w 115"/>
                <a:gd name="T19" fmla="*/ 21 h 22"/>
                <a:gd name="T20" fmla="*/ 1 w 115"/>
                <a:gd name="T21" fmla="*/ 20 h 22"/>
                <a:gd name="T22" fmla="*/ 0 w 115"/>
                <a:gd name="T23" fmla="*/ 19 h 22"/>
                <a:gd name="T24" fmla="*/ 5 w 115"/>
                <a:gd name="T25" fmla="*/ 20 h 22"/>
                <a:gd name="T26" fmla="*/ 18 w 115"/>
                <a:gd name="T27" fmla="*/ 18 h 22"/>
                <a:gd name="T28" fmla="*/ 36 w 115"/>
                <a:gd name="T29" fmla="*/ 8 h 22"/>
                <a:gd name="T30" fmla="*/ 48 w 115"/>
                <a:gd name="T31" fmla="*/ 2 h 22"/>
                <a:gd name="T32" fmla="*/ 61 w 115"/>
                <a:gd name="T33" fmla="*/ 1 h 22"/>
                <a:gd name="T34" fmla="*/ 87 w 115"/>
                <a:gd name="T35" fmla="*/ 20 h 22"/>
                <a:gd name="T36" fmla="*/ 85 w 115"/>
                <a:gd name="T37" fmla="*/ 20 h 22"/>
                <a:gd name="T38" fmla="*/ 96 w 115"/>
                <a:gd name="T39" fmla="*/ 12 h 22"/>
                <a:gd name="T40" fmla="*/ 107 w 115"/>
                <a:gd name="T41" fmla="*/ 12 h 22"/>
                <a:gd name="T42" fmla="*/ 113 w 115"/>
                <a:gd name="T43" fmla="*/ 14 h 22"/>
                <a:gd name="T44" fmla="*/ 115 w 115"/>
                <a:gd name="T4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22">
                  <a:moveTo>
                    <a:pt x="115" y="16"/>
                  </a:moveTo>
                  <a:cubicBezTo>
                    <a:pt x="115" y="16"/>
                    <a:pt x="112" y="14"/>
                    <a:pt x="107" y="13"/>
                  </a:cubicBezTo>
                  <a:cubicBezTo>
                    <a:pt x="104" y="12"/>
                    <a:pt x="101" y="12"/>
                    <a:pt x="97" y="14"/>
                  </a:cubicBezTo>
                  <a:cubicBezTo>
                    <a:pt x="93" y="15"/>
                    <a:pt x="89" y="17"/>
                    <a:pt x="87" y="21"/>
                  </a:cubicBezTo>
                  <a:cubicBezTo>
                    <a:pt x="86" y="22"/>
                    <a:pt x="86" y="22"/>
                    <a:pt x="86" y="22"/>
                  </a:cubicBezTo>
                  <a:cubicBezTo>
                    <a:pt x="85" y="21"/>
                    <a:pt x="85" y="21"/>
                    <a:pt x="85" y="21"/>
                  </a:cubicBezTo>
                  <a:cubicBezTo>
                    <a:pt x="82" y="12"/>
                    <a:pt x="72" y="4"/>
                    <a:pt x="61" y="3"/>
                  </a:cubicBezTo>
                  <a:cubicBezTo>
                    <a:pt x="52" y="2"/>
                    <a:pt x="44" y="6"/>
                    <a:pt x="37" y="9"/>
                  </a:cubicBezTo>
                  <a:cubicBezTo>
                    <a:pt x="31" y="13"/>
                    <a:pt x="24" y="17"/>
                    <a:pt x="19" y="19"/>
                  </a:cubicBezTo>
                  <a:cubicBezTo>
                    <a:pt x="13" y="21"/>
                    <a:pt x="8" y="21"/>
                    <a:pt x="5" y="21"/>
                  </a:cubicBezTo>
                  <a:cubicBezTo>
                    <a:pt x="3" y="20"/>
                    <a:pt x="2" y="20"/>
                    <a:pt x="1" y="20"/>
                  </a:cubicBezTo>
                  <a:cubicBezTo>
                    <a:pt x="0" y="19"/>
                    <a:pt x="0" y="19"/>
                    <a:pt x="0" y="19"/>
                  </a:cubicBezTo>
                  <a:cubicBezTo>
                    <a:pt x="0" y="19"/>
                    <a:pt x="2" y="20"/>
                    <a:pt x="5" y="20"/>
                  </a:cubicBezTo>
                  <a:cubicBezTo>
                    <a:pt x="8" y="20"/>
                    <a:pt x="13" y="20"/>
                    <a:pt x="18" y="18"/>
                  </a:cubicBezTo>
                  <a:cubicBezTo>
                    <a:pt x="24" y="16"/>
                    <a:pt x="30" y="12"/>
                    <a:pt x="36" y="8"/>
                  </a:cubicBezTo>
                  <a:cubicBezTo>
                    <a:pt x="40" y="6"/>
                    <a:pt x="43" y="4"/>
                    <a:pt x="48" y="2"/>
                  </a:cubicBezTo>
                  <a:cubicBezTo>
                    <a:pt x="52" y="1"/>
                    <a:pt x="56" y="0"/>
                    <a:pt x="61" y="1"/>
                  </a:cubicBezTo>
                  <a:cubicBezTo>
                    <a:pt x="74" y="2"/>
                    <a:pt x="84" y="11"/>
                    <a:pt x="87" y="20"/>
                  </a:cubicBezTo>
                  <a:cubicBezTo>
                    <a:pt x="85" y="20"/>
                    <a:pt x="85" y="20"/>
                    <a:pt x="85" y="20"/>
                  </a:cubicBezTo>
                  <a:cubicBezTo>
                    <a:pt x="88" y="16"/>
                    <a:pt x="93" y="13"/>
                    <a:pt x="96" y="12"/>
                  </a:cubicBezTo>
                  <a:cubicBezTo>
                    <a:pt x="100" y="11"/>
                    <a:pt x="104" y="11"/>
                    <a:pt x="107" y="12"/>
                  </a:cubicBezTo>
                  <a:cubicBezTo>
                    <a:pt x="110" y="12"/>
                    <a:pt x="112" y="13"/>
                    <a:pt x="113" y="14"/>
                  </a:cubicBezTo>
                  <a:cubicBezTo>
                    <a:pt x="114" y="15"/>
                    <a:pt x="115" y="15"/>
                    <a:pt x="115" y="16"/>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1">
              <a:extLst>
                <a:ext uri="{FF2B5EF4-FFF2-40B4-BE49-F238E27FC236}">
                  <a16:creationId xmlns:a16="http://schemas.microsoft.com/office/drawing/2014/main" id="{33A46371-2E8D-4089-87E3-6A59B078EB04}"/>
                </a:ext>
              </a:extLst>
            </p:cNvPr>
            <p:cNvSpPr>
              <a:spLocks/>
            </p:cNvSpPr>
            <p:nvPr/>
          </p:nvSpPr>
          <p:spPr bwMode="auto">
            <a:xfrm>
              <a:off x="3306" y="844"/>
              <a:ext cx="40" cy="38"/>
            </a:xfrm>
            <a:custGeom>
              <a:avLst/>
              <a:gdLst>
                <a:gd name="T0" fmla="*/ 14 w 17"/>
                <a:gd name="T1" fmla="*/ 3 h 16"/>
                <a:gd name="T2" fmla="*/ 7 w 17"/>
                <a:gd name="T3" fmla="*/ 1 h 16"/>
                <a:gd name="T4" fmla="*/ 1 w 17"/>
                <a:gd name="T5" fmla="*/ 6 h 16"/>
                <a:gd name="T6" fmla="*/ 1 w 17"/>
                <a:gd name="T7" fmla="*/ 6 h 16"/>
                <a:gd name="T8" fmla="*/ 0 w 17"/>
                <a:gd name="T9" fmla="*/ 6 h 16"/>
                <a:gd name="T10" fmla="*/ 0 w 17"/>
                <a:gd name="T11" fmla="*/ 6 h 16"/>
                <a:gd name="T12" fmla="*/ 0 w 17"/>
                <a:gd name="T13" fmla="*/ 9 h 16"/>
                <a:gd name="T14" fmla="*/ 4 w 17"/>
                <a:gd name="T15" fmla="*/ 14 h 16"/>
                <a:gd name="T16" fmla="*/ 14 w 17"/>
                <a:gd name="T17" fmla="*/ 13 h 16"/>
                <a:gd name="T18" fmla="*/ 14 w 17"/>
                <a:gd name="T1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14" y="3"/>
                  </a:moveTo>
                  <a:cubicBezTo>
                    <a:pt x="13" y="1"/>
                    <a:pt x="10" y="0"/>
                    <a:pt x="7" y="1"/>
                  </a:cubicBezTo>
                  <a:cubicBezTo>
                    <a:pt x="5" y="1"/>
                    <a:pt x="2" y="3"/>
                    <a:pt x="1" y="6"/>
                  </a:cubicBezTo>
                  <a:cubicBezTo>
                    <a:pt x="1" y="6"/>
                    <a:pt x="1" y="6"/>
                    <a:pt x="1" y="6"/>
                  </a:cubicBezTo>
                  <a:cubicBezTo>
                    <a:pt x="0" y="6"/>
                    <a:pt x="0" y="6"/>
                    <a:pt x="0" y="6"/>
                  </a:cubicBezTo>
                  <a:cubicBezTo>
                    <a:pt x="0" y="6"/>
                    <a:pt x="0" y="6"/>
                    <a:pt x="0" y="6"/>
                  </a:cubicBezTo>
                  <a:cubicBezTo>
                    <a:pt x="0" y="7"/>
                    <a:pt x="0" y="8"/>
                    <a:pt x="0" y="9"/>
                  </a:cubicBezTo>
                  <a:cubicBezTo>
                    <a:pt x="0" y="11"/>
                    <a:pt x="2" y="13"/>
                    <a:pt x="4" y="14"/>
                  </a:cubicBezTo>
                  <a:cubicBezTo>
                    <a:pt x="7" y="16"/>
                    <a:pt x="12" y="16"/>
                    <a:pt x="14" y="13"/>
                  </a:cubicBezTo>
                  <a:cubicBezTo>
                    <a:pt x="17" y="10"/>
                    <a:pt x="17" y="5"/>
                    <a:pt x="14" y="3"/>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3">
              <a:extLst>
                <a:ext uri="{FF2B5EF4-FFF2-40B4-BE49-F238E27FC236}">
                  <a16:creationId xmlns:a16="http://schemas.microsoft.com/office/drawing/2014/main" id="{767136E6-7ADD-479B-9260-338DA18ECD2B}"/>
                </a:ext>
              </a:extLst>
            </p:cNvPr>
            <p:cNvSpPr>
              <a:spLocks/>
            </p:cNvSpPr>
            <p:nvPr/>
          </p:nvSpPr>
          <p:spPr bwMode="auto">
            <a:xfrm>
              <a:off x="3113" y="877"/>
              <a:ext cx="41" cy="38"/>
            </a:xfrm>
            <a:custGeom>
              <a:avLst/>
              <a:gdLst>
                <a:gd name="T0" fmla="*/ 16 w 17"/>
                <a:gd name="T1" fmla="*/ 6 h 16"/>
                <a:gd name="T2" fmla="*/ 15 w 17"/>
                <a:gd name="T3" fmla="*/ 11 h 16"/>
                <a:gd name="T4" fmla="*/ 11 w 17"/>
                <a:gd name="T5" fmla="*/ 15 h 16"/>
                <a:gd name="T6" fmla="*/ 4 w 17"/>
                <a:gd name="T7" fmla="*/ 14 h 16"/>
                <a:gd name="T8" fmla="*/ 0 w 17"/>
                <a:gd name="T9" fmla="*/ 8 h 16"/>
                <a:gd name="T10" fmla="*/ 2 w 17"/>
                <a:gd name="T11" fmla="*/ 3 h 16"/>
                <a:gd name="T12" fmla="*/ 6 w 17"/>
                <a:gd name="T13" fmla="*/ 0 h 16"/>
                <a:gd name="T14" fmla="*/ 3 w 17"/>
                <a:gd name="T15" fmla="*/ 3 h 16"/>
                <a:gd name="T16" fmla="*/ 2 w 17"/>
                <a:gd name="T17" fmla="*/ 8 h 16"/>
                <a:gd name="T18" fmla="*/ 5 w 17"/>
                <a:gd name="T19" fmla="*/ 12 h 16"/>
                <a:gd name="T20" fmla="*/ 10 w 17"/>
                <a:gd name="T21" fmla="*/ 13 h 16"/>
                <a:gd name="T22" fmla="*/ 14 w 17"/>
                <a:gd name="T23" fmla="*/ 10 h 16"/>
                <a:gd name="T24" fmla="*/ 16 w 17"/>
                <a:gd name="T2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6" y="6"/>
                  </a:moveTo>
                  <a:cubicBezTo>
                    <a:pt x="16" y="6"/>
                    <a:pt x="17" y="8"/>
                    <a:pt x="15" y="11"/>
                  </a:cubicBezTo>
                  <a:cubicBezTo>
                    <a:pt x="15" y="13"/>
                    <a:pt x="13" y="14"/>
                    <a:pt x="11" y="15"/>
                  </a:cubicBezTo>
                  <a:cubicBezTo>
                    <a:pt x="9" y="16"/>
                    <a:pt x="6" y="16"/>
                    <a:pt x="4" y="14"/>
                  </a:cubicBezTo>
                  <a:cubicBezTo>
                    <a:pt x="2" y="13"/>
                    <a:pt x="0" y="10"/>
                    <a:pt x="0" y="8"/>
                  </a:cubicBezTo>
                  <a:cubicBezTo>
                    <a:pt x="0" y="6"/>
                    <a:pt x="1" y="4"/>
                    <a:pt x="2" y="3"/>
                  </a:cubicBezTo>
                  <a:cubicBezTo>
                    <a:pt x="4" y="0"/>
                    <a:pt x="6" y="0"/>
                    <a:pt x="6" y="0"/>
                  </a:cubicBezTo>
                  <a:cubicBezTo>
                    <a:pt x="6" y="0"/>
                    <a:pt x="5" y="1"/>
                    <a:pt x="3" y="3"/>
                  </a:cubicBezTo>
                  <a:cubicBezTo>
                    <a:pt x="2" y="5"/>
                    <a:pt x="2" y="6"/>
                    <a:pt x="2" y="8"/>
                  </a:cubicBezTo>
                  <a:cubicBezTo>
                    <a:pt x="2" y="10"/>
                    <a:pt x="3" y="11"/>
                    <a:pt x="5" y="12"/>
                  </a:cubicBezTo>
                  <a:cubicBezTo>
                    <a:pt x="7" y="13"/>
                    <a:pt x="9" y="14"/>
                    <a:pt x="10" y="13"/>
                  </a:cubicBezTo>
                  <a:cubicBezTo>
                    <a:pt x="12" y="13"/>
                    <a:pt x="13" y="11"/>
                    <a:pt x="14" y="10"/>
                  </a:cubicBezTo>
                  <a:cubicBezTo>
                    <a:pt x="16" y="8"/>
                    <a:pt x="15" y="6"/>
                    <a:pt x="16" y="6"/>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4">
              <a:extLst>
                <a:ext uri="{FF2B5EF4-FFF2-40B4-BE49-F238E27FC236}">
                  <a16:creationId xmlns:a16="http://schemas.microsoft.com/office/drawing/2014/main" id="{D0F9405F-7F63-49E4-877E-5D383DBA1F9D}"/>
                </a:ext>
              </a:extLst>
            </p:cNvPr>
            <p:cNvSpPr>
              <a:spLocks/>
            </p:cNvSpPr>
            <p:nvPr/>
          </p:nvSpPr>
          <p:spPr bwMode="auto">
            <a:xfrm>
              <a:off x="3097" y="870"/>
              <a:ext cx="21" cy="23"/>
            </a:xfrm>
            <a:custGeom>
              <a:avLst/>
              <a:gdLst>
                <a:gd name="T0" fmla="*/ 9 w 9"/>
                <a:gd name="T1" fmla="*/ 8 h 10"/>
                <a:gd name="T2" fmla="*/ 7 w 9"/>
                <a:gd name="T3" fmla="*/ 10 h 10"/>
                <a:gd name="T4" fmla="*/ 4 w 9"/>
                <a:gd name="T5" fmla="*/ 10 h 10"/>
                <a:gd name="T6" fmla="*/ 1 w 9"/>
                <a:gd name="T7" fmla="*/ 7 h 10"/>
                <a:gd name="T8" fmla="*/ 0 w 9"/>
                <a:gd name="T9" fmla="*/ 3 h 10"/>
                <a:gd name="T10" fmla="*/ 2 w 9"/>
                <a:gd name="T11" fmla="*/ 1 h 10"/>
                <a:gd name="T12" fmla="*/ 5 w 9"/>
                <a:gd name="T13" fmla="*/ 0 h 10"/>
                <a:gd name="T14" fmla="*/ 3 w 9"/>
                <a:gd name="T15" fmla="*/ 2 h 10"/>
                <a:gd name="T16" fmla="*/ 3 w 9"/>
                <a:gd name="T17" fmla="*/ 6 h 10"/>
                <a:gd name="T18" fmla="*/ 7 w 9"/>
                <a:gd name="T19" fmla="*/ 8 h 10"/>
                <a:gd name="T20" fmla="*/ 9 w 9"/>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0">
                  <a:moveTo>
                    <a:pt x="9" y="8"/>
                  </a:moveTo>
                  <a:cubicBezTo>
                    <a:pt x="9" y="8"/>
                    <a:pt x="9" y="9"/>
                    <a:pt x="7" y="10"/>
                  </a:cubicBezTo>
                  <a:cubicBezTo>
                    <a:pt x="7" y="10"/>
                    <a:pt x="5" y="10"/>
                    <a:pt x="4" y="10"/>
                  </a:cubicBezTo>
                  <a:cubicBezTo>
                    <a:pt x="3" y="10"/>
                    <a:pt x="1" y="9"/>
                    <a:pt x="1" y="7"/>
                  </a:cubicBezTo>
                  <a:cubicBezTo>
                    <a:pt x="0" y="6"/>
                    <a:pt x="0" y="5"/>
                    <a:pt x="0" y="3"/>
                  </a:cubicBezTo>
                  <a:cubicBezTo>
                    <a:pt x="1" y="2"/>
                    <a:pt x="2" y="1"/>
                    <a:pt x="2" y="1"/>
                  </a:cubicBezTo>
                  <a:cubicBezTo>
                    <a:pt x="4" y="0"/>
                    <a:pt x="5" y="0"/>
                    <a:pt x="5" y="0"/>
                  </a:cubicBezTo>
                  <a:cubicBezTo>
                    <a:pt x="5" y="1"/>
                    <a:pt x="4" y="1"/>
                    <a:pt x="3" y="2"/>
                  </a:cubicBezTo>
                  <a:cubicBezTo>
                    <a:pt x="2" y="3"/>
                    <a:pt x="2" y="5"/>
                    <a:pt x="3" y="6"/>
                  </a:cubicBezTo>
                  <a:cubicBezTo>
                    <a:pt x="4" y="8"/>
                    <a:pt x="6" y="9"/>
                    <a:pt x="7" y="8"/>
                  </a:cubicBezTo>
                  <a:cubicBezTo>
                    <a:pt x="8" y="8"/>
                    <a:pt x="9" y="7"/>
                    <a:pt x="9" y="8"/>
                  </a:cubicBezTo>
                  <a:close/>
                </a:path>
              </a:pathLst>
            </a:custGeom>
            <a:solidFill>
              <a:srgbClr val="E85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6">
              <a:extLst>
                <a:ext uri="{FF2B5EF4-FFF2-40B4-BE49-F238E27FC236}">
                  <a16:creationId xmlns:a16="http://schemas.microsoft.com/office/drawing/2014/main" id="{20D417AC-3888-4EDC-A447-AB9FAAF2F7B8}"/>
                </a:ext>
              </a:extLst>
            </p:cNvPr>
            <p:cNvSpPr>
              <a:spLocks/>
            </p:cNvSpPr>
            <p:nvPr/>
          </p:nvSpPr>
          <p:spPr bwMode="auto">
            <a:xfrm>
              <a:off x="3600" y="1561"/>
              <a:ext cx="81" cy="56"/>
            </a:xfrm>
            <a:custGeom>
              <a:avLst/>
              <a:gdLst>
                <a:gd name="T0" fmla="*/ 34 w 34"/>
                <a:gd name="T1" fmla="*/ 24 h 24"/>
                <a:gd name="T2" fmla="*/ 19 w 34"/>
                <a:gd name="T3" fmla="*/ 9 h 24"/>
                <a:gd name="T4" fmla="*/ 0 w 34"/>
                <a:gd name="T5" fmla="*/ 1 h 24"/>
                <a:gd name="T6" fmla="*/ 6 w 34"/>
                <a:gd name="T7" fmla="*/ 1 h 24"/>
                <a:gd name="T8" fmla="*/ 20 w 34"/>
                <a:gd name="T9" fmla="*/ 7 h 24"/>
                <a:gd name="T10" fmla="*/ 31 w 34"/>
                <a:gd name="T11" fmla="*/ 18 h 24"/>
                <a:gd name="T12" fmla="*/ 34 w 3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4" h="24">
                  <a:moveTo>
                    <a:pt x="34" y="24"/>
                  </a:moveTo>
                  <a:cubicBezTo>
                    <a:pt x="33" y="24"/>
                    <a:pt x="29" y="16"/>
                    <a:pt x="19" y="9"/>
                  </a:cubicBezTo>
                  <a:cubicBezTo>
                    <a:pt x="9" y="2"/>
                    <a:pt x="0" y="1"/>
                    <a:pt x="0" y="1"/>
                  </a:cubicBezTo>
                  <a:cubicBezTo>
                    <a:pt x="0" y="0"/>
                    <a:pt x="2" y="0"/>
                    <a:pt x="6" y="1"/>
                  </a:cubicBezTo>
                  <a:cubicBezTo>
                    <a:pt x="10" y="2"/>
                    <a:pt x="15" y="4"/>
                    <a:pt x="20" y="7"/>
                  </a:cubicBezTo>
                  <a:cubicBezTo>
                    <a:pt x="25" y="11"/>
                    <a:pt x="29" y="15"/>
                    <a:pt x="31" y="18"/>
                  </a:cubicBezTo>
                  <a:cubicBezTo>
                    <a:pt x="33" y="21"/>
                    <a:pt x="34" y="24"/>
                    <a:pt x="34" y="24"/>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8">
              <a:extLst>
                <a:ext uri="{FF2B5EF4-FFF2-40B4-BE49-F238E27FC236}">
                  <a16:creationId xmlns:a16="http://schemas.microsoft.com/office/drawing/2014/main" id="{D23CDEBC-95D7-4795-AD5E-2D42BF3BB521}"/>
                </a:ext>
              </a:extLst>
            </p:cNvPr>
            <p:cNvSpPr>
              <a:spLocks/>
            </p:cNvSpPr>
            <p:nvPr/>
          </p:nvSpPr>
          <p:spPr bwMode="auto">
            <a:xfrm>
              <a:off x="3211" y="939"/>
              <a:ext cx="228" cy="329"/>
            </a:xfrm>
            <a:custGeom>
              <a:avLst/>
              <a:gdLst>
                <a:gd name="T0" fmla="*/ 11 w 96"/>
                <a:gd name="T1" fmla="*/ 104 h 139"/>
                <a:gd name="T2" fmla="*/ 13 w 96"/>
                <a:gd name="T3" fmla="*/ 57 h 139"/>
                <a:gd name="T4" fmla="*/ 1 w 96"/>
                <a:gd name="T5" fmla="*/ 9 h 139"/>
                <a:gd name="T6" fmla="*/ 2 w 96"/>
                <a:gd name="T7" fmla="*/ 2 h 139"/>
                <a:gd name="T8" fmla="*/ 9 w 96"/>
                <a:gd name="T9" fmla="*/ 2 h 139"/>
                <a:gd name="T10" fmla="*/ 28 w 96"/>
                <a:gd name="T11" fmla="*/ 47 h 139"/>
                <a:gd name="T12" fmla="*/ 57 w 96"/>
                <a:gd name="T13" fmla="*/ 32 h 139"/>
                <a:gd name="T14" fmla="*/ 67 w 96"/>
                <a:gd name="T15" fmla="*/ 45 h 139"/>
                <a:gd name="T16" fmla="*/ 67 w 96"/>
                <a:gd name="T17" fmla="*/ 54 h 139"/>
                <a:gd name="T18" fmla="*/ 84 w 96"/>
                <a:gd name="T19" fmla="*/ 57 h 139"/>
                <a:gd name="T20" fmla="*/ 85 w 96"/>
                <a:gd name="T21" fmla="*/ 69 h 139"/>
                <a:gd name="T22" fmla="*/ 93 w 96"/>
                <a:gd name="T23" fmla="*/ 76 h 139"/>
                <a:gd name="T24" fmla="*/ 93 w 96"/>
                <a:gd name="T25" fmla="*/ 91 h 139"/>
                <a:gd name="T26" fmla="*/ 83 w 96"/>
                <a:gd name="T27" fmla="*/ 96 h 139"/>
                <a:gd name="T28" fmla="*/ 80 w 96"/>
                <a:gd name="T29" fmla="*/ 123 h 139"/>
                <a:gd name="T30" fmla="*/ 65 w 96"/>
                <a:gd name="T31" fmla="*/ 139 h 139"/>
                <a:gd name="T32" fmla="*/ 11 w 96"/>
                <a:gd name="T33"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9">
                  <a:moveTo>
                    <a:pt x="11" y="104"/>
                  </a:moveTo>
                  <a:cubicBezTo>
                    <a:pt x="13" y="57"/>
                    <a:pt x="13" y="57"/>
                    <a:pt x="13" y="57"/>
                  </a:cubicBezTo>
                  <a:cubicBezTo>
                    <a:pt x="1" y="9"/>
                    <a:pt x="1" y="9"/>
                    <a:pt x="1" y="9"/>
                  </a:cubicBezTo>
                  <a:cubicBezTo>
                    <a:pt x="0" y="7"/>
                    <a:pt x="0" y="3"/>
                    <a:pt x="2" y="2"/>
                  </a:cubicBezTo>
                  <a:cubicBezTo>
                    <a:pt x="4" y="0"/>
                    <a:pt x="7" y="0"/>
                    <a:pt x="9" y="2"/>
                  </a:cubicBezTo>
                  <a:cubicBezTo>
                    <a:pt x="12" y="5"/>
                    <a:pt x="28" y="47"/>
                    <a:pt x="28" y="47"/>
                  </a:cubicBezTo>
                  <a:cubicBezTo>
                    <a:pt x="28" y="47"/>
                    <a:pt x="53" y="33"/>
                    <a:pt x="57" y="32"/>
                  </a:cubicBezTo>
                  <a:cubicBezTo>
                    <a:pt x="61" y="31"/>
                    <a:pt x="67" y="44"/>
                    <a:pt x="67" y="45"/>
                  </a:cubicBezTo>
                  <a:cubicBezTo>
                    <a:pt x="67" y="47"/>
                    <a:pt x="67" y="54"/>
                    <a:pt x="67" y="54"/>
                  </a:cubicBezTo>
                  <a:cubicBezTo>
                    <a:pt x="67" y="54"/>
                    <a:pt x="82" y="55"/>
                    <a:pt x="84" y="57"/>
                  </a:cubicBezTo>
                  <a:cubicBezTo>
                    <a:pt x="85" y="59"/>
                    <a:pt x="85" y="69"/>
                    <a:pt x="85" y="69"/>
                  </a:cubicBezTo>
                  <a:cubicBezTo>
                    <a:pt x="85" y="69"/>
                    <a:pt x="92" y="72"/>
                    <a:pt x="93" y="76"/>
                  </a:cubicBezTo>
                  <a:cubicBezTo>
                    <a:pt x="94" y="81"/>
                    <a:pt x="96" y="89"/>
                    <a:pt x="93" y="91"/>
                  </a:cubicBezTo>
                  <a:cubicBezTo>
                    <a:pt x="90" y="93"/>
                    <a:pt x="83" y="96"/>
                    <a:pt x="83" y="96"/>
                  </a:cubicBezTo>
                  <a:cubicBezTo>
                    <a:pt x="83" y="96"/>
                    <a:pt x="81" y="121"/>
                    <a:pt x="80" y="123"/>
                  </a:cubicBezTo>
                  <a:cubicBezTo>
                    <a:pt x="80" y="125"/>
                    <a:pt x="65" y="139"/>
                    <a:pt x="65" y="139"/>
                  </a:cubicBezTo>
                  <a:lnTo>
                    <a:pt x="11" y="104"/>
                  </a:lnTo>
                  <a:close/>
                </a:path>
              </a:pathLst>
            </a:custGeom>
            <a:solidFill>
              <a:srgbClr val="FFB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0">
              <a:extLst>
                <a:ext uri="{FF2B5EF4-FFF2-40B4-BE49-F238E27FC236}">
                  <a16:creationId xmlns:a16="http://schemas.microsoft.com/office/drawing/2014/main" id="{D674E906-7320-4FF9-9A7E-3007E2F0E0B0}"/>
                </a:ext>
              </a:extLst>
            </p:cNvPr>
            <p:cNvSpPr>
              <a:spLocks/>
            </p:cNvSpPr>
            <p:nvPr/>
          </p:nvSpPr>
          <p:spPr bwMode="auto">
            <a:xfrm>
              <a:off x="3320" y="1064"/>
              <a:ext cx="50" cy="22"/>
            </a:xfrm>
            <a:custGeom>
              <a:avLst/>
              <a:gdLst>
                <a:gd name="T0" fmla="*/ 21 w 21"/>
                <a:gd name="T1" fmla="*/ 1 h 9"/>
                <a:gd name="T2" fmla="*/ 18 w 21"/>
                <a:gd name="T3" fmla="*/ 2 h 9"/>
                <a:gd name="T4" fmla="*/ 10 w 21"/>
                <a:gd name="T5" fmla="*/ 3 h 9"/>
                <a:gd name="T6" fmla="*/ 3 w 21"/>
                <a:gd name="T7" fmla="*/ 6 h 9"/>
                <a:gd name="T8" fmla="*/ 1 w 21"/>
                <a:gd name="T9" fmla="*/ 9 h 9"/>
                <a:gd name="T10" fmla="*/ 2 w 21"/>
                <a:gd name="T11" fmla="*/ 5 h 9"/>
                <a:gd name="T12" fmla="*/ 9 w 21"/>
                <a:gd name="T13" fmla="*/ 1 h 9"/>
                <a:gd name="T14" fmla="*/ 18 w 21"/>
                <a:gd name="T15" fmla="*/ 0 h 9"/>
                <a:gd name="T16" fmla="*/ 21 w 21"/>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21" y="1"/>
                  </a:moveTo>
                  <a:cubicBezTo>
                    <a:pt x="21" y="1"/>
                    <a:pt x="20" y="2"/>
                    <a:pt x="18" y="2"/>
                  </a:cubicBezTo>
                  <a:cubicBezTo>
                    <a:pt x="16" y="2"/>
                    <a:pt x="13" y="2"/>
                    <a:pt x="10" y="3"/>
                  </a:cubicBezTo>
                  <a:cubicBezTo>
                    <a:pt x="7" y="3"/>
                    <a:pt x="4" y="5"/>
                    <a:pt x="3" y="6"/>
                  </a:cubicBezTo>
                  <a:cubicBezTo>
                    <a:pt x="1" y="8"/>
                    <a:pt x="1" y="9"/>
                    <a:pt x="1" y="9"/>
                  </a:cubicBezTo>
                  <a:cubicBezTo>
                    <a:pt x="0" y="9"/>
                    <a:pt x="0" y="7"/>
                    <a:pt x="2" y="5"/>
                  </a:cubicBezTo>
                  <a:cubicBezTo>
                    <a:pt x="3" y="3"/>
                    <a:pt x="6" y="2"/>
                    <a:pt x="9" y="1"/>
                  </a:cubicBezTo>
                  <a:cubicBezTo>
                    <a:pt x="13" y="0"/>
                    <a:pt x="16" y="0"/>
                    <a:pt x="18" y="0"/>
                  </a:cubicBezTo>
                  <a:cubicBezTo>
                    <a:pt x="20" y="1"/>
                    <a:pt x="21" y="1"/>
                    <a:pt x="21" y="1"/>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1">
              <a:extLst>
                <a:ext uri="{FF2B5EF4-FFF2-40B4-BE49-F238E27FC236}">
                  <a16:creationId xmlns:a16="http://schemas.microsoft.com/office/drawing/2014/main" id="{3DE4E734-8156-4620-BEF2-8C46D9A469A6}"/>
                </a:ext>
              </a:extLst>
            </p:cNvPr>
            <p:cNvSpPr>
              <a:spLocks/>
            </p:cNvSpPr>
            <p:nvPr/>
          </p:nvSpPr>
          <p:spPr bwMode="auto">
            <a:xfrm>
              <a:off x="3341" y="1057"/>
              <a:ext cx="8" cy="12"/>
            </a:xfrm>
            <a:custGeom>
              <a:avLst/>
              <a:gdLst>
                <a:gd name="T0" fmla="*/ 0 w 3"/>
                <a:gd name="T1" fmla="*/ 5 h 5"/>
                <a:gd name="T2" fmla="*/ 0 w 3"/>
                <a:gd name="T3" fmla="*/ 2 h 5"/>
                <a:gd name="T4" fmla="*/ 2 w 3"/>
                <a:gd name="T5" fmla="*/ 0 h 5"/>
                <a:gd name="T6" fmla="*/ 2 w 3"/>
                <a:gd name="T7" fmla="*/ 3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4"/>
                    <a:pt x="0" y="3"/>
                    <a:pt x="0" y="2"/>
                  </a:cubicBezTo>
                  <a:cubicBezTo>
                    <a:pt x="1" y="1"/>
                    <a:pt x="2" y="0"/>
                    <a:pt x="2" y="0"/>
                  </a:cubicBezTo>
                  <a:cubicBezTo>
                    <a:pt x="3" y="0"/>
                    <a:pt x="3" y="1"/>
                    <a:pt x="2" y="3"/>
                  </a:cubicBezTo>
                  <a:cubicBezTo>
                    <a:pt x="2" y="4"/>
                    <a:pt x="1" y="5"/>
                    <a:pt x="0" y="5"/>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2">
              <a:extLst>
                <a:ext uri="{FF2B5EF4-FFF2-40B4-BE49-F238E27FC236}">
                  <a16:creationId xmlns:a16="http://schemas.microsoft.com/office/drawing/2014/main" id="{12035BF1-8FCD-4877-AC79-3F92E1C450C7}"/>
                </a:ext>
              </a:extLst>
            </p:cNvPr>
            <p:cNvSpPr>
              <a:spLocks/>
            </p:cNvSpPr>
            <p:nvPr/>
          </p:nvSpPr>
          <p:spPr bwMode="auto">
            <a:xfrm>
              <a:off x="3365" y="1100"/>
              <a:ext cx="50" cy="21"/>
            </a:xfrm>
            <a:custGeom>
              <a:avLst/>
              <a:gdLst>
                <a:gd name="T0" fmla="*/ 21 w 21"/>
                <a:gd name="T1" fmla="*/ 1 h 9"/>
                <a:gd name="T2" fmla="*/ 9 w 21"/>
                <a:gd name="T3" fmla="*/ 3 h 9"/>
                <a:gd name="T4" fmla="*/ 2 w 21"/>
                <a:gd name="T5" fmla="*/ 6 h 9"/>
                <a:gd name="T6" fmla="*/ 1 w 21"/>
                <a:gd name="T7" fmla="*/ 9 h 9"/>
                <a:gd name="T8" fmla="*/ 1 w 21"/>
                <a:gd name="T9" fmla="*/ 5 h 9"/>
                <a:gd name="T10" fmla="*/ 4 w 21"/>
                <a:gd name="T11" fmla="*/ 2 h 9"/>
                <a:gd name="T12" fmla="*/ 9 w 21"/>
                <a:gd name="T13" fmla="*/ 1 h 9"/>
                <a:gd name="T14" fmla="*/ 21 w 21"/>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
                  <a:moveTo>
                    <a:pt x="21" y="1"/>
                  </a:moveTo>
                  <a:cubicBezTo>
                    <a:pt x="21" y="2"/>
                    <a:pt x="16" y="2"/>
                    <a:pt x="9" y="3"/>
                  </a:cubicBezTo>
                  <a:cubicBezTo>
                    <a:pt x="6" y="3"/>
                    <a:pt x="3" y="4"/>
                    <a:pt x="2" y="6"/>
                  </a:cubicBezTo>
                  <a:cubicBezTo>
                    <a:pt x="1" y="8"/>
                    <a:pt x="2" y="9"/>
                    <a:pt x="1" y="9"/>
                  </a:cubicBezTo>
                  <a:cubicBezTo>
                    <a:pt x="1" y="9"/>
                    <a:pt x="0" y="8"/>
                    <a:pt x="1" y="5"/>
                  </a:cubicBezTo>
                  <a:cubicBezTo>
                    <a:pt x="2" y="4"/>
                    <a:pt x="3" y="3"/>
                    <a:pt x="4" y="2"/>
                  </a:cubicBezTo>
                  <a:cubicBezTo>
                    <a:pt x="5" y="1"/>
                    <a:pt x="7" y="1"/>
                    <a:pt x="9" y="1"/>
                  </a:cubicBezTo>
                  <a:cubicBezTo>
                    <a:pt x="15" y="0"/>
                    <a:pt x="21" y="1"/>
                    <a:pt x="21" y="1"/>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3">
              <a:extLst>
                <a:ext uri="{FF2B5EF4-FFF2-40B4-BE49-F238E27FC236}">
                  <a16:creationId xmlns:a16="http://schemas.microsoft.com/office/drawing/2014/main" id="{15CBB57C-FEE4-4F17-9A46-84B74DCB7EF5}"/>
                </a:ext>
              </a:extLst>
            </p:cNvPr>
            <p:cNvSpPr>
              <a:spLocks/>
            </p:cNvSpPr>
            <p:nvPr/>
          </p:nvSpPr>
          <p:spPr bwMode="auto">
            <a:xfrm>
              <a:off x="3406" y="1138"/>
              <a:ext cx="4" cy="31"/>
            </a:xfrm>
            <a:custGeom>
              <a:avLst/>
              <a:gdLst>
                <a:gd name="T0" fmla="*/ 1 w 2"/>
                <a:gd name="T1" fmla="*/ 0 h 13"/>
                <a:gd name="T2" fmla="*/ 2 w 2"/>
                <a:gd name="T3" fmla="*/ 6 h 13"/>
                <a:gd name="T4" fmla="*/ 1 w 2"/>
                <a:gd name="T5" fmla="*/ 13 h 13"/>
                <a:gd name="T6" fmla="*/ 0 w 2"/>
                <a:gd name="T7" fmla="*/ 6 h 13"/>
                <a:gd name="T8" fmla="*/ 1 w 2"/>
                <a:gd name="T9" fmla="*/ 0 h 13"/>
              </a:gdLst>
              <a:ahLst/>
              <a:cxnLst>
                <a:cxn ang="0">
                  <a:pos x="T0" y="T1"/>
                </a:cxn>
                <a:cxn ang="0">
                  <a:pos x="T2" y="T3"/>
                </a:cxn>
                <a:cxn ang="0">
                  <a:pos x="T4" y="T5"/>
                </a:cxn>
                <a:cxn ang="0">
                  <a:pos x="T6" y="T7"/>
                </a:cxn>
                <a:cxn ang="0">
                  <a:pos x="T8" y="T9"/>
                </a:cxn>
              </a:cxnLst>
              <a:rect l="0" t="0" r="r" b="b"/>
              <a:pathLst>
                <a:path w="2" h="13">
                  <a:moveTo>
                    <a:pt x="1" y="0"/>
                  </a:moveTo>
                  <a:cubicBezTo>
                    <a:pt x="2" y="0"/>
                    <a:pt x="2" y="3"/>
                    <a:pt x="2" y="6"/>
                  </a:cubicBezTo>
                  <a:cubicBezTo>
                    <a:pt x="2" y="10"/>
                    <a:pt x="1" y="13"/>
                    <a:pt x="1" y="13"/>
                  </a:cubicBezTo>
                  <a:cubicBezTo>
                    <a:pt x="0" y="13"/>
                    <a:pt x="0" y="10"/>
                    <a:pt x="0" y="6"/>
                  </a:cubicBezTo>
                  <a:cubicBezTo>
                    <a:pt x="0" y="2"/>
                    <a:pt x="1" y="0"/>
                    <a:pt x="1" y="0"/>
                  </a:cubicBezTo>
                  <a:close/>
                </a:path>
              </a:pathLst>
            </a:custGeom>
            <a:solidFill>
              <a:srgbClr val="EB9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4">
              <a:extLst>
                <a:ext uri="{FF2B5EF4-FFF2-40B4-BE49-F238E27FC236}">
                  <a16:creationId xmlns:a16="http://schemas.microsoft.com/office/drawing/2014/main" id="{C52236F3-0002-4CE9-8D29-641D4C7E0356}"/>
                </a:ext>
              </a:extLst>
            </p:cNvPr>
            <p:cNvSpPr>
              <a:spLocks/>
            </p:cNvSpPr>
            <p:nvPr/>
          </p:nvSpPr>
          <p:spPr bwMode="auto">
            <a:xfrm>
              <a:off x="3448" y="1335"/>
              <a:ext cx="69" cy="57"/>
            </a:xfrm>
            <a:custGeom>
              <a:avLst/>
              <a:gdLst>
                <a:gd name="T0" fmla="*/ 0 w 29"/>
                <a:gd name="T1" fmla="*/ 24 h 24"/>
                <a:gd name="T2" fmla="*/ 3 w 29"/>
                <a:gd name="T3" fmla="*/ 12 h 24"/>
                <a:gd name="T4" fmla="*/ 9 w 29"/>
                <a:gd name="T5" fmla="*/ 11 h 24"/>
                <a:gd name="T6" fmla="*/ 14 w 29"/>
                <a:gd name="T7" fmla="*/ 15 h 24"/>
                <a:gd name="T8" fmla="*/ 17 w 29"/>
                <a:gd name="T9" fmla="*/ 4 h 24"/>
                <a:gd name="T10" fmla="*/ 23 w 29"/>
                <a:gd name="T11" fmla="*/ 3 h 24"/>
                <a:gd name="T12" fmla="*/ 29 w 29"/>
                <a:gd name="T13" fmla="*/ 17 h 24"/>
                <a:gd name="T14" fmla="*/ 0 w 2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4">
                  <a:moveTo>
                    <a:pt x="0" y="24"/>
                  </a:moveTo>
                  <a:cubicBezTo>
                    <a:pt x="3" y="12"/>
                    <a:pt x="3" y="12"/>
                    <a:pt x="3" y="12"/>
                  </a:cubicBezTo>
                  <a:cubicBezTo>
                    <a:pt x="4" y="10"/>
                    <a:pt x="7" y="9"/>
                    <a:pt x="9" y="11"/>
                  </a:cubicBezTo>
                  <a:cubicBezTo>
                    <a:pt x="14" y="15"/>
                    <a:pt x="14" y="15"/>
                    <a:pt x="14" y="15"/>
                  </a:cubicBezTo>
                  <a:cubicBezTo>
                    <a:pt x="17" y="4"/>
                    <a:pt x="17" y="4"/>
                    <a:pt x="17" y="4"/>
                  </a:cubicBezTo>
                  <a:cubicBezTo>
                    <a:pt x="17" y="1"/>
                    <a:pt x="21" y="0"/>
                    <a:pt x="23" y="3"/>
                  </a:cubicBezTo>
                  <a:cubicBezTo>
                    <a:pt x="29" y="17"/>
                    <a:pt x="29" y="17"/>
                    <a:pt x="29" y="17"/>
                  </a:cubicBez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5">
              <a:extLst>
                <a:ext uri="{FF2B5EF4-FFF2-40B4-BE49-F238E27FC236}">
                  <a16:creationId xmlns:a16="http://schemas.microsoft.com/office/drawing/2014/main" id="{0C0BB37A-83C0-417C-B0D5-555BFDC20A74}"/>
                </a:ext>
              </a:extLst>
            </p:cNvPr>
            <p:cNvSpPr>
              <a:spLocks/>
            </p:cNvSpPr>
            <p:nvPr/>
          </p:nvSpPr>
          <p:spPr bwMode="auto">
            <a:xfrm>
              <a:off x="3451" y="1387"/>
              <a:ext cx="69" cy="19"/>
            </a:xfrm>
            <a:custGeom>
              <a:avLst/>
              <a:gdLst>
                <a:gd name="T0" fmla="*/ 28 w 29"/>
                <a:gd name="T1" fmla="*/ 0 h 8"/>
                <a:gd name="T2" fmla="*/ 14 w 29"/>
                <a:gd name="T3" fmla="*/ 5 h 8"/>
                <a:gd name="T4" fmla="*/ 0 w 29"/>
                <a:gd name="T5" fmla="*/ 7 h 8"/>
                <a:gd name="T6" fmla="*/ 14 w 29"/>
                <a:gd name="T7" fmla="*/ 3 h 8"/>
                <a:gd name="T8" fmla="*/ 28 w 29"/>
                <a:gd name="T9" fmla="*/ 0 h 8"/>
              </a:gdLst>
              <a:ahLst/>
              <a:cxnLst>
                <a:cxn ang="0">
                  <a:pos x="T0" y="T1"/>
                </a:cxn>
                <a:cxn ang="0">
                  <a:pos x="T2" y="T3"/>
                </a:cxn>
                <a:cxn ang="0">
                  <a:pos x="T4" y="T5"/>
                </a:cxn>
                <a:cxn ang="0">
                  <a:pos x="T6" y="T7"/>
                </a:cxn>
                <a:cxn ang="0">
                  <a:pos x="T8" y="T9"/>
                </a:cxn>
              </a:cxnLst>
              <a:rect l="0" t="0" r="r" b="b"/>
              <a:pathLst>
                <a:path w="29" h="8">
                  <a:moveTo>
                    <a:pt x="28" y="0"/>
                  </a:moveTo>
                  <a:cubicBezTo>
                    <a:pt x="29" y="1"/>
                    <a:pt x="22" y="3"/>
                    <a:pt x="14" y="5"/>
                  </a:cubicBezTo>
                  <a:cubicBezTo>
                    <a:pt x="6" y="7"/>
                    <a:pt x="0" y="8"/>
                    <a:pt x="0" y="7"/>
                  </a:cubicBezTo>
                  <a:cubicBezTo>
                    <a:pt x="0" y="7"/>
                    <a:pt x="6" y="5"/>
                    <a:pt x="14" y="3"/>
                  </a:cubicBezTo>
                  <a:cubicBezTo>
                    <a:pt x="22" y="1"/>
                    <a:pt x="28"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6">
              <a:extLst>
                <a:ext uri="{FF2B5EF4-FFF2-40B4-BE49-F238E27FC236}">
                  <a16:creationId xmlns:a16="http://schemas.microsoft.com/office/drawing/2014/main" id="{E58EECD8-245D-423F-AB6A-A8661794CB72}"/>
                </a:ext>
              </a:extLst>
            </p:cNvPr>
            <p:cNvSpPr>
              <a:spLocks/>
            </p:cNvSpPr>
            <p:nvPr/>
          </p:nvSpPr>
          <p:spPr bwMode="auto">
            <a:xfrm>
              <a:off x="2928" y="1226"/>
              <a:ext cx="41" cy="349"/>
            </a:xfrm>
            <a:custGeom>
              <a:avLst/>
              <a:gdLst>
                <a:gd name="T0" fmla="*/ 11 w 17"/>
                <a:gd name="T1" fmla="*/ 0 h 147"/>
                <a:gd name="T2" fmla="*/ 7 w 17"/>
                <a:gd name="T3" fmla="*/ 4 h 147"/>
                <a:gd name="T4" fmla="*/ 2 w 17"/>
                <a:gd name="T5" fmla="*/ 20 h 147"/>
                <a:gd name="T6" fmla="*/ 1 w 17"/>
                <a:gd name="T7" fmla="*/ 44 h 147"/>
                <a:gd name="T8" fmla="*/ 3 w 17"/>
                <a:gd name="T9" fmla="*/ 73 h 147"/>
                <a:gd name="T10" fmla="*/ 12 w 17"/>
                <a:gd name="T11" fmla="*/ 126 h 147"/>
                <a:gd name="T12" fmla="*/ 15 w 17"/>
                <a:gd name="T13" fmla="*/ 142 h 147"/>
                <a:gd name="T14" fmla="*/ 16 w 17"/>
                <a:gd name="T15" fmla="*/ 146 h 147"/>
                <a:gd name="T16" fmla="*/ 17 w 17"/>
                <a:gd name="T17" fmla="*/ 147 h 147"/>
                <a:gd name="T18" fmla="*/ 16 w 17"/>
                <a:gd name="T19" fmla="*/ 146 h 147"/>
                <a:gd name="T20" fmla="*/ 15 w 17"/>
                <a:gd name="T21" fmla="*/ 142 h 147"/>
                <a:gd name="T22" fmla="*/ 11 w 17"/>
                <a:gd name="T23" fmla="*/ 126 h 147"/>
                <a:gd name="T24" fmla="*/ 2 w 17"/>
                <a:gd name="T25" fmla="*/ 73 h 147"/>
                <a:gd name="T26" fmla="*/ 0 w 17"/>
                <a:gd name="T27" fmla="*/ 44 h 147"/>
                <a:gd name="T28" fmla="*/ 1 w 17"/>
                <a:gd name="T29" fmla="*/ 19 h 147"/>
                <a:gd name="T30" fmla="*/ 7 w 17"/>
                <a:gd name="T31" fmla="*/ 4 h 147"/>
                <a:gd name="T32" fmla="*/ 11 w 17"/>
                <a:gd name="T3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47">
                  <a:moveTo>
                    <a:pt x="11" y="0"/>
                  </a:moveTo>
                  <a:cubicBezTo>
                    <a:pt x="11" y="0"/>
                    <a:pt x="9" y="1"/>
                    <a:pt x="7" y="4"/>
                  </a:cubicBezTo>
                  <a:cubicBezTo>
                    <a:pt x="5" y="8"/>
                    <a:pt x="3" y="13"/>
                    <a:pt x="2" y="20"/>
                  </a:cubicBezTo>
                  <a:cubicBezTo>
                    <a:pt x="0" y="26"/>
                    <a:pt x="0" y="34"/>
                    <a:pt x="1" y="44"/>
                  </a:cubicBezTo>
                  <a:cubicBezTo>
                    <a:pt x="1" y="53"/>
                    <a:pt x="2" y="63"/>
                    <a:pt x="3" y="73"/>
                  </a:cubicBezTo>
                  <a:cubicBezTo>
                    <a:pt x="5" y="94"/>
                    <a:pt x="9" y="112"/>
                    <a:pt x="12" y="126"/>
                  </a:cubicBezTo>
                  <a:cubicBezTo>
                    <a:pt x="13" y="132"/>
                    <a:pt x="14" y="138"/>
                    <a:pt x="15" y="142"/>
                  </a:cubicBezTo>
                  <a:cubicBezTo>
                    <a:pt x="16" y="143"/>
                    <a:pt x="16" y="145"/>
                    <a:pt x="16" y="146"/>
                  </a:cubicBezTo>
                  <a:cubicBezTo>
                    <a:pt x="16" y="147"/>
                    <a:pt x="17" y="147"/>
                    <a:pt x="17" y="147"/>
                  </a:cubicBezTo>
                  <a:cubicBezTo>
                    <a:pt x="17" y="147"/>
                    <a:pt x="16" y="147"/>
                    <a:pt x="16" y="146"/>
                  </a:cubicBezTo>
                  <a:cubicBezTo>
                    <a:pt x="16" y="145"/>
                    <a:pt x="15" y="143"/>
                    <a:pt x="15" y="142"/>
                  </a:cubicBezTo>
                  <a:cubicBezTo>
                    <a:pt x="14" y="138"/>
                    <a:pt x="13" y="133"/>
                    <a:pt x="11" y="126"/>
                  </a:cubicBezTo>
                  <a:cubicBezTo>
                    <a:pt x="8" y="113"/>
                    <a:pt x="5" y="94"/>
                    <a:pt x="2" y="73"/>
                  </a:cubicBezTo>
                  <a:cubicBezTo>
                    <a:pt x="1" y="63"/>
                    <a:pt x="1" y="53"/>
                    <a:pt x="0" y="44"/>
                  </a:cubicBezTo>
                  <a:cubicBezTo>
                    <a:pt x="0" y="34"/>
                    <a:pt x="0" y="26"/>
                    <a:pt x="1" y="19"/>
                  </a:cubicBezTo>
                  <a:cubicBezTo>
                    <a:pt x="2" y="13"/>
                    <a:pt x="5" y="7"/>
                    <a:pt x="7" y="4"/>
                  </a:cubicBezTo>
                  <a:cubicBezTo>
                    <a:pt x="9" y="1"/>
                    <a:pt x="11" y="0"/>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7">
              <a:extLst>
                <a:ext uri="{FF2B5EF4-FFF2-40B4-BE49-F238E27FC236}">
                  <a16:creationId xmlns:a16="http://schemas.microsoft.com/office/drawing/2014/main" id="{BFCFEBF9-E276-4489-97CD-E4D772C96247}"/>
                </a:ext>
              </a:extLst>
            </p:cNvPr>
            <p:cNvSpPr>
              <a:spLocks/>
            </p:cNvSpPr>
            <p:nvPr/>
          </p:nvSpPr>
          <p:spPr bwMode="auto">
            <a:xfrm>
              <a:off x="2954" y="1095"/>
              <a:ext cx="200" cy="131"/>
            </a:xfrm>
            <a:custGeom>
              <a:avLst/>
              <a:gdLst>
                <a:gd name="T0" fmla="*/ 84 w 84"/>
                <a:gd name="T1" fmla="*/ 0 h 55"/>
                <a:gd name="T2" fmla="*/ 83 w 84"/>
                <a:gd name="T3" fmla="*/ 1 h 55"/>
                <a:gd name="T4" fmla="*/ 80 w 84"/>
                <a:gd name="T5" fmla="*/ 2 h 55"/>
                <a:gd name="T6" fmla="*/ 71 w 84"/>
                <a:gd name="T7" fmla="*/ 7 h 55"/>
                <a:gd name="T8" fmla="*/ 41 w 84"/>
                <a:gd name="T9" fmla="*/ 26 h 55"/>
                <a:gd name="T10" fmla="*/ 12 w 84"/>
                <a:gd name="T11" fmla="*/ 46 h 55"/>
                <a:gd name="T12" fmla="*/ 3 w 84"/>
                <a:gd name="T13" fmla="*/ 53 h 55"/>
                <a:gd name="T14" fmla="*/ 0 w 84"/>
                <a:gd name="T15" fmla="*/ 54 h 55"/>
                <a:gd name="T16" fmla="*/ 0 w 84"/>
                <a:gd name="T17" fmla="*/ 55 h 55"/>
                <a:gd name="T18" fmla="*/ 0 w 84"/>
                <a:gd name="T19" fmla="*/ 54 h 55"/>
                <a:gd name="T20" fmla="*/ 3 w 84"/>
                <a:gd name="T21" fmla="*/ 52 h 55"/>
                <a:gd name="T22" fmla="*/ 11 w 84"/>
                <a:gd name="T23" fmla="*/ 46 h 55"/>
                <a:gd name="T24" fmla="*/ 40 w 84"/>
                <a:gd name="T25" fmla="*/ 25 h 55"/>
                <a:gd name="T26" fmla="*/ 70 w 84"/>
                <a:gd name="T27" fmla="*/ 6 h 55"/>
                <a:gd name="T28" fmla="*/ 80 w 84"/>
                <a:gd name="T29" fmla="*/ 2 h 55"/>
                <a:gd name="T30" fmla="*/ 83 w 84"/>
                <a:gd name="T31" fmla="*/ 1 h 55"/>
                <a:gd name="T32" fmla="*/ 84 w 8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55">
                  <a:moveTo>
                    <a:pt x="84" y="0"/>
                  </a:moveTo>
                  <a:cubicBezTo>
                    <a:pt x="84" y="0"/>
                    <a:pt x="83" y="1"/>
                    <a:pt x="83" y="1"/>
                  </a:cubicBezTo>
                  <a:cubicBezTo>
                    <a:pt x="82" y="1"/>
                    <a:pt x="81" y="2"/>
                    <a:pt x="80" y="2"/>
                  </a:cubicBezTo>
                  <a:cubicBezTo>
                    <a:pt x="78" y="3"/>
                    <a:pt x="75" y="5"/>
                    <a:pt x="71" y="7"/>
                  </a:cubicBezTo>
                  <a:cubicBezTo>
                    <a:pt x="63" y="11"/>
                    <a:pt x="52" y="18"/>
                    <a:pt x="41" y="26"/>
                  </a:cubicBezTo>
                  <a:cubicBezTo>
                    <a:pt x="29" y="34"/>
                    <a:pt x="19" y="41"/>
                    <a:pt x="12" y="46"/>
                  </a:cubicBezTo>
                  <a:cubicBezTo>
                    <a:pt x="8" y="49"/>
                    <a:pt x="5" y="51"/>
                    <a:pt x="3" y="53"/>
                  </a:cubicBezTo>
                  <a:cubicBezTo>
                    <a:pt x="2" y="53"/>
                    <a:pt x="1" y="54"/>
                    <a:pt x="0" y="54"/>
                  </a:cubicBezTo>
                  <a:cubicBezTo>
                    <a:pt x="0" y="55"/>
                    <a:pt x="0" y="55"/>
                    <a:pt x="0" y="55"/>
                  </a:cubicBezTo>
                  <a:cubicBezTo>
                    <a:pt x="0" y="55"/>
                    <a:pt x="0" y="54"/>
                    <a:pt x="0" y="54"/>
                  </a:cubicBezTo>
                  <a:cubicBezTo>
                    <a:pt x="1" y="53"/>
                    <a:pt x="2" y="53"/>
                    <a:pt x="3" y="52"/>
                  </a:cubicBezTo>
                  <a:cubicBezTo>
                    <a:pt x="5" y="50"/>
                    <a:pt x="8" y="48"/>
                    <a:pt x="11" y="46"/>
                  </a:cubicBezTo>
                  <a:cubicBezTo>
                    <a:pt x="19" y="40"/>
                    <a:pt x="29" y="33"/>
                    <a:pt x="40" y="25"/>
                  </a:cubicBezTo>
                  <a:cubicBezTo>
                    <a:pt x="52" y="17"/>
                    <a:pt x="62" y="11"/>
                    <a:pt x="70" y="6"/>
                  </a:cubicBezTo>
                  <a:cubicBezTo>
                    <a:pt x="74" y="4"/>
                    <a:pt x="78" y="3"/>
                    <a:pt x="80" y="2"/>
                  </a:cubicBezTo>
                  <a:cubicBezTo>
                    <a:pt x="81" y="1"/>
                    <a:pt x="82" y="1"/>
                    <a:pt x="83" y="1"/>
                  </a:cubicBezTo>
                  <a:cubicBezTo>
                    <a:pt x="83" y="0"/>
                    <a:pt x="84" y="0"/>
                    <a:pt x="8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8">
              <a:extLst>
                <a:ext uri="{FF2B5EF4-FFF2-40B4-BE49-F238E27FC236}">
                  <a16:creationId xmlns:a16="http://schemas.microsoft.com/office/drawing/2014/main" id="{D428C13E-FB7D-421C-A4DE-DB4201E037B4}"/>
                </a:ext>
              </a:extLst>
            </p:cNvPr>
            <p:cNvSpPr>
              <a:spLocks/>
            </p:cNvSpPr>
            <p:nvPr/>
          </p:nvSpPr>
          <p:spPr bwMode="auto">
            <a:xfrm>
              <a:off x="3429" y="1081"/>
              <a:ext cx="178" cy="76"/>
            </a:xfrm>
            <a:custGeom>
              <a:avLst/>
              <a:gdLst>
                <a:gd name="T0" fmla="*/ 75 w 75"/>
                <a:gd name="T1" fmla="*/ 32 h 32"/>
                <a:gd name="T2" fmla="*/ 74 w 75"/>
                <a:gd name="T3" fmla="*/ 32 h 32"/>
                <a:gd name="T4" fmla="*/ 72 w 75"/>
                <a:gd name="T5" fmla="*/ 30 h 32"/>
                <a:gd name="T6" fmla="*/ 65 w 75"/>
                <a:gd name="T7" fmla="*/ 25 h 32"/>
                <a:gd name="T8" fmla="*/ 39 w 75"/>
                <a:gd name="T9" fmla="*/ 12 h 32"/>
                <a:gd name="T10" fmla="*/ 12 w 75"/>
                <a:gd name="T11" fmla="*/ 3 h 32"/>
                <a:gd name="T12" fmla="*/ 3 w 75"/>
                <a:gd name="T13" fmla="*/ 1 h 32"/>
                <a:gd name="T14" fmla="*/ 1 w 75"/>
                <a:gd name="T15" fmla="*/ 0 h 32"/>
                <a:gd name="T16" fmla="*/ 0 w 75"/>
                <a:gd name="T17" fmla="*/ 0 h 32"/>
                <a:gd name="T18" fmla="*/ 1 w 75"/>
                <a:gd name="T19" fmla="*/ 0 h 32"/>
                <a:gd name="T20" fmla="*/ 3 w 75"/>
                <a:gd name="T21" fmla="*/ 0 h 32"/>
                <a:gd name="T22" fmla="*/ 12 w 75"/>
                <a:gd name="T23" fmla="*/ 2 h 32"/>
                <a:gd name="T24" fmla="*/ 40 w 75"/>
                <a:gd name="T25" fmla="*/ 11 h 32"/>
                <a:gd name="T26" fmla="*/ 65 w 75"/>
                <a:gd name="T27" fmla="*/ 25 h 32"/>
                <a:gd name="T28" fmla="*/ 75 w 75"/>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32">
                  <a:moveTo>
                    <a:pt x="75" y="32"/>
                  </a:moveTo>
                  <a:cubicBezTo>
                    <a:pt x="74" y="32"/>
                    <a:pt x="74" y="32"/>
                    <a:pt x="74" y="32"/>
                  </a:cubicBezTo>
                  <a:cubicBezTo>
                    <a:pt x="73" y="31"/>
                    <a:pt x="73" y="31"/>
                    <a:pt x="72" y="30"/>
                  </a:cubicBezTo>
                  <a:cubicBezTo>
                    <a:pt x="70" y="29"/>
                    <a:pt x="68" y="27"/>
                    <a:pt x="65" y="25"/>
                  </a:cubicBezTo>
                  <a:cubicBezTo>
                    <a:pt x="59" y="21"/>
                    <a:pt x="50" y="16"/>
                    <a:pt x="39" y="12"/>
                  </a:cubicBezTo>
                  <a:cubicBezTo>
                    <a:pt x="29" y="8"/>
                    <a:pt x="19" y="5"/>
                    <a:pt x="12" y="3"/>
                  </a:cubicBezTo>
                  <a:cubicBezTo>
                    <a:pt x="8" y="2"/>
                    <a:pt x="5" y="1"/>
                    <a:pt x="3" y="1"/>
                  </a:cubicBezTo>
                  <a:cubicBezTo>
                    <a:pt x="3" y="0"/>
                    <a:pt x="2" y="0"/>
                    <a:pt x="1" y="0"/>
                  </a:cubicBezTo>
                  <a:cubicBezTo>
                    <a:pt x="1" y="0"/>
                    <a:pt x="0" y="0"/>
                    <a:pt x="0" y="0"/>
                  </a:cubicBezTo>
                  <a:cubicBezTo>
                    <a:pt x="0" y="0"/>
                    <a:pt x="1" y="0"/>
                    <a:pt x="1" y="0"/>
                  </a:cubicBezTo>
                  <a:cubicBezTo>
                    <a:pt x="2" y="0"/>
                    <a:pt x="3" y="0"/>
                    <a:pt x="3" y="0"/>
                  </a:cubicBezTo>
                  <a:cubicBezTo>
                    <a:pt x="6" y="1"/>
                    <a:pt x="8" y="1"/>
                    <a:pt x="12" y="2"/>
                  </a:cubicBezTo>
                  <a:cubicBezTo>
                    <a:pt x="19" y="4"/>
                    <a:pt x="29" y="7"/>
                    <a:pt x="40" y="11"/>
                  </a:cubicBezTo>
                  <a:cubicBezTo>
                    <a:pt x="50" y="15"/>
                    <a:pt x="59" y="20"/>
                    <a:pt x="65" y="25"/>
                  </a:cubicBezTo>
                  <a:cubicBezTo>
                    <a:pt x="71" y="29"/>
                    <a:pt x="75" y="32"/>
                    <a:pt x="75"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9">
              <a:extLst>
                <a:ext uri="{FF2B5EF4-FFF2-40B4-BE49-F238E27FC236}">
                  <a16:creationId xmlns:a16="http://schemas.microsoft.com/office/drawing/2014/main" id="{BC532C13-2CB8-4777-BA27-8CF279A79033}"/>
                </a:ext>
              </a:extLst>
            </p:cNvPr>
            <p:cNvSpPr>
              <a:spLocks/>
            </p:cNvSpPr>
            <p:nvPr/>
          </p:nvSpPr>
          <p:spPr bwMode="auto">
            <a:xfrm>
              <a:off x="3118" y="1800"/>
              <a:ext cx="38" cy="83"/>
            </a:xfrm>
            <a:custGeom>
              <a:avLst/>
              <a:gdLst>
                <a:gd name="T0" fmla="*/ 16 w 16"/>
                <a:gd name="T1" fmla="*/ 35 h 35"/>
                <a:gd name="T2" fmla="*/ 14 w 16"/>
                <a:gd name="T3" fmla="*/ 34 h 35"/>
                <a:gd name="T4" fmla="*/ 10 w 16"/>
                <a:gd name="T5" fmla="*/ 32 h 35"/>
                <a:gd name="T6" fmla="*/ 2 w 16"/>
                <a:gd name="T7" fmla="*/ 20 h 35"/>
                <a:gd name="T8" fmla="*/ 3 w 16"/>
                <a:gd name="T9" fmla="*/ 6 h 35"/>
                <a:gd name="T10" fmla="*/ 6 w 16"/>
                <a:gd name="T11" fmla="*/ 2 h 35"/>
                <a:gd name="T12" fmla="*/ 7 w 16"/>
                <a:gd name="T13" fmla="*/ 0 h 35"/>
                <a:gd name="T14" fmla="*/ 4 w 16"/>
                <a:gd name="T15" fmla="*/ 6 h 35"/>
                <a:gd name="T16" fmla="*/ 2 w 16"/>
                <a:gd name="T17" fmla="*/ 20 h 35"/>
                <a:gd name="T18" fmla="*/ 11 w 16"/>
                <a:gd name="T19" fmla="*/ 32 h 35"/>
                <a:gd name="T20" fmla="*/ 16 w 16"/>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6" y="35"/>
                  </a:moveTo>
                  <a:cubicBezTo>
                    <a:pt x="16" y="35"/>
                    <a:pt x="15" y="35"/>
                    <a:pt x="14" y="34"/>
                  </a:cubicBezTo>
                  <a:cubicBezTo>
                    <a:pt x="13" y="34"/>
                    <a:pt x="12" y="33"/>
                    <a:pt x="10" y="32"/>
                  </a:cubicBezTo>
                  <a:cubicBezTo>
                    <a:pt x="7" y="30"/>
                    <a:pt x="3" y="26"/>
                    <a:pt x="2" y="20"/>
                  </a:cubicBezTo>
                  <a:cubicBezTo>
                    <a:pt x="0" y="14"/>
                    <a:pt x="2" y="9"/>
                    <a:pt x="3" y="6"/>
                  </a:cubicBezTo>
                  <a:cubicBezTo>
                    <a:pt x="4" y="4"/>
                    <a:pt x="5" y="3"/>
                    <a:pt x="6" y="2"/>
                  </a:cubicBezTo>
                  <a:cubicBezTo>
                    <a:pt x="6" y="1"/>
                    <a:pt x="7" y="0"/>
                    <a:pt x="7" y="0"/>
                  </a:cubicBezTo>
                  <a:cubicBezTo>
                    <a:pt x="7" y="1"/>
                    <a:pt x="5" y="2"/>
                    <a:pt x="4" y="6"/>
                  </a:cubicBezTo>
                  <a:cubicBezTo>
                    <a:pt x="2" y="9"/>
                    <a:pt x="1" y="14"/>
                    <a:pt x="2" y="20"/>
                  </a:cubicBezTo>
                  <a:cubicBezTo>
                    <a:pt x="4" y="26"/>
                    <a:pt x="8" y="29"/>
                    <a:pt x="11" y="32"/>
                  </a:cubicBezTo>
                  <a:cubicBezTo>
                    <a:pt x="14" y="34"/>
                    <a:pt x="16" y="35"/>
                    <a:pt x="1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0">
              <a:extLst>
                <a:ext uri="{FF2B5EF4-FFF2-40B4-BE49-F238E27FC236}">
                  <a16:creationId xmlns:a16="http://schemas.microsoft.com/office/drawing/2014/main" id="{C0B1AE4F-3B79-41BF-A4C8-C4D6662DE06B}"/>
                </a:ext>
              </a:extLst>
            </p:cNvPr>
            <p:cNvSpPr>
              <a:spLocks/>
            </p:cNvSpPr>
            <p:nvPr/>
          </p:nvSpPr>
          <p:spPr bwMode="auto">
            <a:xfrm>
              <a:off x="3125" y="1779"/>
              <a:ext cx="7" cy="26"/>
            </a:xfrm>
            <a:custGeom>
              <a:avLst/>
              <a:gdLst>
                <a:gd name="T0" fmla="*/ 0 w 3"/>
                <a:gd name="T1" fmla="*/ 0 h 11"/>
                <a:gd name="T2" fmla="*/ 2 w 3"/>
                <a:gd name="T3" fmla="*/ 5 h 11"/>
                <a:gd name="T4" fmla="*/ 3 w 3"/>
                <a:gd name="T5" fmla="*/ 11 h 11"/>
                <a:gd name="T6" fmla="*/ 1 w 3"/>
                <a:gd name="T7" fmla="*/ 6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0"/>
                    <a:pt x="1" y="3"/>
                    <a:pt x="2" y="5"/>
                  </a:cubicBezTo>
                  <a:cubicBezTo>
                    <a:pt x="3" y="8"/>
                    <a:pt x="3" y="11"/>
                    <a:pt x="3" y="11"/>
                  </a:cubicBezTo>
                  <a:cubicBezTo>
                    <a:pt x="3" y="11"/>
                    <a:pt x="2" y="8"/>
                    <a:pt x="1" y="6"/>
                  </a:cubicBezTo>
                  <a:cubicBezTo>
                    <a:pt x="0" y="3"/>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4">
              <a:extLst>
                <a:ext uri="{FF2B5EF4-FFF2-40B4-BE49-F238E27FC236}">
                  <a16:creationId xmlns:a16="http://schemas.microsoft.com/office/drawing/2014/main" id="{E44CC511-EA75-462F-BBDA-D4A283BBF8B5}"/>
                </a:ext>
              </a:extLst>
            </p:cNvPr>
            <p:cNvSpPr>
              <a:spLocks/>
            </p:cNvSpPr>
            <p:nvPr/>
          </p:nvSpPr>
          <p:spPr bwMode="auto">
            <a:xfrm>
              <a:off x="3501" y="1905"/>
              <a:ext cx="14" cy="244"/>
            </a:xfrm>
            <a:custGeom>
              <a:avLst/>
              <a:gdLst>
                <a:gd name="T0" fmla="*/ 1 w 6"/>
                <a:gd name="T1" fmla="*/ 0 h 103"/>
                <a:gd name="T2" fmla="*/ 2 w 6"/>
                <a:gd name="T3" fmla="*/ 4 h 103"/>
                <a:gd name="T4" fmla="*/ 3 w 6"/>
                <a:gd name="T5" fmla="*/ 15 h 103"/>
                <a:gd name="T6" fmla="*/ 6 w 6"/>
                <a:gd name="T7" fmla="*/ 52 h 103"/>
                <a:gd name="T8" fmla="*/ 6 w 6"/>
                <a:gd name="T9" fmla="*/ 88 h 103"/>
                <a:gd name="T10" fmla="*/ 6 w 6"/>
                <a:gd name="T11" fmla="*/ 99 h 103"/>
                <a:gd name="T12" fmla="*/ 5 w 6"/>
                <a:gd name="T13" fmla="*/ 103 h 103"/>
                <a:gd name="T14" fmla="*/ 5 w 6"/>
                <a:gd name="T15" fmla="*/ 88 h 103"/>
                <a:gd name="T16" fmla="*/ 4 w 6"/>
                <a:gd name="T17" fmla="*/ 52 h 103"/>
                <a:gd name="T18" fmla="*/ 2 w 6"/>
                <a:gd name="T19" fmla="*/ 15 h 103"/>
                <a:gd name="T20" fmla="*/ 1 w 6"/>
                <a:gd name="T2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3">
                  <a:moveTo>
                    <a:pt x="1" y="0"/>
                  </a:moveTo>
                  <a:cubicBezTo>
                    <a:pt x="1" y="0"/>
                    <a:pt x="1" y="2"/>
                    <a:pt x="2" y="4"/>
                  </a:cubicBezTo>
                  <a:cubicBezTo>
                    <a:pt x="2" y="7"/>
                    <a:pt x="2" y="11"/>
                    <a:pt x="3" y="15"/>
                  </a:cubicBezTo>
                  <a:cubicBezTo>
                    <a:pt x="4" y="25"/>
                    <a:pt x="5" y="37"/>
                    <a:pt x="6" y="52"/>
                  </a:cubicBezTo>
                  <a:cubicBezTo>
                    <a:pt x="6" y="66"/>
                    <a:pt x="6" y="79"/>
                    <a:pt x="6" y="88"/>
                  </a:cubicBezTo>
                  <a:cubicBezTo>
                    <a:pt x="6" y="93"/>
                    <a:pt x="6" y="96"/>
                    <a:pt x="6" y="99"/>
                  </a:cubicBezTo>
                  <a:cubicBezTo>
                    <a:pt x="6" y="102"/>
                    <a:pt x="5" y="103"/>
                    <a:pt x="5" y="103"/>
                  </a:cubicBezTo>
                  <a:cubicBezTo>
                    <a:pt x="5" y="103"/>
                    <a:pt x="5" y="97"/>
                    <a:pt x="5" y="88"/>
                  </a:cubicBezTo>
                  <a:cubicBezTo>
                    <a:pt x="5" y="79"/>
                    <a:pt x="4" y="66"/>
                    <a:pt x="4" y="52"/>
                  </a:cubicBezTo>
                  <a:cubicBezTo>
                    <a:pt x="3" y="38"/>
                    <a:pt x="2" y="25"/>
                    <a:pt x="2" y="15"/>
                  </a:cubicBezTo>
                  <a:cubicBezTo>
                    <a:pt x="1" y="6"/>
                    <a:pt x="0" y="0"/>
                    <a:pt x="1" y="0"/>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5">
              <a:extLst>
                <a:ext uri="{FF2B5EF4-FFF2-40B4-BE49-F238E27FC236}">
                  <a16:creationId xmlns:a16="http://schemas.microsoft.com/office/drawing/2014/main" id="{9FB097C9-EC49-492C-AA4D-5D399C4B31C5}"/>
                </a:ext>
              </a:extLst>
            </p:cNvPr>
            <p:cNvSpPr>
              <a:spLocks/>
            </p:cNvSpPr>
            <p:nvPr/>
          </p:nvSpPr>
          <p:spPr bwMode="auto">
            <a:xfrm>
              <a:off x="3427" y="1921"/>
              <a:ext cx="36" cy="36"/>
            </a:xfrm>
            <a:custGeom>
              <a:avLst/>
              <a:gdLst>
                <a:gd name="T0" fmla="*/ 5 w 15"/>
                <a:gd name="T1" fmla="*/ 2 h 15"/>
                <a:gd name="T2" fmla="*/ 2 w 15"/>
                <a:gd name="T3" fmla="*/ 6 h 15"/>
                <a:gd name="T4" fmla="*/ 4 w 15"/>
                <a:gd name="T5" fmla="*/ 11 h 15"/>
                <a:gd name="T6" fmla="*/ 10 w 15"/>
                <a:gd name="T7" fmla="*/ 12 h 15"/>
                <a:gd name="T8" fmla="*/ 13 w 15"/>
                <a:gd name="T9" fmla="*/ 7 h 15"/>
                <a:gd name="T10" fmla="*/ 10 w 15"/>
                <a:gd name="T11" fmla="*/ 3 h 15"/>
                <a:gd name="T12" fmla="*/ 5 w 15"/>
                <a:gd name="T13" fmla="*/ 2 h 15"/>
                <a:gd name="T14" fmla="*/ 6 w 15"/>
                <a:gd name="T15" fmla="*/ 1 h 15"/>
                <a:gd name="T16" fmla="*/ 11 w 15"/>
                <a:gd name="T17" fmla="*/ 1 h 15"/>
                <a:gd name="T18" fmla="*/ 15 w 15"/>
                <a:gd name="T19" fmla="*/ 7 h 15"/>
                <a:gd name="T20" fmla="*/ 11 w 15"/>
                <a:gd name="T21" fmla="*/ 14 h 15"/>
                <a:gd name="T22" fmla="*/ 2 w 15"/>
                <a:gd name="T23" fmla="*/ 12 h 15"/>
                <a:gd name="T24" fmla="*/ 1 w 15"/>
                <a:gd name="T25" fmla="*/ 6 h 15"/>
                <a:gd name="T26" fmla="*/ 3 w 15"/>
                <a:gd name="T27" fmla="*/ 2 h 15"/>
                <a:gd name="T28" fmla="*/ 5 w 15"/>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5">
                  <a:moveTo>
                    <a:pt x="5" y="2"/>
                  </a:moveTo>
                  <a:cubicBezTo>
                    <a:pt x="5" y="2"/>
                    <a:pt x="3" y="3"/>
                    <a:pt x="2" y="6"/>
                  </a:cubicBezTo>
                  <a:cubicBezTo>
                    <a:pt x="2" y="8"/>
                    <a:pt x="2" y="10"/>
                    <a:pt x="4" y="11"/>
                  </a:cubicBezTo>
                  <a:cubicBezTo>
                    <a:pt x="5" y="12"/>
                    <a:pt x="8" y="13"/>
                    <a:pt x="10" y="12"/>
                  </a:cubicBezTo>
                  <a:cubicBezTo>
                    <a:pt x="12" y="11"/>
                    <a:pt x="13" y="9"/>
                    <a:pt x="13" y="7"/>
                  </a:cubicBezTo>
                  <a:cubicBezTo>
                    <a:pt x="13" y="5"/>
                    <a:pt x="11" y="3"/>
                    <a:pt x="10" y="3"/>
                  </a:cubicBezTo>
                  <a:cubicBezTo>
                    <a:pt x="7" y="1"/>
                    <a:pt x="5" y="2"/>
                    <a:pt x="5" y="2"/>
                  </a:cubicBezTo>
                  <a:cubicBezTo>
                    <a:pt x="5" y="2"/>
                    <a:pt x="5" y="1"/>
                    <a:pt x="6" y="1"/>
                  </a:cubicBezTo>
                  <a:cubicBezTo>
                    <a:pt x="7" y="1"/>
                    <a:pt x="9" y="0"/>
                    <a:pt x="11" y="1"/>
                  </a:cubicBezTo>
                  <a:cubicBezTo>
                    <a:pt x="13" y="2"/>
                    <a:pt x="15" y="4"/>
                    <a:pt x="15" y="7"/>
                  </a:cubicBezTo>
                  <a:cubicBezTo>
                    <a:pt x="15" y="10"/>
                    <a:pt x="14" y="13"/>
                    <a:pt x="11" y="14"/>
                  </a:cubicBezTo>
                  <a:cubicBezTo>
                    <a:pt x="7" y="15"/>
                    <a:pt x="4" y="14"/>
                    <a:pt x="2" y="12"/>
                  </a:cubicBezTo>
                  <a:cubicBezTo>
                    <a:pt x="0" y="11"/>
                    <a:pt x="0" y="8"/>
                    <a:pt x="1" y="6"/>
                  </a:cubicBezTo>
                  <a:cubicBezTo>
                    <a:pt x="1" y="4"/>
                    <a:pt x="2" y="3"/>
                    <a:pt x="3" y="2"/>
                  </a:cubicBezTo>
                  <a:cubicBezTo>
                    <a:pt x="4" y="2"/>
                    <a:pt x="5" y="2"/>
                    <a:pt x="5" y="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6">
              <a:extLst>
                <a:ext uri="{FF2B5EF4-FFF2-40B4-BE49-F238E27FC236}">
                  <a16:creationId xmlns:a16="http://schemas.microsoft.com/office/drawing/2014/main" id="{A95528C6-1947-4654-A3C6-5CE96C1A72A1}"/>
                </a:ext>
              </a:extLst>
            </p:cNvPr>
            <p:cNvSpPr>
              <a:spLocks/>
            </p:cNvSpPr>
            <p:nvPr/>
          </p:nvSpPr>
          <p:spPr bwMode="auto">
            <a:xfrm>
              <a:off x="3135" y="1907"/>
              <a:ext cx="157" cy="128"/>
            </a:xfrm>
            <a:custGeom>
              <a:avLst/>
              <a:gdLst>
                <a:gd name="T0" fmla="*/ 64 w 66"/>
                <a:gd name="T1" fmla="*/ 0 h 54"/>
                <a:gd name="T2" fmla="*/ 65 w 66"/>
                <a:gd name="T3" fmla="*/ 4 h 54"/>
                <a:gd name="T4" fmla="*/ 65 w 66"/>
                <a:gd name="T5" fmla="*/ 15 h 54"/>
                <a:gd name="T6" fmla="*/ 61 w 66"/>
                <a:gd name="T7" fmla="*/ 31 h 54"/>
                <a:gd name="T8" fmla="*/ 48 w 66"/>
                <a:gd name="T9" fmla="*/ 46 h 54"/>
                <a:gd name="T10" fmla="*/ 29 w 66"/>
                <a:gd name="T11" fmla="*/ 53 h 54"/>
                <a:gd name="T12" fmla="*/ 13 w 66"/>
                <a:gd name="T13" fmla="*/ 52 h 54"/>
                <a:gd name="T14" fmla="*/ 3 w 66"/>
                <a:gd name="T15" fmla="*/ 49 h 54"/>
                <a:gd name="T16" fmla="*/ 0 w 66"/>
                <a:gd name="T17" fmla="*/ 46 h 54"/>
                <a:gd name="T18" fmla="*/ 14 w 66"/>
                <a:gd name="T19" fmla="*/ 51 h 54"/>
                <a:gd name="T20" fmla="*/ 47 w 66"/>
                <a:gd name="T21" fmla="*/ 44 h 54"/>
                <a:gd name="T22" fmla="*/ 64 w 66"/>
                <a:gd name="T23" fmla="*/ 15 h 54"/>
                <a:gd name="T24" fmla="*/ 64 w 66"/>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4">
                  <a:moveTo>
                    <a:pt x="64" y="0"/>
                  </a:moveTo>
                  <a:cubicBezTo>
                    <a:pt x="64" y="0"/>
                    <a:pt x="64" y="2"/>
                    <a:pt x="65" y="4"/>
                  </a:cubicBezTo>
                  <a:cubicBezTo>
                    <a:pt x="65" y="7"/>
                    <a:pt x="66" y="11"/>
                    <a:pt x="65" y="15"/>
                  </a:cubicBezTo>
                  <a:cubicBezTo>
                    <a:pt x="65" y="20"/>
                    <a:pt x="63" y="25"/>
                    <a:pt x="61" y="31"/>
                  </a:cubicBezTo>
                  <a:cubicBezTo>
                    <a:pt x="58" y="36"/>
                    <a:pt x="54" y="42"/>
                    <a:pt x="48" y="46"/>
                  </a:cubicBezTo>
                  <a:cubicBezTo>
                    <a:pt x="42" y="50"/>
                    <a:pt x="35" y="52"/>
                    <a:pt x="29" y="53"/>
                  </a:cubicBezTo>
                  <a:cubicBezTo>
                    <a:pt x="23" y="54"/>
                    <a:pt x="18" y="54"/>
                    <a:pt x="13" y="52"/>
                  </a:cubicBezTo>
                  <a:cubicBezTo>
                    <a:pt x="9" y="51"/>
                    <a:pt x="5" y="50"/>
                    <a:pt x="3" y="49"/>
                  </a:cubicBezTo>
                  <a:cubicBezTo>
                    <a:pt x="1" y="47"/>
                    <a:pt x="0" y="46"/>
                    <a:pt x="0" y="46"/>
                  </a:cubicBezTo>
                  <a:cubicBezTo>
                    <a:pt x="0" y="46"/>
                    <a:pt x="5" y="49"/>
                    <a:pt x="14" y="51"/>
                  </a:cubicBezTo>
                  <a:cubicBezTo>
                    <a:pt x="22" y="53"/>
                    <a:pt x="35" y="52"/>
                    <a:pt x="47" y="44"/>
                  </a:cubicBezTo>
                  <a:cubicBezTo>
                    <a:pt x="58" y="36"/>
                    <a:pt x="63" y="24"/>
                    <a:pt x="64" y="15"/>
                  </a:cubicBezTo>
                  <a:cubicBezTo>
                    <a:pt x="65" y="6"/>
                    <a:pt x="63" y="0"/>
                    <a:pt x="64" y="0"/>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7">
              <a:extLst>
                <a:ext uri="{FF2B5EF4-FFF2-40B4-BE49-F238E27FC236}">
                  <a16:creationId xmlns:a16="http://schemas.microsoft.com/office/drawing/2014/main" id="{E6C85169-31A7-48E3-96F4-F4DC23A00ECB}"/>
                </a:ext>
              </a:extLst>
            </p:cNvPr>
            <p:cNvSpPr>
              <a:spLocks/>
            </p:cNvSpPr>
            <p:nvPr/>
          </p:nvSpPr>
          <p:spPr bwMode="auto">
            <a:xfrm>
              <a:off x="3581" y="1907"/>
              <a:ext cx="79" cy="86"/>
            </a:xfrm>
            <a:custGeom>
              <a:avLst/>
              <a:gdLst>
                <a:gd name="T0" fmla="*/ 33 w 33"/>
                <a:gd name="T1" fmla="*/ 35 h 36"/>
                <a:gd name="T2" fmla="*/ 25 w 33"/>
                <a:gd name="T3" fmla="*/ 35 h 36"/>
                <a:gd name="T4" fmla="*/ 9 w 33"/>
                <a:gd name="T5" fmla="*/ 24 h 36"/>
                <a:gd name="T6" fmla="*/ 1 w 33"/>
                <a:gd name="T7" fmla="*/ 8 h 36"/>
                <a:gd name="T8" fmla="*/ 1 w 33"/>
                <a:gd name="T9" fmla="*/ 0 h 36"/>
                <a:gd name="T10" fmla="*/ 2 w 33"/>
                <a:gd name="T11" fmla="*/ 7 h 36"/>
                <a:gd name="T12" fmla="*/ 11 w 33"/>
                <a:gd name="T13" fmla="*/ 23 h 36"/>
                <a:gd name="T14" fmla="*/ 26 w 33"/>
                <a:gd name="T15" fmla="*/ 33 h 36"/>
                <a:gd name="T16" fmla="*/ 33 w 33"/>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33" y="35"/>
                  </a:moveTo>
                  <a:cubicBezTo>
                    <a:pt x="33" y="36"/>
                    <a:pt x="30" y="36"/>
                    <a:pt x="25" y="35"/>
                  </a:cubicBezTo>
                  <a:cubicBezTo>
                    <a:pt x="20" y="33"/>
                    <a:pt x="14" y="30"/>
                    <a:pt x="9" y="24"/>
                  </a:cubicBezTo>
                  <a:cubicBezTo>
                    <a:pt x="4" y="19"/>
                    <a:pt x="2" y="13"/>
                    <a:pt x="1" y="8"/>
                  </a:cubicBezTo>
                  <a:cubicBezTo>
                    <a:pt x="0" y="3"/>
                    <a:pt x="0" y="0"/>
                    <a:pt x="1" y="0"/>
                  </a:cubicBezTo>
                  <a:cubicBezTo>
                    <a:pt x="1" y="0"/>
                    <a:pt x="1" y="3"/>
                    <a:pt x="2" y="7"/>
                  </a:cubicBezTo>
                  <a:cubicBezTo>
                    <a:pt x="3" y="12"/>
                    <a:pt x="6" y="18"/>
                    <a:pt x="11" y="23"/>
                  </a:cubicBezTo>
                  <a:cubicBezTo>
                    <a:pt x="16" y="28"/>
                    <a:pt x="21" y="32"/>
                    <a:pt x="26" y="33"/>
                  </a:cubicBezTo>
                  <a:cubicBezTo>
                    <a:pt x="30" y="35"/>
                    <a:pt x="33" y="35"/>
                    <a:pt x="33" y="35"/>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8">
              <a:extLst>
                <a:ext uri="{FF2B5EF4-FFF2-40B4-BE49-F238E27FC236}">
                  <a16:creationId xmlns:a16="http://schemas.microsoft.com/office/drawing/2014/main" id="{CA268E98-652D-465F-8396-C04AD9406EDF}"/>
                </a:ext>
              </a:extLst>
            </p:cNvPr>
            <p:cNvSpPr>
              <a:spLocks/>
            </p:cNvSpPr>
            <p:nvPr/>
          </p:nvSpPr>
          <p:spPr bwMode="auto">
            <a:xfrm>
              <a:off x="3652" y="2897"/>
              <a:ext cx="122" cy="55"/>
            </a:xfrm>
            <a:custGeom>
              <a:avLst/>
              <a:gdLst>
                <a:gd name="T0" fmla="*/ 50 w 51"/>
                <a:gd name="T1" fmla="*/ 12 h 23"/>
                <a:gd name="T2" fmla="*/ 43 w 51"/>
                <a:gd name="T3" fmla="*/ 18 h 23"/>
                <a:gd name="T4" fmla="*/ 34 w 51"/>
                <a:gd name="T5" fmla="*/ 22 h 23"/>
                <a:gd name="T6" fmla="*/ 22 w 51"/>
                <a:gd name="T7" fmla="*/ 22 h 23"/>
                <a:gd name="T8" fmla="*/ 5 w 51"/>
                <a:gd name="T9" fmla="*/ 8 h 23"/>
                <a:gd name="T10" fmla="*/ 0 w 51"/>
                <a:gd name="T11" fmla="*/ 0 h 23"/>
                <a:gd name="T12" fmla="*/ 6 w 51"/>
                <a:gd name="T13" fmla="*/ 7 h 23"/>
                <a:gd name="T14" fmla="*/ 23 w 51"/>
                <a:gd name="T15" fmla="*/ 20 h 23"/>
                <a:gd name="T16" fmla="*/ 43 w 51"/>
                <a:gd name="T17" fmla="*/ 17 h 23"/>
                <a:gd name="T18" fmla="*/ 50 w 51"/>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3">
                  <a:moveTo>
                    <a:pt x="50" y="12"/>
                  </a:moveTo>
                  <a:cubicBezTo>
                    <a:pt x="51" y="13"/>
                    <a:pt x="48" y="15"/>
                    <a:pt x="43" y="18"/>
                  </a:cubicBezTo>
                  <a:cubicBezTo>
                    <a:pt x="41" y="20"/>
                    <a:pt x="38" y="21"/>
                    <a:pt x="34" y="22"/>
                  </a:cubicBezTo>
                  <a:cubicBezTo>
                    <a:pt x="31" y="23"/>
                    <a:pt x="26" y="23"/>
                    <a:pt x="22" y="22"/>
                  </a:cubicBezTo>
                  <a:cubicBezTo>
                    <a:pt x="13" y="19"/>
                    <a:pt x="8" y="13"/>
                    <a:pt x="5" y="8"/>
                  </a:cubicBezTo>
                  <a:cubicBezTo>
                    <a:pt x="2" y="4"/>
                    <a:pt x="0" y="1"/>
                    <a:pt x="0" y="0"/>
                  </a:cubicBezTo>
                  <a:cubicBezTo>
                    <a:pt x="0" y="0"/>
                    <a:pt x="3" y="3"/>
                    <a:pt x="6" y="7"/>
                  </a:cubicBezTo>
                  <a:cubicBezTo>
                    <a:pt x="10" y="11"/>
                    <a:pt x="15" y="17"/>
                    <a:pt x="23" y="20"/>
                  </a:cubicBezTo>
                  <a:cubicBezTo>
                    <a:pt x="30" y="22"/>
                    <a:pt x="38" y="19"/>
                    <a:pt x="43" y="17"/>
                  </a:cubicBezTo>
                  <a:cubicBezTo>
                    <a:pt x="47" y="14"/>
                    <a:pt x="50" y="12"/>
                    <a:pt x="50" y="12"/>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9">
              <a:extLst>
                <a:ext uri="{FF2B5EF4-FFF2-40B4-BE49-F238E27FC236}">
                  <a16:creationId xmlns:a16="http://schemas.microsoft.com/office/drawing/2014/main" id="{08FB040F-51C4-4278-80F0-A653D2EF8740}"/>
                </a:ext>
              </a:extLst>
            </p:cNvPr>
            <p:cNvSpPr>
              <a:spLocks/>
            </p:cNvSpPr>
            <p:nvPr/>
          </p:nvSpPr>
          <p:spPr bwMode="auto">
            <a:xfrm>
              <a:off x="3643" y="2902"/>
              <a:ext cx="57" cy="81"/>
            </a:xfrm>
            <a:custGeom>
              <a:avLst/>
              <a:gdLst>
                <a:gd name="T0" fmla="*/ 24 w 24"/>
                <a:gd name="T1" fmla="*/ 34 h 34"/>
                <a:gd name="T2" fmla="*/ 11 w 24"/>
                <a:gd name="T3" fmla="*/ 18 h 34"/>
                <a:gd name="T4" fmla="*/ 0 w 24"/>
                <a:gd name="T5" fmla="*/ 1 h 34"/>
                <a:gd name="T6" fmla="*/ 13 w 24"/>
                <a:gd name="T7" fmla="*/ 17 h 34"/>
                <a:gd name="T8" fmla="*/ 24 w 24"/>
                <a:gd name="T9" fmla="*/ 34 h 34"/>
              </a:gdLst>
              <a:ahLst/>
              <a:cxnLst>
                <a:cxn ang="0">
                  <a:pos x="T0" y="T1"/>
                </a:cxn>
                <a:cxn ang="0">
                  <a:pos x="T2" y="T3"/>
                </a:cxn>
                <a:cxn ang="0">
                  <a:pos x="T4" y="T5"/>
                </a:cxn>
                <a:cxn ang="0">
                  <a:pos x="T6" y="T7"/>
                </a:cxn>
                <a:cxn ang="0">
                  <a:pos x="T8" y="T9"/>
                </a:cxn>
              </a:cxnLst>
              <a:rect l="0" t="0" r="r" b="b"/>
              <a:pathLst>
                <a:path w="24" h="34">
                  <a:moveTo>
                    <a:pt x="24" y="34"/>
                  </a:moveTo>
                  <a:cubicBezTo>
                    <a:pt x="23" y="34"/>
                    <a:pt x="18" y="27"/>
                    <a:pt x="11" y="18"/>
                  </a:cubicBezTo>
                  <a:cubicBezTo>
                    <a:pt x="5" y="9"/>
                    <a:pt x="0" y="1"/>
                    <a:pt x="0" y="1"/>
                  </a:cubicBezTo>
                  <a:cubicBezTo>
                    <a:pt x="1" y="0"/>
                    <a:pt x="6" y="8"/>
                    <a:pt x="13" y="17"/>
                  </a:cubicBezTo>
                  <a:cubicBezTo>
                    <a:pt x="19" y="26"/>
                    <a:pt x="24" y="33"/>
                    <a:pt x="24" y="34"/>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0">
              <a:extLst>
                <a:ext uri="{FF2B5EF4-FFF2-40B4-BE49-F238E27FC236}">
                  <a16:creationId xmlns:a16="http://schemas.microsoft.com/office/drawing/2014/main" id="{267DB50D-E214-4182-907E-78A6FBB36310}"/>
                </a:ext>
              </a:extLst>
            </p:cNvPr>
            <p:cNvSpPr>
              <a:spLocks/>
            </p:cNvSpPr>
            <p:nvPr/>
          </p:nvSpPr>
          <p:spPr bwMode="auto">
            <a:xfrm>
              <a:off x="3201" y="2187"/>
              <a:ext cx="12" cy="26"/>
            </a:xfrm>
            <a:custGeom>
              <a:avLst/>
              <a:gdLst>
                <a:gd name="T0" fmla="*/ 5 w 5"/>
                <a:gd name="T1" fmla="*/ 11 h 11"/>
                <a:gd name="T2" fmla="*/ 2 w 5"/>
                <a:gd name="T3" fmla="*/ 6 h 11"/>
                <a:gd name="T4" fmla="*/ 0 w 5"/>
                <a:gd name="T5" fmla="*/ 0 h 11"/>
                <a:gd name="T6" fmla="*/ 4 w 5"/>
                <a:gd name="T7" fmla="*/ 5 h 11"/>
                <a:gd name="T8" fmla="*/ 5 w 5"/>
                <a:gd name="T9" fmla="*/ 11 h 11"/>
              </a:gdLst>
              <a:ahLst/>
              <a:cxnLst>
                <a:cxn ang="0">
                  <a:pos x="T0" y="T1"/>
                </a:cxn>
                <a:cxn ang="0">
                  <a:pos x="T2" y="T3"/>
                </a:cxn>
                <a:cxn ang="0">
                  <a:pos x="T4" y="T5"/>
                </a:cxn>
                <a:cxn ang="0">
                  <a:pos x="T6" y="T7"/>
                </a:cxn>
                <a:cxn ang="0">
                  <a:pos x="T8" y="T9"/>
                </a:cxn>
              </a:cxnLst>
              <a:rect l="0" t="0" r="r" b="b"/>
              <a:pathLst>
                <a:path w="5" h="11">
                  <a:moveTo>
                    <a:pt x="5" y="11"/>
                  </a:moveTo>
                  <a:cubicBezTo>
                    <a:pt x="4" y="11"/>
                    <a:pt x="3" y="9"/>
                    <a:pt x="2" y="6"/>
                  </a:cubicBezTo>
                  <a:cubicBezTo>
                    <a:pt x="0" y="3"/>
                    <a:pt x="0" y="0"/>
                    <a:pt x="0" y="0"/>
                  </a:cubicBezTo>
                  <a:cubicBezTo>
                    <a:pt x="1" y="0"/>
                    <a:pt x="2" y="2"/>
                    <a:pt x="4" y="5"/>
                  </a:cubicBezTo>
                  <a:cubicBezTo>
                    <a:pt x="5" y="8"/>
                    <a:pt x="5" y="11"/>
                    <a:pt x="5"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131">
              <a:extLst>
                <a:ext uri="{FF2B5EF4-FFF2-40B4-BE49-F238E27FC236}">
                  <a16:creationId xmlns:a16="http://schemas.microsoft.com/office/drawing/2014/main" id="{EA251702-7F39-42B5-9305-EB43E241DD5A}"/>
                </a:ext>
              </a:extLst>
            </p:cNvPr>
            <p:cNvSpPr>
              <a:spLocks noChangeArrowheads="1"/>
            </p:cNvSpPr>
            <p:nvPr/>
          </p:nvSpPr>
          <p:spPr bwMode="auto">
            <a:xfrm>
              <a:off x="3394" y="2218"/>
              <a:ext cx="4" cy="21"/>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2">
              <a:extLst>
                <a:ext uri="{FF2B5EF4-FFF2-40B4-BE49-F238E27FC236}">
                  <a16:creationId xmlns:a16="http://schemas.microsoft.com/office/drawing/2014/main" id="{670780AC-89C3-4F9D-BD92-CDCD540CF367}"/>
                </a:ext>
              </a:extLst>
            </p:cNvPr>
            <p:cNvSpPr>
              <a:spLocks/>
            </p:cNvSpPr>
            <p:nvPr/>
          </p:nvSpPr>
          <p:spPr bwMode="auto">
            <a:xfrm>
              <a:off x="3318" y="2313"/>
              <a:ext cx="4" cy="26"/>
            </a:xfrm>
            <a:custGeom>
              <a:avLst/>
              <a:gdLst>
                <a:gd name="T0" fmla="*/ 1 w 2"/>
                <a:gd name="T1" fmla="*/ 11 h 11"/>
                <a:gd name="T2" fmla="*/ 0 w 2"/>
                <a:gd name="T3" fmla="*/ 6 h 11"/>
                <a:gd name="T4" fmla="*/ 1 w 2"/>
                <a:gd name="T5" fmla="*/ 0 h 11"/>
                <a:gd name="T6" fmla="*/ 2 w 2"/>
                <a:gd name="T7" fmla="*/ 5 h 11"/>
                <a:gd name="T8" fmla="*/ 1 w 2"/>
                <a:gd name="T9" fmla="*/ 11 h 11"/>
              </a:gdLst>
              <a:ahLst/>
              <a:cxnLst>
                <a:cxn ang="0">
                  <a:pos x="T0" y="T1"/>
                </a:cxn>
                <a:cxn ang="0">
                  <a:pos x="T2" y="T3"/>
                </a:cxn>
                <a:cxn ang="0">
                  <a:pos x="T4" y="T5"/>
                </a:cxn>
                <a:cxn ang="0">
                  <a:pos x="T6" y="T7"/>
                </a:cxn>
                <a:cxn ang="0">
                  <a:pos x="T8" y="T9"/>
                </a:cxn>
              </a:cxnLst>
              <a:rect l="0" t="0" r="r" b="b"/>
              <a:pathLst>
                <a:path w="2" h="11">
                  <a:moveTo>
                    <a:pt x="1" y="11"/>
                  </a:moveTo>
                  <a:cubicBezTo>
                    <a:pt x="1" y="11"/>
                    <a:pt x="0" y="9"/>
                    <a:pt x="0" y="6"/>
                  </a:cubicBezTo>
                  <a:cubicBezTo>
                    <a:pt x="0" y="2"/>
                    <a:pt x="0" y="0"/>
                    <a:pt x="1" y="0"/>
                  </a:cubicBezTo>
                  <a:cubicBezTo>
                    <a:pt x="1" y="0"/>
                    <a:pt x="2" y="2"/>
                    <a:pt x="2" y="5"/>
                  </a:cubicBezTo>
                  <a:cubicBezTo>
                    <a:pt x="2" y="8"/>
                    <a:pt x="2" y="11"/>
                    <a:pt x="1"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3">
              <a:extLst>
                <a:ext uri="{FF2B5EF4-FFF2-40B4-BE49-F238E27FC236}">
                  <a16:creationId xmlns:a16="http://schemas.microsoft.com/office/drawing/2014/main" id="{B0EB08FB-3A0A-483D-BC05-E75119E2F012}"/>
                </a:ext>
              </a:extLst>
            </p:cNvPr>
            <p:cNvSpPr>
              <a:spLocks/>
            </p:cNvSpPr>
            <p:nvPr/>
          </p:nvSpPr>
          <p:spPr bwMode="auto">
            <a:xfrm>
              <a:off x="3163" y="2399"/>
              <a:ext cx="22" cy="14"/>
            </a:xfrm>
            <a:custGeom>
              <a:avLst/>
              <a:gdLst>
                <a:gd name="T0" fmla="*/ 8 w 9"/>
                <a:gd name="T1" fmla="*/ 6 h 6"/>
                <a:gd name="T2" fmla="*/ 4 w 9"/>
                <a:gd name="T3" fmla="*/ 3 h 6"/>
                <a:gd name="T4" fmla="*/ 0 w 9"/>
                <a:gd name="T5" fmla="*/ 0 h 6"/>
                <a:gd name="T6" fmla="*/ 5 w 9"/>
                <a:gd name="T7" fmla="*/ 2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8" y="6"/>
                    <a:pt x="6" y="5"/>
                    <a:pt x="4" y="3"/>
                  </a:cubicBezTo>
                  <a:cubicBezTo>
                    <a:pt x="2" y="2"/>
                    <a:pt x="0" y="1"/>
                    <a:pt x="0" y="0"/>
                  </a:cubicBezTo>
                  <a:cubicBezTo>
                    <a:pt x="0" y="0"/>
                    <a:pt x="3" y="0"/>
                    <a:pt x="5" y="2"/>
                  </a:cubicBezTo>
                  <a:cubicBezTo>
                    <a:pt x="8" y="3"/>
                    <a:pt x="9" y="6"/>
                    <a:pt x="8"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4">
              <a:extLst>
                <a:ext uri="{FF2B5EF4-FFF2-40B4-BE49-F238E27FC236}">
                  <a16:creationId xmlns:a16="http://schemas.microsoft.com/office/drawing/2014/main" id="{E73A3453-8A8D-49CB-ADC9-3DB2D19E564B}"/>
                </a:ext>
              </a:extLst>
            </p:cNvPr>
            <p:cNvSpPr>
              <a:spLocks/>
            </p:cNvSpPr>
            <p:nvPr/>
          </p:nvSpPr>
          <p:spPr bwMode="auto">
            <a:xfrm>
              <a:off x="3425" y="2489"/>
              <a:ext cx="14" cy="16"/>
            </a:xfrm>
            <a:custGeom>
              <a:avLst/>
              <a:gdLst>
                <a:gd name="T0" fmla="*/ 1 w 6"/>
                <a:gd name="T1" fmla="*/ 7 h 7"/>
                <a:gd name="T2" fmla="*/ 2 w 6"/>
                <a:gd name="T3" fmla="*/ 3 h 7"/>
                <a:gd name="T4" fmla="*/ 5 w 6"/>
                <a:gd name="T5" fmla="*/ 0 h 7"/>
                <a:gd name="T6" fmla="*/ 4 w 6"/>
                <a:gd name="T7" fmla="*/ 4 h 7"/>
                <a:gd name="T8" fmla="*/ 1 w 6"/>
                <a:gd name="T9" fmla="*/ 7 h 7"/>
              </a:gdLst>
              <a:ahLst/>
              <a:cxnLst>
                <a:cxn ang="0">
                  <a:pos x="T0" y="T1"/>
                </a:cxn>
                <a:cxn ang="0">
                  <a:pos x="T2" y="T3"/>
                </a:cxn>
                <a:cxn ang="0">
                  <a:pos x="T4" y="T5"/>
                </a:cxn>
                <a:cxn ang="0">
                  <a:pos x="T6" y="T7"/>
                </a:cxn>
                <a:cxn ang="0">
                  <a:pos x="T8" y="T9"/>
                </a:cxn>
              </a:cxnLst>
              <a:rect l="0" t="0" r="r" b="b"/>
              <a:pathLst>
                <a:path w="6" h="7">
                  <a:moveTo>
                    <a:pt x="1" y="7"/>
                  </a:moveTo>
                  <a:cubicBezTo>
                    <a:pt x="0" y="7"/>
                    <a:pt x="1" y="5"/>
                    <a:pt x="2" y="3"/>
                  </a:cubicBezTo>
                  <a:cubicBezTo>
                    <a:pt x="3" y="1"/>
                    <a:pt x="5" y="0"/>
                    <a:pt x="5" y="0"/>
                  </a:cubicBezTo>
                  <a:cubicBezTo>
                    <a:pt x="6" y="1"/>
                    <a:pt x="5" y="2"/>
                    <a:pt x="4" y="4"/>
                  </a:cubicBezTo>
                  <a:cubicBezTo>
                    <a:pt x="3" y="6"/>
                    <a:pt x="1" y="7"/>
                    <a:pt x="1"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35">
              <a:extLst>
                <a:ext uri="{FF2B5EF4-FFF2-40B4-BE49-F238E27FC236}">
                  <a16:creationId xmlns:a16="http://schemas.microsoft.com/office/drawing/2014/main" id="{3BDF8FE9-D5C9-4A6A-BF27-B21F73319356}"/>
                </a:ext>
              </a:extLst>
            </p:cNvPr>
            <p:cNvSpPr>
              <a:spLocks noChangeArrowheads="1"/>
            </p:cNvSpPr>
            <p:nvPr/>
          </p:nvSpPr>
          <p:spPr bwMode="auto">
            <a:xfrm>
              <a:off x="3273" y="2496"/>
              <a:ext cx="4" cy="36"/>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6">
              <a:extLst>
                <a:ext uri="{FF2B5EF4-FFF2-40B4-BE49-F238E27FC236}">
                  <a16:creationId xmlns:a16="http://schemas.microsoft.com/office/drawing/2014/main" id="{B0F3E417-2141-4E4A-9F09-DC9626914966}"/>
                </a:ext>
              </a:extLst>
            </p:cNvPr>
            <p:cNvSpPr>
              <a:spLocks/>
            </p:cNvSpPr>
            <p:nvPr/>
          </p:nvSpPr>
          <p:spPr bwMode="auto">
            <a:xfrm>
              <a:off x="3206" y="2624"/>
              <a:ext cx="21" cy="14"/>
            </a:xfrm>
            <a:custGeom>
              <a:avLst/>
              <a:gdLst>
                <a:gd name="T0" fmla="*/ 9 w 9"/>
                <a:gd name="T1" fmla="*/ 6 h 6"/>
                <a:gd name="T2" fmla="*/ 4 w 9"/>
                <a:gd name="T3" fmla="*/ 4 h 6"/>
                <a:gd name="T4" fmla="*/ 1 w 9"/>
                <a:gd name="T5" fmla="*/ 0 h 6"/>
                <a:gd name="T6" fmla="*/ 5 w 9"/>
                <a:gd name="T7" fmla="*/ 2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cubicBezTo>
                    <a:pt x="9" y="6"/>
                    <a:pt x="6" y="5"/>
                    <a:pt x="4" y="4"/>
                  </a:cubicBezTo>
                  <a:cubicBezTo>
                    <a:pt x="2" y="2"/>
                    <a:pt x="0" y="1"/>
                    <a:pt x="1" y="0"/>
                  </a:cubicBezTo>
                  <a:cubicBezTo>
                    <a:pt x="1" y="0"/>
                    <a:pt x="3" y="1"/>
                    <a:pt x="5" y="2"/>
                  </a:cubicBezTo>
                  <a:cubicBezTo>
                    <a:pt x="8" y="4"/>
                    <a:pt x="9" y="6"/>
                    <a:pt x="9"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7">
              <a:extLst>
                <a:ext uri="{FF2B5EF4-FFF2-40B4-BE49-F238E27FC236}">
                  <a16:creationId xmlns:a16="http://schemas.microsoft.com/office/drawing/2014/main" id="{F9C43D40-A83C-4B21-9302-DE2E9DCB0437}"/>
                </a:ext>
              </a:extLst>
            </p:cNvPr>
            <p:cNvSpPr>
              <a:spLocks/>
            </p:cNvSpPr>
            <p:nvPr/>
          </p:nvSpPr>
          <p:spPr bwMode="auto">
            <a:xfrm>
              <a:off x="3363" y="2674"/>
              <a:ext cx="16" cy="9"/>
            </a:xfrm>
            <a:custGeom>
              <a:avLst/>
              <a:gdLst>
                <a:gd name="T0" fmla="*/ 7 w 7"/>
                <a:gd name="T1" fmla="*/ 1 h 4"/>
                <a:gd name="T2" fmla="*/ 4 w 7"/>
                <a:gd name="T3" fmla="*/ 3 h 4"/>
                <a:gd name="T4" fmla="*/ 0 w 7"/>
                <a:gd name="T5" fmla="*/ 4 h 4"/>
                <a:gd name="T6" fmla="*/ 3 w 7"/>
                <a:gd name="T7" fmla="*/ 1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cubicBezTo>
                    <a:pt x="7" y="1"/>
                    <a:pt x="6" y="2"/>
                    <a:pt x="4" y="3"/>
                  </a:cubicBezTo>
                  <a:cubicBezTo>
                    <a:pt x="2" y="4"/>
                    <a:pt x="1" y="4"/>
                    <a:pt x="0" y="4"/>
                  </a:cubicBezTo>
                  <a:cubicBezTo>
                    <a:pt x="0" y="3"/>
                    <a:pt x="1" y="2"/>
                    <a:pt x="3" y="1"/>
                  </a:cubicBezTo>
                  <a:cubicBezTo>
                    <a:pt x="5" y="0"/>
                    <a:pt x="7" y="0"/>
                    <a:pt x="7"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8">
              <a:extLst>
                <a:ext uri="{FF2B5EF4-FFF2-40B4-BE49-F238E27FC236}">
                  <a16:creationId xmlns:a16="http://schemas.microsoft.com/office/drawing/2014/main" id="{3B824944-46EF-4F1C-B8FE-F95252AA1C82}"/>
                </a:ext>
              </a:extLst>
            </p:cNvPr>
            <p:cNvSpPr>
              <a:spLocks/>
            </p:cNvSpPr>
            <p:nvPr/>
          </p:nvSpPr>
          <p:spPr bwMode="auto">
            <a:xfrm>
              <a:off x="3258" y="2814"/>
              <a:ext cx="19" cy="36"/>
            </a:xfrm>
            <a:custGeom>
              <a:avLst/>
              <a:gdLst>
                <a:gd name="T0" fmla="*/ 7 w 8"/>
                <a:gd name="T1" fmla="*/ 15 h 15"/>
                <a:gd name="T2" fmla="*/ 3 w 8"/>
                <a:gd name="T3" fmla="*/ 8 h 15"/>
                <a:gd name="T4" fmla="*/ 0 w 8"/>
                <a:gd name="T5" fmla="*/ 0 h 15"/>
                <a:gd name="T6" fmla="*/ 5 w 8"/>
                <a:gd name="T7" fmla="*/ 7 h 15"/>
                <a:gd name="T8" fmla="*/ 7 w 8"/>
                <a:gd name="T9" fmla="*/ 15 h 15"/>
              </a:gdLst>
              <a:ahLst/>
              <a:cxnLst>
                <a:cxn ang="0">
                  <a:pos x="T0" y="T1"/>
                </a:cxn>
                <a:cxn ang="0">
                  <a:pos x="T2" y="T3"/>
                </a:cxn>
                <a:cxn ang="0">
                  <a:pos x="T4" y="T5"/>
                </a:cxn>
                <a:cxn ang="0">
                  <a:pos x="T6" y="T7"/>
                </a:cxn>
                <a:cxn ang="0">
                  <a:pos x="T8" y="T9"/>
                </a:cxn>
              </a:cxnLst>
              <a:rect l="0" t="0" r="r" b="b"/>
              <a:pathLst>
                <a:path w="8" h="15">
                  <a:moveTo>
                    <a:pt x="7" y="15"/>
                  </a:moveTo>
                  <a:cubicBezTo>
                    <a:pt x="7" y="15"/>
                    <a:pt x="5" y="12"/>
                    <a:pt x="3" y="8"/>
                  </a:cubicBezTo>
                  <a:cubicBezTo>
                    <a:pt x="1" y="4"/>
                    <a:pt x="0" y="0"/>
                    <a:pt x="0" y="0"/>
                  </a:cubicBezTo>
                  <a:cubicBezTo>
                    <a:pt x="1" y="0"/>
                    <a:pt x="3" y="3"/>
                    <a:pt x="5" y="7"/>
                  </a:cubicBezTo>
                  <a:cubicBezTo>
                    <a:pt x="7" y="11"/>
                    <a:pt x="8" y="14"/>
                    <a:pt x="7" y="1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9">
              <a:extLst>
                <a:ext uri="{FF2B5EF4-FFF2-40B4-BE49-F238E27FC236}">
                  <a16:creationId xmlns:a16="http://schemas.microsoft.com/office/drawing/2014/main" id="{33D47C80-CE0A-4D87-949D-69152D84EA0A}"/>
                </a:ext>
              </a:extLst>
            </p:cNvPr>
            <p:cNvSpPr>
              <a:spLocks/>
            </p:cNvSpPr>
            <p:nvPr/>
          </p:nvSpPr>
          <p:spPr bwMode="auto">
            <a:xfrm>
              <a:off x="3444" y="2807"/>
              <a:ext cx="16" cy="26"/>
            </a:xfrm>
            <a:custGeom>
              <a:avLst/>
              <a:gdLst>
                <a:gd name="T0" fmla="*/ 0 w 7"/>
                <a:gd name="T1" fmla="*/ 11 h 11"/>
                <a:gd name="T2" fmla="*/ 2 w 7"/>
                <a:gd name="T3" fmla="*/ 5 h 11"/>
                <a:gd name="T4" fmla="*/ 6 w 7"/>
                <a:gd name="T5" fmla="*/ 0 h 11"/>
                <a:gd name="T6" fmla="*/ 4 w 7"/>
                <a:gd name="T7" fmla="*/ 6 h 11"/>
                <a:gd name="T8" fmla="*/ 0 w 7"/>
                <a:gd name="T9" fmla="*/ 11 h 11"/>
              </a:gdLst>
              <a:ahLst/>
              <a:cxnLst>
                <a:cxn ang="0">
                  <a:pos x="T0" y="T1"/>
                </a:cxn>
                <a:cxn ang="0">
                  <a:pos x="T2" y="T3"/>
                </a:cxn>
                <a:cxn ang="0">
                  <a:pos x="T4" y="T5"/>
                </a:cxn>
                <a:cxn ang="0">
                  <a:pos x="T6" y="T7"/>
                </a:cxn>
                <a:cxn ang="0">
                  <a:pos x="T8" y="T9"/>
                </a:cxn>
              </a:cxnLst>
              <a:rect l="0" t="0" r="r" b="b"/>
              <a:pathLst>
                <a:path w="7" h="11">
                  <a:moveTo>
                    <a:pt x="0" y="11"/>
                  </a:moveTo>
                  <a:cubicBezTo>
                    <a:pt x="0" y="11"/>
                    <a:pt x="1" y="8"/>
                    <a:pt x="2" y="5"/>
                  </a:cubicBezTo>
                  <a:cubicBezTo>
                    <a:pt x="4" y="2"/>
                    <a:pt x="6" y="0"/>
                    <a:pt x="6" y="0"/>
                  </a:cubicBezTo>
                  <a:cubicBezTo>
                    <a:pt x="7" y="0"/>
                    <a:pt x="6" y="3"/>
                    <a:pt x="4" y="6"/>
                  </a:cubicBezTo>
                  <a:cubicBezTo>
                    <a:pt x="2" y="9"/>
                    <a:pt x="1" y="11"/>
                    <a:pt x="0"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0">
              <a:extLst>
                <a:ext uri="{FF2B5EF4-FFF2-40B4-BE49-F238E27FC236}">
                  <a16:creationId xmlns:a16="http://schemas.microsoft.com/office/drawing/2014/main" id="{802EC777-949B-4E15-B055-7EF59FC47D0C}"/>
                </a:ext>
              </a:extLst>
            </p:cNvPr>
            <p:cNvSpPr>
              <a:spLocks/>
            </p:cNvSpPr>
            <p:nvPr/>
          </p:nvSpPr>
          <p:spPr bwMode="auto">
            <a:xfrm>
              <a:off x="3365" y="2947"/>
              <a:ext cx="10" cy="33"/>
            </a:xfrm>
            <a:custGeom>
              <a:avLst/>
              <a:gdLst>
                <a:gd name="T0" fmla="*/ 2 w 4"/>
                <a:gd name="T1" fmla="*/ 14 h 14"/>
                <a:gd name="T2" fmla="*/ 1 w 4"/>
                <a:gd name="T3" fmla="*/ 7 h 14"/>
                <a:gd name="T4" fmla="*/ 0 w 4"/>
                <a:gd name="T5" fmla="*/ 0 h 14"/>
                <a:gd name="T6" fmla="*/ 3 w 4"/>
                <a:gd name="T7" fmla="*/ 7 h 14"/>
                <a:gd name="T8" fmla="*/ 2 w 4"/>
                <a:gd name="T9" fmla="*/ 14 h 14"/>
              </a:gdLst>
              <a:ahLst/>
              <a:cxnLst>
                <a:cxn ang="0">
                  <a:pos x="T0" y="T1"/>
                </a:cxn>
                <a:cxn ang="0">
                  <a:pos x="T2" y="T3"/>
                </a:cxn>
                <a:cxn ang="0">
                  <a:pos x="T4" y="T5"/>
                </a:cxn>
                <a:cxn ang="0">
                  <a:pos x="T6" y="T7"/>
                </a:cxn>
                <a:cxn ang="0">
                  <a:pos x="T8" y="T9"/>
                </a:cxn>
              </a:cxnLst>
              <a:rect l="0" t="0" r="r" b="b"/>
              <a:pathLst>
                <a:path w="4" h="14">
                  <a:moveTo>
                    <a:pt x="2" y="14"/>
                  </a:moveTo>
                  <a:cubicBezTo>
                    <a:pt x="2" y="14"/>
                    <a:pt x="2" y="11"/>
                    <a:pt x="1" y="7"/>
                  </a:cubicBezTo>
                  <a:cubicBezTo>
                    <a:pt x="1" y="3"/>
                    <a:pt x="0" y="0"/>
                    <a:pt x="0" y="0"/>
                  </a:cubicBezTo>
                  <a:cubicBezTo>
                    <a:pt x="1" y="0"/>
                    <a:pt x="3" y="2"/>
                    <a:pt x="3" y="7"/>
                  </a:cubicBezTo>
                  <a:cubicBezTo>
                    <a:pt x="4" y="11"/>
                    <a:pt x="3" y="14"/>
                    <a:pt x="2"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1">
              <a:extLst>
                <a:ext uri="{FF2B5EF4-FFF2-40B4-BE49-F238E27FC236}">
                  <a16:creationId xmlns:a16="http://schemas.microsoft.com/office/drawing/2014/main" id="{DFB49929-4491-4A10-8164-B935CF8870EF}"/>
                </a:ext>
              </a:extLst>
            </p:cNvPr>
            <p:cNvSpPr>
              <a:spLocks/>
            </p:cNvSpPr>
            <p:nvPr/>
          </p:nvSpPr>
          <p:spPr bwMode="auto">
            <a:xfrm>
              <a:off x="3273" y="3044"/>
              <a:ext cx="19" cy="22"/>
            </a:xfrm>
            <a:custGeom>
              <a:avLst/>
              <a:gdLst>
                <a:gd name="T0" fmla="*/ 8 w 8"/>
                <a:gd name="T1" fmla="*/ 8 h 9"/>
                <a:gd name="T2" fmla="*/ 4 w 8"/>
                <a:gd name="T3" fmla="*/ 5 h 9"/>
                <a:gd name="T4" fmla="*/ 1 w 8"/>
                <a:gd name="T5" fmla="*/ 0 h 9"/>
                <a:gd name="T6" fmla="*/ 5 w 8"/>
                <a:gd name="T7" fmla="*/ 4 h 9"/>
                <a:gd name="T8" fmla="*/ 8 w 8"/>
                <a:gd name="T9" fmla="*/ 8 h 9"/>
              </a:gdLst>
              <a:ahLst/>
              <a:cxnLst>
                <a:cxn ang="0">
                  <a:pos x="T0" y="T1"/>
                </a:cxn>
                <a:cxn ang="0">
                  <a:pos x="T2" y="T3"/>
                </a:cxn>
                <a:cxn ang="0">
                  <a:pos x="T4" y="T5"/>
                </a:cxn>
                <a:cxn ang="0">
                  <a:pos x="T6" y="T7"/>
                </a:cxn>
                <a:cxn ang="0">
                  <a:pos x="T8" y="T9"/>
                </a:cxn>
              </a:cxnLst>
              <a:rect l="0" t="0" r="r" b="b"/>
              <a:pathLst>
                <a:path w="8" h="9">
                  <a:moveTo>
                    <a:pt x="8" y="8"/>
                  </a:moveTo>
                  <a:cubicBezTo>
                    <a:pt x="8" y="9"/>
                    <a:pt x="6" y="7"/>
                    <a:pt x="4" y="5"/>
                  </a:cubicBezTo>
                  <a:cubicBezTo>
                    <a:pt x="2" y="3"/>
                    <a:pt x="0" y="1"/>
                    <a:pt x="1" y="0"/>
                  </a:cubicBezTo>
                  <a:cubicBezTo>
                    <a:pt x="1" y="0"/>
                    <a:pt x="3" y="1"/>
                    <a:pt x="5" y="4"/>
                  </a:cubicBezTo>
                  <a:cubicBezTo>
                    <a:pt x="7" y="6"/>
                    <a:pt x="8" y="8"/>
                    <a:pt x="8"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2">
              <a:extLst>
                <a:ext uri="{FF2B5EF4-FFF2-40B4-BE49-F238E27FC236}">
                  <a16:creationId xmlns:a16="http://schemas.microsoft.com/office/drawing/2014/main" id="{D5321FA1-4635-4909-9D60-4597333AB534}"/>
                </a:ext>
              </a:extLst>
            </p:cNvPr>
            <p:cNvSpPr>
              <a:spLocks/>
            </p:cNvSpPr>
            <p:nvPr/>
          </p:nvSpPr>
          <p:spPr bwMode="auto">
            <a:xfrm>
              <a:off x="3482" y="3075"/>
              <a:ext cx="21" cy="22"/>
            </a:xfrm>
            <a:custGeom>
              <a:avLst/>
              <a:gdLst>
                <a:gd name="T0" fmla="*/ 1 w 9"/>
                <a:gd name="T1" fmla="*/ 9 h 9"/>
                <a:gd name="T2" fmla="*/ 4 w 9"/>
                <a:gd name="T3" fmla="*/ 4 h 9"/>
                <a:gd name="T4" fmla="*/ 9 w 9"/>
                <a:gd name="T5" fmla="*/ 1 h 9"/>
                <a:gd name="T6" fmla="*/ 5 w 9"/>
                <a:gd name="T7" fmla="*/ 5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cubicBezTo>
                    <a:pt x="0" y="8"/>
                    <a:pt x="2" y="6"/>
                    <a:pt x="4" y="4"/>
                  </a:cubicBezTo>
                  <a:cubicBezTo>
                    <a:pt x="6" y="2"/>
                    <a:pt x="8" y="0"/>
                    <a:pt x="9" y="1"/>
                  </a:cubicBezTo>
                  <a:cubicBezTo>
                    <a:pt x="9" y="1"/>
                    <a:pt x="8" y="3"/>
                    <a:pt x="5" y="5"/>
                  </a:cubicBezTo>
                  <a:cubicBezTo>
                    <a:pt x="3" y="8"/>
                    <a:pt x="1" y="9"/>
                    <a:pt x="1" y="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3">
              <a:extLst>
                <a:ext uri="{FF2B5EF4-FFF2-40B4-BE49-F238E27FC236}">
                  <a16:creationId xmlns:a16="http://schemas.microsoft.com/office/drawing/2014/main" id="{735403F5-BCE0-46F5-A649-EE14C5D3D02D}"/>
                </a:ext>
              </a:extLst>
            </p:cNvPr>
            <p:cNvSpPr>
              <a:spLocks/>
            </p:cNvSpPr>
            <p:nvPr/>
          </p:nvSpPr>
          <p:spPr bwMode="auto">
            <a:xfrm>
              <a:off x="3372" y="3189"/>
              <a:ext cx="7" cy="33"/>
            </a:xfrm>
            <a:custGeom>
              <a:avLst/>
              <a:gdLst>
                <a:gd name="T0" fmla="*/ 0 w 3"/>
                <a:gd name="T1" fmla="*/ 14 h 14"/>
                <a:gd name="T2" fmla="*/ 0 w 3"/>
                <a:gd name="T3" fmla="*/ 7 h 14"/>
                <a:gd name="T4" fmla="*/ 2 w 3"/>
                <a:gd name="T5" fmla="*/ 0 h 14"/>
                <a:gd name="T6" fmla="*/ 2 w 3"/>
                <a:gd name="T7" fmla="*/ 7 h 14"/>
                <a:gd name="T8" fmla="*/ 0 w 3"/>
                <a:gd name="T9" fmla="*/ 14 h 14"/>
              </a:gdLst>
              <a:ahLst/>
              <a:cxnLst>
                <a:cxn ang="0">
                  <a:pos x="T0" y="T1"/>
                </a:cxn>
                <a:cxn ang="0">
                  <a:pos x="T2" y="T3"/>
                </a:cxn>
                <a:cxn ang="0">
                  <a:pos x="T4" y="T5"/>
                </a:cxn>
                <a:cxn ang="0">
                  <a:pos x="T6" y="T7"/>
                </a:cxn>
                <a:cxn ang="0">
                  <a:pos x="T8" y="T9"/>
                </a:cxn>
              </a:cxnLst>
              <a:rect l="0" t="0" r="r" b="b"/>
              <a:pathLst>
                <a:path w="3" h="14">
                  <a:moveTo>
                    <a:pt x="0" y="14"/>
                  </a:moveTo>
                  <a:cubicBezTo>
                    <a:pt x="0" y="14"/>
                    <a:pt x="0" y="11"/>
                    <a:pt x="0" y="7"/>
                  </a:cubicBezTo>
                  <a:cubicBezTo>
                    <a:pt x="1" y="3"/>
                    <a:pt x="2" y="0"/>
                    <a:pt x="2" y="0"/>
                  </a:cubicBezTo>
                  <a:cubicBezTo>
                    <a:pt x="3" y="1"/>
                    <a:pt x="3" y="4"/>
                    <a:pt x="2" y="7"/>
                  </a:cubicBezTo>
                  <a:cubicBezTo>
                    <a:pt x="2" y="11"/>
                    <a:pt x="1" y="14"/>
                    <a:pt x="0"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4">
              <a:extLst>
                <a:ext uri="{FF2B5EF4-FFF2-40B4-BE49-F238E27FC236}">
                  <a16:creationId xmlns:a16="http://schemas.microsoft.com/office/drawing/2014/main" id="{275A1F17-BFB5-4668-9E76-592949490F2C}"/>
                </a:ext>
              </a:extLst>
            </p:cNvPr>
            <p:cNvSpPr>
              <a:spLocks/>
            </p:cNvSpPr>
            <p:nvPr/>
          </p:nvSpPr>
          <p:spPr bwMode="auto">
            <a:xfrm>
              <a:off x="3284" y="3258"/>
              <a:ext cx="17" cy="26"/>
            </a:xfrm>
            <a:custGeom>
              <a:avLst/>
              <a:gdLst>
                <a:gd name="T0" fmla="*/ 6 w 7"/>
                <a:gd name="T1" fmla="*/ 10 h 11"/>
                <a:gd name="T2" fmla="*/ 2 w 7"/>
                <a:gd name="T3" fmla="*/ 6 h 11"/>
                <a:gd name="T4" fmla="*/ 0 w 7"/>
                <a:gd name="T5" fmla="*/ 0 h 11"/>
                <a:gd name="T6" fmla="*/ 4 w 7"/>
                <a:gd name="T7" fmla="*/ 5 h 11"/>
                <a:gd name="T8" fmla="*/ 6 w 7"/>
                <a:gd name="T9" fmla="*/ 10 h 11"/>
              </a:gdLst>
              <a:ahLst/>
              <a:cxnLst>
                <a:cxn ang="0">
                  <a:pos x="T0" y="T1"/>
                </a:cxn>
                <a:cxn ang="0">
                  <a:pos x="T2" y="T3"/>
                </a:cxn>
                <a:cxn ang="0">
                  <a:pos x="T4" y="T5"/>
                </a:cxn>
                <a:cxn ang="0">
                  <a:pos x="T6" y="T7"/>
                </a:cxn>
                <a:cxn ang="0">
                  <a:pos x="T8" y="T9"/>
                </a:cxn>
              </a:cxnLst>
              <a:rect l="0" t="0" r="r" b="b"/>
              <a:pathLst>
                <a:path w="7" h="11">
                  <a:moveTo>
                    <a:pt x="6" y="10"/>
                  </a:moveTo>
                  <a:cubicBezTo>
                    <a:pt x="6" y="11"/>
                    <a:pt x="4" y="9"/>
                    <a:pt x="2" y="6"/>
                  </a:cubicBezTo>
                  <a:cubicBezTo>
                    <a:pt x="1" y="3"/>
                    <a:pt x="0" y="1"/>
                    <a:pt x="0" y="0"/>
                  </a:cubicBezTo>
                  <a:cubicBezTo>
                    <a:pt x="1" y="0"/>
                    <a:pt x="2" y="2"/>
                    <a:pt x="4" y="5"/>
                  </a:cubicBezTo>
                  <a:cubicBezTo>
                    <a:pt x="6" y="8"/>
                    <a:pt x="7" y="10"/>
                    <a:pt x="6"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5">
              <a:extLst>
                <a:ext uri="{FF2B5EF4-FFF2-40B4-BE49-F238E27FC236}">
                  <a16:creationId xmlns:a16="http://schemas.microsoft.com/office/drawing/2014/main" id="{FBDE3AB0-52C3-4C0E-898B-55A680DA9D10}"/>
                </a:ext>
              </a:extLst>
            </p:cNvPr>
            <p:cNvSpPr>
              <a:spLocks/>
            </p:cNvSpPr>
            <p:nvPr/>
          </p:nvSpPr>
          <p:spPr bwMode="auto">
            <a:xfrm>
              <a:off x="3453" y="3358"/>
              <a:ext cx="26" cy="21"/>
            </a:xfrm>
            <a:custGeom>
              <a:avLst/>
              <a:gdLst>
                <a:gd name="T0" fmla="*/ 10 w 11"/>
                <a:gd name="T1" fmla="*/ 1 h 9"/>
                <a:gd name="T2" fmla="*/ 6 w 11"/>
                <a:gd name="T3" fmla="*/ 5 h 9"/>
                <a:gd name="T4" fmla="*/ 0 w 11"/>
                <a:gd name="T5" fmla="*/ 8 h 9"/>
                <a:gd name="T6" fmla="*/ 4 w 11"/>
                <a:gd name="T7" fmla="*/ 4 h 9"/>
                <a:gd name="T8" fmla="*/ 10 w 11"/>
                <a:gd name="T9" fmla="*/ 1 h 9"/>
              </a:gdLst>
              <a:ahLst/>
              <a:cxnLst>
                <a:cxn ang="0">
                  <a:pos x="T0" y="T1"/>
                </a:cxn>
                <a:cxn ang="0">
                  <a:pos x="T2" y="T3"/>
                </a:cxn>
                <a:cxn ang="0">
                  <a:pos x="T4" y="T5"/>
                </a:cxn>
                <a:cxn ang="0">
                  <a:pos x="T6" y="T7"/>
                </a:cxn>
                <a:cxn ang="0">
                  <a:pos x="T8" y="T9"/>
                </a:cxn>
              </a:cxnLst>
              <a:rect l="0" t="0" r="r" b="b"/>
              <a:pathLst>
                <a:path w="11" h="9">
                  <a:moveTo>
                    <a:pt x="10" y="1"/>
                  </a:moveTo>
                  <a:cubicBezTo>
                    <a:pt x="11" y="1"/>
                    <a:pt x="9" y="3"/>
                    <a:pt x="6" y="5"/>
                  </a:cubicBezTo>
                  <a:cubicBezTo>
                    <a:pt x="3" y="8"/>
                    <a:pt x="0" y="9"/>
                    <a:pt x="0" y="8"/>
                  </a:cubicBezTo>
                  <a:cubicBezTo>
                    <a:pt x="0" y="8"/>
                    <a:pt x="2" y="6"/>
                    <a:pt x="4" y="4"/>
                  </a:cubicBezTo>
                  <a:cubicBezTo>
                    <a:pt x="7" y="2"/>
                    <a:pt x="10" y="0"/>
                    <a:pt x="10" y="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6">
              <a:extLst>
                <a:ext uri="{FF2B5EF4-FFF2-40B4-BE49-F238E27FC236}">
                  <a16:creationId xmlns:a16="http://schemas.microsoft.com/office/drawing/2014/main" id="{733C55E0-7BE9-4EBC-B8D6-C6B2F9EDB245}"/>
                </a:ext>
              </a:extLst>
            </p:cNvPr>
            <p:cNvSpPr>
              <a:spLocks/>
            </p:cNvSpPr>
            <p:nvPr/>
          </p:nvSpPr>
          <p:spPr bwMode="auto">
            <a:xfrm>
              <a:off x="3327" y="3424"/>
              <a:ext cx="10" cy="36"/>
            </a:xfrm>
            <a:custGeom>
              <a:avLst/>
              <a:gdLst>
                <a:gd name="T0" fmla="*/ 1 w 4"/>
                <a:gd name="T1" fmla="*/ 15 h 15"/>
                <a:gd name="T2" fmla="*/ 1 w 4"/>
                <a:gd name="T3" fmla="*/ 8 h 15"/>
                <a:gd name="T4" fmla="*/ 2 w 4"/>
                <a:gd name="T5" fmla="*/ 0 h 15"/>
                <a:gd name="T6" fmla="*/ 3 w 4"/>
                <a:gd name="T7" fmla="*/ 8 h 15"/>
                <a:gd name="T8" fmla="*/ 1 w 4"/>
                <a:gd name="T9" fmla="*/ 15 h 15"/>
              </a:gdLst>
              <a:ahLst/>
              <a:cxnLst>
                <a:cxn ang="0">
                  <a:pos x="T0" y="T1"/>
                </a:cxn>
                <a:cxn ang="0">
                  <a:pos x="T2" y="T3"/>
                </a:cxn>
                <a:cxn ang="0">
                  <a:pos x="T4" y="T5"/>
                </a:cxn>
                <a:cxn ang="0">
                  <a:pos x="T6" y="T7"/>
                </a:cxn>
                <a:cxn ang="0">
                  <a:pos x="T8" y="T9"/>
                </a:cxn>
              </a:cxnLst>
              <a:rect l="0" t="0" r="r" b="b"/>
              <a:pathLst>
                <a:path w="4" h="15">
                  <a:moveTo>
                    <a:pt x="1" y="15"/>
                  </a:moveTo>
                  <a:cubicBezTo>
                    <a:pt x="0" y="15"/>
                    <a:pt x="1" y="12"/>
                    <a:pt x="1" y="8"/>
                  </a:cubicBezTo>
                  <a:cubicBezTo>
                    <a:pt x="2" y="4"/>
                    <a:pt x="1" y="0"/>
                    <a:pt x="2" y="0"/>
                  </a:cubicBezTo>
                  <a:cubicBezTo>
                    <a:pt x="3" y="0"/>
                    <a:pt x="4" y="4"/>
                    <a:pt x="3" y="8"/>
                  </a:cubicBezTo>
                  <a:cubicBezTo>
                    <a:pt x="3" y="12"/>
                    <a:pt x="1" y="15"/>
                    <a:pt x="1" y="15"/>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7">
              <a:extLst>
                <a:ext uri="{FF2B5EF4-FFF2-40B4-BE49-F238E27FC236}">
                  <a16:creationId xmlns:a16="http://schemas.microsoft.com/office/drawing/2014/main" id="{FD9293F5-7711-4614-8970-559FB5F673BD}"/>
                </a:ext>
              </a:extLst>
            </p:cNvPr>
            <p:cNvSpPr>
              <a:spLocks/>
            </p:cNvSpPr>
            <p:nvPr/>
          </p:nvSpPr>
          <p:spPr bwMode="auto">
            <a:xfrm>
              <a:off x="3372" y="3586"/>
              <a:ext cx="17" cy="19"/>
            </a:xfrm>
            <a:custGeom>
              <a:avLst/>
              <a:gdLst>
                <a:gd name="T0" fmla="*/ 7 w 7"/>
                <a:gd name="T1" fmla="*/ 8 h 8"/>
                <a:gd name="T2" fmla="*/ 3 w 7"/>
                <a:gd name="T3" fmla="*/ 4 h 8"/>
                <a:gd name="T4" fmla="*/ 1 w 7"/>
                <a:gd name="T5" fmla="*/ 0 h 8"/>
                <a:gd name="T6" fmla="*/ 4 w 7"/>
                <a:gd name="T7" fmla="*/ 3 h 8"/>
                <a:gd name="T8" fmla="*/ 7 w 7"/>
                <a:gd name="T9" fmla="*/ 8 h 8"/>
              </a:gdLst>
              <a:ahLst/>
              <a:cxnLst>
                <a:cxn ang="0">
                  <a:pos x="T0" y="T1"/>
                </a:cxn>
                <a:cxn ang="0">
                  <a:pos x="T2" y="T3"/>
                </a:cxn>
                <a:cxn ang="0">
                  <a:pos x="T4" y="T5"/>
                </a:cxn>
                <a:cxn ang="0">
                  <a:pos x="T6" y="T7"/>
                </a:cxn>
                <a:cxn ang="0">
                  <a:pos x="T8" y="T9"/>
                </a:cxn>
              </a:cxnLst>
              <a:rect l="0" t="0" r="r" b="b"/>
              <a:pathLst>
                <a:path w="7" h="8">
                  <a:moveTo>
                    <a:pt x="7" y="8"/>
                  </a:moveTo>
                  <a:cubicBezTo>
                    <a:pt x="6" y="8"/>
                    <a:pt x="4" y="7"/>
                    <a:pt x="3" y="4"/>
                  </a:cubicBezTo>
                  <a:cubicBezTo>
                    <a:pt x="1" y="2"/>
                    <a:pt x="0" y="1"/>
                    <a:pt x="1" y="0"/>
                  </a:cubicBezTo>
                  <a:cubicBezTo>
                    <a:pt x="1" y="0"/>
                    <a:pt x="3" y="1"/>
                    <a:pt x="4" y="3"/>
                  </a:cubicBezTo>
                  <a:cubicBezTo>
                    <a:pt x="6" y="5"/>
                    <a:pt x="7" y="7"/>
                    <a:pt x="7"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8">
              <a:extLst>
                <a:ext uri="{FF2B5EF4-FFF2-40B4-BE49-F238E27FC236}">
                  <a16:creationId xmlns:a16="http://schemas.microsoft.com/office/drawing/2014/main" id="{5701E409-C003-46A1-BCE9-E5E88ECE69E6}"/>
                </a:ext>
              </a:extLst>
            </p:cNvPr>
            <p:cNvSpPr>
              <a:spLocks/>
            </p:cNvSpPr>
            <p:nvPr/>
          </p:nvSpPr>
          <p:spPr bwMode="auto">
            <a:xfrm>
              <a:off x="3303" y="3671"/>
              <a:ext cx="22" cy="29"/>
            </a:xfrm>
            <a:custGeom>
              <a:avLst/>
              <a:gdLst>
                <a:gd name="T0" fmla="*/ 8 w 9"/>
                <a:gd name="T1" fmla="*/ 12 h 12"/>
                <a:gd name="T2" fmla="*/ 3 w 9"/>
                <a:gd name="T3" fmla="*/ 7 h 12"/>
                <a:gd name="T4" fmla="*/ 0 w 9"/>
                <a:gd name="T5" fmla="*/ 0 h 12"/>
                <a:gd name="T6" fmla="*/ 5 w 9"/>
                <a:gd name="T7" fmla="*/ 6 h 12"/>
                <a:gd name="T8" fmla="*/ 8 w 9"/>
                <a:gd name="T9" fmla="*/ 12 h 12"/>
              </a:gdLst>
              <a:ahLst/>
              <a:cxnLst>
                <a:cxn ang="0">
                  <a:pos x="T0" y="T1"/>
                </a:cxn>
                <a:cxn ang="0">
                  <a:pos x="T2" y="T3"/>
                </a:cxn>
                <a:cxn ang="0">
                  <a:pos x="T4" y="T5"/>
                </a:cxn>
                <a:cxn ang="0">
                  <a:pos x="T6" y="T7"/>
                </a:cxn>
                <a:cxn ang="0">
                  <a:pos x="T8" y="T9"/>
                </a:cxn>
              </a:cxnLst>
              <a:rect l="0" t="0" r="r" b="b"/>
              <a:pathLst>
                <a:path w="9" h="12">
                  <a:moveTo>
                    <a:pt x="8" y="12"/>
                  </a:moveTo>
                  <a:cubicBezTo>
                    <a:pt x="8" y="12"/>
                    <a:pt x="6" y="10"/>
                    <a:pt x="3" y="7"/>
                  </a:cubicBezTo>
                  <a:cubicBezTo>
                    <a:pt x="1" y="4"/>
                    <a:pt x="0" y="1"/>
                    <a:pt x="0" y="0"/>
                  </a:cubicBezTo>
                  <a:cubicBezTo>
                    <a:pt x="1" y="0"/>
                    <a:pt x="3" y="2"/>
                    <a:pt x="5" y="6"/>
                  </a:cubicBezTo>
                  <a:cubicBezTo>
                    <a:pt x="7" y="9"/>
                    <a:pt x="9" y="12"/>
                    <a:pt x="8"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9">
              <a:extLst>
                <a:ext uri="{FF2B5EF4-FFF2-40B4-BE49-F238E27FC236}">
                  <a16:creationId xmlns:a16="http://schemas.microsoft.com/office/drawing/2014/main" id="{5CCD8D2B-0E88-4EDB-88F8-7DAD504BCE43}"/>
                </a:ext>
              </a:extLst>
            </p:cNvPr>
            <p:cNvSpPr>
              <a:spLocks/>
            </p:cNvSpPr>
            <p:nvPr/>
          </p:nvSpPr>
          <p:spPr bwMode="auto">
            <a:xfrm>
              <a:off x="3501" y="3564"/>
              <a:ext cx="7" cy="14"/>
            </a:xfrm>
            <a:custGeom>
              <a:avLst/>
              <a:gdLst>
                <a:gd name="T0" fmla="*/ 1 w 3"/>
                <a:gd name="T1" fmla="*/ 6 h 6"/>
                <a:gd name="T2" fmla="*/ 1 w 3"/>
                <a:gd name="T3" fmla="*/ 3 h 6"/>
                <a:gd name="T4" fmla="*/ 3 w 3"/>
                <a:gd name="T5" fmla="*/ 0 h 6"/>
                <a:gd name="T6" fmla="*/ 3 w 3"/>
                <a:gd name="T7" fmla="*/ 4 h 6"/>
                <a:gd name="T8" fmla="*/ 1 w 3"/>
                <a:gd name="T9" fmla="*/ 6 h 6"/>
              </a:gdLst>
              <a:ahLst/>
              <a:cxnLst>
                <a:cxn ang="0">
                  <a:pos x="T0" y="T1"/>
                </a:cxn>
                <a:cxn ang="0">
                  <a:pos x="T2" y="T3"/>
                </a:cxn>
                <a:cxn ang="0">
                  <a:pos x="T4" y="T5"/>
                </a:cxn>
                <a:cxn ang="0">
                  <a:pos x="T6" y="T7"/>
                </a:cxn>
                <a:cxn ang="0">
                  <a:pos x="T8" y="T9"/>
                </a:cxn>
              </a:cxnLst>
              <a:rect l="0" t="0" r="r" b="b"/>
              <a:pathLst>
                <a:path w="3" h="6">
                  <a:moveTo>
                    <a:pt x="1" y="6"/>
                  </a:moveTo>
                  <a:cubicBezTo>
                    <a:pt x="0" y="6"/>
                    <a:pt x="0" y="5"/>
                    <a:pt x="1" y="3"/>
                  </a:cubicBezTo>
                  <a:cubicBezTo>
                    <a:pt x="1" y="1"/>
                    <a:pt x="2" y="0"/>
                    <a:pt x="3" y="0"/>
                  </a:cubicBezTo>
                  <a:cubicBezTo>
                    <a:pt x="3" y="1"/>
                    <a:pt x="3" y="2"/>
                    <a:pt x="3" y="4"/>
                  </a:cubicBezTo>
                  <a:cubicBezTo>
                    <a:pt x="2" y="5"/>
                    <a:pt x="1" y="6"/>
                    <a:pt x="1"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0">
              <a:extLst>
                <a:ext uri="{FF2B5EF4-FFF2-40B4-BE49-F238E27FC236}">
                  <a16:creationId xmlns:a16="http://schemas.microsoft.com/office/drawing/2014/main" id="{72DD6896-E6D0-4C47-B073-C14E4FD7F205}"/>
                </a:ext>
              </a:extLst>
            </p:cNvPr>
            <p:cNvSpPr>
              <a:spLocks/>
            </p:cNvSpPr>
            <p:nvPr/>
          </p:nvSpPr>
          <p:spPr bwMode="auto">
            <a:xfrm>
              <a:off x="3422" y="3778"/>
              <a:ext cx="12" cy="31"/>
            </a:xfrm>
            <a:custGeom>
              <a:avLst/>
              <a:gdLst>
                <a:gd name="T0" fmla="*/ 0 w 5"/>
                <a:gd name="T1" fmla="*/ 13 h 13"/>
                <a:gd name="T2" fmla="*/ 2 w 5"/>
                <a:gd name="T3" fmla="*/ 6 h 13"/>
                <a:gd name="T4" fmla="*/ 3 w 5"/>
                <a:gd name="T5" fmla="*/ 0 h 13"/>
                <a:gd name="T6" fmla="*/ 4 w 5"/>
                <a:gd name="T7" fmla="*/ 7 h 13"/>
                <a:gd name="T8" fmla="*/ 0 w 5"/>
                <a:gd name="T9" fmla="*/ 13 h 13"/>
              </a:gdLst>
              <a:ahLst/>
              <a:cxnLst>
                <a:cxn ang="0">
                  <a:pos x="T0" y="T1"/>
                </a:cxn>
                <a:cxn ang="0">
                  <a:pos x="T2" y="T3"/>
                </a:cxn>
                <a:cxn ang="0">
                  <a:pos x="T4" y="T5"/>
                </a:cxn>
                <a:cxn ang="0">
                  <a:pos x="T6" y="T7"/>
                </a:cxn>
                <a:cxn ang="0">
                  <a:pos x="T8" y="T9"/>
                </a:cxn>
              </a:cxnLst>
              <a:rect l="0" t="0" r="r" b="b"/>
              <a:pathLst>
                <a:path w="5" h="13">
                  <a:moveTo>
                    <a:pt x="0" y="13"/>
                  </a:moveTo>
                  <a:cubicBezTo>
                    <a:pt x="0" y="13"/>
                    <a:pt x="1" y="10"/>
                    <a:pt x="2" y="6"/>
                  </a:cubicBezTo>
                  <a:cubicBezTo>
                    <a:pt x="2" y="3"/>
                    <a:pt x="3" y="0"/>
                    <a:pt x="3" y="0"/>
                  </a:cubicBezTo>
                  <a:cubicBezTo>
                    <a:pt x="4" y="0"/>
                    <a:pt x="5" y="3"/>
                    <a:pt x="4" y="7"/>
                  </a:cubicBezTo>
                  <a:cubicBezTo>
                    <a:pt x="3" y="10"/>
                    <a:pt x="1" y="13"/>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1">
              <a:extLst>
                <a:ext uri="{FF2B5EF4-FFF2-40B4-BE49-F238E27FC236}">
                  <a16:creationId xmlns:a16="http://schemas.microsoft.com/office/drawing/2014/main" id="{B08ED966-3B12-45E5-9823-075D7929C5C1}"/>
                </a:ext>
              </a:extLst>
            </p:cNvPr>
            <p:cNvSpPr>
              <a:spLocks/>
            </p:cNvSpPr>
            <p:nvPr/>
          </p:nvSpPr>
          <p:spPr bwMode="auto">
            <a:xfrm>
              <a:off x="3465" y="2320"/>
              <a:ext cx="9" cy="22"/>
            </a:xfrm>
            <a:custGeom>
              <a:avLst/>
              <a:gdLst>
                <a:gd name="T0" fmla="*/ 4 w 4"/>
                <a:gd name="T1" fmla="*/ 9 h 9"/>
                <a:gd name="T2" fmla="*/ 1 w 4"/>
                <a:gd name="T3" fmla="*/ 5 h 9"/>
                <a:gd name="T4" fmla="*/ 0 w 4"/>
                <a:gd name="T5" fmla="*/ 1 h 9"/>
                <a:gd name="T6" fmla="*/ 3 w 4"/>
                <a:gd name="T7" fmla="*/ 4 h 9"/>
                <a:gd name="T8" fmla="*/ 4 w 4"/>
                <a:gd name="T9" fmla="*/ 9 h 9"/>
              </a:gdLst>
              <a:ahLst/>
              <a:cxnLst>
                <a:cxn ang="0">
                  <a:pos x="T0" y="T1"/>
                </a:cxn>
                <a:cxn ang="0">
                  <a:pos x="T2" y="T3"/>
                </a:cxn>
                <a:cxn ang="0">
                  <a:pos x="T4" y="T5"/>
                </a:cxn>
                <a:cxn ang="0">
                  <a:pos x="T6" y="T7"/>
                </a:cxn>
                <a:cxn ang="0">
                  <a:pos x="T8" y="T9"/>
                </a:cxn>
              </a:cxnLst>
              <a:rect l="0" t="0" r="r" b="b"/>
              <a:pathLst>
                <a:path w="4" h="9">
                  <a:moveTo>
                    <a:pt x="4" y="9"/>
                  </a:moveTo>
                  <a:cubicBezTo>
                    <a:pt x="3" y="9"/>
                    <a:pt x="2" y="7"/>
                    <a:pt x="1" y="5"/>
                  </a:cubicBezTo>
                  <a:cubicBezTo>
                    <a:pt x="0" y="3"/>
                    <a:pt x="0" y="1"/>
                    <a:pt x="0" y="1"/>
                  </a:cubicBezTo>
                  <a:cubicBezTo>
                    <a:pt x="1" y="0"/>
                    <a:pt x="2" y="2"/>
                    <a:pt x="3" y="4"/>
                  </a:cubicBezTo>
                  <a:cubicBezTo>
                    <a:pt x="4" y="6"/>
                    <a:pt x="4" y="8"/>
                    <a:pt x="4" y="9"/>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2">
              <a:extLst>
                <a:ext uri="{FF2B5EF4-FFF2-40B4-BE49-F238E27FC236}">
                  <a16:creationId xmlns:a16="http://schemas.microsoft.com/office/drawing/2014/main" id="{004AB1DA-B998-450B-AFDE-A913191EEBE4}"/>
                </a:ext>
              </a:extLst>
            </p:cNvPr>
            <p:cNvSpPr>
              <a:spLocks/>
            </p:cNvSpPr>
            <p:nvPr/>
          </p:nvSpPr>
          <p:spPr bwMode="auto">
            <a:xfrm>
              <a:off x="3315" y="2045"/>
              <a:ext cx="29" cy="28"/>
            </a:xfrm>
            <a:custGeom>
              <a:avLst/>
              <a:gdLst>
                <a:gd name="T0" fmla="*/ 11 w 12"/>
                <a:gd name="T1" fmla="*/ 0 h 12"/>
                <a:gd name="T2" fmla="*/ 6 w 12"/>
                <a:gd name="T3" fmla="*/ 6 h 12"/>
                <a:gd name="T4" fmla="*/ 0 w 12"/>
                <a:gd name="T5" fmla="*/ 12 h 12"/>
                <a:gd name="T6" fmla="*/ 4 w 12"/>
                <a:gd name="T7" fmla="*/ 5 h 12"/>
                <a:gd name="T8" fmla="*/ 11 w 12"/>
                <a:gd name="T9" fmla="*/ 0 h 12"/>
              </a:gdLst>
              <a:ahLst/>
              <a:cxnLst>
                <a:cxn ang="0">
                  <a:pos x="T0" y="T1"/>
                </a:cxn>
                <a:cxn ang="0">
                  <a:pos x="T2" y="T3"/>
                </a:cxn>
                <a:cxn ang="0">
                  <a:pos x="T4" y="T5"/>
                </a:cxn>
                <a:cxn ang="0">
                  <a:pos x="T6" y="T7"/>
                </a:cxn>
                <a:cxn ang="0">
                  <a:pos x="T8" y="T9"/>
                </a:cxn>
              </a:cxnLst>
              <a:rect l="0" t="0" r="r" b="b"/>
              <a:pathLst>
                <a:path w="12" h="12">
                  <a:moveTo>
                    <a:pt x="11" y="0"/>
                  </a:moveTo>
                  <a:cubicBezTo>
                    <a:pt x="12" y="1"/>
                    <a:pt x="9" y="3"/>
                    <a:pt x="6" y="6"/>
                  </a:cubicBezTo>
                  <a:cubicBezTo>
                    <a:pt x="3" y="9"/>
                    <a:pt x="1" y="12"/>
                    <a:pt x="0" y="12"/>
                  </a:cubicBezTo>
                  <a:cubicBezTo>
                    <a:pt x="0" y="12"/>
                    <a:pt x="1" y="8"/>
                    <a:pt x="4" y="5"/>
                  </a:cubicBezTo>
                  <a:cubicBezTo>
                    <a:pt x="8" y="1"/>
                    <a:pt x="11" y="0"/>
                    <a:pt x="11" y="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3">
              <a:extLst>
                <a:ext uri="{FF2B5EF4-FFF2-40B4-BE49-F238E27FC236}">
                  <a16:creationId xmlns:a16="http://schemas.microsoft.com/office/drawing/2014/main" id="{B8B8F57F-3EC0-41B4-BD10-FCA960F04DDE}"/>
                </a:ext>
              </a:extLst>
            </p:cNvPr>
            <p:cNvSpPr>
              <a:spLocks/>
            </p:cNvSpPr>
            <p:nvPr/>
          </p:nvSpPr>
          <p:spPr bwMode="auto">
            <a:xfrm>
              <a:off x="3446" y="2016"/>
              <a:ext cx="14" cy="26"/>
            </a:xfrm>
            <a:custGeom>
              <a:avLst/>
              <a:gdLst>
                <a:gd name="T0" fmla="*/ 6 w 6"/>
                <a:gd name="T1" fmla="*/ 11 h 11"/>
                <a:gd name="T2" fmla="*/ 3 w 6"/>
                <a:gd name="T3" fmla="*/ 6 h 11"/>
                <a:gd name="T4" fmla="*/ 1 w 6"/>
                <a:gd name="T5" fmla="*/ 0 h 11"/>
                <a:gd name="T6" fmla="*/ 5 w 6"/>
                <a:gd name="T7" fmla="*/ 5 h 11"/>
                <a:gd name="T8" fmla="*/ 6 w 6"/>
                <a:gd name="T9" fmla="*/ 11 h 11"/>
              </a:gdLst>
              <a:ahLst/>
              <a:cxnLst>
                <a:cxn ang="0">
                  <a:pos x="T0" y="T1"/>
                </a:cxn>
                <a:cxn ang="0">
                  <a:pos x="T2" y="T3"/>
                </a:cxn>
                <a:cxn ang="0">
                  <a:pos x="T4" y="T5"/>
                </a:cxn>
                <a:cxn ang="0">
                  <a:pos x="T6" y="T7"/>
                </a:cxn>
                <a:cxn ang="0">
                  <a:pos x="T8" y="T9"/>
                </a:cxn>
              </a:cxnLst>
              <a:rect l="0" t="0" r="r" b="b"/>
              <a:pathLst>
                <a:path w="6" h="11">
                  <a:moveTo>
                    <a:pt x="6" y="11"/>
                  </a:moveTo>
                  <a:cubicBezTo>
                    <a:pt x="5" y="11"/>
                    <a:pt x="4" y="8"/>
                    <a:pt x="3" y="6"/>
                  </a:cubicBezTo>
                  <a:cubicBezTo>
                    <a:pt x="2" y="3"/>
                    <a:pt x="0" y="1"/>
                    <a:pt x="1" y="0"/>
                  </a:cubicBezTo>
                  <a:cubicBezTo>
                    <a:pt x="1" y="0"/>
                    <a:pt x="3" y="2"/>
                    <a:pt x="5" y="5"/>
                  </a:cubicBezTo>
                  <a:cubicBezTo>
                    <a:pt x="6" y="8"/>
                    <a:pt x="6" y="10"/>
                    <a:pt x="6"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4">
              <a:extLst>
                <a:ext uri="{FF2B5EF4-FFF2-40B4-BE49-F238E27FC236}">
                  <a16:creationId xmlns:a16="http://schemas.microsoft.com/office/drawing/2014/main" id="{8C63FA77-71D2-4778-A1B2-CD37203AF922}"/>
                </a:ext>
              </a:extLst>
            </p:cNvPr>
            <p:cNvSpPr>
              <a:spLocks/>
            </p:cNvSpPr>
            <p:nvPr/>
          </p:nvSpPr>
          <p:spPr bwMode="auto">
            <a:xfrm>
              <a:off x="3092" y="2111"/>
              <a:ext cx="14" cy="26"/>
            </a:xfrm>
            <a:custGeom>
              <a:avLst/>
              <a:gdLst>
                <a:gd name="T0" fmla="*/ 1 w 6"/>
                <a:gd name="T1" fmla="*/ 11 h 11"/>
                <a:gd name="T2" fmla="*/ 2 w 6"/>
                <a:gd name="T3" fmla="*/ 5 h 11"/>
                <a:gd name="T4" fmla="*/ 5 w 6"/>
                <a:gd name="T5" fmla="*/ 0 h 11"/>
                <a:gd name="T6" fmla="*/ 4 w 6"/>
                <a:gd name="T7" fmla="*/ 6 h 11"/>
                <a:gd name="T8" fmla="*/ 1 w 6"/>
                <a:gd name="T9" fmla="*/ 11 h 11"/>
              </a:gdLst>
              <a:ahLst/>
              <a:cxnLst>
                <a:cxn ang="0">
                  <a:pos x="T0" y="T1"/>
                </a:cxn>
                <a:cxn ang="0">
                  <a:pos x="T2" y="T3"/>
                </a:cxn>
                <a:cxn ang="0">
                  <a:pos x="T4" y="T5"/>
                </a:cxn>
                <a:cxn ang="0">
                  <a:pos x="T6" y="T7"/>
                </a:cxn>
                <a:cxn ang="0">
                  <a:pos x="T8" y="T9"/>
                </a:cxn>
              </a:cxnLst>
              <a:rect l="0" t="0" r="r" b="b"/>
              <a:pathLst>
                <a:path w="6" h="11">
                  <a:moveTo>
                    <a:pt x="1" y="11"/>
                  </a:moveTo>
                  <a:cubicBezTo>
                    <a:pt x="0" y="11"/>
                    <a:pt x="1" y="8"/>
                    <a:pt x="2" y="5"/>
                  </a:cubicBezTo>
                  <a:cubicBezTo>
                    <a:pt x="3" y="2"/>
                    <a:pt x="5" y="0"/>
                    <a:pt x="5" y="0"/>
                  </a:cubicBezTo>
                  <a:cubicBezTo>
                    <a:pt x="6" y="0"/>
                    <a:pt x="5" y="3"/>
                    <a:pt x="4" y="6"/>
                  </a:cubicBezTo>
                  <a:cubicBezTo>
                    <a:pt x="3" y="9"/>
                    <a:pt x="1" y="11"/>
                    <a:pt x="1"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5">
              <a:extLst>
                <a:ext uri="{FF2B5EF4-FFF2-40B4-BE49-F238E27FC236}">
                  <a16:creationId xmlns:a16="http://schemas.microsoft.com/office/drawing/2014/main" id="{56E0BED6-3D90-49DE-BFB1-9AAD4808F851}"/>
                </a:ext>
              </a:extLst>
            </p:cNvPr>
            <p:cNvSpPr>
              <a:spLocks/>
            </p:cNvSpPr>
            <p:nvPr/>
          </p:nvSpPr>
          <p:spPr bwMode="auto">
            <a:xfrm>
              <a:off x="3085" y="2263"/>
              <a:ext cx="21" cy="19"/>
            </a:xfrm>
            <a:custGeom>
              <a:avLst/>
              <a:gdLst>
                <a:gd name="T0" fmla="*/ 9 w 9"/>
                <a:gd name="T1" fmla="*/ 8 h 8"/>
                <a:gd name="T2" fmla="*/ 4 w 9"/>
                <a:gd name="T3" fmla="*/ 5 h 8"/>
                <a:gd name="T4" fmla="*/ 0 w 9"/>
                <a:gd name="T5" fmla="*/ 0 h 8"/>
                <a:gd name="T6" fmla="*/ 5 w 9"/>
                <a:gd name="T7" fmla="*/ 3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cubicBezTo>
                    <a:pt x="8" y="8"/>
                    <a:pt x="6" y="7"/>
                    <a:pt x="4" y="5"/>
                  </a:cubicBezTo>
                  <a:cubicBezTo>
                    <a:pt x="1" y="3"/>
                    <a:pt x="0" y="1"/>
                    <a:pt x="0" y="0"/>
                  </a:cubicBezTo>
                  <a:cubicBezTo>
                    <a:pt x="0" y="0"/>
                    <a:pt x="3" y="1"/>
                    <a:pt x="5" y="3"/>
                  </a:cubicBezTo>
                  <a:cubicBezTo>
                    <a:pt x="8" y="5"/>
                    <a:pt x="9" y="7"/>
                    <a:pt x="9" y="8"/>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6">
              <a:extLst>
                <a:ext uri="{FF2B5EF4-FFF2-40B4-BE49-F238E27FC236}">
                  <a16:creationId xmlns:a16="http://schemas.microsoft.com/office/drawing/2014/main" id="{AC9E37B1-EEF5-425B-BCA5-402A2CB81465}"/>
                </a:ext>
              </a:extLst>
            </p:cNvPr>
            <p:cNvSpPr>
              <a:spLocks/>
            </p:cNvSpPr>
            <p:nvPr/>
          </p:nvSpPr>
          <p:spPr bwMode="auto">
            <a:xfrm>
              <a:off x="3337" y="1914"/>
              <a:ext cx="9" cy="17"/>
            </a:xfrm>
            <a:custGeom>
              <a:avLst/>
              <a:gdLst>
                <a:gd name="T0" fmla="*/ 4 w 4"/>
                <a:gd name="T1" fmla="*/ 7 h 7"/>
                <a:gd name="T2" fmla="*/ 1 w 4"/>
                <a:gd name="T3" fmla="*/ 4 h 7"/>
                <a:gd name="T4" fmla="*/ 1 w 4"/>
                <a:gd name="T5" fmla="*/ 0 h 7"/>
                <a:gd name="T6" fmla="*/ 3 w 4"/>
                <a:gd name="T7" fmla="*/ 3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3" y="7"/>
                    <a:pt x="2" y="6"/>
                    <a:pt x="1" y="4"/>
                  </a:cubicBezTo>
                  <a:cubicBezTo>
                    <a:pt x="1" y="2"/>
                    <a:pt x="0" y="0"/>
                    <a:pt x="1" y="0"/>
                  </a:cubicBezTo>
                  <a:cubicBezTo>
                    <a:pt x="2" y="0"/>
                    <a:pt x="3" y="1"/>
                    <a:pt x="3" y="3"/>
                  </a:cubicBezTo>
                  <a:cubicBezTo>
                    <a:pt x="4" y="5"/>
                    <a:pt x="4" y="7"/>
                    <a:pt x="4"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58">
              <a:extLst>
                <a:ext uri="{FF2B5EF4-FFF2-40B4-BE49-F238E27FC236}">
                  <a16:creationId xmlns:a16="http://schemas.microsoft.com/office/drawing/2014/main" id="{F3C34B0A-7C8D-4390-8027-3E6807B26243}"/>
                </a:ext>
              </a:extLst>
            </p:cNvPr>
            <p:cNvSpPr>
              <a:spLocks/>
            </p:cNvSpPr>
            <p:nvPr/>
          </p:nvSpPr>
          <p:spPr bwMode="auto">
            <a:xfrm>
              <a:off x="3629" y="2080"/>
              <a:ext cx="14" cy="31"/>
            </a:xfrm>
            <a:custGeom>
              <a:avLst/>
              <a:gdLst>
                <a:gd name="T0" fmla="*/ 0 w 6"/>
                <a:gd name="T1" fmla="*/ 12 h 13"/>
                <a:gd name="T2" fmla="*/ 2 w 6"/>
                <a:gd name="T3" fmla="*/ 6 h 13"/>
                <a:gd name="T4" fmla="*/ 6 w 6"/>
                <a:gd name="T5" fmla="*/ 0 h 13"/>
                <a:gd name="T6" fmla="*/ 4 w 6"/>
                <a:gd name="T7" fmla="*/ 6 h 13"/>
                <a:gd name="T8" fmla="*/ 0 w 6"/>
                <a:gd name="T9" fmla="*/ 12 h 13"/>
              </a:gdLst>
              <a:ahLst/>
              <a:cxnLst>
                <a:cxn ang="0">
                  <a:pos x="T0" y="T1"/>
                </a:cxn>
                <a:cxn ang="0">
                  <a:pos x="T2" y="T3"/>
                </a:cxn>
                <a:cxn ang="0">
                  <a:pos x="T4" y="T5"/>
                </a:cxn>
                <a:cxn ang="0">
                  <a:pos x="T6" y="T7"/>
                </a:cxn>
                <a:cxn ang="0">
                  <a:pos x="T8" y="T9"/>
                </a:cxn>
              </a:cxnLst>
              <a:rect l="0" t="0" r="r" b="b"/>
              <a:pathLst>
                <a:path w="6" h="13">
                  <a:moveTo>
                    <a:pt x="0" y="12"/>
                  </a:moveTo>
                  <a:cubicBezTo>
                    <a:pt x="0" y="12"/>
                    <a:pt x="1" y="9"/>
                    <a:pt x="2" y="6"/>
                  </a:cubicBezTo>
                  <a:cubicBezTo>
                    <a:pt x="3" y="2"/>
                    <a:pt x="5" y="0"/>
                    <a:pt x="6" y="0"/>
                  </a:cubicBezTo>
                  <a:cubicBezTo>
                    <a:pt x="6" y="0"/>
                    <a:pt x="5" y="3"/>
                    <a:pt x="4" y="6"/>
                  </a:cubicBezTo>
                  <a:cubicBezTo>
                    <a:pt x="3" y="10"/>
                    <a:pt x="1" y="13"/>
                    <a:pt x="0"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59">
              <a:extLst>
                <a:ext uri="{FF2B5EF4-FFF2-40B4-BE49-F238E27FC236}">
                  <a16:creationId xmlns:a16="http://schemas.microsoft.com/office/drawing/2014/main" id="{194A1182-0CD4-41ED-982B-F2DB433E2E3F}"/>
                </a:ext>
              </a:extLst>
            </p:cNvPr>
            <p:cNvSpPr>
              <a:spLocks/>
            </p:cNvSpPr>
            <p:nvPr/>
          </p:nvSpPr>
          <p:spPr bwMode="auto">
            <a:xfrm>
              <a:off x="3574" y="2166"/>
              <a:ext cx="19" cy="31"/>
            </a:xfrm>
            <a:custGeom>
              <a:avLst/>
              <a:gdLst>
                <a:gd name="T0" fmla="*/ 7 w 8"/>
                <a:gd name="T1" fmla="*/ 13 h 13"/>
                <a:gd name="T2" fmla="*/ 3 w 8"/>
                <a:gd name="T3" fmla="*/ 7 h 13"/>
                <a:gd name="T4" fmla="*/ 1 w 8"/>
                <a:gd name="T5" fmla="*/ 0 h 13"/>
                <a:gd name="T6" fmla="*/ 5 w 8"/>
                <a:gd name="T7" fmla="*/ 6 h 13"/>
                <a:gd name="T8" fmla="*/ 7 w 8"/>
                <a:gd name="T9" fmla="*/ 13 h 13"/>
              </a:gdLst>
              <a:ahLst/>
              <a:cxnLst>
                <a:cxn ang="0">
                  <a:pos x="T0" y="T1"/>
                </a:cxn>
                <a:cxn ang="0">
                  <a:pos x="T2" y="T3"/>
                </a:cxn>
                <a:cxn ang="0">
                  <a:pos x="T4" y="T5"/>
                </a:cxn>
                <a:cxn ang="0">
                  <a:pos x="T6" y="T7"/>
                </a:cxn>
                <a:cxn ang="0">
                  <a:pos x="T8" y="T9"/>
                </a:cxn>
              </a:cxnLst>
              <a:rect l="0" t="0" r="r" b="b"/>
              <a:pathLst>
                <a:path w="8" h="13">
                  <a:moveTo>
                    <a:pt x="7" y="13"/>
                  </a:moveTo>
                  <a:cubicBezTo>
                    <a:pt x="7" y="13"/>
                    <a:pt x="5" y="11"/>
                    <a:pt x="3" y="7"/>
                  </a:cubicBezTo>
                  <a:cubicBezTo>
                    <a:pt x="1" y="3"/>
                    <a:pt x="0" y="0"/>
                    <a:pt x="1" y="0"/>
                  </a:cubicBezTo>
                  <a:cubicBezTo>
                    <a:pt x="1" y="0"/>
                    <a:pt x="3" y="2"/>
                    <a:pt x="5" y="6"/>
                  </a:cubicBezTo>
                  <a:cubicBezTo>
                    <a:pt x="7" y="10"/>
                    <a:pt x="8" y="13"/>
                    <a:pt x="7"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0">
              <a:extLst>
                <a:ext uri="{FF2B5EF4-FFF2-40B4-BE49-F238E27FC236}">
                  <a16:creationId xmlns:a16="http://schemas.microsoft.com/office/drawing/2014/main" id="{0A12EB76-1C5D-4778-AC32-7D7E1285003F}"/>
                </a:ext>
              </a:extLst>
            </p:cNvPr>
            <p:cNvSpPr>
              <a:spLocks/>
            </p:cNvSpPr>
            <p:nvPr/>
          </p:nvSpPr>
          <p:spPr bwMode="auto">
            <a:xfrm>
              <a:off x="3671" y="2261"/>
              <a:ext cx="12" cy="24"/>
            </a:xfrm>
            <a:custGeom>
              <a:avLst/>
              <a:gdLst>
                <a:gd name="T0" fmla="*/ 1 w 5"/>
                <a:gd name="T1" fmla="*/ 10 h 10"/>
                <a:gd name="T2" fmla="*/ 2 w 5"/>
                <a:gd name="T3" fmla="*/ 5 h 10"/>
                <a:gd name="T4" fmla="*/ 5 w 5"/>
                <a:gd name="T5" fmla="*/ 1 h 10"/>
                <a:gd name="T6" fmla="*/ 4 w 5"/>
                <a:gd name="T7" fmla="*/ 6 h 10"/>
                <a:gd name="T8" fmla="*/ 1 w 5"/>
                <a:gd name="T9" fmla="*/ 10 h 10"/>
              </a:gdLst>
              <a:ahLst/>
              <a:cxnLst>
                <a:cxn ang="0">
                  <a:pos x="T0" y="T1"/>
                </a:cxn>
                <a:cxn ang="0">
                  <a:pos x="T2" y="T3"/>
                </a:cxn>
                <a:cxn ang="0">
                  <a:pos x="T4" y="T5"/>
                </a:cxn>
                <a:cxn ang="0">
                  <a:pos x="T6" y="T7"/>
                </a:cxn>
                <a:cxn ang="0">
                  <a:pos x="T8" y="T9"/>
                </a:cxn>
              </a:cxnLst>
              <a:rect l="0" t="0" r="r" b="b"/>
              <a:pathLst>
                <a:path w="5" h="10">
                  <a:moveTo>
                    <a:pt x="1" y="10"/>
                  </a:moveTo>
                  <a:cubicBezTo>
                    <a:pt x="0" y="10"/>
                    <a:pt x="1" y="8"/>
                    <a:pt x="2" y="5"/>
                  </a:cubicBezTo>
                  <a:cubicBezTo>
                    <a:pt x="3" y="2"/>
                    <a:pt x="4" y="0"/>
                    <a:pt x="5" y="1"/>
                  </a:cubicBezTo>
                  <a:cubicBezTo>
                    <a:pt x="5" y="1"/>
                    <a:pt x="5" y="3"/>
                    <a:pt x="4" y="6"/>
                  </a:cubicBezTo>
                  <a:cubicBezTo>
                    <a:pt x="3" y="8"/>
                    <a:pt x="1" y="10"/>
                    <a:pt x="1"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1">
              <a:extLst>
                <a:ext uri="{FF2B5EF4-FFF2-40B4-BE49-F238E27FC236}">
                  <a16:creationId xmlns:a16="http://schemas.microsoft.com/office/drawing/2014/main" id="{0BEAB922-DF27-4D67-876C-121C2DF3512A}"/>
                </a:ext>
              </a:extLst>
            </p:cNvPr>
            <p:cNvSpPr>
              <a:spLocks/>
            </p:cNvSpPr>
            <p:nvPr/>
          </p:nvSpPr>
          <p:spPr bwMode="auto">
            <a:xfrm>
              <a:off x="3591" y="2356"/>
              <a:ext cx="9" cy="16"/>
            </a:xfrm>
            <a:custGeom>
              <a:avLst/>
              <a:gdLst>
                <a:gd name="T0" fmla="*/ 4 w 4"/>
                <a:gd name="T1" fmla="*/ 6 h 7"/>
                <a:gd name="T2" fmla="*/ 1 w 4"/>
                <a:gd name="T3" fmla="*/ 4 h 7"/>
                <a:gd name="T4" fmla="*/ 0 w 4"/>
                <a:gd name="T5" fmla="*/ 0 h 7"/>
                <a:gd name="T6" fmla="*/ 3 w 4"/>
                <a:gd name="T7" fmla="*/ 3 h 7"/>
                <a:gd name="T8" fmla="*/ 4 w 4"/>
                <a:gd name="T9" fmla="*/ 6 h 7"/>
              </a:gdLst>
              <a:ahLst/>
              <a:cxnLst>
                <a:cxn ang="0">
                  <a:pos x="T0" y="T1"/>
                </a:cxn>
                <a:cxn ang="0">
                  <a:pos x="T2" y="T3"/>
                </a:cxn>
                <a:cxn ang="0">
                  <a:pos x="T4" y="T5"/>
                </a:cxn>
                <a:cxn ang="0">
                  <a:pos x="T6" y="T7"/>
                </a:cxn>
                <a:cxn ang="0">
                  <a:pos x="T8" y="T9"/>
                </a:cxn>
              </a:cxnLst>
              <a:rect l="0" t="0" r="r" b="b"/>
              <a:pathLst>
                <a:path w="4" h="7">
                  <a:moveTo>
                    <a:pt x="4" y="6"/>
                  </a:moveTo>
                  <a:cubicBezTo>
                    <a:pt x="3" y="7"/>
                    <a:pt x="2" y="5"/>
                    <a:pt x="1" y="4"/>
                  </a:cubicBezTo>
                  <a:cubicBezTo>
                    <a:pt x="0" y="2"/>
                    <a:pt x="0" y="1"/>
                    <a:pt x="0" y="0"/>
                  </a:cubicBezTo>
                  <a:cubicBezTo>
                    <a:pt x="1" y="0"/>
                    <a:pt x="2" y="1"/>
                    <a:pt x="3" y="3"/>
                  </a:cubicBezTo>
                  <a:cubicBezTo>
                    <a:pt x="4" y="4"/>
                    <a:pt x="4" y="6"/>
                    <a:pt x="4" y="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2">
              <a:extLst>
                <a:ext uri="{FF2B5EF4-FFF2-40B4-BE49-F238E27FC236}">
                  <a16:creationId xmlns:a16="http://schemas.microsoft.com/office/drawing/2014/main" id="{B68D5273-358D-478E-BFDF-0B710B65A578}"/>
                </a:ext>
              </a:extLst>
            </p:cNvPr>
            <p:cNvSpPr>
              <a:spLocks/>
            </p:cNvSpPr>
            <p:nvPr/>
          </p:nvSpPr>
          <p:spPr bwMode="auto">
            <a:xfrm>
              <a:off x="3591" y="2522"/>
              <a:ext cx="26" cy="26"/>
            </a:xfrm>
            <a:custGeom>
              <a:avLst/>
              <a:gdLst>
                <a:gd name="T0" fmla="*/ 10 w 11"/>
                <a:gd name="T1" fmla="*/ 11 h 11"/>
                <a:gd name="T2" fmla="*/ 5 w 11"/>
                <a:gd name="T3" fmla="*/ 6 h 11"/>
                <a:gd name="T4" fmla="*/ 1 w 11"/>
                <a:gd name="T5" fmla="*/ 0 h 11"/>
                <a:gd name="T6" fmla="*/ 6 w 11"/>
                <a:gd name="T7" fmla="*/ 5 h 11"/>
                <a:gd name="T8" fmla="*/ 10 w 11"/>
                <a:gd name="T9" fmla="*/ 11 h 11"/>
              </a:gdLst>
              <a:ahLst/>
              <a:cxnLst>
                <a:cxn ang="0">
                  <a:pos x="T0" y="T1"/>
                </a:cxn>
                <a:cxn ang="0">
                  <a:pos x="T2" y="T3"/>
                </a:cxn>
                <a:cxn ang="0">
                  <a:pos x="T4" y="T5"/>
                </a:cxn>
                <a:cxn ang="0">
                  <a:pos x="T6" y="T7"/>
                </a:cxn>
                <a:cxn ang="0">
                  <a:pos x="T8" y="T9"/>
                </a:cxn>
              </a:cxnLst>
              <a:rect l="0" t="0" r="r" b="b"/>
              <a:pathLst>
                <a:path w="11" h="11">
                  <a:moveTo>
                    <a:pt x="10" y="11"/>
                  </a:moveTo>
                  <a:cubicBezTo>
                    <a:pt x="10" y="11"/>
                    <a:pt x="8" y="9"/>
                    <a:pt x="5" y="6"/>
                  </a:cubicBezTo>
                  <a:cubicBezTo>
                    <a:pt x="2" y="3"/>
                    <a:pt x="0" y="1"/>
                    <a:pt x="1" y="0"/>
                  </a:cubicBezTo>
                  <a:cubicBezTo>
                    <a:pt x="1" y="0"/>
                    <a:pt x="4" y="2"/>
                    <a:pt x="6" y="5"/>
                  </a:cubicBezTo>
                  <a:cubicBezTo>
                    <a:pt x="9" y="8"/>
                    <a:pt x="11" y="10"/>
                    <a:pt x="10"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63">
              <a:extLst>
                <a:ext uri="{FF2B5EF4-FFF2-40B4-BE49-F238E27FC236}">
                  <a16:creationId xmlns:a16="http://schemas.microsoft.com/office/drawing/2014/main" id="{07822A51-8C5D-43FE-8611-ABD7A7B1671E}"/>
                </a:ext>
              </a:extLst>
            </p:cNvPr>
            <p:cNvSpPr>
              <a:spLocks/>
            </p:cNvSpPr>
            <p:nvPr/>
          </p:nvSpPr>
          <p:spPr bwMode="auto">
            <a:xfrm>
              <a:off x="3693" y="2420"/>
              <a:ext cx="21" cy="26"/>
            </a:xfrm>
            <a:custGeom>
              <a:avLst/>
              <a:gdLst>
                <a:gd name="T0" fmla="*/ 8 w 9"/>
                <a:gd name="T1" fmla="*/ 11 h 11"/>
                <a:gd name="T2" fmla="*/ 3 w 9"/>
                <a:gd name="T3" fmla="*/ 6 h 11"/>
                <a:gd name="T4" fmla="*/ 0 w 9"/>
                <a:gd name="T5" fmla="*/ 1 h 11"/>
                <a:gd name="T6" fmla="*/ 5 w 9"/>
                <a:gd name="T7" fmla="*/ 5 h 11"/>
                <a:gd name="T8" fmla="*/ 8 w 9"/>
                <a:gd name="T9" fmla="*/ 11 h 11"/>
              </a:gdLst>
              <a:ahLst/>
              <a:cxnLst>
                <a:cxn ang="0">
                  <a:pos x="T0" y="T1"/>
                </a:cxn>
                <a:cxn ang="0">
                  <a:pos x="T2" y="T3"/>
                </a:cxn>
                <a:cxn ang="0">
                  <a:pos x="T4" y="T5"/>
                </a:cxn>
                <a:cxn ang="0">
                  <a:pos x="T6" y="T7"/>
                </a:cxn>
                <a:cxn ang="0">
                  <a:pos x="T8" y="T9"/>
                </a:cxn>
              </a:cxnLst>
              <a:rect l="0" t="0" r="r" b="b"/>
              <a:pathLst>
                <a:path w="9" h="11">
                  <a:moveTo>
                    <a:pt x="8" y="11"/>
                  </a:moveTo>
                  <a:cubicBezTo>
                    <a:pt x="8" y="11"/>
                    <a:pt x="5" y="9"/>
                    <a:pt x="3" y="6"/>
                  </a:cubicBezTo>
                  <a:cubicBezTo>
                    <a:pt x="1" y="4"/>
                    <a:pt x="0" y="1"/>
                    <a:pt x="0" y="1"/>
                  </a:cubicBezTo>
                  <a:cubicBezTo>
                    <a:pt x="0" y="0"/>
                    <a:pt x="3" y="2"/>
                    <a:pt x="5" y="5"/>
                  </a:cubicBezTo>
                  <a:cubicBezTo>
                    <a:pt x="7" y="8"/>
                    <a:pt x="9" y="11"/>
                    <a:pt x="8" y="1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4">
              <a:extLst>
                <a:ext uri="{FF2B5EF4-FFF2-40B4-BE49-F238E27FC236}">
                  <a16:creationId xmlns:a16="http://schemas.microsoft.com/office/drawing/2014/main" id="{C1AB8CA0-55B6-4F5D-B300-948AA05233BC}"/>
                </a:ext>
              </a:extLst>
            </p:cNvPr>
            <p:cNvSpPr>
              <a:spLocks/>
            </p:cNvSpPr>
            <p:nvPr/>
          </p:nvSpPr>
          <p:spPr bwMode="auto">
            <a:xfrm>
              <a:off x="3764" y="2555"/>
              <a:ext cx="17" cy="31"/>
            </a:xfrm>
            <a:custGeom>
              <a:avLst/>
              <a:gdLst>
                <a:gd name="T0" fmla="*/ 0 w 7"/>
                <a:gd name="T1" fmla="*/ 13 h 13"/>
                <a:gd name="T2" fmla="*/ 2 w 7"/>
                <a:gd name="T3" fmla="*/ 6 h 13"/>
                <a:gd name="T4" fmla="*/ 6 w 7"/>
                <a:gd name="T5" fmla="*/ 1 h 13"/>
                <a:gd name="T6" fmla="*/ 4 w 7"/>
                <a:gd name="T7" fmla="*/ 7 h 13"/>
                <a:gd name="T8" fmla="*/ 0 w 7"/>
                <a:gd name="T9" fmla="*/ 13 h 13"/>
              </a:gdLst>
              <a:ahLst/>
              <a:cxnLst>
                <a:cxn ang="0">
                  <a:pos x="T0" y="T1"/>
                </a:cxn>
                <a:cxn ang="0">
                  <a:pos x="T2" y="T3"/>
                </a:cxn>
                <a:cxn ang="0">
                  <a:pos x="T4" y="T5"/>
                </a:cxn>
                <a:cxn ang="0">
                  <a:pos x="T6" y="T7"/>
                </a:cxn>
                <a:cxn ang="0">
                  <a:pos x="T8" y="T9"/>
                </a:cxn>
              </a:cxnLst>
              <a:rect l="0" t="0" r="r" b="b"/>
              <a:pathLst>
                <a:path w="7" h="13">
                  <a:moveTo>
                    <a:pt x="0" y="13"/>
                  </a:moveTo>
                  <a:cubicBezTo>
                    <a:pt x="0" y="13"/>
                    <a:pt x="1" y="10"/>
                    <a:pt x="2" y="6"/>
                  </a:cubicBezTo>
                  <a:cubicBezTo>
                    <a:pt x="4" y="3"/>
                    <a:pt x="6" y="0"/>
                    <a:pt x="6" y="1"/>
                  </a:cubicBezTo>
                  <a:cubicBezTo>
                    <a:pt x="7" y="1"/>
                    <a:pt x="6" y="4"/>
                    <a:pt x="4" y="7"/>
                  </a:cubicBezTo>
                  <a:cubicBezTo>
                    <a:pt x="3" y="11"/>
                    <a:pt x="1" y="13"/>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5">
              <a:extLst>
                <a:ext uri="{FF2B5EF4-FFF2-40B4-BE49-F238E27FC236}">
                  <a16:creationId xmlns:a16="http://schemas.microsoft.com/office/drawing/2014/main" id="{AE8E8CCD-4DF2-4531-90B3-0B7F226CC407}"/>
                </a:ext>
              </a:extLst>
            </p:cNvPr>
            <p:cNvSpPr>
              <a:spLocks/>
            </p:cNvSpPr>
            <p:nvPr/>
          </p:nvSpPr>
          <p:spPr bwMode="auto">
            <a:xfrm>
              <a:off x="3629" y="2679"/>
              <a:ext cx="23" cy="23"/>
            </a:xfrm>
            <a:custGeom>
              <a:avLst/>
              <a:gdLst>
                <a:gd name="T0" fmla="*/ 10 w 10"/>
                <a:gd name="T1" fmla="*/ 10 h 10"/>
                <a:gd name="T2" fmla="*/ 5 w 10"/>
                <a:gd name="T3" fmla="*/ 5 h 10"/>
                <a:gd name="T4" fmla="*/ 0 w 10"/>
                <a:gd name="T5" fmla="*/ 1 h 10"/>
                <a:gd name="T6" fmla="*/ 6 w 10"/>
                <a:gd name="T7" fmla="*/ 4 h 10"/>
                <a:gd name="T8" fmla="*/ 10 w 10"/>
                <a:gd name="T9" fmla="*/ 10 h 10"/>
              </a:gdLst>
              <a:ahLst/>
              <a:cxnLst>
                <a:cxn ang="0">
                  <a:pos x="T0" y="T1"/>
                </a:cxn>
                <a:cxn ang="0">
                  <a:pos x="T2" y="T3"/>
                </a:cxn>
                <a:cxn ang="0">
                  <a:pos x="T4" y="T5"/>
                </a:cxn>
                <a:cxn ang="0">
                  <a:pos x="T6" y="T7"/>
                </a:cxn>
                <a:cxn ang="0">
                  <a:pos x="T8" y="T9"/>
                </a:cxn>
              </a:cxnLst>
              <a:rect l="0" t="0" r="r" b="b"/>
              <a:pathLst>
                <a:path w="10" h="10">
                  <a:moveTo>
                    <a:pt x="10" y="10"/>
                  </a:moveTo>
                  <a:cubicBezTo>
                    <a:pt x="9" y="10"/>
                    <a:pt x="8" y="8"/>
                    <a:pt x="5" y="5"/>
                  </a:cubicBezTo>
                  <a:cubicBezTo>
                    <a:pt x="3" y="3"/>
                    <a:pt x="0" y="1"/>
                    <a:pt x="0" y="1"/>
                  </a:cubicBezTo>
                  <a:cubicBezTo>
                    <a:pt x="1" y="0"/>
                    <a:pt x="4" y="1"/>
                    <a:pt x="6" y="4"/>
                  </a:cubicBezTo>
                  <a:cubicBezTo>
                    <a:pt x="9" y="6"/>
                    <a:pt x="10" y="9"/>
                    <a:pt x="10" y="10"/>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166">
              <a:extLst>
                <a:ext uri="{FF2B5EF4-FFF2-40B4-BE49-F238E27FC236}">
                  <a16:creationId xmlns:a16="http://schemas.microsoft.com/office/drawing/2014/main" id="{05B2F7EF-708B-4236-A736-D2F9D4D2881E}"/>
                </a:ext>
              </a:extLst>
            </p:cNvPr>
            <p:cNvSpPr>
              <a:spLocks noChangeArrowheads="1"/>
            </p:cNvSpPr>
            <p:nvPr/>
          </p:nvSpPr>
          <p:spPr bwMode="auto">
            <a:xfrm>
              <a:off x="3638" y="2819"/>
              <a:ext cx="22" cy="5"/>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7">
              <a:extLst>
                <a:ext uri="{FF2B5EF4-FFF2-40B4-BE49-F238E27FC236}">
                  <a16:creationId xmlns:a16="http://schemas.microsoft.com/office/drawing/2014/main" id="{51D78ED3-A71F-4E4B-B60D-F28FC28CC69A}"/>
                </a:ext>
              </a:extLst>
            </p:cNvPr>
            <p:cNvSpPr>
              <a:spLocks/>
            </p:cNvSpPr>
            <p:nvPr/>
          </p:nvSpPr>
          <p:spPr bwMode="auto">
            <a:xfrm>
              <a:off x="3774" y="2759"/>
              <a:ext cx="11" cy="29"/>
            </a:xfrm>
            <a:custGeom>
              <a:avLst/>
              <a:gdLst>
                <a:gd name="T0" fmla="*/ 1 w 5"/>
                <a:gd name="T1" fmla="*/ 12 h 12"/>
                <a:gd name="T2" fmla="*/ 2 w 5"/>
                <a:gd name="T3" fmla="*/ 6 h 12"/>
                <a:gd name="T4" fmla="*/ 4 w 5"/>
                <a:gd name="T5" fmla="*/ 0 h 12"/>
                <a:gd name="T6" fmla="*/ 4 w 5"/>
                <a:gd name="T7" fmla="*/ 6 h 12"/>
                <a:gd name="T8" fmla="*/ 1 w 5"/>
                <a:gd name="T9" fmla="*/ 12 h 12"/>
              </a:gdLst>
              <a:ahLst/>
              <a:cxnLst>
                <a:cxn ang="0">
                  <a:pos x="T0" y="T1"/>
                </a:cxn>
                <a:cxn ang="0">
                  <a:pos x="T2" y="T3"/>
                </a:cxn>
                <a:cxn ang="0">
                  <a:pos x="T4" y="T5"/>
                </a:cxn>
                <a:cxn ang="0">
                  <a:pos x="T6" y="T7"/>
                </a:cxn>
                <a:cxn ang="0">
                  <a:pos x="T8" y="T9"/>
                </a:cxn>
              </a:cxnLst>
              <a:rect l="0" t="0" r="r" b="b"/>
              <a:pathLst>
                <a:path w="5" h="12">
                  <a:moveTo>
                    <a:pt x="1" y="12"/>
                  </a:moveTo>
                  <a:cubicBezTo>
                    <a:pt x="0" y="11"/>
                    <a:pt x="1" y="9"/>
                    <a:pt x="2" y="6"/>
                  </a:cubicBezTo>
                  <a:cubicBezTo>
                    <a:pt x="3" y="3"/>
                    <a:pt x="3" y="0"/>
                    <a:pt x="4" y="0"/>
                  </a:cubicBezTo>
                  <a:cubicBezTo>
                    <a:pt x="4" y="0"/>
                    <a:pt x="5" y="3"/>
                    <a:pt x="4" y="6"/>
                  </a:cubicBezTo>
                  <a:cubicBezTo>
                    <a:pt x="3" y="10"/>
                    <a:pt x="1" y="12"/>
                    <a:pt x="1"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8">
              <a:extLst>
                <a:ext uri="{FF2B5EF4-FFF2-40B4-BE49-F238E27FC236}">
                  <a16:creationId xmlns:a16="http://schemas.microsoft.com/office/drawing/2014/main" id="{320931F5-9B96-48C1-8EB5-797BE079570C}"/>
                </a:ext>
              </a:extLst>
            </p:cNvPr>
            <p:cNvSpPr>
              <a:spLocks/>
            </p:cNvSpPr>
            <p:nvPr/>
          </p:nvSpPr>
          <p:spPr bwMode="auto">
            <a:xfrm>
              <a:off x="3878" y="2795"/>
              <a:ext cx="14" cy="33"/>
            </a:xfrm>
            <a:custGeom>
              <a:avLst/>
              <a:gdLst>
                <a:gd name="T0" fmla="*/ 5 w 6"/>
                <a:gd name="T1" fmla="*/ 14 h 14"/>
                <a:gd name="T2" fmla="*/ 2 w 6"/>
                <a:gd name="T3" fmla="*/ 7 h 14"/>
                <a:gd name="T4" fmla="*/ 0 w 6"/>
                <a:gd name="T5" fmla="*/ 0 h 14"/>
                <a:gd name="T6" fmla="*/ 4 w 6"/>
                <a:gd name="T7" fmla="*/ 7 h 14"/>
                <a:gd name="T8" fmla="*/ 5 w 6"/>
                <a:gd name="T9" fmla="*/ 14 h 14"/>
              </a:gdLst>
              <a:ahLst/>
              <a:cxnLst>
                <a:cxn ang="0">
                  <a:pos x="T0" y="T1"/>
                </a:cxn>
                <a:cxn ang="0">
                  <a:pos x="T2" y="T3"/>
                </a:cxn>
                <a:cxn ang="0">
                  <a:pos x="T4" y="T5"/>
                </a:cxn>
                <a:cxn ang="0">
                  <a:pos x="T6" y="T7"/>
                </a:cxn>
                <a:cxn ang="0">
                  <a:pos x="T8" y="T9"/>
                </a:cxn>
              </a:cxnLst>
              <a:rect l="0" t="0" r="r" b="b"/>
              <a:pathLst>
                <a:path w="6" h="14">
                  <a:moveTo>
                    <a:pt x="5" y="14"/>
                  </a:moveTo>
                  <a:cubicBezTo>
                    <a:pt x="4" y="14"/>
                    <a:pt x="3" y="11"/>
                    <a:pt x="2" y="7"/>
                  </a:cubicBezTo>
                  <a:cubicBezTo>
                    <a:pt x="0" y="4"/>
                    <a:pt x="0" y="1"/>
                    <a:pt x="0" y="0"/>
                  </a:cubicBezTo>
                  <a:cubicBezTo>
                    <a:pt x="1" y="0"/>
                    <a:pt x="2" y="3"/>
                    <a:pt x="4" y="7"/>
                  </a:cubicBezTo>
                  <a:cubicBezTo>
                    <a:pt x="5" y="10"/>
                    <a:pt x="6" y="13"/>
                    <a:pt x="5"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9">
              <a:extLst>
                <a:ext uri="{FF2B5EF4-FFF2-40B4-BE49-F238E27FC236}">
                  <a16:creationId xmlns:a16="http://schemas.microsoft.com/office/drawing/2014/main" id="{E75C23AE-1A92-4C6E-876B-D11334A4817D}"/>
                </a:ext>
              </a:extLst>
            </p:cNvPr>
            <p:cNvSpPr>
              <a:spLocks/>
            </p:cNvSpPr>
            <p:nvPr/>
          </p:nvSpPr>
          <p:spPr bwMode="auto">
            <a:xfrm>
              <a:off x="3871" y="2956"/>
              <a:ext cx="19" cy="36"/>
            </a:xfrm>
            <a:custGeom>
              <a:avLst/>
              <a:gdLst>
                <a:gd name="T0" fmla="*/ 0 w 8"/>
                <a:gd name="T1" fmla="*/ 14 h 15"/>
                <a:gd name="T2" fmla="*/ 3 w 8"/>
                <a:gd name="T3" fmla="*/ 7 h 15"/>
                <a:gd name="T4" fmla="*/ 8 w 8"/>
                <a:gd name="T5" fmla="*/ 0 h 15"/>
                <a:gd name="T6" fmla="*/ 5 w 8"/>
                <a:gd name="T7" fmla="*/ 8 h 15"/>
                <a:gd name="T8" fmla="*/ 0 w 8"/>
                <a:gd name="T9" fmla="*/ 14 h 15"/>
              </a:gdLst>
              <a:ahLst/>
              <a:cxnLst>
                <a:cxn ang="0">
                  <a:pos x="T0" y="T1"/>
                </a:cxn>
                <a:cxn ang="0">
                  <a:pos x="T2" y="T3"/>
                </a:cxn>
                <a:cxn ang="0">
                  <a:pos x="T4" y="T5"/>
                </a:cxn>
                <a:cxn ang="0">
                  <a:pos x="T6" y="T7"/>
                </a:cxn>
                <a:cxn ang="0">
                  <a:pos x="T8" y="T9"/>
                </a:cxn>
              </a:cxnLst>
              <a:rect l="0" t="0" r="r" b="b"/>
              <a:pathLst>
                <a:path w="8" h="15">
                  <a:moveTo>
                    <a:pt x="0" y="14"/>
                  </a:moveTo>
                  <a:cubicBezTo>
                    <a:pt x="0" y="14"/>
                    <a:pt x="1" y="11"/>
                    <a:pt x="3" y="7"/>
                  </a:cubicBezTo>
                  <a:cubicBezTo>
                    <a:pt x="5" y="3"/>
                    <a:pt x="7" y="0"/>
                    <a:pt x="8" y="0"/>
                  </a:cubicBezTo>
                  <a:cubicBezTo>
                    <a:pt x="8" y="1"/>
                    <a:pt x="7" y="4"/>
                    <a:pt x="5" y="8"/>
                  </a:cubicBezTo>
                  <a:cubicBezTo>
                    <a:pt x="3" y="12"/>
                    <a:pt x="1" y="15"/>
                    <a:pt x="0"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0">
              <a:extLst>
                <a:ext uri="{FF2B5EF4-FFF2-40B4-BE49-F238E27FC236}">
                  <a16:creationId xmlns:a16="http://schemas.microsoft.com/office/drawing/2014/main" id="{DFF22927-0C73-40AA-8124-69E929B17F8B}"/>
                </a:ext>
              </a:extLst>
            </p:cNvPr>
            <p:cNvSpPr>
              <a:spLocks/>
            </p:cNvSpPr>
            <p:nvPr/>
          </p:nvSpPr>
          <p:spPr bwMode="auto">
            <a:xfrm>
              <a:off x="3752" y="3054"/>
              <a:ext cx="17" cy="33"/>
            </a:xfrm>
            <a:custGeom>
              <a:avLst/>
              <a:gdLst>
                <a:gd name="T0" fmla="*/ 6 w 7"/>
                <a:gd name="T1" fmla="*/ 14 h 14"/>
                <a:gd name="T2" fmla="*/ 2 w 7"/>
                <a:gd name="T3" fmla="*/ 8 h 14"/>
                <a:gd name="T4" fmla="*/ 1 w 7"/>
                <a:gd name="T5" fmla="*/ 1 h 14"/>
                <a:gd name="T6" fmla="*/ 4 w 7"/>
                <a:gd name="T7" fmla="*/ 7 h 14"/>
                <a:gd name="T8" fmla="*/ 6 w 7"/>
                <a:gd name="T9" fmla="*/ 14 h 14"/>
              </a:gdLst>
              <a:ahLst/>
              <a:cxnLst>
                <a:cxn ang="0">
                  <a:pos x="T0" y="T1"/>
                </a:cxn>
                <a:cxn ang="0">
                  <a:pos x="T2" y="T3"/>
                </a:cxn>
                <a:cxn ang="0">
                  <a:pos x="T4" y="T5"/>
                </a:cxn>
                <a:cxn ang="0">
                  <a:pos x="T6" y="T7"/>
                </a:cxn>
                <a:cxn ang="0">
                  <a:pos x="T8" y="T9"/>
                </a:cxn>
              </a:cxnLst>
              <a:rect l="0" t="0" r="r" b="b"/>
              <a:pathLst>
                <a:path w="7" h="14">
                  <a:moveTo>
                    <a:pt x="6" y="14"/>
                  </a:moveTo>
                  <a:cubicBezTo>
                    <a:pt x="6" y="14"/>
                    <a:pt x="4" y="11"/>
                    <a:pt x="2" y="8"/>
                  </a:cubicBezTo>
                  <a:cubicBezTo>
                    <a:pt x="1" y="4"/>
                    <a:pt x="0" y="1"/>
                    <a:pt x="1" y="1"/>
                  </a:cubicBezTo>
                  <a:cubicBezTo>
                    <a:pt x="1" y="0"/>
                    <a:pt x="3" y="3"/>
                    <a:pt x="4" y="7"/>
                  </a:cubicBezTo>
                  <a:cubicBezTo>
                    <a:pt x="6" y="10"/>
                    <a:pt x="7" y="14"/>
                    <a:pt x="6" y="14"/>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71">
              <a:extLst>
                <a:ext uri="{FF2B5EF4-FFF2-40B4-BE49-F238E27FC236}">
                  <a16:creationId xmlns:a16="http://schemas.microsoft.com/office/drawing/2014/main" id="{36BA3BB4-872B-401E-8C3D-B42838ABCEC6}"/>
                </a:ext>
              </a:extLst>
            </p:cNvPr>
            <p:cNvSpPr>
              <a:spLocks noChangeArrowheads="1"/>
            </p:cNvSpPr>
            <p:nvPr/>
          </p:nvSpPr>
          <p:spPr bwMode="auto">
            <a:xfrm>
              <a:off x="3633" y="3120"/>
              <a:ext cx="17" cy="5"/>
            </a:xfrm>
            <a:prstGeom prst="ellipse">
              <a:avLst/>
            </a:pr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2">
              <a:extLst>
                <a:ext uri="{FF2B5EF4-FFF2-40B4-BE49-F238E27FC236}">
                  <a16:creationId xmlns:a16="http://schemas.microsoft.com/office/drawing/2014/main" id="{80D920FE-8E59-4D3B-AB77-DEAB28D1082D}"/>
                </a:ext>
              </a:extLst>
            </p:cNvPr>
            <p:cNvSpPr>
              <a:spLocks/>
            </p:cNvSpPr>
            <p:nvPr/>
          </p:nvSpPr>
          <p:spPr bwMode="auto">
            <a:xfrm>
              <a:off x="3709" y="3248"/>
              <a:ext cx="10" cy="29"/>
            </a:xfrm>
            <a:custGeom>
              <a:avLst/>
              <a:gdLst>
                <a:gd name="T0" fmla="*/ 3 w 4"/>
                <a:gd name="T1" fmla="*/ 12 h 12"/>
                <a:gd name="T2" fmla="*/ 1 w 4"/>
                <a:gd name="T3" fmla="*/ 6 h 12"/>
                <a:gd name="T4" fmla="*/ 0 w 4"/>
                <a:gd name="T5" fmla="*/ 1 h 12"/>
                <a:gd name="T6" fmla="*/ 3 w 4"/>
                <a:gd name="T7" fmla="*/ 6 h 12"/>
                <a:gd name="T8" fmla="*/ 3 w 4"/>
                <a:gd name="T9" fmla="*/ 12 h 12"/>
              </a:gdLst>
              <a:ahLst/>
              <a:cxnLst>
                <a:cxn ang="0">
                  <a:pos x="T0" y="T1"/>
                </a:cxn>
                <a:cxn ang="0">
                  <a:pos x="T2" y="T3"/>
                </a:cxn>
                <a:cxn ang="0">
                  <a:pos x="T4" y="T5"/>
                </a:cxn>
                <a:cxn ang="0">
                  <a:pos x="T6" y="T7"/>
                </a:cxn>
                <a:cxn ang="0">
                  <a:pos x="T8" y="T9"/>
                </a:cxn>
              </a:cxnLst>
              <a:rect l="0" t="0" r="r" b="b"/>
              <a:pathLst>
                <a:path w="4" h="12">
                  <a:moveTo>
                    <a:pt x="3" y="12"/>
                  </a:moveTo>
                  <a:cubicBezTo>
                    <a:pt x="3" y="12"/>
                    <a:pt x="2" y="9"/>
                    <a:pt x="1" y="6"/>
                  </a:cubicBezTo>
                  <a:cubicBezTo>
                    <a:pt x="0" y="3"/>
                    <a:pt x="0" y="1"/>
                    <a:pt x="0" y="1"/>
                  </a:cubicBezTo>
                  <a:cubicBezTo>
                    <a:pt x="1" y="0"/>
                    <a:pt x="2" y="3"/>
                    <a:pt x="3" y="6"/>
                  </a:cubicBezTo>
                  <a:cubicBezTo>
                    <a:pt x="4" y="9"/>
                    <a:pt x="4" y="11"/>
                    <a:pt x="3" y="1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3">
              <a:extLst>
                <a:ext uri="{FF2B5EF4-FFF2-40B4-BE49-F238E27FC236}">
                  <a16:creationId xmlns:a16="http://schemas.microsoft.com/office/drawing/2014/main" id="{B72EBADF-E09E-4A5A-8877-58ACD2190BF1}"/>
                </a:ext>
              </a:extLst>
            </p:cNvPr>
            <p:cNvSpPr>
              <a:spLocks/>
            </p:cNvSpPr>
            <p:nvPr/>
          </p:nvSpPr>
          <p:spPr bwMode="auto">
            <a:xfrm>
              <a:off x="3631" y="3208"/>
              <a:ext cx="14" cy="17"/>
            </a:xfrm>
            <a:custGeom>
              <a:avLst/>
              <a:gdLst>
                <a:gd name="T0" fmla="*/ 1 w 6"/>
                <a:gd name="T1" fmla="*/ 7 h 7"/>
                <a:gd name="T2" fmla="*/ 2 w 6"/>
                <a:gd name="T3" fmla="*/ 3 h 7"/>
                <a:gd name="T4" fmla="*/ 5 w 6"/>
                <a:gd name="T5" fmla="*/ 0 h 7"/>
                <a:gd name="T6" fmla="*/ 4 w 6"/>
                <a:gd name="T7" fmla="*/ 4 h 7"/>
                <a:gd name="T8" fmla="*/ 1 w 6"/>
                <a:gd name="T9" fmla="*/ 7 h 7"/>
              </a:gdLst>
              <a:ahLst/>
              <a:cxnLst>
                <a:cxn ang="0">
                  <a:pos x="T0" y="T1"/>
                </a:cxn>
                <a:cxn ang="0">
                  <a:pos x="T2" y="T3"/>
                </a:cxn>
                <a:cxn ang="0">
                  <a:pos x="T4" y="T5"/>
                </a:cxn>
                <a:cxn ang="0">
                  <a:pos x="T6" y="T7"/>
                </a:cxn>
                <a:cxn ang="0">
                  <a:pos x="T8" y="T9"/>
                </a:cxn>
              </a:cxnLst>
              <a:rect l="0" t="0" r="r" b="b"/>
              <a:pathLst>
                <a:path w="6" h="7">
                  <a:moveTo>
                    <a:pt x="1" y="7"/>
                  </a:moveTo>
                  <a:cubicBezTo>
                    <a:pt x="0" y="7"/>
                    <a:pt x="1" y="5"/>
                    <a:pt x="2" y="3"/>
                  </a:cubicBezTo>
                  <a:cubicBezTo>
                    <a:pt x="3" y="1"/>
                    <a:pt x="5" y="0"/>
                    <a:pt x="5" y="0"/>
                  </a:cubicBezTo>
                  <a:cubicBezTo>
                    <a:pt x="6" y="0"/>
                    <a:pt x="5" y="2"/>
                    <a:pt x="4" y="4"/>
                  </a:cubicBezTo>
                  <a:cubicBezTo>
                    <a:pt x="3" y="6"/>
                    <a:pt x="1" y="7"/>
                    <a:pt x="1" y="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74">
              <a:extLst>
                <a:ext uri="{FF2B5EF4-FFF2-40B4-BE49-F238E27FC236}">
                  <a16:creationId xmlns:a16="http://schemas.microsoft.com/office/drawing/2014/main" id="{9984A3FC-55AD-4686-9B61-BBB15FE7BC8F}"/>
                </a:ext>
              </a:extLst>
            </p:cNvPr>
            <p:cNvSpPr>
              <a:spLocks/>
            </p:cNvSpPr>
            <p:nvPr/>
          </p:nvSpPr>
          <p:spPr bwMode="auto">
            <a:xfrm>
              <a:off x="3626" y="3362"/>
              <a:ext cx="7" cy="31"/>
            </a:xfrm>
            <a:custGeom>
              <a:avLst/>
              <a:gdLst>
                <a:gd name="T0" fmla="*/ 2 w 3"/>
                <a:gd name="T1" fmla="*/ 13 h 13"/>
                <a:gd name="T2" fmla="*/ 0 w 3"/>
                <a:gd name="T3" fmla="*/ 7 h 13"/>
                <a:gd name="T4" fmla="*/ 1 w 3"/>
                <a:gd name="T5" fmla="*/ 0 h 13"/>
                <a:gd name="T6" fmla="*/ 2 w 3"/>
                <a:gd name="T7" fmla="*/ 7 h 13"/>
                <a:gd name="T8" fmla="*/ 2 w 3"/>
                <a:gd name="T9" fmla="*/ 13 h 13"/>
              </a:gdLst>
              <a:ahLst/>
              <a:cxnLst>
                <a:cxn ang="0">
                  <a:pos x="T0" y="T1"/>
                </a:cxn>
                <a:cxn ang="0">
                  <a:pos x="T2" y="T3"/>
                </a:cxn>
                <a:cxn ang="0">
                  <a:pos x="T4" y="T5"/>
                </a:cxn>
                <a:cxn ang="0">
                  <a:pos x="T6" y="T7"/>
                </a:cxn>
                <a:cxn ang="0">
                  <a:pos x="T8" y="T9"/>
                </a:cxn>
              </a:cxnLst>
              <a:rect l="0" t="0" r="r" b="b"/>
              <a:pathLst>
                <a:path w="3" h="13">
                  <a:moveTo>
                    <a:pt x="2" y="13"/>
                  </a:moveTo>
                  <a:cubicBezTo>
                    <a:pt x="2" y="13"/>
                    <a:pt x="1" y="10"/>
                    <a:pt x="0" y="7"/>
                  </a:cubicBezTo>
                  <a:cubicBezTo>
                    <a:pt x="0" y="3"/>
                    <a:pt x="0" y="1"/>
                    <a:pt x="1" y="0"/>
                  </a:cubicBezTo>
                  <a:cubicBezTo>
                    <a:pt x="1" y="0"/>
                    <a:pt x="2" y="3"/>
                    <a:pt x="2" y="7"/>
                  </a:cubicBezTo>
                  <a:cubicBezTo>
                    <a:pt x="3" y="10"/>
                    <a:pt x="3" y="13"/>
                    <a:pt x="2" y="13"/>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6455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1AA2A670-4772-4504-9A86-BE460BACA39F}"/>
              </a:ext>
            </a:extLst>
          </p:cNvPr>
          <p:cNvSpPr/>
          <p:nvPr/>
        </p:nvSpPr>
        <p:spPr>
          <a:xfrm>
            <a:off x="180461" y="128311"/>
            <a:ext cx="11789866" cy="553998"/>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3600" b="1">
                <a:solidFill>
                  <a:srgbClr val="083D65"/>
                </a:solidFill>
                <a:latin typeface="Segoe UI" panose="020B0502040204020203" pitchFamily="34" charset="0"/>
                <a:cs typeface="Segoe UI" panose="020B0502040204020203" pitchFamily="34" charset="0"/>
              </a:rPr>
              <a:t>Konsep FSA</a:t>
            </a:r>
            <a:r>
              <a:rPr lang="en-US" sz="3600" b="1">
                <a:solidFill>
                  <a:srgbClr val="083D65"/>
                </a:solidFill>
                <a:latin typeface="Segoe UI" panose="020B0502040204020203" pitchFamily="34" charset="0"/>
                <a:cs typeface="Segoe UI" panose="020B0502040204020203" pitchFamily="34" charset="0"/>
              </a:rPr>
              <a:t> </a:t>
            </a:r>
            <a:r>
              <a:rPr lang="pl-PL" sz="3600" b="1">
                <a:solidFill>
                  <a:srgbClr val="083D65"/>
                </a:solidFill>
                <a:latin typeface="Segoe UI" panose="020B0502040204020203" pitchFamily="34" charset="0"/>
                <a:cs typeface="Segoe UI" panose="020B0502040204020203" pitchFamily="34" charset="0"/>
              </a:rPr>
              <a:t>Dalam Suatu Komputasi</a:t>
            </a:r>
            <a:endParaRPr lang="en-US" sz="3600" b="1">
              <a:solidFill>
                <a:srgbClr val="083D65"/>
              </a:solidFill>
              <a:latin typeface="Segoe UI" panose="020B0502040204020203" pitchFamily="34" charset="0"/>
              <a:cs typeface="Segoe UI" panose="020B0502040204020203" pitchFamily="34" charset="0"/>
            </a:endParaRPr>
          </a:p>
        </p:txBody>
      </p:sp>
      <p:sp>
        <p:nvSpPr>
          <p:cNvPr id="164" name="Rectangle 163">
            <a:extLst>
              <a:ext uri="{FF2B5EF4-FFF2-40B4-BE49-F238E27FC236}">
                <a16:creationId xmlns:a16="http://schemas.microsoft.com/office/drawing/2014/main" id="{D8FA849A-F78C-4CB5-AF83-DB2B6DE7A67A}"/>
              </a:ext>
            </a:extLst>
          </p:cNvPr>
          <p:cNvSpPr/>
          <p:nvPr/>
        </p:nvSpPr>
        <p:spPr>
          <a:xfrm>
            <a:off x="180461" y="1035998"/>
            <a:ext cx="9005103" cy="4616648"/>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id-ID" sz="2000">
                <a:latin typeface="Arial" panose="020B0604020202020204" pitchFamily="34" charset="0"/>
                <a:cs typeface="Arial" panose="020B0604020202020204" pitchFamily="34" charset="0"/>
              </a:rPr>
              <a:t>Sebelum mengenal mesin otomata dengan definisi lebih formal, berikut ini</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contoh yang lebih alami yang menunjukan adanya suatu konsep otomata dalam</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suatu kegiatan. Bagaimana masalah untuk mendesain sebuah “komputer”</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menjadi menjual minuman secara otomatis.</a:t>
            </a:r>
            <a:endParaRPr lang="en-US" sz="2000">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rPr>
              <a:t>Ketika ada seseorang pembeli yang ingin membeli minuman dingin pada mesin</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penjual minuman otomatis ini, maka pembeli ini harus memasukan uang dalam</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bentuk kertas dengan sejumlah tertentu agar dapat memproses pembelian</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pada mesin.</a:t>
            </a:r>
            <a:endParaRPr lang="en-US" sz="2000">
              <a:latin typeface="Arial" panose="020B0604020202020204" pitchFamily="34" charset="0"/>
              <a:cs typeface="Arial" panose="020B0604020202020204" pitchFamily="34" charset="0"/>
            </a:endParaRPr>
          </a:p>
          <a:p>
            <a:pPr>
              <a:defRPr/>
            </a:pPr>
            <a:endParaRPr lang="en-US" sz="2000">
              <a:latin typeface="Arial" panose="020B0604020202020204" pitchFamily="34" charset="0"/>
              <a:cs typeface="Arial" panose="020B0604020202020204" pitchFamily="34" charset="0"/>
            </a:endParaRPr>
          </a:p>
          <a:p>
            <a:pPr>
              <a:defRPr/>
            </a:pPr>
            <a:r>
              <a:rPr lang="en-US" sz="2000">
                <a:latin typeface="Arial" panose="020B0604020202020204" pitchFamily="34" charset="0"/>
                <a:cs typeface="Arial" panose="020B0604020202020204" pitchFamily="34" charset="0"/>
              </a:rPr>
              <a:t>A</a:t>
            </a:r>
            <a:r>
              <a:rPr lang="id-ID" sz="2000">
                <a:latin typeface="Arial" panose="020B0604020202020204" pitchFamily="34" charset="0"/>
                <a:cs typeface="Arial" panose="020B0604020202020204" pitchFamily="34" charset="0"/>
              </a:rPr>
              <a:t>sumsikan bahwa harga minuman adalah 5.000 dan mesin dapat</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hanya menerima uang kertas dalam pecahan 1.000, 2.000, dan 5.000.</a:t>
            </a:r>
            <a:endParaRPr lang="en-US" sz="2000">
              <a:latin typeface="Arial" panose="020B0604020202020204" pitchFamily="34" charset="0"/>
              <a:cs typeface="Arial" panose="020B0604020202020204" pitchFamily="34" charset="0"/>
            </a:endParaRPr>
          </a:p>
          <a:p>
            <a:pPr>
              <a:defRPr/>
            </a:pPr>
            <a:endParaRPr lang="en-US" sz="2000">
              <a:latin typeface="Arial" panose="020B0604020202020204" pitchFamily="34" charset="0"/>
              <a:cs typeface="Arial" panose="020B0604020202020204" pitchFamily="34" charset="0"/>
            </a:endParaRPr>
          </a:p>
          <a:p>
            <a:pPr>
              <a:defRPr/>
            </a:pPr>
            <a:r>
              <a:rPr lang="id-ID" sz="2000">
                <a:latin typeface="Arial" panose="020B0604020202020204" pitchFamily="34" charset="0"/>
                <a:cs typeface="Arial" panose="020B0604020202020204" pitchFamily="34" charset="0"/>
              </a:rPr>
              <a:t>Asumsikan juga bahwa tidak akan memberikan uang kembali setelah menerima</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uang kecuali kondisi uang rusak sehingga tidak bisa membaca nilai uang.</a:t>
            </a:r>
            <a:endParaRPr lang="en-US" sz="2000" dirty="0">
              <a:latin typeface="Arial" panose="020B0604020202020204" pitchFamily="34" charset="0"/>
              <a:cs typeface="Arial" panose="020B0604020202020204" pitchFamily="34" charset="0"/>
            </a:endParaRPr>
          </a:p>
        </p:txBody>
      </p:sp>
      <p:pic>
        <p:nvPicPr>
          <p:cNvPr id="15362" name="Picture 2" descr="Jual Vending Machine Mesin Penjual Minuman Makanan Otomatis Self Service |  Shopee Indonesia">
            <a:extLst>
              <a:ext uri="{FF2B5EF4-FFF2-40B4-BE49-F238E27FC236}">
                <a16:creationId xmlns:a16="http://schemas.microsoft.com/office/drawing/2014/main" id="{C380FD05-3B92-4F71-97DB-4C73D3A262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98" r="22178"/>
          <a:stretch/>
        </p:blipFill>
        <p:spPr bwMode="auto">
          <a:xfrm>
            <a:off x="9518073" y="820882"/>
            <a:ext cx="2452254" cy="4686669"/>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06A623B4-5E66-4516-BAAE-633FFB87C950}"/>
              </a:ext>
            </a:extLst>
          </p:cNvPr>
          <p:cNvSpPr txBox="1"/>
          <p:nvPr/>
        </p:nvSpPr>
        <p:spPr>
          <a:xfrm>
            <a:off x="8700655" y="5653448"/>
            <a:ext cx="3629890" cy="923330"/>
          </a:xfrm>
          <a:prstGeom prst="rect">
            <a:avLst/>
          </a:prstGeom>
          <a:noFill/>
        </p:spPr>
        <p:txBody>
          <a:bodyPr wrap="square">
            <a:spAutoFit/>
          </a:bodyPr>
          <a:lstStyle/>
          <a:p>
            <a:pPr algn="ctr"/>
            <a:r>
              <a:rPr lang="en-US">
                <a:latin typeface="Arial" panose="020B0604020202020204" pitchFamily="34" charset="0"/>
                <a:cs typeface="Arial" panose="020B0604020202020204" pitchFamily="34" charset="0"/>
              </a:rPr>
              <a:t>Vending Machine</a:t>
            </a:r>
          </a:p>
          <a:p>
            <a:pPr algn="ctr"/>
            <a:r>
              <a:rPr lang="en-US">
                <a:latin typeface="Arial" panose="020B0604020202020204" pitchFamily="34" charset="0"/>
                <a:cs typeface="Arial" panose="020B0604020202020204" pitchFamily="34" charset="0"/>
              </a:rPr>
              <a:t>(Mesin Penjual Minuman Makanan Otomatis Self Service)</a:t>
            </a:r>
            <a:endParaRPr lang="en-US">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671820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D8FA849A-F78C-4CB5-AF83-DB2B6DE7A67A}"/>
                  </a:ext>
                </a:extLst>
              </p:cNvPr>
              <p:cNvSpPr/>
              <p:nvPr/>
            </p:nvSpPr>
            <p:spPr>
              <a:xfrm>
                <a:off x="214921" y="218580"/>
                <a:ext cx="11762157" cy="5170646"/>
              </a:xfrm>
              <a:prstGeom prst="rect">
                <a:avLst/>
              </a:prstGeom>
            </p:spPr>
            <p:txBody>
              <a:bodyPr wrap="square" lIns="0" tIns="0" rIns="0" bIns="0">
                <a:spAutoFit/>
              </a:bodyPr>
              <a:lstStyle/>
              <a:p>
                <a:pPr>
                  <a:defRPr/>
                </a:pPr>
                <a:r>
                  <a:rPr lang="id-ID" sz="2400">
                    <a:latin typeface="Arial" panose="020B0604020202020204" pitchFamily="34" charset="0"/>
                    <a:cs typeface="Arial" panose="020B0604020202020204" pitchFamily="34" charset="0"/>
                  </a:rPr>
                  <a:t>Pembeli harus menentukan minuman yang ingin dibeli dan akan menyiapkan uang untuk selanjutnya</a:t>
                </a:r>
                <a:r>
                  <a:rPr lang="en-US" sz="2400">
                    <a:latin typeface="Arial" panose="020B0604020202020204" pitchFamily="34" charset="0"/>
                    <a:cs typeface="Arial" panose="020B0604020202020204" pitchFamily="34" charset="0"/>
                  </a:rPr>
                  <a:t> </a:t>
                </a:r>
                <a:r>
                  <a:rPr lang="id-ID" sz="2400">
                    <a:latin typeface="Arial" panose="020B0604020202020204" pitchFamily="34" charset="0"/>
                    <a:cs typeface="Arial" panose="020B0604020202020204" pitchFamily="34" charset="0"/>
                  </a:rPr>
                  <a:t>diproses untuk memproses pembelian minuman tersebut.</a:t>
                </a:r>
                <a:endParaRPr lang="en-US" sz="2400">
                  <a:latin typeface="Arial" panose="020B0604020202020204" pitchFamily="34" charset="0"/>
                  <a:cs typeface="Arial" panose="020B0604020202020204" pitchFamily="34" charset="0"/>
                </a:endParaRPr>
              </a:p>
              <a:p>
                <a:pPr>
                  <a:defRPr/>
                </a:pPr>
                <a:endParaRPr lang="en-US" sz="2400">
                  <a:latin typeface="Arial" panose="020B0604020202020204" pitchFamily="34" charset="0"/>
                  <a:cs typeface="Arial" panose="020B0604020202020204" pitchFamily="34" charset="0"/>
                </a:endParaRPr>
              </a:p>
              <a:p>
                <a:pPr>
                  <a:defRPr/>
                </a:pPr>
                <a:r>
                  <a:rPr lang="id-ID" sz="2400">
                    <a:latin typeface="Arial" panose="020B0604020202020204" pitchFamily="34" charset="0"/>
                    <a:cs typeface="Arial" panose="020B0604020202020204" pitchFamily="34" charset="0"/>
                  </a:rPr>
                  <a:t>Dalam kondisi apapun, mesin harus mampu</a:t>
                </a:r>
                <a:r>
                  <a:rPr lang="en-US" sz="2400">
                    <a:latin typeface="Arial" panose="020B0604020202020204" pitchFamily="34" charset="0"/>
                    <a:cs typeface="Arial" panose="020B0604020202020204" pitchFamily="34" charset="0"/>
                  </a:rPr>
                  <a:t> </a:t>
                </a:r>
                <a:r>
                  <a:rPr lang="id-ID" sz="2400">
                    <a:latin typeface="Arial" panose="020B0604020202020204" pitchFamily="34" charset="0"/>
                    <a:cs typeface="Arial" panose="020B0604020202020204" pitchFamily="34" charset="0"/>
                  </a:rPr>
                  <a:t>menentukan berhasil atau tidaknya proses pembelian untuk mengeluarkan minuman yang diorder.</a:t>
                </a:r>
                <a:endParaRPr lang="en-US" sz="2400">
                  <a:latin typeface="Arial" panose="020B0604020202020204" pitchFamily="34" charset="0"/>
                  <a:cs typeface="Arial" panose="020B0604020202020204" pitchFamily="34" charset="0"/>
                </a:endParaRPr>
              </a:p>
              <a:p>
                <a:pPr>
                  <a:defRPr/>
                </a:pPr>
                <a:endParaRPr lang="en-US" sz="2400">
                  <a:latin typeface="Arial" panose="020B0604020202020204" pitchFamily="34" charset="0"/>
                  <a:cs typeface="Arial" panose="020B0604020202020204" pitchFamily="34" charset="0"/>
                </a:endParaRPr>
              </a:p>
              <a:p>
                <a:pPr>
                  <a:defRPr/>
                </a:pPr>
                <a:r>
                  <a:rPr lang="id-ID" sz="2400">
                    <a:latin typeface="Arial" panose="020B0604020202020204" pitchFamily="34" charset="0"/>
                    <a:cs typeface="Arial" panose="020B0604020202020204" pitchFamily="34" charset="0"/>
                  </a:rPr>
                  <a:t>Untuk menentukan hal tersebut, maka mesin harus berada pada satu state dari 6 (enam) state, pada</a:t>
                </a:r>
                <a:r>
                  <a:rPr lang="en-US" sz="2400">
                    <a:latin typeface="Arial" panose="020B0604020202020204" pitchFamily="34" charset="0"/>
                    <a:cs typeface="Arial" panose="020B0604020202020204" pitchFamily="34" charset="0"/>
                  </a:rPr>
                  <a:t> </a:t>
                </a:r>
                <a:r>
                  <a:rPr lang="id-ID" sz="2400">
                    <a:latin typeface="Arial" panose="020B0604020202020204" pitchFamily="34" charset="0"/>
                    <a:cs typeface="Arial" panose="020B0604020202020204" pitchFamily="34" charset="0"/>
                  </a:rPr>
                  <a:t>suatu waktu tertentu akan ada proses berikut :</a:t>
                </a:r>
                <a:endParaRPr lang="en-ID"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ü"/>
                  <a:defRPr/>
                </a:pPr>
                <a:r>
                  <a:rPr lang="id-ID" sz="2400">
                    <a:latin typeface="Arial" panose="020B0604020202020204" pitchFamily="34" charset="0"/>
                    <a:cs typeface="Arial" panose="020B0604020202020204" pitchFamily="34" charset="0"/>
                  </a:rPr>
                  <a:t>Mesin pada kondisi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0</m:t>
                        </m:r>
                      </m:sub>
                    </m:sSub>
                  </m:oMath>
                </a14:m>
                <a:r>
                  <a:rPr lang="id-ID" sz="2400">
                    <a:latin typeface="Arial" panose="020B0604020202020204" pitchFamily="34" charset="0"/>
                    <a:cs typeface="Arial" panose="020B0604020202020204" pitchFamily="34" charset="0"/>
                  </a:rPr>
                  <a:t>, jika belum menerima uang kertas</a:t>
                </a:r>
                <a:endParaRPr lang="en-ID"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ü"/>
                  <a:defRPr/>
                </a:pPr>
                <a:r>
                  <a:rPr lang="id-ID" sz="2400">
                    <a:latin typeface="Arial" panose="020B0604020202020204" pitchFamily="34" charset="0"/>
                    <a:cs typeface="Arial" panose="020B0604020202020204" pitchFamily="34" charset="0"/>
                  </a:rPr>
                  <a:t>Mesin pada kondisi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1</m:t>
                        </m:r>
                      </m:sub>
                    </m:sSub>
                  </m:oMath>
                </a14:m>
                <a:r>
                  <a:rPr lang="id-ID" sz="2400">
                    <a:latin typeface="Arial" panose="020B0604020202020204" pitchFamily="34" charset="0"/>
                    <a:cs typeface="Arial" panose="020B0604020202020204" pitchFamily="34" charset="0"/>
                  </a:rPr>
                  <a:t>, jika sudah tepat menerima uang kertas 1000</a:t>
                </a:r>
                <a:endParaRPr lang="en-ID"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ü"/>
                  <a:defRPr/>
                </a:pPr>
                <a:r>
                  <a:rPr lang="id-ID" sz="2400">
                    <a:latin typeface="Arial" panose="020B0604020202020204" pitchFamily="34" charset="0"/>
                    <a:cs typeface="Arial" panose="020B0604020202020204" pitchFamily="34" charset="0"/>
                  </a:rPr>
                  <a:t>Mesin pada kondisi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2</m:t>
                        </m:r>
                      </m:sub>
                    </m:sSub>
                  </m:oMath>
                </a14:m>
                <a:r>
                  <a:rPr lang="id-ID" sz="2400">
                    <a:latin typeface="Arial" panose="020B0604020202020204" pitchFamily="34" charset="0"/>
                    <a:cs typeface="Arial" panose="020B0604020202020204" pitchFamily="34" charset="0"/>
                  </a:rPr>
                  <a:t>, jika sudah tepat menerima uang kertas 2000</a:t>
                </a:r>
                <a:endParaRPr lang="en-ID"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ü"/>
                  <a:defRPr/>
                </a:pPr>
                <a:r>
                  <a:rPr lang="id-ID" sz="2400">
                    <a:latin typeface="Arial" panose="020B0604020202020204" pitchFamily="34" charset="0"/>
                    <a:cs typeface="Arial" panose="020B0604020202020204" pitchFamily="34" charset="0"/>
                  </a:rPr>
                  <a:t>Mesin pada kondisi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3</m:t>
                        </m:r>
                      </m:sub>
                    </m:sSub>
                  </m:oMath>
                </a14:m>
                <a:r>
                  <a:rPr lang="id-ID" sz="2400">
                    <a:latin typeface="Arial" panose="020B0604020202020204" pitchFamily="34" charset="0"/>
                    <a:cs typeface="Arial" panose="020B0604020202020204" pitchFamily="34" charset="0"/>
                  </a:rPr>
                  <a:t>, jika sudah tepat menerima uang kertas 3000</a:t>
                </a:r>
                <a:endParaRPr lang="en-ID"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ü"/>
                  <a:defRPr/>
                </a:pPr>
                <a:r>
                  <a:rPr lang="id-ID" sz="2400">
                    <a:latin typeface="Arial" panose="020B0604020202020204" pitchFamily="34" charset="0"/>
                    <a:cs typeface="Arial" panose="020B0604020202020204" pitchFamily="34" charset="0"/>
                  </a:rPr>
                  <a:t>Mesin pada kondisi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4</m:t>
                        </m:r>
                      </m:sub>
                    </m:sSub>
                  </m:oMath>
                </a14:m>
                <a:r>
                  <a:rPr lang="id-ID" sz="2400">
                    <a:latin typeface="Arial" panose="020B0604020202020204" pitchFamily="34" charset="0"/>
                    <a:cs typeface="Arial" panose="020B0604020202020204" pitchFamily="34" charset="0"/>
                  </a:rPr>
                  <a:t>, jika sudah tepat menerima uang kertas 4000</a:t>
                </a:r>
                <a:endParaRPr lang="en-ID"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ü"/>
                  <a:defRPr/>
                </a:pPr>
                <a:r>
                  <a:rPr lang="id-ID" sz="2400">
                    <a:latin typeface="Arial" panose="020B0604020202020204" pitchFamily="34" charset="0"/>
                    <a:cs typeface="Arial" panose="020B0604020202020204" pitchFamily="34" charset="0"/>
                  </a:rPr>
                  <a:t>Mesin pada kondisi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5</m:t>
                        </m:r>
                      </m:sub>
                    </m:sSub>
                  </m:oMath>
                </a14:m>
                <a:r>
                  <a:rPr lang="id-ID" sz="2400">
                    <a:latin typeface="Arial" panose="020B0604020202020204" pitchFamily="34" charset="0"/>
                    <a:cs typeface="Arial" panose="020B0604020202020204" pitchFamily="34" charset="0"/>
                  </a:rPr>
                  <a:t>, jika sudah tepat menerima uang kertas 5000 atau lebih</a:t>
                </a:r>
                <a:endParaRPr lang="en-ID" sz="2400">
                  <a:latin typeface="Arial" panose="020B0604020202020204" pitchFamily="34" charset="0"/>
                  <a:cs typeface="Arial" panose="020B0604020202020204" pitchFamily="34" charset="0"/>
                </a:endParaRPr>
              </a:p>
            </p:txBody>
          </p:sp>
        </mc:Choice>
        <mc:Fallback xmlns="">
          <p:sp>
            <p:nvSpPr>
              <p:cNvPr id="164" name="Rectangle 163">
                <a:extLst>
                  <a:ext uri="{FF2B5EF4-FFF2-40B4-BE49-F238E27FC236}">
                    <a16:creationId xmlns:a16="http://schemas.microsoft.com/office/drawing/2014/main" id="{D8FA849A-F78C-4CB5-AF83-DB2B6DE7A67A}"/>
                  </a:ext>
                </a:extLst>
              </p:cNvPr>
              <p:cNvSpPr>
                <a:spLocks noRot="1" noChangeAspect="1" noMove="1" noResize="1" noEditPoints="1" noAdjustHandles="1" noChangeArrowheads="1" noChangeShapeType="1" noTextEdit="1"/>
              </p:cNvSpPr>
              <p:nvPr/>
            </p:nvSpPr>
            <p:spPr>
              <a:xfrm>
                <a:off x="214921" y="218580"/>
                <a:ext cx="11762157" cy="5170646"/>
              </a:xfrm>
              <a:prstGeom prst="rect">
                <a:avLst/>
              </a:prstGeom>
              <a:blipFill>
                <a:blip r:embed="rId3"/>
                <a:stretch>
                  <a:fillRect l="-1554" t="-1769" r="-984" b="-2712"/>
                </a:stretch>
              </a:blipFill>
            </p:spPr>
            <p:txBody>
              <a:bodyPr/>
              <a:lstStyle/>
              <a:p>
                <a:r>
                  <a:rPr lang="en-ID">
                    <a:noFill/>
                  </a:rPr>
                  <a:t> </a:t>
                </a:r>
              </a:p>
            </p:txBody>
          </p:sp>
        </mc:Fallback>
      </mc:AlternateContent>
    </p:spTree>
    <p:extLst>
      <p:ext uri="{BB962C8B-B14F-4D97-AF65-F5344CB8AC3E}">
        <p14:creationId xmlns:p14="http://schemas.microsoft.com/office/powerpoint/2010/main" val="371343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D8FA849A-F78C-4CB5-AF83-DB2B6DE7A67A}"/>
                  </a:ext>
                </a:extLst>
              </p:cNvPr>
              <p:cNvSpPr/>
              <p:nvPr/>
            </p:nvSpPr>
            <p:spPr>
              <a:xfrm>
                <a:off x="214921" y="218580"/>
                <a:ext cx="11762157" cy="6052939"/>
              </a:xfrm>
              <a:prstGeom prst="rect">
                <a:avLst/>
              </a:prstGeom>
            </p:spPr>
            <p:txBody>
              <a:bodyPr wrap="square" lIns="0" tIns="0" rIns="0" bIns="0">
                <a:spAutoFit/>
              </a:bodyPr>
              <a:lstStyle/>
              <a:p>
                <a:pPr marL="6350" indent="-6350" algn="just">
                  <a:spcAft>
                    <a:spcPts val="1000"/>
                  </a:spcAft>
                </a:pPr>
                <a:r>
                  <a:rPr lang="id-ID" sz="2400">
                    <a:latin typeface="Arial" panose="020B0604020202020204" pitchFamily="34" charset="0"/>
                    <a:cs typeface="Arial" panose="020B0604020202020204" pitchFamily="34" charset="0"/>
                  </a:rPr>
                  <a:t>Inisialisasi, mesin pada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0</m:t>
                        </m:r>
                      </m:sub>
                    </m:sSub>
                  </m:oMath>
                </a14:m>
                <a:r>
                  <a:rPr lang="id-ID" sz="240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a:p>
                <a:pPr marL="6350" indent="-6350" algn="just">
                  <a:spcAft>
                    <a:spcPts val="1000"/>
                  </a:spcAft>
                </a:pPr>
                <a:r>
                  <a:rPr lang="id-ID" sz="2400">
                    <a:latin typeface="Arial" panose="020B0604020202020204" pitchFamily="34" charset="0"/>
                    <a:cs typeface="Arial" panose="020B0604020202020204" pitchFamily="34" charset="0"/>
                  </a:rPr>
                  <a:t>Asumsinya, untuk contoh penerimaan uang dari pembeli minuman menyediakan uang kertas senilai 2000,1000,1000,dan 2000.</a:t>
                </a:r>
                <a:endParaRPr lang="en-US" sz="2400">
                  <a:latin typeface="Arial" panose="020B0604020202020204" pitchFamily="34" charset="0"/>
                  <a:cs typeface="Arial" panose="020B0604020202020204" pitchFamily="34" charset="0"/>
                </a:endParaRPr>
              </a:p>
              <a:p>
                <a:pPr marL="6350" indent="-6350" algn="just">
                  <a:spcAft>
                    <a:spcPts val="1000"/>
                  </a:spcAft>
                </a:pPr>
                <a:endParaRPr lang="en-US" sz="2400">
                  <a:latin typeface="Arial" panose="020B0604020202020204" pitchFamily="34" charset="0"/>
                  <a:cs typeface="Arial" panose="020B0604020202020204" pitchFamily="34" charset="0"/>
                </a:endParaRPr>
              </a:p>
              <a:p>
                <a:pPr marL="6350" indent="-6350" algn="just">
                  <a:spcAft>
                    <a:spcPts val="1000"/>
                  </a:spcAft>
                </a:pPr>
                <a:r>
                  <a:rPr lang="id-ID" sz="2400">
                    <a:latin typeface="Arial" panose="020B0604020202020204" pitchFamily="34" charset="0"/>
                    <a:cs typeface="Arial" panose="020B0604020202020204" pitchFamily="34" charset="0"/>
                  </a:rPr>
                  <a:t>Berikut proses yang akan terjadi :</a:t>
                </a:r>
                <a:endParaRPr lang="en-ID" sz="2400">
                  <a:latin typeface="Arial" panose="020B0604020202020204" pitchFamily="34" charset="0"/>
                  <a:cs typeface="Arial" panose="020B0604020202020204" pitchFamily="34" charset="0"/>
                </a:endParaRPr>
              </a:p>
              <a:p>
                <a:pPr marL="342900" lvl="0" indent="-342900" algn="just">
                  <a:buFont typeface="+mj-lt"/>
                  <a:buAutoNum type="arabicPeriod"/>
                </a:pPr>
                <a:r>
                  <a:rPr lang="id-ID" sz="2400">
                    <a:latin typeface="Arial" panose="020B0604020202020204" pitchFamily="34" charset="0"/>
                    <a:cs typeface="Arial" panose="020B0604020202020204" pitchFamily="34" charset="0"/>
                  </a:rPr>
                  <a:t>Setelah menerima uang kertas 2000 pertama, mesin akan berganti dari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0</m:t>
                        </m:r>
                      </m:sub>
                    </m:sSub>
                  </m:oMath>
                </a14:m>
                <a:r>
                  <a:rPr lang="id-ID" sz="2400">
                    <a:latin typeface="Arial" panose="020B0604020202020204" pitchFamily="34" charset="0"/>
                    <a:cs typeface="Arial" panose="020B0604020202020204" pitchFamily="34" charset="0"/>
                  </a:rPr>
                  <a:t> ke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2</m:t>
                        </m:r>
                      </m:sub>
                    </m:sSub>
                  </m:oMath>
                </a14:m>
                <a:r>
                  <a:rPr lang="id-ID" sz="2400">
                    <a:latin typeface="Arial" panose="020B0604020202020204" pitchFamily="34" charset="0"/>
                    <a:cs typeface="Arial" panose="020B0604020202020204" pitchFamily="34" charset="0"/>
                  </a:rPr>
                  <a:t>.</a:t>
                </a:r>
                <a:endParaRPr lang="en-ID" sz="2400">
                  <a:latin typeface="Arial" panose="020B0604020202020204" pitchFamily="34" charset="0"/>
                  <a:cs typeface="Arial" panose="020B0604020202020204" pitchFamily="34" charset="0"/>
                </a:endParaRPr>
              </a:p>
              <a:p>
                <a:pPr marL="342900" lvl="0" indent="-342900" algn="just">
                  <a:buFont typeface="+mj-lt"/>
                  <a:buAutoNum type="arabicPeriod"/>
                </a:pPr>
                <a:r>
                  <a:rPr lang="id-ID" sz="2400">
                    <a:latin typeface="Arial" panose="020B0604020202020204" pitchFamily="34" charset="0"/>
                    <a:cs typeface="Arial" panose="020B0604020202020204" pitchFamily="34" charset="0"/>
                  </a:rPr>
                  <a:t>Setelah menerima uang kertas 1000 pertama, mesin akan berganti dari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2</m:t>
                        </m:r>
                      </m:sub>
                    </m:sSub>
                  </m:oMath>
                </a14:m>
                <a:r>
                  <a:rPr lang="id-ID" sz="2400">
                    <a:latin typeface="Arial" panose="020B0604020202020204" pitchFamily="34" charset="0"/>
                    <a:cs typeface="Arial" panose="020B0604020202020204" pitchFamily="34" charset="0"/>
                  </a:rPr>
                  <a:t> ke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3</m:t>
                        </m:r>
                      </m:sub>
                    </m:sSub>
                  </m:oMath>
                </a14:m>
                <a:r>
                  <a:rPr lang="id-ID"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a:t>
                </a:r>
                <a:r>
                  <a:rPr lang="en-US" sz="2400">
                    <a:solidFill>
                      <a:srgbClr val="FF0000"/>
                    </a:solidFill>
                    <a:latin typeface="Arial" panose="020B0604020202020204" pitchFamily="34" charset="0"/>
                    <a:cs typeface="Arial" panose="020B0604020202020204" pitchFamily="34" charset="0"/>
                  </a:rPr>
                  <a:t>(total uang 2rb+1rb)</a:t>
                </a:r>
                <a:endParaRPr lang="en-ID" sz="2400">
                  <a:solidFill>
                    <a:srgbClr val="FF0000"/>
                  </a:solidFill>
                  <a:latin typeface="Arial" panose="020B0604020202020204" pitchFamily="34" charset="0"/>
                  <a:cs typeface="Arial" panose="020B0604020202020204" pitchFamily="34" charset="0"/>
                </a:endParaRPr>
              </a:p>
              <a:p>
                <a:pPr marL="342900" indent="-342900" algn="just">
                  <a:buFont typeface="+mj-lt"/>
                  <a:buAutoNum type="arabicPeriod"/>
                </a:pPr>
                <a:r>
                  <a:rPr lang="id-ID" sz="2400">
                    <a:latin typeface="Arial" panose="020B0604020202020204" pitchFamily="34" charset="0"/>
                    <a:cs typeface="Arial" panose="020B0604020202020204" pitchFamily="34" charset="0"/>
                  </a:rPr>
                  <a:t>Setelah menerima uang kertas 1000 kedua, mesin akan berganti dari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3</m:t>
                        </m:r>
                      </m:sub>
                    </m:sSub>
                  </m:oMath>
                </a14:m>
                <a:r>
                  <a:rPr lang="id-ID" sz="2400">
                    <a:latin typeface="Arial" panose="020B0604020202020204" pitchFamily="34" charset="0"/>
                    <a:cs typeface="Arial" panose="020B0604020202020204" pitchFamily="34" charset="0"/>
                  </a:rPr>
                  <a:t> ke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4</m:t>
                        </m:r>
                      </m:sub>
                    </m:sSub>
                  </m:oMath>
                </a14:m>
                <a:r>
                  <a:rPr lang="id-ID"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 </a:t>
                </a:r>
                <a:r>
                  <a:rPr lang="en-US" sz="2400">
                    <a:solidFill>
                      <a:srgbClr val="FF0000"/>
                    </a:solidFill>
                    <a:latin typeface="Arial" panose="020B0604020202020204" pitchFamily="34" charset="0"/>
                    <a:cs typeface="Arial" panose="020B0604020202020204" pitchFamily="34" charset="0"/>
                  </a:rPr>
                  <a:t>(total uang 2rb+1rb+1rb)</a:t>
                </a:r>
                <a:endParaRPr lang="en-ID" sz="2400">
                  <a:latin typeface="Arial" panose="020B0604020202020204" pitchFamily="34" charset="0"/>
                  <a:cs typeface="Arial" panose="020B0604020202020204" pitchFamily="34" charset="0"/>
                </a:endParaRPr>
              </a:p>
              <a:p>
                <a:pPr marL="342900" indent="-342900" algn="just">
                  <a:spcAft>
                    <a:spcPts val="1000"/>
                  </a:spcAft>
                  <a:buFont typeface="+mj-lt"/>
                  <a:buAutoNum type="arabicPeriod"/>
                </a:pPr>
                <a:r>
                  <a:rPr lang="id-ID" sz="2400">
                    <a:latin typeface="Arial" panose="020B0604020202020204" pitchFamily="34" charset="0"/>
                    <a:cs typeface="Arial" panose="020B0604020202020204" pitchFamily="34" charset="0"/>
                  </a:rPr>
                  <a:t>Setelah menerima uang kertas 2000 kedua, mesin akan berganti dari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4</m:t>
                        </m:r>
                      </m:sub>
                    </m:sSub>
                  </m:oMath>
                </a14:m>
                <a:r>
                  <a:rPr lang="id-ID" sz="2400">
                    <a:latin typeface="Arial" panose="020B0604020202020204" pitchFamily="34" charset="0"/>
                    <a:cs typeface="Arial" panose="020B0604020202020204" pitchFamily="34" charset="0"/>
                  </a:rPr>
                  <a:t> ke state </a:t>
                </a:r>
                <a14:m>
                  <m:oMath xmlns:m="http://schemas.openxmlformats.org/officeDocument/2006/math">
                    <m:sSub>
                      <m:sSubPr>
                        <m:ctrlPr>
                          <a:rPr lang="en-ID" sz="2400" i="1">
                            <a:latin typeface="Cambria Math" panose="02040503050406030204" pitchFamily="18" charset="0"/>
                          </a:rPr>
                        </m:ctrlPr>
                      </m:sSubPr>
                      <m:e>
                        <m:r>
                          <a:rPr lang="id-ID" sz="2400">
                            <a:latin typeface="Cambria Math" panose="02040503050406030204" pitchFamily="18" charset="0"/>
                          </a:rPr>
                          <m:t>𝑞</m:t>
                        </m:r>
                      </m:e>
                      <m:sub>
                        <m:r>
                          <a:rPr lang="id-ID" sz="2400">
                            <a:latin typeface="Cambria Math" panose="02040503050406030204" pitchFamily="18" charset="0"/>
                          </a:rPr>
                          <m:t>5</m:t>
                        </m:r>
                      </m:sub>
                    </m:sSub>
                  </m:oMath>
                </a14:m>
                <a:r>
                  <a:rPr lang="id-ID" sz="2400">
                    <a:latin typeface="Arial" panose="020B0604020202020204" pitchFamily="34" charset="0"/>
                    <a:cs typeface="Arial" panose="020B0604020202020204" pitchFamily="34" charset="0"/>
                  </a:rPr>
                  <a:t>. Pada posisi ini, mesin akan mengeluarkan minuman. (Ingat, tidak ada pengembalian uang).</a:t>
                </a:r>
                <a:r>
                  <a:rPr lang="en-US" sz="2400">
                    <a:latin typeface="Arial" panose="020B0604020202020204" pitchFamily="34" charset="0"/>
                    <a:cs typeface="Arial" panose="020B0604020202020204" pitchFamily="34" charset="0"/>
                  </a:rPr>
                  <a:t> </a:t>
                </a:r>
                <a:r>
                  <a:rPr lang="en-US" sz="2400">
                    <a:solidFill>
                      <a:srgbClr val="FF0000"/>
                    </a:solidFill>
                    <a:latin typeface="Arial" panose="020B0604020202020204" pitchFamily="34" charset="0"/>
                    <a:cs typeface="Arial" panose="020B0604020202020204" pitchFamily="34" charset="0"/>
                  </a:rPr>
                  <a:t>(total uang 2rb+1rb+1rb+2rb=6rb, harga minuman 5rb, karena mesin tidak dirancang untuk kembalian uang 6rb-5rb=1rb)</a:t>
                </a:r>
                <a:endParaRPr lang="en-ID" sz="2400">
                  <a:latin typeface="Arial" panose="020B0604020202020204" pitchFamily="34" charset="0"/>
                  <a:cs typeface="Arial" panose="020B0604020202020204" pitchFamily="34" charset="0"/>
                </a:endParaRPr>
              </a:p>
            </p:txBody>
          </p:sp>
        </mc:Choice>
        <mc:Fallback xmlns="">
          <p:sp>
            <p:nvSpPr>
              <p:cNvPr id="164" name="Rectangle 163">
                <a:extLst>
                  <a:ext uri="{FF2B5EF4-FFF2-40B4-BE49-F238E27FC236}">
                    <a16:creationId xmlns:a16="http://schemas.microsoft.com/office/drawing/2014/main" id="{D8FA849A-F78C-4CB5-AF83-DB2B6DE7A67A}"/>
                  </a:ext>
                </a:extLst>
              </p:cNvPr>
              <p:cNvSpPr>
                <a:spLocks noRot="1" noChangeAspect="1" noMove="1" noResize="1" noEditPoints="1" noAdjustHandles="1" noChangeArrowheads="1" noChangeShapeType="1" noTextEdit="1"/>
              </p:cNvSpPr>
              <p:nvPr/>
            </p:nvSpPr>
            <p:spPr>
              <a:xfrm>
                <a:off x="214921" y="218580"/>
                <a:ext cx="11762157" cy="6052939"/>
              </a:xfrm>
              <a:prstGeom prst="rect">
                <a:avLst/>
              </a:prstGeom>
              <a:blipFill>
                <a:blip r:embed="rId3"/>
                <a:stretch>
                  <a:fillRect l="-1554" t="-1511" r="-1554" b="-2115"/>
                </a:stretch>
              </a:blipFill>
            </p:spPr>
            <p:txBody>
              <a:bodyPr/>
              <a:lstStyle/>
              <a:p>
                <a:r>
                  <a:rPr lang="en-ID">
                    <a:noFill/>
                  </a:rPr>
                  <a:t> </a:t>
                </a:r>
              </a:p>
            </p:txBody>
          </p:sp>
        </mc:Fallback>
      </mc:AlternateContent>
    </p:spTree>
    <p:extLst>
      <p:ext uri="{BB962C8B-B14F-4D97-AF65-F5344CB8AC3E}">
        <p14:creationId xmlns:p14="http://schemas.microsoft.com/office/powerpoint/2010/main" val="980344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D8FA849A-F78C-4CB5-AF83-DB2B6DE7A67A}"/>
                  </a:ext>
                </a:extLst>
              </p:cNvPr>
              <p:cNvSpPr/>
              <p:nvPr/>
            </p:nvSpPr>
            <p:spPr>
              <a:xfrm>
                <a:off x="214921" y="218580"/>
                <a:ext cx="11762157" cy="923330"/>
              </a:xfrm>
              <a:prstGeom prst="rect">
                <a:avLst/>
              </a:prstGeom>
            </p:spPr>
            <p:txBody>
              <a:bodyPr wrap="square" lIns="0" tIns="0" rIns="0" bIns="0">
                <a:spAutoFit/>
              </a:bodyPr>
              <a:lstStyle/>
              <a:p>
                <a:pPr marL="6350" indent="-6350" algn="just">
                  <a:spcAft>
                    <a:spcPts val="1000"/>
                  </a:spcAft>
                </a:pPr>
                <a:r>
                  <a:rPr lang="id-ID" sz="2000">
                    <a:latin typeface="Arial" panose="020B0604020202020204" pitchFamily="34" charset="0"/>
                    <a:cs typeface="Arial" panose="020B0604020202020204" pitchFamily="34" charset="0"/>
                  </a:rPr>
                  <a:t>Gambar berikut ini menerjemahkan behaviour dari semua kemungkinan apa yang akan terjadi pada setiap nilai uang kertas yang diterima. State </a:t>
                </a:r>
                <a14:m>
                  <m:oMath xmlns:m="http://schemas.openxmlformats.org/officeDocument/2006/math">
                    <m:sSub>
                      <m:sSubPr>
                        <m:ctrlPr>
                          <a:rPr lang="en-ID" sz="2000" i="1">
                            <a:latin typeface="Cambria Math" panose="02040503050406030204" pitchFamily="18" charset="0"/>
                          </a:rPr>
                        </m:ctrlPr>
                      </m:sSubPr>
                      <m:e>
                        <m:r>
                          <a:rPr lang="id-ID" sz="2000">
                            <a:latin typeface="Cambria Math" panose="02040503050406030204" pitchFamily="18" charset="0"/>
                          </a:rPr>
                          <m:t>𝑞</m:t>
                        </m:r>
                      </m:e>
                      <m:sub>
                        <m:r>
                          <a:rPr lang="id-ID" sz="2000">
                            <a:latin typeface="Cambria Math" panose="02040503050406030204" pitchFamily="18" charset="0"/>
                          </a:rPr>
                          <m:t>5</m:t>
                        </m:r>
                      </m:sub>
                    </m:sSub>
                  </m:oMath>
                </a14:m>
                <a:r>
                  <a:rPr lang="id-ID" sz="2000">
                    <a:latin typeface="Arial" panose="020B0604020202020204" pitchFamily="34" charset="0"/>
                    <a:cs typeface="Arial" panose="020B0604020202020204" pitchFamily="34" charset="0"/>
                  </a:rPr>
                  <a:t> digambarkan dengan dua lingkaran. Sesaat mesin mencapai kondisi state </a:t>
                </a:r>
                <a14:m>
                  <m:oMath xmlns:m="http://schemas.openxmlformats.org/officeDocument/2006/math">
                    <m:sSub>
                      <m:sSubPr>
                        <m:ctrlPr>
                          <a:rPr lang="en-ID" sz="2000" i="1">
                            <a:latin typeface="Cambria Math" panose="02040503050406030204" pitchFamily="18" charset="0"/>
                          </a:rPr>
                        </m:ctrlPr>
                      </m:sSubPr>
                      <m:e>
                        <m:r>
                          <a:rPr lang="id-ID" sz="2000">
                            <a:latin typeface="Cambria Math" panose="02040503050406030204" pitchFamily="18" charset="0"/>
                          </a:rPr>
                          <m:t>𝑞</m:t>
                        </m:r>
                      </m:e>
                      <m:sub>
                        <m:r>
                          <a:rPr lang="id-ID" sz="2000">
                            <a:latin typeface="Cambria Math" panose="02040503050406030204" pitchFamily="18" charset="0"/>
                          </a:rPr>
                          <m:t>5</m:t>
                        </m:r>
                      </m:sub>
                    </m:sSub>
                  </m:oMath>
                </a14:m>
                <a:r>
                  <a:rPr lang="id-ID" sz="2000">
                    <a:latin typeface="Arial" panose="020B0604020202020204" pitchFamily="34" charset="0"/>
                    <a:cs typeface="Arial" panose="020B0604020202020204" pitchFamily="34" charset="0"/>
                  </a:rPr>
                  <a:t> ini maka mesin akan mengeluarkan minuman.</a:t>
                </a:r>
                <a:endParaRPr lang="en-ID" sz="2000">
                  <a:latin typeface="Arial" panose="020B0604020202020204" pitchFamily="34" charset="0"/>
                  <a:cs typeface="Arial" panose="020B0604020202020204" pitchFamily="34" charset="0"/>
                </a:endParaRPr>
              </a:p>
            </p:txBody>
          </p:sp>
        </mc:Choice>
        <mc:Fallback xmlns="">
          <p:sp>
            <p:nvSpPr>
              <p:cNvPr id="164" name="Rectangle 163">
                <a:extLst>
                  <a:ext uri="{FF2B5EF4-FFF2-40B4-BE49-F238E27FC236}">
                    <a16:creationId xmlns:a16="http://schemas.microsoft.com/office/drawing/2014/main" id="{D8FA849A-F78C-4CB5-AF83-DB2B6DE7A67A}"/>
                  </a:ext>
                </a:extLst>
              </p:cNvPr>
              <p:cNvSpPr>
                <a:spLocks noRot="1" noChangeAspect="1" noMove="1" noResize="1" noEditPoints="1" noAdjustHandles="1" noChangeArrowheads="1" noChangeShapeType="1" noTextEdit="1"/>
              </p:cNvSpPr>
              <p:nvPr/>
            </p:nvSpPr>
            <p:spPr>
              <a:xfrm>
                <a:off x="214921" y="218580"/>
                <a:ext cx="11762157" cy="923330"/>
              </a:xfrm>
              <a:prstGeom prst="rect">
                <a:avLst/>
              </a:prstGeom>
              <a:blipFill>
                <a:blip r:embed="rId3"/>
                <a:stretch>
                  <a:fillRect l="-1295" t="-7947" r="-1295" b="-16556"/>
                </a:stretch>
              </a:blipFill>
            </p:spPr>
            <p:txBody>
              <a:bodyPr/>
              <a:lstStyle/>
              <a:p>
                <a:r>
                  <a:rPr lang="en-ID">
                    <a:noFill/>
                  </a:rPr>
                  <a:t> </a:t>
                </a:r>
              </a:p>
            </p:txBody>
          </p:sp>
        </mc:Fallback>
      </mc:AlternateContent>
      <p:pic>
        <p:nvPicPr>
          <p:cNvPr id="3" name="Picture 2">
            <a:extLst>
              <a:ext uri="{FF2B5EF4-FFF2-40B4-BE49-F238E27FC236}">
                <a16:creationId xmlns:a16="http://schemas.microsoft.com/office/drawing/2014/main" id="{5DA308AD-6FC2-47EB-B438-72BAA10C1890}"/>
              </a:ext>
            </a:extLst>
          </p:cNvPr>
          <p:cNvPicPr/>
          <p:nvPr/>
        </p:nvPicPr>
        <p:blipFill>
          <a:blip r:embed="rId4"/>
          <a:srcRect/>
          <a:stretch>
            <a:fillRect/>
          </a:stretch>
        </p:blipFill>
        <p:spPr bwMode="auto">
          <a:xfrm>
            <a:off x="214920" y="1384024"/>
            <a:ext cx="11762157" cy="4591692"/>
          </a:xfrm>
          <a:prstGeom prst="rect">
            <a:avLst/>
          </a:prstGeom>
          <a:noFill/>
          <a:ln w="9525">
            <a:noFill/>
            <a:miter lim="800000"/>
            <a:headEnd/>
            <a:tailEnd/>
          </a:ln>
        </p:spPr>
      </p:pic>
      <p:sp>
        <p:nvSpPr>
          <p:cNvPr id="4" name="Rectangle 3">
            <a:extLst>
              <a:ext uri="{FF2B5EF4-FFF2-40B4-BE49-F238E27FC236}">
                <a16:creationId xmlns:a16="http://schemas.microsoft.com/office/drawing/2014/main" id="{FEA44EA8-DF44-430F-8560-58FD4649964D}"/>
              </a:ext>
            </a:extLst>
          </p:cNvPr>
          <p:cNvSpPr/>
          <p:nvPr/>
        </p:nvSpPr>
        <p:spPr>
          <a:xfrm>
            <a:off x="2417617" y="6217831"/>
            <a:ext cx="7356764" cy="307777"/>
          </a:xfrm>
          <a:prstGeom prst="rect">
            <a:avLst/>
          </a:prstGeom>
        </p:spPr>
        <p:txBody>
          <a:bodyPr wrap="square" lIns="0" tIns="0" rIns="0" bIns="0">
            <a:spAutoFit/>
          </a:bodyPr>
          <a:lstStyle/>
          <a:p>
            <a:pPr marL="6350" indent="-6350">
              <a:spcAft>
                <a:spcPts val="1000"/>
              </a:spcAft>
            </a:pPr>
            <a:r>
              <a:rPr lang="id-ID" sz="2000">
                <a:latin typeface="Arial" panose="020B0604020202020204" pitchFamily="34" charset="0"/>
                <a:cs typeface="Arial" panose="020B0604020202020204" pitchFamily="34" charset="0"/>
              </a:rPr>
              <a:t>Gambar</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Mesin abstrak</a:t>
            </a:r>
            <a:r>
              <a:rPr lang="en-US" sz="2000">
                <a:latin typeface="Arial" panose="020B0604020202020204" pitchFamily="34" charset="0"/>
                <a:cs typeface="Arial" panose="020B0604020202020204" pitchFamily="34" charset="0"/>
              </a:rPr>
              <a:t> </a:t>
            </a:r>
            <a:r>
              <a:rPr lang="id-ID" sz="2000">
                <a:latin typeface="Arial" panose="020B0604020202020204" pitchFamily="34" charset="0"/>
                <a:cs typeface="Arial" panose="020B0604020202020204" pitchFamily="34" charset="0"/>
              </a:rPr>
              <a:t>untuk menjual minuman harga 5000</a:t>
            </a:r>
            <a:endParaRPr lang="en-ID"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9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D8FA849A-F78C-4CB5-AF83-DB2B6DE7A67A}"/>
              </a:ext>
            </a:extLst>
          </p:cNvPr>
          <p:cNvSpPr/>
          <p:nvPr/>
        </p:nvSpPr>
        <p:spPr>
          <a:xfrm>
            <a:off x="214921" y="218580"/>
            <a:ext cx="11762157" cy="5847755"/>
          </a:xfrm>
          <a:prstGeom prst="rect">
            <a:avLst/>
          </a:prstGeom>
        </p:spPr>
        <p:txBody>
          <a:bodyPr wrap="square" lIns="0" tIns="0" rIns="0" bIns="0">
            <a:spAutoFit/>
          </a:bodyPr>
          <a:lstStyle/>
          <a:p>
            <a:pPr algn="l"/>
            <a:r>
              <a:rPr lang="en-ID" sz="2000" b="0" i="0">
                <a:effectLst/>
                <a:latin typeface="Arial" panose="020B0604020202020204" pitchFamily="34" charset="0"/>
                <a:cs typeface="Arial" panose="020B0604020202020204" pitchFamily="34" charset="0"/>
              </a:rPr>
              <a:t>Hasil dari observasi menunjukkan bahwa mesin (atau komputer) hanya akan mengingat keadaan pada posisi tertentu pada waktu tertentu. Oleh karena itu, penggunaan kapasitas memori yang diperlukan akan sangat kecil. Mesin ini mampu membedakan salah satu dari enam kemungkinan.</a:t>
            </a:r>
          </a:p>
          <a:p>
            <a:pPr algn="l"/>
            <a:endParaRPr lang="en-ID" sz="2000" b="0" i="0">
              <a:effectLst/>
              <a:latin typeface="Arial" panose="020B0604020202020204" pitchFamily="34" charset="0"/>
              <a:cs typeface="Arial" panose="020B0604020202020204" pitchFamily="34" charset="0"/>
            </a:endParaRPr>
          </a:p>
          <a:p>
            <a:pPr algn="l"/>
            <a:r>
              <a:rPr lang="en-ID" sz="2000" b="0" i="0">
                <a:effectLst/>
                <a:latin typeface="Arial" panose="020B0604020202020204" pitchFamily="34" charset="0"/>
                <a:cs typeface="Arial" panose="020B0604020202020204" pitchFamily="34" charset="0"/>
              </a:rPr>
              <a:t>Kasus yang sedikit lebih kompleks adalah ketika jawaban bergantung pada simbol masukan yang diterima, bukan hanya pada setiap simbol sebelumnya. Sebagai contoh, jika simbol yang diterima adalah {a, b}, perangkat mungkin memberikan pemberitahuan setiap kali menerima simbol, dan hanya dalam situasi ini, string saat ini dianggap diterima. Dalam konteks ini, bahasa ini menerima himpunan semua string yang diakhiri dengan simbol tersebut.</a:t>
            </a:r>
          </a:p>
          <a:p>
            <a:pPr algn="l"/>
            <a:endParaRPr lang="en-ID" sz="2000" b="0" i="0">
              <a:effectLst/>
              <a:latin typeface="Arial" panose="020B0604020202020204" pitchFamily="34" charset="0"/>
              <a:cs typeface="Arial" panose="020B0604020202020204" pitchFamily="34" charset="0"/>
            </a:endParaRPr>
          </a:p>
          <a:p>
            <a:pPr algn="l"/>
            <a:r>
              <a:rPr lang="en-ID" sz="2000" b="0" i="0">
                <a:effectLst/>
                <a:latin typeface="Arial" panose="020B0604020202020204" pitchFamily="34" charset="0"/>
                <a:cs typeface="Arial" panose="020B0604020202020204" pitchFamily="34" charset="0"/>
              </a:rPr>
              <a:t>Ini adalah contoh dari jenis bahasa yang dikenal sebagai </a:t>
            </a:r>
            <a:r>
              <a:rPr lang="en-ID" sz="2000" b="1" i="0">
                <a:effectLst/>
                <a:latin typeface="Arial" panose="020B0604020202020204" pitchFamily="34" charset="0"/>
                <a:cs typeface="Arial" panose="020B0604020202020204" pitchFamily="34" charset="0"/>
              </a:rPr>
              <a:t>Finite State Automata (FSA)</a:t>
            </a:r>
            <a:r>
              <a:rPr lang="en-ID" sz="2000" b="0" i="0">
                <a:effectLst/>
                <a:latin typeface="Arial" panose="020B0604020202020204" pitchFamily="34" charset="0"/>
                <a:cs typeface="Arial" panose="020B0604020202020204" pitchFamily="34" charset="0"/>
              </a:rPr>
              <a:t>, atau </a:t>
            </a:r>
            <a:r>
              <a:rPr lang="en-ID" sz="2000" b="1" i="0">
                <a:effectLst/>
                <a:latin typeface="Arial" panose="020B0604020202020204" pitchFamily="34" charset="0"/>
                <a:cs typeface="Arial" panose="020B0604020202020204" pitchFamily="34" charset="0"/>
              </a:rPr>
              <a:t>mesin berhingga</a:t>
            </a:r>
            <a:r>
              <a:rPr lang="en-ID" sz="2000" b="0" i="0">
                <a:effectLst/>
                <a:latin typeface="Arial" panose="020B0604020202020204" pitchFamily="34" charset="0"/>
                <a:cs typeface="Arial" panose="020B0604020202020204" pitchFamily="34" charset="0"/>
              </a:rPr>
              <a:t>.</a:t>
            </a:r>
          </a:p>
          <a:p>
            <a:pPr algn="l"/>
            <a:endParaRPr lang="en-ID" sz="2000" b="0" i="0">
              <a:effectLst/>
              <a:latin typeface="Arial" panose="020B0604020202020204" pitchFamily="34" charset="0"/>
              <a:cs typeface="Arial" panose="020B0604020202020204" pitchFamily="34" charset="0"/>
            </a:endParaRPr>
          </a:p>
          <a:p>
            <a:pPr algn="l"/>
            <a:r>
              <a:rPr lang="en-ID" sz="2000" b="0" i="0">
                <a:effectLst/>
                <a:latin typeface="Arial" panose="020B0604020202020204" pitchFamily="34" charset="0"/>
                <a:cs typeface="Arial" panose="020B0604020202020204" pitchFamily="34" charset="0"/>
              </a:rPr>
              <a:t>Pada setiap langkahnya, mesin berhingga berada dalam salah satu dari state berhingga (yang disebut sebagai state karena mengacu pada himpunan berhingga) dan responsnya tergantung hanya pada keadaan dan simbol saat ini. "Respon" dalam konteks tertentu, seperti menerima masukan simbol tertentu, hanya mengubah ke state tertentu. Dalam FSA, hal ini dapat dianggap sebagai pengumuman penerimaan atau penolakan, dalam artian bahwa mesin berada dalam keadaan yang dapat menerima atau tidak menerima.</a:t>
            </a:r>
          </a:p>
        </p:txBody>
      </p:sp>
    </p:spTree>
    <p:extLst>
      <p:ext uri="{BB962C8B-B14F-4D97-AF65-F5344CB8AC3E}">
        <p14:creationId xmlns:p14="http://schemas.microsoft.com/office/powerpoint/2010/main" val="682710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52oKQ7k2XOKEquNz5gzoB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fYQ9BcTsjOwvEaRHvcmZ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gJh8hGl1KZopuybrc7SL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2">
      <a:majorFont>
        <a:latin typeface="Bahnschrif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4684</Words>
  <Application>Microsoft Office PowerPoint</Application>
  <PresentationFormat>Widescreen</PresentationFormat>
  <Paragraphs>262</Paragraphs>
  <Slides>37</Slides>
  <Notes>37</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51" baseType="lpstr">
      <vt:lpstr>Arial</vt:lpstr>
      <vt:lpstr>Arial Black</vt:lpstr>
      <vt:lpstr>Bahnschrift</vt:lpstr>
      <vt:lpstr>Calibri</vt:lpstr>
      <vt:lpstr>Calibri Light</vt:lpstr>
      <vt:lpstr>Cambria Math</vt:lpstr>
      <vt:lpstr>Dubai Light</vt:lpstr>
      <vt:lpstr>EquipExtended-Light</vt:lpstr>
      <vt:lpstr>Segoe UI</vt:lpstr>
      <vt:lpstr>Söhne</vt:lpstr>
      <vt:lpstr>Wingdings</vt:lpstr>
      <vt:lpstr>Office Theme</vt:lpstr>
      <vt:lpstr>1_Office Theme</vt:lpstr>
      <vt:lpstr>think-cell Slide</vt:lpstr>
      <vt:lpstr>PowerPoint Presentation</vt:lpstr>
      <vt:lpstr>Pembahasan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24slides3</dc:creator>
  <cp:lastModifiedBy>Santi Rahayu</cp:lastModifiedBy>
  <cp:revision>144</cp:revision>
  <dcterms:created xsi:type="dcterms:W3CDTF">2020-08-04T05:23:17Z</dcterms:created>
  <dcterms:modified xsi:type="dcterms:W3CDTF">2024-03-16T15:05:33Z</dcterms:modified>
</cp:coreProperties>
</file>