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handoutMasterIdLst>
    <p:handoutMasterId r:id="rId45"/>
  </p:handoutMasterIdLst>
  <p:sldIdLst>
    <p:sldId id="317" r:id="rId4"/>
    <p:sldId id="361" r:id="rId5"/>
    <p:sldId id="362" r:id="rId6"/>
    <p:sldId id="363" r:id="rId7"/>
    <p:sldId id="271" r:id="rId8"/>
    <p:sldId id="368" r:id="rId9"/>
    <p:sldId id="278" r:id="rId10"/>
    <p:sldId id="364" r:id="rId11"/>
    <p:sldId id="366" r:id="rId12"/>
    <p:sldId id="367"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6" r:id="rId27"/>
    <p:sldId id="382" r:id="rId28"/>
    <p:sldId id="387" r:id="rId29"/>
    <p:sldId id="383" r:id="rId30"/>
    <p:sldId id="388" r:id="rId31"/>
    <p:sldId id="390" r:id="rId32"/>
    <p:sldId id="384" r:id="rId33"/>
    <p:sldId id="391" r:id="rId34"/>
    <p:sldId id="392" r:id="rId35"/>
    <p:sldId id="385" r:id="rId36"/>
    <p:sldId id="393" r:id="rId37"/>
    <p:sldId id="394" r:id="rId38"/>
    <p:sldId id="395" r:id="rId39"/>
    <p:sldId id="396" r:id="rId40"/>
    <p:sldId id="397" r:id="rId41"/>
    <p:sldId id="398" r:id="rId42"/>
    <p:sldId id="314" r:id="rId43"/>
    <p:sldId id="3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72" autoAdjust="0"/>
    <p:restoredTop sz="90553" autoAdjust="0"/>
  </p:normalViewPr>
  <p:slideViewPr>
    <p:cSldViewPr snapToGrid="0" showGuides="1">
      <p:cViewPr varScale="1">
        <p:scale>
          <a:sx n="68" d="100"/>
          <a:sy n="68" d="100"/>
        </p:scale>
        <p:origin x="672" y="60"/>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12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E503D-F517-43C1-AE47-C597A99A4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EB82D7-2EF5-46D7-9A30-A473478FE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C7C688-19A5-4B26-AC9A-BB17B7DE14EA}" type="datetimeFigureOut">
              <a:rPr lang="en-US" smtClean="0"/>
              <a:t>2/21/2024</a:t>
            </a:fld>
            <a:endParaRPr lang="en-US"/>
          </a:p>
        </p:txBody>
      </p:sp>
      <p:sp>
        <p:nvSpPr>
          <p:cNvPr id="4" name="Footer Placeholder 3">
            <a:extLst>
              <a:ext uri="{FF2B5EF4-FFF2-40B4-BE49-F238E27FC236}">
                <a16:creationId xmlns:a16="http://schemas.microsoft.com/office/drawing/2014/main" id="{DE3EB5A5-B323-4135-AE34-B141AA5728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75C7BC-7163-438F-A6C4-AE30F6BDF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E8C756-4F09-406E-8512-DF0CE0DDF0BF}" type="slidenum">
              <a:rPr lang="en-US" smtClean="0"/>
              <a:t>‹#›</a:t>
            </a:fld>
            <a:endParaRPr lang="en-US"/>
          </a:p>
        </p:txBody>
      </p:sp>
    </p:spTree>
    <p:extLst>
      <p:ext uri="{BB962C8B-B14F-4D97-AF65-F5344CB8AC3E}">
        <p14:creationId xmlns:p14="http://schemas.microsoft.com/office/powerpoint/2010/main" val="313298564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7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74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18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C3C9FE5-AB1E-404E-9EB5-81D274A71722}"/>
              </a:ext>
            </a:extLst>
          </p:cNvPr>
          <p:cNvGrpSpPr/>
          <p:nvPr userDrawn="1"/>
        </p:nvGrpSpPr>
        <p:grpSpPr>
          <a:xfrm>
            <a:off x="9426469" y="2035643"/>
            <a:ext cx="1576801" cy="1576800"/>
            <a:chOff x="1201728" y="2038507"/>
            <a:chExt cx="1576801" cy="1576800"/>
          </a:xfrm>
        </p:grpSpPr>
        <p:sp>
          <p:nvSpPr>
            <p:cNvPr id="25" name="Rounded Rectangle 21">
              <a:extLst>
                <a:ext uri="{FF2B5EF4-FFF2-40B4-BE49-F238E27FC236}">
                  <a16:creationId xmlns:a16="http://schemas.microsoft.com/office/drawing/2014/main" id="{3961A115-70CC-45BB-98A0-A28E7D8DDCF9}"/>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6" name="Rounded Rectangle 8">
              <a:extLst>
                <a:ext uri="{FF2B5EF4-FFF2-40B4-BE49-F238E27FC236}">
                  <a16:creationId xmlns:a16="http://schemas.microsoft.com/office/drawing/2014/main" id="{E21298D3-FC3A-4D25-9A8C-EEA6B80608B2}"/>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20" name="Group 19">
            <a:extLst>
              <a:ext uri="{FF2B5EF4-FFF2-40B4-BE49-F238E27FC236}">
                <a16:creationId xmlns:a16="http://schemas.microsoft.com/office/drawing/2014/main" id="{4794BB16-9568-49E9-A76B-B41333C99C28}"/>
              </a:ext>
            </a:extLst>
          </p:cNvPr>
          <p:cNvGrpSpPr/>
          <p:nvPr userDrawn="1"/>
        </p:nvGrpSpPr>
        <p:grpSpPr>
          <a:xfrm>
            <a:off x="5307598" y="2037075"/>
            <a:ext cx="1576801" cy="1576800"/>
            <a:chOff x="1201728" y="2038507"/>
            <a:chExt cx="1576801" cy="1576800"/>
          </a:xfrm>
        </p:grpSpPr>
        <p:sp>
          <p:nvSpPr>
            <p:cNvPr id="21" name="Rounded Rectangle 21">
              <a:extLst>
                <a:ext uri="{FF2B5EF4-FFF2-40B4-BE49-F238E27FC236}">
                  <a16:creationId xmlns:a16="http://schemas.microsoft.com/office/drawing/2014/main" id="{9EAAAE1F-6210-443C-B7B8-E98E8FB4A2BA}"/>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3" name="Rounded Rectangle 8">
              <a:extLst>
                <a:ext uri="{FF2B5EF4-FFF2-40B4-BE49-F238E27FC236}">
                  <a16:creationId xmlns:a16="http://schemas.microsoft.com/office/drawing/2014/main" id="{4B681E53-94D9-4E5B-BBE0-45FD7873B434}"/>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3" name="Group 2">
            <a:extLst>
              <a:ext uri="{FF2B5EF4-FFF2-40B4-BE49-F238E27FC236}">
                <a16:creationId xmlns:a16="http://schemas.microsoft.com/office/drawing/2014/main" id="{511C3C90-83A3-4219-984E-0C27B4722780}"/>
              </a:ext>
            </a:extLst>
          </p:cNvPr>
          <p:cNvGrpSpPr/>
          <p:nvPr userDrawn="1"/>
        </p:nvGrpSpPr>
        <p:grpSpPr>
          <a:xfrm>
            <a:off x="1201728" y="2038507"/>
            <a:ext cx="1576801" cy="1576800"/>
            <a:chOff x="1201728" y="2038507"/>
            <a:chExt cx="1576801" cy="1576800"/>
          </a:xfrm>
        </p:grpSpPr>
        <p:sp>
          <p:nvSpPr>
            <p:cNvPr id="5" name="Rounded Rectangle 21">
              <a:extLst>
                <a:ext uri="{FF2B5EF4-FFF2-40B4-BE49-F238E27FC236}">
                  <a16:creationId xmlns:a16="http://schemas.microsoft.com/office/drawing/2014/main" id="{8D3E9FE6-8B38-47E1-BEA9-70052ACAE703}"/>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6" name="Rounded Rectangle 8">
              <a:extLst>
                <a:ext uri="{FF2B5EF4-FFF2-40B4-BE49-F238E27FC236}">
                  <a16:creationId xmlns:a16="http://schemas.microsoft.com/office/drawing/2014/main" id="{DA3D73F9-826B-4421-B93C-2444DD2AAEAF}"/>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sp>
        <p:nvSpPr>
          <p:cNvPr id="13" name="Picture Placeholder 2">
            <a:extLst>
              <a:ext uri="{FF2B5EF4-FFF2-40B4-BE49-F238E27FC236}">
                <a16:creationId xmlns:a16="http://schemas.microsoft.com/office/drawing/2014/main" id="{CF5452AA-88DA-404B-9070-237F302CC413}"/>
              </a:ext>
            </a:extLst>
          </p:cNvPr>
          <p:cNvSpPr>
            <a:spLocks noGrp="1"/>
          </p:cNvSpPr>
          <p:nvPr userDrawn="1">
            <p:ph type="pic" idx="1" hasCustomPrompt="1"/>
          </p:nvPr>
        </p:nvSpPr>
        <p:spPr>
          <a:xfrm>
            <a:off x="892129"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2">
            <a:extLst>
              <a:ext uri="{FF2B5EF4-FFF2-40B4-BE49-F238E27FC236}">
                <a16:creationId xmlns:a16="http://schemas.microsoft.com/office/drawing/2014/main" id="{FE5A71D8-2DE6-4888-9D28-BA9A6A477128}"/>
              </a:ext>
            </a:extLst>
          </p:cNvPr>
          <p:cNvSpPr>
            <a:spLocks noGrp="1"/>
          </p:cNvSpPr>
          <p:nvPr userDrawn="1">
            <p:ph type="pic" idx="11" hasCustomPrompt="1"/>
          </p:nvPr>
        </p:nvSpPr>
        <p:spPr>
          <a:xfrm>
            <a:off x="5004500"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5" name="Picture Placeholder 2">
            <a:extLst>
              <a:ext uri="{FF2B5EF4-FFF2-40B4-BE49-F238E27FC236}">
                <a16:creationId xmlns:a16="http://schemas.microsoft.com/office/drawing/2014/main" id="{F5C10DDF-04C5-44D7-83B8-C2946E6C368F}"/>
              </a:ext>
            </a:extLst>
          </p:cNvPr>
          <p:cNvSpPr>
            <a:spLocks noGrp="1"/>
          </p:cNvSpPr>
          <p:nvPr userDrawn="1">
            <p:ph type="pic" idx="12" hasCustomPrompt="1"/>
          </p:nvPr>
        </p:nvSpPr>
        <p:spPr>
          <a:xfrm>
            <a:off x="9116870"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Rectangle 16">
            <a:extLst>
              <a:ext uri="{FF2B5EF4-FFF2-40B4-BE49-F238E27FC236}">
                <a16:creationId xmlns:a16="http://schemas.microsoft.com/office/drawing/2014/main" id="{0EA33FD7-78A1-4A67-82B2-A73F2B9D7930}"/>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8CED0DD5-72D0-4ECD-A39F-EE1ACB348793}"/>
              </a:ext>
            </a:extLst>
          </p:cNvPr>
          <p:cNvSpPr>
            <a:spLocks noGrp="1"/>
          </p:cNvSpPr>
          <p:nvPr userDrawn="1">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98567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84DF9-D037-45BD-8FD1-FC052EA0D381}"/>
              </a:ext>
            </a:extLst>
          </p:cNvPr>
          <p:cNvSpPr/>
          <p:nvPr userDrawn="1"/>
        </p:nvSpPr>
        <p:spPr>
          <a:xfrm>
            <a:off x="3397776" y="2717708"/>
            <a:ext cx="8794226" cy="240487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3">
            <a:extLst>
              <a:ext uri="{FF2B5EF4-FFF2-40B4-BE49-F238E27FC236}">
                <a16:creationId xmlns:a16="http://schemas.microsoft.com/office/drawing/2014/main" id="{EAB2CE11-41A3-4695-A4AD-933F01A3740B}"/>
              </a:ext>
            </a:extLst>
          </p:cNvPr>
          <p:cNvGrpSpPr/>
          <p:nvPr userDrawn="1"/>
        </p:nvGrpSpPr>
        <p:grpSpPr>
          <a:xfrm>
            <a:off x="733478" y="1571013"/>
            <a:ext cx="2664296" cy="4683693"/>
            <a:chOff x="445712" y="1449040"/>
            <a:chExt cx="2113018" cy="3924176"/>
          </a:xfrm>
        </p:grpSpPr>
        <p:sp>
          <p:nvSpPr>
            <p:cNvPr id="6" name="Rounded Rectangle 4">
              <a:extLst>
                <a:ext uri="{FF2B5EF4-FFF2-40B4-BE49-F238E27FC236}">
                  <a16:creationId xmlns:a16="http://schemas.microsoft.com/office/drawing/2014/main" id="{2077F0CB-74CC-44DA-B0A3-6B32D359FF6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5">
              <a:extLst>
                <a:ext uri="{FF2B5EF4-FFF2-40B4-BE49-F238E27FC236}">
                  <a16:creationId xmlns:a16="http://schemas.microsoft.com/office/drawing/2014/main" id="{40EF6CD2-4A74-45AA-9688-00853EAC84F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6">
              <a:extLst>
                <a:ext uri="{FF2B5EF4-FFF2-40B4-BE49-F238E27FC236}">
                  <a16:creationId xmlns:a16="http://schemas.microsoft.com/office/drawing/2014/main" id="{D3F02DAD-26CE-4969-9C71-236E7BD76B4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37268947-67E4-4F53-8D2A-001290B0285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8">
                <a:extLst>
                  <a:ext uri="{FF2B5EF4-FFF2-40B4-BE49-F238E27FC236}">
                    <a16:creationId xmlns:a16="http://schemas.microsoft.com/office/drawing/2014/main" id="{8FB939D9-61E8-4287-B74F-BD947882E67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65AD63DB-3B29-46CA-B871-B48A85A25DDB}"/>
              </a:ext>
            </a:extLst>
          </p:cNvPr>
          <p:cNvSpPr>
            <a:spLocks noGrp="1"/>
          </p:cNvSpPr>
          <p:nvPr>
            <p:ph type="pic" idx="12" hasCustomPrompt="1"/>
          </p:nvPr>
        </p:nvSpPr>
        <p:spPr>
          <a:xfrm>
            <a:off x="921396" y="1982583"/>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Rectangle 11">
            <a:extLst>
              <a:ext uri="{FF2B5EF4-FFF2-40B4-BE49-F238E27FC236}">
                <a16:creationId xmlns:a16="http://schemas.microsoft.com/office/drawing/2014/main" id="{B6269FE5-023F-4561-8BA8-426E61BDB51A}"/>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4841331A-2854-4C6D-9077-CB1D2F42132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00545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7E4757-8097-45D7-8EA5-8EBA3BC2364F}"/>
              </a:ext>
            </a:extLst>
          </p:cNvPr>
          <p:cNvGrpSpPr/>
          <p:nvPr userDrawn="1"/>
        </p:nvGrpSpPr>
        <p:grpSpPr>
          <a:xfrm>
            <a:off x="3631989" y="3294209"/>
            <a:ext cx="4928023" cy="2707615"/>
            <a:chOff x="-548507" y="477868"/>
            <a:chExt cx="11570449" cy="6357177"/>
          </a:xfrm>
        </p:grpSpPr>
        <p:sp>
          <p:nvSpPr>
            <p:cNvPr id="5" name="Freeform: Shape 4">
              <a:extLst>
                <a:ext uri="{FF2B5EF4-FFF2-40B4-BE49-F238E27FC236}">
                  <a16:creationId xmlns:a16="http://schemas.microsoft.com/office/drawing/2014/main" id="{DBA3B8B5-DDA8-4D52-A08B-D4FCFB1EFAD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1933EC2-C4E3-4F09-9B9E-6D9229ACE3F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C54F712-4E18-4362-998E-FA1A69B6827A}"/>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52E08CB-EA13-4237-B12D-09F626F146E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32F5F06-05AB-4423-AC6C-C4482C2ED1B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812065C9-FDF8-4219-88B0-F40F83873FBE}"/>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F05894DC-55A3-44E5-AA52-6D37CFC7C4D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B3E9F2-BB5E-4CD6-9E55-16A7DF162FD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542699D-DEF5-47FE-8F4B-F75C394A08A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0B930AEF-92FB-4586-9CCC-289C31313EF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BA0D98E-596D-4B10-96EA-2F55BC31AB3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A363A919-5974-4276-9518-2745A1C7548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4331991" y="3448211"/>
            <a:ext cx="3528018" cy="2175491"/>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Rectangle 16">
            <a:extLst>
              <a:ext uri="{FF2B5EF4-FFF2-40B4-BE49-F238E27FC236}">
                <a16:creationId xmlns:a16="http://schemas.microsoft.com/office/drawing/2014/main" id="{A1B101E8-381D-4D31-AD1A-8A29457825B9}"/>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2AA06F9E-CDC4-4FD7-8F09-87BC24D7CCD3}"/>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09049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57728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3800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3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FE3B4E-D51E-4474-BC0A-8D7DBC01EECC}"/>
              </a:ext>
            </a:extLst>
          </p:cNvPr>
          <p:cNvSpPr/>
          <p:nvPr userDrawn="1"/>
        </p:nvSpPr>
        <p:spPr>
          <a:xfrm>
            <a:off x="0" y="0"/>
            <a:ext cx="12192000" cy="6858000"/>
          </a:xfrm>
          <a:prstGeom prst="rect">
            <a:avLst/>
          </a:prstGeom>
          <a:gradFill flip="none" rotWithShape="1">
            <a:gsLst>
              <a:gs pos="0">
                <a:schemeClr val="bg1">
                  <a:alpha val="8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44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36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72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91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65" r:id="rId10"/>
    <p:sldLayoutId id="2147483676" r:id="rId11"/>
    <p:sldLayoutId id="2147483677" r:id="rId12"/>
    <p:sldLayoutId id="2147483680" r:id="rId13"/>
    <p:sldLayoutId id="2147483683" r:id="rId14"/>
    <p:sldLayoutId id="214748368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s://shorturl.at/gnt57"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hyperlink" Target="https://www.jflap.org/jflaptmp/" TargetMode="External"/><Relationship Id="rId7"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hyperlink" Target="https://www.jflap.org/tutorial/" TargetMode="External"/><Relationship Id="rId4" Type="http://schemas.openxmlformats.org/officeDocument/2006/relationships/hyperlink" Target="https://www.oracle.com/java/technologies/download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26F23F-61BC-4438-B906-C10C8232AA27}"/>
              </a:ext>
            </a:extLst>
          </p:cNvPr>
          <p:cNvSpPr/>
          <p:nvPr/>
        </p:nvSpPr>
        <p:spPr>
          <a:xfrm>
            <a:off x="0" y="4849267"/>
            <a:ext cx="12192000" cy="154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2"/>
            <a:extLst>
              <a:ext uri="{FF2B5EF4-FFF2-40B4-BE49-F238E27FC236}">
                <a16:creationId xmlns:a16="http://schemas.microsoft.com/office/drawing/2014/main" id="{64038CDC-BED9-4EF8-BAE6-309E096D292D}"/>
              </a:ext>
            </a:extLst>
          </p:cNvPr>
          <p:cNvSpPr txBox="1"/>
          <p:nvPr/>
        </p:nvSpPr>
        <p:spPr>
          <a:xfrm>
            <a:off x="0" y="6507424"/>
            <a:ext cx="12191853" cy="246221"/>
          </a:xfrm>
          <a:prstGeom prst="rect">
            <a:avLst/>
          </a:prstGeom>
          <a:noFill/>
        </p:spPr>
        <p:txBody>
          <a:bodyPr wrap="square" rtlCol="0">
            <a:spAutoFit/>
          </a:bodyPr>
          <a:lstStyle/>
          <a:p>
            <a:pPr algn="ctr"/>
            <a:r>
              <a:rPr lang="en-US" altLang="ko-KR"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10" name="TextBox 9">
            <a:extLst>
              <a:ext uri="{FF2B5EF4-FFF2-40B4-BE49-F238E27FC236}">
                <a16:creationId xmlns:a16="http://schemas.microsoft.com/office/drawing/2014/main" id="{BF913EA5-5B9E-4F05-A8F0-4531AB5BD20D}"/>
              </a:ext>
            </a:extLst>
          </p:cNvPr>
          <p:cNvSpPr txBox="1"/>
          <p:nvPr/>
        </p:nvSpPr>
        <p:spPr>
          <a:xfrm>
            <a:off x="0" y="4956363"/>
            <a:ext cx="12192000" cy="923330"/>
          </a:xfrm>
          <a:prstGeom prst="rect">
            <a:avLst/>
          </a:prstGeom>
          <a:noFill/>
        </p:spPr>
        <p:txBody>
          <a:bodyPr wrap="square" rtlCol="0" anchor="ctr">
            <a:spAutoFit/>
          </a:bodyPr>
          <a:lstStyle/>
          <a:p>
            <a:pPr algn="ctr"/>
            <a:r>
              <a:rPr lang="en-US" sz="5400">
                <a:latin typeface="+mj-lt"/>
              </a:rPr>
              <a:t>Pengenalan Teori Bahasa &amp; Automata</a:t>
            </a:r>
            <a:endParaRPr lang="ko-KR" altLang="en-US" sz="5400" dirty="0">
              <a:latin typeface="+mj-lt"/>
              <a:cs typeface="Arial" pitchFamily="34" charset="0"/>
            </a:endParaRPr>
          </a:p>
        </p:txBody>
      </p:sp>
      <p:sp>
        <p:nvSpPr>
          <p:cNvPr id="11" name="TextBox 10">
            <a:extLst>
              <a:ext uri="{FF2B5EF4-FFF2-40B4-BE49-F238E27FC236}">
                <a16:creationId xmlns:a16="http://schemas.microsoft.com/office/drawing/2014/main" id="{9D714428-39F5-41EC-B1F4-8347B77A8C8E}"/>
              </a:ext>
            </a:extLst>
          </p:cNvPr>
          <p:cNvSpPr txBox="1"/>
          <p:nvPr/>
        </p:nvSpPr>
        <p:spPr>
          <a:xfrm>
            <a:off x="142" y="5835913"/>
            <a:ext cx="12191853" cy="379656"/>
          </a:xfrm>
          <a:prstGeom prst="rect">
            <a:avLst/>
          </a:prstGeom>
          <a:noFill/>
        </p:spPr>
        <p:txBody>
          <a:bodyPr wrap="square" rtlCol="0" anchor="ctr">
            <a:spAutoFit/>
          </a:bodyPr>
          <a:lstStyle/>
          <a:p>
            <a:pPr algn="ctr"/>
            <a:r>
              <a:rPr lang="en-US" altLang="ko-KR" sz="1867">
                <a:cs typeface="Arial" pitchFamily="34" charset="0"/>
              </a:rPr>
              <a:t>Santi Rahayu, S.Kom., M.Kom.</a:t>
            </a:r>
            <a:endParaRPr lang="ko-KR" altLang="en-US" sz="1867" dirty="0">
              <a:cs typeface="Arial" pitchFamily="34" charset="0"/>
            </a:endParaRPr>
          </a:p>
        </p:txBody>
      </p:sp>
    </p:spTree>
    <p:extLst>
      <p:ext uri="{BB962C8B-B14F-4D97-AF65-F5344CB8AC3E}">
        <p14:creationId xmlns:p14="http://schemas.microsoft.com/office/powerpoint/2010/main" val="260707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a:solidFill>
                  <a:schemeClr val="tx1"/>
                </a:solidFill>
              </a:rPr>
              <a:t>Teori Bahasa dan Automata</a:t>
            </a:r>
            <a:endParaRPr lang="en-US" dirty="0">
              <a:solidFill>
                <a:schemeClr val="tx1"/>
              </a:solidFill>
            </a:endParaRPr>
          </a:p>
        </p:txBody>
      </p:sp>
      <p:sp>
        <p:nvSpPr>
          <p:cNvPr id="50" name="TextBox 49">
            <a:extLst>
              <a:ext uri="{FF2B5EF4-FFF2-40B4-BE49-F238E27FC236}">
                <a16:creationId xmlns:a16="http://schemas.microsoft.com/office/drawing/2014/main" id="{606A7399-9C1A-4E09-B554-8913655B8784}"/>
              </a:ext>
            </a:extLst>
          </p:cNvPr>
          <p:cNvSpPr txBox="1"/>
          <p:nvPr/>
        </p:nvSpPr>
        <p:spPr>
          <a:xfrm>
            <a:off x="218941" y="1395554"/>
            <a:ext cx="11677785" cy="1685846"/>
          </a:xfrm>
          <a:prstGeom prst="rect">
            <a:avLst/>
          </a:prstGeom>
          <a:noFill/>
        </p:spPr>
        <p:txBody>
          <a:bodyPr wrap="square" rtlCol="0">
            <a:spAutoFit/>
          </a:bodyPr>
          <a:lstStyle/>
          <a:p>
            <a:pPr>
              <a:lnSpc>
                <a:spcPct val="150000"/>
              </a:lnSpc>
            </a:pPr>
            <a:r>
              <a:rPr lang="en-ID" sz="2400">
                <a:latin typeface="+mj-lt"/>
              </a:rPr>
              <a:t>Sehingga yang dimaksud dengan teori bahasa dan automata adalah dimana :</a:t>
            </a:r>
          </a:p>
          <a:p>
            <a:pPr>
              <a:lnSpc>
                <a:spcPct val="150000"/>
              </a:lnSpc>
            </a:pPr>
            <a:r>
              <a:rPr lang="en-ID" sz="2400">
                <a:latin typeface="+mj-lt"/>
              </a:rPr>
              <a:t>“Bahasa sebagai input oleh suatu mesin otomata, selanjutnya mesin otomata akan membuat keputusan yang mengindikasikan apakah input itu diterima atau tidak.”</a:t>
            </a:r>
          </a:p>
        </p:txBody>
      </p:sp>
    </p:spTree>
    <p:extLst>
      <p:ext uri="{BB962C8B-B14F-4D97-AF65-F5344CB8AC3E}">
        <p14:creationId xmlns:p14="http://schemas.microsoft.com/office/powerpoint/2010/main" val="28832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D9D9-215B-4540-9DE8-44D2E30B6D32}"/>
              </a:ext>
            </a:extLst>
          </p:cNvPr>
          <p:cNvSpPr/>
          <p:nvPr/>
        </p:nvSpPr>
        <p:spPr>
          <a:xfrm>
            <a:off x="597876" y="494008"/>
            <a:ext cx="7561386" cy="5869984"/>
          </a:xfrm>
          <a:custGeom>
            <a:avLst/>
            <a:gdLst>
              <a:gd name="connsiteX0" fmla="*/ 0 w 8299938"/>
              <a:gd name="connsiteY0" fmla="*/ 0 h 6858000"/>
              <a:gd name="connsiteX1" fmla="*/ 8299938 w 8299938"/>
              <a:gd name="connsiteY1" fmla="*/ 0 h 6858000"/>
              <a:gd name="connsiteX2" fmla="*/ 8299938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603023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330462 w 8299938"/>
              <a:gd name="connsiteY2" fmla="*/ 6840416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EACE2C-F0BB-4B26-BDA0-E1B66FC049A7}"/>
              </a:ext>
            </a:extLst>
          </p:cNvPr>
          <p:cNvSpPr txBox="1"/>
          <p:nvPr/>
        </p:nvSpPr>
        <p:spPr>
          <a:xfrm>
            <a:off x="1558343" y="1951913"/>
            <a:ext cx="4803819" cy="2308324"/>
          </a:xfrm>
          <a:prstGeom prst="rect">
            <a:avLst/>
          </a:prstGeom>
          <a:noFill/>
        </p:spPr>
        <p:txBody>
          <a:bodyPr wrap="square" rtlCol="0" anchor="ctr">
            <a:spAutoFit/>
          </a:bodyPr>
          <a:lstStyle/>
          <a:p>
            <a:r>
              <a:rPr lang="en-US" altLang="ko-KR" sz="4800" b="1">
                <a:latin typeface="+mj-lt"/>
                <a:cs typeface="Arial" pitchFamily="34" charset="0"/>
              </a:rPr>
              <a:t>Contoh Penerapan Teori Automata</a:t>
            </a:r>
            <a:endParaRPr lang="ko-KR" altLang="en-US" sz="4800" b="1" dirty="0">
              <a:latin typeface="+mj-lt"/>
              <a:cs typeface="Arial" pitchFamily="34" charset="0"/>
            </a:endParaRPr>
          </a:p>
        </p:txBody>
      </p:sp>
    </p:spTree>
    <p:extLst>
      <p:ext uri="{BB962C8B-B14F-4D97-AF65-F5344CB8AC3E}">
        <p14:creationId xmlns:p14="http://schemas.microsoft.com/office/powerpoint/2010/main" val="3012306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a:solidFill>
                  <a:schemeClr val="tx1"/>
                </a:solidFill>
              </a:rPr>
              <a:t>Model Switch On/Off</a:t>
            </a:r>
            <a:endParaRPr lang="en-US" dirty="0">
              <a:solidFill>
                <a:schemeClr val="tx1"/>
              </a:solidFill>
            </a:endParaRPr>
          </a:p>
        </p:txBody>
      </p:sp>
      <p:sp>
        <p:nvSpPr>
          <p:cNvPr id="50" name="TextBox 49">
            <a:extLst>
              <a:ext uri="{FF2B5EF4-FFF2-40B4-BE49-F238E27FC236}">
                <a16:creationId xmlns:a16="http://schemas.microsoft.com/office/drawing/2014/main" id="{606A7399-9C1A-4E09-B554-8913655B8784}"/>
              </a:ext>
            </a:extLst>
          </p:cNvPr>
          <p:cNvSpPr txBox="1"/>
          <p:nvPr/>
        </p:nvSpPr>
        <p:spPr>
          <a:xfrm>
            <a:off x="128790" y="2937890"/>
            <a:ext cx="11917586" cy="3728649"/>
          </a:xfrm>
          <a:prstGeom prst="rect">
            <a:avLst/>
          </a:prstGeom>
          <a:noFill/>
        </p:spPr>
        <p:txBody>
          <a:bodyPr wrap="square" rtlCol="0">
            <a:spAutoFit/>
          </a:bodyPr>
          <a:lstStyle/>
          <a:p>
            <a:pPr>
              <a:lnSpc>
                <a:spcPct val="150000"/>
              </a:lnSpc>
            </a:pPr>
            <a:r>
              <a:rPr lang="en-ID" sz="2000">
                <a:latin typeface="+mj-lt"/>
              </a:rPr>
              <a:t>Keterangan :</a:t>
            </a:r>
          </a:p>
          <a:p>
            <a:pPr marL="457200" indent="-457200">
              <a:lnSpc>
                <a:spcPct val="150000"/>
              </a:lnSpc>
              <a:buAutoNum type="arabicPeriod"/>
            </a:pPr>
            <a:r>
              <a:rPr lang="en-US" sz="2000">
                <a:latin typeface="+mj-lt"/>
              </a:rPr>
              <a:t>Mengingat apakah switch berada dalam state ‘on’ atau state ‘off’</a:t>
            </a:r>
          </a:p>
          <a:p>
            <a:pPr marL="457200" indent="-457200">
              <a:lnSpc>
                <a:spcPct val="150000"/>
              </a:lnSpc>
              <a:buAutoNum type="arabicPeriod"/>
            </a:pPr>
            <a:r>
              <a:rPr lang="en-ID" sz="2000">
                <a:latin typeface="+mj-lt"/>
              </a:rPr>
              <a:t>Switch berada dalam state “off” maka setelah tombol ditekan state berubah menjadi “on”.</a:t>
            </a:r>
          </a:p>
          <a:p>
            <a:pPr marL="457200" indent="-457200">
              <a:lnSpc>
                <a:spcPct val="150000"/>
              </a:lnSpc>
              <a:buAutoNum type="arabicPeriod"/>
            </a:pPr>
            <a:r>
              <a:rPr lang="en-ID" sz="2000">
                <a:latin typeface="+mj-lt"/>
              </a:rPr>
              <a:t>Jika switch berada dalam state “on” maka setelah tombol ditekan state berubah menjadi “off”</a:t>
            </a:r>
          </a:p>
          <a:p>
            <a:pPr marL="457200" indent="-457200">
              <a:lnSpc>
                <a:spcPct val="150000"/>
              </a:lnSpc>
              <a:buAutoNum type="arabicPeriod"/>
            </a:pPr>
            <a:r>
              <a:rPr lang="en-ID" sz="2000">
                <a:latin typeface="+mj-lt"/>
              </a:rPr>
              <a:t>State &gt;&gt; lingkaran</a:t>
            </a:r>
          </a:p>
          <a:p>
            <a:pPr marL="457200" indent="-457200">
              <a:lnSpc>
                <a:spcPct val="150000"/>
              </a:lnSpc>
              <a:buAutoNum type="arabicPeriod"/>
            </a:pPr>
            <a:r>
              <a:rPr lang="en-US" sz="2000">
                <a:latin typeface="+mj-lt"/>
              </a:rPr>
              <a:t>Panah diantara state &gt;&gt; input &gt;&gt; push</a:t>
            </a:r>
          </a:p>
          <a:p>
            <a:pPr marL="457200" indent="-457200">
              <a:lnSpc>
                <a:spcPct val="150000"/>
              </a:lnSpc>
              <a:buAutoNum type="arabicPeriod"/>
            </a:pPr>
            <a:r>
              <a:rPr lang="en-ID" sz="2000">
                <a:latin typeface="+mj-lt"/>
              </a:rPr>
              <a:t>Start state &gt;&gt; off</a:t>
            </a:r>
          </a:p>
          <a:p>
            <a:pPr marL="457200" indent="-457200">
              <a:lnSpc>
                <a:spcPct val="150000"/>
              </a:lnSpc>
              <a:buAutoNum type="arabicPeriod"/>
            </a:pPr>
            <a:r>
              <a:rPr lang="en-US" sz="2000">
                <a:latin typeface="+mj-lt"/>
              </a:rPr>
              <a:t>Final state &gt;&gt; on &gt;&gt; lingkaran ganda</a:t>
            </a:r>
          </a:p>
        </p:txBody>
      </p:sp>
      <p:pic>
        <p:nvPicPr>
          <p:cNvPr id="1026" name="Picture 2" descr="Pengantar Teori Bahasa dan Automata | by Sri Ulfa Faudiah | Medium">
            <a:extLst>
              <a:ext uri="{FF2B5EF4-FFF2-40B4-BE49-F238E27FC236}">
                <a16:creationId xmlns:a16="http://schemas.microsoft.com/office/drawing/2014/main" id="{61B279EA-FF5B-4D70-ABA0-C1118A049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0702"/>
            <a:ext cx="4850708" cy="204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6334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a:solidFill>
                  <a:schemeClr val="tx1"/>
                </a:solidFill>
              </a:rPr>
              <a:t>Finite Automata – Lexical Analyzer</a:t>
            </a:r>
            <a:endParaRPr lang="en-US" dirty="0">
              <a:solidFill>
                <a:schemeClr val="tx1"/>
              </a:solidFill>
            </a:endParaRPr>
          </a:p>
        </p:txBody>
      </p:sp>
      <p:sp>
        <p:nvSpPr>
          <p:cNvPr id="50" name="TextBox 49">
            <a:extLst>
              <a:ext uri="{FF2B5EF4-FFF2-40B4-BE49-F238E27FC236}">
                <a16:creationId xmlns:a16="http://schemas.microsoft.com/office/drawing/2014/main" id="{606A7399-9C1A-4E09-B554-8913655B8784}"/>
              </a:ext>
            </a:extLst>
          </p:cNvPr>
          <p:cNvSpPr txBox="1"/>
          <p:nvPr/>
        </p:nvSpPr>
        <p:spPr>
          <a:xfrm>
            <a:off x="137207" y="2783344"/>
            <a:ext cx="11917586" cy="3266985"/>
          </a:xfrm>
          <a:prstGeom prst="rect">
            <a:avLst/>
          </a:prstGeom>
          <a:noFill/>
        </p:spPr>
        <p:txBody>
          <a:bodyPr wrap="square" rtlCol="0">
            <a:spAutoFit/>
          </a:bodyPr>
          <a:lstStyle/>
          <a:p>
            <a:pPr>
              <a:lnSpc>
                <a:spcPct val="150000"/>
              </a:lnSpc>
            </a:pPr>
            <a:r>
              <a:rPr lang="en-ID" sz="2000">
                <a:latin typeface="+mj-lt"/>
              </a:rPr>
              <a:t>Keterangan : </a:t>
            </a:r>
          </a:p>
          <a:p>
            <a:pPr marL="457200" indent="-457200">
              <a:lnSpc>
                <a:spcPct val="150000"/>
              </a:lnSpc>
              <a:buAutoNum type="arabicPeriod"/>
            </a:pPr>
            <a:r>
              <a:rPr lang="en-ID" sz="2000">
                <a:latin typeface="+mj-lt"/>
              </a:rPr>
              <a:t>Mengenali </a:t>
            </a:r>
            <a:r>
              <a:rPr lang="en-ID" sz="2000" i="1">
                <a:latin typeface="+mj-lt"/>
              </a:rPr>
              <a:t>keyword</a:t>
            </a:r>
            <a:r>
              <a:rPr lang="en-ID" sz="2000">
                <a:latin typeface="+mj-lt"/>
              </a:rPr>
              <a:t> “then”</a:t>
            </a:r>
          </a:p>
          <a:p>
            <a:pPr marL="457200" indent="-457200">
              <a:lnSpc>
                <a:spcPct val="150000"/>
              </a:lnSpc>
              <a:buAutoNum type="arabicPeriod"/>
            </a:pPr>
            <a:r>
              <a:rPr lang="en-ID" sz="2000">
                <a:latin typeface="+mj-lt"/>
              </a:rPr>
              <a:t>Diperlukan lima </a:t>
            </a:r>
            <a:r>
              <a:rPr lang="en-ID" sz="2000" i="1">
                <a:latin typeface="+mj-lt"/>
              </a:rPr>
              <a:t>state</a:t>
            </a:r>
          </a:p>
          <a:p>
            <a:pPr marL="457200" indent="-457200">
              <a:lnSpc>
                <a:spcPct val="150000"/>
              </a:lnSpc>
              <a:buAutoNum type="arabicPeriod"/>
            </a:pPr>
            <a:r>
              <a:rPr lang="fi-FI" sz="2000">
                <a:latin typeface="+mj-lt"/>
              </a:rPr>
              <a:t>Input dinyatakan oleh huruf</a:t>
            </a:r>
          </a:p>
          <a:p>
            <a:pPr marL="457200" indent="-457200">
              <a:lnSpc>
                <a:spcPct val="150000"/>
              </a:lnSpc>
              <a:buAutoNum type="arabicPeriod"/>
            </a:pPr>
            <a:r>
              <a:rPr lang="en-ID" sz="2000" i="1">
                <a:latin typeface="+mj-lt"/>
              </a:rPr>
              <a:t>Start state </a:t>
            </a:r>
            <a:r>
              <a:rPr lang="en-ID" sz="2000">
                <a:latin typeface="+mj-lt"/>
              </a:rPr>
              <a:t>merupakan string kosong, dan setiap </a:t>
            </a:r>
            <a:r>
              <a:rPr lang="en-ID" sz="2000" i="1">
                <a:latin typeface="+mj-lt"/>
              </a:rPr>
              <a:t>state</a:t>
            </a:r>
            <a:r>
              <a:rPr lang="en-ID" sz="2000">
                <a:latin typeface="+mj-lt"/>
              </a:rPr>
              <a:t> memiliki transisi pada huruf selanjutnya</a:t>
            </a:r>
          </a:p>
          <a:p>
            <a:pPr marL="457200" indent="-457200">
              <a:lnSpc>
                <a:spcPct val="150000"/>
              </a:lnSpc>
              <a:buAutoNum type="arabicPeriod"/>
            </a:pPr>
            <a:r>
              <a:rPr lang="en-ID" sz="2000" i="1">
                <a:latin typeface="+mj-lt"/>
              </a:rPr>
              <a:t>State</a:t>
            </a:r>
            <a:r>
              <a:rPr lang="en-ID" sz="2000">
                <a:latin typeface="+mj-lt"/>
              </a:rPr>
              <a:t> yang diberi nama “then” dimasuki ketika input mengeja kata “then”</a:t>
            </a:r>
          </a:p>
          <a:p>
            <a:pPr marL="457200" indent="-457200">
              <a:lnSpc>
                <a:spcPct val="150000"/>
              </a:lnSpc>
              <a:buAutoNum type="arabicPeriod"/>
            </a:pPr>
            <a:r>
              <a:rPr lang="en-ID" sz="2000" i="1">
                <a:latin typeface="+mj-lt"/>
              </a:rPr>
              <a:t>S</a:t>
            </a:r>
            <a:r>
              <a:rPr lang="en-US" sz="2000" i="1">
                <a:latin typeface="+mj-lt"/>
              </a:rPr>
              <a:t>tate </a:t>
            </a:r>
            <a:r>
              <a:rPr lang="en-US" sz="2000">
                <a:latin typeface="+mj-lt"/>
              </a:rPr>
              <a:t>“then” dinyatakan sebagai </a:t>
            </a:r>
            <a:r>
              <a:rPr lang="en-US" sz="2000" i="1">
                <a:latin typeface="+mj-lt"/>
              </a:rPr>
              <a:t>accepting state</a:t>
            </a:r>
            <a:r>
              <a:rPr lang="en-US" sz="2000">
                <a:latin typeface="+mj-lt"/>
              </a:rPr>
              <a:t> </a:t>
            </a:r>
          </a:p>
        </p:txBody>
      </p:sp>
      <p:pic>
        <p:nvPicPr>
          <p:cNvPr id="3074" name="Picture 2" descr="Annas Indarsin's Notebook: Teori Bahasa dan Automata - Pengantar">
            <a:extLst>
              <a:ext uri="{FF2B5EF4-FFF2-40B4-BE49-F238E27FC236}">
                <a16:creationId xmlns:a16="http://schemas.microsoft.com/office/drawing/2014/main" id="{ADA8204D-60B1-4187-BBDD-5D5AF8E23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554" y="1081314"/>
            <a:ext cx="7967730" cy="187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788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2800">
                <a:solidFill>
                  <a:schemeClr val="tx1"/>
                </a:solidFill>
              </a:rPr>
              <a:t>Finite State Automata - Mesin Pembuat Minuman Kopi Otomatis</a:t>
            </a:r>
            <a:endParaRPr lang="en-US" sz="2800" dirty="0">
              <a:solidFill>
                <a:schemeClr val="tx1"/>
              </a:solidFill>
            </a:endParaRPr>
          </a:p>
        </p:txBody>
      </p:sp>
      <p:pic>
        <p:nvPicPr>
          <p:cNvPr id="4" name="Picture 3">
            <a:extLst>
              <a:ext uri="{FF2B5EF4-FFF2-40B4-BE49-F238E27FC236}">
                <a16:creationId xmlns:a16="http://schemas.microsoft.com/office/drawing/2014/main" id="{6D3F17DC-C615-4CDA-A50C-96499BBA6680}"/>
              </a:ext>
            </a:extLst>
          </p:cNvPr>
          <p:cNvPicPr>
            <a:picLocks noChangeAspect="1"/>
          </p:cNvPicPr>
          <p:nvPr/>
        </p:nvPicPr>
        <p:blipFill rotWithShape="1">
          <a:blip r:embed="rId2"/>
          <a:srcRect l="34798"/>
          <a:stretch/>
        </p:blipFill>
        <p:spPr>
          <a:xfrm>
            <a:off x="6851561" y="1065839"/>
            <a:ext cx="5160909" cy="5600700"/>
          </a:xfrm>
          <a:prstGeom prst="rect">
            <a:avLst/>
          </a:prstGeom>
        </p:spPr>
      </p:pic>
      <p:sp>
        <p:nvSpPr>
          <p:cNvPr id="3" name="TextBox 2">
            <a:extLst>
              <a:ext uri="{FF2B5EF4-FFF2-40B4-BE49-F238E27FC236}">
                <a16:creationId xmlns:a16="http://schemas.microsoft.com/office/drawing/2014/main" id="{31AD903D-7CA4-4159-9D87-CA4BB38EDF38}"/>
              </a:ext>
            </a:extLst>
          </p:cNvPr>
          <p:cNvSpPr txBox="1"/>
          <p:nvPr/>
        </p:nvSpPr>
        <p:spPr>
          <a:xfrm>
            <a:off x="179530" y="1327032"/>
            <a:ext cx="6824247" cy="5078313"/>
          </a:xfrm>
          <a:prstGeom prst="rect">
            <a:avLst/>
          </a:prstGeom>
          <a:noFill/>
        </p:spPr>
        <p:txBody>
          <a:bodyPr wrap="square" rtlCol="0">
            <a:spAutoFit/>
          </a:bodyPr>
          <a:lstStyle/>
          <a:p>
            <a:r>
              <a:rPr lang="en-US"/>
              <a:t>0 : kembali ke start state</a:t>
            </a:r>
          </a:p>
          <a:p>
            <a:r>
              <a:rPr lang="en-US"/>
              <a:t>a : pilih minuman kopi</a:t>
            </a:r>
          </a:p>
          <a:p>
            <a:r>
              <a:rPr lang="en-US"/>
              <a:t>b : pilih minuman susu</a:t>
            </a:r>
          </a:p>
          <a:p>
            <a:r>
              <a:rPr lang="en-US"/>
              <a:t>c : pilih minuman coklat</a:t>
            </a:r>
          </a:p>
          <a:p>
            <a:r>
              <a:rPr lang="en-US"/>
              <a:t>d : pilih minuman kopi susu</a:t>
            </a:r>
          </a:p>
          <a:p>
            <a:r>
              <a:rPr lang="en-US"/>
              <a:t>e : pilih minuman kopi coklat</a:t>
            </a:r>
          </a:p>
          <a:p>
            <a:r>
              <a:rPr lang="en-US"/>
              <a:t>f : pilih minuman kopi coklat susu</a:t>
            </a:r>
          </a:p>
          <a:p>
            <a:r>
              <a:rPr lang="en-US"/>
              <a:t>g : pilih minuman susu coklat</a:t>
            </a:r>
          </a:p>
          <a:p>
            <a:r>
              <a:rPr lang="en-US"/>
              <a:t>h : gelas S</a:t>
            </a:r>
          </a:p>
          <a:p>
            <a:r>
              <a:rPr lang="en-US"/>
              <a:t>i : gelas M</a:t>
            </a:r>
          </a:p>
          <a:p>
            <a:r>
              <a:rPr lang="en-US"/>
              <a:t>j : gelas L</a:t>
            </a:r>
          </a:p>
          <a:p>
            <a:r>
              <a:rPr lang="en-US"/>
              <a:t>k : gula</a:t>
            </a:r>
          </a:p>
          <a:p>
            <a:r>
              <a:rPr lang="en-US"/>
              <a:t>l : kopi</a:t>
            </a:r>
          </a:p>
          <a:p>
            <a:r>
              <a:rPr lang="en-US"/>
              <a:t>m : susu</a:t>
            </a:r>
          </a:p>
          <a:p>
            <a:r>
              <a:rPr lang="en-US"/>
              <a:t>n : coklat</a:t>
            </a:r>
          </a:p>
          <a:p>
            <a:r>
              <a:rPr lang="en-US"/>
              <a:t>q : tambah gula</a:t>
            </a:r>
          </a:p>
          <a:p>
            <a:r>
              <a:rPr lang="en-US"/>
              <a:t>r : tambah kopi</a:t>
            </a:r>
          </a:p>
          <a:p>
            <a:r>
              <a:rPr lang="en-US"/>
              <a:t>s : tambah susu </a:t>
            </a:r>
            <a:endParaRPr lang="en-ID"/>
          </a:p>
        </p:txBody>
      </p:sp>
    </p:spTree>
    <p:extLst>
      <p:ext uri="{BB962C8B-B14F-4D97-AF65-F5344CB8AC3E}">
        <p14:creationId xmlns:p14="http://schemas.microsoft.com/office/powerpoint/2010/main" val="3615086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600">
                <a:solidFill>
                  <a:schemeClr val="tx1"/>
                </a:solidFill>
              </a:rPr>
              <a:t>Penerapan Automata</a:t>
            </a:r>
            <a:endParaRPr lang="en-US" sz="3600" dirty="0">
              <a:solidFill>
                <a:schemeClr val="tx1"/>
              </a:solidFill>
            </a:endParaRPr>
          </a:p>
        </p:txBody>
      </p:sp>
      <p:pic>
        <p:nvPicPr>
          <p:cNvPr id="5124" name="Picture 4" descr="Coffee Machine SN-3035S | Toko Mesin Astro">
            <a:extLst>
              <a:ext uri="{FF2B5EF4-FFF2-40B4-BE49-F238E27FC236}">
                <a16:creationId xmlns:a16="http://schemas.microsoft.com/office/drawing/2014/main" id="{2CEC0BB1-EC84-4ADA-97F4-59F046ECCA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587" y="1380990"/>
            <a:ext cx="4683079" cy="468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5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a:solidFill>
                  <a:schemeClr val="tx1"/>
                </a:solidFill>
              </a:rPr>
              <a:t>Penelitian Terkait Teori Automata</a:t>
            </a:r>
            <a:endParaRPr lang="en-US" dirty="0">
              <a:solidFill>
                <a:schemeClr val="tx1"/>
              </a:solidFill>
            </a:endParaRPr>
          </a:p>
        </p:txBody>
      </p:sp>
      <p:pic>
        <p:nvPicPr>
          <p:cNvPr id="4" name="Picture 3">
            <a:extLst>
              <a:ext uri="{FF2B5EF4-FFF2-40B4-BE49-F238E27FC236}">
                <a16:creationId xmlns:a16="http://schemas.microsoft.com/office/drawing/2014/main" id="{0183D5EB-F771-450B-974A-064EED631808}"/>
              </a:ext>
            </a:extLst>
          </p:cNvPr>
          <p:cNvPicPr>
            <a:picLocks noChangeAspect="1"/>
          </p:cNvPicPr>
          <p:nvPr/>
        </p:nvPicPr>
        <p:blipFill>
          <a:blip r:embed="rId2"/>
          <a:stretch>
            <a:fillRect/>
          </a:stretch>
        </p:blipFill>
        <p:spPr>
          <a:xfrm>
            <a:off x="2640168" y="1242670"/>
            <a:ext cx="7450965" cy="5150885"/>
          </a:xfrm>
          <a:prstGeom prst="rect">
            <a:avLst/>
          </a:prstGeom>
        </p:spPr>
      </p:pic>
    </p:spTree>
    <p:extLst>
      <p:ext uri="{BB962C8B-B14F-4D97-AF65-F5344CB8AC3E}">
        <p14:creationId xmlns:p14="http://schemas.microsoft.com/office/powerpoint/2010/main" val="1223192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28789" y="223577"/>
            <a:ext cx="11677785" cy="4524315"/>
          </a:xfrm>
          <a:prstGeom prst="rect">
            <a:avLst/>
          </a:prstGeom>
          <a:noFill/>
        </p:spPr>
        <p:txBody>
          <a:bodyPr wrap="square" rtlCol="0">
            <a:spAutoFit/>
          </a:bodyPr>
          <a:lstStyle/>
          <a:p>
            <a:pPr algn="just"/>
            <a:r>
              <a:rPr lang="en-US" sz="2400" b="0" i="0">
                <a:effectLst/>
                <a:latin typeface="+mj-lt"/>
              </a:rPr>
              <a:t>Penjelasan Penelitian tersebut adalah :</a:t>
            </a:r>
          </a:p>
          <a:p>
            <a:pPr algn="just"/>
            <a:endParaRPr lang="en-US" sz="2400" b="0" i="0">
              <a:effectLst/>
              <a:latin typeface="+mj-lt"/>
            </a:endParaRPr>
          </a:p>
          <a:p>
            <a:pPr algn="just"/>
            <a:r>
              <a:rPr lang="en-US" sz="2400">
                <a:latin typeface="+mj-lt"/>
              </a:rPr>
              <a:t>Aplikasi </a:t>
            </a:r>
            <a:r>
              <a:rPr lang="en-US" sz="2400">
                <a:solidFill>
                  <a:srgbClr val="FF0000"/>
                </a:solidFill>
                <a:latin typeface="+mj-lt"/>
              </a:rPr>
              <a:t>simulasi</a:t>
            </a:r>
            <a:r>
              <a:rPr lang="en-US" sz="2400">
                <a:latin typeface="+mj-lt"/>
              </a:rPr>
              <a:t> mesin pembuat minuman kopi otomatis ini dibangun dengan menggunakan tools Microsoft Visual Studio 2008. Pada aplikasi akan digunakan 8 bahan dasar pembuat minuman yaitu : gelas dengan tiga jenis ukuran yaitu small, medium dan large, air, gula, bubuk kopi, bubuk susu, dan bubuk coklat. Selanjutnya, dari bahan tersebut mesin dapat membuat 7 jenis produk minuman yaitu: kopi, susu, coklat, kopi susu, kopi coklat, kopi susu coklat dan susu coklat. Aplikasi ini juga dirancang hanya sebagai mesin yang dapat melakukan proses pembuatan minuman kopi secara otomatis dan tidak melakukan proses transaksi penjualan, sehingga tidak membutuhkan input berupa uang koin maupun uang kertas.</a:t>
            </a:r>
            <a:endParaRPr lang="en-US" sz="2400" b="0" i="0">
              <a:effectLst/>
              <a:latin typeface="+mj-lt"/>
            </a:endParaRPr>
          </a:p>
          <a:p>
            <a:pPr algn="just"/>
            <a:endParaRPr lang="en-ID" sz="2400">
              <a:latin typeface="+mj-lt"/>
              <a:cs typeface="Arial" pitchFamily="34" charset="0"/>
            </a:endParaRPr>
          </a:p>
        </p:txBody>
      </p:sp>
    </p:spTree>
    <p:extLst>
      <p:ext uri="{BB962C8B-B14F-4D97-AF65-F5344CB8AC3E}">
        <p14:creationId xmlns:p14="http://schemas.microsoft.com/office/powerpoint/2010/main" val="69780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sz="3600">
                <a:solidFill>
                  <a:schemeClr val="tx1"/>
                </a:solidFill>
              </a:rPr>
              <a:t>Automata – Mesin Karaoke</a:t>
            </a:r>
            <a:endParaRPr lang="en-US" sz="3600" dirty="0">
              <a:solidFill>
                <a:schemeClr val="tx1"/>
              </a:solidFill>
            </a:endParaRPr>
          </a:p>
        </p:txBody>
      </p:sp>
      <p:pic>
        <p:nvPicPr>
          <p:cNvPr id="4" name="Picture 3">
            <a:extLst>
              <a:ext uri="{FF2B5EF4-FFF2-40B4-BE49-F238E27FC236}">
                <a16:creationId xmlns:a16="http://schemas.microsoft.com/office/drawing/2014/main" id="{BDE39103-80DC-415B-A34E-FD64C6764BB7}"/>
              </a:ext>
            </a:extLst>
          </p:cNvPr>
          <p:cNvPicPr>
            <a:picLocks noChangeAspect="1"/>
          </p:cNvPicPr>
          <p:nvPr/>
        </p:nvPicPr>
        <p:blipFill>
          <a:blip r:embed="rId2"/>
          <a:stretch>
            <a:fillRect/>
          </a:stretch>
        </p:blipFill>
        <p:spPr>
          <a:xfrm>
            <a:off x="3514859" y="1154014"/>
            <a:ext cx="5162282" cy="5512525"/>
          </a:xfrm>
          <a:prstGeom prst="rect">
            <a:avLst/>
          </a:prstGeom>
        </p:spPr>
      </p:pic>
    </p:spTree>
    <p:extLst>
      <p:ext uri="{BB962C8B-B14F-4D97-AF65-F5344CB8AC3E}">
        <p14:creationId xmlns:p14="http://schemas.microsoft.com/office/powerpoint/2010/main" val="626461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514215" y="5748614"/>
            <a:ext cx="11677785" cy="461665"/>
          </a:xfrm>
          <a:prstGeom prst="rect">
            <a:avLst/>
          </a:prstGeom>
          <a:noFill/>
        </p:spPr>
        <p:txBody>
          <a:bodyPr wrap="square" rtlCol="0">
            <a:spAutoFit/>
          </a:bodyPr>
          <a:lstStyle/>
          <a:p>
            <a:pPr algn="ctr"/>
            <a:r>
              <a:rPr lang="en-ID" sz="2400">
                <a:latin typeface="+mj-lt"/>
              </a:rPr>
              <a:t>Finite State Diagram Mesin Karaoke </a:t>
            </a:r>
          </a:p>
        </p:txBody>
      </p:sp>
      <p:pic>
        <p:nvPicPr>
          <p:cNvPr id="3" name="Picture 2">
            <a:extLst>
              <a:ext uri="{FF2B5EF4-FFF2-40B4-BE49-F238E27FC236}">
                <a16:creationId xmlns:a16="http://schemas.microsoft.com/office/drawing/2014/main" id="{2B3AFA56-9622-489B-B5BF-E5F9ED491C4E}"/>
              </a:ext>
            </a:extLst>
          </p:cNvPr>
          <p:cNvPicPr>
            <a:picLocks noChangeAspect="1"/>
          </p:cNvPicPr>
          <p:nvPr/>
        </p:nvPicPr>
        <p:blipFill>
          <a:blip r:embed="rId2"/>
          <a:stretch>
            <a:fillRect/>
          </a:stretch>
        </p:blipFill>
        <p:spPr>
          <a:xfrm>
            <a:off x="1951072" y="2094726"/>
            <a:ext cx="8553211" cy="3098680"/>
          </a:xfrm>
          <a:prstGeom prst="rect">
            <a:avLst/>
          </a:prstGeom>
        </p:spPr>
      </p:pic>
    </p:spTree>
    <p:extLst>
      <p:ext uri="{BB962C8B-B14F-4D97-AF65-F5344CB8AC3E}">
        <p14:creationId xmlns:p14="http://schemas.microsoft.com/office/powerpoint/2010/main" val="9870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8168AF-6739-4155-9E80-018C119AD175}"/>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Google Shape;760;p25">
            <a:extLst>
              <a:ext uri="{FF2B5EF4-FFF2-40B4-BE49-F238E27FC236}">
                <a16:creationId xmlns:a16="http://schemas.microsoft.com/office/drawing/2014/main" id="{E1292ADE-1615-4E3B-B075-ED4048665417}"/>
              </a:ext>
            </a:extLst>
          </p:cNvPr>
          <p:cNvSpPr txBox="1">
            <a:spLocks/>
          </p:cNvSpPr>
          <p:nvPr/>
        </p:nvSpPr>
        <p:spPr>
          <a:xfrm>
            <a:off x="734095" y="723328"/>
            <a:ext cx="8989453" cy="5355499"/>
          </a:xfrm>
          <a:prstGeom prst="rect">
            <a:avLst/>
          </a:prstGeom>
        </p:spPr>
        <p:txBody>
          <a:bodyPr spcFirstLastPara="1" wrap="square" lIns="91425"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D" sz="2800"/>
              <a:t>Hello! I’m Santi Rahayu, S.Kom., M.Kom.</a:t>
            </a:r>
          </a:p>
          <a:p>
            <a:pPr>
              <a:lnSpc>
                <a:spcPct val="150000"/>
              </a:lnSpc>
            </a:pPr>
            <a:r>
              <a:rPr lang="en-US" sz="2800"/>
              <a:t>Modul, here: </a:t>
            </a:r>
            <a:r>
              <a:rPr lang="en-US" sz="2800">
                <a:hlinkClick r:id="rId2"/>
              </a:rPr>
              <a:t>https://shorturl.at/gnt57</a:t>
            </a:r>
            <a:endParaRPr lang="en-US" sz="2800"/>
          </a:p>
          <a:p>
            <a:pPr>
              <a:lnSpc>
                <a:spcPct val="150000"/>
              </a:lnSpc>
            </a:pPr>
            <a:endParaRPr lang="en-US" sz="2800"/>
          </a:p>
          <a:p>
            <a:pPr>
              <a:lnSpc>
                <a:spcPct val="150000"/>
              </a:lnSpc>
            </a:pPr>
            <a:r>
              <a:rPr lang="en-US" sz="2800"/>
              <a:t>Rumpun Matakuliah Pemodelan dan Komputasi :</a:t>
            </a:r>
          </a:p>
          <a:p>
            <a:pPr marL="342900" indent="-342900">
              <a:lnSpc>
                <a:spcPct val="150000"/>
              </a:lnSpc>
              <a:buFont typeface="Arial" panose="020B0604020202020204" pitchFamily="34" charset="0"/>
              <a:buChar char="•"/>
            </a:pPr>
            <a:r>
              <a:rPr lang="id-ID" sz="2400"/>
              <a:t>LOGIKA INFORMATIKA - semester 1</a:t>
            </a:r>
            <a:endParaRPr lang="en-US" sz="2400"/>
          </a:p>
          <a:p>
            <a:pPr marL="342900" indent="-342900">
              <a:lnSpc>
                <a:spcPct val="150000"/>
              </a:lnSpc>
              <a:buFont typeface="Arial" panose="020B0604020202020204" pitchFamily="34" charset="0"/>
              <a:buChar char="•"/>
            </a:pPr>
            <a:r>
              <a:rPr lang="id-ID" sz="2400"/>
              <a:t>ALJABAR LINIER DAN MATRIKS - semester 3</a:t>
            </a:r>
            <a:endParaRPr lang="en-US" sz="2400"/>
          </a:p>
          <a:p>
            <a:pPr marL="342900" indent="-342900">
              <a:lnSpc>
                <a:spcPct val="150000"/>
              </a:lnSpc>
              <a:buFont typeface="Arial" panose="020B0604020202020204" pitchFamily="34" charset="0"/>
              <a:buChar char="•"/>
            </a:pPr>
            <a:r>
              <a:rPr lang="id-ID" sz="2400">
                <a:solidFill>
                  <a:srgbClr val="C00000"/>
                </a:solidFill>
              </a:rPr>
              <a:t>TEORI BAHASA &amp; AUTOMATA - semester 5</a:t>
            </a:r>
            <a:endParaRPr lang="en-US" sz="2400">
              <a:solidFill>
                <a:srgbClr val="C00000"/>
              </a:solidFill>
            </a:endParaRPr>
          </a:p>
          <a:p>
            <a:pPr marL="342900" indent="-342900">
              <a:lnSpc>
                <a:spcPct val="150000"/>
              </a:lnSpc>
              <a:buFont typeface="Arial" panose="020B0604020202020204" pitchFamily="34" charset="0"/>
              <a:buChar char="•"/>
            </a:pPr>
            <a:r>
              <a:rPr lang="id-ID" sz="2400"/>
              <a:t>TEKNIK KOMPILASI - semester 6</a:t>
            </a:r>
            <a:endParaRPr lang="en-US" sz="2400"/>
          </a:p>
          <a:p>
            <a:pPr marL="342900" indent="-342900">
              <a:lnSpc>
                <a:spcPct val="150000"/>
              </a:lnSpc>
              <a:buFont typeface="Arial" panose="020B0604020202020204" pitchFamily="34" charset="0"/>
              <a:buChar char="•"/>
            </a:pPr>
            <a:r>
              <a:rPr lang="id-ID" sz="2400"/>
              <a:t>METODE NUMERIK - semester 7</a:t>
            </a:r>
            <a:endParaRPr lang="en-US" sz="2400"/>
          </a:p>
        </p:txBody>
      </p:sp>
    </p:spTree>
    <p:extLst>
      <p:ext uri="{BB962C8B-B14F-4D97-AF65-F5344CB8AC3E}">
        <p14:creationId xmlns:p14="http://schemas.microsoft.com/office/powerpoint/2010/main" val="1415607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a:solidFill>
                  <a:schemeClr val="tx1"/>
                </a:solidFill>
              </a:rPr>
              <a:t>Teori Pendukung - Himpunan</a:t>
            </a:r>
            <a:endParaRPr lang="en-US" dirty="0">
              <a:solidFill>
                <a:schemeClr val="tx1"/>
              </a:solidFill>
            </a:endParaRPr>
          </a:p>
        </p:txBody>
      </p:sp>
      <p:sp>
        <p:nvSpPr>
          <p:cNvPr id="50" name="TextBox 49">
            <a:extLst>
              <a:ext uri="{FF2B5EF4-FFF2-40B4-BE49-F238E27FC236}">
                <a16:creationId xmlns:a16="http://schemas.microsoft.com/office/drawing/2014/main" id="{606A7399-9C1A-4E09-B554-8913655B8784}"/>
              </a:ext>
            </a:extLst>
          </p:cNvPr>
          <p:cNvSpPr txBox="1"/>
          <p:nvPr/>
        </p:nvSpPr>
        <p:spPr>
          <a:xfrm>
            <a:off x="137207" y="1070454"/>
            <a:ext cx="11917586" cy="4862870"/>
          </a:xfrm>
          <a:prstGeom prst="rect">
            <a:avLst/>
          </a:prstGeom>
          <a:noFill/>
        </p:spPr>
        <p:txBody>
          <a:bodyPr wrap="square" rtlCol="0">
            <a:spAutoFit/>
          </a:bodyPr>
          <a:lstStyle/>
          <a:p>
            <a:pPr>
              <a:lnSpc>
                <a:spcPct val="150000"/>
              </a:lnSpc>
            </a:pPr>
            <a:r>
              <a:rPr lang="en-ID" sz="2000">
                <a:latin typeface="+mj-lt"/>
              </a:rPr>
              <a:t>Himpunan adalah koleksi dari beberapa elemen, misalnya yaitu : </a:t>
            </a:r>
          </a:p>
          <a:p>
            <a:r>
              <a:rPr lang="en-ID" sz="2000">
                <a:latin typeface="+mj-lt"/>
              </a:rPr>
              <a:t>	A = { 1, 2, 3 } </a:t>
            </a:r>
          </a:p>
          <a:p>
            <a:r>
              <a:rPr lang="en-US" sz="2000">
                <a:latin typeface="+mj-lt"/>
              </a:rPr>
              <a:t>	B = { train, bus, bicycle, airplane } </a:t>
            </a:r>
          </a:p>
          <a:p>
            <a:endParaRPr lang="en-US" sz="2000">
              <a:latin typeface="+mj-lt"/>
            </a:endParaRPr>
          </a:p>
          <a:p>
            <a:r>
              <a:rPr lang="en-ID" sz="2000">
                <a:latin typeface="+mj-lt"/>
              </a:rPr>
              <a:t>Bisa diulis : </a:t>
            </a:r>
          </a:p>
          <a:p>
            <a:r>
              <a:rPr lang="it-IT" sz="2000">
                <a:latin typeface="+mj-lt"/>
              </a:rPr>
              <a:t>	1 </a:t>
            </a:r>
            <a:r>
              <a:rPr lang="it-IT" sz="2000">
                <a:latin typeface="+mj-lt"/>
                <a:sym typeface="Symbol" panose="05050102010706020507" pitchFamily="18" charset="2"/>
              </a:rPr>
              <a:t> </a:t>
            </a:r>
            <a:r>
              <a:rPr lang="it-IT" sz="2000">
                <a:latin typeface="+mj-lt"/>
              </a:rPr>
              <a:t>A 		</a:t>
            </a:r>
            <a:r>
              <a:rPr lang="it-IT" sz="2000">
                <a:solidFill>
                  <a:srgbClr val="C00000"/>
                </a:solidFill>
                <a:latin typeface="+mj-lt"/>
              </a:rPr>
              <a:t>dibaca:</a:t>
            </a:r>
            <a:r>
              <a:rPr lang="it-IT" sz="2000">
                <a:latin typeface="+mj-lt"/>
              </a:rPr>
              <a:t> 1 anggota bagian dari A </a:t>
            </a:r>
          </a:p>
          <a:p>
            <a:r>
              <a:rPr lang="en-ID" sz="2000">
                <a:latin typeface="+mj-lt"/>
              </a:rPr>
              <a:t>	Ship </a:t>
            </a:r>
            <a:r>
              <a:rPr lang="en-ID" sz="2000">
                <a:latin typeface="+mj-lt"/>
                <a:sym typeface="Symbol" panose="05050102010706020507" pitchFamily="18" charset="2"/>
              </a:rPr>
              <a:t> </a:t>
            </a:r>
            <a:r>
              <a:rPr lang="en-ID" sz="2000">
                <a:latin typeface="+mj-lt"/>
              </a:rPr>
              <a:t>B	</a:t>
            </a:r>
            <a:r>
              <a:rPr lang="en-ID" sz="2000">
                <a:solidFill>
                  <a:srgbClr val="C00000"/>
                </a:solidFill>
                <a:latin typeface="+mj-lt"/>
              </a:rPr>
              <a:t>dibaca:</a:t>
            </a:r>
            <a:r>
              <a:rPr lang="en-ID" sz="2000">
                <a:latin typeface="+mj-lt"/>
              </a:rPr>
              <a:t> Ship bukan anggota bagian dari B </a:t>
            </a:r>
          </a:p>
          <a:p>
            <a:endParaRPr lang="en-ID" sz="2000">
              <a:latin typeface="+mj-lt"/>
            </a:endParaRPr>
          </a:p>
          <a:p>
            <a:pPr algn="just"/>
            <a:r>
              <a:rPr lang="en-ID" sz="2000">
                <a:latin typeface="+mj-lt"/>
              </a:rPr>
              <a:t>Himpunan dapat diterjemahkan ke dalam bahasa Inggris sebagai "a set is." Dalam matematika, "himpunan" berarti "set." Satu buah himpunan adalah kumpulan objek yang berbeda, dianggap sebagai objek tersendiri. Objek-objek ini sering disebut sebagai elemen atau anggota dari himpunan.</a:t>
            </a:r>
          </a:p>
          <a:p>
            <a:pPr algn="just"/>
            <a:endParaRPr lang="en-ID" sz="2000">
              <a:latin typeface="+mj-lt"/>
            </a:endParaRPr>
          </a:p>
          <a:p>
            <a:pPr algn="just"/>
            <a:r>
              <a:rPr lang="en-ID" sz="2000">
                <a:latin typeface="+mj-lt"/>
              </a:rPr>
              <a:t>Himpunan banyak digunakan dalam berbagai konteks matematika untuk mendefinisikan hubungan, mempelajari pola, dan memecahkan masalah. Semua itu memainkan peran fundamental dalam bidang seperti teori himpunan, aljabar, dan matematika diskrit.</a:t>
            </a:r>
            <a:endParaRPr lang="en-US" sz="2000">
              <a:latin typeface="+mj-lt"/>
            </a:endParaRPr>
          </a:p>
        </p:txBody>
      </p:sp>
    </p:spTree>
    <p:extLst>
      <p:ext uri="{BB962C8B-B14F-4D97-AF65-F5344CB8AC3E}">
        <p14:creationId xmlns:p14="http://schemas.microsoft.com/office/powerpoint/2010/main" val="3763455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677785" cy="3785652"/>
          </a:xfrm>
          <a:prstGeom prst="rect">
            <a:avLst/>
          </a:prstGeom>
          <a:noFill/>
        </p:spPr>
        <p:txBody>
          <a:bodyPr wrap="square" rtlCol="0">
            <a:spAutoFit/>
          </a:bodyPr>
          <a:lstStyle/>
          <a:p>
            <a:r>
              <a:rPr lang="en-ID" sz="2400" b="1">
                <a:latin typeface="+mj-lt"/>
              </a:rPr>
              <a:t>Representasi dari Himpunan</a:t>
            </a:r>
          </a:p>
          <a:p>
            <a:endParaRPr lang="en-ID" sz="2400" b="1">
              <a:latin typeface="+mj-lt"/>
            </a:endParaRPr>
          </a:p>
          <a:p>
            <a:r>
              <a:rPr lang="pt-BR" sz="2400">
                <a:latin typeface="+mj-lt"/>
              </a:rPr>
              <a:t>C = { a, b, c, d, e, f, g, h, i, j, k } </a:t>
            </a:r>
          </a:p>
          <a:p>
            <a:r>
              <a:rPr lang="en-ID" sz="2400">
                <a:latin typeface="+mj-lt"/>
              </a:rPr>
              <a:t>C = { a, b, …, k } </a:t>
            </a:r>
            <a:r>
              <a:rPr lang="en-ID" sz="2400">
                <a:latin typeface="+mj-lt"/>
                <a:sym typeface="Symbol" panose="05050102010706020507" pitchFamily="18" charset="2"/>
              </a:rPr>
              <a:t></a:t>
            </a:r>
            <a:r>
              <a:rPr lang="en-ID" sz="2400">
                <a:latin typeface="+mj-lt"/>
              </a:rPr>
              <a:t> </a:t>
            </a:r>
            <a:r>
              <a:rPr lang="en-ID" sz="2400">
                <a:solidFill>
                  <a:srgbClr val="C00000"/>
                </a:solidFill>
                <a:latin typeface="+mj-lt"/>
              </a:rPr>
              <a:t>maksudnya:</a:t>
            </a:r>
            <a:r>
              <a:rPr lang="en-ID" sz="2400">
                <a:latin typeface="+mj-lt"/>
              </a:rPr>
              <a:t> set yang mempunyai akhir </a:t>
            </a:r>
          </a:p>
          <a:p>
            <a:r>
              <a:rPr lang="en-ID" sz="2400">
                <a:latin typeface="+mj-lt"/>
              </a:rPr>
              <a:t>S = { 2, 4, 6, … } </a:t>
            </a:r>
            <a:r>
              <a:rPr lang="en-ID" sz="2400">
                <a:latin typeface="+mj-lt"/>
                <a:sym typeface="Symbol" panose="05050102010706020507" pitchFamily="18" charset="2"/>
              </a:rPr>
              <a:t></a:t>
            </a:r>
            <a:r>
              <a:rPr lang="en-ID" sz="2400">
                <a:latin typeface="+mj-lt"/>
              </a:rPr>
              <a:t> </a:t>
            </a:r>
            <a:r>
              <a:rPr lang="en-ID" sz="2400">
                <a:solidFill>
                  <a:srgbClr val="C00000"/>
                </a:solidFill>
                <a:latin typeface="+mj-lt"/>
              </a:rPr>
              <a:t>maksudnya:</a:t>
            </a:r>
            <a:r>
              <a:rPr lang="en-ID" sz="2400">
                <a:latin typeface="+mj-lt"/>
              </a:rPr>
              <a:t> set yang tidak mempunyai akhir </a:t>
            </a:r>
          </a:p>
          <a:p>
            <a:r>
              <a:rPr lang="en-ID" sz="2400">
                <a:latin typeface="+mj-lt"/>
              </a:rPr>
              <a:t>S = { j : j &gt; 0, dan j = 2k untuk semua k&gt;0 } </a:t>
            </a:r>
          </a:p>
          <a:p>
            <a:r>
              <a:rPr lang="nl-NL" sz="2400">
                <a:latin typeface="+mj-lt"/>
              </a:rPr>
              <a:t>S = { j : j bukan bilangan negatif dan ada } </a:t>
            </a:r>
          </a:p>
          <a:p>
            <a:endParaRPr lang="nl-NL" sz="2400">
              <a:latin typeface="+mj-lt"/>
            </a:endParaRPr>
          </a:p>
          <a:p>
            <a:r>
              <a:rPr lang="en-ID" sz="2400">
                <a:latin typeface="+mj-lt"/>
              </a:rPr>
              <a:t>Contoh : </a:t>
            </a:r>
          </a:p>
          <a:p>
            <a:r>
              <a:rPr lang="pt-BR" sz="2400">
                <a:latin typeface="+mj-lt"/>
              </a:rPr>
              <a:t>A = { 1, 2, 3, 4, 5 } </a:t>
            </a:r>
            <a:r>
              <a:rPr lang="en-ID" sz="2400">
                <a:latin typeface="+mj-lt"/>
              </a:rPr>
              <a:t> </a:t>
            </a:r>
          </a:p>
        </p:txBody>
      </p:sp>
      <p:pic>
        <p:nvPicPr>
          <p:cNvPr id="4" name="Picture 3">
            <a:extLst>
              <a:ext uri="{FF2B5EF4-FFF2-40B4-BE49-F238E27FC236}">
                <a16:creationId xmlns:a16="http://schemas.microsoft.com/office/drawing/2014/main" id="{7F80B9A0-733A-46F1-9B98-3909D933F707}"/>
              </a:ext>
            </a:extLst>
          </p:cNvPr>
          <p:cNvPicPr>
            <a:picLocks noChangeAspect="1"/>
          </p:cNvPicPr>
          <p:nvPr/>
        </p:nvPicPr>
        <p:blipFill>
          <a:blip r:embed="rId2"/>
          <a:stretch>
            <a:fillRect/>
          </a:stretch>
        </p:blipFill>
        <p:spPr>
          <a:xfrm>
            <a:off x="140728" y="4319163"/>
            <a:ext cx="4397599" cy="2096319"/>
          </a:xfrm>
          <a:prstGeom prst="rect">
            <a:avLst/>
          </a:prstGeom>
        </p:spPr>
      </p:pic>
      <p:sp>
        <p:nvSpPr>
          <p:cNvPr id="6" name="TextBox 5">
            <a:extLst>
              <a:ext uri="{FF2B5EF4-FFF2-40B4-BE49-F238E27FC236}">
                <a16:creationId xmlns:a16="http://schemas.microsoft.com/office/drawing/2014/main" id="{0CA069F1-BFE0-4053-BBEF-16C5FAA33395}"/>
              </a:ext>
            </a:extLst>
          </p:cNvPr>
          <p:cNvSpPr txBox="1"/>
          <p:nvPr/>
        </p:nvSpPr>
        <p:spPr>
          <a:xfrm>
            <a:off x="5131480" y="4336782"/>
            <a:ext cx="6919792" cy="769441"/>
          </a:xfrm>
          <a:prstGeom prst="rect">
            <a:avLst/>
          </a:prstGeom>
          <a:noFill/>
        </p:spPr>
        <p:txBody>
          <a:bodyPr wrap="square" rtlCol="0">
            <a:spAutoFit/>
          </a:bodyPr>
          <a:lstStyle/>
          <a:p>
            <a:r>
              <a:rPr lang="en-ID" sz="2000">
                <a:latin typeface="+mj-lt"/>
              </a:rPr>
              <a:t>Himpunan Universal : seluruh elemen yang mungkin ada </a:t>
            </a:r>
          </a:p>
          <a:p>
            <a:r>
              <a:rPr lang="en-ID" sz="2400">
                <a:latin typeface="+mj-lt"/>
              </a:rPr>
              <a:t>U = { 1 , … , 10 } </a:t>
            </a:r>
          </a:p>
        </p:txBody>
      </p:sp>
    </p:spTree>
    <p:extLst>
      <p:ext uri="{BB962C8B-B14F-4D97-AF65-F5344CB8AC3E}">
        <p14:creationId xmlns:p14="http://schemas.microsoft.com/office/powerpoint/2010/main" val="2206951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677785" cy="4524315"/>
          </a:xfrm>
          <a:prstGeom prst="rect">
            <a:avLst/>
          </a:prstGeom>
          <a:noFill/>
        </p:spPr>
        <p:txBody>
          <a:bodyPr wrap="square" rtlCol="0">
            <a:spAutoFit/>
          </a:bodyPr>
          <a:lstStyle/>
          <a:p>
            <a:r>
              <a:rPr lang="en-ID" sz="2400" b="1">
                <a:latin typeface="+mj-lt"/>
              </a:rPr>
              <a:t>Operasi dari Himpunan</a:t>
            </a:r>
          </a:p>
          <a:p>
            <a:endParaRPr lang="nl-NL" sz="2400">
              <a:latin typeface="+mj-lt"/>
            </a:endParaRPr>
          </a:p>
          <a:p>
            <a:r>
              <a:rPr lang="en-ID" sz="2400" b="1">
                <a:latin typeface="+mj-lt"/>
              </a:rPr>
              <a:t>Contoh : </a:t>
            </a:r>
          </a:p>
          <a:p>
            <a:r>
              <a:rPr lang="en-ID" sz="2400">
                <a:latin typeface="+mj-lt"/>
              </a:rPr>
              <a:t>Dua buah himpunan sebagai berikut :</a:t>
            </a:r>
          </a:p>
          <a:p>
            <a:r>
              <a:rPr lang="en-ID" sz="2400">
                <a:latin typeface="+mj-lt"/>
              </a:rPr>
              <a:t>A = { 1, 2, 3 } </a:t>
            </a:r>
          </a:p>
          <a:p>
            <a:r>
              <a:rPr lang="pl-PL" sz="2400">
                <a:latin typeface="+mj-lt"/>
              </a:rPr>
              <a:t>B = { 2, 3, 4, 5</a:t>
            </a:r>
            <a:r>
              <a:rPr lang="en-US" sz="2400">
                <a:latin typeface="+mj-lt"/>
              </a:rPr>
              <a:t> </a:t>
            </a:r>
            <a:r>
              <a:rPr lang="pl-PL" sz="2400">
                <a:latin typeface="+mj-lt"/>
              </a:rPr>
              <a:t>}</a:t>
            </a:r>
            <a:endParaRPr lang="en-US" sz="2400">
              <a:latin typeface="+mj-lt"/>
            </a:endParaRPr>
          </a:p>
          <a:p>
            <a:endParaRPr lang="en-US" sz="2400">
              <a:latin typeface="+mj-lt"/>
            </a:endParaRPr>
          </a:p>
          <a:p>
            <a:r>
              <a:rPr lang="en-US" sz="2400">
                <a:latin typeface="+mj-lt"/>
              </a:rPr>
              <a:t>Bagaimana jika dibuat operasi Union, Intersection, Difference, Complement, Hukum DeMorgan’s, Himpunan Kosong, Himpunan Bagian, Himpunan Disjoint, Cardinalitas Himpunan, Powersets, Produk Cartesius, Fungsi, Relasi, Equivalensi Relasi, Equivalensi Pada Class, Graff, Lintasan, Path, Cycle, Lintasan Euler, Hamiltonian Cycle ?</a:t>
            </a:r>
            <a:endParaRPr lang="en-ID" sz="2400">
              <a:latin typeface="+mj-lt"/>
            </a:endParaRPr>
          </a:p>
        </p:txBody>
      </p:sp>
    </p:spTree>
    <p:extLst>
      <p:ext uri="{BB962C8B-B14F-4D97-AF65-F5344CB8AC3E}">
        <p14:creationId xmlns:p14="http://schemas.microsoft.com/office/powerpoint/2010/main" val="1667039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677785" cy="6832640"/>
          </a:xfrm>
          <a:prstGeom prst="rect">
            <a:avLst/>
          </a:prstGeom>
          <a:noFill/>
        </p:spPr>
        <p:txBody>
          <a:bodyPr wrap="square" rtlCol="0">
            <a:spAutoFit/>
          </a:bodyPr>
          <a:lstStyle/>
          <a:p>
            <a:r>
              <a:rPr lang="en-ID" sz="2400" b="1">
                <a:latin typeface="+mj-lt"/>
              </a:rPr>
              <a:t>Jawaban : </a:t>
            </a:r>
          </a:p>
          <a:p>
            <a:r>
              <a:rPr lang="en-ID" sz="2400">
                <a:latin typeface="+mj-lt"/>
              </a:rPr>
              <a:t>Berikut adalah penerapan konsep-konsep himpunan pada dua himpunan yang telah diberikan:</a:t>
            </a:r>
          </a:p>
          <a:p>
            <a:endParaRPr lang="en-ID" sz="2400">
              <a:latin typeface="+mj-lt"/>
            </a:endParaRPr>
          </a:p>
          <a:p>
            <a:r>
              <a:rPr lang="en-ID" sz="2400">
                <a:latin typeface="+mj-lt"/>
              </a:rPr>
              <a:t>Diberikan dua himpunan:</a:t>
            </a:r>
          </a:p>
          <a:p>
            <a:r>
              <a:rPr lang="en-ID" sz="2400">
                <a:latin typeface="+mj-lt"/>
              </a:rPr>
              <a:t>A = {1, 2, 3}</a:t>
            </a:r>
          </a:p>
          <a:p>
            <a:r>
              <a:rPr lang="en-ID" sz="2400">
                <a:latin typeface="+mj-lt"/>
              </a:rPr>
              <a:t>B = {2, 3, 4, 5}</a:t>
            </a:r>
          </a:p>
          <a:p>
            <a:endParaRPr lang="en-ID" sz="2400">
              <a:latin typeface="+mj-lt"/>
            </a:endParaRPr>
          </a:p>
          <a:p>
            <a:r>
              <a:rPr lang="en-ID" sz="2400">
                <a:latin typeface="+mj-lt"/>
              </a:rPr>
              <a:t>1. Union (Gabungan):</a:t>
            </a:r>
          </a:p>
          <a:p>
            <a:r>
              <a:rPr lang="en-ID" sz="2400">
                <a:latin typeface="+mj-lt"/>
              </a:rPr>
              <a:t>   A ∪ B = {1, 2, 3, 4, 5}</a:t>
            </a:r>
          </a:p>
          <a:p>
            <a:endParaRPr lang="en-ID" sz="2400">
              <a:latin typeface="+mj-lt"/>
            </a:endParaRPr>
          </a:p>
          <a:p>
            <a:r>
              <a:rPr lang="en-ID">
                <a:latin typeface="+mj-lt"/>
              </a:rPr>
              <a:t>                                         Gambar Diagram Venn Gabungan Himpunan A dan B</a:t>
            </a:r>
          </a:p>
          <a:p>
            <a:endParaRPr lang="en-ID" sz="2400">
              <a:latin typeface="+mj-lt"/>
            </a:endParaRPr>
          </a:p>
          <a:p>
            <a:endParaRPr lang="en-ID" sz="2400">
              <a:latin typeface="+mj-lt"/>
            </a:endParaRPr>
          </a:p>
          <a:p>
            <a:r>
              <a:rPr lang="en-ID" sz="2400">
                <a:latin typeface="+mj-lt"/>
              </a:rPr>
              <a:t>2. Intersection (Irisan):</a:t>
            </a:r>
          </a:p>
          <a:p>
            <a:r>
              <a:rPr lang="en-ID" sz="2400">
                <a:latin typeface="+mj-lt"/>
              </a:rPr>
              <a:t>   A ∩ B = {2, 3}</a:t>
            </a:r>
          </a:p>
          <a:p>
            <a:endParaRPr lang="en-ID" sz="2400">
              <a:latin typeface="+mj-lt"/>
            </a:endParaRPr>
          </a:p>
          <a:p>
            <a:r>
              <a:rPr lang="en-ID">
                <a:latin typeface="+mj-lt"/>
              </a:rPr>
              <a:t>                                                        </a:t>
            </a:r>
          </a:p>
          <a:p>
            <a:r>
              <a:rPr lang="en-ID">
                <a:latin typeface="+mj-lt"/>
              </a:rPr>
              <a:t>                                            Gambar Diagram Venn Irisan Himpunan A dan B</a:t>
            </a:r>
          </a:p>
        </p:txBody>
      </p:sp>
      <p:pic>
        <p:nvPicPr>
          <p:cNvPr id="3" name="Picture 2">
            <a:extLst>
              <a:ext uri="{FF2B5EF4-FFF2-40B4-BE49-F238E27FC236}">
                <a16:creationId xmlns:a16="http://schemas.microsoft.com/office/drawing/2014/main" id="{4BF9CD2E-C715-4A78-8246-04E9273EE9D1}"/>
              </a:ext>
            </a:extLst>
          </p:cNvPr>
          <p:cNvPicPr>
            <a:picLocks noChangeAspect="1"/>
          </p:cNvPicPr>
          <p:nvPr/>
        </p:nvPicPr>
        <p:blipFill>
          <a:blip r:embed="rId2"/>
          <a:stretch>
            <a:fillRect/>
          </a:stretch>
        </p:blipFill>
        <p:spPr>
          <a:xfrm>
            <a:off x="4027806" y="2751910"/>
            <a:ext cx="1951814" cy="1354179"/>
          </a:xfrm>
          <a:prstGeom prst="rect">
            <a:avLst/>
          </a:prstGeom>
        </p:spPr>
      </p:pic>
      <p:pic>
        <p:nvPicPr>
          <p:cNvPr id="5" name="Picture 4">
            <a:extLst>
              <a:ext uri="{FF2B5EF4-FFF2-40B4-BE49-F238E27FC236}">
                <a16:creationId xmlns:a16="http://schemas.microsoft.com/office/drawing/2014/main" id="{7BAB7938-F146-43EB-813A-2CBD07DCEFF9}"/>
              </a:ext>
            </a:extLst>
          </p:cNvPr>
          <p:cNvPicPr>
            <a:picLocks noChangeAspect="1"/>
          </p:cNvPicPr>
          <p:nvPr/>
        </p:nvPicPr>
        <p:blipFill>
          <a:blip r:embed="rId3"/>
          <a:stretch>
            <a:fillRect/>
          </a:stretch>
        </p:blipFill>
        <p:spPr>
          <a:xfrm>
            <a:off x="3522183" y="5029305"/>
            <a:ext cx="2221795" cy="1382735"/>
          </a:xfrm>
          <a:prstGeom prst="rect">
            <a:avLst/>
          </a:prstGeom>
        </p:spPr>
      </p:pic>
    </p:spTree>
    <p:extLst>
      <p:ext uri="{BB962C8B-B14F-4D97-AF65-F5344CB8AC3E}">
        <p14:creationId xmlns:p14="http://schemas.microsoft.com/office/powerpoint/2010/main" val="2861437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677785" cy="6555641"/>
          </a:xfrm>
          <a:prstGeom prst="rect">
            <a:avLst/>
          </a:prstGeom>
          <a:noFill/>
        </p:spPr>
        <p:txBody>
          <a:bodyPr wrap="square" rtlCol="0">
            <a:spAutoFit/>
          </a:bodyPr>
          <a:lstStyle/>
          <a:p>
            <a:r>
              <a:rPr lang="en-ID" sz="2400">
                <a:latin typeface="+mj-lt"/>
              </a:rPr>
              <a:t>3. Difference (Selisih):</a:t>
            </a:r>
          </a:p>
          <a:p>
            <a:r>
              <a:rPr lang="en-ID" sz="2400">
                <a:latin typeface="+mj-lt"/>
              </a:rPr>
              <a:t>   A - B = {1}</a:t>
            </a:r>
          </a:p>
          <a:p>
            <a:r>
              <a:rPr lang="en-ID" sz="2400">
                <a:latin typeface="+mj-lt"/>
              </a:rPr>
              <a:t>   B - A = {4, 5}</a:t>
            </a:r>
          </a:p>
          <a:p>
            <a:endParaRPr lang="en-ID" sz="2400">
              <a:latin typeface="+mj-lt"/>
            </a:endParaRPr>
          </a:p>
          <a:p>
            <a:r>
              <a:rPr lang="en-ID" sz="2000">
                <a:latin typeface="+mj-lt"/>
              </a:rPr>
              <a:t>                               </a:t>
            </a:r>
          </a:p>
          <a:p>
            <a:r>
              <a:rPr lang="en-ID" sz="2000">
                <a:latin typeface="+mj-lt"/>
              </a:rPr>
              <a:t>                               Gambar Diagram Venn Selisih Himpunan A dan B</a:t>
            </a:r>
          </a:p>
          <a:p>
            <a:endParaRPr lang="en-ID" sz="2000">
              <a:latin typeface="+mj-lt"/>
            </a:endParaRPr>
          </a:p>
          <a:p>
            <a:r>
              <a:rPr lang="en-ID" sz="2400">
                <a:latin typeface="+mj-lt"/>
              </a:rPr>
              <a:t>4. Complement (Komplemen): </a:t>
            </a:r>
            <a:r>
              <a:rPr lang="en-ID" sz="2400">
                <a:solidFill>
                  <a:srgbClr val="C00000"/>
                </a:solidFill>
                <a:latin typeface="+mj-lt"/>
              </a:rPr>
              <a:t>Komplemen A bisa juga ditulis A'</a:t>
            </a:r>
          </a:p>
          <a:p>
            <a:r>
              <a:rPr lang="en-ID" sz="2400">
                <a:latin typeface="+mj-lt"/>
              </a:rPr>
              <a:t>   Jika U adalah himpunan universal (semua elemen yang relevan),</a:t>
            </a:r>
          </a:p>
          <a:p>
            <a:r>
              <a:rPr lang="en-ID" sz="2400">
                <a:latin typeface="+mj-lt"/>
              </a:rPr>
              <a:t>   dan misalnya U = {1, …, 7}, maka:</a:t>
            </a:r>
          </a:p>
          <a:p>
            <a:r>
              <a:rPr lang="en-ID" sz="2400">
                <a:latin typeface="+mj-lt"/>
              </a:rPr>
              <a:t>   A = {1, 2, 3}</a:t>
            </a:r>
          </a:p>
          <a:p>
            <a:r>
              <a:rPr lang="en-ID" sz="2400">
                <a:latin typeface="+mj-lt"/>
              </a:rPr>
              <a:t>   Ā = {4, 5, 6, 7}</a:t>
            </a:r>
          </a:p>
          <a:p>
            <a:endParaRPr lang="en-ID" sz="2400">
              <a:latin typeface="+mj-lt"/>
            </a:endParaRPr>
          </a:p>
          <a:p>
            <a:endParaRPr lang="en-ID" sz="2400">
              <a:latin typeface="+mj-lt"/>
            </a:endParaRPr>
          </a:p>
          <a:p>
            <a:endParaRPr lang="en-ID" sz="2400">
              <a:latin typeface="+mj-lt"/>
            </a:endParaRPr>
          </a:p>
          <a:p>
            <a:endParaRPr lang="en-ID" sz="2400">
              <a:latin typeface="+mj-lt"/>
            </a:endParaRPr>
          </a:p>
          <a:p>
            <a:endParaRPr lang="en-ID" sz="2000">
              <a:latin typeface="+mj-lt"/>
            </a:endParaRPr>
          </a:p>
          <a:p>
            <a:r>
              <a:rPr lang="en-ID" sz="2000">
                <a:latin typeface="+mj-lt"/>
              </a:rPr>
              <a:t>                                                Gambar Operasi Complement Himpunan A</a:t>
            </a:r>
          </a:p>
        </p:txBody>
      </p:sp>
      <p:pic>
        <p:nvPicPr>
          <p:cNvPr id="4" name="Picture 3">
            <a:extLst>
              <a:ext uri="{FF2B5EF4-FFF2-40B4-BE49-F238E27FC236}">
                <a16:creationId xmlns:a16="http://schemas.microsoft.com/office/drawing/2014/main" id="{FC83302E-E6A8-41ED-AECB-27A50E06B71B}"/>
              </a:ext>
            </a:extLst>
          </p:cNvPr>
          <p:cNvPicPr>
            <a:picLocks noChangeAspect="1"/>
          </p:cNvPicPr>
          <p:nvPr/>
        </p:nvPicPr>
        <p:blipFill>
          <a:blip r:embed="rId2"/>
          <a:stretch>
            <a:fillRect/>
          </a:stretch>
        </p:blipFill>
        <p:spPr>
          <a:xfrm>
            <a:off x="3391666" y="56149"/>
            <a:ext cx="2801308" cy="1692999"/>
          </a:xfrm>
          <a:prstGeom prst="rect">
            <a:avLst/>
          </a:prstGeom>
        </p:spPr>
      </p:pic>
      <p:pic>
        <p:nvPicPr>
          <p:cNvPr id="6" name="Picture 5">
            <a:extLst>
              <a:ext uri="{FF2B5EF4-FFF2-40B4-BE49-F238E27FC236}">
                <a16:creationId xmlns:a16="http://schemas.microsoft.com/office/drawing/2014/main" id="{712D891B-9F4B-4F86-82D9-0FA1C5B9BB98}"/>
              </a:ext>
            </a:extLst>
          </p:cNvPr>
          <p:cNvPicPr>
            <a:picLocks noChangeAspect="1"/>
          </p:cNvPicPr>
          <p:nvPr/>
        </p:nvPicPr>
        <p:blipFill>
          <a:blip r:embed="rId3"/>
          <a:stretch>
            <a:fillRect/>
          </a:stretch>
        </p:blipFill>
        <p:spPr>
          <a:xfrm>
            <a:off x="3554502" y="3731289"/>
            <a:ext cx="3764761" cy="2067682"/>
          </a:xfrm>
          <a:prstGeom prst="rect">
            <a:avLst/>
          </a:prstGeom>
        </p:spPr>
      </p:pic>
    </p:spTree>
    <p:extLst>
      <p:ext uri="{BB962C8B-B14F-4D97-AF65-F5344CB8AC3E}">
        <p14:creationId xmlns:p14="http://schemas.microsoft.com/office/powerpoint/2010/main" val="3680200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677785" cy="5262979"/>
          </a:xfrm>
          <a:prstGeom prst="rect">
            <a:avLst/>
          </a:prstGeom>
          <a:noFill/>
        </p:spPr>
        <p:txBody>
          <a:bodyPr wrap="square" rtlCol="0">
            <a:spAutoFit/>
          </a:bodyPr>
          <a:lstStyle/>
          <a:p>
            <a:r>
              <a:rPr lang="en-ID" sz="2400">
                <a:latin typeface="+mj-lt"/>
              </a:rPr>
              <a:t>5. Hukum DeMorgan's:</a:t>
            </a:r>
          </a:p>
          <a:p>
            <a:r>
              <a:rPr lang="en-ID" sz="2400">
                <a:latin typeface="+mj-lt"/>
              </a:rPr>
              <a:t>   (A ∪ B)' = A' ∩ B'</a:t>
            </a:r>
          </a:p>
          <a:p>
            <a:r>
              <a:rPr lang="en-ID" sz="2400">
                <a:latin typeface="+mj-lt"/>
              </a:rPr>
              <a:t>   (A ∩ B)' = A' ∪ B'</a:t>
            </a:r>
          </a:p>
          <a:p>
            <a:endParaRPr lang="en-ID" sz="2400">
              <a:latin typeface="+mj-lt"/>
            </a:endParaRPr>
          </a:p>
          <a:p>
            <a:r>
              <a:rPr lang="en-ID" sz="2400">
                <a:latin typeface="+mj-lt"/>
              </a:rPr>
              <a:t>6. Himpunan Kosong: ∅</a:t>
            </a:r>
          </a:p>
          <a:p>
            <a:r>
              <a:rPr lang="en-ID" sz="2400">
                <a:latin typeface="+mj-lt"/>
              </a:rPr>
              <a:t>   Himpunan kosong (dilambangkan sebagai ∅) adalah himpunan yang</a:t>
            </a:r>
          </a:p>
          <a:p>
            <a:r>
              <a:rPr lang="en-ID" sz="2400">
                <a:latin typeface="+mj-lt"/>
              </a:rPr>
              <a:t>   tidak memiliki elemen. Pada contoh A dan B bukan himpunan kosong.</a:t>
            </a:r>
          </a:p>
          <a:p>
            <a:r>
              <a:rPr lang="en-ID" sz="2400">
                <a:latin typeface="+mj-lt"/>
              </a:rPr>
              <a:t>   </a:t>
            </a:r>
            <a:r>
              <a:rPr lang="en-ID" sz="2400">
                <a:solidFill>
                  <a:srgbClr val="C00000"/>
                </a:solidFill>
                <a:latin typeface="+mj-lt"/>
              </a:rPr>
              <a:t>Contoh Himpunan Kosong :</a:t>
            </a:r>
          </a:p>
          <a:p>
            <a:pPr lvl="3"/>
            <a:r>
              <a:rPr lang="en-ID" sz="2400">
                <a:latin typeface="+mj-lt"/>
              </a:rPr>
              <a:t>Ø = {}</a:t>
            </a:r>
          </a:p>
          <a:p>
            <a:pPr lvl="3"/>
            <a:r>
              <a:rPr lang="en-ID" sz="2400">
                <a:latin typeface="+mj-lt"/>
              </a:rPr>
              <a:t>Ō = Universal Set </a:t>
            </a:r>
          </a:p>
          <a:p>
            <a:pPr lvl="3"/>
            <a:r>
              <a:rPr lang="en-ID" sz="2400">
                <a:latin typeface="+mj-lt"/>
              </a:rPr>
              <a:t>S ∪ Ø = S </a:t>
            </a:r>
          </a:p>
          <a:p>
            <a:pPr lvl="3"/>
            <a:r>
              <a:rPr lang="en-ID" sz="2400">
                <a:latin typeface="+mj-lt"/>
              </a:rPr>
              <a:t>S ∩ Ø = Ø </a:t>
            </a:r>
          </a:p>
          <a:p>
            <a:pPr lvl="3"/>
            <a:r>
              <a:rPr lang="en-ID" sz="2400">
                <a:latin typeface="+mj-lt"/>
              </a:rPr>
              <a:t>S – Ø = S </a:t>
            </a:r>
          </a:p>
          <a:p>
            <a:pPr lvl="3"/>
            <a:r>
              <a:rPr lang="en-ID" sz="2400">
                <a:latin typeface="+mj-lt"/>
              </a:rPr>
              <a:t>Ø – S = Ø</a:t>
            </a:r>
          </a:p>
        </p:txBody>
      </p:sp>
    </p:spTree>
    <p:extLst>
      <p:ext uri="{BB962C8B-B14F-4D97-AF65-F5344CB8AC3E}">
        <p14:creationId xmlns:p14="http://schemas.microsoft.com/office/powerpoint/2010/main" val="2860504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677785" cy="3662541"/>
          </a:xfrm>
          <a:prstGeom prst="rect">
            <a:avLst/>
          </a:prstGeom>
          <a:noFill/>
        </p:spPr>
        <p:txBody>
          <a:bodyPr wrap="square" rtlCol="0">
            <a:spAutoFit/>
          </a:bodyPr>
          <a:lstStyle/>
          <a:p>
            <a:r>
              <a:rPr lang="en-ID" sz="2400">
                <a:latin typeface="+mj-lt"/>
              </a:rPr>
              <a:t>7. Himpunan Bagian:</a:t>
            </a:r>
          </a:p>
          <a:p>
            <a:r>
              <a:rPr lang="en-ID" sz="2400">
                <a:latin typeface="+mj-lt"/>
              </a:rPr>
              <a:t>   Himpunan bagian dari A adalah: </a:t>
            </a:r>
            <a:r>
              <a:rPr lang="en-ID" sz="2000">
                <a:latin typeface="+mj-lt"/>
              </a:rPr>
              <a:t>P(A) = {∅, {1}, {2}, {3}, {1, 2}, {1, 3}, {2, 3}, {1, 2, 3}}</a:t>
            </a:r>
            <a:endParaRPr lang="en-ID" sz="2400">
              <a:latin typeface="+mj-lt"/>
            </a:endParaRPr>
          </a:p>
          <a:p>
            <a:r>
              <a:rPr lang="en-ID" sz="2400">
                <a:latin typeface="+mj-lt"/>
              </a:rPr>
              <a:t>   Himpunan bagian dari B adalah: </a:t>
            </a:r>
            <a:r>
              <a:rPr lang="en-ID" sz="2000">
                <a:latin typeface="+mj-lt"/>
              </a:rPr>
              <a:t>P(B) = {∅, {2}, {3}, {4}, {5}, {2, 3}, {2, 4}, {2, 5}, {3, 4}, {3, 5}, {4, 5}, {2, 3, 4}, {2, 3, 5}, {2, 4, 5}, {3, 4, 5}, {2, 3, 4, 5}}</a:t>
            </a:r>
          </a:p>
          <a:p>
            <a:endParaRPr lang="en-ID" sz="2000">
              <a:latin typeface="+mj-lt"/>
            </a:endParaRPr>
          </a:p>
          <a:p>
            <a:r>
              <a:rPr lang="en-ID" sz="2400">
                <a:latin typeface="+mj-lt"/>
              </a:rPr>
              <a:t>Dari contoh soal himpunan bagian yang sesuai adalah: A ⸦ B  </a:t>
            </a:r>
            <a:r>
              <a:rPr lang="en-ID" sz="2400">
                <a:solidFill>
                  <a:srgbClr val="C00000"/>
                </a:solidFill>
                <a:latin typeface="+mj-lt"/>
              </a:rPr>
              <a:t>dibaca :</a:t>
            </a:r>
            <a:r>
              <a:rPr lang="en-ID" sz="2400">
                <a:latin typeface="+mj-lt"/>
              </a:rPr>
              <a:t> A merupakan himpunan bagian dari B.</a:t>
            </a:r>
          </a:p>
          <a:p>
            <a:endParaRPr lang="en-ID" sz="2400">
              <a:latin typeface="+mj-lt"/>
            </a:endParaRPr>
          </a:p>
          <a:p>
            <a:r>
              <a:rPr lang="en-ID" sz="2400">
                <a:latin typeface="+mj-lt"/>
              </a:rPr>
              <a:t>Tidak berlaku sebaliknya, sehingga B</a:t>
            </a:r>
            <a:r>
              <a:rPr lang="en-ID" sz="2400">
                <a:latin typeface="+mj-lt"/>
                <a:sym typeface="Symbol" panose="05050102010706020507" pitchFamily="18" charset="2"/>
              </a:rPr>
              <a:t> A          </a:t>
            </a:r>
            <a:r>
              <a:rPr lang="en-ID" sz="2400">
                <a:solidFill>
                  <a:srgbClr val="C00000"/>
                </a:solidFill>
                <a:latin typeface="+mj-lt"/>
                <a:sym typeface="Symbol" panose="05050102010706020507" pitchFamily="18" charset="2"/>
              </a:rPr>
              <a:t>dibaca: </a:t>
            </a:r>
            <a:r>
              <a:rPr lang="en-ID" sz="2400">
                <a:latin typeface="+mj-lt"/>
                <a:sym typeface="Symbol" panose="05050102010706020507" pitchFamily="18" charset="2"/>
              </a:rPr>
              <a:t>B bukan himpunan bagian dari A.</a:t>
            </a:r>
            <a:endParaRPr lang="en-ID" sz="2400">
              <a:latin typeface="+mj-lt"/>
            </a:endParaRPr>
          </a:p>
        </p:txBody>
      </p:sp>
    </p:spTree>
    <p:extLst>
      <p:ext uri="{BB962C8B-B14F-4D97-AF65-F5344CB8AC3E}">
        <p14:creationId xmlns:p14="http://schemas.microsoft.com/office/powerpoint/2010/main" val="189871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836624" cy="5539978"/>
          </a:xfrm>
          <a:prstGeom prst="rect">
            <a:avLst/>
          </a:prstGeom>
          <a:noFill/>
        </p:spPr>
        <p:txBody>
          <a:bodyPr wrap="square" rtlCol="0">
            <a:spAutoFit/>
          </a:bodyPr>
          <a:lstStyle/>
          <a:p>
            <a:r>
              <a:rPr lang="en-ID" sz="2400">
                <a:latin typeface="+mj-lt"/>
              </a:rPr>
              <a:t>8. Himpunan Disjoint:</a:t>
            </a:r>
          </a:p>
          <a:p>
            <a:r>
              <a:rPr lang="en-ID" sz="2400">
                <a:latin typeface="+mj-lt"/>
              </a:rPr>
              <a:t>   A dan B adalah himpunan disjoint jika tidak memiliki elemen yang sama.</a:t>
            </a:r>
          </a:p>
          <a:p>
            <a:r>
              <a:rPr lang="en-ID" sz="2400">
                <a:latin typeface="+mj-lt"/>
              </a:rPr>
              <a:t>   Dalam kasus ini, A dan B memiliki irisan, sehingga tidak disjoint.</a:t>
            </a:r>
          </a:p>
          <a:p>
            <a:endParaRPr lang="en-ID" sz="2400">
              <a:latin typeface="+mj-lt"/>
            </a:endParaRPr>
          </a:p>
          <a:p>
            <a:r>
              <a:rPr lang="en-ID" sz="2400">
                <a:solidFill>
                  <a:srgbClr val="C00000"/>
                </a:solidFill>
                <a:latin typeface="+mj-lt"/>
              </a:rPr>
              <a:t>Jika soalnya seperti berikut :</a:t>
            </a:r>
          </a:p>
          <a:p>
            <a:r>
              <a:rPr lang="pt-BR" sz="2400">
                <a:latin typeface="+mj-lt"/>
              </a:rPr>
              <a:t>A = { 1, 2, 3}</a:t>
            </a:r>
          </a:p>
          <a:p>
            <a:r>
              <a:rPr lang="pt-BR" sz="2400">
                <a:latin typeface="+mj-lt"/>
              </a:rPr>
              <a:t>B = { 5, 6} </a:t>
            </a:r>
          </a:p>
          <a:p>
            <a:endParaRPr lang="pt-BR" sz="2400">
              <a:latin typeface="+mj-lt"/>
            </a:endParaRPr>
          </a:p>
          <a:p>
            <a:r>
              <a:rPr lang="pt-BR" sz="2400">
                <a:latin typeface="+mj-lt"/>
              </a:rPr>
              <a:t>Maka :</a:t>
            </a:r>
          </a:p>
          <a:p>
            <a:r>
              <a:rPr lang="en-ID" sz="2400">
                <a:latin typeface="+mj-lt"/>
              </a:rPr>
              <a:t>A ∩ B </a:t>
            </a:r>
            <a:endParaRPr lang="pt-BR" sz="2400">
              <a:latin typeface="+mj-lt"/>
            </a:endParaRPr>
          </a:p>
          <a:p>
            <a:endParaRPr lang="pt-BR">
              <a:latin typeface="Times New Roman" panose="02020603050405020304" pitchFamily="18" charset="0"/>
            </a:endParaRPr>
          </a:p>
          <a:p>
            <a:endParaRPr lang="en-ID" sz="2400" b="0" i="0" u="none" strike="noStrike" baseline="0">
              <a:latin typeface="+mj-lt"/>
            </a:endParaRPr>
          </a:p>
          <a:p>
            <a:endParaRPr lang="en-ID" sz="2400">
              <a:latin typeface="+mj-lt"/>
            </a:endParaRPr>
          </a:p>
          <a:p>
            <a:r>
              <a:rPr lang="pt-BR" sz="2000">
                <a:latin typeface="+mj-lt"/>
              </a:rPr>
              <a:t>             Gambar operasi Disjoint Himpunan A dan B</a:t>
            </a:r>
            <a:endParaRPr lang="en-ID" sz="2400" b="0" i="0" u="none" strike="noStrike" baseline="0">
              <a:latin typeface="+mj-lt"/>
            </a:endParaRPr>
          </a:p>
          <a:p>
            <a:endParaRPr lang="en-ID" sz="2400">
              <a:latin typeface="+mj-lt"/>
            </a:endParaRPr>
          </a:p>
        </p:txBody>
      </p:sp>
      <p:pic>
        <p:nvPicPr>
          <p:cNvPr id="3" name="Picture 2">
            <a:extLst>
              <a:ext uri="{FF2B5EF4-FFF2-40B4-BE49-F238E27FC236}">
                <a16:creationId xmlns:a16="http://schemas.microsoft.com/office/drawing/2014/main" id="{640DB971-7041-452A-8FF1-D7CE31F38D8F}"/>
              </a:ext>
            </a:extLst>
          </p:cNvPr>
          <p:cNvPicPr>
            <a:picLocks noChangeAspect="1"/>
          </p:cNvPicPr>
          <p:nvPr/>
        </p:nvPicPr>
        <p:blipFill>
          <a:blip r:embed="rId2"/>
          <a:stretch>
            <a:fillRect/>
          </a:stretch>
        </p:blipFill>
        <p:spPr>
          <a:xfrm>
            <a:off x="1496402" y="3429000"/>
            <a:ext cx="3897533" cy="1403370"/>
          </a:xfrm>
          <a:prstGeom prst="rect">
            <a:avLst/>
          </a:prstGeom>
        </p:spPr>
      </p:pic>
    </p:spTree>
    <p:extLst>
      <p:ext uri="{BB962C8B-B14F-4D97-AF65-F5344CB8AC3E}">
        <p14:creationId xmlns:p14="http://schemas.microsoft.com/office/powerpoint/2010/main" val="128825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836624" cy="5262979"/>
          </a:xfrm>
          <a:prstGeom prst="rect">
            <a:avLst/>
          </a:prstGeom>
          <a:noFill/>
        </p:spPr>
        <p:txBody>
          <a:bodyPr wrap="square" rtlCol="0">
            <a:spAutoFit/>
          </a:bodyPr>
          <a:lstStyle/>
          <a:p>
            <a:r>
              <a:rPr lang="en-ID" sz="2400">
                <a:latin typeface="+mj-lt"/>
              </a:rPr>
              <a:t>9. Cardinalitas Himpunan:</a:t>
            </a:r>
          </a:p>
          <a:p>
            <a:r>
              <a:rPr lang="en-ID" sz="2400">
                <a:latin typeface="+mj-lt"/>
              </a:rPr>
              <a:t>   |A| = 3 (jumlah elemen dalam himpunan A)</a:t>
            </a:r>
          </a:p>
          <a:p>
            <a:r>
              <a:rPr lang="en-ID" sz="2400">
                <a:latin typeface="+mj-lt"/>
              </a:rPr>
              <a:t>   |B| = 4 (jumlah elemen dalam himpunan B)</a:t>
            </a:r>
          </a:p>
          <a:p>
            <a:endParaRPr lang="en-ID" sz="2400">
              <a:latin typeface="+mj-lt"/>
            </a:endParaRPr>
          </a:p>
          <a:p>
            <a:endParaRPr lang="en-ID" sz="2400">
              <a:latin typeface="+mj-lt"/>
            </a:endParaRPr>
          </a:p>
          <a:p>
            <a:r>
              <a:rPr lang="en-ID" sz="2400">
                <a:latin typeface="+mj-lt"/>
              </a:rPr>
              <a:t>10. Powersets (Himpunan Kuasa):</a:t>
            </a:r>
          </a:p>
          <a:p>
            <a:r>
              <a:rPr lang="en-ID" sz="2400">
                <a:latin typeface="+mj-lt"/>
              </a:rPr>
              <a:t>    Powerset dari A adalah himpunan semua himpunan bagian dari A:</a:t>
            </a:r>
          </a:p>
          <a:p>
            <a:r>
              <a:rPr lang="en-ID" sz="2400">
                <a:latin typeface="+mj-lt"/>
              </a:rPr>
              <a:t>    P(A) = {∅, {1}, {2}, {3}, {1, 2}, {1, 3}, {2, 3}, {1, 2, 3}}</a:t>
            </a:r>
          </a:p>
          <a:p>
            <a:r>
              <a:rPr lang="en-ID" sz="2400">
                <a:latin typeface="+mj-lt"/>
              </a:rPr>
              <a:t>    Powerset dari B adalah himpunan semua himpunan bagian dari B:</a:t>
            </a:r>
          </a:p>
          <a:p>
            <a:r>
              <a:rPr lang="en-ID" sz="2400">
                <a:latin typeface="+mj-lt"/>
              </a:rPr>
              <a:t>    P(B) = {∅, {2}, {3}, {4}, {5}, {2, 3}, {2, 4}, {2, 5}, {3, 4}, {3, 5}, {4, 5}, {2, 3, 4}, {2, 3, 5},    </a:t>
            </a:r>
          </a:p>
          <a:p>
            <a:r>
              <a:rPr lang="en-ID" sz="2400">
                <a:latin typeface="+mj-lt"/>
              </a:rPr>
              <a:t>               {2, 4, 5}, {3, 4, 5}, {2, 3, 4, 5}}</a:t>
            </a:r>
          </a:p>
          <a:p>
            <a:endParaRPr lang="en-ID" sz="2400">
              <a:latin typeface="+mj-lt"/>
            </a:endParaRPr>
          </a:p>
          <a:p>
            <a:r>
              <a:rPr lang="en-ID" sz="2400">
                <a:latin typeface="+mj-lt"/>
              </a:rPr>
              <a:t>Jika dirumuskan total Powerset dari A adalah 2</a:t>
            </a:r>
            <a:r>
              <a:rPr lang="en-ID" sz="2400" baseline="30000">
                <a:latin typeface="+mj-lt"/>
              </a:rPr>
              <a:t>A </a:t>
            </a:r>
            <a:r>
              <a:rPr lang="en-ID" sz="2400">
                <a:latin typeface="+mj-lt"/>
              </a:rPr>
              <a:t>= 2</a:t>
            </a:r>
            <a:r>
              <a:rPr lang="en-ID" sz="2400" baseline="30000">
                <a:latin typeface="+mj-lt"/>
              </a:rPr>
              <a:t>3</a:t>
            </a:r>
            <a:r>
              <a:rPr lang="en-ID" sz="2400">
                <a:latin typeface="+mj-lt"/>
              </a:rPr>
              <a:t> = 8</a:t>
            </a:r>
          </a:p>
          <a:p>
            <a:r>
              <a:rPr lang="en-ID" sz="2400">
                <a:latin typeface="+mj-lt"/>
              </a:rPr>
              <a:t>total Powerset dari B adalah 2</a:t>
            </a:r>
            <a:r>
              <a:rPr lang="en-ID" sz="2400" baseline="30000">
                <a:latin typeface="+mj-lt"/>
              </a:rPr>
              <a:t>B </a:t>
            </a:r>
            <a:r>
              <a:rPr lang="en-ID" sz="2400">
                <a:latin typeface="+mj-lt"/>
              </a:rPr>
              <a:t>= 2</a:t>
            </a:r>
            <a:r>
              <a:rPr lang="en-ID" sz="2400" baseline="30000">
                <a:latin typeface="+mj-lt"/>
              </a:rPr>
              <a:t>4</a:t>
            </a:r>
            <a:r>
              <a:rPr lang="en-ID" sz="2400">
                <a:latin typeface="+mj-lt"/>
              </a:rPr>
              <a:t> = 16</a:t>
            </a:r>
          </a:p>
        </p:txBody>
      </p:sp>
    </p:spTree>
    <p:extLst>
      <p:ext uri="{BB962C8B-B14F-4D97-AF65-F5344CB8AC3E}">
        <p14:creationId xmlns:p14="http://schemas.microsoft.com/office/powerpoint/2010/main" val="242692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56149"/>
            <a:ext cx="11836624" cy="3046988"/>
          </a:xfrm>
          <a:prstGeom prst="rect">
            <a:avLst/>
          </a:prstGeom>
          <a:noFill/>
        </p:spPr>
        <p:txBody>
          <a:bodyPr wrap="square" rtlCol="0">
            <a:spAutoFit/>
          </a:bodyPr>
          <a:lstStyle/>
          <a:p>
            <a:r>
              <a:rPr lang="en-ID" sz="2400">
                <a:latin typeface="+mj-lt"/>
              </a:rPr>
              <a:t>11. Produk Cartesius:</a:t>
            </a:r>
          </a:p>
          <a:p>
            <a:r>
              <a:rPr lang="en-ID" sz="2400">
                <a:latin typeface="+mj-lt"/>
              </a:rPr>
              <a:t>      Produk cartesius dari himpunan A dan B adalah :</a:t>
            </a:r>
          </a:p>
          <a:p>
            <a:r>
              <a:rPr lang="en-ID" sz="2400">
                <a:latin typeface="+mj-lt"/>
              </a:rPr>
              <a:t>      |A X B| = |A| |B|</a:t>
            </a:r>
          </a:p>
          <a:p>
            <a:r>
              <a:rPr lang="en-ID" sz="2400">
                <a:latin typeface="+mj-lt"/>
              </a:rPr>
              <a:t>      A × B = {(1, 2), (1, 3), (1, 4), (1, 5), (2, 2), (2, 3), (2, 4), (2, 5), (3, 2), (3, 3), (3, 4),</a:t>
            </a:r>
          </a:p>
          <a:p>
            <a:r>
              <a:rPr lang="en-ID" sz="2400">
                <a:latin typeface="+mj-lt"/>
              </a:rPr>
              <a:t>                  (3, 5)}</a:t>
            </a:r>
          </a:p>
          <a:p>
            <a:endParaRPr lang="en-ID" sz="2400">
              <a:latin typeface="+mj-lt"/>
            </a:endParaRPr>
          </a:p>
          <a:p>
            <a:r>
              <a:rPr lang="en-ID" sz="2400">
                <a:latin typeface="+mj-lt"/>
              </a:rPr>
              <a:t>Secara Umum untuk dua himpunan atau lebih :</a:t>
            </a:r>
          </a:p>
          <a:p>
            <a:r>
              <a:rPr lang="pl-PL" sz="2400">
                <a:latin typeface="+mj-lt"/>
              </a:rPr>
              <a:t>A X B X … X Z </a:t>
            </a:r>
            <a:endParaRPr lang="en-ID" sz="2400">
              <a:latin typeface="+mj-lt"/>
            </a:endParaRPr>
          </a:p>
        </p:txBody>
      </p:sp>
    </p:spTree>
    <p:extLst>
      <p:ext uri="{BB962C8B-B14F-4D97-AF65-F5344CB8AC3E}">
        <p14:creationId xmlns:p14="http://schemas.microsoft.com/office/powerpoint/2010/main" val="4294516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8168AF-6739-4155-9E80-018C119AD175}"/>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1">
            <a:extLst>
              <a:ext uri="{FF2B5EF4-FFF2-40B4-BE49-F238E27FC236}">
                <a16:creationId xmlns:a16="http://schemas.microsoft.com/office/drawing/2014/main" id="{4CE0E168-F3F0-4B15-9CE7-D4E63151486A}"/>
              </a:ext>
            </a:extLst>
          </p:cNvPr>
          <p:cNvSpPr txBox="1">
            <a:spLocks/>
          </p:cNvSpPr>
          <p:nvPr/>
        </p:nvSpPr>
        <p:spPr>
          <a:xfrm>
            <a:off x="0" y="93481"/>
            <a:ext cx="12192000" cy="592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a:ln w="0"/>
                <a:effectLst>
                  <a:outerShdw blurRad="38100" dist="25400" dir="5400000" algn="ctr" rotWithShape="0">
                    <a:srgbClr val="6E747A">
                      <a:alpha val="43000"/>
                    </a:srgbClr>
                  </a:outerShdw>
                </a:effectLst>
              </a:rPr>
              <a:t>Tata Tertib, Penilaian dan Prasyarat</a:t>
            </a:r>
            <a:endParaRPr lang="ko-KR" altLang="en-US" sz="3200">
              <a:ln w="0"/>
              <a:effectLst>
                <a:outerShdw blurRad="38100" dist="25400" dir="5400000" algn="ctr" rotWithShape="0">
                  <a:srgbClr val="6E747A">
                    <a:alpha val="43000"/>
                  </a:srgbClr>
                </a:outerShdw>
              </a:effectLst>
            </a:endParaRPr>
          </a:p>
        </p:txBody>
      </p:sp>
      <p:sp>
        <p:nvSpPr>
          <p:cNvPr id="6" name="Google Shape;82;p14">
            <a:extLst>
              <a:ext uri="{FF2B5EF4-FFF2-40B4-BE49-F238E27FC236}">
                <a16:creationId xmlns:a16="http://schemas.microsoft.com/office/drawing/2014/main" id="{54E22113-5686-4838-810E-14EE9D694622}"/>
              </a:ext>
            </a:extLst>
          </p:cNvPr>
          <p:cNvSpPr txBox="1">
            <a:spLocks/>
          </p:cNvSpPr>
          <p:nvPr/>
        </p:nvSpPr>
        <p:spPr>
          <a:xfrm>
            <a:off x="180303" y="6316885"/>
            <a:ext cx="9195515" cy="336321"/>
          </a:xfrm>
          <a:prstGeom prst="rect">
            <a:avLst/>
          </a:prstGeom>
        </p:spPr>
        <p:txBody>
          <a:bodyPr spcFirstLastPara="1" wrap="square" lIns="0" tIns="0" rIns="0" bIns="0" anchor="t" anchorCtr="0">
            <a:noAutofit/>
          </a:bodyP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800"/>
              </a:spcAft>
              <a:buFont typeface="Arial" panose="020B0604020202020204" pitchFamily="34" charset="0"/>
              <a:buNone/>
            </a:pPr>
            <a:r>
              <a:rPr lang="en-ID" sz="1800"/>
              <a:t>Rumus Nilai Akhir = (Hadir/14*10) + (Tugas/100*20) + (UTS/100*30) + (UAS/100*40)</a:t>
            </a:r>
          </a:p>
        </p:txBody>
      </p:sp>
      <p:pic>
        <p:nvPicPr>
          <p:cNvPr id="8" name="Picture 7">
            <a:extLst>
              <a:ext uri="{FF2B5EF4-FFF2-40B4-BE49-F238E27FC236}">
                <a16:creationId xmlns:a16="http://schemas.microsoft.com/office/drawing/2014/main" id="{E4F9AA3F-CA6B-4AD1-9F55-F2485BD21201}"/>
              </a:ext>
            </a:extLst>
          </p:cNvPr>
          <p:cNvPicPr>
            <a:picLocks noChangeAspect="1"/>
          </p:cNvPicPr>
          <p:nvPr/>
        </p:nvPicPr>
        <p:blipFill>
          <a:blip r:embed="rId2"/>
          <a:stretch>
            <a:fillRect/>
          </a:stretch>
        </p:blipFill>
        <p:spPr>
          <a:xfrm>
            <a:off x="180303" y="3971378"/>
            <a:ext cx="3309871" cy="2054402"/>
          </a:xfrm>
          <a:prstGeom prst="rect">
            <a:avLst/>
          </a:prstGeom>
        </p:spPr>
      </p:pic>
      <p:pic>
        <p:nvPicPr>
          <p:cNvPr id="9" name="Picture 8">
            <a:extLst>
              <a:ext uri="{FF2B5EF4-FFF2-40B4-BE49-F238E27FC236}">
                <a16:creationId xmlns:a16="http://schemas.microsoft.com/office/drawing/2014/main" id="{D6476BEE-9F1D-4CBA-B353-D2EDB0C3CC5A}"/>
              </a:ext>
            </a:extLst>
          </p:cNvPr>
          <p:cNvPicPr>
            <a:picLocks noChangeAspect="1"/>
          </p:cNvPicPr>
          <p:nvPr/>
        </p:nvPicPr>
        <p:blipFill>
          <a:blip r:embed="rId3"/>
          <a:stretch>
            <a:fillRect/>
          </a:stretch>
        </p:blipFill>
        <p:spPr>
          <a:xfrm>
            <a:off x="6416668" y="2361858"/>
            <a:ext cx="5838584" cy="3219041"/>
          </a:xfrm>
          <a:prstGeom prst="rect">
            <a:avLst/>
          </a:prstGeom>
        </p:spPr>
      </p:pic>
      <p:sp>
        <p:nvSpPr>
          <p:cNvPr id="10" name="Google Shape;82;p14">
            <a:extLst>
              <a:ext uri="{FF2B5EF4-FFF2-40B4-BE49-F238E27FC236}">
                <a16:creationId xmlns:a16="http://schemas.microsoft.com/office/drawing/2014/main" id="{0F038D99-BB68-4676-B664-C1D29E1CF2C2}"/>
              </a:ext>
            </a:extLst>
          </p:cNvPr>
          <p:cNvSpPr txBox="1">
            <a:spLocks/>
          </p:cNvSpPr>
          <p:nvPr/>
        </p:nvSpPr>
        <p:spPr>
          <a:xfrm>
            <a:off x="63252" y="1288627"/>
            <a:ext cx="4956593" cy="239164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IBM Plex Sans Condensed"/>
              <a:buNone/>
              <a:defRPr sz="2400" b="0" i="0" u="none" strike="noStrike" cap="none">
                <a:solidFill>
                  <a:schemeClr val="dk1"/>
                </a:solidFill>
                <a:latin typeface="IBM Plex Sans Condensed"/>
                <a:ea typeface="IBM Plex Sans Condensed"/>
                <a:cs typeface="IBM Plex Sans Condensed"/>
                <a:sym typeface="IBM Plex Sans Condensed"/>
              </a:defRPr>
            </a:lvl1pPr>
            <a:lvl2pPr marL="914400" marR="0" lvl="1"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2pPr>
            <a:lvl3pPr marL="1371600" marR="0" lvl="2"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3pPr>
            <a:lvl4pPr marL="1828800" marR="0" lvl="3"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4pPr>
            <a:lvl5pPr marL="2286000" marR="0" lvl="4"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5pPr>
            <a:lvl6pPr marL="2743200" marR="0" lvl="5"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6pPr>
            <a:lvl7pPr marL="3200400" marR="0" lvl="6"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7pPr>
            <a:lvl8pPr marL="3657600" marR="0" lvl="7"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8pPr>
            <a:lvl9pPr marL="4114800" marR="0" lvl="8" indent="-381000" algn="l" rtl="0">
              <a:lnSpc>
                <a:spcPct val="115000"/>
              </a:lnSpc>
              <a:spcBef>
                <a:spcPts val="800"/>
              </a:spcBef>
              <a:spcAft>
                <a:spcPts val="80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9pPr>
          </a:lstStyle>
          <a:p>
            <a:pPr marL="0" indent="0" algn="ctr">
              <a:spcAft>
                <a:spcPts val="800"/>
              </a:spcAft>
            </a:pPr>
            <a:r>
              <a:rPr lang="en-US">
                <a:solidFill>
                  <a:srgbClr val="C00000"/>
                </a:solidFill>
              </a:rPr>
              <a:t>Warning!</a:t>
            </a:r>
          </a:p>
          <a:p>
            <a:pPr marL="0" indent="0" algn="ctr">
              <a:spcAft>
                <a:spcPts val="800"/>
              </a:spcAft>
            </a:pPr>
            <a:r>
              <a:rPr lang="en-US">
                <a:solidFill>
                  <a:srgbClr val="C00000"/>
                </a:solidFill>
              </a:rPr>
              <a:t>K</a:t>
            </a:r>
            <a:r>
              <a:rPr lang="en-ID">
                <a:solidFill>
                  <a:srgbClr val="C00000"/>
                </a:solidFill>
              </a:rPr>
              <a:t>ehadiran mahasiswa/i minimal 11 kali pertemuan untuk matakuliah 2 sks.</a:t>
            </a:r>
          </a:p>
          <a:p>
            <a:pPr marL="0" indent="0" algn="ctr">
              <a:spcAft>
                <a:spcPts val="800"/>
              </a:spcAft>
            </a:pPr>
            <a:r>
              <a:rPr lang="en-ID">
                <a:solidFill>
                  <a:srgbClr val="C00000"/>
                </a:solidFill>
              </a:rPr>
              <a:t>Kurang dari 11 auto tidak mendapat nilai A/B/C.</a:t>
            </a:r>
          </a:p>
        </p:txBody>
      </p:sp>
      <p:pic>
        <p:nvPicPr>
          <p:cNvPr id="11" name="Picture 10">
            <a:extLst>
              <a:ext uri="{FF2B5EF4-FFF2-40B4-BE49-F238E27FC236}">
                <a16:creationId xmlns:a16="http://schemas.microsoft.com/office/drawing/2014/main" id="{4F28C7DA-DFDE-43AC-8327-5C6B32956298}"/>
              </a:ext>
            </a:extLst>
          </p:cNvPr>
          <p:cNvPicPr>
            <a:picLocks noChangeAspect="1"/>
          </p:cNvPicPr>
          <p:nvPr/>
        </p:nvPicPr>
        <p:blipFill>
          <a:blip r:embed="rId4"/>
          <a:stretch>
            <a:fillRect/>
          </a:stretch>
        </p:blipFill>
        <p:spPr>
          <a:xfrm>
            <a:off x="8103492" y="859695"/>
            <a:ext cx="4025256" cy="1431953"/>
          </a:xfrm>
          <a:prstGeom prst="rect">
            <a:avLst/>
          </a:prstGeom>
        </p:spPr>
      </p:pic>
    </p:spTree>
    <p:extLst>
      <p:ext uri="{BB962C8B-B14F-4D97-AF65-F5344CB8AC3E}">
        <p14:creationId xmlns:p14="http://schemas.microsoft.com/office/powerpoint/2010/main" val="423491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4524315"/>
          </a:xfrm>
          <a:prstGeom prst="rect">
            <a:avLst/>
          </a:prstGeom>
          <a:noFill/>
        </p:spPr>
        <p:txBody>
          <a:bodyPr wrap="square" rtlCol="0">
            <a:spAutoFit/>
          </a:bodyPr>
          <a:lstStyle/>
          <a:p>
            <a:r>
              <a:rPr lang="en-ID" sz="2400">
                <a:latin typeface="+mj-lt"/>
              </a:rPr>
              <a:t>12. Fungsi:</a:t>
            </a:r>
          </a:p>
          <a:p>
            <a:r>
              <a:rPr lang="en-ID" sz="2400">
                <a:latin typeface="+mj-lt"/>
              </a:rPr>
              <a:t>      Sebuah fungsi adalah hubungan antara elemen-elemen dari himpunan A dan  </a:t>
            </a:r>
          </a:p>
          <a:p>
            <a:r>
              <a:rPr lang="en-ID" sz="2400">
                <a:latin typeface="+mj-lt"/>
              </a:rPr>
              <a:t>      himpunan B sedemikian rupa sehingga setiap elemen di A memiliki tepat satu </a:t>
            </a:r>
          </a:p>
          <a:p>
            <a:r>
              <a:rPr lang="en-ID" sz="2400">
                <a:latin typeface="+mj-lt"/>
              </a:rPr>
              <a:t>      elemen dalam B. Misalnya, A = {1, 2, 3} dan B = {2, 3, 4, 5}, kita dapat </a:t>
            </a:r>
          </a:p>
          <a:p>
            <a:r>
              <a:rPr lang="en-ID" sz="2400">
                <a:latin typeface="+mj-lt"/>
              </a:rPr>
              <a:t>      mendefinisikan fungsi-fungsi seperti f(1) = 3, f(2) = 4, dan f(3) = 2.</a:t>
            </a:r>
          </a:p>
          <a:p>
            <a:endParaRPr lang="en-ID" sz="2400">
              <a:latin typeface="+mj-lt"/>
            </a:endParaRPr>
          </a:p>
          <a:p>
            <a:r>
              <a:rPr lang="en-ID" sz="2400">
                <a:solidFill>
                  <a:srgbClr val="C00000"/>
                </a:solidFill>
                <a:latin typeface="+mj-lt"/>
              </a:rPr>
              <a:t>Contoh lainnya misalnya :</a:t>
            </a:r>
          </a:p>
          <a:p>
            <a:r>
              <a:rPr lang="en-ID" sz="2400">
                <a:latin typeface="+mj-lt"/>
              </a:rPr>
              <a:t>Jika A = domain </a:t>
            </a:r>
          </a:p>
          <a:p>
            <a:r>
              <a:rPr lang="en-ID" sz="2400">
                <a:latin typeface="+mj-lt"/>
              </a:rPr>
              <a:t>maka f adalah fungsi total </a:t>
            </a:r>
          </a:p>
          <a:p>
            <a:r>
              <a:rPr lang="en-ID" sz="2400">
                <a:latin typeface="+mj-lt"/>
              </a:rPr>
              <a:t>Jika tidak f adalah function parsial (bagian)</a:t>
            </a:r>
          </a:p>
          <a:p>
            <a:endParaRPr lang="en-ID" sz="2400">
              <a:latin typeface="+mj-lt"/>
            </a:endParaRPr>
          </a:p>
          <a:p>
            <a:r>
              <a:rPr lang="en-ID" sz="2400">
                <a:latin typeface="+mj-lt"/>
              </a:rPr>
              <a:t>Digambarkan sebagai berikut:</a:t>
            </a:r>
          </a:p>
        </p:txBody>
      </p:sp>
      <p:pic>
        <p:nvPicPr>
          <p:cNvPr id="3" name="Picture 2">
            <a:extLst>
              <a:ext uri="{FF2B5EF4-FFF2-40B4-BE49-F238E27FC236}">
                <a16:creationId xmlns:a16="http://schemas.microsoft.com/office/drawing/2014/main" id="{66241DB3-5D4D-41A8-BA37-3CC165F56E5C}"/>
              </a:ext>
            </a:extLst>
          </p:cNvPr>
          <p:cNvPicPr>
            <a:picLocks noChangeAspect="1"/>
          </p:cNvPicPr>
          <p:nvPr/>
        </p:nvPicPr>
        <p:blipFill>
          <a:blip r:embed="rId2"/>
          <a:stretch>
            <a:fillRect/>
          </a:stretch>
        </p:blipFill>
        <p:spPr>
          <a:xfrm>
            <a:off x="6196041" y="2954735"/>
            <a:ext cx="4993929" cy="3354489"/>
          </a:xfrm>
          <a:prstGeom prst="rect">
            <a:avLst/>
          </a:prstGeom>
        </p:spPr>
      </p:pic>
    </p:spTree>
    <p:extLst>
      <p:ext uri="{BB962C8B-B14F-4D97-AF65-F5344CB8AC3E}">
        <p14:creationId xmlns:p14="http://schemas.microsoft.com/office/powerpoint/2010/main" val="2057168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3785652"/>
          </a:xfrm>
          <a:prstGeom prst="rect">
            <a:avLst/>
          </a:prstGeom>
          <a:noFill/>
        </p:spPr>
        <p:txBody>
          <a:bodyPr wrap="square" rtlCol="0">
            <a:spAutoFit/>
          </a:bodyPr>
          <a:lstStyle/>
          <a:p>
            <a:r>
              <a:rPr lang="en-ID" sz="2400">
                <a:latin typeface="+mj-lt"/>
              </a:rPr>
              <a:t>13. Relasi:</a:t>
            </a:r>
          </a:p>
          <a:p>
            <a:r>
              <a:rPr lang="en-ID" sz="2400">
                <a:latin typeface="+mj-lt"/>
              </a:rPr>
              <a:t>      Sebuah relasi adalah hubungan antara elemen-elemen dari himpunan A dan  </a:t>
            </a:r>
          </a:p>
          <a:p>
            <a:r>
              <a:rPr lang="en-ID" sz="2400">
                <a:latin typeface="+mj-lt"/>
              </a:rPr>
              <a:t>      himpunan B, di mana setiap elemen di A bisa memiliki beberapa elemen dalam B.  </a:t>
            </a:r>
          </a:p>
          <a:p>
            <a:r>
              <a:rPr lang="en-ID" sz="2400">
                <a:latin typeface="+mj-lt"/>
              </a:rPr>
              <a:t>      Misalnya, kita dapat memiliki relasi R = {(1, 2), (1, 3), (2, 4), (3, 3)}.</a:t>
            </a:r>
          </a:p>
          <a:p>
            <a:endParaRPr lang="en-ID" sz="2400">
              <a:latin typeface="+mj-lt"/>
            </a:endParaRPr>
          </a:p>
          <a:p>
            <a:r>
              <a:rPr lang="es-ES" sz="2400">
                <a:latin typeface="+mj-lt"/>
              </a:rPr>
              <a:t>Dapat dirumuskan sebagai berikut:</a:t>
            </a:r>
          </a:p>
          <a:p>
            <a:r>
              <a:rPr lang="es-ES" sz="2400">
                <a:latin typeface="+mj-lt"/>
              </a:rPr>
              <a:t>    R = {(x</a:t>
            </a:r>
            <a:r>
              <a:rPr lang="es-ES" sz="2400" baseline="-25000">
                <a:latin typeface="+mj-lt"/>
              </a:rPr>
              <a:t>1</a:t>
            </a:r>
            <a:r>
              <a:rPr lang="es-ES" sz="2400">
                <a:latin typeface="+mj-lt"/>
              </a:rPr>
              <a:t>, y</a:t>
            </a:r>
            <a:r>
              <a:rPr lang="es-ES" sz="2400" baseline="-25000">
                <a:latin typeface="+mj-lt"/>
              </a:rPr>
              <a:t>1</a:t>
            </a:r>
            <a:r>
              <a:rPr lang="es-ES" sz="2400">
                <a:latin typeface="+mj-lt"/>
              </a:rPr>
              <a:t>), (x</a:t>
            </a:r>
            <a:r>
              <a:rPr lang="es-ES" sz="2400" baseline="-25000">
                <a:latin typeface="+mj-lt"/>
              </a:rPr>
              <a:t>2</a:t>
            </a:r>
            <a:r>
              <a:rPr lang="es-ES" sz="2400">
                <a:latin typeface="+mj-lt"/>
              </a:rPr>
              <a:t>, y</a:t>
            </a:r>
            <a:r>
              <a:rPr lang="es-ES" sz="2400" baseline="-25000">
                <a:latin typeface="+mj-lt"/>
              </a:rPr>
              <a:t>2</a:t>
            </a:r>
            <a:r>
              <a:rPr lang="es-ES" sz="2400">
                <a:latin typeface="+mj-lt"/>
              </a:rPr>
              <a:t>), (x</a:t>
            </a:r>
            <a:r>
              <a:rPr lang="es-ES" sz="2400" baseline="-25000">
                <a:latin typeface="+mj-lt"/>
              </a:rPr>
              <a:t>3</a:t>
            </a:r>
            <a:r>
              <a:rPr lang="es-ES" sz="2400">
                <a:latin typeface="+mj-lt"/>
              </a:rPr>
              <a:t>, y</a:t>
            </a:r>
            <a:r>
              <a:rPr lang="es-ES" sz="2400" baseline="-25000">
                <a:latin typeface="+mj-lt"/>
              </a:rPr>
              <a:t>3</a:t>
            </a:r>
            <a:r>
              <a:rPr lang="es-ES" sz="2400">
                <a:latin typeface="+mj-lt"/>
              </a:rPr>
              <a:t>), …} </a:t>
            </a:r>
          </a:p>
          <a:p>
            <a:r>
              <a:rPr lang="en-ID" sz="2400">
                <a:latin typeface="+mj-lt"/>
              </a:rPr>
              <a:t>    x</a:t>
            </a:r>
            <a:r>
              <a:rPr lang="en-ID" sz="2400" baseline="-25000">
                <a:latin typeface="+mj-lt"/>
              </a:rPr>
              <a:t>i</a:t>
            </a:r>
            <a:r>
              <a:rPr lang="en-ID" sz="2400">
                <a:latin typeface="+mj-lt"/>
              </a:rPr>
              <a:t> R y</a:t>
            </a:r>
            <a:r>
              <a:rPr lang="en-ID" sz="2400" baseline="-25000">
                <a:latin typeface="+mj-lt"/>
              </a:rPr>
              <a:t>i</a:t>
            </a:r>
            <a:r>
              <a:rPr lang="en-ID" sz="2400">
                <a:latin typeface="+mj-lt"/>
              </a:rPr>
              <a:t> </a:t>
            </a:r>
          </a:p>
          <a:p>
            <a:r>
              <a:rPr lang="en-US" sz="2400">
                <a:latin typeface="+mj-lt"/>
              </a:rPr>
              <a:t>Contohnya jika R = ‘&gt;’: 2 &gt;1 , 3&gt;2 , 3&gt;1 </a:t>
            </a:r>
            <a:endParaRPr lang="en-ID" sz="2400">
              <a:latin typeface="+mj-lt"/>
            </a:endParaRPr>
          </a:p>
          <a:p>
            <a:endParaRPr lang="en-ID" sz="2400">
              <a:latin typeface="+mj-lt"/>
            </a:endParaRPr>
          </a:p>
        </p:txBody>
      </p:sp>
    </p:spTree>
    <p:extLst>
      <p:ext uri="{BB962C8B-B14F-4D97-AF65-F5344CB8AC3E}">
        <p14:creationId xmlns:p14="http://schemas.microsoft.com/office/powerpoint/2010/main" val="15702022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4893647"/>
          </a:xfrm>
          <a:prstGeom prst="rect">
            <a:avLst/>
          </a:prstGeom>
          <a:noFill/>
        </p:spPr>
        <p:txBody>
          <a:bodyPr wrap="square" rtlCol="0">
            <a:spAutoFit/>
          </a:bodyPr>
          <a:lstStyle/>
          <a:p>
            <a:r>
              <a:rPr lang="en-ID" sz="2400">
                <a:latin typeface="+mj-lt"/>
              </a:rPr>
              <a:t>14. Equivalensi Relasi:</a:t>
            </a:r>
          </a:p>
          <a:p>
            <a:r>
              <a:rPr lang="en-ID" sz="2400">
                <a:latin typeface="+mj-lt"/>
              </a:rPr>
              <a:t>      Equivalensi adalah relasi yang bersifat refleksif, simetris, dan transitif.</a:t>
            </a:r>
          </a:p>
          <a:p>
            <a:r>
              <a:rPr lang="en-ID" sz="2400">
                <a:latin typeface="+mj-lt"/>
              </a:rPr>
              <a:t>      Dalam konteks himpunan diskrit ini, kita dapat mendefinisikan relasi ekivalensi  </a:t>
            </a:r>
          </a:p>
          <a:p>
            <a:r>
              <a:rPr lang="en-ID" sz="2400">
                <a:latin typeface="+mj-lt"/>
              </a:rPr>
              <a:t>      seperti R = {(1, 1), (2, 2), (3, 3)}.</a:t>
            </a:r>
          </a:p>
          <a:p>
            <a:endParaRPr lang="en-ID" sz="2400">
              <a:latin typeface="+mj-lt"/>
            </a:endParaRPr>
          </a:p>
          <a:p>
            <a:r>
              <a:rPr lang="en-ID" sz="2400">
                <a:latin typeface="+mj-lt"/>
              </a:rPr>
              <a:t>Refleksi: 	x R x </a:t>
            </a:r>
          </a:p>
          <a:p>
            <a:r>
              <a:rPr lang="en-ID" sz="2400">
                <a:latin typeface="+mj-lt"/>
              </a:rPr>
              <a:t>Simetrik: 	x R y </a:t>
            </a:r>
            <a:r>
              <a:rPr lang="en-ID" sz="2400">
                <a:latin typeface="+mj-lt"/>
                <a:sym typeface="Symbol" panose="05050102010706020507" pitchFamily="18" charset="2"/>
              </a:rPr>
              <a:t></a:t>
            </a:r>
            <a:r>
              <a:rPr lang="en-ID" sz="2400">
                <a:latin typeface="+mj-lt"/>
              </a:rPr>
              <a:t> y R x </a:t>
            </a:r>
          </a:p>
          <a:p>
            <a:r>
              <a:rPr lang="pt-BR" sz="2400">
                <a:latin typeface="+mj-lt"/>
              </a:rPr>
              <a:t>Transitif: 	x R y dan y R z </a:t>
            </a:r>
            <a:r>
              <a:rPr lang="en-ID" sz="2400">
                <a:latin typeface="+mj-lt"/>
                <a:sym typeface="Symbol" panose="05050102010706020507" pitchFamily="18" charset="2"/>
              </a:rPr>
              <a:t></a:t>
            </a:r>
            <a:r>
              <a:rPr lang="pt-BR" sz="2400">
                <a:latin typeface="+mj-lt"/>
              </a:rPr>
              <a:t> x R z </a:t>
            </a:r>
          </a:p>
          <a:p>
            <a:endParaRPr lang="en-ID" sz="2400">
              <a:latin typeface="+mj-lt"/>
            </a:endParaRPr>
          </a:p>
          <a:p>
            <a:r>
              <a:rPr lang="en-ID" sz="2400">
                <a:latin typeface="+mj-lt"/>
              </a:rPr>
              <a:t>Contoh: R = ‘=‘ </a:t>
            </a:r>
          </a:p>
          <a:p>
            <a:r>
              <a:rPr lang="en-ID" sz="2400">
                <a:latin typeface="+mj-lt"/>
              </a:rPr>
              <a:t>	x = x </a:t>
            </a:r>
          </a:p>
          <a:p>
            <a:r>
              <a:rPr lang="en-ID" sz="2400">
                <a:latin typeface="+mj-lt"/>
              </a:rPr>
              <a:t>	x = y </a:t>
            </a:r>
            <a:r>
              <a:rPr lang="en-ID" sz="2400">
                <a:latin typeface="+mj-lt"/>
                <a:sym typeface="Symbol" panose="05050102010706020507" pitchFamily="18" charset="2"/>
              </a:rPr>
              <a:t></a:t>
            </a:r>
            <a:r>
              <a:rPr lang="en-ID" sz="2400">
                <a:latin typeface="+mj-lt"/>
              </a:rPr>
              <a:t> y = x </a:t>
            </a:r>
          </a:p>
          <a:p>
            <a:r>
              <a:rPr lang="es-ES" sz="2400">
                <a:latin typeface="+mj-lt"/>
              </a:rPr>
              <a:t>	x = y dan y = z </a:t>
            </a:r>
            <a:r>
              <a:rPr lang="en-ID" sz="2400">
                <a:latin typeface="+mj-lt"/>
                <a:sym typeface="Symbol" panose="05050102010706020507" pitchFamily="18" charset="2"/>
              </a:rPr>
              <a:t></a:t>
            </a:r>
            <a:r>
              <a:rPr lang="es-ES" sz="2400">
                <a:latin typeface="+mj-lt"/>
              </a:rPr>
              <a:t> x = z </a:t>
            </a:r>
            <a:endParaRPr lang="en-ID" sz="2400">
              <a:latin typeface="+mj-lt"/>
            </a:endParaRPr>
          </a:p>
        </p:txBody>
      </p:sp>
    </p:spTree>
    <p:extLst>
      <p:ext uri="{BB962C8B-B14F-4D97-AF65-F5344CB8AC3E}">
        <p14:creationId xmlns:p14="http://schemas.microsoft.com/office/powerpoint/2010/main" val="257532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3416320"/>
          </a:xfrm>
          <a:prstGeom prst="rect">
            <a:avLst/>
          </a:prstGeom>
          <a:noFill/>
        </p:spPr>
        <p:txBody>
          <a:bodyPr wrap="square" rtlCol="0">
            <a:spAutoFit/>
          </a:bodyPr>
          <a:lstStyle/>
          <a:p>
            <a:r>
              <a:rPr lang="en-ID" sz="2400">
                <a:latin typeface="+mj-lt"/>
              </a:rPr>
              <a:t>15. Equivalensi Pada Class:</a:t>
            </a:r>
          </a:p>
          <a:p>
            <a:r>
              <a:rPr lang="en-ID" sz="2400">
                <a:latin typeface="+mj-lt"/>
              </a:rPr>
              <a:t>      Mengacu pada kelas ekivalensi dalam konteks relasi ekivalensi.</a:t>
            </a:r>
          </a:p>
          <a:p>
            <a:endParaRPr lang="en-ID" sz="2400">
              <a:latin typeface="+mj-lt"/>
            </a:endParaRPr>
          </a:p>
          <a:p>
            <a:r>
              <a:rPr lang="en-ID" sz="2400">
                <a:latin typeface="+mj-lt"/>
              </a:rPr>
              <a:t>Untuk equivalensi relasi R </a:t>
            </a:r>
          </a:p>
          <a:p>
            <a:r>
              <a:rPr lang="en-ID" sz="2400">
                <a:latin typeface="+mj-lt"/>
              </a:rPr>
              <a:t>equivalensi class adalah x = {y : x R y}</a:t>
            </a:r>
          </a:p>
          <a:p>
            <a:r>
              <a:rPr lang="en-ID" sz="2400">
                <a:solidFill>
                  <a:srgbClr val="C00000"/>
                </a:solidFill>
                <a:latin typeface="+mj-lt"/>
              </a:rPr>
              <a:t>Contoh: </a:t>
            </a:r>
          </a:p>
          <a:p>
            <a:r>
              <a:rPr lang="pt-BR" sz="2400">
                <a:latin typeface="+mj-lt"/>
              </a:rPr>
              <a:t>R = { (1, 1), (2, 2), (1, 2), (2, 1), </a:t>
            </a:r>
            <a:r>
              <a:rPr lang="en-ID" sz="2400">
                <a:latin typeface="+mj-lt"/>
              </a:rPr>
              <a:t>(3, 3), (4, 4), (3, 4), (4, 3) } </a:t>
            </a:r>
          </a:p>
          <a:p>
            <a:r>
              <a:rPr lang="en-ID" sz="2400">
                <a:latin typeface="+mj-lt"/>
              </a:rPr>
              <a:t>Equivalensi class dari 1 = {1, 2} </a:t>
            </a:r>
          </a:p>
          <a:p>
            <a:r>
              <a:rPr lang="en-ID" sz="2400">
                <a:latin typeface="+mj-lt"/>
              </a:rPr>
              <a:t>Equivalensi class dari 3 = {3, 4}</a:t>
            </a:r>
          </a:p>
        </p:txBody>
      </p:sp>
    </p:spTree>
    <p:extLst>
      <p:ext uri="{BB962C8B-B14F-4D97-AF65-F5344CB8AC3E}">
        <p14:creationId xmlns:p14="http://schemas.microsoft.com/office/powerpoint/2010/main" val="16886314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6309420"/>
          </a:xfrm>
          <a:prstGeom prst="rect">
            <a:avLst/>
          </a:prstGeom>
          <a:noFill/>
        </p:spPr>
        <p:txBody>
          <a:bodyPr wrap="square" rtlCol="0">
            <a:spAutoFit/>
          </a:bodyPr>
          <a:lstStyle/>
          <a:p>
            <a:r>
              <a:rPr lang="en-ID" sz="2400">
                <a:latin typeface="+mj-lt"/>
              </a:rPr>
              <a:t>16. Graf:</a:t>
            </a:r>
          </a:p>
          <a:p>
            <a:r>
              <a:rPr lang="en-ID" sz="2400">
                <a:latin typeface="+mj-lt"/>
              </a:rPr>
              <a:t>      Graf adalah representasi visual dari hubungan antara objek.</a:t>
            </a:r>
          </a:p>
          <a:p>
            <a:r>
              <a:rPr lang="en-ID" sz="2400">
                <a:latin typeface="+mj-lt"/>
              </a:rPr>
              <a:t>      Namun, dalam  konteks himpunan diskrit, hubungan antara elemen dalam </a:t>
            </a:r>
          </a:p>
          <a:p>
            <a:r>
              <a:rPr lang="en-ID" sz="2400">
                <a:latin typeface="+mj-lt"/>
              </a:rPr>
              <a:t>      himpunan mungkin tidak selalu cocok dengan konsep graf.</a:t>
            </a:r>
          </a:p>
          <a:p>
            <a:endParaRPr lang="en-ID" sz="2400">
              <a:solidFill>
                <a:srgbClr val="24292F"/>
              </a:solidFill>
              <a:latin typeface="+mj-lt"/>
            </a:endParaRPr>
          </a:p>
          <a:p>
            <a:r>
              <a:rPr lang="en-ID" sz="2400">
                <a:solidFill>
                  <a:srgbClr val="FF0000"/>
                </a:solidFill>
                <a:latin typeface="+mj-lt"/>
              </a:rPr>
              <a:t>Contoh Graf :</a:t>
            </a: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r>
              <a:rPr lang="en-ID" sz="2000">
                <a:latin typeface="+mj-lt"/>
              </a:rPr>
              <a:t>                                                              Gambar Graf</a:t>
            </a:r>
            <a:endParaRPr lang="en-ID" sz="2400">
              <a:latin typeface="+mj-lt"/>
            </a:endParaRPr>
          </a:p>
        </p:txBody>
      </p:sp>
      <p:pic>
        <p:nvPicPr>
          <p:cNvPr id="3" name="Picture 2">
            <a:extLst>
              <a:ext uri="{FF2B5EF4-FFF2-40B4-BE49-F238E27FC236}">
                <a16:creationId xmlns:a16="http://schemas.microsoft.com/office/drawing/2014/main" id="{AA02B2DF-E6BA-40FB-91CD-8D6D66357DA9}"/>
              </a:ext>
            </a:extLst>
          </p:cNvPr>
          <p:cNvPicPr>
            <a:picLocks noChangeAspect="1"/>
          </p:cNvPicPr>
          <p:nvPr/>
        </p:nvPicPr>
        <p:blipFill>
          <a:blip r:embed="rId2"/>
          <a:stretch>
            <a:fillRect/>
          </a:stretch>
        </p:blipFill>
        <p:spPr>
          <a:xfrm>
            <a:off x="1769213" y="2434362"/>
            <a:ext cx="5962640" cy="3399767"/>
          </a:xfrm>
          <a:prstGeom prst="rect">
            <a:avLst/>
          </a:prstGeom>
        </p:spPr>
      </p:pic>
    </p:spTree>
    <p:extLst>
      <p:ext uri="{BB962C8B-B14F-4D97-AF65-F5344CB8AC3E}">
        <p14:creationId xmlns:p14="http://schemas.microsoft.com/office/powerpoint/2010/main" val="360427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6309420"/>
          </a:xfrm>
          <a:prstGeom prst="rect">
            <a:avLst/>
          </a:prstGeom>
          <a:noFill/>
        </p:spPr>
        <p:txBody>
          <a:bodyPr wrap="square" rtlCol="0">
            <a:spAutoFit/>
          </a:bodyPr>
          <a:lstStyle/>
          <a:p>
            <a:r>
              <a:rPr lang="en-ID" sz="2400">
                <a:latin typeface="+mj-lt"/>
              </a:rPr>
              <a:t>17. Lintasan:</a:t>
            </a:r>
          </a:p>
          <a:p>
            <a:r>
              <a:rPr lang="en-ID" sz="2400">
                <a:latin typeface="+mj-lt"/>
              </a:rPr>
              <a:t>      Lintasan adalah urutan dari elemen-elemen dalam suatu graf yang saling </a:t>
            </a:r>
          </a:p>
          <a:p>
            <a:r>
              <a:rPr lang="en-ID" sz="2400">
                <a:latin typeface="+mj-lt"/>
              </a:rPr>
              <a:t>      terhubung. Konsep ini lebih relevan dalam konteks graf daripada himpunan.</a:t>
            </a:r>
          </a:p>
          <a:p>
            <a:endParaRPr lang="en-ID" sz="2400">
              <a:latin typeface="+mj-lt"/>
            </a:endParaRPr>
          </a:p>
          <a:p>
            <a:r>
              <a:rPr lang="en-ID" sz="2400">
                <a:solidFill>
                  <a:srgbClr val="C00000"/>
                </a:solidFill>
                <a:latin typeface="+mj-lt"/>
              </a:rPr>
              <a:t>Contoh Lintasan pada Graf :</a:t>
            </a:r>
          </a:p>
          <a:p>
            <a:r>
              <a:rPr lang="sv-SE" sz="2400">
                <a:latin typeface="+mj-lt"/>
              </a:rPr>
              <a:t>Lintasan adalah urutan dari edges yang berdekatan:</a:t>
            </a:r>
          </a:p>
          <a:p>
            <a:r>
              <a:rPr lang="en-ID" sz="2400">
                <a:latin typeface="+mj-lt"/>
              </a:rPr>
              <a:t>(e, d), (d, c), (c, a) </a:t>
            </a:r>
          </a:p>
          <a:p>
            <a:endParaRPr lang="en-ID" sz="2400">
              <a:latin typeface="+mj-lt"/>
            </a:endParaRPr>
          </a:p>
          <a:p>
            <a:endParaRPr lang="en-ID" sz="2400">
              <a:latin typeface="+mj-lt"/>
            </a:endParaRPr>
          </a:p>
          <a:p>
            <a:endParaRPr lang="en-ID" sz="2400">
              <a:latin typeface="+mj-lt"/>
            </a:endParaRPr>
          </a:p>
          <a:p>
            <a:endParaRPr lang="en-ID" sz="2400">
              <a:latin typeface="+mj-lt"/>
            </a:endParaRPr>
          </a:p>
          <a:p>
            <a:endParaRPr lang="en-ID" sz="2400">
              <a:latin typeface="+mj-lt"/>
            </a:endParaRPr>
          </a:p>
          <a:p>
            <a:endParaRPr lang="en-ID" sz="2400">
              <a:latin typeface="+mj-lt"/>
            </a:endParaRPr>
          </a:p>
          <a:p>
            <a:endParaRPr lang="en-ID" sz="2400">
              <a:latin typeface="+mj-lt"/>
            </a:endParaRPr>
          </a:p>
          <a:p>
            <a:endParaRPr lang="en-ID" sz="2400">
              <a:latin typeface="+mj-lt"/>
            </a:endParaRPr>
          </a:p>
          <a:p>
            <a:endParaRPr lang="en-ID" sz="2400">
              <a:latin typeface="+mj-lt"/>
            </a:endParaRPr>
          </a:p>
          <a:p>
            <a:r>
              <a:rPr lang="en-ID" sz="2000">
                <a:latin typeface="+mj-lt"/>
              </a:rPr>
              <a:t>                                                              Gambar Lintasan</a:t>
            </a:r>
            <a:endParaRPr lang="en-ID" sz="2400">
              <a:latin typeface="+mj-lt"/>
            </a:endParaRPr>
          </a:p>
        </p:txBody>
      </p:sp>
      <p:pic>
        <p:nvPicPr>
          <p:cNvPr id="4" name="Picture 3">
            <a:extLst>
              <a:ext uri="{FF2B5EF4-FFF2-40B4-BE49-F238E27FC236}">
                <a16:creationId xmlns:a16="http://schemas.microsoft.com/office/drawing/2014/main" id="{1EE57179-C4C8-41BA-9B5C-B2B0BDDFA813}"/>
              </a:ext>
            </a:extLst>
          </p:cNvPr>
          <p:cNvPicPr>
            <a:picLocks noChangeAspect="1"/>
          </p:cNvPicPr>
          <p:nvPr/>
        </p:nvPicPr>
        <p:blipFill>
          <a:blip r:embed="rId2"/>
          <a:stretch>
            <a:fillRect/>
          </a:stretch>
        </p:blipFill>
        <p:spPr>
          <a:xfrm>
            <a:off x="1903073" y="2773544"/>
            <a:ext cx="6371715" cy="3009069"/>
          </a:xfrm>
          <a:prstGeom prst="rect">
            <a:avLst/>
          </a:prstGeom>
        </p:spPr>
      </p:pic>
    </p:spTree>
    <p:extLst>
      <p:ext uri="{BB962C8B-B14F-4D97-AF65-F5344CB8AC3E}">
        <p14:creationId xmlns:p14="http://schemas.microsoft.com/office/powerpoint/2010/main" val="630079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5570756"/>
          </a:xfrm>
          <a:prstGeom prst="rect">
            <a:avLst/>
          </a:prstGeom>
          <a:noFill/>
        </p:spPr>
        <p:txBody>
          <a:bodyPr wrap="square" rtlCol="0">
            <a:spAutoFit/>
          </a:bodyPr>
          <a:lstStyle/>
          <a:p>
            <a:r>
              <a:rPr lang="en-ID" sz="2400">
                <a:latin typeface="+mj-lt"/>
              </a:rPr>
              <a:t>18. Path:</a:t>
            </a:r>
          </a:p>
          <a:p>
            <a:r>
              <a:rPr lang="en-ID" sz="2400">
                <a:latin typeface="+mj-lt"/>
              </a:rPr>
              <a:t>      Path adalah lintasan dimana tidak ada edge yang diulang Path sederhana : tidak  </a:t>
            </a:r>
          </a:p>
          <a:p>
            <a:r>
              <a:rPr lang="en-ID" sz="2400">
                <a:latin typeface="+mj-lt"/>
              </a:rPr>
              <a:t>      ada node yang berulang </a:t>
            </a:r>
          </a:p>
          <a:p>
            <a:endParaRPr lang="en-ID" sz="2400">
              <a:solidFill>
                <a:srgbClr val="FF0000"/>
              </a:solidFill>
              <a:latin typeface="+mj-lt"/>
            </a:endParaRPr>
          </a:p>
          <a:p>
            <a:r>
              <a:rPr lang="en-ID" sz="2400">
                <a:solidFill>
                  <a:srgbClr val="FF0000"/>
                </a:solidFill>
                <a:latin typeface="+mj-lt"/>
              </a:rPr>
              <a:t>Contoh Path :</a:t>
            </a:r>
            <a:endParaRPr lang="en-ID" sz="2400">
              <a:solidFill>
                <a:srgbClr val="24292F"/>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r>
              <a:rPr lang="en-ID" sz="2000">
                <a:latin typeface="+mj-lt"/>
              </a:rPr>
              <a:t>                                                              Gambar Path</a:t>
            </a:r>
            <a:endParaRPr lang="en-ID" sz="2400">
              <a:latin typeface="+mj-lt"/>
            </a:endParaRPr>
          </a:p>
        </p:txBody>
      </p:sp>
      <p:pic>
        <p:nvPicPr>
          <p:cNvPr id="3" name="Picture 2">
            <a:extLst>
              <a:ext uri="{FF2B5EF4-FFF2-40B4-BE49-F238E27FC236}">
                <a16:creationId xmlns:a16="http://schemas.microsoft.com/office/drawing/2014/main" id="{B8A7B2A4-63D7-461A-83B0-5D26A7DD9623}"/>
              </a:ext>
            </a:extLst>
          </p:cNvPr>
          <p:cNvPicPr>
            <a:picLocks noChangeAspect="1"/>
          </p:cNvPicPr>
          <p:nvPr/>
        </p:nvPicPr>
        <p:blipFill>
          <a:blip r:embed="rId2"/>
          <a:stretch>
            <a:fillRect/>
          </a:stretch>
        </p:blipFill>
        <p:spPr>
          <a:xfrm>
            <a:off x="1923521" y="2335662"/>
            <a:ext cx="5444498" cy="2571187"/>
          </a:xfrm>
          <a:prstGeom prst="rect">
            <a:avLst/>
          </a:prstGeom>
        </p:spPr>
      </p:pic>
    </p:spTree>
    <p:extLst>
      <p:ext uri="{BB962C8B-B14F-4D97-AF65-F5344CB8AC3E}">
        <p14:creationId xmlns:p14="http://schemas.microsoft.com/office/powerpoint/2010/main" val="731177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5570756"/>
          </a:xfrm>
          <a:prstGeom prst="rect">
            <a:avLst/>
          </a:prstGeom>
          <a:noFill/>
        </p:spPr>
        <p:txBody>
          <a:bodyPr wrap="square" rtlCol="0">
            <a:spAutoFit/>
          </a:bodyPr>
          <a:lstStyle/>
          <a:p>
            <a:r>
              <a:rPr lang="en-ID" sz="2400">
                <a:latin typeface="+mj-lt"/>
              </a:rPr>
              <a:t>19. Cycle:</a:t>
            </a:r>
          </a:p>
          <a:p>
            <a:r>
              <a:rPr lang="en-ID" sz="2400">
                <a:latin typeface="+mj-lt"/>
              </a:rPr>
              <a:t>      Cycle adalah lintasan dari node awal kembali ke node awal lagi Cycle sederhana : </a:t>
            </a:r>
          </a:p>
          <a:p>
            <a:r>
              <a:rPr lang="en-ID" sz="2400">
                <a:latin typeface="+mj-lt"/>
              </a:rPr>
              <a:t>       hanya node awal aja yang berulang.</a:t>
            </a:r>
          </a:p>
          <a:p>
            <a:endParaRPr lang="en-ID" sz="2400">
              <a:solidFill>
                <a:srgbClr val="24292F"/>
              </a:solidFill>
              <a:latin typeface="+mj-lt"/>
            </a:endParaRPr>
          </a:p>
          <a:p>
            <a:r>
              <a:rPr lang="en-ID" sz="2400">
                <a:solidFill>
                  <a:srgbClr val="FF0000"/>
                </a:solidFill>
                <a:latin typeface="+mj-lt"/>
              </a:rPr>
              <a:t>Contoh Cycle :</a:t>
            </a:r>
            <a:endParaRPr lang="en-ID" sz="2400">
              <a:solidFill>
                <a:srgbClr val="24292F"/>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r>
              <a:rPr lang="en-ID" sz="2000">
                <a:latin typeface="+mj-lt"/>
              </a:rPr>
              <a:t>                                                              Gambar Cycle</a:t>
            </a:r>
            <a:endParaRPr lang="en-ID" sz="2400">
              <a:latin typeface="+mj-lt"/>
            </a:endParaRPr>
          </a:p>
        </p:txBody>
      </p:sp>
      <p:pic>
        <p:nvPicPr>
          <p:cNvPr id="4" name="Picture 3">
            <a:extLst>
              <a:ext uri="{FF2B5EF4-FFF2-40B4-BE49-F238E27FC236}">
                <a16:creationId xmlns:a16="http://schemas.microsoft.com/office/drawing/2014/main" id="{BF5AC0DD-3967-4AC1-9352-4E3C8B53B99A}"/>
              </a:ext>
            </a:extLst>
          </p:cNvPr>
          <p:cNvPicPr>
            <a:picLocks noChangeAspect="1"/>
          </p:cNvPicPr>
          <p:nvPr/>
        </p:nvPicPr>
        <p:blipFill>
          <a:blip r:embed="rId2"/>
          <a:stretch>
            <a:fillRect/>
          </a:stretch>
        </p:blipFill>
        <p:spPr>
          <a:xfrm>
            <a:off x="1933843" y="1968470"/>
            <a:ext cx="6107327" cy="2921060"/>
          </a:xfrm>
          <a:prstGeom prst="rect">
            <a:avLst/>
          </a:prstGeom>
        </p:spPr>
      </p:pic>
    </p:spTree>
    <p:extLst>
      <p:ext uri="{BB962C8B-B14F-4D97-AF65-F5344CB8AC3E}">
        <p14:creationId xmlns:p14="http://schemas.microsoft.com/office/powerpoint/2010/main" val="30322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5201424"/>
          </a:xfrm>
          <a:prstGeom prst="rect">
            <a:avLst/>
          </a:prstGeom>
          <a:noFill/>
        </p:spPr>
        <p:txBody>
          <a:bodyPr wrap="square" rtlCol="0">
            <a:spAutoFit/>
          </a:bodyPr>
          <a:lstStyle/>
          <a:p>
            <a:r>
              <a:rPr lang="en-ID" sz="2400">
                <a:latin typeface="+mj-lt"/>
              </a:rPr>
              <a:t>20. Lintasan Euler:</a:t>
            </a:r>
          </a:p>
          <a:p>
            <a:r>
              <a:rPr lang="en-ID" sz="2400">
                <a:latin typeface="+mj-lt"/>
              </a:rPr>
              <a:t>      Lintasan euler adalah s</a:t>
            </a:r>
            <a:r>
              <a:rPr lang="fi-FI" sz="2400">
                <a:latin typeface="+mj-lt"/>
              </a:rPr>
              <a:t>ebuah cycle yang melintasi edge satu kali </a:t>
            </a:r>
            <a:endParaRPr lang="en-ID" sz="2400">
              <a:latin typeface="+mj-lt"/>
            </a:endParaRPr>
          </a:p>
          <a:p>
            <a:endParaRPr lang="en-ID" sz="2400">
              <a:solidFill>
                <a:srgbClr val="FF0000"/>
              </a:solidFill>
              <a:latin typeface="+mj-lt"/>
            </a:endParaRPr>
          </a:p>
          <a:p>
            <a:r>
              <a:rPr lang="en-ID" sz="2400">
                <a:solidFill>
                  <a:srgbClr val="FF0000"/>
                </a:solidFill>
                <a:latin typeface="+mj-lt"/>
              </a:rPr>
              <a:t>Contoh Lintasan Euler :</a:t>
            </a:r>
            <a:endParaRPr lang="en-ID" sz="2400">
              <a:solidFill>
                <a:srgbClr val="24292F"/>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r>
              <a:rPr lang="en-ID" sz="2000">
                <a:latin typeface="+mj-lt"/>
              </a:rPr>
              <a:t>                                                              Gambar Lintasan Euler</a:t>
            </a:r>
            <a:endParaRPr lang="en-ID" sz="2400">
              <a:latin typeface="+mj-lt"/>
            </a:endParaRPr>
          </a:p>
        </p:txBody>
      </p:sp>
      <p:pic>
        <p:nvPicPr>
          <p:cNvPr id="3" name="Picture 2">
            <a:extLst>
              <a:ext uri="{FF2B5EF4-FFF2-40B4-BE49-F238E27FC236}">
                <a16:creationId xmlns:a16="http://schemas.microsoft.com/office/drawing/2014/main" id="{DE03999F-EE86-4DD9-A4B8-A40A7B0A589B}"/>
              </a:ext>
            </a:extLst>
          </p:cNvPr>
          <p:cNvPicPr>
            <a:picLocks noChangeAspect="1"/>
          </p:cNvPicPr>
          <p:nvPr/>
        </p:nvPicPr>
        <p:blipFill>
          <a:blip r:embed="rId2"/>
          <a:stretch>
            <a:fillRect/>
          </a:stretch>
        </p:blipFill>
        <p:spPr>
          <a:xfrm>
            <a:off x="3381820" y="1880317"/>
            <a:ext cx="4839653" cy="2816740"/>
          </a:xfrm>
          <a:prstGeom prst="rect">
            <a:avLst/>
          </a:prstGeom>
        </p:spPr>
      </p:pic>
    </p:spTree>
    <p:extLst>
      <p:ext uri="{BB962C8B-B14F-4D97-AF65-F5344CB8AC3E}">
        <p14:creationId xmlns:p14="http://schemas.microsoft.com/office/powerpoint/2010/main" val="666509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40728" y="107665"/>
            <a:ext cx="11836624" cy="5940088"/>
          </a:xfrm>
          <a:prstGeom prst="rect">
            <a:avLst/>
          </a:prstGeom>
          <a:noFill/>
        </p:spPr>
        <p:txBody>
          <a:bodyPr wrap="square" rtlCol="0">
            <a:spAutoFit/>
          </a:bodyPr>
          <a:lstStyle/>
          <a:p>
            <a:r>
              <a:rPr lang="en-ID" sz="2400">
                <a:latin typeface="+mj-lt"/>
              </a:rPr>
              <a:t>21. Hamiltonian Cycle:</a:t>
            </a:r>
          </a:p>
          <a:p>
            <a:r>
              <a:rPr lang="en-ID" sz="2400">
                <a:latin typeface="+mj-lt"/>
              </a:rPr>
              <a:t>      </a:t>
            </a:r>
            <a:r>
              <a:rPr lang="fi-FI" sz="2400">
                <a:latin typeface="+mj-lt"/>
              </a:rPr>
              <a:t>Lintasan sederhana yang melintasi seluruh node </a:t>
            </a:r>
            <a:endParaRPr lang="en-ID" sz="2400">
              <a:latin typeface="+mj-lt"/>
            </a:endParaRPr>
          </a:p>
          <a:p>
            <a:endParaRPr lang="en-ID" sz="2400">
              <a:solidFill>
                <a:srgbClr val="FF0000"/>
              </a:solidFill>
              <a:latin typeface="+mj-lt"/>
            </a:endParaRPr>
          </a:p>
          <a:p>
            <a:r>
              <a:rPr lang="en-ID" sz="2400">
                <a:solidFill>
                  <a:srgbClr val="FF0000"/>
                </a:solidFill>
                <a:latin typeface="+mj-lt"/>
              </a:rPr>
              <a:t>Contoh Hamiltonian Cycle :</a:t>
            </a: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endParaRPr lang="en-ID" sz="2400">
              <a:solidFill>
                <a:srgbClr val="FF0000"/>
              </a:solidFill>
              <a:latin typeface="+mj-lt"/>
            </a:endParaRPr>
          </a:p>
          <a:p>
            <a:r>
              <a:rPr lang="en-ID" sz="2000">
                <a:latin typeface="+mj-lt"/>
              </a:rPr>
              <a:t>                                                              Gambar Hamiltonian Cycle</a:t>
            </a:r>
            <a:endParaRPr lang="en-ID" sz="2400">
              <a:latin typeface="+mj-lt"/>
            </a:endParaRPr>
          </a:p>
        </p:txBody>
      </p:sp>
      <p:pic>
        <p:nvPicPr>
          <p:cNvPr id="4" name="Picture 3">
            <a:extLst>
              <a:ext uri="{FF2B5EF4-FFF2-40B4-BE49-F238E27FC236}">
                <a16:creationId xmlns:a16="http://schemas.microsoft.com/office/drawing/2014/main" id="{1C4ED04D-7455-40B5-9838-841F86CD85E3}"/>
              </a:ext>
            </a:extLst>
          </p:cNvPr>
          <p:cNvPicPr>
            <a:picLocks noChangeAspect="1"/>
          </p:cNvPicPr>
          <p:nvPr/>
        </p:nvPicPr>
        <p:blipFill>
          <a:blip r:embed="rId2"/>
          <a:stretch>
            <a:fillRect/>
          </a:stretch>
        </p:blipFill>
        <p:spPr>
          <a:xfrm>
            <a:off x="2686608" y="2038307"/>
            <a:ext cx="5892026" cy="3383698"/>
          </a:xfrm>
          <a:prstGeom prst="rect">
            <a:avLst/>
          </a:prstGeom>
        </p:spPr>
      </p:pic>
    </p:spTree>
    <p:extLst>
      <p:ext uri="{BB962C8B-B14F-4D97-AF65-F5344CB8AC3E}">
        <p14:creationId xmlns:p14="http://schemas.microsoft.com/office/powerpoint/2010/main" val="3695554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8168AF-6739-4155-9E80-018C119AD175}"/>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1">
            <a:extLst>
              <a:ext uri="{FF2B5EF4-FFF2-40B4-BE49-F238E27FC236}">
                <a16:creationId xmlns:a16="http://schemas.microsoft.com/office/drawing/2014/main" id="{4CE0E168-F3F0-4B15-9CE7-D4E63151486A}"/>
              </a:ext>
            </a:extLst>
          </p:cNvPr>
          <p:cNvSpPr txBox="1">
            <a:spLocks/>
          </p:cNvSpPr>
          <p:nvPr/>
        </p:nvSpPr>
        <p:spPr>
          <a:xfrm>
            <a:off x="0" y="93481"/>
            <a:ext cx="12192000" cy="5762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a:ln w="0"/>
                <a:effectLst>
                  <a:outerShdw blurRad="38100" dist="25400" dir="5400000" algn="ctr" rotWithShape="0">
                    <a:srgbClr val="6E747A">
                      <a:alpha val="43000"/>
                    </a:srgbClr>
                  </a:outerShdw>
                </a:effectLst>
              </a:rPr>
              <a:t>Referensi</a:t>
            </a:r>
            <a:endParaRPr lang="ko-KR" altLang="en-US" sz="3200">
              <a:ln w="0"/>
              <a:effectLst>
                <a:outerShdw blurRad="38100" dist="25400" dir="5400000" algn="ctr" rotWithShape="0">
                  <a:srgbClr val="6E747A">
                    <a:alpha val="43000"/>
                  </a:srgbClr>
                </a:outerShdw>
              </a:effectLst>
            </a:endParaRPr>
          </a:p>
        </p:txBody>
      </p:sp>
      <p:pic>
        <p:nvPicPr>
          <p:cNvPr id="5" name="Picture 4">
            <a:extLst>
              <a:ext uri="{FF2B5EF4-FFF2-40B4-BE49-F238E27FC236}">
                <a16:creationId xmlns:a16="http://schemas.microsoft.com/office/drawing/2014/main" id="{4E8C19CE-989A-4961-8393-A009772FC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735" y="919597"/>
            <a:ext cx="2986323" cy="4317183"/>
          </a:xfrm>
          <a:prstGeom prst="rect">
            <a:avLst/>
          </a:prstGeom>
        </p:spPr>
      </p:pic>
      <p:sp>
        <p:nvSpPr>
          <p:cNvPr id="6" name="Title 1">
            <a:extLst>
              <a:ext uri="{FF2B5EF4-FFF2-40B4-BE49-F238E27FC236}">
                <a16:creationId xmlns:a16="http://schemas.microsoft.com/office/drawing/2014/main" id="{C9CB72C8-1F2B-40C6-8D61-4D2242A3BECF}"/>
              </a:ext>
            </a:extLst>
          </p:cNvPr>
          <p:cNvSpPr txBox="1">
            <a:spLocks/>
          </p:cNvSpPr>
          <p:nvPr/>
        </p:nvSpPr>
        <p:spPr>
          <a:xfrm>
            <a:off x="234439" y="691719"/>
            <a:ext cx="7706975" cy="454506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2000">
                <a:ln w="0"/>
              </a:rPr>
              <a:t>JFLAP Aplikasi untuk membuat State Otomata :</a:t>
            </a:r>
          </a:p>
          <a:p>
            <a:r>
              <a:rPr lang="en-US" altLang="ko-KR" sz="2000">
                <a:ln w="0"/>
                <a:hlinkClick r:id="rId3"/>
              </a:rPr>
              <a:t>https://www.jflap.org/jflaptmp/</a:t>
            </a:r>
            <a:endParaRPr lang="en-US" altLang="ko-KR" sz="2000">
              <a:ln w="0"/>
            </a:endParaRPr>
          </a:p>
          <a:p>
            <a:endParaRPr lang="en-US" altLang="ko-KR" sz="2000">
              <a:ln w="0"/>
            </a:endParaRPr>
          </a:p>
          <a:p>
            <a:r>
              <a:rPr lang="en-US" altLang="ko-KR" sz="2000">
                <a:ln w="0"/>
              </a:rPr>
              <a:t>Harus install JDK :</a:t>
            </a:r>
          </a:p>
          <a:p>
            <a:r>
              <a:rPr lang="en-US" altLang="ko-KR" sz="2000">
                <a:ln w="0"/>
                <a:hlinkClick r:id="rId4"/>
              </a:rPr>
              <a:t>https://www.oracle.com/java/technologies/downloads/</a:t>
            </a:r>
            <a:endParaRPr lang="en-US" altLang="ko-KR" sz="2000">
              <a:ln w="0"/>
            </a:endParaRPr>
          </a:p>
          <a:p>
            <a:endParaRPr lang="en-US" altLang="ko-KR" sz="2000">
              <a:ln w="0"/>
            </a:endParaRPr>
          </a:p>
          <a:p>
            <a:r>
              <a:rPr lang="en-US" altLang="ko-KR" sz="2000">
                <a:ln w="0"/>
              </a:rPr>
              <a:t>Tutorial JFLAP : </a:t>
            </a:r>
            <a:r>
              <a:rPr lang="en-US" altLang="ko-KR" sz="2000">
                <a:ln w="0"/>
                <a:hlinkClick r:id="rId5"/>
              </a:rPr>
              <a:t>https://www.jflap.org/tutorial/</a:t>
            </a:r>
            <a:endParaRPr lang="en-US" altLang="ko-KR" sz="2000">
              <a:ln w="0"/>
            </a:endParaRPr>
          </a:p>
          <a:p>
            <a:endParaRPr lang="en-US" altLang="ko-KR" sz="2000">
              <a:ln w="0"/>
            </a:endParaRPr>
          </a:p>
          <a:p>
            <a:r>
              <a:rPr lang="en-US" altLang="ko-KR" sz="2000">
                <a:ln w="0"/>
              </a:rPr>
              <a:t>Jika JDK sudah diinstall dan JFLAP sudah didownload -&gt; klik kanan pada JFLAP lalu Open with Java (TM) Platform SE Binary</a:t>
            </a:r>
          </a:p>
          <a:p>
            <a:endParaRPr lang="en-US" altLang="ko-KR" sz="2000">
              <a:ln w="0"/>
            </a:endParaRPr>
          </a:p>
          <a:p>
            <a:endParaRPr lang="en-US" altLang="ko-KR" sz="2000">
              <a:ln w="0"/>
            </a:endParaRPr>
          </a:p>
          <a:p>
            <a:endParaRPr lang="en-US" altLang="ko-KR" sz="2000">
              <a:ln w="0"/>
            </a:endParaRPr>
          </a:p>
          <a:p>
            <a:endParaRPr lang="en-US" altLang="ko-KR" sz="2000">
              <a:ln w="0"/>
            </a:endParaRPr>
          </a:p>
          <a:p>
            <a:r>
              <a:rPr lang="en-US" altLang="ko-KR" sz="2000">
                <a:ln w="0"/>
              </a:rPr>
              <a:t>Sehingga muncul tampilan JFLAP</a:t>
            </a:r>
            <a:endParaRPr lang="ko-KR" altLang="en-US" sz="2000">
              <a:ln w="0"/>
            </a:endParaRPr>
          </a:p>
        </p:txBody>
      </p:sp>
      <p:pic>
        <p:nvPicPr>
          <p:cNvPr id="8" name="Picture 7">
            <a:extLst>
              <a:ext uri="{FF2B5EF4-FFF2-40B4-BE49-F238E27FC236}">
                <a16:creationId xmlns:a16="http://schemas.microsoft.com/office/drawing/2014/main" id="{12AC603C-8FD8-4205-84CB-62D74D979440}"/>
              </a:ext>
            </a:extLst>
          </p:cNvPr>
          <p:cNvPicPr>
            <a:picLocks noChangeAspect="1"/>
          </p:cNvPicPr>
          <p:nvPr/>
        </p:nvPicPr>
        <p:blipFill>
          <a:blip r:embed="rId6"/>
          <a:stretch>
            <a:fillRect/>
          </a:stretch>
        </p:blipFill>
        <p:spPr>
          <a:xfrm>
            <a:off x="382357" y="3580721"/>
            <a:ext cx="2387737" cy="713577"/>
          </a:xfrm>
          <a:prstGeom prst="rect">
            <a:avLst/>
          </a:prstGeom>
        </p:spPr>
      </p:pic>
      <p:pic>
        <p:nvPicPr>
          <p:cNvPr id="12" name="Picture 11">
            <a:extLst>
              <a:ext uri="{FF2B5EF4-FFF2-40B4-BE49-F238E27FC236}">
                <a16:creationId xmlns:a16="http://schemas.microsoft.com/office/drawing/2014/main" id="{883D0AC2-D360-4722-8561-116A37AE4D04}"/>
              </a:ext>
            </a:extLst>
          </p:cNvPr>
          <p:cNvPicPr>
            <a:picLocks noChangeAspect="1"/>
          </p:cNvPicPr>
          <p:nvPr/>
        </p:nvPicPr>
        <p:blipFill>
          <a:blip r:embed="rId7"/>
          <a:stretch>
            <a:fillRect/>
          </a:stretch>
        </p:blipFill>
        <p:spPr>
          <a:xfrm>
            <a:off x="4329083" y="3792287"/>
            <a:ext cx="1951793" cy="2972232"/>
          </a:xfrm>
          <a:prstGeom prst="rect">
            <a:avLst/>
          </a:prstGeom>
        </p:spPr>
      </p:pic>
    </p:spTree>
    <p:extLst>
      <p:ext uri="{BB962C8B-B14F-4D97-AF65-F5344CB8AC3E}">
        <p14:creationId xmlns:p14="http://schemas.microsoft.com/office/powerpoint/2010/main" val="3129797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B4F369-435F-43D5-9D40-79E24143BFA7}"/>
              </a:ext>
            </a:extLst>
          </p:cNvPr>
          <p:cNvSpPr/>
          <p:nvPr/>
        </p:nvSpPr>
        <p:spPr>
          <a:xfrm>
            <a:off x="0" y="0"/>
            <a:ext cx="12192000" cy="6858000"/>
          </a:xfrm>
          <a:prstGeom prst="rect">
            <a:avLst/>
          </a:prstGeom>
          <a:solidFill>
            <a:schemeClr val="bg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D80054-A5B8-406C-9C14-E3C20A9A6086}"/>
              </a:ext>
            </a:extLst>
          </p:cNvPr>
          <p:cNvSpPr txBox="1"/>
          <p:nvPr/>
        </p:nvSpPr>
        <p:spPr>
          <a:xfrm>
            <a:off x="463640" y="755279"/>
            <a:ext cx="11062952" cy="5632311"/>
          </a:xfrm>
          <a:prstGeom prst="rect">
            <a:avLst/>
          </a:prstGeom>
          <a:noFill/>
        </p:spPr>
        <p:txBody>
          <a:bodyPr wrap="square" rtlCol="0">
            <a:spAutoFit/>
          </a:bodyPr>
          <a:lstStyle/>
          <a:p>
            <a:pPr marL="457200" indent="-457200" algn="just">
              <a:buAutoNum type="arabicPeriod"/>
            </a:pPr>
            <a:r>
              <a:rPr lang="en-US" altLang="ko-KR" sz="2400">
                <a:cs typeface="Arial" pitchFamily="34" charset="0"/>
              </a:rPr>
              <a:t>Setelah membaca definisi bahasa dan automata, maka apa yang Anda ketahui mengenai Teori Bahasa &amp; Automata ?</a:t>
            </a:r>
          </a:p>
          <a:p>
            <a:pPr marL="457200" indent="-457200" algn="just">
              <a:buAutoNum type="arabicPeriod"/>
            </a:pPr>
            <a:r>
              <a:rPr lang="en-US" altLang="ko-KR" sz="2400">
                <a:cs typeface="Arial" pitchFamily="34" charset="0"/>
              </a:rPr>
              <a:t>Apa yang dimaksud dengan Automata Berhingga atau </a:t>
            </a:r>
            <a:r>
              <a:rPr lang="en-US" sz="2400"/>
              <a:t>Finite State Automata</a:t>
            </a:r>
            <a:r>
              <a:rPr lang="en-US" sz="2400">
                <a:cs typeface="Arial" pitchFamily="34" charset="0"/>
              </a:rPr>
              <a:t> (FSA) ?</a:t>
            </a:r>
          </a:p>
          <a:p>
            <a:pPr marL="457200" indent="-457200" algn="just">
              <a:buAutoNum type="arabicPeriod"/>
            </a:pPr>
            <a:r>
              <a:rPr lang="en-US" sz="2400">
                <a:cs typeface="Arial" pitchFamily="34" charset="0"/>
              </a:rPr>
              <a:t>Sebutkan contoh penerapan Automata selain yang diberikan pada pertemuan ini</a:t>
            </a:r>
          </a:p>
          <a:p>
            <a:pPr marL="457200" indent="-457200" algn="just">
              <a:buAutoNum type="arabicPeriod"/>
            </a:pPr>
            <a:r>
              <a:rPr lang="en-US" sz="2400">
                <a:cs typeface="Arial" pitchFamily="34" charset="0"/>
              </a:rPr>
              <a:t>Pada pertemuan ini ada artikel jurnal penelitian mengenai penerapan Automata untuk mesin pembuat kopi otomatis. Coba Anda cari artikel jurnal penelitian lainnya lalu simpulkan, sertakan link</a:t>
            </a:r>
          </a:p>
          <a:p>
            <a:pPr marL="457200" indent="-457200" algn="just">
              <a:buAutoNum type="arabicPeriod"/>
            </a:pPr>
            <a:r>
              <a:rPr lang="en-US" sz="2400">
                <a:cs typeface="Arial" pitchFamily="34" charset="0"/>
              </a:rPr>
              <a:t>Diberikan d</a:t>
            </a:r>
            <a:r>
              <a:rPr lang="en-ID" sz="2400">
                <a:cs typeface="Arial" pitchFamily="34" charset="0"/>
              </a:rPr>
              <a:t>ua buah himpunan sebagai berikut :</a:t>
            </a:r>
          </a:p>
          <a:p>
            <a:r>
              <a:rPr lang="en-ID" sz="2400">
                <a:cs typeface="Arial" pitchFamily="34" charset="0"/>
              </a:rPr>
              <a:t>	A = { 1, 2, 3 } </a:t>
            </a:r>
          </a:p>
          <a:p>
            <a:r>
              <a:rPr lang="en-US" sz="2400">
                <a:cs typeface="Arial" pitchFamily="34" charset="0"/>
              </a:rPr>
              <a:t>	</a:t>
            </a:r>
            <a:r>
              <a:rPr lang="pl-PL" sz="2400">
                <a:cs typeface="Arial" pitchFamily="34" charset="0"/>
              </a:rPr>
              <a:t>B = { 2, 3, 4, 5</a:t>
            </a:r>
            <a:r>
              <a:rPr lang="en-US" sz="2400">
                <a:cs typeface="Arial" pitchFamily="34" charset="0"/>
              </a:rPr>
              <a:t> </a:t>
            </a:r>
            <a:r>
              <a:rPr lang="pl-PL" sz="2400">
                <a:cs typeface="Arial" pitchFamily="34" charset="0"/>
              </a:rPr>
              <a:t>}</a:t>
            </a:r>
            <a:endParaRPr lang="en-US" sz="2400">
              <a:cs typeface="Arial" pitchFamily="34" charset="0"/>
            </a:endParaRPr>
          </a:p>
          <a:p>
            <a:r>
              <a:rPr lang="en-US" sz="2400">
                <a:cs typeface="Arial" pitchFamily="34" charset="0"/>
              </a:rPr>
              <a:t>      Bagaimana jika dibuat operasi Union, Intersection, Difference,</a:t>
            </a:r>
          </a:p>
          <a:p>
            <a:r>
              <a:rPr lang="en-US" sz="2400">
                <a:cs typeface="Arial" pitchFamily="34" charset="0"/>
              </a:rPr>
              <a:t>      Complement, Hukum DeMorgan’s, Himpunan Bagian, Powersets,</a:t>
            </a:r>
          </a:p>
          <a:p>
            <a:r>
              <a:rPr lang="en-US" sz="2400">
                <a:cs typeface="Arial" pitchFamily="34" charset="0"/>
              </a:rPr>
              <a:t>      Produk Cartesius, Fungsi ?</a:t>
            </a:r>
            <a:endParaRPr lang="en-US" altLang="ko-KR" sz="2400" dirty="0">
              <a:cs typeface="Arial" pitchFamily="34" charset="0"/>
            </a:endParaRPr>
          </a:p>
        </p:txBody>
      </p:sp>
      <p:sp>
        <p:nvSpPr>
          <p:cNvPr id="18" name="Text Placeholder 10">
            <a:extLst>
              <a:ext uri="{FF2B5EF4-FFF2-40B4-BE49-F238E27FC236}">
                <a16:creationId xmlns:a16="http://schemas.microsoft.com/office/drawing/2014/main" id="{D4DDC483-0790-4453-AE96-4AFD9D298EB4}"/>
              </a:ext>
            </a:extLst>
          </p:cNvPr>
          <p:cNvSpPr txBox="1">
            <a:spLocks/>
          </p:cNvSpPr>
          <p:nvPr/>
        </p:nvSpPr>
        <p:spPr>
          <a:xfrm>
            <a:off x="347730" y="0"/>
            <a:ext cx="6697004" cy="75527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4400" b="1">
                <a:cs typeface="Arial" pitchFamily="34" charset="0"/>
              </a:rPr>
              <a:t>Bahan Diskusi</a:t>
            </a:r>
            <a:endParaRPr lang="en-US" altLang="ko-KR" sz="4400" b="1" dirty="0">
              <a:cs typeface="Arial" pitchFamily="34" charset="0"/>
            </a:endParaRPr>
          </a:p>
        </p:txBody>
      </p:sp>
    </p:spTree>
    <p:extLst>
      <p:ext uri="{BB962C8B-B14F-4D97-AF65-F5344CB8AC3E}">
        <p14:creationId xmlns:p14="http://schemas.microsoft.com/office/powerpoint/2010/main" val="2876252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8CF959-4651-4C64-A08C-8F2BDE46A824}"/>
              </a:ext>
            </a:extLst>
          </p:cNvPr>
          <p:cNvSpPr txBox="1"/>
          <p:nvPr/>
        </p:nvSpPr>
        <p:spPr>
          <a:xfrm>
            <a:off x="2794715" y="3429000"/>
            <a:ext cx="6890198" cy="1384995"/>
          </a:xfrm>
          <a:prstGeom prst="rect">
            <a:avLst/>
          </a:prstGeom>
          <a:noFill/>
        </p:spPr>
        <p:txBody>
          <a:bodyPr wrap="square" rtlCol="0" anchor="ctr">
            <a:spAutoFit/>
          </a:bodyPr>
          <a:lstStyle/>
          <a:p>
            <a:pPr algn="ctr"/>
            <a:r>
              <a:rPr lang="en-US" altLang="ko-KR" sz="2800">
                <a:solidFill>
                  <a:schemeClr val="accent2"/>
                </a:solidFill>
                <a:cs typeface="Arial" pitchFamily="34" charset="0"/>
              </a:rPr>
              <a:t>“Manfaatnya ilmu tidak harus hari ini juga, tetapi suatu saat nanti ketika dibutuhkan kita sudah siap.”</a:t>
            </a:r>
            <a:endParaRPr lang="ko-KR" altLang="en-US" sz="2800" dirty="0">
              <a:solidFill>
                <a:schemeClr val="accent2"/>
              </a:solidFill>
              <a:cs typeface="Arial" pitchFamily="34" charset="0"/>
            </a:endParaRPr>
          </a:p>
        </p:txBody>
      </p:sp>
    </p:spTree>
    <p:extLst>
      <p:ext uri="{BB962C8B-B14F-4D97-AF65-F5344CB8AC3E}">
        <p14:creationId xmlns:p14="http://schemas.microsoft.com/office/powerpoint/2010/main" val="1832103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D9D9-215B-4540-9DE8-44D2E30B6D32}"/>
              </a:ext>
            </a:extLst>
          </p:cNvPr>
          <p:cNvSpPr/>
          <p:nvPr/>
        </p:nvSpPr>
        <p:spPr>
          <a:xfrm>
            <a:off x="597876" y="494008"/>
            <a:ext cx="7561386" cy="5869984"/>
          </a:xfrm>
          <a:custGeom>
            <a:avLst/>
            <a:gdLst>
              <a:gd name="connsiteX0" fmla="*/ 0 w 8299938"/>
              <a:gd name="connsiteY0" fmla="*/ 0 h 6858000"/>
              <a:gd name="connsiteX1" fmla="*/ 8299938 w 8299938"/>
              <a:gd name="connsiteY1" fmla="*/ 0 h 6858000"/>
              <a:gd name="connsiteX2" fmla="*/ 8299938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603023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330462 w 8299938"/>
              <a:gd name="connsiteY2" fmla="*/ 6840416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EACE2C-F0BB-4B26-BDA0-E1B66FC049A7}"/>
              </a:ext>
            </a:extLst>
          </p:cNvPr>
          <p:cNvSpPr txBox="1"/>
          <p:nvPr/>
        </p:nvSpPr>
        <p:spPr>
          <a:xfrm>
            <a:off x="1558343" y="2690576"/>
            <a:ext cx="4803819" cy="830997"/>
          </a:xfrm>
          <a:prstGeom prst="rect">
            <a:avLst/>
          </a:prstGeom>
          <a:noFill/>
        </p:spPr>
        <p:txBody>
          <a:bodyPr wrap="square" rtlCol="0" anchor="ctr">
            <a:spAutoFit/>
          </a:bodyPr>
          <a:lstStyle/>
          <a:p>
            <a:r>
              <a:rPr lang="en-US" altLang="ko-KR" sz="4800" b="1">
                <a:latin typeface="+mj-lt"/>
                <a:cs typeface="Arial" pitchFamily="34" charset="0"/>
              </a:rPr>
              <a:t>Pertemuan 1</a:t>
            </a:r>
            <a:endParaRPr lang="ko-KR" altLang="en-US" sz="4800" b="1" dirty="0">
              <a:latin typeface="+mj-lt"/>
              <a:cs typeface="Arial" pitchFamily="34" charset="0"/>
            </a:endParaRPr>
          </a:p>
        </p:txBody>
      </p:sp>
    </p:spTree>
    <p:extLst>
      <p:ext uri="{BB962C8B-B14F-4D97-AF65-F5344CB8AC3E}">
        <p14:creationId xmlns:p14="http://schemas.microsoft.com/office/powerpoint/2010/main" val="2116302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D9D9-215B-4540-9DE8-44D2E30B6D32}"/>
              </a:ext>
            </a:extLst>
          </p:cNvPr>
          <p:cNvSpPr/>
          <p:nvPr/>
        </p:nvSpPr>
        <p:spPr>
          <a:xfrm>
            <a:off x="597876" y="494008"/>
            <a:ext cx="7561386" cy="5869984"/>
          </a:xfrm>
          <a:custGeom>
            <a:avLst/>
            <a:gdLst>
              <a:gd name="connsiteX0" fmla="*/ 0 w 8299938"/>
              <a:gd name="connsiteY0" fmla="*/ 0 h 6858000"/>
              <a:gd name="connsiteX1" fmla="*/ 8299938 w 8299938"/>
              <a:gd name="connsiteY1" fmla="*/ 0 h 6858000"/>
              <a:gd name="connsiteX2" fmla="*/ 8299938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603023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330462 w 8299938"/>
              <a:gd name="connsiteY2" fmla="*/ 6840416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EACE2C-F0BB-4B26-BDA0-E1B66FC049A7}"/>
              </a:ext>
            </a:extLst>
          </p:cNvPr>
          <p:cNvSpPr txBox="1"/>
          <p:nvPr/>
        </p:nvSpPr>
        <p:spPr>
          <a:xfrm>
            <a:off x="1558343" y="2321245"/>
            <a:ext cx="4803819" cy="1569660"/>
          </a:xfrm>
          <a:prstGeom prst="rect">
            <a:avLst/>
          </a:prstGeom>
          <a:noFill/>
        </p:spPr>
        <p:txBody>
          <a:bodyPr wrap="square" rtlCol="0" anchor="ctr">
            <a:spAutoFit/>
          </a:bodyPr>
          <a:lstStyle/>
          <a:p>
            <a:r>
              <a:rPr lang="en-US" altLang="ko-KR" sz="4800" b="1">
                <a:latin typeface="+mj-lt"/>
                <a:cs typeface="Arial" pitchFamily="34" charset="0"/>
              </a:rPr>
              <a:t>Teori Bahasa dan Automata</a:t>
            </a:r>
            <a:endParaRPr lang="ko-KR" altLang="en-US" sz="4800" b="1" dirty="0">
              <a:latin typeface="+mj-lt"/>
              <a:cs typeface="Arial" pitchFamily="34" charset="0"/>
            </a:endParaRPr>
          </a:p>
        </p:txBody>
      </p:sp>
    </p:spTree>
    <p:extLst>
      <p:ext uri="{BB962C8B-B14F-4D97-AF65-F5344CB8AC3E}">
        <p14:creationId xmlns:p14="http://schemas.microsoft.com/office/powerpoint/2010/main" val="3106810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a:solidFill>
                  <a:schemeClr val="tx1"/>
                </a:solidFill>
              </a:rPr>
              <a:t>Definisi Bahasa</a:t>
            </a:r>
            <a:endParaRPr lang="en-US" dirty="0">
              <a:solidFill>
                <a:schemeClr val="tx1"/>
              </a:solidFill>
            </a:endParaRPr>
          </a:p>
        </p:txBody>
      </p:sp>
      <p:sp>
        <p:nvSpPr>
          <p:cNvPr id="50" name="TextBox 49">
            <a:extLst>
              <a:ext uri="{FF2B5EF4-FFF2-40B4-BE49-F238E27FC236}">
                <a16:creationId xmlns:a16="http://schemas.microsoft.com/office/drawing/2014/main" id="{606A7399-9C1A-4E09-B554-8913655B8784}"/>
              </a:ext>
            </a:extLst>
          </p:cNvPr>
          <p:cNvSpPr txBox="1"/>
          <p:nvPr/>
        </p:nvSpPr>
        <p:spPr>
          <a:xfrm>
            <a:off x="22405" y="1163734"/>
            <a:ext cx="11874321" cy="5262979"/>
          </a:xfrm>
          <a:prstGeom prst="rect">
            <a:avLst/>
          </a:prstGeom>
          <a:noFill/>
        </p:spPr>
        <p:txBody>
          <a:bodyPr wrap="square" rtlCol="0">
            <a:spAutoFit/>
          </a:bodyPr>
          <a:lstStyle/>
          <a:p>
            <a:r>
              <a:rPr lang="en-ID" sz="2400">
                <a:cs typeface="Arial" pitchFamily="34" charset="0"/>
              </a:rPr>
              <a:t>Ada beberapa definisi bahasa, yaitu : </a:t>
            </a:r>
          </a:p>
          <a:p>
            <a:pPr marL="457200" indent="-457200">
              <a:buFont typeface="+mj-lt"/>
              <a:buAutoNum type="arabicPeriod"/>
            </a:pPr>
            <a:r>
              <a:rPr lang="en-ID" sz="2400">
                <a:cs typeface="Arial" pitchFamily="34" charset="0"/>
              </a:rPr>
              <a:t>Rangkaian simbol yang mempunyai makna</a:t>
            </a:r>
          </a:p>
          <a:p>
            <a:pPr marL="457200" indent="-457200">
              <a:buFont typeface="+mj-lt"/>
              <a:buAutoNum type="arabicPeriod"/>
            </a:pPr>
            <a:r>
              <a:rPr lang="en-ID" sz="2400">
                <a:cs typeface="Arial" pitchFamily="34" charset="0"/>
              </a:rPr>
              <a:t>Pengekspresian gagasan, fakta, konsep, termasuk sekumpulan simbol-simbol dan aturan untuk melakukan manipulasinya.</a:t>
            </a:r>
          </a:p>
          <a:p>
            <a:pPr marL="457200" indent="-457200">
              <a:buFont typeface="+mj-lt"/>
              <a:buAutoNum type="arabicPeriod"/>
            </a:pPr>
            <a:r>
              <a:rPr lang="sv-SE" sz="2400">
                <a:cs typeface="Arial" pitchFamily="34" charset="0"/>
              </a:rPr>
              <a:t>Bahasa Formal </a:t>
            </a:r>
            <a:r>
              <a:rPr lang="sv-SE" sz="2400">
                <a:cs typeface="Arial" pitchFamily="34" charset="0"/>
                <a:sym typeface="Symbol" panose="05050102010706020507" pitchFamily="18" charset="2"/>
              </a:rPr>
              <a:t> </a:t>
            </a:r>
            <a:r>
              <a:rPr lang="sv-SE" sz="2400">
                <a:cs typeface="Arial" pitchFamily="34" charset="0"/>
              </a:rPr>
              <a:t>Kumpulan kalimat</a:t>
            </a:r>
          </a:p>
          <a:p>
            <a:pPr marL="457200" indent="-457200">
              <a:buFont typeface="+mj-lt"/>
              <a:buAutoNum type="arabicPeriod"/>
            </a:pPr>
            <a:r>
              <a:rPr lang="en-ID" sz="2400">
                <a:cs typeface="Arial" pitchFamily="34" charset="0"/>
              </a:rPr>
              <a:t>Semua kalimat dalam sebuah bahasa dibangkitkan oleh sebuah tata bahasa (grammar) yang sama.</a:t>
            </a:r>
          </a:p>
          <a:p>
            <a:pPr marL="457200" indent="-457200">
              <a:buFont typeface="+mj-lt"/>
              <a:buAutoNum type="arabicPeriod"/>
            </a:pPr>
            <a:r>
              <a:rPr lang="en-ID" sz="2400">
                <a:cs typeface="Arial" pitchFamily="34" charset="0"/>
              </a:rPr>
              <a:t>Bahasa formal karena grammar diciptakan mendahului pembangkitan setiap kalimatnya. Bahasa manusia bersifat sebaliknya; grammar diciptakan untuk meresmikan kata-kata yang hidup di masyarakat.</a:t>
            </a:r>
          </a:p>
          <a:p>
            <a:pPr marL="457200" indent="-457200">
              <a:buFont typeface="+mj-lt"/>
              <a:buAutoNum type="arabicPeriod"/>
            </a:pPr>
            <a:endParaRPr lang="en-ID" sz="2400">
              <a:cs typeface="Arial" pitchFamily="34" charset="0"/>
            </a:endParaRPr>
          </a:p>
          <a:p>
            <a:r>
              <a:rPr lang="en-ID" sz="2400" b="1">
                <a:cs typeface="Arial" pitchFamily="34" charset="0"/>
              </a:rPr>
              <a:t>Noam Chomsky</a:t>
            </a:r>
            <a:r>
              <a:rPr lang="en-ID" sz="2400">
                <a:cs typeface="Arial" pitchFamily="34" charset="0"/>
              </a:rPr>
              <a:t>: Chomsky, seorang ahli linguistik terkemuka, mendefinisikan bahasa sebagai sistem tata bahasa generatif yang memungkinkan manusia untuk menghasilkan dan memahami jumlah kalimat yang tak terbatas.</a:t>
            </a:r>
          </a:p>
        </p:txBody>
      </p:sp>
    </p:spTree>
    <p:extLst>
      <p:ext uri="{BB962C8B-B14F-4D97-AF65-F5344CB8AC3E}">
        <p14:creationId xmlns:p14="http://schemas.microsoft.com/office/powerpoint/2010/main" val="27204912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prstGeom prst="rect">
            <a:avLst/>
          </a:prstGeom>
        </p:spPr>
        <p:txBody>
          <a:bodyPr/>
          <a:lstStyle/>
          <a:p>
            <a:r>
              <a:rPr lang="en-US">
                <a:solidFill>
                  <a:schemeClr val="tx1"/>
                </a:solidFill>
              </a:rPr>
              <a:t>Definisi Automata</a:t>
            </a:r>
            <a:endParaRPr lang="en-US" dirty="0">
              <a:solidFill>
                <a:schemeClr val="tx1"/>
              </a:solidFill>
            </a:endParaRPr>
          </a:p>
        </p:txBody>
      </p:sp>
      <p:sp>
        <p:nvSpPr>
          <p:cNvPr id="50" name="TextBox 49">
            <a:extLst>
              <a:ext uri="{FF2B5EF4-FFF2-40B4-BE49-F238E27FC236}">
                <a16:creationId xmlns:a16="http://schemas.microsoft.com/office/drawing/2014/main" id="{606A7399-9C1A-4E09-B554-8913655B8784}"/>
              </a:ext>
            </a:extLst>
          </p:cNvPr>
          <p:cNvSpPr txBox="1"/>
          <p:nvPr/>
        </p:nvSpPr>
        <p:spPr>
          <a:xfrm>
            <a:off x="218941" y="1163734"/>
            <a:ext cx="11677785" cy="3046988"/>
          </a:xfrm>
          <a:prstGeom prst="rect">
            <a:avLst/>
          </a:prstGeom>
          <a:noFill/>
        </p:spPr>
        <p:txBody>
          <a:bodyPr wrap="square" rtlCol="0">
            <a:spAutoFit/>
          </a:bodyPr>
          <a:lstStyle/>
          <a:p>
            <a:r>
              <a:rPr lang="en-ID" sz="2400">
                <a:cs typeface="Arial" pitchFamily="34" charset="0"/>
              </a:rPr>
              <a:t>Automata memiliki beberapa definisi, antara lain :</a:t>
            </a:r>
          </a:p>
          <a:p>
            <a:pPr marL="457200" indent="-457200">
              <a:buFont typeface="+mj-lt"/>
              <a:buAutoNum type="arabicPeriod"/>
            </a:pPr>
            <a:r>
              <a:rPr lang="en-ID" sz="2400">
                <a:cs typeface="Arial" pitchFamily="34" charset="0"/>
              </a:rPr>
              <a:t>Mesin abstrak - </a:t>
            </a:r>
            <a:r>
              <a:rPr lang="en-ID" sz="2400" strike="sngStrike">
                <a:cs typeface="Arial" pitchFamily="34" charset="0"/>
              </a:rPr>
              <a:t>Mesin fisik</a:t>
            </a:r>
          </a:p>
          <a:p>
            <a:pPr marL="457200" indent="-457200">
              <a:buFont typeface="+mj-lt"/>
              <a:buAutoNum type="arabicPeriod"/>
            </a:pPr>
            <a:r>
              <a:rPr lang="en-ID" sz="2400">
                <a:cs typeface="Arial" pitchFamily="34" charset="0"/>
              </a:rPr>
              <a:t>Model matematika</a:t>
            </a:r>
          </a:p>
          <a:p>
            <a:pPr marL="457200" indent="-457200">
              <a:buFont typeface="+mj-lt"/>
              <a:buAutoNum type="arabicPeriod"/>
            </a:pPr>
            <a:r>
              <a:rPr lang="en-ID" sz="2400">
                <a:cs typeface="Arial" pitchFamily="34" charset="0"/>
              </a:rPr>
              <a:t>Sistem yang menerima input dan menghasilkan output, serta terdiri dari sejumlah berhingga state</a:t>
            </a:r>
          </a:p>
          <a:p>
            <a:pPr marL="457200" indent="-457200">
              <a:buFont typeface="+mj-lt"/>
              <a:buAutoNum type="arabicPeriod"/>
            </a:pPr>
            <a:endParaRPr lang="en-ID" sz="2400">
              <a:cs typeface="Arial" pitchFamily="34" charset="0"/>
            </a:endParaRPr>
          </a:p>
          <a:p>
            <a:r>
              <a:rPr lang="en-ID" sz="2400" b="1">
                <a:cs typeface="Arial" pitchFamily="34" charset="0"/>
              </a:rPr>
              <a:t>Mesin abstrak </a:t>
            </a:r>
            <a:r>
              <a:rPr lang="en-ID" sz="2400">
                <a:cs typeface="Arial" pitchFamily="34" charset="0"/>
              </a:rPr>
              <a:t>yang dapat mengenali (recognize), menerima (accept), atau membangkitkan (generate) sebuah kalimat dalam bahasa tertentu.</a:t>
            </a:r>
          </a:p>
        </p:txBody>
      </p:sp>
    </p:spTree>
    <p:extLst>
      <p:ext uri="{BB962C8B-B14F-4D97-AF65-F5344CB8AC3E}">
        <p14:creationId xmlns:p14="http://schemas.microsoft.com/office/powerpoint/2010/main" val="2879835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28789" y="223577"/>
            <a:ext cx="11677785" cy="5632311"/>
          </a:xfrm>
          <a:prstGeom prst="rect">
            <a:avLst/>
          </a:prstGeom>
          <a:noFill/>
        </p:spPr>
        <p:txBody>
          <a:bodyPr wrap="square" rtlCol="0">
            <a:spAutoFit/>
          </a:bodyPr>
          <a:lstStyle/>
          <a:p>
            <a:r>
              <a:rPr lang="en-ID" sz="2400" b="0" i="0">
                <a:effectLst/>
                <a:latin typeface="+mj-lt"/>
              </a:rPr>
              <a:t>Mesin abstrak merujuk pada konsep teoritis yang digunakan untuk menggambarkan komputasi atau proses pemrosesan informasi tanpa perlu memperhatikan detail fisik atau implementasi konkretnya. Dalam konteks automata atau komputasi, mesin abstrak adalah representasi ideal dari suatu sistem komputasi yang mampu menjalankan algoritma atau memproses informasi.</a:t>
            </a:r>
          </a:p>
          <a:p>
            <a:endParaRPr lang="en-ID" sz="2400">
              <a:latin typeface="+mj-lt"/>
              <a:cs typeface="Arial" pitchFamily="34" charset="0"/>
            </a:endParaRPr>
          </a:p>
          <a:p>
            <a:r>
              <a:rPr lang="en-ID" sz="2400" b="0" i="0">
                <a:effectLst/>
                <a:latin typeface="+mj-lt"/>
              </a:rPr>
              <a:t>Contoh mesin abstrak termasuk:</a:t>
            </a:r>
            <a:endParaRPr lang="en-ID" sz="2400" b="0" i="0">
              <a:effectLst/>
              <a:latin typeface="+mj-lt"/>
              <a:cs typeface="Arial" pitchFamily="34" charset="0"/>
            </a:endParaRPr>
          </a:p>
          <a:p>
            <a:pPr marL="514350" indent="-514350">
              <a:buAutoNum type="arabicPeriod"/>
            </a:pPr>
            <a:r>
              <a:rPr lang="en-ID" sz="2400">
                <a:latin typeface="+mj-lt"/>
                <a:cs typeface="Arial" pitchFamily="34" charset="0"/>
              </a:rPr>
              <a:t>Mesin Turing</a:t>
            </a:r>
          </a:p>
          <a:p>
            <a:pPr marL="514350" indent="-514350">
              <a:buAutoNum type="arabicPeriod"/>
            </a:pPr>
            <a:r>
              <a:rPr lang="en-ID" sz="2400">
                <a:latin typeface="+mj-lt"/>
                <a:cs typeface="Arial" pitchFamily="34" charset="0"/>
              </a:rPr>
              <a:t>Automata</a:t>
            </a:r>
          </a:p>
          <a:p>
            <a:pPr marL="514350" indent="-514350">
              <a:buAutoNum type="arabicPeriod"/>
            </a:pPr>
            <a:r>
              <a:rPr lang="en-ID" sz="2400">
                <a:latin typeface="+mj-lt"/>
                <a:cs typeface="Arial" pitchFamily="34" charset="0"/>
              </a:rPr>
              <a:t>Model Fungsional</a:t>
            </a:r>
          </a:p>
          <a:p>
            <a:pPr marL="514350" indent="-514350">
              <a:buAutoNum type="arabicPeriod"/>
            </a:pPr>
            <a:r>
              <a:rPr lang="en-ID" sz="2400">
                <a:latin typeface="+mj-lt"/>
                <a:cs typeface="Arial" pitchFamily="34" charset="0"/>
              </a:rPr>
              <a:t>Model Logika</a:t>
            </a:r>
          </a:p>
          <a:p>
            <a:pPr marL="514350" indent="-514350">
              <a:buAutoNum type="arabicPeriod"/>
            </a:pPr>
            <a:endParaRPr lang="en-ID" sz="2400">
              <a:latin typeface="+mj-lt"/>
              <a:cs typeface="Arial" pitchFamily="34" charset="0"/>
            </a:endParaRPr>
          </a:p>
          <a:p>
            <a:r>
              <a:rPr lang="sv-SE" sz="2400" b="0" i="0">
                <a:effectLst/>
                <a:latin typeface="+mj-lt"/>
              </a:rPr>
              <a:t>Penggunaan mesin abstrak memungkinkan kita untuk memahami sifat komputasi dan algoritma tanpa harus memikirkan detail fisik atau implementasi konkret dari sistem tersebut.</a:t>
            </a:r>
            <a:endParaRPr lang="en-ID" sz="2400">
              <a:latin typeface="+mj-lt"/>
              <a:cs typeface="Arial" pitchFamily="34" charset="0"/>
            </a:endParaRPr>
          </a:p>
        </p:txBody>
      </p:sp>
    </p:spTree>
    <p:extLst>
      <p:ext uri="{BB962C8B-B14F-4D97-AF65-F5344CB8AC3E}">
        <p14:creationId xmlns:p14="http://schemas.microsoft.com/office/powerpoint/2010/main" val="1550591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over and End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4420</TotalTime>
  <Words>2875</Words>
  <Application>Microsoft Office PowerPoint</Application>
  <PresentationFormat>Widescreen</PresentationFormat>
  <Paragraphs>380</Paragraphs>
  <Slides>41</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41</vt:i4>
      </vt:variant>
    </vt:vector>
  </HeadingPairs>
  <TitlesOfParts>
    <vt:vector size="47" baseType="lpstr">
      <vt:lpstr>Arial</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Santi Rahayu</cp:lastModifiedBy>
  <cp:revision>258</cp:revision>
  <dcterms:created xsi:type="dcterms:W3CDTF">2019-01-14T06:35:35Z</dcterms:created>
  <dcterms:modified xsi:type="dcterms:W3CDTF">2024-02-21T10:07:42Z</dcterms:modified>
</cp:coreProperties>
</file>